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8288000" cy="10287000"/>
  <p:notesSz cx="6858000" cy="9144000"/>
  <p:embeddedFontLst>
    <p:embeddedFont>
      <p:font typeface="Calibri" pitchFamily="34" charset="0"/>
      <p:regular r:id="rId20"/>
      <p:bold r:id="rId21"/>
      <p:italic r:id="rId22"/>
      <p:boldItalic r:id="rId23"/>
    </p:embeddedFont>
    <p:embeddedFont>
      <p:font typeface="Times New Roman Bold" charset="0"/>
      <p:regular r:id="rId24"/>
    </p:embeddedFont>
    <p:embeddedFont>
      <p:font typeface="Arimo Bold" charset="0"/>
      <p:regular r:id="rId25"/>
    </p:embeddedFont>
    <p:embeddedFont>
      <p:font typeface="Open Sans Bold" charset="0"/>
      <p:regular r:id="rId26"/>
    </p:embeddedFont>
    <p:embeddedFont>
      <p:font typeface="Times New Roman Condensed Bold" charset="0"/>
      <p:regular r:id="rId27"/>
    </p:embeddedFont>
    <p:embeddedFont>
      <p:font typeface="Arimo" charset="0"/>
      <p:regular r:id="rId28"/>
    </p:embeddedFont>
    <p:embeddedFont>
      <p:font typeface="Lato" charset="0"/>
      <p:regular r:id="rId29"/>
    </p:embeddedFont>
    <p:embeddedFont>
      <p:font typeface="Poppins Bold" charset="0"/>
      <p:regular r:id="rId30"/>
    </p:embeddedFont>
    <p:embeddedFont>
      <p:font typeface="Poppins" charset="0"/>
      <p:regular r:id="rId31"/>
    </p:embeddedFont>
    <p:embeddedFont>
      <p:font typeface="Open Sans Extra Bold" charset="0"/>
      <p:regular r:id="rId32"/>
    </p:embeddedFont>
    <p:embeddedFont>
      <p:font typeface="Open Sans" charset="0"/>
      <p:regular r:id="rId33"/>
    </p:embeddedFont>
    <p:embeddedFont>
      <p:font typeface="Helvetica World" charset="-128"/>
      <p:regular r:id="rId34"/>
    </p:embeddedFont>
    <p:embeddedFont>
      <p:font typeface="Helvetica World Bold" charset="-128"/>
      <p:regular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-75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.sv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0.sv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0"/>
            <a:ext cx="18288000" cy="10414136"/>
            <a:chOff x="0" y="0"/>
            <a:chExt cx="4816593" cy="274281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2742818"/>
            </a:xfrm>
            <a:custGeom>
              <a:avLst/>
              <a:gdLst/>
              <a:ahLst/>
              <a:cxnLst/>
              <a:rect l="l" t="t" r="r" b="b"/>
              <a:pathLst>
                <a:path w="4816592" h="2742818">
                  <a:moveTo>
                    <a:pt x="0" y="0"/>
                  </a:moveTo>
                  <a:lnTo>
                    <a:pt x="4816592" y="0"/>
                  </a:lnTo>
                  <a:lnTo>
                    <a:pt x="4816592" y="2742818"/>
                  </a:lnTo>
                  <a:lnTo>
                    <a:pt x="0" y="2742818"/>
                  </a:lnTo>
                  <a:close/>
                </a:path>
              </a:pathLst>
            </a:custGeom>
            <a:solidFill>
              <a:srgbClr val="E1DADA">
                <a:alpha val="62745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27809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856859" y="4395171"/>
            <a:ext cx="14574281" cy="23658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4680"/>
              </a:lnSpc>
            </a:pPr>
            <a:r>
              <a:rPr lang="en-US" sz="17070" spc="63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BIENVENUE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552771" y="2255536"/>
            <a:ext cx="11182457" cy="6658682"/>
          </a:xfrm>
          <a:custGeom>
            <a:avLst/>
            <a:gdLst/>
            <a:ahLst/>
            <a:cxnLst/>
            <a:rect l="l" t="t" r="r" b="b"/>
            <a:pathLst>
              <a:path w="11182457" h="6658682">
                <a:moveTo>
                  <a:pt x="0" y="0"/>
                </a:moveTo>
                <a:lnTo>
                  <a:pt x="11182458" y="0"/>
                </a:lnTo>
                <a:lnTo>
                  <a:pt x="11182458" y="6658682"/>
                </a:lnTo>
                <a:lnTo>
                  <a:pt x="0" y="66586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94" r="-236" b="-4169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313234"/>
            <a:ext cx="8739410" cy="13737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222"/>
              </a:lnSpc>
            </a:pPr>
            <a:r>
              <a:rPr lang="en-US" sz="8700" spc="32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Structure duVIH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2854241" cy="10287000"/>
            <a:chOff x="0" y="0"/>
            <a:chExt cx="858698" cy="309484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58698" cy="3094842"/>
            </a:xfrm>
            <a:custGeom>
              <a:avLst/>
              <a:gdLst/>
              <a:ahLst/>
              <a:cxnLst/>
              <a:rect l="l" t="t" r="r" b="b"/>
              <a:pathLst>
                <a:path w="858698" h="3094842">
                  <a:moveTo>
                    <a:pt x="0" y="0"/>
                  </a:moveTo>
                  <a:lnTo>
                    <a:pt x="858698" y="0"/>
                  </a:lnTo>
                  <a:lnTo>
                    <a:pt x="858698" y="3094842"/>
                  </a:lnTo>
                  <a:lnTo>
                    <a:pt x="0" y="3094842"/>
                  </a:lnTo>
                  <a:close/>
                </a:path>
              </a:pathLst>
            </a:custGeom>
            <a:solidFill>
              <a:srgbClr val="45458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58698" cy="31329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494161" y="1886414"/>
            <a:ext cx="716915" cy="715372"/>
            <a:chOff x="0" y="0"/>
            <a:chExt cx="828385" cy="8266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28385" cy="826601"/>
            </a:xfrm>
            <a:custGeom>
              <a:avLst/>
              <a:gdLst/>
              <a:ahLst/>
              <a:cxnLst/>
              <a:rect l="l" t="t" r="r" b="b"/>
              <a:pathLst>
                <a:path w="828385" h="826601">
                  <a:moveTo>
                    <a:pt x="0" y="0"/>
                  </a:moveTo>
                  <a:lnTo>
                    <a:pt x="828385" y="0"/>
                  </a:lnTo>
                  <a:lnTo>
                    <a:pt x="828385" y="826601"/>
                  </a:lnTo>
                  <a:lnTo>
                    <a:pt x="0" y="826601"/>
                  </a:lnTo>
                  <a:close/>
                </a:path>
              </a:pathLst>
            </a:custGeom>
            <a:solidFill>
              <a:srgbClr val="0C0015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28385" cy="8647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592811" y="5697363"/>
            <a:ext cx="716915" cy="715372"/>
            <a:chOff x="0" y="0"/>
            <a:chExt cx="828385" cy="82660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28385" cy="826601"/>
            </a:xfrm>
            <a:custGeom>
              <a:avLst/>
              <a:gdLst/>
              <a:ahLst/>
              <a:cxnLst/>
              <a:rect l="l" t="t" r="r" b="b"/>
              <a:pathLst>
                <a:path w="828385" h="826601">
                  <a:moveTo>
                    <a:pt x="0" y="0"/>
                  </a:moveTo>
                  <a:lnTo>
                    <a:pt x="828385" y="0"/>
                  </a:lnTo>
                  <a:lnTo>
                    <a:pt x="828385" y="826601"/>
                  </a:lnTo>
                  <a:lnTo>
                    <a:pt x="0" y="826601"/>
                  </a:lnTo>
                  <a:close/>
                </a:path>
              </a:pathLst>
            </a:custGeom>
            <a:solidFill>
              <a:srgbClr val="0C0015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828385" cy="8647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2306924" y="1886414"/>
            <a:ext cx="716915" cy="715372"/>
            <a:chOff x="0" y="0"/>
            <a:chExt cx="828385" cy="82660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28385" cy="826601"/>
            </a:xfrm>
            <a:custGeom>
              <a:avLst/>
              <a:gdLst/>
              <a:ahLst/>
              <a:cxnLst/>
              <a:rect l="l" t="t" r="r" b="b"/>
              <a:pathLst>
                <a:path w="828385" h="826601">
                  <a:moveTo>
                    <a:pt x="0" y="0"/>
                  </a:moveTo>
                  <a:lnTo>
                    <a:pt x="828385" y="0"/>
                  </a:lnTo>
                  <a:lnTo>
                    <a:pt x="828385" y="826601"/>
                  </a:lnTo>
                  <a:lnTo>
                    <a:pt x="0" y="826601"/>
                  </a:lnTo>
                  <a:close/>
                </a:path>
              </a:pathLst>
            </a:custGeom>
            <a:solidFill>
              <a:srgbClr val="0C0015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828385" cy="8647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2405575" y="5697363"/>
            <a:ext cx="716915" cy="715372"/>
            <a:chOff x="0" y="0"/>
            <a:chExt cx="828385" cy="826601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28385" cy="826601"/>
            </a:xfrm>
            <a:custGeom>
              <a:avLst/>
              <a:gdLst/>
              <a:ahLst/>
              <a:cxnLst/>
              <a:rect l="l" t="t" r="r" b="b"/>
              <a:pathLst>
                <a:path w="828385" h="826601">
                  <a:moveTo>
                    <a:pt x="0" y="0"/>
                  </a:moveTo>
                  <a:lnTo>
                    <a:pt x="828385" y="0"/>
                  </a:lnTo>
                  <a:lnTo>
                    <a:pt x="828385" y="826601"/>
                  </a:lnTo>
                  <a:lnTo>
                    <a:pt x="0" y="826601"/>
                  </a:lnTo>
                  <a:close/>
                </a:path>
              </a:pathLst>
            </a:custGeom>
            <a:solidFill>
              <a:srgbClr val="0C0015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828385" cy="8647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96811" y="5221116"/>
            <a:ext cx="4829175" cy="4037184"/>
            <a:chOff x="0" y="0"/>
            <a:chExt cx="748166" cy="625465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748166" cy="625465"/>
            </a:xfrm>
            <a:custGeom>
              <a:avLst/>
              <a:gdLst/>
              <a:ahLst/>
              <a:cxnLst/>
              <a:rect l="l" t="t" r="r" b="b"/>
              <a:pathLst>
                <a:path w="748166" h="625465">
                  <a:moveTo>
                    <a:pt x="0" y="0"/>
                  </a:moveTo>
                  <a:lnTo>
                    <a:pt x="748166" y="0"/>
                  </a:lnTo>
                  <a:lnTo>
                    <a:pt x="748166" y="625465"/>
                  </a:lnTo>
                  <a:lnTo>
                    <a:pt x="0" y="625465"/>
                  </a:lnTo>
                  <a:close/>
                </a:path>
              </a:pathLst>
            </a:custGeom>
            <a:blipFill>
              <a:blip r:embed="rId2"/>
              <a:stretch>
                <a:fillRect l="-55337"/>
              </a:stretch>
            </a:blipFill>
          </p:spPr>
        </p:sp>
      </p:grpSp>
      <p:grpSp>
        <p:nvGrpSpPr>
          <p:cNvPr id="19" name="Group 19"/>
          <p:cNvGrpSpPr/>
          <p:nvPr/>
        </p:nvGrpSpPr>
        <p:grpSpPr>
          <a:xfrm>
            <a:off x="1066800" y="1028700"/>
            <a:ext cx="4829175" cy="4037184"/>
            <a:chOff x="0" y="0"/>
            <a:chExt cx="748166" cy="62546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48166" cy="625465"/>
            </a:xfrm>
            <a:custGeom>
              <a:avLst/>
              <a:gdLst/>
              <a:ahLst/>
              <a:cxnLst/>
              <a:rect l="l" t="t" r="r" b="b"/>
              <a:pathLst>
                <a:path w="748166" h="625465">
                  <a:moveTo>
                    <a:pt x="0" y="0"/>
                  </a:moveTo>
                  <a:lnTo>
                    <a:pt x="748166" y="0"/>
                  </a:lnTo>
                  <a:lnTo>
                    <a:pt x="748166" y="625465"/>
                  </a:lnTo>
                  <a:lnTo>
                    <a:pt x="0" y="625465"/>
                  </a:lnTo>
                  <a:close/>
                </a:path>
              </a:pathLst>
            </a:custGeom>
            <a:blipFill>
              <a:blip r:embed="rId2"/>
              <a:stretch>
                <a:fillRect l="-27668" r="-27668"/>
              </a:stretch>
            </a:blipFill>
          </p:spPr>
        </p:sp>
      </p:grpSp>
      <p:grpSp>
        <p:nvGrpSpPr>
          <p:cNvPr id="21" name="Group 21"/>
          <p:cNvGrpSpPr/>
          <p:nvPr/>
        </p:nvGrpSpPr>
        <p:grpSpPr>
          <a:xfrm>
            <a:off x="4744915" y="1638852"/>
            <a:ext cx="1151060" cy="3086100"/>
            <a:chOff x="0" y="0"/>
            <a:chExt cx="30316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303160" cy="812800"/>
            </a:xfrm>
            <a:custGeom>
              <a:avLst/>
              <a:gdLst/>
              <a:ahLst/>
              <a:cxnLst/>
              <a:rect l="l" t="t" r="r" b="b"/>
              <a:pathLst>
                <a:path w="303160" h="812800">
                  <a:moveTo>
                    <a:pt x="151580" y="0"/>
                  </a:moveTo>
                  <a:lnTo>
                    <a:pt x="151580" y="0"/>
                  </a:lnTo>
                  <a:cubicBezTo>
                    <a:pt x="235295" y="0"/>
                    <a:pt x="303160" y="67865"/>
                    <a:pt x="303160" y="151580"/>
                  </a:cubicBezTo>
                  <a:lnTo>
                    <a:pt x="303160" y="661220"/>
                  </a:lnTo>
                  <a:cubicBezTo>
                    <a:pt x="303160" y="744935"/>
                    <a:pt x="235295" y="812800"/>
                    <a:pt x="151580" y="812800"/>
                  </a:cubicBezTo>
                  <a:lnTo>
                    <a:pt x="151580" y="812800"/>
                  </a:lnTo>
                  <a:cubicBezTo>
                    <a:pt x="67865" y="812800"/>
                    <a:pt x="0" y="744935"/>
                    <a:pt x="0" y="661220"/>
                  </a:cubicBezTo>
                  <a:lnTo>
                    <a:pt x="0" y="151580"/>
                  </a:lnTo>
                  <a:cubicBezTo>
                    <a:pt x="0" y="67865"/>
                    <a:pt x="67865" y="0"/>
                    <a:pt x="151580" y="0"/>
                  </a:cubicBezTo>
                  <a:close/>
                </a:path>
              </a:pathLst>
            </a:custGeom>
            <a:solidFill>
              <a:srgbClr val="F8BC45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30316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7309727" y="2418737"/>
            <a:ext cx="3540121" cy="2184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00"/>
              </a:lnSpc>
            </a:pPr>
            <a:r>
              <a:rPr lang="en-US" sz="25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le VIH </a:t>
            </a:r>
            <a:r>
              <a:rPr lang="en-US" sz="25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est</a:t>
            </a:r>
            <a:r>
              <a:rPr lang="en-US" sz="25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une</a:t>
            </a:r>
            <a:r>
              <a:rPr lang="en-US" sz="25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infection </a:t>
            </a:r>
            <a:r>
              <a:rPr lang="en-US" sz="25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peut</a:t>
            </a:r>
            <a:r>
              <a:rPr lang="en-US" sz="25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se </a:t>
            </a:r>
            <a:r>
              <a:rPr lang="en-US" sz="25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transmettre</a:t>
            </a:r>
            <a:r>
              <a:rPr lang="en-US" sz="25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d'un </a:t>
            </a:r>
            <a:r>
              <a:rPr lang="en-US" sz="25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individu</a:t>
            </a:r>
            <a:r>
              <a:rPr lang="en-US" sz="25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à </a:t>
            </a:r>
            <a:r>
              <a:rPr lang="en-US" sz="25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l'autre</a:t>
            </a:r>
            <a:r>
              <a:rPr lang="en-US" sz="25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lors</a:t>
            </a:r>
            <a:r>
              <a:rPr lang="en-US" sz="25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d'un rapport </a:t>
            </a:r>
            <a:r>
              <a:rPr lang="en-US" sz="25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sexuel</a:t>
            </a:r>
            <a:r>
              <a:rPr lang="en-US" sz="25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non protégé 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5433908" y="-284145"/>
            <a:ext cx="11915775" cy="1503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1077"/>
              </a:lnSpc>
            </a:pPr>
            <a:r>
              <a:rPr lang="en-US" sz="7912" b="1" spc="-261">
                <a:solidFill>
                  <a:srgbClr val="454582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Les modes de transmission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7309727" y="1791164"/>
            <a:ext cx="4400523" cy="5596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19"/>
              </a:lnSpc>
            </a:pPr>
            <a:r>
              <a:rPr lang="en-US" sz="3085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PAR VOIE SEXUELLE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6592811" y="2012313"/>
            <a:ext cx="519614" cy="4635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93"/>
              </a:lnSpc>
            </a:pPr>
            <a:r>
              <a:rPr lang="en-US" sz="3057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1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7445961" y="5997898"/>
            <a:ext cx="3540121" cy="35137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00"/>
              </a:lnSpc>
            </a:pPr>
            <a:r>
              <a:rPr lang="en-US" sz="25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une</a:t>
            </a:r>
            <a:r>
              <a:rPr lang="en-US" sz="25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mère</a:t>
            </a:r>
            <a:r>
              <a:rPr lang="en-US" sz="25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séropositive</a:t>
            </a:r>
            <a:r>
              <a:rPr lang="en-US" sz="25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peut</a:t>
            </a:r>
            <a:r>
              <a:rPr lang="en-US" sz="25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transmettre</a:t>
            </a:r>
            <a:r>
              <a:rPr lang="en-US" sz="25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le VIH à son enfant pendant la </a:t>
            </a:r>
            <a:r>
              <a:rPr lang="en-US" sz="25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grossesse</a:t>
            </a:r>
            <a:r>
              <a:rPr lang="en-US" sz="25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5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l'accouchement</a:t>
            </a:r>
            <a:r>
              <a:rPr lang="en-US" sz="25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et </a:t>
            </a:r>
            <a:r>
              <a:rPr lang="en-US" sz="25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l'allaitement</a:t>
            </a:r>
            <a:r>
              <a:rPr lang="en-US" sz="25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.</a:t>
            </a:r>
          </a:p>
          <a:p>
            <a:pPr algn="l">
              <a:lnSpc>
                <a:spcPts val="2940"/>
              </a:lnSpc>
            </a:pPr>
            <a:endParaRPr/>
          </a:p>
          <a:p>
            <a:pPr algn="l">
              <a:lnSpc>
                <a:spcPts val="3500"/>
              </a:lnSpc>
            </a:pPr>
            <a:endParaRPr/>
          </a:p>
        </p:txBody>
      </p:sp>
      <p:sp>
        <p:nvSpPr>
          <p:cNvPr id="29" name="TextBox 29"/>
          <p:cNvSpPr txBox="1"/>
          <p:nvPr/>
        </p:nvSpPr>
        <p:spPr>
          <a:xfrm>
            <a:off x="7445961" y="5369891"/>
            <a:ext cx="4540514" cy="5596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19"/>
              </a:lnSpc>
            </a:pPr>
            <a:r>
              <a:rPr lang="en-US" sz="3085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DE LA MÈRE À L'ENFANT 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6691462" y="5823262"/>
            <a:ext cx="519614" cy="4635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93"/>
              </a:lnSpc>
            </a:pPr>
            <a:r>
              <a:rPr lang="en-US" sz="3057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3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3332272" y="2418737"/>
            <a:ext cx="4017411" cy="2184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00"/>
              </a:lnSpc>
            </a:pPr>
            <a:r>
              <a:rPr lang="en-US" sz="25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l'utilisation</a:t>
            </a:r>
            <a:r>
              <a:rPr lang="en-US" sz="25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du </a:t>
            </a:r>
            <a:r>
              <a:rPr lang="en-US" sz="25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seringues</a:t>
            </a:r>
            <a:r>
              <a:rPr lang="en-US" sz="25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au </a:t>
            </a:r>
            <a:r>
              <a:rPr lang="en-US" sz="25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d'aiguilles</a:t>
            </a:r>
            <a:r>
              <a:rPr lang="en-US" sz="25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contaminées</a:t>
            </a:r>
            <a:r>
              <a:rPr lang="en-US" sz="25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(</a:t>
            </a:r>
            <a:r>
              <a:rPr lang="en-US" sz="25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sauve</a:t>
            </a:r>
            <a:r>
              <a:rPr lang="en-US" sz="25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observer chez les </a:t>
            </a:r>
            <a:r>
              <a:rPr lang="en-US" sz="25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personnes</a:t>
            </a:r>
            <a:r>
              <a:rPr lang="en-US" sz="25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qui </a:t>
            </a:r>
            <a:r>
              <a:rPr lang="en-US" sz="25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consomment</a:t>
            </a:r>
            <a:r>
              <a:rPr lang="en-US" sz="25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des drogues </a:t>
            </a:r>
            <a:r>
              <a:rPr lang="en-US" sz="25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injectables</a:t>
            </a:r>
            <a:r>
              <a:rPr lang="en-US" sz="25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).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3272610" y="1791164"/>
            <a:ext cx="4501040" cy="5596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19"/>
              </a:lnSpc>
            </a:pPr>
            <a:r>
              <a:rPr lang="en-US" sz="3085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PAR VOIE SANGUINE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2405575" y="2012313"/>
            <a:ext cx="519614" cy="4635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93"/>
              </a:lnSpc>
            </a:pPr>
            <a:r>
              <a:rPr lang="en-US" sz="3057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2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3332272" y="6355584"/>
            <a:ext cx="3540121" cy="3141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00"/>
              </a:lnSpc>
            </a:pPr>
            <a:r>
              <a:rPr lang="en-US" sz="25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les </a:t>
            </a:r>
            <a:r>
              <a:rPr lang="en-US" sz="25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professionnels</a:t>
            </a:r>
            <a:r>
              <a:rPr lang="en-US" sz="25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de la santé </a:t>
            </a:r>
            <a:r>
              <a:rPr lang="en-US" sz="25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peuvent</a:t>
            </a:r>
            <a:r>
              <a:rPr lang="en-US" sz="25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être</a:t>
            </a:r>
            <a:r>
              <a:rPr lang="en-US" sz="25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exposés au VIH par des </a:t>
            </a:r>
            <a:r>
              <a:rPr lang="en-US" sz="25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blessures</a:t>
            </a:r>
            <a:r>
              <a:rPr lang="en-US" sz="25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par </a:t>
            </a:r>
            <a:r>
              <a:rPr lang="en-US" sz="25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piqûres</a:t>
            </a:r>
            <a:r>
              <a:rPr lang="en-US" sz="25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d'aiguille</a:t>
            </a:r>
            <a:r>
              <a:rPr lang="en-US" sz="25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au contact avec des </a:t>
            </a:r>
            <a:r>
              <a:rPr lang="en-US" sz="25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fluides</a:t>
            </a:r>
            <a:r>
              <a:rPr lang="en-US" sz="25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corporels</a:t>
            </a:r>
            <a:r>
              <a:rPr lang="en-US" sz="25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500" dirty="0" err="1" smtClean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infectés</a:t>
            </a:r>
            <a:r>
              <a:rPr lang="en-US" sz="2500" dirty="0" smtClean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lang="en-US" sz="2500" dirty="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13255840" y="5048250"/>
            <a:ext cx="4927385" cy="1102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19"/>
              </a:lnSpc>
            </a:pPr>
            <a:r>
              <a:rPr lang="en-US" sz="3085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EXPOSITION PROFESSIONNELLE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2419460" y="5823262"/>
            <a:ext cx="519614" cy="4635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93"/>
              </a:lnSpc>
            </a:pPr>
            <a:r>
              <a:rPr lang="en-US" sz="3057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4</a:t>
            </a:r>
          </a:p>
        </p:txBody>
      </p:sp>
      <p:grpSp>
        <p:nvGrpSpPr>
          <p:cNvPr id="37" name="Group 37"/>
          <p:cNvGrpSpPr/>
          <p:nvPr/>
        </p:nvGrpSpPr>
        <p:grpSpPr>
          <a:xfrm>
            <a:off x="496811" y="5696658"/>
            <a:ext cx="973950" cy="3086100"/>
            <a:chOff x="0" y="0"/>
            <a:chExt cx="256514" cy="81280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256514" cy="812800"/>
            </a:xfrm>
            <a:custGeom>
              <a:avLst/>
              <a:gdLst/>
              <a:ahLst/>
              <a:cxnLst/>
              <a:rect l="l" t="t" r="r" b="b"/>
              <a:pathLst>
                <a:path w="256514" h="812800">
                  <a:moveTo>
                    <a:pt x="128257" y="0"/>
                  </a:moveTo>
                  <a:lnTo>
                    <a:pt x="128257" y="0"/>
                  </a:lnTo>
                  <a:cubicBezTo>
                    <a:pt x="199091" y="0"/>
                    <a:pt x="256514" y="57423"/>
                    <a:pt x="256514" y="128257"/>
                  </a:cubicBezTo>
                  <a:lnTo>
                    <a:pt x="256514" y="684543"/>
                  </a:lnTo>
                  <a:cubicBezTo>
                    <a:pt x="256514" y="718559"/>
                    <a:pt x="243001" y="751182"/>
                    <a:pt x="218948" y="775234"/>
                  </a:cubicBezTo>
                  <a:cubicBezTo>
                    <a:pt x="194895" y="799287"/>
                    <a:pt x="162273" y="812800"/>
                    <a:pt x="128257" y="812800"/>
                  </a:cubicBezTo>
                  <a:lnTo>
                    <a:pt x="128257" y="812800"/>
                  </a:lnTo>
                  <a:cubicBezTo>
                    <a:pt x="94241" y="812800"/>
                    <a:pt x="61618" y="799287"/>
                    <a:pt x="37566" y="775234"/>
                  </a:cubicBezTo>
                  <a:cubicBezTo>
                    <a:pt x="13513" y="751182"/>
                    <a:pt x="0" y="718559"/>
                    <a:pt x="0" y="684543"/>
                  </a:cubicBezTo>
                  <a:lnTo>
                    <a:pt x="0" y="128257"/>
                  </a:lnTo>
                  <a:cubicBezTo>
                    <a:pt x="0" y="94241"/>
                    <a:pt x="13513" y="61618"/>
                    <a:pt x="37566" y="37566"/>
                  </a:cubicBezTo>
                  <a:cubicBezTo>
                    <a:pt x="61618" y="13513"/>
                    <a:pt x="94241" y="0"/>
                    <a:pt x="128257" y="0"/>
                  </a:cubicBezTo>
                  <a:close/>
                </a:path>
              </a:pathLst>
            </a:custGeom>
            <a:solidFill>
              <a:srgbClr val="F8BC45"/>
            </a:solidFill>
          </p:spPr>
        </p:sp>
        <p:sp>
          <p:nvSpPr>
            <p:cNvPr id="39" name="TextBox 39"/>
            <p:cNvSpPr txBox="1"/>
            <p:nvPr/>
          </p:nvSpPr>
          <p:spPr>
            <a:xfrm>
              <a:off x="0" y="-38100"/>
              <a:ext cx="256514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  <p:transition>
    <p:cover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999637" y="0"/>
            <a:ext cx="13860136" cy="10287000"/>
          </a:xfrm>
          <a:custGeom>
            <a:avLst/>
            <a:gdLst/>
            <a:ahLst/>
            <a:cxnLst/>
            <a:rect l="l" t="t" r="r" b="b"/>
            <a:pathLst>
              <a:path w="13860136" h="10287000">
                <a:moveTo>
                  <a:pt x="0" y="0"/>
                </a:moveTo>
                <a:lnTo>
                  <a:pt x="13860136" y="0"/>
                </a:lnTo>
                <a:lnTo>
                  <a:pt x="13860136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6" r="-1026"/>
            </a:stretch>
          </a:blipFill>
        </p:spPr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5D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9049" y="9427278"/>
            <a:ext cx="5841799" cy="1153755"/>
          </a:xfrm>
          <a:custGeom>
            <a:avLst/>
            <a:gdLst/>
            <a:ahLst/>
            <a:cxnLst/>
            <a:rect l="l" t="t" r="r" b="b"/>
            <a:pathLst>
              <a:path w="5841799" h="1153755">
                <a:moveTo>
                  <a:pt x="0" y="0"/>
                </a:moveTo>
                <a:lnTo>
                  <a:pt x="5841799" y="0"/>
                </a:lnTo>
                <a:lnTo>
                  <a:pt x="5841799" y="1153755"/>
                </a:lnTo>
                <a:lnTo>
                  <a:pt x="0" y="11537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224860" y="6526632"/>
            <a:ext cx="5841799" cy="848810"/>
          </a:xfrm>
          <a:custGeom>
            <a:avLst/>
            <a:gdLst/>
            <a:ahLst/>
            <a:cxnLst/>
            <a:rect l="l" t="t" r="r" b="b"/>
            <a:pathLst>
              <a:path w="5841799" h="848810">
                <a:moveTo>
                  <a:pt x="0" y="0"/>
                </a:moveTo>
                <a:lnTo>
                  <a:pt x="5841799" y="0"/>
                </a:lnTo>
                <a:lnTo>
                  <a:pt x="5841799" y="848810"/>
                </a:lnTo>
                <a:lnTo>
                  <a:pt x="0" y="8488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7963" b="-17963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446201" y="9427278"/>
            <a:ext cx="5841799" cy="1153755"/>
          </a:xfrm>
          <a:custGeom>
            <a:avLst/>
            <a:gdLst/>
            <a:ahLst/>
            <a:cxnLst/>
            <a:rect l="l" t="t" r="r" b="b"/>
            <a:pathLst>
              <a:path w="5841799" h="1153755">
                <a:moveTo>
                  <a:pt x="0" y="0"/>
                </a:moveTo>
                <a:lnTo>
                  <a:pt x="5841799" y="0"/>
                </a:lnTo>
                <a:lnTo>
                  <a:pt x="5841799" y="1153755"/>
                </a:lnTo>
                <a:lnTo>
                  <a:pt x="0" y="11537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2213997" y="3298645"/>
            <a:ext cx="5841799" cy="6536533"/>
            <a:chOff x="0" y="0"/>
            <a:chExt cx="1554321" cy="17391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554321" cy="1739167"/>
            </a:xfrm>
            <a:custGeom>
              <a:avLst/>
              <a:gdLst/>
              <a:ahLst/>
              <a:cxnLst/>
              <a:rect l="l" t="t" r="r" b="b"/>
              <a:pathLst>
                <a:path w="1554321" h="1739167">
                  <a:moveTo>
                    <a:pt x="58312" y="0"/>
                  </a:moveTo>
                  <a:lnTo>
                    <a:pt x="1496009" y="0"/>
                  </a:lnTo>
                  <a:cubicBezTo>
                    <a:pt x="1511474" y="0"/>
                    <a:pt x="1526306" y="6144"/>
                    <a:pt x="1537241" y="17079"/>
                  </a:cubicBezTo>
                  <a:cubicBezTo>
                    <a:pt x="1548177" y="28015"/>
                    <a:pt x="1554321" y="42846"/>
                    <a:pt x="1554321" y="58312"/>
                  </a:cubicBezTo>
                  <a:lnTo>
                    <a:pt x="1554321" y="1680856"/>
                  </a:lnTo>
                  <a:cubicBezTo>
                    <a:pt x="1554321" y="1696321"/>
                    <a:pt x="1548177" y="1711153"/>
                    <a:pt x="1537241" y="1722088"/>
                  </a:cubicBezTo>
                  <a:cubicBezTo>
                    <a:pt x="1526306" y="1733024"/>
                    <a:pt x="1511474" y="1739167"/>
                    <a:pt x="1496009" y="1739167"/>
                  </a:cubicBezTo>
                  <a:lnTo>
                    <a:pt x="58312" y="1739167"/>
                  </a:lnTo>
                  <a:cubicBezTo>
                    <a:pt x="42846" y="1739167"/>
                    <a:pt x="28015" y="1733024"/>
                    <a:pt x="17079" y="1722088"/>
                  </a:cubicBezTo>
                  <a:cubicBezTo>
                    <a:pt x="6144" y="1711153"/>
                    <a:pt x="0" y="1696321"/>
                    <a:pt x="0" y="1680856"/>
                  </a:cubicBezTo>
                  <a:lnTo>
                    <a:pt x="0" y="58312"/>
                  </a:lnTo>
                  <a:cubicBezTo>
                    <a:pt x="0" y="42846"/>
                    <a:pt x="6144" y="28015"/>
                    <a:pt x="17079" y="17079"/>
                  </a:cubicBezTo>
                  <a:cubicBezTo>
                    <a:pt x="28015" y="6144"/>
                    <a:pt x="42846" y="0"/>
                    <a:pt x="58312" y="0"/>
                  </a:cubicBezTo>
                  <a:close/>
                </a:path>
              </a:pathLst>
            </a:custGeom>
            <a:solidFill>
              <a:srgbClr val="FDFDFD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1554321" cy="17772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6301939" y="9427278"/>
            <a:ext cx="5841799" cy="1153755"/>
          </a:xfrm>
          <a:custGeom>
            <a:avLst/>
            <a:gdLst/>
            <a:ahLst/>
            <a:cxnLst/>
            <a:rect l="l" t="t" r="r" b="b"/>
            <a:pathLst>
              <a:path w="5841799" h="1153755">
                <a:moveTo>
                  <a:pt x="0" y="0"/>
                </a:moveTo>
                <a:lnTo>
                  <a:pt x="5841799" y="0"/>
                </a:lnTo>
                <a:lnTo>
                  <a:pt x="5841799" y="1153755"/>
                </a:lnTo>
                <a:lnTo>
                  <a:pt x="0" y="11537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6224860" y="3298645"/>
            <a:ext cx="5841799" cy="6536533"/>
            <a:chOff x="0" y="0"/>
            <a:chExt cx="1554321" cy="173916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554321" cy="1739167"/>
            </a:xfrm>
            <a:custGeom>
              <a:avLst/>
              <a:gdLst/>
              <a:ahLst/>
              <a:cxnLst/>
              <a:rect l="l" t="t" r="r" b="b"/>
              <a:pathLst>
                <a:path w="1554321" h="1739167">
                  <a:moveTo>
                    <a:pt x="58312" y="0"/>
                  </a:moveTo>
                  <a:lnTo>
                    <a:pt x="1496009" y="0"/>
                  </a:lnTo>
                  <a:cubicBezTo>
                    <a:pt x="1511474" y="0"/>
                    <a:pt x="1526306" y="6144"/>
                    <a:pt x="1537241" y="17079"/>
                  </a:cubicBezTo>
                  <a:cubicBezTo>
                    <a:pt x="1548177" y="28015"/>
                    <a:pt x="1554321" y="42846"/>
                    <a:pt x="1554321" y="58312"/>
                  </a:cubicBezTo>
                  <a:lnTo>
                    <a:pt x="1554321" y="1680856"/>
                  </a:lnTo>
                  <a:cubicBezTo>
                    <a:pt x="1554321" y="1696321"/>
                    <a:pt x="1548177" y="1711153"/>
                    <a:pt x="1537241" y="1722088"/>
                  </a:cubicBezTo>
                  <a:cubicBezTo>
                    <a:pt x="1526306" y="1733024"/>
                    <a:pt x="1511474" y="1739167"/>
                    <a:pt x="1496009" y="1739167"/>
                  </a:cubicBezTo>
                  <a:lnTo>
                    <a:pt x="58312" y="1739167"/>
                  </a:lnTo>
                  <a:cubicBezTo>
                    <a:pt x="42846" y="1739167"/>
                    <a:pt x="28015" y="1733024"/>
                    <a:pt x="17079" y="1722088"/>
                  </a:cubicBezTo>
                  <a:cubicBezTo>
                    <a:pt x="6144" y="1711153"/>
                    <a:pt x="0" y="1696321"/>
                    <a:pt x="0" y="1680856"/>
                  </a:cubicBezTo>
                  <a:lnTo>
                    <a:pt x="0" y="58312"/>
                  </a:lnTo>
                  <a:cubicBezTo>
                    <a:pt x="0" y="42846"/>
                    <a:pt x="6144" y="28015"/>
                    <a:pt x="17079" y="17079"/>
                  </a:cubicBezTo>
                  <a:cubicBezTo>
                    <a:pt x="28015" y="6144"/>
                    <a:pt x="42846" y="0"/>
                    <a:pt x="58312" y="0"/>
                  </a:cubicBezTo>
                  <a:close/>
                </a:path>
              </a:pathLst>
            </a:custGeom>
            <a:solidFill>
              <a:srgbClr val="FDFDFD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1554321" cy="17772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32204" y="3298645"/>
            <a:ext cx="5841799" cy="6536533"/>
            <a:chOff x="0" y="0"/>
            <a:chExt cx="1554321" cy="173916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554321" cy="1739167"/>
            </a:xfrm>
            <a:custGeom>
              <a:avLst/>
              <a:gdLst/>
              <a:ahLst/>
              <a:cxnLst/>
              <a:rect l="l" t="t" r="r" b="b"/>
              <a:pathLst>
                <a:path w="1554321" h="1739167">
                  <a:moveTo>
                    <a:pt x="58312" y="0"/>
                  </a:moveTo>
                  <a:lnTo>
                    <a:pt x="1496009" y="0"/>
                  </a:lnTo>
                  <a:cubicBezTo>
                    <a:pt x="1511474" y="0"/>
                    <a:pt x="1526306" y="6144"/>
                    <a:pt x="1537241" y="17079"/>
                  </a:cubicBezTo>
                  <a:cubicBezTo>
                    <a:pt x="1548177" y="28015"/>
                    <a:pt x="1554321" y="42846"/>
                    <a:pt x="1554321" y="58312"/>
                  </a:cubicBezTo>
                  <a:lnTo>
                    <a:pt x="1554321" y="1680856"/>
                  </a:lnTo>
                  <a:cubicBezTo>
                    <a:pt x="1554321" y="1696321"/>
                    <a:pt x="1548177" y="1711153"/>
                    <a:pt x="1537241" y="1722088"/>
                  </a:cubicBezTo>
                  <a:cubicBezTo>
                    <a:pt x="1526306" y="1733024"/>
                    <a:pt x="1511474" y="1739167"/>
                    <a:pt x="1496009" y="1739167"/>
                  </a:cubicBezTo>
                  <a:lnTo>
                    <a:pt x="58312" y="1739167"/>
                  </a:lnTo>
                  <a:cubicBezTo>
                    <a:pt x="42846" y="1739167"/>
                    <a:pt x="28015" y="1733024"/>
                    <a:pt x="17079" y="1722088"/>
                  </a:cubicBezTo>
                  <a:cubicBezTo>
                    <a:pt x="6144" y="1711153"/>
                    <a:pt x="0" y="1696321"/>
                    <a:pt x="0" y="1680856"/>
                  </a:cubicBezTo>
                  <a:lnTo>
                    <a:pt x="0" y="58312"/>
                  </a:lnTo>
                  <a:cubicBezTo>
                    <a:pt x="0" y="42846"/>
                    <a:pt x="6144" y="28015"/>
                    <a:pt x="17079" y="17079"/>
                  </a:cubicBezTo>
                  <a:cubicBezTo>
                    <a:pt x="28015" y="6144"/>
                    <a:pt x="42846" y="0"/>
                    <a:pt x="58312" y="0"/>
                  </a:cubicBezTo>
                  <a:close/>
                </a:path>
              </a:pathLst>
            </a:custGeom>
            <a:solidFill>
              <a:srgbClr val="FDFDFD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554321" cy="17772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-2123887" y="-2346523"/>
            <a:ext cx="4693046" cy="4693046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solidFill>
                <a:srgbClr val="260903">
                  <a:alpha val="15686"/>
                </a:srgbClr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384604" y="3447950"/>
            <a:ext cx="5570690" cy="3133474"/>
            <a:chOff x="0" y="0"/>
            <a:chExt cx="11289030" cy="63500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1287760" cy="6350000"/>
            </a:xfrm>
            <a:custGeom>
              <a:avLst/>
              <a:gdLst/>
              <a:ahLst/>
              <a:cxnLst/>
              <a:rect l="l" t="t" r="r" b="b"/>
              <a:pathLst>
                <a:path w="11287760" h="6350000">
                  <a:moveTo>
                    <a:pt x="0" y="5824220"/>
                  </a:moveTo>
                  <a:lnTo>
                    <a:pt x="0" y="525780"/>
                  </a:lnTo>
                  <a:cubicBezTo>
                    <a:pt x="0" y="234950"/>
                    <a:pt x="234950" y="0"/>
                    <a:pt x="525780" y="0"/>
                  </a:cubicBezTo>
                  <a:lnTo>
                    <a:pt x="10761980" y="0"/>
                  </a:lnTo>
                  <a:cubicBezTo>
                    <a:pt x="11052810" y="0"/>
                    <a:pt x="11287760" y="234950"/>
                    <a:pt x="11287760" y="525780"/>
                  </a:cubicBezTo>
                  <a:lnTo>
                    <a:pt x="11287760" y="5822950"/>
                  </a:lnTo>
                  <a:cubicBezTo>
                    <a:pt x="11287760" y="6113780"/>
                    <a:pt x="11052810" y="6348730"/>
                    <a:pt x="10761980" y="6348730"/>
                  </a:cubicBezTo>
                  <a:lnTo>
                    <a:pt x="525780" y="6348730"/>
                  </a:lnTo>
                  <a:cubicBezTo>
                    <a:pt x="236220" y="6350000"/>
                    <a:pt x="0" y="6115050"/>
                    <a:pt x="0" y="5824220"/>
                  </a:cubicBezTo>
                  <a:close/>
                </a:path>
              </a:pathLst>
            </a:custGeom>
            <a:blipFill>
              <a:blip r:embed="rId3"/>
              <a:stretch>
                <a:fillRect t="-16587" b="-16587"/>
              </a:stretch>
            </a:blipFill>
          </p:spPr>
        </p:sp>
      </p:grpSp>
      <p:grpSp>
        <p:nvGrpSpPr>
          <p:cNvPr id="20" name="Group 20"/>
          <p:cNvGrpSpPr/>
          <p:nvPr/>
        </p:nvGrpSpPr>
        <p:grpSpPr>
          <a:xfrm>
            <a:off x="6358655" y="3447950"/>
            <a:ext cx="5570690" cy="3133474"/>
            <a:chOff x="0" y="0"/>
            <a:chExt cx="11289030" cy="63500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1287760" cy="6350000"/>
            </a:xfrm>
            <a:custGeom>
              <a:avLst/>
              <a:gdLst/>
              <a:ahLst/>
              <a:cxnLst/>
              <a:rect l="l" t="t" r="r" b="b"/>
              <a:pathLst>
                <a:path w="11287760" h="6350000">
                  <a:moveTo>
                    <a:pt x="0" y="5824220"/>
                  </a:moveTo>
                  <a:lnTo>
                    <a:pt x="0" y="525780"/>
                  </a:lnTo>
                  <a:cubicBezTo>
                    <a:pt x="0" y="234950"/>
                    <a:pt x="234950" y="0"/>
                    <a:pt x="525780" y="0"/>
                  </a:cubicBezTo>
                  <a:lnTo>
                    <a:pt x="10761980" y="0"/>
                  </a:lnTo>
                  <a:cubicBezTo>
                    <a:pt x="11052810" y="0"/>
                    <a:pt x="11287760" y="234950"/>
                    <a:pt x="11287760" y="525780"/>
                  </a:cubicBezTo>
                  <a:lnTo>
                    <a:pt x="11287760" y="5822950"/>
                  </a:lnTo>
                  <a:cubicBezTo>
                    <a:pt x="11287760" y="6113780"/>
                    <a:pt x="11052810" y="6348730"/>
                    <a:pt x="10761980" y="6348730"/>
                  </a:cubicBezTo>
                  <a:lnTo>
                    <a:pt x="525780" y="6348730"/>
                  </a:lnTo>
                  <a:cubicBezTo>
                    <a:pt x="236220" y="6350000"/>
                    <a:pt x="0" y="6115050"/>
                    <a:pt x="0" y="5824220"/>
                  </a:cubicBezTo>
                  <a:close/>
                </a:path>
              </a:pathLst>
            </a:custGeom>
            <a:blipFill>
              <a:blip r:embed="rId4"/>
              <a:stretch>
                <a:fillRect t="-9379" b="-9379"/>
              </a:stretch>
            </a:blipFill>
          </p:spPr>
        </p:sp>
      </p:grpSp>
      <p:grpSp>
        <p:nvGrpSpPr>
          <p:cNvPr id="22" name="Group 22"/>
          <p:cNvGrpSpPr/>
          <p:nvPr/>
        </p:nvGrpSpPr>
        <p:grpSpPr>
          <a:xfrm>
            <a:off x="12349552" y="3446286"/>
            <a:ext cx="5570690" cy="3133474"/>
            <a:chOff x="0" y="0"/>
            <a:chExt cx="11289030" cy="63500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1287760" cy="6350000"/>
            </a:xfrm>
            <a:custGeom>
              <a:avLst/>
              <a:gdLst/>
              <a:ahLst/>
              <a:cxnLst/>
              <a:rect l="l" t="t" r="r" b="b"/>
              <a:pathLst>
                <a:path w="11287760" h="6350000">
                  <a:moveTo>
                    <a:pt x="0" y="5824220"/>
                  </a:moveTo>
                  <a:lnTo>
                    <a:pt x="0" y="525780"/>
                  </a:lnTo>
                  <a:cubicBezTo>
                    <a:pt x="0" y="234950"/>
                    <a:pt x="234950" y="0"/>
                    <a:pt x="525780" y="0"/>
                  </a:cubicBezTo>
                  <a:lnTo>
                    <a:pt x="10761980" y="0"/>
                  </a:lnTo>
                  <a:cubicBezTo>
                    <a:pt x="11052810" y="0"/>
                    <a:pt x="11287760" y="234950"/>
                    <a:pt x="11287760" y="525780"/>
                  </a:cubicBezTo>
                  <a:lnTo>
                    <a:pt x="11287760" y="5822950"/>
                  </a:lnTo>
                  <a:cubicBezTo>
                    <a:pt x="11287760" y="6113780"/>
                    <a:pt x="11052810" y="6348730"/>
                    <a:pt x="10761980" y="6348730"/>
                  </a:cubicBezTo>
                  <a:lnTo>
                    <a:pt x="525780" y="6348730"/>
                  </a:lnTo>
                  <a:cubicBezTo>
                    <a:pt x="236220" y="6350000"/>
                    <a:pt x="0" y="6115050"/>
                    <a:pt x="0" y="5824220"/>
                  </a:cubicBezTo>
                  <a:close/>
                </a:path>
              </a:pathLst>
            </a:custGeom>
            <a:blipFill>
              <a:blip r:embed="rId5"/>
              <a:stretch>
                <a:fillRect t="-38897" b="-38897"/>
              </a:stretch>
            </a:blipFill>
          </p:spPr>
        </p:sp>
      </p:grpSp>
      <p:sp>
        <p:nvSpPr>
          <p:cNvPr id="24" name="TextBox 24"/>
          <p:cNvSpPr txBox="1"/>
          <p:nvPr/>
        </p:nvSpPr>
        <p:spPr>
          <a:xfrm>
            <a:off x="-1339072" y="-141296"/>
            <a:ext cx="8659123" cy="2012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11"/>
              </a:lnSpc>
            </a:pPr>
            <a:r>
              <a:rPr lang="en-US" sz="5008" b="1">
                <a:solidFill>
                  <a:srgbClr val="FF3131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Diagnostic et tests </a:t>
            </a:r>
          </a:p>
          <a:p>
            <a:pPr marL="0" lvl="0" indent="0" algn="ctr">
              <a:lnSpc>
                <a:spcPts val="8411"/>
              </a:lnSpc>
              <a:spcBef>
                <a:spcPct val="0"/>
              </a:spcBef>
            </a:pPr>
            <a:endParaRPr/>
          </a:p>
        </p:txBody>
      </p:sp>
      <p:sp>
        <p:nvSpPr>
          <p:cNvPr id="25" name="TextBox 25"/>
          <p:cNvSpPr txBox="1"/>
          <p:nvPr/>
        </p:nvSpPr>
        <p:spPr>
          <a:xfrm>
            <a:off x="6496821" y="7454092"/>
            <a:ext cx="5297877" cy="13996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45"/>
              </a:lnSpc>
            </a:pPr>
            <a:r>
              <a:rPr lang="en-US" sz="2432" spc="-48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Il s’agit d’un test réalisé avec de la salive ou une goutte de sang, avec un résultat en quelques minutes. 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2485958" y="6941772"/>
            <a:ext cx="5297877" cy="26763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44"/>
              </a:lnSpc>
            </a:pPr>
            <a:r>
              <a:rPr lang="en-US" sz="2332" spc="-46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Il s’agit d’un TROD vendu en pharmacie que vous pouvez réaliser vous-même à partir d’une goutte de sang. En cas de résultat positif, il est aussi obligatoire de le confirmer par un test classique par prise de sang.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22636" y="6649595"/>
            <a:ext cx="5535706" cy="905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20"/>
              </a:lnSpc>
            </a:pPr>
            <a:r>
              <a:rPr lang="en-US" sz="2586">
                <a:solidFill>
                  <a:srgbClr val="051D40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1. Test de dépistage classique</a:t>
            </a:r>
          </a:p>
          <a:p>
            <a:pPr marL="0" lvl="0" indent="0" algn="ctr">
              <a:lnSpc>
                <a:spcPts val="3620"/>
              </a:lnSpc>
              <a:spcBef>
                <a:spcPct val="0"/>
              </a:spcBef>
            </a:pPr>
            <a:endParaRPr/>
          </a:p>
        </p:txBody>
      </p:sp>
      <p:sp>
        <p:nvSpPr>
          <p:cNvPr id="28" name="TextBox 28"/>
          <p:cNvSpPr txBox="1"/>
          <p:nvPr/>
        </p:nvSpPr>
        <p:spPr>
          <a:xfrm>
            <a:off x="6224860" y="6546019"/>
            <a:ext cx="5995958" cy="13629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20"/>
              </a:lnSpc>
            </a:pPr>
            <a:r>
              <a:rPr lang="en-US" sz="2586">
                <a:solidFill>
                  <a:srgbClr val="051D40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2. Test Rapide à Orientation Diagnostique</a:t>
            </a:r>
          </a:p>
          <a:p>
            <a:pPr marL="0" lvl="0" indent="0" algn="ctr">
              <a:lnSpc>
                <a:spcPts val="3620"/>
              </a:lnSpc>
              <a:spcBef>
                <a:spcPct val="0"/>
              </a:spcBef>
            </a:pPr>
            <a:endParaRPr/>
          </a:p>
        </p:txBody>
      </p:sp>
      <p:sp>
        <p:nvSpPr>
          <p:cNvPr id="29" name="TextBox 29"/>
          <p:cNvSpPr txBox="1"/>
          <p:nvPr/>
        </p:nvSpPr>
        <p:spPr>
          <a:xfrm>
            <a:off x="13696193" y="6546019"/>
            <a:ext cx="2877407" cy="905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20"/>
              </a:lnSpc>
            </a:pPr>
            <a:r>
              <a:rPr lang="en-US" sz="2586">
                <a:solidFill>
                  <a:srgbClr val="051D40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3. Autotest</a:t>
            </a:r>
          </a:p>
          <a:p>
            <a:pPr marL="0" lvl="0" indent="0" algn="ctr">
              <a:lnSpc>
                <a:spcPts val="3620"/>
              </a:lnSpc>
              <a:spcBef>
                <a:spcPct val="0"/>
              </a:spcBef>
            </a:pPr>
            <a:endParaRPr/>
          </a:p>
        </p:txBody>
      </p:sp>
      <p:sp>
        <p:nvSpPr>
          <p:cNvPr id="30" name="TextBox 30"/>
          <p:cNvSpPr txBox="1"/>
          <p:nvPr/>
        </p:nvSpPr>
        <p:spPr>
          <a:xfrm>
            <a:off x="521010" y="7299242"/>
            <a:ext cx="5297877" cy="871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405"/>
              </a:lnSpc>
              <a:spcBef>
                <a:spcPct val="0"/>
              </a:spcBef>
            </a:pPr>
            <a:r>
              <a:rPr lang="en-US" sz="2432" spc="-48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Il s’agit d’un test réalisé par une prise de sang.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988242" y="208931"/>
            <a:ext cx="11067554" cy="3051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964"/>
              </a:lnSpc>
              <a:spcBef>
                <a:spcPct val="0"/>
              </a:spcBef>
            </a:pPr>
            <a:r>
              <a:rPr lang="en-US" sz="2832" spc="-56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 Il </a:t>
            </a:r>
            <a:r>
              <a:rPr lang="en-US" sz="2832" spc="-56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sert</a:t>
            </a:r>
            <a:r>
              <a:rPr lang="en-US" sz="2832" spc="-56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à </a:t>
            </a:r>
            <a:r>
              <a:rPr lang="en-US" sz="2832" spc="-56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détecter</a:t>
            </a:r>
            <a:r>
              <a:rPr lang="en-US" sz="2832" spc="-56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la </a:t>
            </a:r>
            <a:r>
              <a:rPr lang="en-US" sz="2832" spc="-56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présence</a:t>
            </a:r>
            <a:r>
              <a:rPr lang="en-US" sz="2832" spc="-56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32" spc="-56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d’anticorps</a:t>
            </a:r>
            <a:r>
              <a:rPr lang="en-US" sz="2832" spc="-56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anti-VIH </a:t>
            </a:r>
            <a:r>
              <a:rPr lang="en-US" sz="2832" spc="-56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dans</a:t>
            </a:r>
            <a:r>
              <a:rPr lang="en-US" sz="2832" spc="-56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32" spc="-56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l’organisme</a:t>
            </a:r>
            <a:r>
              <a:rPr lang="en-US" sz="2832" spc="-56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. En </a:t>
            </a:r>
            <a:r>
              <a:rPr lang="en-US" sz="2832" spc="-56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cas</a:t>
            </a:r>
            <a:r>
              <a:rPr lang="en-US" sz="2832" spc="-56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de </a:t>
            </a:r>
            <a:r>
              <a:rPr lang="en-US" sz="2832" spc="-56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prise</a:t>
            </a:r>
            <a:r>
              <a:rPr lang="en-US" sz="2832" spc="-56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de </a:t>
            </a:r>
            <a:r>
              <a:rPr lang="en-US" sz="2832" spc="-56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risque</a:t>
            </a:r>
            <a:r>
              <a:rPr lang="en-US" sz="2832" spc="-56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(rapport </a:t>
            </a:r>
            <a:r>
              <a:rPr lang="en-US" sz="2832" spc="-56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sexuel</a:t>
            </a:r>
            <a:r>
              <a:rPr lang="en-US" sz="2832" spc="-56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non protégé, </a:t>
            </a:r>
            <a:r>
              <a:rPr lang="en-US" sz="2832" spc="-56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partage</a:t>
            </a:r>
            <a:r>
              <a:rPr lang="en-US" sz="2832" spc="-56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32" spc="-56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d’une</a:t>
            </a:r>
            <a:r>
              <a:rPr lang="en-US" sz="2832" spc="-56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32" spc="-56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seringue</a:t>
            </a:r>
            <a:r>
              <a:rPr lang="en-US" sz="2832" spc="-56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32" spc="-56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ou</a:t>
            </a:r>
            <a:r>
              <a:rPr lang="en-US" sz="2832" spc="-56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de </a:t>
            </a:r>
            <a:r>
              <a:rPr lang="en-US" sz="2832" spc="-56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matériel</a:t>
            </a:r>
            <a:r>
              <a:rPr lang="en-US" sz="2832" spc="-56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32" spc="-56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d’injection</a:t>
            </a:r>
            <a:r>
              <a:rPr lang="en-US" sz="2832" spc="-56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32" spc="-56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infecté</a:t>
            </a:r>
            <a:r>
              <a:rPr lang="en-US" sz="2832" spc="-56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) Les </a:t>
            </a:r>
            <a:r>
              <a:rPr lang="en-US" sz="2832" spc="-56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anticorps</a:t>
            </a:r>
            <a:r>
              <a:rPr lang="en-US" sz="2832" spc="-56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32" spc="-56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servent</a:t>
            </a:r>
            <a:r>
              <a:rPr lang="en-US" sz="2832" spc="-56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à </a:t>
            </a:r>
            <a:r>
              <a:rPr lang="en-US" sz="2832" spc="-56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défendre</a:t>
            </a:r>
            <a:r>
              <a:rPr lang="en-US" sz="2832" spc="-56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32" spc="-56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l’organisme</a:t>
            </a:r>
            <a:r>
              <a:rPr lang="en-US" sz="2832" spc="-56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32" spc="-56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contre</a:t>
            </a:r>
            <a:r>
              <a:rPr lang="en-US" sz="2832" spc="-56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32" spc="-56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l’infection</a:t>
            </a:r>
            <a:r>
              <a:rPr lang="en-US" sz="2832" spc="-56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. La </a:t>
            </a:r>
            <a:r>
              <a:rPr lang="en-US" sz="2832" spc="-56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présence</a:t>
            </a:r>
            <a:r>
              <a:rPr lang="en-US" sz="2832" spc="-56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de </a:t>
            </a:r>
            <a:r>
              <a:rPr lang="en-US" sz="2832" spc="-56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ces</a:t>
            </a:r>
            <a:r>
              <a:rPr lang="en-US" sz="2832" spc="-56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32" spc="-56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anticorps</a:t>
            </a:r>
            <a:r>
              <a:rPr lang="en-US" sz="2832" spc="-56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32" spc="-56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traduit</a:t>
            </a:r>
            <a:r>
              <a:rPr lang="en-US" sz="2832" spc="-56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le fait </a:t>
            </a:r>
            <a:r>
              <a:rPr lang="en-US" sz="2832" spc="-56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que</a:t>
            </a:r>
            <a:r>
              <a:rPr lang="en-US" sz="2832" spc="-56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le VIH </a:t>
            </a:r>
            <a:r>
              <a:rPr lang="en-US" sz="2832" spc="-56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est</a:t>
            </a:r>
            <a:r>
              <a:rPr lang="en-US" sz="2832" spc="-56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32" spc="-56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présent</a:t>
            </a:r>
            <a:r>
              <a:rPr lang="en-US" sz="2832" spc="-56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32" spc="-56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dans</a:t>
            </a:r>
            <a:r>
              <a:rPr lang="en-US" sz="2832" spc="-56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32" spc="-56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votre</a:t>
            </a:r>
            <a:r>
              <a:rPr lang="en-US" sz="2832" spc="-56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corps.</a:t>
            </a:r>
          </a:p>
        </p:txBody>
      </p:sp>
      <p:grpSp>
        <p:nvGrpSpPr>
          <p:cNvPr id="32" name="Group 32"/>
          <p:cNvGrpSpPr/>
          <p:nvPr/>
        </p:nvGrpSpPr>
        <p:grpSpPr>
          <a:xfrm>
            <a:off x="1374301" y="965020"/>
            <a:ext cx="5122519" cy="1543050"/>
            <a:chOff x="0" y="0"/>
            <a:chExt cx="1349141" cy="40640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349141" cy="406400"/>
            </a:xfrm>
            <a:custGeom>
              <a:avLst/>
              <a:gdLst/>
              <a:ahLst/>
              <a:cxnLst/>
              <a:rect l="l" t="t" r="r" b="b"/>
              <a:pathLst>
                <a:path w="1349141" h="406400">
                  <a:moveTo>
                    <a:pt x="0" y="0"/>
                  </a:moveTo>
                  <a:lnTo>
                    <a:pt x="1145941" y="0"/>
                  </a:lnTo>
                  <a:lnTo>
                    <a:pt x="1349141" y="203200"/>
                  </a:lnTo>
                  <a:lnTo>
                    <a:pt x="1145941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FDFD"/>
            </a:solidFill>
          </p:spPr>
        </p:sp>
        <p:sp>
          <p:nvSpPr>
            <p:cNvPr id="34" name="TextBox 34"/>
            <p:cNvSpPr txBox="1"/>
            <p:nvPr/>
          </p:nvSpPr>
          <p:spPr>
            <a:xfrm>
              <a:off x="177800" y="-38100"/>
              <a:ext cx="109514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5" name="TextBox 35"/>
          <p:cNvSpPr txBox="1"/>
          <p:nvPr/>
        </p:nvSpPr>
        <p:spPr>
          <a:xfrm>
            <a:off x="0" y="1067372"/>
            <a:ext cx="8659123" cy="1109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131"/>
              </a:lnSpc>
              <a:spcBef>
                <a:spcPct val="0"/>
              </a:spcBef>
            </a:pPr>
            <a:r>
              <a:rPr lang="en-US" sz="5808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Le dépistage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25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601254" y="0"/>
            <a:ext cx="14630400" cy="10351795"/>
          </a:xfrm>
          <a:custGeom>
            <a:avLst/>
            <a:gdLst/>
            <a:ahLst/>
            <a:cxnLst/>
            <a:rect l="l" t="t" r="r" b="b"/>
            <a:pathLst>
              <a:path w="14630400" h="10351795">
                <a:moveTo>
                  <a:pt x="0" y="0"/>
                </a:moveTo>
                <a:lnTo>
                  <a:pt x="14630400" y="0"/>
                </a:lnTo>
                <a:lnTo>
                  <a:pt x="14630400" y="10351795"/>
                </a:lnTo>
                <a:lnTo>
                  <a:pt x="0" y="1035179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893" r="-12893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2919290"/>
            <a:ext cx="14586028" cy="7367710"/>
            <a:chOff x="0" y="0"/>
            <a:chExt cx="3841588" cy="1940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41588" cy="1940467"/>
            </a:xfrm>
            <a:custGeom>
              <a:avLst/>
              <a:gdLst/>
              <a:ahLst/>
              <a:cxnLst/>
              <a:rect l="l" t="t" r="r" b="b"/>
              <a:pathLst>
                <a:path w="3841588" h="1940467">
                  <a:moveTo>
                    <a:pt x="9023" y="0"/>
                  </a:moveTo>
                  <a:lnTo>
                    <a:pt x="3832565" y="0"/>
                  </a:lnTo>
                  <a:cubicBezTo>
                    <a:pt x="3837548" y="0"/>
                    <a:pt x="3841588" y="4040"/>
                    <a:pt x="3841588" y="9023"/>
                  </a:cubicBezTo>
                  <a:lnTo>
                    <a:pt x="3841588" y="1931444"/>
                  </a:lnTo>
                  <a:cubicBezTo>
                    <a:pt x="3841588" y="1936427"/>
                    <a:pt x="3837548" y="1940467"/>
                    <a:pt x="3832565" y="1940467"/>
                  </a:cubicBezTo>
                  <a:lnTo>
                    <a:pt x="9023" y="1940467"/>
                  </a:lnTo>
                  <a:cubicBezTo>
                    <a:pt x="4040" y="1940467"/>
                    <a:pt x="0" y="1936427"/>
                    <a:pt x="0" y="1931444"/>
                  </a:cubicBezTo>
                  <a:lnTo>
                    <a:pt x="0" y="9023"/>
                  </a:lnTo>
                  <a:cubicBezTo>
                    <a:pt x="0" y="4040"/>
                    <a:pt x="4040" y="0"/>
                    <a:pt x="9023" y="0"/>
                  </a:cubicBezTo>
                  <a:close/>
                </a:path>
              </a:pathLst>
            </a:custGeom>
            <a:solidFill>
              <a:srgbClr val="FDFDFD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841588" cy="1978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5573718" y="7940477"/>
            <a:ext cx="4693046" cy="4693046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solidFill>
                <a:srgbClr val="FFFFFF">
                  <a:alpha val="15686"/>
                </a:srgbClr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AutoShape 9"/>
          <p:cNvSpPr/>
          <p:nvPr/>
        </p:nvSpPr>
        <p:spPr>
          <a:xfrm>
            <a:off x="5938890" y="4181637"/>
            <a:ext cx="0" cy="441034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AutoShape 10"/>
          <p:cNvSpPr/>
          <p:nvPr/>
        </p:nvSpPr>
        <p:spPr>
          <a:xfrm>
            <a:off x="10706179" y="4181637"/>
            <a:ext cx="0" cy="441034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" name="TextBox 11"/>
          <p:cNvSpPr txBox="1"/>
          <p:nvPr/>
        </p:nvSpPr>
        <p:spPr>
          <a:xfrm>
            <a:off x="1159880" y="61568"/>
            <a:ext cx="8720295" cy="1251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247"/>
              </a:lnSpc>
              <a:spcBef>
                <a:spcPct val="0"/>
              </a:spcBef>
            </a:pPr>
            <a:r>
              <a:rPr lang="en-US" sz="6605" b="1">
                <a:solidFill>
                  <a:srgbClr val="FDFDF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Symptômes du VIH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70420" y="1453883"/>
            <a:ext cx="11330833" cy="1030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78"/>
              </a:lnSpc>
            </a:pPr>
            <a:r>
              <a:rPr lang="en-US" sz="2913" spc="-58" dirty="0">
                <a:solidFill>
                  <a:srgbClr val="FDFDFD"/>
                </a:solidFill>
                <a:latin typeface="Poppins"/>
                <a:ea typeface="Poppins"/>
                <a:cs typeface="Poppins"/>
                <a:sym typeface="Poppins"/>
              </a:rPr>
              <a:t>Les </a:t>
            </a:r>
            <a:r>
              <a:rPr lang="en-US" sz="2913" spc="-58" dirty="0" err="1">
                <a:solidFill>
                  <a:srgbClr val="FDFDFD"/>
                </a:solidFill>
                <a:latin typeface="Poppins"/>
                <a:ea typeface="Poppins"/>
                <a:cs typeface="Poppins"/>
                <a:sym typeface="Poppins"/>
              </a:rPr>
              <a:t>symptômes</a:t>
            </a:r>
            <a:r>
              <a:rPr lang="en-US" sz="2913" spc="-58" dirty="0">
                <a:solidFill>
                  <a:srgbClr val="FDFDFD"/>
                </a:solidFill>
                <a:latin typeface="Poppins"/>
                <a:ea typeface="Poppins"/>
                <a:cs typeface="Poppins"/>
                <a:sym typeface="Poppins"/>
              </a:rPr>
              <a:t> du VIH (Virus de </a:t>
            </a:r>
            <a:r>
              <a:rPr lang="en-US" sz="2913" spc="-58" dirty="0" err="1">
                <a:solidFill>
                  <a:srgbClr val="FDFDFD"/>
                </a:solidFill>
                <a:latin typeface="Poppins"/>
                <a:ea typeface="Poppins"/>
                <a:cs typeface="Poppins"/>
                <a:sym typeface="Poppins"/>
              </a:rPr>
              <a:t>l'Immunodéficience</a:t>
            </a:r>
            <a:r>
              <a:rPr lang="en-US" sz="2913" spc="-58" dirty="0">
                <a:solidFill>
                  <a:srgbClr val="FDFDFD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913" spc="-58" dirty="0" err="1">
                <a:solidFill>
                  <a:srgbClr val="FDFDFD"/>
                </a:solidFill>
                <a:latin typeface="Poppins"/>
                <a:ea typeface="Poppins"/>
                <a:cs typeface="Poppins"/>
                <a:sym typeface="Poppins"/>
              </a:rPr>
              <a:t>Humaine</a:t>
            </a:r>
            <a:r>
              <a:rPr lang="en-US" sz="2913" spc="-58" dirty="0">
                <a:solidFill>
                  <a:srgbClr val="FDFDFD"/>
                </a:solidFill>
                <a:latin typeface="Poppins"/>
                <a:ea typeface="Poppins"/>
                <a:cs typeface="Poppins"/>
                <a:sym typeface="Poppins"/>
              </a:rPr>
              <a:t>) </a:t>
            </a:r>
            <a:r>
              <a:rPr lang="en-US" sz="2913" spc="-58" dirty="0" err="1">
                <a:solidFill>
                  <a:srgbClr val="FDFDFD"/>
                </a:solidFill>
                <a:latin typeface="Poppins"/>
                <a:ea typeface="Poppins"/>
                <a:cs typeface="Poppins"/>
                <a:sym typeface="Poppins"/>
              </a:rPr>
              <a:t>peuvent</a:t>
            </a:r>
            <a:r>
              <a:rPr lang="en-US" sz="2913" spc="-58" dirty="0">
                <a:solidFill>
                  <a:srgbClr val="FDFDFD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913" spc="-58" dirty="0" err="1">
                <a:solidFill>
                  <a:srgbClr val="FDFDFD"/>
                </a:solidFill>
                <a:latin typeface="Poppins"/>
                <a:ea typeface="Poppins"/>
                <a:cs typeface="Poppins"/>
                <a:sym typeface="Poppins"/>
              </a:rPr>
              <a:t>varier</a:t>
            </a:r>
            <a:r>
              <a:rPr lang="en-US" sz="2913" spc="-58" dirty="0">
                <a:solidFill>
                  <a:srgbClr val="FDFDFD"/>
                </a:solidFill>
                <a:latin typeface="Poppins"/>
                <a:ea typeface="Poppins"/>
                <a:cs typeface="Poppins"/>
                <a:sym typeface="Poppins"/>
              </a:rPr>
              <a:t> en </a:t>
            </a:r>
            <a:r>
              <a:rPr lang="en-US" sz="2913" spc="-58" dirty="0" err="1">
                <a:solidFill>
                  <a:srgbClr val="FDFDFD"/>
                </a:solidFill>
                <a:latin typeface="Poppins"/>
                <a:ea typeface="Poppins"/>
                <a:cs typeface="Poppins"/>
                <a:sym typeface="Poppins"/>
              </a:rPr>
              <a:t>fonction</a:t>
            </a:r>
            <a:r>
              <a:rPr lang="en-US" sz="2913" spc="-58" dirty="0">
                <a:solidFill>
                  <a:srgbClr val="FDFDFD"/>
                </a:solidFill>
                <a:latin typeface="Poppins"/>
                <a:ea typeface="Poppins"/>
                <a:cs typeface="Poppins"/>
                <a:sym typeface="Poppins"/>
              </a:rPr>
              <a:t> du </a:t>
            </a:r>
            <a:r>
              <a:rPr lang="en-US" sz="2913" spc="-58" dirty="0" err="1">
                <a:solidFill>
                  <a:srgbClr val="FDFDFD"/>
                </a:solidFill>
                <a:latin typeface="Poppins"/>
                <a:ea typeface="Poppins"/>
                <a:cs typeface="Poppins"/>
                <a:sym typeface="Poppins"/>
              </a:rPr>
              <a:t>stade</a:t>
            </a:r>
            <a:r>
              <a:rPr lang="en-US" sz="2913" spc="-58" dirty="0">
                <a:solidFill>
                  <a:srgbClr val="FDFDFD"/>
                </a:solidFill>
                <a:latin typeface="Poppins"/>
                <a:ea typeface="Poppins"/>
                <a:cs typeface="Poppins"/>
                <a:sym typeface="Poppins"/>
              </a:rPr>
              <a:t> de </a:t>
            </a:r>
            <a:r>
              <a:rPr lang="en-US" sz="2913" spc="-58" dirty="0" err="1">
                <a:solidFill>
                  <a:srgbClr val="FDFDFD"/>
                </a:solidFill>
                <a:latin typeface="Poppins"/>
                <a:ea typeface="Poppins"/>
                <a:cs typeface="Poppins"/>
                <a:sym typeface="Poppins"/>
              </a:rPr>
              <a:t>l'infection</a:t>
            </a:r>
            <a:r>
              <a:rPr lang="en-US" sz="2913" spc="-58" dirty="0">
                <a:solidFill>
                  <a:srgbClr val="FDFDFD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96329" y="4852379"/>
            <a:ext cx="4315587" cy="52465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1583" lvl="1" indent="-290791" algn="l">
              <a:lnSpc>
                <a:spcPts val="3771"/>
              </a:lnSpc>
              <a:buFont typeface="Arial"/>
              <a:buChar char="•"/>
            </a:pPr>
            <a:r>
              <a:rPr lang="en-US" sz="2693" spc="-53">
                <a:solidFill>
                  <a:srgbClr val="145DA0"/>
                </a:solidFill>
                <a:latin typeface="Poppins"/>
                <a:ea typeface="Poppins"/>
                <a:cs typeface="Poppins"/>
                <a:sym typeface="Poppins"/>
              </a:rPr>
              <a:t>Fièvre</a:t>
            </a:r>
          </a:p>
          <a:p>
            <a:pPr marL="581583" lvl="1" indent="-290791" algn="l">
              <a:lnSpc>
                <a:spcPts val="3771"/>
              </a:lnSpc>
              <a:buFont typeface="Arial"/>
              <a:buChar char="•"/>
            </a:pPr>
            <a:r>
              <a:rPr lang="en-US" sz="2693" spc="-53">
                <a:solidFill>
                  <a:srgbClr val="145DA0"/>
                </a:solidFill>
                <a:latin typeface="Poppins"/>
                <a:ea typeface="Poppins"/>
                <a:cs typeface="Poppins"/>
                <a:sym typeface="Poppins"/>
              </a:rPr>
              <a:t>Fatigue générale</a:t>
            </a:r>
          </a:p>
          <a:p>
            <a:pPr marL="581583" lvl="1" indent="-290791" algn="l">
              <a:lnSpc>
                <a:spcPts val="3771"/>
              </a:lnSpc>
              <a:buFont typeface="Arial"/>
              <a:buChar char="•"/>
            </a:pPr>
            <a:r>
              <a:rPr lang="en-US" sz="2693" spc="-53">
                <a:solidFill>
                  <a:srgbClr val="145DA0"/>
                </a:solidFill>
                <a:latin typeface="Poppins"/>
                <a:ea typeface="Poppins"/>
                <a:cs typeface="Poppins"/>
                <a:sym typeface="Poppins"/>
              </a:rPr>
              <a:t>Mal de gorge</a:t>
            </a:r>
          </a:p>
          <a:p>
            <a:pPr marL="581583" lvl="1" indent="-290791" algn="l">
              <a:lnSpc>
                <a:spcPts val="3771"/>
              </a:lnSpc>
              <a:buFont typeface="Arial"/>
              <a:buChar char="•"/>
            </a:pPr>
            <a:r>
              <a:rPr lang="en-US" sz="2693" spc="-53">
                <a:solidFill>
                  <a:srgbClr val="145DA0"/>
                </a:solidFill>
                <a:latin typeface="Poppins"/>
                <a:ea typeface="Poppins"/>
                <a:cs typeface="Poppins"/>
                <a:sym typeface="Poppins"/>
              </a:rPr>
              <a:t>Ganglions lymphatiques enflés</a:t>
            </a:r>
          </a:p>
          <a:p>
            <a:pPr marL="581583" lvl="1" indent="-290791" algn="l">
              <a:lnSpc>
                <a:spcPts val="3771"/>
              </a:lnSpc>
              <a:buFont typeface="Arial"/>
              <a:buChar char="•"/>
            </a:pPr>
            <a:r>
              <a:rPr lang="en-US" sz="2693" spc="-53">
                <a:solidFill>
                  <a:srgbClr val="145DA0"/>
                </a:solidFill>
                <a:latin typeface="Poppins"/>
                <a:ea typeface="Poppins"/>
                <a:cs typeface="Poppins"/>
                <a:sym typeface="Poppins"/>
              </a:rPr>
              <a:t>Éruption cutanée</a:t>
            </a:r>
          </a:p>
          <a:p>
            <a:pPr marL="581583" lvl="1" indent="-290791" algn="l">
              <a:lnSpc>
                <a:spcPts val="3771"/>
              </a:lnSpc>
              <a:buFont typeface="Arial"/>
              <a:buChar char="•"/>
            </a:pPr>
            <a:r>
              <a:rPr lang="en-US" sz="2693" spc="-53">
                <a:solidFill>
                  <a:srgbClr val="145DA0"/>
                </a:solidFill>
                <a:latin typeface="Poppins"/>
                <a:ea typeface="Poppins"/>
                <a:cs typeface="Poppins"/>
                <a:sym typeface="Poppins"/>
              </a:rPr>
              <a:t>Douleurs musculaires </a:t>
            </a:r>
          </a:p>
          <a:p>
            <a:pPr marL="581583" lvl="1" indent="-290791" algn="l">
              <a:lnSpc>
                <a:spcPts val="3771"/>
              </a:lnSpc>
              <a:buFont typeface="Arial"/>
              <a:buChar char="•"/>
            </a:pPr>
            <a:r>
              <a:rPr lang="en-US" sz="2693" spc="-53">
                <a:solidFill>
                  <a:srgbClr val="145DA0"/>
                </a:solidFill>
                <a:latin typeface="Poppins"/>
                <a:ea typeface="Poppins"/>
                <a:cs typeface="Poppins"/>
                <a:sym typeface="Poppins"/>
              </a:rPr>
              <a:t>Ulcères buccaux ou génitaux</a:t>
            </a:r>
          </a:p>
          <a:p>
            <a:pPr marL="581583" lvl="1" indent="-290791" algn="l">
              <a:lnSpc>
                <a:spcPts val="3771"/>
              </a:lnSpc>
              <a:buFont typeface="Arial"/>
              <a:buChar char="•"/>
            </a:pPr>
            <a:r>
              <a:rPr lang="en-US" sz="2693" spc="-53">
                <a:solidFill>
                  <a:srgbClr val="145DA0"/>
                </a:solidFill>
                <a:latin typeface="Poppins"/>
                <a:ea typeface="Poppins"/>
                <a:cs typeface="Poppins"/>
                <a:sym typeface="Poppins"/>
              </a:rPr>
              <a:t>Maux de tête.</a:t>
            </a:r>
          </a:p>
          <a:p>
            <a:pPr algn="l">
              <a:lnSpc>
                <a:spcPts val="3771"/>
              </a:lnSpc>
            </a:pPr>
            <a:endParaRPr/>
          </a:p>
        </p:txBody>
      </p:sp>
      <p:sp>
        <p:nvSpPr>
          <p:cNvPr id="14" name="TextBox 14"/>
          <p:cNvSpPr txBox="1"/>
          <p:nvPr/>
        </p:nvSpPr>
        <p:spPr>
          <a:xfrm>
            <a:off x="1270420" y="3206095"/>
            <a:ext cx="4367405" cy="18939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59"/>
              </a:lnSpc>
            </a:pPr>
            <a:r>
              <a:rPr lang="en-US" sz="2685">
                <a:solidFill>
                  <a:srgbClr val="145DA0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Stade aigu ou primo-infection (2 à 4 semaines après l'exposition)</a:t>
            </a:r>
          </a:p>
          <a:p>
            <a:pPr algn="l">
              <a:lnSpc>
                <a:spcPts val="3759"/>
              </a:lnSpc>
              <a:spcBef>
                <a:spcPct val="0"/>
              </a:spcBef>
            </a:pPr>
            <a:endParaRPr/>
          </a:p>
        </p:txBody>
      </p:sp>
      <p:sp>
        <p:nvSpPr>
          <p:cNvPr id="15" name="TextBox 15"/>
          <p:cNvSpPr txBox="1"/>
          <p:nvPr/>
        </p:nvSpPr>
        <p:spPr>
          <a:xfrm>
            <a:off x="6207661" y="3206095"/>
            <a:ext cx="4498518" cy="9414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59"/>
              </a:lnSpc>
              <a:spcBef>
                <a:spcPct val="0"/>
              </a:spcBef>
            </a:pPr>
            <a:r>
              <a:rPr lang="en-US" sz="2685">
                <a:solidFill>
                  <a:srgbClr val="145DA0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Stade chronique (latence virale)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972879" y="3206095"/>
            <a:ext cx="4498518" cy="1417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59"/>
              </a:lnSpc>
              <a:spcBef>
                <a:spcPct val="0"/>
              </a:spcBef>
            </a:pPr>
            <a:r>
              <a:rPr lang="en-US" sz="2685">
                <a:solidFill>
                  <a:srgbClr val="145DA0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Stade du SIDA (Syndrome d'Immunodéficience Acquise)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072240" y="4547579"/>
            <a:ext cx="4367239" cy="52465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1583" lvl="1" indent="-290791" algn="l">
              <a:lnSpc>
                <a:spcPts val="3771"/>
              </a:lnSpc>
              <a:buFont typeface="Arial"/>
              <a:buChar char="•"/>
            </a:pPr>
            <a:r>
              <a:rPr lang="en-US" sz="2693" spc="-53">
                <a:solidFill>
                  <a:srgbClr val="145DA0"/>
                </a:solidFill>
                <a:latin typeface="Poppins"/>
                <a:ea typeface="Poppins"/>
                <a:cs typeface="Poppins"/>
                <a:sym typeface="Poppins"/>
              </a:rPr>
              <a:t>Cette phase peut durer plusieurs années sans symptômes ou avec des symptômes légers.</a:t>
            </a:r>
          </a:p>
          <a:p>
            <a:pPr marL="581583" lvl="1" indent="-290791" algn="l">
              <a:lnSpc>
                <a:spcPts val="3771"/>
              </a:lnSpc>
              <a:buFont typeface="Arial"/>
              <a:buChar char="•"/>
            </a:pPr>
            <a:r>
              <a:rPr lang="en-US" sz="2693" spc="-53">
                <a:solidFill>
                  <a:srgbClr val="145DA0"/>
                </a:solidFill>
                <a:latin typeface="Poppins"/>
                <a:ea typeface="Poppins"/>
                <a:cs typeface="Poppins"/>
                <a:sym typeface="Poppins"/>
              </a:rPr>
              <a:t>Certains peuvent ressentir une légère fatigue ou avoir des ganglions lymphatiques gonflés.</a:t>
            </a:r>
          </a:p>
          <a:p>
            <a:pPr algn="l">
              <a:lnSpc>
                <a:spcPts val="3771"/>
              </a:lnSpc>
            </a:pPr>
            <a:endParaRPr/>
          </a:p>
        </p:txBody>
      </p:sp>
      <p:sp>
        <p:nvSpPr>
          <p:cNvPr id="18" name="TextBox 18"/>
          <p:cNvSpPr txBox="1"/>
          <p:nvPr/>
        </p:nvSpPr>
        <p:spPr>
          <a:xfrm>
            <a:off x="10785681" y="4620753"/>
            <a:ext cx="4829047" cy="5173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4605" lvl="1" indent="-267303" algn="l">
              <a:lnSpc>
                <a:spcPts val="3466"/>
              </a:lnSpc>
              <a:buFont typeface="Arial"/>
              <a:buChar char="•"/>
            </a:pPr>
            <a:r>
              <a:rPr lang="en-US" sz="2476" spc="-49">
                <a:solidFill>
                  <a:srgbClr val="145DA0"/>
                </a:solidFill>
                <a:latin typeface="Poppins"/>
                <a:ea typeface="Poppins"/>
                <a:cs typeface="Poppins"/>
                <a:sym typeface="Poppins"/>
              </a:rPr>
              <a:t>Perte de poids importante )</a:t>
            </a:r>
          </a:p>
          <a:p>
            <a:pPr marL="534605" lvl="1" indent="-267303" algn="l">
              <a:lnSpc>
                <a:spcPts val="3466"/>
              </a:lnSpc>
              <a:buFont typeface="Arial"/>
              <a:buChar char="•"/>
            </a:pPr>
            <a:r>
              <a:rPr lang="en-US" sz="2476" spc="-49">
                <a:solidFill>
                  <a:srgbClr val="145DA0"/>
                </a:solidFill>
                <a:latin typeface="Poppins"/>
                <a:ea typeface="Poppins"/>
                <a:cs typeface="Poppins"/>
                <a:sym typeface="Poppins"/>
              </a:rPr>
              <a:t>Diarrhée chronique</a:t>
            </a:r>
          </a:p>
          <a:p>
            <a:pPr marL="534605" lvl="1" indent="-267303" algn="l">
              <a:lnSpc>
                <a:spcPts val="3466"/>
              </a:lnSpc>
              <a:buFont typeface="Arial"/>
              <a:buChar char="•"/>
            </a:pPr>
            <a:r>
              <a:rPr lang="en-US" sz="2476" spc="-49">
                <a:solidFill>
                  <a:srgbClr val="145DA0"/>
                </a:solidFill>
                <a:latin typeface="Poppins"/>
                <a:ea typeface="Poppins"/>
                <a:cs typeface="Poppins"/>
                <a:sym typeface="Poppins"/>
              </a:rPr>
              <a:t>Sudation nocturne excessive</a:t>
            </a:r>
          </a:p>
          <a:p>
            <a:pPr marL="534605" lvl="1" indent="-267303" algn="l">
              <a:lnSpc>
                <a:spcPts val="3466"/>
              </a:lnSpc>
              <a:buFont typeface="Arial"/>
              <a:buChar char="•"/>
            </a:pPr>
            <a:r>
              <a:rPr lang="en-US" sz="2476" spc="-49">
                <a:solidFill>
                  <a:srgbClr val="145DA0"/>
                </a:solidFill>
                <a:latin typeface="Poppins"/>
                <a:ea typeface="Poppins"/>
                <a:cs typeface="Poppins"/>
                <a:sym typeface="Poppins"/>
              </a:rPr>
              <a:t>Cancers (par exemple, le sarcome de Kaposi, lymphomes)</a:t>
            </a:r>
          </a:p>
          <a:p>
            <a:pPr marL="534605" lvl="1" indent="-267303" algn="l">
              <a:lnSpc>
                <a:spcPts val="3466"/>
              </a:lnSpc>
              <a:buFont typeface="Arial"/>
              <a:buChar char="•"/>
            </a:pPr>
            <a:r>
              <a:rPr lang="en-US" sz="2476" spc="-49">
                <a:solidFill>
                  <a:srgbClr val="145DA0"/>
                </a:solidFill>
                <a:latin typeface="Poppins"/>
                <a:ea typeface="Poppins"/>
                <a:cs typeface="Poppins"/>
                <a:sym typeface="Poppins"/>
              </a:rPr>
              <a:t>Problèmes neurologiques, comme des troubles de la mémoire ou de la concentration.</a:t>
            </a:r>
          </a:p>
          <a:p>
            <a:pPr algn="ctr">
              <a:lnSpc>
                <a:spcPts val="2626"/>
              </a:lnSpc>
            </a:pPr>
            <a:endParaRPr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0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492861" cy="10287000"/>
          </a:xfrm>
          <a:custGeom>
            <a:avLst/>
            <a:gdLst/>
            <a:ahLst/>
            <a:cxnLst/>
            <a:rect l="l" t="t" r="r" b="b"/>
            <a:pathLst>
              <a:path w="18492861" h="10287000">
                <a:moveTo>
                  <a:pt x="0" y="0"/>
                </a:moveTo>
                <a:lnTo>
                  <a:pt x="18492861" y="0"/>
                </a:lnTo>
                <a:lnTo>
                  <a:pt x="18492861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2000"/>
            </a:blip>
            <a:stretch>
              <a:fillRect t="-2210" b="-17561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500553" y="418729"/>
            <a:ext cx="13725420" cy="1234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268"/>
              </a:lnSpc>
            </a:pPr>
            <a:r>
              <a:rPr lang="en-US" sz="7800" spc="288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 traitement du VIH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1962956"/>
            <a:ext cx="15721287" cy="40395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469"/>
              </a:lnSpc>
              <a:spcBef>
                <a:spcPct val="0"/>
              </a:spcBef>
            </a:pPr>
            <a:r>
              <a:rPr lang="en-US" sz="4216" b="1" spc="156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    (virus de </a:t>
            </a:r>
            <a:r>
              <a:rPr lang="en-US" sz="4216" b="1" spc="156" dirty="0" err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l'immunodéficience</a:t>
            </a:r>
            <a:r>
              <a:rPr lang="en-US" sz="4216" b="1" spc="156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4216" b="1" spc="156" dirty="0" err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humaine</a:t>
            </a:r>
            <a:r>
              <a:rPr lang="en-US" sz="4216" b="1" spc="156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) repose </a:t>
            </a:r>
            <a:r>
              <a:rPr lang="en-US" sz="4216" b="1" spc="156" dirty="0" err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principalement</a:t>
            </a:r>
            <a:r>
              <a:rPr lang="en-US" sz="4216" b="1" spc="156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4216" b="1" spc="156" dirty="0" err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sur</a:t>
            </a:r>
            <a:r>
              <a:rPr lang="en-US" sz="4216" b="1" spc="156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4216" b="1" spc="156" dirty="0" err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une</a:t>
            </a:r>
            <a:r>
              <a:rPr lang="en-US" sz="4216" b="1" spc="156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4216" b="1" spc="156" dirty="0" err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combinaison</a:t>
            </a:r>
            <a:r>
              <a:rPr lang="en-US" sz="4216" b="1" spc="156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 de </a:t>
            </a:r>
            <a:r>
              <a:rPr lang="en-US" sz="4216" b="1" spc="156" dirty="0" err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médicaments</a:t>
            </a:r>
            <a:r>
              <a:rPr lang="en-US" sz="4216" b="1" spc="156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4216" b="1" spc="156" dirty="0" err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appelés</a:t>
            </a:r>
            <a:r>
              <a:rPr lang="en-US" sz="4216" b="1" spc="156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4216" b="1" spc="156" dirty="0" err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antirétroviraux</a:t>
            </a:r>
            <a:r>
              <a:rPr lang="en-US" sz="4216" b="1" spc="156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 (ARV). </a:t>
            </a:r>
            <a:r>
              <a:rPr lang="en-US" sz="4216" b="1" spc="156" dirty="0" err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Ces</a:t>
            </a:r>
            <a:r>
              <a:rPr lang="en-US" sz="4216" b="1" spc="156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4216" b="1" spc="156" dirty="0" err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traitements</a:t>
            </a:r>
            <a:r>
              <a:rPr lang="en-US" sz="4216" b="1" spc="156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4216" b="1" spc="156" dirty="0" err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permettent</a:t>
            </a:r>
            <a:r>
              <a:rPr lang="en-US" sz="4216" b="1" spc="156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 de </a:t>
            </a:r>
            <a:r>
              <a:rPr lang="en-US" sz="4216" b="1" spc="156" dirty="0" err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contrôler</a:t>
            </a:r>
            <a:r>
              <a:rPr lang="en-US" sz="4216" b="1" spc="156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4216" b="1" spc="156" dirty="0" err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l'infection</a:t>
            </a:r>
            <a:r>
              <a:rPr lang="en-US" sz="4216" b="1" spc="156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, </a:t>
            </a:r>
            <a:r>
              <a:rPr lang="en-US" sz="4216" b="1" spc="156" dirty="0" err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d'empêcher</a:t>
            </a:r>
            <a:r>
              <a:rPr lang="en-US" sz="4216" b="1" spc="156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4216" b="1" spc="156" dirty="0" err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sa</a:t>
            </a:r>
            <a:r>
              <a:rPr lang="en-US" sz="4216" b="1" spc="156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 progression </a:t>
            </a:r>
            <a:r>
              <a:rPr lang="en-US" sz="4216" b="1" spc="156" dirty="0" err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vers</a:t>
            </a:r>
            <a:r>
              <a:rPr lang="en-US" sz="4216" b="1" spc="156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 le </a:t>
            </a:r>
            <a:r>
              <a:rPr lang="en-US" sz="4216" b="1" spc="156" dirty="0" err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sida</a:t>
            </a:r>
            <a:r>
              <a:rPr lang="en-US" sz="4216" b="1" spc="156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, et de </a:t>
            </a:r>
            <a:r>
              <a:rPr lang="en-US" sz="4216" b="1" spc="156" dirty="0" err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réduire</a:t>
            </a:r>
            <a:r>
              <a:rPr lang="en-US" sz="4216" b="1" spc="156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 la transmission du virus à </a:t>
            </a:r>
            <a:r>
              <a:rPr lang="en-US" sz="4216" b="1" spc="156" dirty="0" err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d'autres</a:t>
            </a:r>
            <a:r>
              <a:rPr lang="en-US" sz="4216" b="1" spc="156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4216" b="1" spc="156" dirty="0" err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personnes</a:t>
            </a:r>
            <a:r>
              <a:rPr lang="en-US" sz="4216" b="1" spc="156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. </a:t>
            </a:r>
            <a:r>
              <a:rPr lang="en-US" sz="4216" b="1" spc="156" dirty="0" err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Voici</a:t>
            </a:r>
            <a:r>
              <a:rPr lang="en-US" sz="4216" b="1" spc="156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 les </a:t>
            </a:r>
            <a:r>
              <a:rPr lang="en-US" sz="4216" b="1" spc="156" dirty="0" err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principales</a:t>
            </a:r>
            <a:r>
              <a:rPr lang="en-US" sz="4216" b="1" spc="156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 options de </a:t>
            </a:r>
            <a:r>
              <a:rPr lang="en-US" sz="4216" b="1" spc="156" dirty="0" err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traitement</a:t>
            </a:r>
            <a:r>
              <a:rPr lang="en-US" sz="4216" b="1" spc="156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4216" b="1" spc="156" dirty="0" err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actuelles</a:t>
            </a:r>
            <a:r>
              <a:rPr lang="en-US" sz="4216" b="1" spc="156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.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38313" y="3555196"/>
            <a:ext cx="18568671" cy="6774162"/>
            <a:chOff x="0" y="0"/>
            <a:chExt cx="4890514" cy="178414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90514" cy="1784141"/>
            </a:xfrm>
            <a:custGeom>
              <a:avLst/>
              <a:gdLst/>
              <a:ahLst/>
              <a:cxnLst/>
              <a:rect l="l" t="t" r="r" b="b"/>
              <a:pathLst>
                <a:path w="4890514" h="1784141">
                  <a:moveTo>
                    <a:pt x="0" y="0"/>
                  </a:moveTo>
                  <a:lnTo>
                    <a:pt x="4890514" y="0"/>
                  </a:lnTo>
                  <a:lnTo>
                    <a:pt x="4890514" y="1784141"/>
                  </a:lnTo>
                  <a:lnTo>
                    <a:pt x="0" y="1784141"/>
                  </a:lnTo>
                  <a:close/>
                </a:path>
              </a:pathLst>
            </a:custGeom>
            <a:solidFill>
              <a:srgbClr val="EAEEEC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90514" cy="1822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3041630" y="0"/>
            <a:ext cx="5246370" cy="3688084"/>
            <a:chOff x="0" y="0"/>
            <a:chExt cx="812800" cy="57138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571381"/>
            </a:xfrm>
            <a:custGeom>
              <a:avLst/>
              <a:gdLst/>
              <a:ahLst/>
              <a:cxnLst/>
              <a:rect l="l" t="t" r="r" b="b"/>
              <a:pathLst>
                <a:path w="812800" h="571381">
                  <a:moveTo>
                    <a:pt x="0" y="0"/>
                  </a:moveTo>
                  <a:lnTo>
                    <a:pt x="812800" y="0"/>
                  </a:lnTo>
                  <a:lnTo>
                    <a:pt x="812800" y="571381"/>
                  </a:lnTo>
                  <a:lnTo>
                    <a:pt x="0" y="571381"/>
                  </a:lnTo>
                  <a:close/>
                </a:path>
              </a:pathLst>
            </a:custGeom>
            <a:blipFill>
              <a:blip r:embed="rId2"/>
              <a:stretch>
                <a:fillRect l="-2657" r="-2657"/>
              </a:stretch>
            </a:blipFill>
          </p:spPr>
        </p:sp>
      </p:grpSp>
      <p:sp>
        <p:nvSpPr>
          <p:cNvPr id="7" name="TextBox 7"/>
          <p:cNvSpPr txBox="1"/>
          <p:nvPr/>
        </p:nvSpPr>
        <p:spPr>
          <a:xfrm>
            <a:off x="301714" y="457200"/>
            <a:ext cx="12352672" cy="2269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480"/>
              </a:lnSpc>
            </a:pPr>
            <a:r>
              <a:rPr lang="en-US" sz="3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Traitement</a:t>
            </a:r>
            <a:r>
              <a:rPr lang="en-US" sz="3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antirétroviral</a:t>
            </a:r>
            <a:r>
              <a:rPr lang="en-US" sz="3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(TAR) Le </a:t>
            </a:r>
            <a:r>
              <a:rPr lang="en-US" sz="3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traitement</a:t>
            </a:r>
            <a:r>
              <a:rPr lang="en-US" sz="3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 première intention </a:t>
            </a:r>
            <a:r>
              <a:rPr lang="en-US" sz="3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est</a:t>
            </a:r>
            <a:r>
              <a:rPr lang="en-US" sz="3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généralement</a:t>
            </a:r>
            <a:r>
              <a:rPr lang="en-US" sz="3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une</a:t>
            </a:r>
            <a:r>
              <a:rPr lang="en-US" sz="3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combinaison</a:t>
            </a:r>
            <a:r>
              <a:rPr lang="en-US" sz="3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3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médicaments</a:t>
            </a:r>
            <a:r>
              <a:rPr lang="en-US" sz="3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antirétroviraux</a:t>
            </a:r>
            <a:r>
              <a:rPr lang="en-US" sz="3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souvent</a:t>
            </a:r>
            <a:r>
              <a:rPr lang="en-US" sz="3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appelés</a:t>
            </a:r>
            <a:r>
              <a:rPr lang="en-US" sz="3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&lt;&lt; </a:t>
            </a:r>
            <a:r>
              <a:rPr lang="en-US" sz="3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trithérapie</a:t>
            </a:r>
            <a:r>
              <a:rPr lang="en-US" sz="3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». Les </a:t>
            </a:r>
            <a:r>
              <a:rPr lang="en-US" sz="3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principaux</a:t>
            </a:r>
            <a:r>
              <a:rPr lang="en-US" sz="3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médicaments</a:t>
            </a:r>
            <a:r>
              <a:rPr lang="en-US" sz="3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sont</a:t>
            </a:r>
            <a:r>
              <a:rPr lang="en-US" sz="3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4219908" y="5789620"/>
            <a:ext cx="3832096" cy="3580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Ils empêchent le VIH de pénétrer dans les cellules CD4+ en se fixant sur le co-récepteur CCR5.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836741" y="3982817"/>
            <a:ext cx="3656148" cy="15215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79813" lvl="1" indent="-289906" algn="ctr">
              <a:lnSpc>
                <a:spcPts val="3759"/>
              </a:lnSpc>
              <a:buFont typeface="Arial"/>
              <a:buChar char="•"/>
            </a:pPr>
            <a:r>
              <a:rPr lang="en-US" sz="2685" b="1">
                <a:solidFill>
                  <a:srgbClr val="454582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INHIBITEURS DES CO-RÉCEPTEURS CCR5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130256" y="5789620"/>
            <a:ext cx="3729362" cy="41806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 Ces médicaments bloquent l'enzyme protéase, empêchant le VIH de produire de nouvelles particules virales.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139657" y="4132791"/>
            <a:ext cx="3719962" cy="10107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79813" lvl="1" indent="-289906" algn="ctr">
              <a:lnSpc>
                <a:spcPts val="3759"/>
              </a:lnSpc>
              <a:buFont typeface="Arial"/>
              <a:buChar char="•"/>
            </a:pPr>
            <a:r>
              <a:rPr lang="en-US" sz="2685" b="1">
                <a:solidFill>
                  <a:srgbClr val="454582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INHIBITEURS DE LA PROTÉASE (IP)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443278" y="5789620"/>
            <a:ext cx="4311132" cy="3468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lang="en-US" sz="33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Ils bloquent l'enzyme intégrase, essentielle pour l'intégration du matériel génétique du VIH dans l'ADN des cellules humaines.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542493" y="4132791"/>
            <a:ext cx="3529042" cy="10107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79813" lvl="1" indent="-289906" algn="ctr">
              <a:lnSpc>
                <a:spcPts val="3759"/>
              </a:lnSpc>
              <a:buFont typeface="Arial"/>
              <a:buChar char="•"/>
            </a:pPr>
            <a:r>
              <a:rPr lang="en-US" sz="2685" b="1">
                <a:solidFill>
                  <a:srgbClr val="454582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INHIBITEURS DE L'INTÉGRASE (II)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18601" y="5936511"/>
            <a:ext cx="3141798" cy="3580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 Ils bloquent l'enzyme qui permet au VIH de se répliquer dans l'organisme.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18601" y="4102773"/>
            <a:ext cx="4121072" cy="15215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79813" lvl="1" indent="-289906" algn="l">
              <a:lnSpc>
                <a:spcPts val="3759"/>
              </a:lnSpc>
              <a:buFont typeface="Arial"/>
              <a:buChar char="•"/>
            </a:pPr>
            <a:r>
              <a:rPr lang="en-US" sz="2685" b="1">
                <a:solidFill>
                  <a:srgbClr val="454582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INHIBITEURS DE LA TRANSCRIPTASE INVERSE (ITR)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94013" y="2809456"/>
            <a:ext cx="5538778" cy="7519902"/>
            <a:chOff x="0" y="0"/>
            <a:chExt cx="858102" cy="116503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58102" cy="1165030"/>
            </a:xfrm>
            <a:custGeom>
              <a:avLst/>
              <a:gdLst/>
              <a:ahLst/>
              <a:cxnLst/>
              <a:rect l="l" t="t" r="r" b="b"/>
              <a:pathLst>
                <a:path w="858102" h="1165030">
                  <a:moveTo>
                    <a:pt x="0" y="0"/>
                  </a:moveTo>
                  <a:lnTo>
                    <a:pt x="858102" y="0"/>
                  </a:lnTo>
                  <a:lnTo>
                    <a:pt x="858102" y="1165030"/>
                  </a:lnTo>
                  <a:lnTo>
                    <a:pt x="0" y="1165030"/>
                  </a:lnTo>
                  <a:close/>
                </a:path>
              </a:pathLst>
            </a:custGeom>
            <a:blipFill>
              <a:blip r:embed="rId2"/>
              <a:stretch>
                <a:fillRect l="-51826" r="-51826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8059506" y="1028700"/>
            <a:ext cx="2654794" cy="7125979"/>
            <a:chOff x="0" y="0"/>
            <a:chExt cx="411297" cy="110400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11297" cy="1104001"/>
            </a:xfrm>
            <a:custGeom>
              <a:avLst/>
              <a:gdLst/>
              <a:ahLst/>
              <a:cxnLst/>
              <a:rect l="l" t="t" r="r" b="b"/>
              <a:pathLst>
                <a:path w="411297" h="1104001">
                  <a:moveTo>
                    <a:pt x="0" y="0"/>
                  </a:moveTo>
                  <a:lnTo>
                    <a:pt x="411297" y="0"/>
                  </a:lnTo>
                  <a:lnTo>
                    <a:pt x="411297" y="1104001"/>
                  </a:lnTo>
                  <a:lnTo>
                    <a:pt x="0" y="1104001"/>
                  </a:lnTo>
                  <a:close/>
                </a:path>
              </a:pathLst>
            </a:custGeom>
            <a:blipFill>
              <a:blip r:embed="rId3"/>
              <a:stretch>
                <a:fillRect l="-128946" r="-128946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1028700" y="1028700"/>
            <a:ext cx="7179722" cy="7125979"/>
            <a:chOff x="0" y="0"/>
            <a:chExt cx="2456790" cy="2438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56790" cy="2438400"/>
            </a:xfrm>
            <a:custGeom>
              <a:avLst/>
              <a:gdLst/>
              <a:ahLst/>
              <a:cxnLst/>
              <a:rect l="l" t="t" r="r" b="b"/>
              <a:pathLst>
                <a:path w="2456790" h="2438400">
                  <a:moveTo>
                    <a:pt x="5392" y="0"/>
                  </a:moveTo>
                  <a:lnTo>
                    <a:pt x="2451399" y="0"/>
                  </a:lnTo>
                  <a:cubicBezTo>
                    <a:pt x="2454376" y="0"/>
                    <a:pt x="2456790" y="2414"/>
                    <a:pt x="2456790" y="5392"/>
                  </a:cubicBezTo>
                  <a:lnTo>
                    <a:pt x="2456790" y="2433008"/>
                  </a:lnTo>
                  <a:cubicBezTo>
                    <a:pt x="2456790" y="2434438"/>
                    <a:pt x="2456222" y="2435810"/>
                    <a:pt x="2455211" y="2436821"/>
                  </a:cubicBezTo>
                  <a:cubicBezTo>
                    <a:pt x="2454200" y="2437832"/>
                    <a:pt x="2452829" y="2438400"/>
                    <a:pt x="2451399" y="2438400"/>
                  </a:cubicBezTo>
                  <a:lnTo>
                    <a:pt x="5392" y="2438400"/>
                  </a:lnTo>
                  <a:cubicBezTo>
                    <a:pt x="3962" y="2438400"/>
                    <a:pt x="2590" y="2437832"/>
                    <a:pt x="1579" y="2436821"/>
                  </a:cubicBezTo>
                  <a:cubicBezTo>
                    <a:pt x="568" y="2435810"/>
                    <a:pt x="0" y="2434438"/>
                    <a:pt x="0" y="2433008"/>
                  </a:cubicBezTo>
                  <a:lnTo>
                    <a:pt x="0" y="5392"/>
                  </a:lnTo>
                  <a:cubicBezTo>
                    <a:pt x="0" y="3962"/>
                    <a:pt x="568" y="2590"/>
                    <a:pt x="1579" y="1579"/>
                  </a:cubicBezTo>
                  <a:cubicBezTo>
                    <a:pt x="2590" y="568"/>
                    <a:pt x="3962" y="0"/>
                    <a:pt x="5392" y="0"/>
                  </a:cubicBezTo>
                  <a:close/>
                </a:path>
              </a:pathLst>
            </a:custGeom>
            <a:solidFill>
              <a:srgbClr val="454582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456790" cy="2476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1594871" y="1658340"/>
            <a:ext cx="5836033" cy="62424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899"/>
              </a:lnSpc>
            </a:pPr>
            <a:r>
              <a:rPr lang="en-US" sz="34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    La </a:t>
            </a:r>
            <a:r>
              <a:rPr lang="en-US" sz="34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découverte</a:t>
            </a:r>
            <a:r>
              <a:rPr lang="en-US" sz="34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du VIH a </a:t>
            </a:r>
            <a:r>
              <a:rPr lang="en-US" sz="34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été</a:t>
            </a:r>
            <a:r>
              <a:rPr lang="en-US" sz="34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un moment crucial </a:t>
            </a:r>
            <a:r>
              <a:rPr lang="en-US" sz="34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dans</a:t>
            </a:r>
            <a:r>
              <a:rPr lang="en-US" sz="34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l'histoire</a:t>
            </a:r>
            <a:r>
              <a:rPr lang="en-US" sz="34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 la </a:t>
            </a:r>
            <a:r>
              <a:rPr lang="en-US" sz="34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médecine</a:t>
            </a:r>
            <a:r>
              <a:rPr lang="en-US" sz="34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34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ce</a:t>
            </a:r>
            <a:r>
              <a:rPr lang="en-US" sz="34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virus a </a:t>
            </a:r>
            <a:r>
              <a:rPr lang="en-US" sz="34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été</a:t>
            </a:r>
            <a:r>
              <a:rPr lang="en-US" sz="34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reconnu</a:t>
            </a:r>
            <a:r>
              <a:rPr lang="en-US" sz="34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comme</a:t>
            </a:r>
            <a:r>
              <a:rPr lang="en-US" sz="34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la cause du </a:t>
            </a:r>
            <a:r>
              <a:rPr lang="en-US" sz="34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sida</a:t>
            </a:r>
            <a:r>
              <a:rPr lang="en-US" sz="34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qui </a:t>
            </a:r>
            <a:r>
              <a:rPr lang="en-US" sz="34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est</a:t>
            </a:r>
            <a:r>
              <a:rPr lang="en-US" sz="34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une</a:t>
            </a:r>
            <a:r>
              <a:rPr lang="en-US" sz="34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maladie</a:t>
            </a:r>
            <a:r>
              <a:rPr lang="en-US" sz="34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mortelle</a:t>
            </a:r>
            <a:r>
              <a:rPr lang="en-US" sz="34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34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c'est</a:t>
            </a:r>
            <a:r>
              <a:rPr lang="en-US" sz="34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pourquoi</a:t>
            </a:r>
            <a:r>
              <a:rPr lang="en-US" sz="34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il</a:t>
            </a:r>
            <a:r>
              <a:rPr lang="en-US" sz="34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faut</a:t>
            </a:r>
            <a:r>
              <a:rPr lang="en-US" sz="34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donner</a:t>
            </a:r>
            <a:r>
              <a:rPr lang="en-US" sz="34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une</a:t>
            </a:r>
            <a:r>
              <a:rPr lang="en-US" sz="34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importance à la </a:t>
            </a:r>
            <a:r>
              <a:rPr lang="en-US" sz="34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prévention</a:t>
            </a:r>
            <a:r>
              <a:rPr lang="en-US" sz="34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pour ne pas </a:t>
            </a:r>
            <a:r>
              <a:rPr lang="en-US" sz="34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être</a:t>
            </a:r>
            <a:r>
              <a:rPr lang="en-US" sz="34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victime</a:t>
            </a:r>
            <a:r>
              <a:rPr lang="en-US" sz="34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34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cette</a:t>
            </a:r>
            <a:r>
              <a:rPr lang="en-US" sz="34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maladie</a:t>
            </a:r>
            <a:r>
              <a:rPr lang="en-US" sz="34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533945" y="3717287"/>
            <a:ext cx="5946584" cy="874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02"/>
              </a:lnSpc>
            </a:pPr>
            <a:r>
              <a:rPr lang="en-US" sz="5812" b="1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Conclusion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16816446" cy="5799157"/>
          </a:xfrm>
        </p:spPr>
        <p:txBody>
          <a:bodyPr>
            <a:normAutofit/>
          </a:bodyPr>
          <a:lstStyle/>
          <a:p>
            <a:r>
              <a:rPr lang="fr-FR" sz="8800" b="1" dirty="0" smtClean="0"/>
              <a:t>merci pour votre attention</a:t>
            </a:r>
            <a:endParaRPr lang="fr-FR" sz="88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666" b="-566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0"/>
            <a:ext cx="18288000" cy="10414136"/>
            <a:chOff x="0" y="0"/>
            <a:chExt cx="4816593" cy="274281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2742818"/>
            </a:xfrm>
            <a:custGeom>
              <a:avLst/>
              <a:gdLst/>
              <a:ahLst/>
              <a:cxnLst/>
              <a:rect l="l" t="t" r="r" b="b"/>
              <a:pathLst>
                <a:path w="4816592" h="2742818">
                  <a:moveTo>
                    <a:pt x="0" y="0"/>
                  </a:moveTo>
                  <a:lnTo>
                    <a:pt x="4816592" y="0"/>
                  </a:lnTo>
                  <a:lnTo>
                    <a:pt x="4816592" y="2742818"/>
                  </a:lnTo>
                  <a:lnTo>
                    <a:pt x="0" y="2742818"/>
                  </a:lnTo>
                  <a:close/>
                </a:path>
              </a:pathLst>
            </a:custGeom>
            <a:solidFill>
              <a:srgbClr val="454582">
                <a:alpha val="62745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27809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11197" y="4383669"/>
            <a:ext cx="5343536" cy="3662705"/>
            <a:chOff x="0" y="0"/>
            <a:chExt cx="1689040" cy="115774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89041" cy="1157746"/>
            </a:xfrm>
            <a:custGeom>
              <a:avLst/>
              <a:gdLst/>
              <a:ahLst/>
              <a:cxnLst/>
              <a:rect l="l" t="t" r="r" b="b"/>
              <a:pathLst>
                <a:path w="1689041" h="1157746">
                  <a:moveTo>
                    <a:pt x="136191" y="0"/>
                  </a:moveTo>
                  <a:lnTo>
                    <a:pt x="1552850" y="0"/>
                  </a:lnTo>
                  <a:cubicBezTo>
                    <a:pt x="1628066" y="0"/>
                    <a:pt x="1689041" y="60975"/>
                    <a:pt x="1689041" y="136191"/>
                  </a:cubicBezTo>
                  <a:lnTo>
                    <a:pt x="1689041" y="1021555"/>
                  </a:lnTo>
                  <a:cubicBezTo>
                    <a:pt x="1689041" y="1096771"/>
                    <a:pt x="1628066" y="1157746"/>
                    <a:pt x="1552850" y="1157746"/>
                  </a:cubicBezTo>
                  <a:lnTo>
                    <a:pt x="136191" y="1157746"/>
                  </a:lnTo>
                  <a:cubicBezTo>
                    <a:pt x="60975" y="1157746"/>
                    <a:pt x="0" y="1096771"/>
                    <a:pt x="0" y="1021555"/>
                  </a:cubicBezTo>
                  <a:lnTo>
                    <a:pt x="0" y="136191"/>
                  </a:lnTo>
                  <a:cubicBezTo>
                    <a:pt x="0" y="60975"/>
                    <a:pt x="60975" y="0"/>
                    <a:pt x="13619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689040" cy="11958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661637" y="1345552"/>
            <a:ext cx="15915167" cy="232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516"/>
              </a:lnSpc>
            </a:pPr>
            <a:r>
              <a:rPr lang="en-US" sz="7672" b="1" spc="283">
                <a:solidFill>
                  <a:srgbClr val="FFFFFF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DÉCOUVERTE DU VIH </a:t>
            </a:r>
          </a:p>
          <a:p>
            <a:pPr marL="0" lvl="0" indent="0" algn="l">
              <a:lnSpc>
                <a:spcPts val="8516"/>
              </a:lnSpc>
            </a:pPr>
            <a:r>
              <a:rPr lang="en-US" sz="7672" b="1" spc="283">
                <a:solidFill>
                  <a:srgbClr val="FFFFFF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ET TRAITEMENT ACTUEL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4679028"/>
            <a:ext cx="5374365" cy="30529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88"/>
              </a:lnSpc>
            </a:pPr>
            <a:r>
              <a:rPr lang="en-US" sz="3379" b="1" spc="125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Présenté par l’équipe</a:t>
            </a:r>
          </a:p>
          <a:p>
            <a:pPr algn="l">
              <a:lnSpc>
                <a:spcPts val="4088"/>
              </a:lnSpc>
            </a:pPr>
            <a:endParaRPr/>
          </a:p>
          <a:p>
            <a:pPr algn="l">
              <a:lnSpc>
                <a:spcPts val="4088"/>
              </a:lnSpc>
            </a:pPr>
            <a:r>
              <a:rPr lang="en-US" sz="3379" b="1" spc="125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HOCINE Baya</a:t>
            </a:r>
          </a:p>
          <a:p>
            <a:pPr algn="l">
              <a:lnSpc>
                <a:spcPts val="4088"/>
              </a:lnSpc>
            </a:pPr>
            <a:r>
              <a:rPr lang="en-US" sz="3379" b="1" spc="125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KEBDI Kati </a:t>
            </a:r>
          </a:p>
          <a:p>
            <a:pPr algn="l">
              <a:lnSpc>
                <a:spcPts val="4088"/>
              </a:lnSpc>
            </a:pPr>
            <a:r>
              <a:rPr lang="en-US" sz="3379" b="1" spc="125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KHALED Rania</a:t>
            </a:r>
          </a:p>
          <a:p>
            <a:pPr marL="0" lvl="0" indent="0" algn="l">
              <a:lnSpc>
                <a:spcPts val="3725"/>
              </a:lnSpc>
            </a:pPr>
            <a:r>
              <a:rPr lang="en-US" sz="3079" b="1" spc="113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SOUMANI Roumaissa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0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58947" y="3112131"/>
            <a:ext cx="1009495" cy="1009495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79"/>
                </a:lnSpc>
              </a:pPr>
              <a:r>
                <a:rPr lang="en-US" sz="3199" b="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58947" y="4413983"/>
            <a:ext cx="1009495" cy="1009495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79"/>
                </a:lnSpc>
              </a:pPr>
              <a:r>
                <a:rPr lang="en-US" sz="3199" b="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2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58947" y="5767411"/>
            <a:ext cx="1009495" cy="1009495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79"/>
                </a:lnSpc>
              </a:pPr>
              <a:r>
                <a:rPr lang="en-US" sz="3199" b="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3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58947" y="7224630"/>
            <a:ext cx="1009495" cy="1009495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79"/>
                </a:lnSpc>
              </a:pPr>
              <a:r>
                <a:rPr lang="en-US" sz="3199" b="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4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6048151" y="3112131"/>
            <a:ext cx="1009495" cy="1009495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79"/>
                </a:lnSpc>
              </a:pPr>
              <a:r>
                <a:rPr lang="en-US" sz="3199" b="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5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048151" y="4385176"/>
            <a:ext cx="1009495" cy="1009495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79"/>
                </a:lnSpc>
              </a:pPr>
              <a:r>
                <a:rPr lang="en-US" sz="3199" b="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6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6028438" y="5767411"/>
            <a:ext cx="1009495" cy="1009495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79"/>
                </a:lnSpc>
              </a:pPr>
              <a:r>
                <a:rPr lang="en-US" sz="3199" b="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7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 rot="-5400000">
            <a:off x="14716336" y="3571664"/>
            <a:ext cx="8239442" cy="3153514"/>
            <a:chOff x="0" y="0"/>
            <a:chExt cx="2170059" cy="830555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170059" cy="830555"/>
            </a:xfrm>
            <a:custGeom>
              <a:avLst/>
              <a:gdLst/>
              <a:ahLst/>
              <a:cxnLst/>
              <a:rect l="l" t="t" r="r" b="b"/>
              <a:pathLst>
                <a:path w="2170059" h="830555">
                  <a:moveTo>
                    <a:pt x="88324" y="0"/>
                  </a:moveTo>
                  <a:lnTo>
                    <a:pt x="2081735" y="0"/>
                  </a:lnTo>
                  <a:cubicBezTo>
                    <a:pt x="2105160" y="0"/>
                    <a:pt x="2127625" y="9306"/>
                    <a:pt x="2144189" y="25870"/>
                  </a:cubicBezTo>
                  <a:cubicBezTo>
                    <a:pt x="2160753" y="42433"/>
                    <a:pt x="2170059" y="64899"/>
                    <a:pt x="2170059" y="88324"/>
                  </a:cubicBezTo>
                  <a:lnTo>
                    <a:pt x="2170059" y="742231"/>
                  </a:lnTo>
                  <a:cubicBezTo>
                    <a:pt x="2170059" y="765656"/>
                    <a:pt x="2160753" y="788122"/>
                    <a:pt x="2144189" y="804686"/>
                  </a:cubicBezTo>
                  <a:cubicBezTo>
                    <a:pt x="2127625" y="821249"/>
                    <a:pt x="2105160" y="830555"/>
                    <a:pt x="2081735" y="830555"/>
                  </a:cubicBezTo>
                  <a:lnTo>
                    <a:pt x="88324" y="830555"/>
                  </a:lnTo>
                  <a:cubicBezTo>
                    <a:pt x="64899" y="830555"/>
                    <a:pt x="42433" y="821249"/>
                    <a:pt x="25870" y="804686"/>
                  </a:cubicBezTo>
                  <a:cubicBezTo>
                    <a:pt x="9306" y="788122"/>
                    <a:pt x="0" y="765656"/>
                    <a:pt x="0" y="742231"/>
                  </a:cubicBezTo>
                  <a:lnTo>
                    <a:pt x="0" y="88324"/>
                  </a:lnTo>
                  <a:cubicBezTo>
                    <a:pt x="0" y="64899"/>
                    <a:pt x="9306" y="42433"/>
                    <a:pt x="25870" y="25870"/>
                  </a:cubicBezTo>
                  <a:cubicBezTo>
                    <a:pt x="42433" y="9306"/>
                    <a:pt x="64899" y="0"/>
                    <a:pt x="8832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2170059" cy="868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6" name="Freeform 26"/>
          <p:cNvSpPr/>
          <p:nvPr/>
        </p:nvSpPr>
        <p:spPr>
          <a:xfrm>
            <a:off x="11297929" y="0"/>
            <a:ext cx="7030253" cy="10287000"/>
          </a:xfrm>
          <a:custGeom>
            <a:avLst/>
            <a:gdLst/>
            <a:ahLst/>
            <a:cxnLst/>
            <a:rect l="l" t="t" r="r" b="b"/>
            <a:pathLst>
              <a:path w="7030253" h="10287000">
                <a:moveTo>
                  <a:pt x="0" y="0"/>
                </a:moveTo>
                <a:lnTo>
                  <a:pt x="7030253" y="0"/>
                </a:lnTo>
                <a:lnTo>
                  <a:pt x="703025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9653" r="-45144" b="-2112"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2038195" y="2236672"/>
            <a:ext cx="4061706" cy="4032166"/>
          </a:xfrm>
          <a:custGeom>
            <a:avLst/>
            <a:gdLst/>
            <a:ahLst/>
            <a:cxnLst/>
            <a:rect l="l" t="t" r="r" b="b"/>
            <a:pathLst>
              <a:path w="4061706" h="4032166">
                <a:moveTo>
                  <a:pt x="0" y="0"/>
                </a:moveTo>
                <a:lnTo>
                  <a:pt x="4061706" y="0"/>
                </a:lnTo>
                <a:lnTo>
                  <a:pt x="4061706" y="4032166"/>
                </a:lnTo>
                <a:lnTo>
                  <a:pt x="0" y="40321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5999"/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8" name="TextBox 28"/>
          <p:cNvSpPr txBox="1"/>
          <p:nvPr/>
        </p:nvSpPr>
        <p:spPr>
          <a:xfrm>
            <a:off x="2016673" y="5773385"/>
            <a:ext cx="5426900" cy="2964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32"/>
              </a:lnSpc>
            </a:pPr>
            <a:r>
              <a:rPr lang="en-US" sz="3380" b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STRUCTURE DU     </a:t>
            </a:r>
          </a:p>
          <a:p>
            <a:pPr algn="l">
              <a:lnSpc>
                <a:spcPts val="4732"/>
              </a:lnSpc>
            </a:pPr>
            <a:r>
              <a:rPr lang="en-US" sz="3380" b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 VIH</a:t>
            </a:r>
          </a:p>
          <a:p>
            <a:pPr algn="l">
              <a:lnSpc>
                <a:spcPts val="4732"/>
              </a:lnSpc>
            </a:pPr>
            <a:endParaRPr/>
          </a:p>
          <a:p>
            <a:pPr algn="l">
              <a:lnSpc>
                <a:spcPts val="4732"/>
              </a:lnSpc>
            </a:pPr>
            <a:endParaRPr/>
          </a:p>
          <a:p>
            <a:pPr algn="l">
              <a:lnSpc>
                <a:spcPts val="4732"/>
              </a:lnSpc>
            </a:pPr>
            <a:endParaRPr/>
          </a:p>
        </p:txBody>
      </p:sp>
      <p:sp>
        <p:nvSpPr>
          <p:cNvPr id="29" name="TextBox 29"/>
          <p:cNvSpPr txBox="1"/>
          <p:nvPr/>
        </p:nvSpPr>
        <p:spPr>
          <a:xfrm>
            <a:off x="1028700" y="949847"/>
            <a:ext cx="7225902" cy="1330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903"/>
              </a:lnSpc>
            </a:pPr>
            <a:r>
              <a:rPr lang="en-US" sz="8399" b="1" spc="310">
                <a:solidFill>
                  <a:srgbClr val="FFFFFF"/>
                </a:solidFill>
                <a:latin typeface="Times New Roman Condensed Bold"/>
                <a:ea typeface="Times New Roman Condensed Bold"/>
                <a:cs typeface="Times New Roman Condensed Bold"/>
                <a:sym typeface="Times New Roman Condensed Bold"/>
              </a:rPr>
              <a:t>Plan de travail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031374" y="3328675"/>
            <a:ext cx="3473820" cy="592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32"/>
              </a:lnSpc>
            </a:pPr>
            <a:r>
              <a:rPr lang="en-US" sz="3380" b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INTRODUCTION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031374" y="4254112"/>
            <a:ext cx="3438424" cy="11858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32"/>
              </a:lnSpc>
            </a:pPr>
            <a:r>
              <a:rPr lang="en-US" sz="3380" b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DÉCOUVERTE DU VIH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016673" y="7138905"/>
            <a:ext cx="4083228" cy="11858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32"/>
              </a:lnSpc>
            </a:pPr>
            <a:r>
              <a:rPr lang="en-US" sz="3380" b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 MODES DE TRANSMISSION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7190333" y="5995799"/>
            <a:ext cx="3270928" cy="5928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32"/>
              </a:lnSpc>
            </a:pPr>
            <a:r>
              <a:rPr lang="en-US" sz="3380" b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SYMPTÔMES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7190333" y="4365727"/>
            <a:ext cx="3627677" cy="11858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32"/>
              </a:lnSpc>
            </a:pPr>
            <a:r>
              <a:rPr lang="en-US" sz="3380" b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DIAGNOSTIC ET TESTS </a:t>
            </a:r>
          </a:p>
        </p:txBody>
      </p:sp>
      <p:sp>
        <p:nvSpPr>
          <p:cNvPr id="35" name="Freeform 35"/>
          <p:cNvSpPr/>
          <p:nvPr/>
        </p:nvSpPr>
        <p:spPr>
          <a:xfrm>
            <a:off x="8406759" y="172964"/>
            <a:ext cx="2411251" cy="2393714"/>
          </a:xfrm>
          <a:custGeom>
            <a:avLst/>
            <a:gdLst/>
            <a:ahLst/>
            <a:cxnLst/>
            <a:rect l="l" t="t" r="r" b="b"/>
            <a:pathLst>
              <a:path w="2411251" h="2393714">
                <a:moveTo>
                  <a:pt x="0" y="0"/>
                </a:moveTo>
                <a:lnTo>
                  <a:pt x="2411251" y="0"/>
                </a:lnTo>
                <a:lnTo>
                  <a:pt x="2411251" y="2393714"/>
                </a:lnTo>
                <a:lnTo>
                  <a:pt x="0" y="23937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5999"/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>
            <a:off x="4112500" y="8786525"/>
            <a:ext cx="3371090" cy="3346573"/>
          </a:xfrm>
          <a:custGeom>
            <a:avLst/>
            <a:gdLst/>
            <a:ahLst/>
            <a:cxnLst/>
            <a:rect l="l" t="t" r="r" b="b"/>
            <a:pathLst>
              <a:path w="3371090" h="3346573">
                <a:moveTo>
                  <a:pt x="0" y="0"/>
                </a:moveTo>
                <a:lnTo>
                  <a:pt x="3371090" y="0"/>
                </a:lnTo>
                <a:lnTo>
                  <a:pt x="3371090" y="3346573"/>
                </a:lnTo>
                <a:lnTo>
                  <a:pt x="0" y="334657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5999"/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7" name="TextBox 37"/>
          <p:cNvSpPr txBox="1"/>
          <p:nvPr/>
        </p:nvSpPr>
        <p:spPr>
          <a:xfrm>
            <a:off x="7483590" y="3328675"/>
            <a:ext cx="3270928" cy="5928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32"/>
              </a:lnSpc>
            </a:pPr>
            <a:r>
              <a:rPr lang="en-US" sz="3380" b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CYCLE DU VIH</a:t>
            </a:r>
          </a:p>
        </p:txBody>
      </p:sp>
      <p:grpSp>
        <p:nvGrpSpPr>
          <p:cNvPr id="38" name="Group 38"/>
          <p:cNvGrpSpPr/>
          <p:nvPr/>
        </p:nvGrpSpPr>
        <p:grpSpPr>
          <a:xfrm>
            <a:off x="6028438" y="7224630"/>
            <a:ext cx="1009495" cy="1009495"/>
            <a:chOff x="0" y="0"/>
            <a:chExt cx="812800" cy="812800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40" name="TextBox 40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79"/>
                </a:lnSpc>
              </a:pPr>
              <a:r>
                <a:rPr lang="en-US" sz="3199" b="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8</a:t>
              </a: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2758789" y="8753553"/>
            <a:ext cx="1009495" cy="1009495"/>
            <a:chOff x="0" y="0"/>
            <a:chExt cx="812800" cy="81280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43" name="TextBox 43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79"/>
                </a:lnSpc>
              </a:pPr>
              <a:r>
                <a:rPr lang="en-US" sz="3199" b="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9</a:t>
              </a:r>
            </a:p>
          </p:txBody>
        </p:sp>
      </p:grpSp>
      <p:sp>
        <p:nvSpPr>
          <p:cNvPr id="44" name="TextBox 44"/>
          <p:cNvSpPr txBox="1"/>
          <p:nvPr/>
        </p:nvSpPr>
        <p:spPr>
          <a:xfrm>
            <a:off x="4058287" y="8928840"/>
            <a:ext cx="3385286" cy="5928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32"/>
              </a:lnSpc>
            </a:pPr>
            <a:r>
              <a:rPr lang="en-US" sz="3380" b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CONCLUSION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7190333" y="7435414"/>
            <a:ext cx="4490615" cy="5928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32"/>
              </a:lnSpc>
            </a:pPr>
            <a:r>
              <a:rPr lang="en-US" sz="3380" b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 TRAITEMENTS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45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8118361" cy="10287000"/>
          </a:xfrm>
          <a:custGeom>
            <a:avLst/>
            <a:gdLst/>
            <a:ahLst/>
            <a:cxnLst/>
            <a:rect l="l" t="t" r="r" b="b"/>
            <a:pathLst>
              <a:path w="8118361" h="10287000">
                <a:moveTo>
                  <a:pt x="0" y="0"/>
                </a:moveTo>
                <a:lnTo>
                  <a:pt x="8118361" y="0"/>
                </a:lnTo>
                <a:lnTo>
                  <a:pt x="8118361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9955" r="-5046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144000" y="2612730"/>
            <a:ext cx="8456233" cy="6409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89"/>
              </a:lnSpc>
            </a:pPr>
            <a:r>
              <a:rPr lang="en-US" sz="4299" spc="159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 VIH est un virus qui attaque le système immunitaire, rendant les personmes infectées vulnérable a diverses maladies. Il a été découvert au début des années 1980 par les chercheurs Lac Montagnier et Gallo qui ont reussi à isoler le virus et  à établir son lien avec la maladie.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649894" y="252242"/>
            <a:ext cx="9519299" cy="2029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649"/>
              </a:lnSpc>
            </a:pPr>
            <a:r>
              <a:rPr lang="en-US" sz="12876" b="1" spc="476">
                <a:solidFill>
                  <a:srgbClr val="E24E34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Introduction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45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027378" y="3079183"/>
            <a:ext cx="7260622" cy="7207817"/>
          </a:xfrm>
          <a:custGeom>
            <a:avLst/>
            <a:gdLst/>
            <a:ahLst/>
            <a:cxnLst/>
            <a:rect l="l" t="t" r="r" b="b"/>
            <a:pathLst>
              <a:path w="7260622" h="7207817">
                <a:moveTo>
                  <a:pt x="0" y="0"/>
                </a:moveTo>
                <a:lnTo>
                  <a:pt x="7260622" y="0"/>
                </a:lnTo>
                <a:lnTo>
                  <a:pt x="7260622" y="7207817"/>
                </a:lnTo>
                <a:lnTo>
                  <a:pt x="0" y="72078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0000"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164218" y="2457342"/>
            <a:ext cx="4385836" cy="4353939"/>
          </a:xfrm>
          <a:custGeom>
            <a:avLst/>
            <a:gdLst/>
            <a:ahLst/>
            <a:cxnLst/>
            <a:rect l="l" t="t" r="r" b="b"/>
            <a:pathLst>
              <a:path w="4385836" h="4353939">
                <a:moveTo>
                  <a:pt x="0" y="0"/>
                </a:moveTo>
                <a:lnTo>
                  <a:pt x="4385836" y="0"/>
                </a:lnTo>
                <a:lnTo>
                  <a:pt x="4385836" y="4353939"/>
                </a:lnTo>
                <a:lnTo>
                  <a:pt x="0" y="43539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0000"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309343" y="0"/>
            <a:ext cx="3630311" cy="3603909"/>
          </a:xfrm>
          <a:custGeom>
            <a:avLst/>
            <a:gdLst/>
            <a:ahLst/>
            <a:cxnLst/>
            <a:rect l="l" t="t" r="r" b="b"/>
            <a:pathLst>
              <a:path w="3630311" h="3603909">
                <a:moveTo>
                  <a:pt x="0" y="0"/>
                </a:moveTo>
                <a:lnTo>
                  <a:pt x="3630311" y="0"/>
                </a:lnTo>
                <a:lnTo>
                  <a:pt x="3630311" y="3603909"/>
                </a:lnTo>
                <a:lnTo>
                  <a:pt x="0" y="36039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0000"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28700" y="2762919"/>
            <a:ext cx="14221553" cy="36761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849"/>
              </a:lnSpc>
            </a:pPr>
            <a:r>
              <a:rPr lang="en-US" sz="4499" spc="16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 Le virus de </a:t>
            </a:r>
            <a:r>
              <a:rPr lang="en-US" sz="4499" spc="16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l'immunodeficience</a:t>
            </a:r>
            <a:r>
              <a:rPr lang="en-US" sz="4499" spc="16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4499" spc="16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humaine</a:t>
            </a:r>
            <a:r>
              <a:rPr lang="en-US" sz="4499" spc="16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4499" spc="16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est</a:t>
            </a:r>
            <a:r>
              <a:rPr lang="en-US" sz="4499" spc="16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4499" spc="16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une</a:t>
            </a:r>
            <a:r>
              <a:rPr lang="en-US" sz="4499" spc="16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infection qui </a:t>
            </a:r>
            <a:r>
              <a:rPr lang="en-US" sz="4499" spc="16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attaque</a:t>
            </a:r>
            <a:r>
              <a:rPr lang="en-US" sz="4499" spc="16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le </a:t>
            </a:r>
            <a:r>
              <a:rPr lang="en-US" sz="4499" spc="16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système</a:t>
            </a:r>
            <a:r>
              <a:rPr lang="en-US" sz="4499" spc="16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4499" spc="16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immunitaire</a:t>
            </a:r>
            <a:r>
              <a:rPr lang="en-US" sz="4499" spc="16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de </a:t>
            </a:r>
            <a:r>
              <a:rPr lang="en-US" sz="4499" spc="16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l'organisme</a:t>
            </a:r>
            <a:r>
              <a:rPr lang="en-US" sz="4499" spc="16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en </a:t>
            </a:r>
            <a:r>
              <a:rPr lang="en-US" sz="4499" spc="16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particulier</a:t>
            </a:r>
            <a:r>
              <a:rPr lang="en-US" sz="4499" spc="16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les cellules CD4 et le </a:t>
            </a:r>
            <a:r>
              <a:rPr lang="en-US" sz="4499" spc="16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stade</a:t>
            </a:r>
            <a:r>
              <a:rPr lang="en-US" sz="4499" spc="16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le plus </a:t>
            </a:r>
            <a:r>
              <a:rPr lang="en-US" sz="4499" spc="16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avancé</a:t>
            </a:r>
            <a:r>
              <a:rPr lang="en-US" sz="4499" spc="16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de </a:t>
            </a:r>
            <a:r>
              <a:rPr lang="en-US" sz="4499" spc="16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cette</a:t>
            </a:r>
            <a:r>
              <a:rPr lang="en-US" sz="4499" spc="16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infection </a:t>
            </a:r>
            <a:r>
              <a:rPr lang="en-US" sz="4499" spc="16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est</a:t>
            </a:r>
            <a:r>
              <a:rPr lang="en-US" sz="4499" spc="16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le syndrome </a:t>
            </a:r>
            <a:r>
              <a:rPr lang="en-US" sz="4499" spc="16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d'immunodeficience</a:t>
            </a:r>
            <a:r>
              <a:rPr lang="en-US" sz="4499" spc="16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4499" spc="16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acquise</a:t>
            </a:r>
            <a:r>
              <a:rPr lang="en-US" sz="4499" spc="16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(</a:t>
            </a:r>
            <a:r>
              <a:rPr lang="en-US" sz="4499" spc="16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Sida</a:t>
            </a:r>
            <a:r>
              <a:rPr lang="en-US" sz="4499" spc="16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749295"/>
            <a:ext cx="12420801" cy="2029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649"/>
              </a:lnSpc>
            </a:pPr>
            <a:r>
              <a:rPr lang="en-US" sz="12876" b="1" spc="476">
                <a:solidFill>
                  <a:srgbClr val="FFFFFF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Definition VIH</a:t>
            </a:r>
          </a:p>
        </p:txBody>
      </p:sp>
      <p:sp>
        <p:nvSpPr>
          <p:cNvPr id="7" name="Freeform 7"/>
          <p:cNvSpPr/>
          <p:nvPr/>
        </p:nvSpPr>
        <p:spPr>
          <a:xfrm>
            <a:off x="1883378" y="7112812"/>
            <a:ext cx="7260622" cy="7207817"/>
          </a:xfrm>
          <a:custGeom>
            <a:avLst/>
            <a:gdLst/>
            <a:ahLst/>
            <a:cxnLst/>
            <a:rect l="l" t="t" r="r" b="b"/>
            <a:pathLst>
              <a:path w="7260622" h="7207817">
                <a:moveTo>
                  <a:pt x="0" y="0"/>
                </a:moveTo>
                <a:lnTo>
                  <a:pt x="7260622" y="0"/>
                </a:lnTo>
                <a:lnTo>
                  <a:pt x="7260622" y="7207817"/>
                </a:lnTo>
                <a:lnTo>
                  <a:pt x="0" y="72078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0000"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6114716" y="-470565"/>
            <a:ext cx="2289167" cy="2272519"/>
          </a:xfrm>
          <a:custGeom>
            <a:avLst/>
            <a:gdLst/>
            <a:ahLst/>
            <a:cxnLst/>
            <a:rect l="l" t="t" r="r" b="b"/>
            <a:pathLst>
              <a:path w="2289167" h="2272519">
                <a:moveTo>
                  <a:pt x="0" y="0"/>
                </a:moveTo>
                <a:lnTo>
                  <a:pt x="2289168" y="0"/>
                </a:lnTo>
                <a:lnTo>
                  <a:pt x="2289168" y="2272519"/>
                </a:lnTo>
                <a:lnTo>
                  <a:pt x="0" y="22725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0000"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0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90490" y="5974997"/>
            <a:ext cx="9144000" cy="5242626"/>
            <a:chOff x="0" y="0"/>
            <a:chExt cx="12192000" cy="699016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6972" b="6972"/>
            <a:stretch>
              <a:fillRect/>
            </a:stretch>
          </p:blipFill>
          <p:spPr>
            <a:xfrm>
              <a:off x="0" y="0"/>
              <a:ext cx="12192000" cy="6990168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15476086" y="1729679"/>
            <a:ext cx="1783214" cy="1114509"/>
          </a:xfrm>
          <a:custGeom>
            <a:avLst/>
            <a:gdLst/>
            <a:ahLst/>
            <a:cxnLst/>
            <a:rect l="l" t="t" r="r" b="b"/>
            <a:pathLst>
              <a:path w="1783214" h="1114509">
                <a:moveTo>
                  <a:pt x="0" y="0"/>
                </a:moveTo>
                <a:lnTo>
                  <a:pt x="1783214" y="0"/>
                </a:lnTo>
                <a:lnTo>
                  <a:pt x="1783214" y="1114508"/>
                </a:lnTo>
                <a:lnTo>
                  <a:pt x="0" y="111450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6570502" y="358498"/>
            <a:ext cx="2011906" cy="1682267"/>
          </a:xfrm>
          <a:custGeom>
            <a:avLst/>
            <a:gdLst/>
            <a:ahLst/>
            <a:cxnLst/>
            <a:rect l="l" t="t" r="r" b="b"/>
            <a:pathLst>
              <a:path w="2011906" h="1682267">
                <a:moveTo>
                  <a:pt x="0" y="0"/>
                </a:moveTo>
                <a:lnTo>
                  <a:pt x="2011906" y="0"/>
                </a:lnTo>
                <a:lnTo>
                  <a:pt x="2011906" y="1682267"/>
                </a:lnTo>
                <a:lnTo>
                  <a:pt x="0" y="168226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367693" y="0"/>
            <a:ext cx="1423090" cy="1412740"/>
          </a:xfrm>
          <a:custGeom>
            <a:avLst/>
            <a:gdLst/>
            <a:ahLst/>
            <a:cxnLst/>
            <a:rect l="l" t="t" r="r" b="b"/>
            <a:pathLst>
              <a:path w="1423090" h="1412740">
                <a:moveTo>
                  <a:pt x="0" y="0"/>
                </a:moveTo>
                <a:lnTo>
                  <a:pt x="1423090" y="0"/>
                </a:lnTo>
                <a:lnTo>
                  <a:pt x="1423090" y="1412740"/>
                </a:lnTo>
                <a:lnTo>
                  <a:pt x="0" y="1412740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641355" y="1643954"/>
            <a:ext cx="7060223" cy="14261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79"/>
              </a:lnSpc>
            </a:pPr>
            <a:r>
              <a:rPr lang="en-US" sz="8799" b="1" spc="325">
                <a:solidFill>
                  <a:srgbClr val="E24E34"/>
                </a:solidFill>
                <a:latin typeface="Times New Roman Condensed Bold"/>
                <a:ea typeface="Times New Roman Condensed Bold"/>
                <a:cs typeface="Times New Roman Condensed Bold"/>
                <a:sym typeface="Times New Roman Condensed Bold"/>
              </a:rPr>
              <a:t>Historique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112606" y="3101362"/>
            <a:ext cx="7678177" cy="71954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420"/>
              </a:lnSpc>
            </a:pPr>
            <a:r>
              <a:rPr lang="en-US" sz="3400" spc="125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 Les premiers </a:t>
            </a:r>
            <a:r>
              <a:rPr lang="en-US" sz="3400" spc="125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cas</a:t>
            </a:r>
            <a:r>
              <a:rPr lang="en-US" sz="3400" spc="125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du </a:t>
            </a:r>
            <a:r>
              <a:rPr lang="en-US" sz="3400" spc="125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sida</a:t>
            </a:r>
            <a:r>
              <a:rPr lang="en-US" sz="3400" spc="125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400" spc="125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ont</a:t>
            </a:r>
            <a:r>
              <a:rPr lang="en-US" sz="3400" spc="125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400" spc="125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été</a:t>
            </a:r>
            <a:r>
              <a:rPr lang="en-US" sz="3400" spc="125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400" spc="125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décrits</a:t>
            </a:r>
            <a:r>
              <a:rPr lang="en-US" sz="3400" spc="125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aux </a:t>
            </a:r>
            <a:r>
              <a:rPr lang="en-US" sz="3400" spc="125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États-Unis</a:t>
            </a:r>
            <a:r>
              <a:rPr lang="en-US" sz="3400" spc="125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en 1981, Courant en 1982 les </a:t>
            </a:r>
            <a:r>
              <a:rPr lang="en-US" sz="3400" spc="125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médecins</a:t>
            </a:r>
            <a:r>
              <a:rPr lang="en-US" sz="3400" spc="125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400" spc="125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français</a:t>
            </a:r>
            <a:r>
              <a:rPr lang="en-US" sz="3400" spc="125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400" spc="125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commençant</a:t>
            </a:r>
            <a:r>
              <a:rPr lang="en-US" sz="3400" spc="125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à se </a:t>
            </a:r>
            <a:r>
              <a:rPr lang="en-US" sz="3400" spc="125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mobiliser</a:t>
            </a:r>
            <a:r>
              <a:rPr lang="en-US" sz="3400" spc="125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avec </a:t>
            </a:r>
            <a:r>
              <a:rPr lang="en-US" sz="3400" spc="125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l'apparition</a:t>
            </a:r>
            <a:r>
              <a:rPr lang="en-US" sz="3400" spc="125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de </a:t>
            </a:r>
            <a:r>
              <a:rPr lang="en-US" sz="3400" spc="125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cas</a:t>
            </a:r>
            <a:r>
              <a:rPr lang="en-US" sz="3400" spc="125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400" spc="125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similaires</a:t>
            </a:r>
            <a:r>
              <a:rPr lang="en-US" sz="3400" spc="125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en France, </a:t>
            </a:r>
            <a:r>
              <a:rPr lang="en-US" sz="3400" spc="125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ensuite</a:t>
            </a:r>
            <a:r>
              <a:rPr lang="en-US" sz="3400" spc="125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, un certain </a:t>
            </a:r>
            <a:r>
              <a:rPr lang="en-US" sz="3400" spc="125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nombre</a:t>
            </a:r>
            <a:r>
              <a:rPr lang="en-US" sz="3400" spc="125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de </a:t>
            </a:r>
            <a:r>
              <a:rPr lang="en-US" sz="3400" spc="125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recherche</a:t>
            </a:r>
            <a:r>
              <a:rPr lang="en-US" sz="3400" spc="125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400" spc="125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avaient</a:t>
            </a:r>
            <a:r>
              <a:rPr lang="en-US" sz="3400" spc="125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400" spc="125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été</a:t>
            </a:r>
            <a:r>
              <a:rPr lang="en-US" sz="3400" spc="125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400" spc="125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entreprises</a:t>
            </a:r>
            <a:r>
              <a:rPr lang="en-US" sz="3400" spc="125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au </a:t>
            </a:r>
            <a:r>
              <a:rPr lang="en-US" sz="3400" spc="125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niveau</a:t>
            </a:r>
            <a:r>
              <a:rPr lang="en-US" sz="3400" spc="125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400" spc="125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mondial</a:t>
            </a:r>
            <a:r>
              <a:rPr lang="en-US" sz="3400" spc="125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400" spc="125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depuis</a:t>
            </a:r>
            <a:r>
              <a:rPr lang="en-US" sz="3400" spc="125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les premières description de </a:t>
            </a:r>
            <a:r>
              <a:rPr lang="en-US" sz="3400" spc="125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cette</a:t>
            </a:r>
            <a:r>
              <a:rPr lang="en-US" sz="3400" spc="125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400" spc="125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maladie</a:t>
            </a:r>
            <a:r>
              <a:rPr lang="en-US" sz="3400" spc="125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chez les </a:t>
            </a:r>
            <a:r>
              <a:rPr lang="en-US" sz="3400" spc="125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homosexuels</a:t>
            </a:r>
            <a:r>
              <a:rPr lang="en-US" sz="3400" spc="125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Observer par la suite chez des </a:t>
            </a:r>
            <a:r>
              <a:rPr lang="en-US" sz="3400" spc="125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hémophiles</a:t>
            </a:r>
            <a:r>
              <a:rPr lang="en-US" sz="3400" spc="125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400" spc="125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transfusés</a:t>
            </a:r>
            <a:r>
              <a:rPr lang="en-US" sz="3400" spc="125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.</a:t>
            </a:r>
          </a:p>
          <a:p>
            <a:pPr algn="l">
              <a:lnSpc>
                <a:spcPts val="4420"/>
              </a:lnSpc>
            </a:pPr>
            <a:endParaRPr/>
          </a:p>
        </p:txBody>
      </p:sp>
      <p:sp>
        <p:nvSpPr>
          <p:cNvPr id="9" name="TextBox 9"/>
          <p:cNvSpPr txBox="1"/>
          <p:nvPr/>
        </p:nvSpPr>
        <p:spPr>
          <a:xfrm>
            <a:off x="1023402" y="3101362"/>
            <a:ext cx="7678177" cy="26358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160"/>
              </a:lnSpc>
            </a:pPr>
            <a:r>
              <a:rPr lang="en-US" sz="3200" spc="118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 </a:t>
            </a:r>
            <a:r>
              <a:rPr lang="en-US" sz="3200" spc="118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L'histoire</a:t>
            </a:r>
            <a:r>
              <a:rPr lang="en-US" sz="3200" spc="118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200" spc="118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d'une</a:t>
            </a:r>
            <a:r>
              <a:rPr lang="en-US" sz="3200" spc="118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des plus </a:t>
            </a:r>
            <a:r>
              <a:rPr lang="en-US" sz="3200" spc="118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grandes</a:t>
            </a:r>
            <a:r>
              <a:rPr lang="en-US" sz="3200" spc="118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200" spc="118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découvertes</a:t>
            </a:r>
            <a:r>
              <a:rPr lang="en-US" sz="3200" spc="118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200" spc="118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médicales</a:t>
            </a:r>
            <a:r>
              <a:rPr lang="en-US" sz="3200" spc="118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du </a:t>
            </a:r>
            <a:r>
              <a:rPr lang="en-US" sz="3200" spc="118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XXe</a:t>
            </a:r>
            <a:r>
              <a:rPr lang="en-US" sz="3200" spc="118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siècle, </a:t>
            </a:r>
            <a:r>
              <a:rPr lang="en-US" sz="3200" spc="118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celle</a:t>
            </a:r>
            <a:r>
              <a:rPr lang="en-US" sz="3200" spc="118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du virus </a:t>
            </a:r>
            <a:r>
              <a:rPr lang="en-US" sz="3200" spc="118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responsable</a:t>
            </a:r>
            <a:r>
              <a:rPr lang="en-US" sz="3200" spc="118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du </a:t>
            </a:r>
            <a:r>
              <a:rPr lang="en-US" sz="3200" spc="118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sida</a:t>
            </a:r>
            <a:r>
              <a:rPr lang="en-US" sz="3200" spc="118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qui </a:t>
            </a:r>
            <a:r>
              <a:rPr lang="en-US" sz="3200" spc="118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est</a:t>
            </a:r>
            <a:r>
              <a:rPr lang="en-US" sz="3200" spc="118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le virus de </a:t>
            </a:r>
            <a:r>
              <a:rPr lang="en-US" sz="3200" spc="118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l'immunodéficience</a:t>
            </a:r>
            <a:r>
              <a:rPr lang="en-US" sz="3200" spc="118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200" spc="118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humaine</a:t>
            </a:r>
            <a:r>
              <a:rPr lang="en-US" sz="3200" spc="118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283944" y="55185"/>
            <a:ext cx="11720112" cy="1588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682"/>
              </a:lnSpc>
            </a:pPr>
            <a:r>
              <a:rPr lang="en-US" sz="10077" b="1" spc="372">
                <a:solidFill>
                  <a:srgbClr val="FFFFFF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Découverte du vih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0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384610" cy="10287000"/>
            <a:chOff x="0" y="0"/>
            <a:chExt cx="1144069" cy="15937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44069" cy="1593725"/>
            </a:xfrm>
            <a:custGeom>
              <a:avLst/>
              <a:gdLst/>
              <a:ahLst/>
              <a:cxnLst/>
              <a:rect l="l" t="t" r="r" b="b"/>
              <a:pathLst>
                <a:path w="1144069" h="1593725">
                  <a:moveTo>
                    <a:pt x="0" y="0"/>
                  </a:moveTo>
                  <a:lnTo>
                    <a:pt x="1144069" y="0"/>
                  </a:lnTo>
                  <a:lnTo>
                    <a:pt x="1144069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>
                <a:alphaModFix amt="95000"/>
              </a:blip>
              <a:stretch>
                <a:fillRect t="-1275" b="-1275"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8430622" y="246009"/>
            <a:ext cx="6420035" cy="782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782"/>
              </a:lnSpc>
            </a:pPr>
            <a:r>
              <a:rPr lang="en-US" sz="5455" b="1" spc="20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Luc Montagnier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230548" y="1362728"/>
            <a:ext cx="9857378" cy="846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21"/>
              </a:lnSpc>
              <a:spcBef>
                <a:spcPct val="0"/>
              </a:spcBef>
            </a:pP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 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est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un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biologiste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virologues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français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, Il a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découvert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ce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virus en 1983 avec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ses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deux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collaborateurs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Jean-Claude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Ghermann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et Françoise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Barré-Sinoussi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,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qu'ils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l'avaient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initialement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appelé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lymphadénopathie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associée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à un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rétrovirus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(LAV) qui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est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reconnu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comme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le virus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responsable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du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sida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, et Luc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Montagnier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et son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équipe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s'attachent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a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caractériser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ce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virus et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démontrer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son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rôle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dans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le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sida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,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Notamment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par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l'étude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de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ses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propriétés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biologiques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et la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mise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au point d'un test de diagnostic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sérologique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, et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Ils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avaient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pu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démontrer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que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ce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virus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est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un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rétrovirus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,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ce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qui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signifie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qu'il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utilise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l'ARN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comme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matériel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génétique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et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intègre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son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génome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dans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les cellules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qu'il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infecte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0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29097" y="0"/>
            <a:ext cx="7384610" cy="10287000"/>
            <a:chOff x="0" y="0"/>
            <a:chExt cx="1144069" cy="15937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44069" cy="1593725"/>
            </a:xfrm>
            <a:custGeom>
              <a:avLst/>
              <a:gdLst/>
              <a:ahLst/>
              <a:cxnLst/>
              <a:rect l="l" t="t" r="r" b="b"/>
              <a:pathLst>
                <a:path w="1144069" h="1593725">
                  <a:moveTo>
                    <a:pt x="0" y="0"/>
                  </a:moveTo>
                  <a:lnTo>
                    <a:pt x="1144069" y="0"/>
                  </a:lnTo>
                  <a:lnTo>
                    <a:pt x="1144069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>
                <a:alphaModFix amt="95000"/>
              </a:blip>
              <a:stretch>
                <a:fillRect l="-5721" r="-5721"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8564005" y="661167"/>
            <a:ext cx="8203512" cy="743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782"/>
              </a:lnSpc>
            </a:pPr>
            <a:r>
              <a:rPr lang="en-US" sz="5455" b="1" spc="201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Robert </a:t>
            </a:r>
            <a:r>
              <a:rPr lang="en-US" sz="5455" b="1" spc="201" dirty="0" smtClean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5455" b="1" spc="201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Gallo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564005" y="1843479"/>
            <a:ext cx="9157835" cy="6311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476"/>
              </a:lnSpc>
            </a:pP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  En 1984, le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chercheur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américain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en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virologie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Robert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gallo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et son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équipe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avaient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pu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isoler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un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rétrovirus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dans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des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échantillons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de sang de patients,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qu'ils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l'avaient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appelé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HTLV-III (Human T-cell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Lymphotropic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Virus type III)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ils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ont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affirmé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par la suite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que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ce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virus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est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l'agent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responsable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du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Sida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,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donc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gallo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et son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équipe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s'attachent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à la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compréhension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de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ce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virus et au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développement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de son </a:t>
            </a:r>
            <a:r>
              <a:rPr lang="en-US" sz="3699" spc="136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traitement</a:t>
            </a:r>
            <a:r>
              <a:rPr lang="en-US" sz="3699" spc="136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0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6343131"/>
          </a:xfrm>
          <a:custGeom>
            <a:avLst/>
            <a:gdLst/>
            <a:ahLst/>
            <a:cxnLst/>
            <a:rect l="l" t="t" r="r" b="b"/>
            <a:pathLst>
              <a:path w="18288000" h="6343131">
                <a:moveTo>
                  <a:pt x="0" y="0"/>
                </a:moveTo>
                <a:lnTo>
                  <a:pt x="18288000" y="0"/>
                </a:lnTo>
                <a:lnTo>
                  <a:pt x="18288000" y="6343131"/>
                </a:lnTo>
                <a:lnTo>
                  <a:pt x="0" y="63431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740" b="-4848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6582180"/>
            <a:ext cx="16230600" cy="33787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816"/>
              </a:lnSpc>
              <a:spcBef>
                <a:spcPct val="0"/>
              </a:spcBef>
            </a:pPr>
            <a:r>
              <a:rPr lang="en-US" sz="3600" spc="133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  </a:t>
            </a:r>
            <a:r>
              <a:rPr lang="en-US" sz="3600" spc="133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Finalement</a:t>
            </a:r>
            <a:r>
              <a:rPr lang="en-US" sz="3600" spc="133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, les </a:t>
            </a:r>
            <a:r>
              <a:rPr lang="en-US" sz="3600" spc="133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rétrovirus</a:t>
            </a:r>
            <a:r>
              <a:rPr lang="en-US" sz="3600" spc="133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"LAV" et "HTLV-III" </a:t>
            </a:r>
            <a:r>
              <a:rPr lang="en-US" sz="3600" spc="133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découvert</a:t>
            </a:r>
            <a:r>
              <a:rPr lang="en-US" sz="3600" spc="133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par Luc </a:t>
            </a:r>
            <a:r>
              <a:rPr lang="en-US" sz="3600" spc="133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Montagnier</a:t>
            </a:r>
            <a:r>
              <a:rPr lang="en-US" sz="3600" spc="133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et Robert </a:t>
            </a:r>
            <a:r>
              <a:rPr lang="en-US" sz="3600" spc="133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gallo</a:t>
            </a:r>
            <a:r>
              <a:rPr lang="en-US" sz="3600" spc="133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00" spc="133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s'avère</a:t>
            </a:r>
            <a:r>
              <a:rPr lang="en-US" sz="3600" spc="133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00" spc="133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que</a:t>
            </a:r>
            <a:r>
              <a:rPr lang="en-US" sz="3600" spc="133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00" spc="133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c'est</a:t>
            </a:r>
            <a:r>
              <a:rPr lang="en-US" sz="3600" spc="133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le </a:t>
            </a:r>
            <a:r>
              <a:rPr lang="en-US" sz="3600" spc="133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même</a:t>
            </a:r>
            <a:r>
              <a:rPr lang="en-US" sz="3600" spc="133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virus </a:t>
            </a:r>
            <a:r>
              <a:rPr lang="en-US" sz="3600" spc="133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rebaptisé</a:t>
            </a:r>
            <a:r>
              <a:rPr lang="en-US" sz="3600" spc="133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en 1986 " virus de </a:t>
            </a:r>
            <a:r>
              <a:rPr lang="en-US" sz="3600" spc="133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l'immunodeficience</a:t>
            </a:r>
            <a:r>
              <a:rPr lang="en-US" sz="3600" spc="133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00" spc="133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humaine</a:t>
            </a:r>
            <a:r>
              <a:rPr lang="en-US" sz="3600" spc="133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" </a:t>
            </a:r>
            <a:r>
              <a:rPr lang="en-US" sz="3600" spc="133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ou</a:t>
            </a:r>
            <a:r>
              <a:rPr lang="en-US" sz="3600" spc="133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"VIH" qui </a:t>
            </a:r>
            <a:r>
              <a:rPr lang="en-US" sz="3600" spc="133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est</a:t>
            </a:r>
            <a:r>
              <a:rPr lang="en-US" sz="3600" spc="133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le virus causal du </a:t>
            </a:r>
            <a:r>
              <a:rPr lang="en-US" sz="3600" spc="133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Sida</a:t>
            </a:r>
            <a:r>
              <a:rPr lang="en-US" sz="3600" spc="133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**En </a:t>
            </a:r>
            <a:r>
              <a:rPr lang="en-US" sz="3600" spc="133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outre</a:t>
            </a:r>
            <a:r>
              <a:rPr lang="en-US" sz="3600" spc="133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Un </a:t>
            </a:r>
            <a:r>
              <a:rPr lang="en-US" sz="3600" spc="133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conflit</a:t>
            </a:r>
            <a:r>
              <a:rPr lang="en-US" sz="3600" spc="133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a </a:t>
            </a:r>
            <a:r>
              <a:rPr lang="en-US" sz="3600" spc="133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été</a:t>
            </a:r>
            <a:r>
              <a:rPr lang="en-US" sz="3600" spc="133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00" spc="133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éclaté</a:t>
            </a:r>
            <a:r>
              <a:rPr lang="en-US" sz="3600" spc="133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00" spc="133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concernant</a:t>
            </a:r>
            <a:r>
              <a:rPr lang="en-US" sz="3600" spc="133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la </a:t>
            </a:r>
            <a:r>
              <a:rPr lang="en-US" sz="3600" spc="133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priorité</a:t>
            </a:r>
            <a:r>
              <a:rPr lang="en-US" sz="3600" spc="133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de la </a:t>
            </a:r>
            <a:r>
              <a:rPr lang="en-US" sz="3600" spc="133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découverte</a:t>
            </a:r>
            <a:r>
              <a:rPr lang="en-US" sz="3600" spc="133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du VIH </a:t>
            </a:r>
            <a:r>
              <a:rPr lang="en-US" sz="3600" spc="133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jusqu'en</a:t>
            </a:r>
            <a:r>
              <a:rPr lang="en-US" sz="3600" spc="133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1987, un accord Franco- </a:t>
            </a:r>
            <a:r>
              <a:rPr lang="en-US" sz="3600" spc="133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américain</a:t>
            </a:r>
            <a:r>
              <a:rPr lang="en-US" sz="3600" spc="133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00" spc="133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où</a:t>
            </a:r>
            <a:r>
              <a:rPr lang="en-US" sz="3600" spc="133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Robert </a:t>
            </a:r>
            <a:r>
              <a:rPr lang="en-US" sz="3600" spc="133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gallo</a:t>
            </a:r>
            <a:r>
              <a:rPr lang="en-US" sz="3600" spc="133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a </a:t>
            </a:r>
            <a:r>
              <a:rPr lang="en-US" sz="3600" spc="133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reconnu</a:t>
            </a:r>
            <a:r>
              <a:rPr lang="en-US" sz="3600" spc="133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00" spc="133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que</a:t>
            </a:r>
            <a:r>
              <a:rPr lang="en-US" sz="3600" spc="133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00" spc="133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Montagnier</a:t>
            </a:r>
            <a:r>
              <a:rPr lang="en-US" sz="3600" spc="133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et son </a:t>
            </a:r>
            <a:r>
              <a:rPr lang="en-US" sz="3600" spc="133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équipe</a:t>
            </a:r>
            <a:r>
              <a:rPr lang="en-US" sz="3600" spc="133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00" spc="133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avaient</a:t>
            </a:r>
            <a:r>
              <a:rPr lang="en-US" sz="3600" spc="133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00" spc="133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effectivement</a:t>
            </a:r>
            <a:r>
              <a:rPr lang="en-US" sz="3600" spc="133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600" spc="133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étaient</a:t>
            </a:r>
            <a:r>
              <a:rPr lang="en-US" sz="3600" spc="133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les premiers à </a:t>
            </a:r>
            <a:r>
              <a:rPr lang="en-US" sz="3600" spc="133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isoler</a:t>
            </a:r>
            <a:r>
              <a:rPr lang="en-US" sz="3600" spc="133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le VIH.</a:t>
            </a: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1146</Words>
  <Application>Microsoft Office PowerPoint</Application>
  <PresentationFormat>Personnalisé</PresentationFormat>
  <Paragraphs>100</Paragraphs>
  <Slides>18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34" baseType="lpstr">
      <vt:lpstr>Arial</vt:lpstr>
      <vt:lpstr>Calibri</vt:lpstr>
      <vt:lpstr>Times New Roman</vt:lpstr>
      <vt:lpstr>Times New Roman Bold</vt:lpstr>
      <vt:lpstr>Arimo Bold</vt:lpstr>
      <vt:lpstr>Open Sans Bold</vt:lpstr>
      <vt:lpstr>Times New Roman Condensed Bold</vt:lpstr>
      <vt:lpstr>Arimo</vt:lpstr>
      <vt:lpstr>Lato</vt:lpstr>
      <vt:lpstr>Poppins Bold</vt:lpstr>
      <vt:lpstr>Poppins</vt:lpstr>
      <vt:lpstr>Open Sans Extra Bold</vt:lpstr>
      <vt:lpstr>Open Sans</vt:lpstr>
      <vt:lpstr>Helvetica World</vt:lpstr>
      <vt:lpstr>Helvetica World Bold</vt:lpstr>
      <vt:lpstr>Office Theme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merci pour votre attention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bienvenue</dc:title>
  <cp:lastModifiedBy>ETSKMT</cp:lastModifiedBy>
  <cp:revision>5</cp:revision>
  <dcterms:created xsi:type="dcterms:W3CDTF">2006-08-16T00:00:00Z</dcterms:created>
  <dcterms:modified xsi:type="dcterms:W3CDTF">2024-11-23T16:27:14Z</dcterms:modified>
  <dc:identifier>DAGWwE9ZwY4</dc:identifier>
</cp:coreProperties>
</file>