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imes New Roman Bold" charset="0"/>
      <p:regular r:id="rId24"/>
    </p:embeddedFont>
    <p:embeddedFont>
      <p:font typeface="Arimo Bold" charset="0"/>
      <p:regular r:id="rId25"/>
    </p:embeddedFont>
    <p:embeddedFont>
      <p:font typeface="Open Sans Bold" charset="0"/>
      <p:regular r:id="rId26"/>
    </p:embeddedFont>
    <p:embeddedFont>
      <p:font typeface="Times New Roman Condensed Bold" charset="0"/>
      <p:regular r:id="rId27"/>
    </p:embeddedFont>
    <p:embeddedFont>
      <p:font typeface="Arimo" charset="0"/>
      <p:regular r:id="rId28"/>
    </p:embeddedFont>
    <p:embeddedFont>
      <p:font typeface="Lato" charset="0"/>
      <p:regular r:id="rId29"/>
    </p:embeddedFont>
    <p:embeddedFont>
      <p:font typeface="Poppins Bold" charset="0"/>
      <p:regular r:id="rId30"/>
    </p:embeddedFont>
    <p:embeddedFont>
      <p:font typeface="Poppins" charset="0"/>
      <p:regular r:id="rId31"/>
    </p:embeddedFont>
    <p:embeddedFont>
      <p:font typeface="Open Sans Extra Bold" charset="0"/>
      <p:regular r:id="rId32"/>
    </p:embeddedFont>
    <p:embeddedFont>
      <p:font typeface="Open Sans" charset="0"/>
      <p:regular r:id="rId33"/>
    </p:embeddedFont>
    <p:embeddedFont>
      <p:font typeface="Helvetica World" charset="-128"/>
      <p:regular r:id="rId34"/>
    </p:embeddedFont>
    <p:embeddedFont>
      <p:font typeface="Helvetica World Bold" charset="-128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414136"/>
            <a:chOff x="0" y="0"/>
            <a:chExt cx="4816593" cy="27428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42818"/>
            </a:xfrm>
            <a:custGeom>
              <a:avLst/>
              <a:gdLst/>
              <a:ahLst/>
              <a:cxnLst/>
              <a:rect l="l" t="t" r="r" b="b"/>
              <a:pathLst>
                <a:path w="4816592" h="2742818">
                  <a:moveTo>
                    <a:pt x="0" y="0"/>
                  </a:moveTo>
                  <a:lnTo>
                    <a:pt x="4816592" y="0"/>
                  </a:lnTo>
                  <a:lnTo>
                    <a:pt x="4816592" y="2742818"/>
                  </a:lnTo>
                  <a:lnTo>
                    <a:pt x="0" y="2742818"/>
                  </a:lnTo>
                  <a:close/>
                </a:path>
              </a:pathLst>
            </a:custGeom>
            <a:solidFill>
              <a:srgbClr val="E1DADA">
                <a:alpha val="6274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80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6859" y="4395171"/>
            <a:ext cx="14574281" cy="23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80"/>
              </a:lnSpc>
            </a:pPr>
            <a:r>
              <a:rPr lang="en-US" sz="17070" spc="63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2771" y="2255536"/>
            <a:ext cx="11182457" cy="6658682"/>
          </a:xfrm>
          <a:custGeom>
            <a:avLst/>
            <a:gdLst/>
            <a:ahLst/>
            <a:cxnLst/>
            <a:rect l="l" t="t" r="r" b="b"/>
            <a:pathLst>
              <a:path w="11182457" h="6658682">
                <a:moveTo>
                  <a:pt x="0" y="0"/>
                </a:moveTo>
                <a:lnTo>
                  <a:pt x="11182458" y="0"/>
                </a:lnTo>
                <a:lnTo>
                  <a:pt x="11182458" y="6658682"/>
                </a:lnTo>
                <a:lnTo>
                  <a:pt x="0" y="665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4" r="-236" b="-41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13234"/>
            <a:ext cx="8739410" cy="137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22"/>
              </a:lnSpc>
            </a:pPr>
            <a:r>
              <a:rPr lang="en-US" sz="8700" spc="32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duVIH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54241" cy="10287000"/>
            <a:chOff x="0" y="0"/>
            <a:chExt cx="858698" cy="30948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698" cy="3094842"/>
            </a:xfrm>
            <a:custGeom>
              <a:avLst/>
              <a:gdLst/>
              <a:ahLst/>
              <a:cxnLst/>
              <a:rect l="l" t="t" r="r" b="b"/>
              <a:pathLst>
                <a:path w="858698" h="3094842">
                  <a:moveTo>
                    <a:pt x="0" y="0"/>
                  </a:moveTo>
                  <a:lnTo>
                    <a:pt x="858698" y="0"/>
                  </a:lnTo>
                  <a:lnTo>
                    <a:pt x="858698" y="3094842"/>
                  </a:lnTo>
                  <a:lnTo>
                    <a:pt x="0" y="3094842"/>
                  </a:lnTo>
                  <a:close/>
                </a:path>
              </a:pathLst>
            </a:custGeom>
            <a:solidFill>
              <a:srgbClr val="45458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58698" cy="3132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94161" y="1886414"/>
            <a:ext cx="716915" cy="715372"/>
            <a:chOff x="0" y="0"/>
            <a:chExt cx="828385" cy="8266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8385" cy="826601"/>
            </a:xfrm>
            <a:custGeom>
              <a:avLst/>
              <a:gdLst/>
              <a:ahLst/>
              <a:cxnLst/>
              <a:rect l="l" t="t" r="r" b="b"/>
              <a:pathLst>
                <a:path w="828385" h="826601">
                  <a:moveTo>
                    <a:pt x="0" y="0"/>
                  </a:moveTo>
                  <a:lnTo>
                    <a:pt x="828385" y="0"/>
                  </a:lnTo>
                  <a:lnTo>
                    <a:pt x="828385" y="826601"/>
                  </a:lnTo>
                  <a:lnTo>
                    <a:pt x="0" y="826601"/>
                  </a:lnTo>
                  <a:close/>
                </a:path>
              </a:pathLst>
            </a:custGeom>
            <a:solidFill>
              <a:srgbClr val="0C001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28385" cy="864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92811" y="5697363"/>
            <a:ext cx="716915" cy="715372"/>
            <a:chOff x="0" y="0"/>
            <a:chExt cx="828385" cy="8266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8385" cy="826601"/>
            </a:xfrm>
            <a:custGeom>
              <a:avLst/>
              <a:gdLst/>
              <a:ahLst/>
              <a:cxnLst/>
              <a:rect l="l" t="t" r="r" b="b"/>
              <a:pathLst>
                <a:path w="828385" h="826601">
                  <a:moveTo>
                    <a:pt x="0" y="0"/>
                  </a:moveTo>
                  <a:lnTo>
                    <a:pt x="828385" y="0"/>
                  </a:lnTo>
                  <a:lnTo>
                    <a:pt x="828385" y="826601"/>
                  </a:lnTo>
                  <a:lnTo>
                    <a:pt x="0" y="826601"/>
                  </a:lnTo>
                  <a:close/>
                </a:path>
              </a:pathLst>
            </a:custGeom>
            <a:solidFill>
              <a:srgbClr val="0C001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8385" cy="864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06924" y="1886414"/>
            <a:ext cx="716915" cy="715372"/>
            <a:chOff x="0" y="0"/>
            <a:chExt cx="828385" cy="8266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8385" cy="826601"/>
            </a:xfrm>
            <a:custGeom>
              <a:avLst/>
              <a:gdLst/>
              <a:ahLst/>
              <a:cxnLst/>
              <a:rect l="l" t="t" r="r" b="b"/>
              <a:pathLst>
                <a:path w="828385" h="826601">
                  <a:moveTo>
                    <a:pt x="0" y="0"/>
                  </a:moveTo>
                  <a:lnTo>
                    <a:pt x="828385" y="0"/>
                  </a:lnTo>
                  <a:lnTo>
                    <a:pt x="828385" y="826601"/>
                  </a:lnTo>
                  <a:lnTo>
                    <a:pt x="0" y="826601"/>
                  </a:lnTo>
                  <a:close/>
                </a:path>
              </a:pathLst>
            </a:custGeom>
            <a:solidFill>
              <a:srgbClr val="0C00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28385" cy="864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05575" y="5697363"/>
            <a:ext cx="716915" cy="715372"/>
            <a:chOff x="0" y="0"/>
            <a:chExt cx="828385" cy="8266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8385" cy="826601"/>
            </a:xfrm>
            <a:custGeom>
              <a:avLst/>
              <a:gdLst/>
              <a:ahLst/>
              <a:cxnLst/>
              <a:rect l="l" t="t" r="r" b="b"/>
              <a:pathLst>
                <a:path w="828385" h="826601">
                  <a:moveTo>
                    <a:pt x="0" y="0"/>
                  </a:moveTo>
                  <a:lnTo>
                    <a:pt x="828385" y="0"/>
                  </a:lnTo>
                  <a:lnTo>
                    <a:pt x="828385" y="826601"/>
                  </a:lnTo>
                  <a:lnTo>
                    <a:pt x="0" y="826601"/>
                  </a:lnTo>
                  <a:close/>
                </a:path>
              </a:pathLst>
            </a:custGeom>
            <a:solidFill>
              <a:srgbClr val="0C00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8385" cy="864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6811" y="5221116"/>
            <a:ext cx="4829175" cy="4037184"/>
            <a:chOff x="0" y="0"/>
            <a:chExt cx="748166" cy="6254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8166" cy="625465"/>
            </a:xfrm>
            <a:custGeom>
              <a:avLst/>
              <a:gdLst/>
              <a:ahLst/>
              <a:cxnLst/>
              <a:rect l="l" t="t" r="r" b="b"/>
              <a:pathLst>
                <a:path w="748166" h="625465">
                  <a:moveTo>
                    <a:pt x="0" y="0"/>
                  </a:moveTo>
                  <a:lnTo>
                    <a:pt x="748166" y="0"/>
                  </a:lnTo>
                  <a:lnTo>
                    <a:pt x="748166" y="625465"/>
                  </a:lnTo>
                  <a:lnTo>
                    <a:pt x="0" y="625465"/>
                  </a:lnTo>
                  <a:close/>
                </a:path>
              </a:pathLst>
            </a:custGeom>
            <a:blipFill>
              <a:blip r:embed="rId2"/>
              <a:stretch>
                <a:fillRect l="-55337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066800" y="1028700"/>
            <a:ext cx="4829175" cy="4037184"/>
            <a:chOff x="0" y="0"/>
            <a:chExt cx="748166" cy="6254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8166" cy="625465"/>
            </a:xfrm>
            <a:custGeom>
              <a:avLst/>
              <a:gdLst/>
              <a:ahLst/>
              <a:cxnLst/>
              <a:rect l="l" t="t" r="r" b="b"/>
              <a:pathLst>
                <a:path w="748166" h="625465">
                  <a:moveTo>
                    <a:pt x="0" y="0"/>
                  </a:moveTo>
                  <a:lnTo>
                    <a:pt x="748166" y="0"/>
                  </a:lnTo>
                  <a:lnTo>
                    <a:pt x="748166" y="625465"/>
                  </a:lnTo>
                  <a:lnTo>
                    <a:pt x="0" y="625465"/>
                  </a:lnTo>
                  <a:close/>
                </a:path>
              </a:pathLst>
            </a:custGeom>
            <a:blipFill>
              <a:blip r:embed="rId2"/>
              <a:stretch>
                <a:fillRect l="-27668" r="-27668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4744915" y="1638852"/>
            <a:ext cx="1151060" cy="3086100"/>
            <a:chOff x="0" y="0"/>
            <a:chExt cx="30316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3160" cy="812800"/>
            </a:xfrm>
            <a:custGeom>
              <a:avLst/>
              <a:gdLst/>
              <a:ahLst/>
              <a:cxnLst/>
              <a:rect l="l" t="t" r="r" b="b"/>
              <a:pathLst>
                <a:path w="303160" h="812800">
                  <a:moveTo>
                    <a:pt x="151580" y="0"/>
                  </a:moveTo>
                  <a:lnTo>
                    <a:pt x="151580" y="0"/>
                  </a:lnTo>
                  <a:cubicBezTo>
                    <a:pt x="235295" y="0"/>
                    <a:pt x="303160" y="67865"/>
                    <a:pt x="303160" y="151580"/>
                  </a:cubicBezTo>
                  <a:lnTo>
                    <a:pt x="303160" y="661220"/>
                  </a:lnTo>
                  <a:cubicBezTo>
                    <a:pt x="303160" y="744935"/>
                    <a:pt x="235295" y="812800"/>
                    <a:pt x="151580" y="812800"/>
                  </a:cubicBezTo>
                  <a:lnTo>
                    <a:pt x="151580" y="812800"/>
                  </a:lnTo>
                  <a:cubicBezTo>
                    <a:pt x="67865" y="812800"/>
                    <a:pt x="0" y="744935"/>
                    <a:pt x="0" y="661220"/>
                  </a:cubicBezTo>
                  <a:lnTo>
                    <a:pt x="0" y="151580"/>
                  </a:lnTo>
                  <a:cubicBezTo>
                    <a:pt x="0" y="67865"/>
                    <a:pt x="67865" y="0"/>
                    <a:pt x="151580" y="0"/>
                  </a:cubicBezTo>
                  <a:close/>
                </a:path>
              </a:pathLst>
            </a:custGeom>
            <a:solidFill>
              <a:srgbClr val="F8BC4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0316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309727" y="2418737"/>
            <a:ext cx="3540121" cy="218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VIH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infection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peut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transmettre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d'un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individu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l'autre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d'un rapport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sexuel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non protégé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33908" y="-284145"/>
            <a:ext cx="11915775" cy="150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77"/>
              </a:lnSpc>
            </a:pPr>
            <a:r>
              <a:rPr lang="en-US" sz="7912" b="1" spc="-261">
                <a:solidFill>
                  <a:srgbClr val="45458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Les modes de transmission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09727" y="1791164"/>
            <a:ext cx="4400523" cy="55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PAR VOIE SEXUELLE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92811" y="2012313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45961" y="5997898"/>
            <a:ext cx="3540121" cy="351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mère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séropositive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peut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transmettre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le VIH à son enfant pendant la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grossesse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l'accouchement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et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l'allaitement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2940"/>
              </a:lnSpc>
            </a:pPr>
            <a:endParaRPr/>
          </a:p>
          <a:p>
            <a:pPr algn="l">
              <a:lnSpc>
                <a:spcPts val="35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445961" y="5369891"/>
            <a:ext cx="4540514" cy="55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 LA MÈRE À L'ENFANT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91462" y="5823262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332272" y="2418737"/>
            <a:ext cx="4017411" cy="218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l'utilisation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du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seringues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d'aiguilles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contaminées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sauve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observer chez les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personnes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qui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consomment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des drogues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injectables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72610" y="1791164"/>
            <a:ext cx="4501040" cy="55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PAR VOIE SANGUINE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05575" y="2012313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332272" y="6355584"/>
            <a:ext cx="3540121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professionnels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 santé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peuvent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être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exposés au VIH par des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blessures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piqûres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d'aiguille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 contact avec des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fluides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corporels</a:t>
            </a: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infectés</a:t>
            </a:r>
            <a:r>
              <a:rPr lang="en-US" sz="250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25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255840" y="5048250"/>
            <a:ext cx="4927385" cy="110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EXPOSITION PROFESSIONNELLE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419460" y="5823262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96811" y="5696658"/>
            <a:ext cx="973950" cy="3086100"/>
            <a:chOff x="0" y="0"/>
            <a:chExt cx="256514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56514" cy="812800"/>
            </a:xfrm>
            <a:custGeom>
              <a:avLst/>
              <a:gdLst/>
              <a:ahLst/>
              <a:cxnLst/>
              <a:rect l="l" t="t" r="r" b="b"/>
              <a:pathLst>
                <a:path w="256514" h="812800">
                  <a:moveTo>
                    <a:pt x="128257" y="0"/>
                  </a:moveTo>
                  <a:lnTo>
                    <a:pt x="128257" y="0"/>
                  </a:lnTo>
                  <a:cubicBezTo>
                    <a:pt x="199091" y="0"/>
                    <a:pt x="256514" y="57423"/>
                    <a:pt x="256514" y="128257"/>
                  </a:cubicBezTo>
                  <a:lnTo>
                    <a:pt x="256514" y="684543"/>
                  </a:lnTo>
                  <a:cubicBezTo>
                    <a:pt x="256514" y="718559"/>
                    <a:pt x="243001" y="751182"/>
                    <a:pt x="218948" y="775234"/>
                  </a:cubicBezTo>
                  <a:cubicBezTo>
                    <a:pt x="194895" y="799287"/>
                    <a:pt x="162273" y="812800"/>
                    <a:pt x="128257" y="812800"/>
                  </a:cubicBezTo>
                  <a:lnTo>
                    <a:pt x="128257" y="812800"/>
                  </a:lnTo>
                  <a:cubicBezTo>
                    <a:pt x="94241" y="812800"/>
                    <a:pt x="61618" y="799287"/>
                    <a:pt x="37566" y="775234"/>
                  </a:cubicBezTo>
                  <a:cubicBezTo>
                    <a:pt x="13513" y="751182"/>
                    <a:pt x="0" y="718559"/>
                    <a:pt x="0" y="684543"/>
                  </a:cubicBezTo>
                  <a:lnTo>
                    <a:pt x="0" y="128257"/>
                  </a:lnTo>
                  <a:cubicBezTo>
                    <a:pt x="0" y="94241"/>
                    <a:pt x="13513" y="61618"/>
                    <a:pt x="37566" y="37566"/>
                  </a:cubicBezTo>
                  <a:cubicBezTo>
                    <a:pt x="61618" y="13513"/>
                    <a:pt x="94241" y="0"/>
                    <a:pt x="128257" y="0"/>
                  </a:cubicBezTo>
                  <a:close/>
                </a:path>
              </a:pathLst>
            </a:custGeom>
            <a:solidFill>
              <a:srgbClr val="F8BC45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5651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9637" y="0"/>
            <a:ext cx="13860136" cy="10287000"/>
          </a:xfrm>
          <a:custGeom>
            <a:avLst/>
            <a:gdLst/>
            <a:ahLst/>
            <a:cxnLst/>
            <a:rect l="l" t="t" r="r" b="b"/>
            <a:pathLst>
              <a:path w="13860136" h="10287000">
                <a:moveTo>
                  <a:pt x="0" y="0"/>
                </a:moveTo>
                <a:lnTo>
                  <a:pt x="13860136" y="0"/>
                </a:lnTo>
                <a:lnTo>
                  <a:pt x="138601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6" r="-1026"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9049" y="9427278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24860" y="6526632"/>
            <a:ext cx="5841799" cy="848810"/>
          </a:xfrm>
          <a:custGeom>
            <a:avLst/>
            <a:gdLst/>
            <a:ahLst/>
            <a:cxnLst/>
            <a:rect l="l" t="t" r="r" b="b"/>
            <a:pathLst>
              <a:path w="5841799" h="848810">
                <a:moveTo>
                  <a:pt x="0" y="0"/>
                </a:moveTo>
                <a:lnTo>
                  <a:pt x="5841799" y="0"/>
                </a:lnTo>
                <a:lnTo>
                  <a:pt x="5841799" y="848810"/>
                </a:lnTo>
                <a:lnTo>
                  <a:pt x="0" y="84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63" b="-179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46201" y="9427278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213997" y="3298645"/>
            <a:ext cx="5841799" cy="6536533"/>
            <a:chOff x="0" y="0"/>
            <a:chExt cx="1554321" cy="1739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4321" cy="1739167"/>
            </a:xfrm>
            <a:custGeom>
              <a:avLst/>
              <a:gdLst/>
              <a:ahLst/>
              <a:cxnLst/>
              <a:rect l="l" t="t" r="r" b="b"/>
              <a:pathLst>
                <a:path w="1554321" h="1739167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680856"/>
                  </a:lnTo>
                  <a:cubicBezTo>
                    <a:pt x="1554321" y="1696321"/>
                    <a:pt x="1548177" y="1711153"/>
                    <a:pt x="1537241" y="1722088"/>
                  </a:cubicBezTo>
                  <a:cubicBezTo>
                    <a:pt x="1526306" y="1733024"/>
                    <a:pt x="1511474" y="1739167"/>
                    <a:pt x="1496009" y="1739167"/>
                  </a:cubicBezTo>
                  <a:lnTo>
                    <a:pt x="58312" y="1739167"/>
                  </a:lnTo>
                  <a:cubicBezTo>
                    <a:pt x="42846" y="1739167"/>
                    <a:pt x="28015" y="1733024"/>
                    <a:pt x="17079" y="1722088"/>
                  </a:cubicBezTo>
                  <a:cubicBezTo>
                    <a:pt x="6144" y="1711153"/>
                    <a:pt x="0" y="1696321"/>
                    <a:pt x="0" y="1680856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54321" cy="177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01939" y="9427278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224860" y="3298645"/>
            <a:ext cx="5841799" cy="6536533"/>
            <a:chOff x="0" y="0"/>
            <a:chExt cx="1554321" cy="17391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54321" cy="1739167"/>
            </a:xfrm>
            <a:custGeom>
              <a:avLst/>
              <a:gdLst/>
              <a:ahLst/>
              <a:cxnLst/>
              <a:rect l="l" t="t" r="r" b="b"/>
              <a:pathLst>
                <a:path w="1554321" h="1739167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680856"/>
                  </a:lnTo>
                  <a:cubicBezTo>
                    <a:pt x="1554321" y="1696321"/>
                    <a:pt x="1548177" y="1711153"/>
                    <a:pt x="1537241" y="1722088"/>
                  </a:cubicBezTo>
                  <a:cubicBezTo>
                    <a:pt x="1526306" y="1733024"/>
                    <a:pt x="1511474" y="1739167"/>
                    <a:pt x="1496009" y="1739167"/>
                  </a:cubicBezTo>
                  <a:lnTo>
                    <a:pt x="58312" y="1739167"/>
                  </a:lnTo>
                  <a:cubicBezTo>
                    <a:pt x="42846" y="1739167"/>
                    <a:pt x="28015" y="1733024"/>
                    <a:pt x="17079" y="1722088"/>
                  </a:cubicBezTo>
                  <a:cubicBezTo>
                    <a:pt x="6144" y="1711153"/>
                    <a:pt x="0" y="1696321"/>
                    <a:pt x="0" y="1680856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54321" cy="177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2204" y="3298645"/>
            <a:ext cx="5841799" cy="6536533"/>
            <a:chOff x="0" y="0"/>
            <a:chExt cx="1554321" cy="17391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4321" cy="1739167"/>
            </a:xfrm>
            <a:custGeom>
              <a:avLst/>
              <a:gdLst/>
              <a:ahLst/>
              <a:cxnLst/>
              <a:rect l="l" t="t" r="r" b="b"/>
              <a:pathLst>
                <a:path w="1554321" h="1739167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680856"/>
                  </a:lnTo>
                  <a:cubicBezTo>
                    <a:pt x="1554321" y="1696321"/>
                    <a:pt x="1548177" y="1711153"/>
                    <a:pt x="1537241" y="1722088"/>
                  </a:cubicBezTo>
                  <a:cubicBezTo>
                    <a:pt x="1526306" y="1733024"/>
                    <a:pt x="1511474" y="1739167"/>
                    <a:pt x="1496009" y="1739167"/>
                  </a:cubicBezTo>
                  <a:lnTo>
                    <a:pt x="58312" y="1739167"/>
                  </a:lnTo>
                  <a:cubicBezTo>
                    <a:pt x="42846" y="1739167"/>
                    <a:pt x="28015" y="1733024"/>
                    <a:pt x="17079" y="1722088"/>
                  </a:cubicBezTo>
                  <a:cubicBezTo>
                    <a:pt x="6144" y="1711153"/>
                    <a:pt x="0" y="1696321"/>
                    <a:pt x="0" y="1680856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54321" cy="177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260903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4604" y="3447950"/>
            <a:ext cx="5570690" cy="3133474"/>
            <a:chOff x="0" y="0"/>
            <a:chExt cx="1128903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587" b="-16587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6358655" y="3447950"/>
            <a:ext cx="5570690" cy="3133474"/>
            <a:chOff x="0" y="0"/>
            <a:chExt cx="1128903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379" b="-9379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2349552" y="3446286"/>
            <a:ext cx="5570690" cy="3133474"/>
            <a:chOff x="0" y="0"/>
            <a:chExt cx="1128903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38897" b="-38897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-1339072" y="-141296"/>
            <a:ext cx="8659123" cy="201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1"/>
              </a:lnSpc>
            </a:pPr>
            <a:r>
              <a:rPr lang="en-US" sz="5008" b="1">
                <a:solidFill>
                  <a:srgbClr val="FF313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Diagnostic et tests </a:t>
            </a:r>
          </a:p>
          <a:p>
            <a:pPr marL="0" lvl="0" indent="0" algn="ctr">
              <a:lnSpc>
                <a:spcPts val="8411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6496821" y="7454092"/>
            <a:ext cx="5297877" cy="139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5"/>
              </a:lnSpc>
            </a:pPr>
            <a:r>
              <a:rPr lang="en-US" sz="2432" spc="-48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Il s’agit d’un test réalisé avec de la salive ou une goutte de sang, avec un résultat en quelques minutes.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85958" y="6941772"/>
            <a:ext cx="5297877" cy="26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</a:pPr>
            <a:r>
              <a:rPr lang="en-US" sz="2332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Il s’agit d’un TROD vendu en pharmacie que vous pouvez réaliser vous-même à partir d’une goutte de sang. En cas de résultat positif, il est aussi obligatoire de le confirmer par un test classique par prise de sang.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2636" y="6649595"/>
            <a:ext cx="5535706" cy="90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1. Test de dépistage classique</a:t>
            </a:r>
          </a:p>
          <a:p>
            <a:pPr marL="0" lvl="0" indent="0" algn="ctr">
              <a:lnSpc>
                <a:spcPts val="3620"/>
              </a:lnSpc>
              <a:spcBef>
                <a:spcPct val="0"/>
              </a:spcBef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224860" y="6546019"/>
            <a:ext cx="5995958" cy="136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2. Test Rapide à Orientation Diagnostique</a:t>
            </a:r>
          </a:p>
          <a:p>
            <a:pPr marL="0" lvl="0" indent="0" algn="ctr">
              <a:lnSpc>
                <a:spcPts val="3620"/>
              </a:lnSpc>
              <a:spcBef>
                <a:spcPct val="0"/>
              </a:spcBef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3696193" y="6546019"/>
            <a:ext cx="2877407" cy="90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3. Autotest</a:t>
            </a:r>
          </a:p>
          <a:p>
            <a:pPr marL="0" lvl="0" indent="0" algn="ctr">
              <a:lnSpc>
                <a:spcPts val="3620"/>
              </a:lnSpc>
              <a:spcBef>
                <a:spcPct val="0"/>
              </a:spcBef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1010" y="7299242"/>
            <a:ext cx="5297877" cy="87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5"/>
              </a:lnSpc>
              <a:spcBef>
                <a:spcPct val="0"/>
              </a:spcBef>
            </a:pPr>
            <a:r>
              <a:rPr lang="en-US" sz="2432" spc="-48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Il s’agit d’un test réalisé par une prise de sang.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88242" y="208931"/>
            <a:ext cx="11067554" cy="305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4"/>
              </a:lnSpc>
              <a:spcBef>
                <a:spcPct val="0"/>
              </a:spcBef>
            </a:pP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Il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sert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détecter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présence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d’anticorps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anti-VIH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dans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l’organisme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En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prise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risque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(rapport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sexuel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non protégé,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partage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d’une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seringue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matériel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d’injection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infecté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 Les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anticorps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servent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défendre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l’organisme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l’infection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La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présence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anticorps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traduit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le fait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le VIH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présent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dans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32" spc="-5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votre</a:t>
            </a:r>
            <a:r>
              <a:rPr lang="en-US" sz="2832" spc="-5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corps.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74301" y="965020"/>
            <a:ext cx="5122519" cy="1543050"/>
            <a:chOff x="0" y="0"/>
            <a:chExt cx="1349141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49141" cy="406400"/>
            </a:xfrm>
            <a:custGeom>
              <a:avLst/>
              <a:gdLst/>
              <a:ahLst/>
              <a:cxnLst/>
              <a:rect l="l" t="t" r="r" b="b"/>
              <a:pathLst>
                <a:path w="1349141" h="406400">
                  <a:moveTo>
                    <a:pt x="0" y="0"/>
                  </a:moveTo>
                  <a:lnTo>
                    <a:pt x="1145941" y="0"/>
                  </a:lnTo>
                  <a:lnTo>
                    <a:pt x="1349141" y="203200"/>
                  </a:lnTo>
                  <a:lnTo>
                    <a:pt x="114594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77800" y="-38100"/>
              <a:ext cx="109514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0" y="1067372"/>
            <a:ext cx="8659123" cy="110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31"/>
              </a:lnSpc>
              <a:spcBef>
                <a:spcPct val="0"/>
              </a:spcBef>
            </a:pPr>
            <a:r>
              <a:rPr lang="en-US" sz="580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 dépistage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1254" y="0"/>
            <a:ext cx="14630400" cy="10351795"/>
          </a:xfrm>
          <a:custGeom>
            <a:avLst/>
            <a:gdLst/>
            <a:ahLst/>
            <a:cxnLst/>
            <a:rect l="l" t="t" r="r" b="b"/>
            <a:pathLst>
              <a:path w="14630400" h="10351795">
                <a:moveTo>
                  <a:pt x="0" y="0"/>
                </a:moveTo>
                <a:lnTo>
                  <a:pt x="14630400" y="0"/>
                </a:lnTo>
                <a:lnTo>
                  <a:pt x="14630400" y="10351795"/>
                </a:lnTo>
                <a:lnTo>
                  <a:pt x="0" y="1035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93" r="-1289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919290"/>
            <a:ext cx="14586028" cy="7367710"/>
            <a:chOff x="0" y="0"/>
            <a:chExt cx="3841588" cy="1940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940467"/>
            </a:xfrm>
            <a:custGeom>
              <a:avLst/>
              <a:gdLst/>
              <a:ahLst/>
              <a:cxnLst/>
              <a:rect l="l" t="t" r="r" b="b"/>
              <a:pathLst>
                <a:path w="3841588" h="1940467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931444"/>
                  </a:lnTo>
                  <a:cubicBezTo>
                    <a:pt x="3841588" y="1936427"/>
                    <a:pt x="3837548" y="1940467"/>
                    <a:pt x="3832565" y="1940467"/>
                  </a:cubicBezTo>
                  <a:lnTo>
                    <a:pt x="9023" y="1940467"/>
                  </a:lnTo>
                  <a:cubicBezTo>
                    <a:pt x="4040" y="1940467"/>
                    <a:pt x="0" y="1936427"/>
                    <a:pt x="0" y="1931444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978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5938890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0706179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159880" y="61568"/>
            <a:ext cx="8720295" cy="125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7"/>
              </a:lnSpc>
              <a:spcBef>
                <a:spcPct val="0"/>
              </a:spcBef>
            </a:pPr>
            <a:r>
              <a:rPr lang="en-US" sz="6605" b="1">
                <a:solidFill>
                  <a:srgbClr val="FDFDF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Symptômes du VIH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0420" y="1453883"/>
            <a:ext cx="11330833" cy="103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8"/>
              </a:lnSpc>
            </a:pP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Les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symptômes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du VIH (Virus de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l'Immunodéficience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Humaine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peuvent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varier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en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fonction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stade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13" spc="-5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l'infection</a:t>
            </a:r>
            <a:r>
              <a:rPr lang="en-US" sz="2913" spc="-5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6329" y="4852379"/>
            <a:ext cx="4315587" cy="52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Fièvre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Fatigue générale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Mal de gorge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Ganglions lymphatiques enflés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Éruption cutanée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Douleurs musculaires 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Ulcères buccaux ou génitaux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Maux de tête.</a:t>
            </a:r>
          </a:p>
          <a:p>
            <a:pPr algn="l">
              <a:lnSpc>
                <a:spcPts val="3771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270420" y="3206095"/>
            <a:ext cx="4367405" cy="189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2685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Stade aigu ou primo-infection (2 à 4 semaines après l'exposition)</a:t>
            </a:r>
          </a:p>
          <a:p>
            <a:pPr algn="l">
              <a:lnSpc>
                <a:spcPts val="3759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207661" y="3206095"/>
            <a:ext cx="4498518" cy="94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9"/>
              </a:lnSpc>
              <a:spcBef>
                <a:spcPct val="0"/>
              </a:spcBef>
            </a:pPr>
            <a:r>
              <a:rPr lang="en-US" sz="2685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Stade chronique (latence virale)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72879" y="3206095"/>
            <a:ext cx="4498518" cy="141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9"/>
              </a:lnSpc>
              <a:spcBef>
                <a:spcPct val="0"/>
              </a:spcBef>
            </a:pPr>
            <a:r>
              <a:rPr lang="en-US" sz="2685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Stade du SIDA (Syndrome d'Immunodéficience Acquise)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72240" y="4547579"/>
            <a:ext cx="4367239" cy="52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Cette phase peut durer plusieurs années sans symptômes ou avec des symptômes légers.</a:t>
            </a:r>
          </a:p>
          <a:p>
            <a:pPr marL="581583" lvl="1" indent="-290791" algn="l">
              <a:lnSpc>
                <a:spcPts val="3771"/>
              </a:lnSpc>
              <a:buFont typeface="Arial"/>
              <a:buChar char="•"/>
            </a:pPr>
            <a:r>
              <a:rPr lang="en-US" sz="2693" spc="-53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Certains peuvent ressentir une légère fatigue ou avoir des ganglions lymphatiques gonflés.</a:t>
            </a:r>
          </a:p>
          <a:p>
            <a:pPr algn="l">
              <a:lnSpc>
                <a:spcPts val="3771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0785681" y="4620753"/>
            <a:ext cx="4829047" cy="5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4605" lvl="1" indent="-267303" algn="l">
              <a:lnSpc>
                <a:spcPts val="3466"/>
              </a:lnSpc>
              <a:buFont typeface="Arial"/>
              <a:buChar char="•"/>
            </a:pPr>
            <a:r>
              <a:rPr lang="en-US" sz="2476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Perte de poids importante )</a:t>
            </a:r>
          </a:p>
          <a:p>
            <a:pPr marL="534605" lvl="1" indent="-267303" algn="l">
              <a:lnSpc>
                <a:spcPts val="3466"/>
              </a:lnSpc>
              <a:buFont typeface="Arial"/>
              <a:buChar char="•"/>
            </a:pPr>
            <a:r>
              <a:rPr lang="en-US" sz="2476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Diarrhée chronique</a:t>
            </a:r>
          </a:p>
          <a:p>
            <a:pPr marL="534605" lvl="1" indent="-267303" algn="l">
              <a:lnSpc>
                <a:spcPts val="3466"/>
              </a:lnSpc>
              <a:buFont typeface="Arial"/>
              <a:buChar char="•"/>
            </a:pPr>
            <a:r>
              <a:rPr lang="en-US" sz="2476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Sudation nocturne excessive</a:t>
            </a:r>
          </a:p>
          <a:p>
            <a:pPr marL="534605" lvl="1" indent="-267303" algn="l">
              <a:lnSpc>
                <a:spcPts val="3466"/>
              </a:lnSpc>
              <a:buFont typeface="Arial"/>
              <a:buChar char="•"/>
            </a:pPr>
            <a:r>
              <a:rPr lang="en-US" sz="2476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Cancers (par exemple, le sarcome de Kaposi, lymphomes)</a:t>
            </a:r>
          </a:p>
          <a:p>
            <a:pPr marL="534605" lvl="1" indent="-267303" algn="l">
              <a:lnSpc>
                <a:spcPts val="3466"/>
              </a:lnSpc>
              <a:buFont typeface="Arial"/>
              <a:buChar char="•"/>
            </a:pPr>
            <a:r>
              <a:rPr lang="en-US" sz="2476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Problèmes neurologiques, comme des troubles de la mémoire ou de la concentration.</a:t>
            </a:r>
          </a:p>
          <a:p>
            <a:pPr algn="ctr">
              <a:lnSpc>
                <a:spcPts val="2626"/>
              </a:lnSpc>
            </a:pPr>
            <a:endParaRPr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92861" cy="10287000"/>
          </a:xfrm>
          <a:custGeom>
            <a:avLst/>
            <a:gdLst/>
            <a:ahLst/>
            <a:cxnLst/>
            <a:rect l="l" t="t" r="r" b="b"/>
            <a:pathLst>
              <a:path w="18492861" h="10287000">
                <a:moveTo>
                  <a:pt x="0" y="0"/>
                </a:moveTo>
                <a:lnTo>
                  <a:pt x="18492861" y="0"/>
                </a:lnTo>
                <a:lnTo>
                  <a:pt x="184928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t="-2210" b="-1756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00553" y="418729"/>
            <a:ext cx="13725420" cy="12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8"/>
              </a:lnSpc>
            </a:pPr>
            <a:r>
              <a:rPr lang="en-US" sz="7800" spc="28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traitement du VIH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62956"/>
            <a:ext cx="1572128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69"/>
              </a:lnSpc>
              <a:spcBef>
                <a:spcPct val="0"/>
              </a:spcBef>
            </a:pP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  (virus de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l'immunodéficience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humaine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) repose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principalement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sur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une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combinaison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médicaments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appelés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antirétroviraux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(ARV).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Ces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traitements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permettent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contrôler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l'infection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d'empêcher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progression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vers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le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sida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, et de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réduire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la transmission du virus à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d'autres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personnes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Voici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les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principales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options de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traitement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216" b="1" spc="15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actuelles</a:t>
            </a:r>
            <a:r>
              <a:rPr lang="en-US" sz="4216" b="1" spc="15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313" y="3555196"/>
            <a:ext cx="18568671" cy="6774162"/>
            <a:chOff x="0" y="0"/>
            <a:chExt cx="4890514" cy="1784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0514" cy="1784141"/>
            </a:xfrm>
            <a:custGeom>
              <a:avLst/>
              <a:gdLst/>
              <a:ahLst/>
              <a:cxnLst/>
              <a:rect l="l" t="t" r="r" b="b"/>
              <a:pathLst>
                <a:path w="4890514" h="1784141">
                  <a:moveTo>
                    <a:pt x="0" y="0"/>
                  </a:moveTo>
                  <a:lnTo>
                    <a:pt x="4890514" y="0"/>
                  </a:lnTo>
                  <a:lnTo>
                    <a:pt x="4890514" y="1784141"/>
                  </a:lnTo>
                  <a:lnTo>
                    <a:pt x="0" y="1784141"/>
                  </a:lnTo>
                  <a:close/>
                </a:path>
              </a:pathLst>
            </a:custGeom>
            <a:solidFill>
              <a:srgbClr val="EAEE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90514" cy="1822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41630" y="0"/>
            <a:ext cx="5246370" cy="3688084"/>
            <a:chOff x="0" y="0"/>
            <a:chExt cx="812800" cy="571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71381"/>
            </a:xfrm>
            <a:custGeom>
              <a:avLst/>
              <a:gdLst/>
              <a:ahLst/>
              <a:cxnLst/>
              <a:rect l="l" t="t" r="r" b="b"/>
              <a:pathLst>
                <a:path w="812800" h="571381">
                  <a:moveTo>
                    <a:pt x="0" y="0"/>
                  </a:moveTo>
                  <a:lnTo>
                    <a:pt x="812800" y="0"/>
                  </a:lnTo>
                  <a:lnTo>
                    <a:pt x="812800" y="571381"/>
                  </a:lnTo>
                  <a:lnTo>
                    <a:pt x="0" y="571381"/>
                  </a:lnTo>
                  <a:close/>
                </a:path>
              </a:pathLst>
            </a:custGeom>
            <a:blipFill>
              <a:blip r:embed="rId2"/>
              <a:stretch>
                <a:fillRect l="-2657" r="-265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01714" y="457200"/>
            <a:ext cx="12352672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Traitement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antirétroviral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(TAR) Le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traitement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première intention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généralement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combinaison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médicaments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antirétroviraux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souvent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appelés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&lt;&lt;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trithérapie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». Les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principaux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médicaments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sont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19908" y="5789620"/>
            <a:ext cx="3832096" cy="358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Ils empêchent le VIH de pénétrer dans les cellules CD4+ en se fixant sur le co-récepteur CCR5.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36741" y="3982817"/>
            <a:ext cx="3656148" cy="152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813" lvl="1" indent="-289906" algn="ctr">
              <a:lnSpc>
                <a:spcPts val="3759"/>
              </a:lnSpc>
              <a:buFont typeface="Arial"/>
              <a:buChar char="•"/>
            </a:pPr>
            <a:r>
              <a:rPr lang="en-US" sz="2685" b="1">
                <a:solidFill>
                  <a:srgbClr val="45458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INHIBITEURS DES CO-RÉCEPTEURS CCR5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0256" y="5789620"/>
            <a:ext cx="3729362" cy="418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 Ces médicaments bloquent l'enzyme protéase, empêchant le VIH de produire de nouvelles particules virales.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9657" y="4132791"/>
            <a:ext cx="3719962" cy="101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813" lvl="1" indent="-289906" algn="ctr">
              <a:lnSpc>
                <a:spcPts val="3759"/>
              </a:lnSpc>
              <a:buFont typeface="Arial"/>
              <a:buChar char="•"/>
            </a:pPr>
            <a:r>
              <a:rPr lang="en-US" sz="2685" b="1">
                <a:solidFill>
                  <a:srgbClr val="45458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INHIBITEURS DE LA PROTÉASE (IP)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43278" y="5789620"/>
            <a:ext cx="4311132" cy="34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Ils bloquent l'enzyme intégrase, essentielle pour l'intégration du matériel génétique du VIH dans l'ADN des cellules humaines.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2493" y="4132791"/>
            <a:ext cx="3529042" cy="101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813" lvl="1" indent="-289906" algn="ctr">
              <a:lnSpc>
                <a:spcPts val="3759"/>
              </a:lnSpc>
              <a:buFont typeface="Arial"/>
              <a:buChar char="•"/>
            </a:pPr>
            <a:r>
              <a:rPr lang="en-US" sz="2685" b="1">
                <a:solidFill>
                  <a:srgbClr val="45458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INHIBITEURS DE L'INTÉGRASE (II)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8601" y="5936511"/>
            <a:ext cx="3141798" cy="358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 Ils bloquent l'enzyme qui permet au VIH de se répliquer dans l'organisme.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8601" y="4102773"/>
            <a:ext cx="4121072" cy="152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813" lvl="1" indent="-289906" algn="l">
              <a:lnSpc>
                <a:spcPts val="3759"/>
              </a:lnSpc>
              <a:buFont typeface="Arial"/>
              <a:buChar char="•"/>
            </a:pPr>
            <a:r>
              <a:rPr lang="en-US" sz="2685" b="1">
                <a:solidFill>
                  <a:srgbClr val="45458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INHIBITEURS DE LA TRANSCRIPTASE INVERSE (ITR)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013" y="2809456"/>
            <a:ext cx="5538778" cy="7519902"/>
            <a:chOff x="0" y="0"/>
            <a:chExt cx="858102" cy="1165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102" cy="1165030"/>
            </a:xfrm>
            <a:custGeom>
              <a:avLst/>
              <a:gdLst/>
              <a:ahLst/>
              <a:cxnLst/>
              <a:rect l="l" t="t" r="r" b="b"/>
              <a:pathLst>
                <a:path w="858102" h="1165030">
                  <a:moveTo>
                    <a:pt x="0" y="0"/>
                  </a:moveTo>
                  <a:lnTo>
                    <a:pt x="858102" y="0"/>
                  </a:lnTo>
                  <a:lnTo>
                    <a:pt x="858102" y="1165030"/>
                  </a:lnTo>
                  <a:lnTo>
                    <a:pt x="0" y="1165030"/>
                  </a:lnTo>
                  <a:close/>
                </a:path>
              </a:pathLst>
            </a:custGeom>
            <a:blipFill>
              <a:blip r:embed="rId2"/>
              <a:stretch>
                <a:fillRect l="-51826" r="-5182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059506" y="1028700"/>
            <a:ext cx="2654794" cy="7125979"/>
            <a:chOff x="0" y="0"/>
            <a:chExt cx="411297" cy="1104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297" cy="1104001"/>
            </a:xfrm>
            <a:custGeom>
              <a:avLst/>
              <a:gdLst/>
              <a:ahLst/>
              <a:cxnLst/>
              <a:rect l="l" t="t" r="r" b="b"/>
              <a:pathLst>
                <a:path w="411297" h="1104001">
                  <a:moveTo>
                    <a:pt x="0" y="0"/>
                  </a:moveTo>
                  <a:lnTo>
                    <a:pt x="411297" y="0"/>
                  </a:lnTo>
                  <a:lnTo>
                    <a:pt x="411297" y="1104001"/>
                  </a:lnTo>
                  <a:lnTo>
                    <a:pt x="0" y="1104001"/>
                  </a:lnTo>
                  <a:close/>
                </a:path>
              </a:pathLst>
            </a:custGeom>
            <a:blipFill>
              <a:blip r:embed="rId3"/>
              <a:stretch>
                <a:fillRect l="-128946" r="-12894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7179722" cy="7125979"/>
            <a:chOff x="0" y="0"/>
            <a:chExt cx="2456790" cy="243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56790" cy="2438400"/>
            </a:xfrm>
            <a:custGeom>
              <a:avLst/>
              <a:gdLst/>
              <a:ahLst/>
              <a:cxnLst/>
              <a:rect l="l" t="t" r="r" b="b"/>
              <a:pathLst>
                <a:path w="2456790" h="2438400">
                  <a:moveTo>
                    <a:pt x="5392" y="0"/>
                  </a:moveTo>
                  <a:lnTo>
                    <a:pt x="2451399" y="0"/>
                  </a:lnTo>
                  <a:cubicBezTo>
                    <a:pt x="2454376" y="0"/>
                    <a:pt x="2456790" y="2414"/>
                    <a:pt x="2456790" y="5392"/>
                  </a:cubicBezTo>
                  <a:lnTo>
                    <a:pt x="2456790" y="2433008"/>
                  </a:lnTo>
                  <a:cubicBezTo>
                    <a:pt x="2456790" y="2434438"/>
                    <a:pt x="2456222" y="2435810"/>
                    <a:pt x="2455211" y="2436821"/>
                  </a:cubicBezTo>
                  <a:cubicBezTo>
                    <a:pt x="2454200" y="2437832"/>
                    <a:pt x="2452829" y="2438400"/>
                    <a:pt x="2451399" y="2438400"/>
                  </a:cubicBezTo>
                  <a:lnTo>
                    <a:pt x="5392" y="2438400"/>
                  </a:lnTo>
                  <a:cubicBezTo>
                    <a:pt x="3962" y="2438400"/>
                    <a:pt x="2590" y="2437832"/>
                    <a:pt x="1579" y="2436821"/>
                  </a:cubicBezTo>
                  <a:cubicBezTo>
                    <a:pt x="568" y="2435810"/>
                    <a:pt x="0" y="2434438"/>
                    <a:pt x="0" y="2433008"/>
                  </a:cubicBezTo>
                  <a:lnTo>
                    <a:pt x="0" y="5392"/>
                  </a:lnTo>
                  <a:cubicBezTo>
                    <a:pt x="0" y="3962"/>
                    <a:pt x="568" y="2590"/>
                    <a:pt x="1579" y="1579"/>
                  </a:cubicBezTo>
                  <a:cubicBezTo>
                    <a:pt x="2590" y="568"/>
                    <a:pt x="3962" y="0"/>
                    <a:pt x="5392" y="0"/>
                  </a:cubicBezTo>
                  <a:close/>
                </a:path>
              </a:pathLst>
            </a:custGeom>
            <a:solidFill>
              <a:srgbClr val="45458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56790" cy="2476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94871" y="1658340"/>
            <a:ext cx="5836033" cy="624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La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découverte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 VIH a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été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moment crucial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dans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l'histoire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médecine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virus a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été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reconnu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comme</a:t>
            </a: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cause du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sida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maladie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mortelle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c'est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pourquoi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faut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donner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importance à la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prévention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pour ne pas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être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victime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cette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maladie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33945" y="3717287"/>
            <a:ext cx="5946584" cy="87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2"/>
              </a:lnSpc>
            </a:pPr>
            <a:r>
              <a:rPr lang="en-US" sz="5812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Conclusion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816446" cy="5799157"/>
          </a:xfrm>
        </p:spPr>
        <p:txBody>
          <a:bodyPr>
            <a:normAutofit/>
          </a:bodyPr>
          <a:lstStyle/>
          <a:p>
            <a:r>
              <a:rPr lang="fr-FR" sz="8800" b="1" dirty="0" smtClean="0"/>
              <a:t>merci pour votre attention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66" b="-5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414136"/>
            <a:chOff x="0" y="0"/>
            <a:chExt cx="4816593" cy="27428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42818"/>
            </a:xfrm>
            <a:custGeom>
              <a:avLst/>
              <a:gdLst/>
              <a:ahLst/>
              <a:cxnLst/>
              <a:rect l="l" t="t" r="r" b="b"/>
              <a:pathLst>
                <a:path w="4816592" h="2742818">
                  <a:moveTo>
                    <a:pt x="0" y="0"/>
                  </a:moveTo>
                  <a:lnTo>
                    <a:pt x="4816592" y="0"/>
                  </a:lnTo>
                  <a:lnTo>
                    <a:pt x="4816592" y="2742818"/>
                  </a:lnTo>
                  <a:lnTo>
                    <a:pt x="0" y="2742818"/>
                  </a:lnTo>
                  <a:close/>
                </a:path>
              </a:pathLst>
            </a:custGeom>
            <a:solidFill>
              <a:srgbClr val="454582">
                <a:alpha val="6274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80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1197" y="4383669"/>
            <a:ext cx="5343536" cy="3662705"/>
            <a:chOff x="0" y="0"/>
            <a:chExt cx="1689040" cy="1157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9041" cy="1157746"/>
            </a:xfrm>
            <a:custGeom>
              <a:avLst/>
              <a:gdLst/>
              <a:ahLst/>
              <a:cxnLst/>
              <a:rect l="l" t="t" r="r" b="b"/>
              <a:pathLst>
                <a:path w="1689041" h="1157746">
                  <a:moveTo>
                    <a:pt x="136191" y="0"/>
                  </a:moveTo>
                  <a:lnTo>
                    <a:pt x="1552850" y="0"/>
                  </a:lnTo>
                  <a:cubicBezTo>
                    <a:pt x="1628066" y="0"/>
                    <a:pt x="1689041" y="60975"/>
                    <a:pt x="1689041" y="136191"/>
                  </a:cubicBezTo>
                  <a:lnTo>
                    <a:pt x="1689041" y="1021555"/>
                  </a:lnTo>
                  <a:cubicBezTo>
                    <a:pt x="1689041" y="1096771"/>
                    <a:pt x="1628066" y="1157746"/>
                    <a:pt x="1552850" y="1157746"/>
                  </a:cubicBezTo>
                  <a:lnTo>
                    <a:pt x="136191" y="1157746"/>
                  </a:lnTo>
                  <a:cubicBezTo>
                    <a:pt x="60975" y="1157746"/>
                    <a:pt x="0" y="1096771"/>
                    <a:pt x="0" y="1021555"/>
                  </a:cubicBezTo>
                  <a:lnTo>
                    <a:pt x="0" y="136191"/>
                  </a:lnTo>
                  <a:cubicBezTo>
                    <a:pt x="0" y="60975"/>
                    <a:pt x="60975" y="0"/>
                    <a:pt x="1361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89040" cy="119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61637" y="1345552"/>
            <a:ext cx="15915167" cy="232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6"/>
              </a:lnSpc>
            </a:pPr>
            <a:r>
              <a:rPr lang="en-US" sz="7672" b="1" spc="283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DÉCOUVERTE DU VIH </a:t>
            </a:r>
          </a:p>
          <a:p>
            <a:pPr marL="0" lvl="0" indent="0" algn="l">
              <a:lnSpc>
                <a:spcPts val="8516"/>
              </a:lnSpc>
            </a:pPr>
            <a:r>
              <a:rPr lang="en-US" sz="7672" b="1" spc="283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ET TRAITEMENT ACTUEL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679028"/>
            <a:ext cx="5374365" cy="305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8"/>
              </a:lnSpc>
            </a:pPr>
            <a:r>
              <a:rPr lang="en-US" sz="3379" b="1" spc="12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Présenté par l’équipe</a:t>
            </a:r>
          </a:p>
          <a:p>
            <a:pPr algn="l">
              <a:lnSpc>
                <a:spcPts val="4088"/>
              </a:lnSpc>
            </a:pPr>
            <a:endParaRPr/>
          </a:p>
          <a:p>
            <a:pPr algn="l">
              <a:lnSpc>
                <a:spcPts val="4088"/>
              </a:lnSpc>
            </a:pPr>
            <a:r>
              <a:rPr lang="en-US" sz="3379" b="1" spc="12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HOCINE Baya</a:t>
            </a:r>
          </a:p>
          <a:p>
            <a:pPr algn="l">
              <a:lnSpc>
                <a:spcPts val="4088"/>
              </a:lnSpc>
            </a:pPr>
            <a:r>
              <a:rPr lang="en-US" sz="3379" b="1" spc="12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KEBDI Kati </a:t>
            </a:r>
          </a:p>
          <a:p>
            <a:pPr algn="l">
              <a:lnSpc>
                <a:spcPts val="4088"/>
              </a:lnSpc>
            </a:pPr>
            <a:r>
              <a:rPr lang="en-US" sz="3379" b="1" spc="12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KHALED Rania</a:t>
            </a:r>
          </a:p>
          <a:p>
            <a:pPr marL="0" lvl="0" indent="0" algn="l">
              <a:lnSpc>
                <a:spcPts val="3725"/>
              </a:lnSpc>
            </a:pPr>
            <a:r>
              <a:rPr lang="en-US" sz="3079" b="1" spc="11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SOUMANI Roumaissa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947" y="3112131"/>
            <a:ext cx="1009495" cy="10094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8947" y="4413983"/>
            <a:ext cx="1009495" cy="10094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947" y="5767411"/>
            <a:ext cx="1009495" cy="10094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8947" y="7224630"/>
            <a:ext cx="1009495" cy="10094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48151" y="3112131"/>
            <a:ext cx="1009495" cy="10094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48151" y="4385176"/>
            <a:ext cx="1009495" cy="10094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28438" y="5767411"/>
            <a:ext cx="1009495" cy="10094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4716336" y="3571664"/>
            <a:ext cx="8239442" cy="3153514"/>
            <a:chOff x="0" y="0"/>
            <a:chExt cx="2170059" cy="83055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0059" cy="830555"/>
            </a:xfrm>
            <a:custGeom>
              <a:avLst/>
              <a:gdLst/>
              <a:ahLst/>
              <a:cxnLst/>
              <a:rect l="l" t="t" r="r" b="b"/>
              <a:pathLst>
                <a:path w="2170059" h="830555">
                  <a:moveTo>
                    <a:pt x="88324" y="0"/>
                  </a:moveTo>
                  <a:lnTo>
                    <a:pt x="2081735" y="0"/>
                  </a:lnTo>
                  <a:cubicBezTo>
                    <a:pt x="2105160" y="0"/>
                    <a:pt x="2127625" y="9306"/>
                    <a:pt x="2144189" y="25870"/>
                  </a:cubicBezTo>
                  <a:cubicBezTo>
                    <a:pt x="2160753" y="42433"/>
                    <a:pt x="2170059" y="64899"/>
                    <a:pt x="2170059" y="88324"/>
                  </a:cubicBezTo>
                  <a:lnTo>
                    <a:pt x="2170059" y="742231"/>
                  </a:lnTo>
                  <a:cubicBezTo>
                    <a:pt x="2170059" y="765656"/>
                    <a:pt x="2160753" y="788122"/>
                    <a:pt x="2144189" y="804686"/>
                  </a:cubicBezTo>
                  <a:cubicBezTo>
                    <a:pt x="2127625" y="821249"/>
                    <a:pt x="2105160" y="830555"/>
                    <a:pt x="2081735" y="830555"/>
                  </a:cubicBezTo>
                  <a:lnTo>
                    <a:pt x="88324" y="830555"/>
                  </a:lnTo>
                  <a:cubicBezTo>
                    <a:pt x="64899" y="830555"/>
                    <a:pt x="42433" y="821249"/>
                    <a:pt x="25870" y="804686"/>
                  </a:cubicBezTo>
                  <a:cubicBezTo>
                    <a:pt x="9306" y="788122"/>
                    <a:pt x="0" y="765656"/>
                    <a:pt x="0" y="742231"/>
                  </a:cubicBezTo>
                  <a:lnTo>
                    <a:pt x="0" y="88324"/>
                  </a:lnTo>
                  <a:cubicBezTo>
                    <a:pt x="0" y="64899"/>
                    <a:pt x="9306" y="42433"/>
                    <a:pt x="25870" y="25870"/>
                  </a:cubicBezTo>
                  <a:cubicBezTo>
                    <a:pt x="42433" y="9306"/>
                    <a:pt x="64899" y="0"/>
                    <a:pt x="88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170059" cy="868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297929" y="0"/>
            <a:ext cx="7030253" cy="10287000"/>
          </a:xfrm>
          <a:custGeom>
            <a:avLst/>
            <a:gdLst/>
            <a:ahLst/>
            <a:cxnLst/>
            <a:rect l="l" t="t" r="r" b="b"/>
            <a:pathLst>
              <a:path w="7030253" h="10287000">
                <a:moveTo>
                  <a:pt x="0" y="0"/>
                </a:moveTo>
                <a:lnTo>
                  <a:pt x="7030253" y="0"/>
                </a:lnTo>
                <a:lnTo>
                  <a:pt x="703025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653" r="-45144" b="-2112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038195" y="2236672"/>
            <a:ext cx="4061706" cy="4032166"/>
          </a:xfrm>
          <a:custGeom>
            <a:avLst/>
            <a:gdLst/>
            <a:ahLst/>
            <a:cxnLst/>
            <a:rect l="l" t="t" r="r" b="b"/>
            <a:pathLst>
              <a:path w="4061706" h="4032166">
                <a:moveTo>
                  <a:pt x="0" y="0"/>
                </a:moveTo>
                <a:lnTo>
                  <a:pt x="4061706" y="0"/>
                </a:lnTo>
                <a:lnTo>
                  <a:pt x="4061706" y="4032166"/>
                </a:lnTo>
                <a:lnTo>
                  <a:pt x="0" y="4032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016673" y="5773385"/>
            <a:ext cx="5426900" cy="296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STRUCTURE DU     </a:t>
            </a:r>
          </a:p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VIH</a:t>
            </a:r>
          </a:p>
          <a:p>
            <a:pPr algn="l">
              <a:lnSpc>
                <a:spcPts val="4732"/>
              </a:lnSpc>
            </a:pPr>
            <a:endParaRPr/>
          </a:p>
          <a:p>
            <a:pPr algn="l">
              <a:lnSpc>
                <a:spcPts val="4732"/>
              </a:lnSpc>
            </a:pPr>
            <a:endParaRPr/>
          </a:p>
          <a:p>
            <a:pPr algn="l">
              <a:lnSpc>
                <a:spcPts val="4732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028700" y="949847"/>
            <a:ext cx="7225902" cy="133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03"/>
              </a:lnSpc>
            </a:pPr>
            <a:r>
              <a:rPr lang="en-US" sz="8399" b="1" spc="310">
                <a:solidFill>
                  <a:srgbClr val="FFFFFF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Plan de travail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31374" y="3328675"/>
            <a:ext cx="3473820" cy="59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INTRODUCTION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31374" y="4254112"/>
            <a:ext cx="3438424" cy="118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DÉCOUVERTE DU VIH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16673" y="7138905"/>
            <a:ext cx="4083228" cy="118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MODES DE TRANSMISSION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90333" y="5995799"/>
            <a:ext cx="3270928" cy="59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SYMPTÔMES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90333" y="4365727"/>
            <a:ext cx="3627677" cy="118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DIAGNOSTIC ET TESTS </a:t>
            </a:r>
          </a:p>
        </p:txBody>
      </p:sp>
      <p:sp>
        <p:nvSpPr>
          <p:cNvPr id="35" name="Freeform 35"/>
          <p:cNvSpPr/>
          <p:nvPr/>
        </p:nvSpPr>
        <p:spPr>
          <a:xfrm>
            <a:off x="8406759" y="172964"/>
            <a:ext cx="2411251" cy="2393714"/>
          </a:xfrm>
          <a:custGeom>
            <a:avLst/>
            <a:gdLst/>
            <a:ahLst/>
            <a:cxnLst/>
            <a:rect l="l" t="t" r="r" b="b"/>
            <a:pathLst>
              <a:path w="2411251" h="2393714">
                <a:moveTo>
                  <a:pt x="0" y="0"/>
                </a:moveTo>
                <a:lnTo>
                  <a:pt x="2411251" y="0"/>
                </a:lnTo>
                <a:lnTo>
                  <a:pt x="2411251" y="2393714"/>
                </a:lnTo>
                <a:lnTo>
                  <a:pt x="0" y="239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112500" y="8786525"/>
            <a:ext cx="3371090" cy="3346573"/>
          </a:xfrm>
          <a:custGeom>
            <a:avLst/>
            <a:gdLst/>
            <a:ahLst/>
            <a:cxnLst/>
            <a:rect l="l" t="t" r="r" b="b"/>
            <a:pathLst>
              <a:path w="3371090" h="3346573">
                <a:moveTo>
                  <a:pt x="0" y="0"/>
                </a:moveTo>
                <a:lnTo>
                  <a:pt x="3371090" y="0"/>
                </a:lnTo>
                <a:lnTo>
                  <a:pt x="3371090" y="3346573"/>
                </a:lnTo>
                <a:lnTo>
                  <a:pt x="0" y="3346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7483590" y="3328675"/>
            <a:ext cx="3270928" cy="59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CYCLE DU VIH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6028438" y="7224630"/>
            <a:ext cx="1009495" cy="100949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58789" y="8753553"/>
            <a:ext cx="1009495" cy="1009495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4058287" y="8928840"/>
            <a:ext cx="3385286" cy="59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CONCLUSION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90333" y="7435414"/>
            <a:ext cx="4490615" cy="59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2"/>
              </a:lnSpc>
            </a:pPr>
            <a:r>
              <a:rPr lang="en-US" sz="338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TRAITEMENTS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118361" cy="10287000"/>
          </a:xfrm>
          <a:custGeom>
            <a:avLst/>
            <a:gdLst/>
            <a:ahLst/>
            <a:cxnLst/>
            <a:rect l="l" t="t" r="r" b="b"/>
            <a:pathLst>
              <a:path w="8118361" h="10287000">
                <a:moveTo>
                  <a:pt x="0" y="0"/>
                </a:moveTo>
                <a:lnTo>
                  <a:pt x="8118361" y="0"/>
                </a:lnTo>
                <a:lnTo>
                  <a:pt x="81183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955" r="-504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612730"/>
            <a:ext cx="8456233" cy="640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9"/>
              </a:lnSpc>
            </a:pPr>
            <a:r>
              <a:rPr lang="en-US" sz="4299" spc="15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VIH est un virus qui attaque le système immunitaire, rendant les personmes infectées vulnérable a diverses maladies. Il a été découvert au début des années 1980 par les chercheurs Lac Montagnier et Gallo qui ont reussi à isoler le virus et  à établir son lien avec la maladie.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49894" y="252242"/>
            <a:ext cx="9519299" cy="2029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49"/>
              </a:lnSpc>
            </a:pPr>
            <a:r>
              <a:rPr lang="en-US" sz="12876" b="1" spc="476">
                <a:solidFill>
                  <a:srgbClr val="E24E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Introduction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7378" y="3079183"/>
            <a:ext cx="7260622" cy="7207817"/>
          </a:xfrm>
          <a:custGeom>
            <a:avLst/>
            <a:gdLst/>
            <a:ahLst/>
            <a:cxnLst/>
            <a:rect l="l" t="t" r="r" b="b"/>
            <a:pathLst>
              <a:path w="7260622" h="7207817">
                <a:moveTo>
                  <a:pt x="0" y="0"/>
                </a:moveTo>
                <a:lnTo>
                  <a:pt x="7260622" y="0"/>
                </a:lnTo>
                <a:lnTo>
                  <a:pt x="7260622" y="7207817"/>
                </a:lnTo>
                <a:lnTo>
                  <a:pt x="0" y="7207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64218" y="2457342"/>
            <a:ext cx="4385836" cy="4353939"/>
          </a:xfrm>
          <a:custGeom>
            <a:avLst/>
            <a:gdLst/>
            <a:ahLst/>
            <a:cxnLst/>
            <a:rect l="l" t="t" r="r" b="b"/>
            <a:pathLst>
              <a:path w="4385836" h="4353939">
                <a:moveTo>
                  <a:pt x="0" y="0"/>
                </a:moveTo>
                <a:lnTo>
                  <a:pt x="4385836" y="0"/>
                </a:lnTo>
                <a:lnTo>
                  <a:pt x="4385836" y="4353939"/>
                </a:lnTo>
                <a:lnTo>
                  <a:pt x="0" y="435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09343" y="0"/>
            <a:ext cx="3630311" cy="3603909"/>
          </a:xfrm>
          <a:custGeom>
            <a:avLst/>
            <a:gdLst/>
            <a:ahLst/>
            <a:cxnLst/>
            <a:rect l="l" t="t" r="r" b="b"/>
            <a:pathLst>
              <a:path w="3630311" h="3603909">
                <a:moveTo>
                  <a:pt x="0" y="0"/>
                </a:moveTo>
                <a:lnTo>
                  <a:pt x="3630311" y="0"/>
                </a:lnTo>
                <a:lnTo>
                  <a:pt x="3630311" y="3603909"/>
                </a:lnTo>
                <a:lnTo>
                  <a:pt x="0" y="3603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762919"/>
            <a:ext cx="14221553" cy="367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9"/>
              </a:lnSpc>
            </a:pP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Le virus de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l'immunodeficience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humaine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une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infection qui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attaque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système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immunitaire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l'organisme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particulier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les cellules CD4 et le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stade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plus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avancé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cette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infection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syndrome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d'immunodeficience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acquise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4499" spc="16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4499" spc="16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49295"/>
            <a:ext cx="12420801" cy="2029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49"/>
              </a:lnSpc>
            </a:pPr>
            <a:r>
              <a:rPr lang="en-US" sz="12876" b="1" spc="476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Definition VIH</a:t>
            </a:r>
          </a:p>
        </p:txBody>
      </p:sp>
      <p:sp>
        <p:nvSpPr>
          <p:cNvPr id="7" name="Freeform 7"/>
          <p:cNvSpPr/>
          <p:nvPr/>
        </p:nvSpPr>
        <p:spPr>
          <a:xfrm>
            <a:off x="1883378" y="7112812"/>
            <a:ext cx="7260622" cy="7207817"/>
          </a:xfrm>
          <a:custGeom>
            <a:avLst/>
            <a:gdLst/>
            <a:ahLst/>
            <a:cxnLst/>
            <a:rect l="l" t="t" r="r" b="b"/>
            <a:pathLst>
              <a:path w="7260622" h="7207817">
                <a:moveTo>
                  <a:pt x="0" y="0"/>
                </a:moveTo>
                <a:lnTo>
                  <a:pt x="7260622" y="0"/>
                </a:lnTo>
                <a:lnTo>
                  <a:pt x="7260622" y="7207817"/>
                </a:lnTo>
                <a:lnTo>
                  <a:pt x="0" y="7207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14716" y="-470565"/>
            <a:ext cx="2289167" cy="2272519"/>
          </a:xfrm>
          <a:custGeom>
            <a:avLst/>
            <a:gdLst/>
            <a:ahLst/>
            <a:cxnLst/>
            <a:rect l="l" t="t" r="r" b="b"/>
            <a:pathLst>
              <a:path w="2289167" h="2272519">
                <a:moveTo>
                  <a:pt x="0" y="0"/>
                </a:moveTo>
                <a:lnTo>
                  <a:pt x="2289168" y="0"/>
                </a:lnTo>
                <a:lnTo>
                  <a:pt x="2289168" y="2272519"/>
                </a:lnTo>
                <a:lnTo>
                  <a:pt x="0" y="2272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490" y="5974997"/>
            <a:ext cx="9144000" cy="5242626"/>
            <a:chOff x="0" y="0"/>
            <a:chExt cx="12192000" cy="69901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972" b="6972"/>
            <a:stretch>
              <a:fillRect/>
            </a:stretch>
          </p:blipFill>
          <p:spPr>
            <a:xfrm>
              <a:off x="0" y="0"/>
              <a:ext cx="12192000" cy="6990168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476086" y="1729679"/>
            <a:ext cx="1783214" cy="1114509"/>
          </a:xfrm>
          <a:custGeom>
            <a:avLst/>
            <a:gdLst/>
            <a:ahLst/>
            <a:cxnLst/>
            <a:rect l="l" t="t" r="r" b="b"/>
            <a:pathLst>
              <a:path w="1783214" h="1114509">
                <a:moveTo>
                  <a:pt x="0" y="0"/>
                </a:moveTo>
                <a:lnTo>
                  <a:pt x="1783214" y="0"/>
                </a:lnTo>
                <a:lnTo>
                  <a:pt x="1783214" y="1114508"/>
                </a:lnTo>
                <a:lnTo>
                  <a:pt x="0" y="111450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70502" y="358498"/>
            <a:ext cx="2011906" cy="1682267"/>
          </a:xfrm>
          <a:custGeom>
            <a:avLst/>
            <a:gdLst/>
            <a:ahLst/>
            <a:cxnLst/>
            <a:rect l="l" t="t" r="r" b="b"/>
            <a:pathLst>
              <a:path w="2011906" h="1682267">
                <a:moveTo>
                  <a:pt x="0" y="0"/>
                </a:moveTo>
                <a:lnTo>
                  <a:pt x="2011906" y="0"/>
                </a:lnTo>
                <a:lnTo>
                  <a:pt x="2011906" y="1682267"/>
                </a:lnTo>
                <a:lnTo>
                  <a:pt x="0" y="16822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67693" y="0"/>
            <a:ext cx="1423090" cy="1412740"/>
          </a:xfrm>
          <a:custGeom>
            <a:avLst/>
            <a:gdLst/>
            <a:ahLst/>
            <a:cxnLst/>
            <a:rect l="l" t="t" r="r" b="b"/>
            <a:pathLst>
              <a:path w="1423090" h="1412740">
                <a:moveTo>
                  <a:pt x="0" y="0"/>
                </a:moveTo>
                <a:lnTo>
                  <a:pt x="1423090" y="0"/>
                </a:lnTo>
                <a:lnTo>
                  <a:pt x="1423090" y="1412740"/>
                </a:lnTo>
                <a:lnTo>
                  <a:pt x="0" y="14127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41355" y="1643954"/>
            <a:ext cx="7060223" cy="142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79"/>
              </a:lnSpc>
            </a:pPr>
            <a:r>
              <a:rPr lang="en-US" sz="8799" b="1" spc="325">
                <a:solidFill>
                  <a:srgbClr val="E24E34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Historique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12606" y="3101362"/>
            <a:ext cx="7678177" cy="719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0"/>
              </a:lnSpc>
            </a:pP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Les premiers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ont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été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décrits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aux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États-Unis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en 1981, Courant en 1982 les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médecins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français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commençant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à se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mobiliser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avec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l'apparition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similaires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en France,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ensuite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un certain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nombre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recherche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avaient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été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entreprises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au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niveau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mondial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depuis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les premières description de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cette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maladie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chez les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homosexuels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Observer par la suite chez des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hémophiles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400" spc="125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transfusés</a:t>
            </a:r>
            <a:r>
              <a:rPr lang="en-US" sz="3400" spc="12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l">
              <a:lnSpc>
                <a:spcPts val="442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3402" y="3101362"/>
            <a:ext cx="7678177" cy="263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</a:pP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L'histoire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d'une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des plus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grandes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découvertes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médicales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XXe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siècle,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celle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virus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responsable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qui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virus de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l'immunodéficience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spc="118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humaine</a:t>
            </a:r>
            <a:r>
              <a:rPr lang="en-US" sz="3200" spc="118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83944" y="55185"/>
            <a:ext cx="11720112" cy="158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82"/>
              </a:lnSpc>
            </a:pPr>
            <a:r>
              <a:rPr lang="en-US" sz="10077" b="1" spc="372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Découverte du vih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84610" cy="10287000"/>
            <a:chOff x="0" y="0"/>
            <a:chExt cx="114406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4069" cy="1593725"/>
            </a:xfrm>
            <a:custGeom>
              <a:avLst/>
              <a:gdLst/>
              <a:ahLst/>
              <a:cxnLst/>
              <a:rect l="l" t="t" r="r" b="b"/>
              <a:pathLst>
                <a:path w="1144069" h="1593725">
                  <a:moveTo>
                    <a:pt x="0" y="0"/>
                  </a:moveTo>
                  <a:lnTo>
                    <a:pt x="1144069" y="0"/>
                  </a:lnTo>
                  <a:lnTo>
                    <a:pt x="114406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>
                <a:alphaModFix amt="95000"/>
              </a:blip>
              <a:stretch>
                <a:fillRect t="-1275" b="-127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430622" y="246009"/>
            <a:ext cx="6420035" cy="78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82"/>
              </a:lnSpc>
            </a:pPr>
            <a:r>
              <a:rPr lang="en-US" sz="5455" b="1" spc="20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Luc Montagnier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30548" y="1362728"/>
            <a:ext cx="9857378" cy="84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1"/>
              </a:lnSpc>
              <a:spcBef>
                <a:spcPct val="0"/>
              </a:spcBef>
            </a:pP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biologiste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virologues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français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Il a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découvert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en 1983 avec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deux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collaborateurs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Jean-Claude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Ghermann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Françoise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Barré-Sinoussi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qu'ils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l'avaient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initialement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appelé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lymphadénopathie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associée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à un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rétrovirus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(LAV) qui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reconnu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comme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virus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responsable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et Luc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Montagnier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équipe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s'attachent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caractériser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et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démontrer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rôle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dans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Notamment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par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l'étude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propriétés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biologiques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la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mise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au point d'un test de diagnostic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sérologique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et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Ils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avaient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pu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démontrer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rétrovirus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qui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signifie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qu'il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utilise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l'ARN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comme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matériel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génétique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intègre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génome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dans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les cellules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qu'il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infecte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097" y="0"/>
            <a:ext cx="7384610" cy="10287000"/>
            <a:chOff x="0" y="0"/>
            <a:chExt cx="114406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4069" cy="1593725"/>
            </a:xfrm>
            <a:custGeom>
              <a:avLst/>
              <a:gdLst/>
              <a:ahLst/>
              <a:cxnLst/>
              <a:rect l="l" t="t" r="r" b="b"/>
              <a:pathLst>
                <a:path w="1144069" h="1593725">
                  <a:moveTo>
                    <a:pt x="0" y="0"/>
                  </a:moveTo>
                  <a:lnTo>
                    <a:pt x="1144069" y="0"/>
                  </a:lnTo>
                  <a:lnTo>
                    <a:pt x="114406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>
                <a:alphaModFix amt="95000"/>
              </a:blip>
              <a:stretch>
                <a:fillRect l="-5721" r="-572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564005" y="661167"/>
            <a:ext cx="820351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82"/>
              </a:lnSpc>
            </a:pPr>
            <a:r>
              <a:rPr lang="en-US" sz="5455" b="1" spc="20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Robert </a:t>
            </a:r>
            <a:r>
              <a:rPr lang="en-US" sz="5455" b="1" spc="201" dirty="0" smtClean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455" b="1" spc="20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Gallo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64005" y="1843479"/>
            <a:ext cx="9157835" cy="631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6"/>
              </a:lnSpc>
            </a:pP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En 1984, le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chercheur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américain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virologie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Robert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gallo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équipe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avaient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pu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isoler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rétrovirus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dans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des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échantillons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sang de patients,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qu'ils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l'avaient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appelé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HTLV-III (Human T-cell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Lymphotropic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type III)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ils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affirmé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par la suite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l'agent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responsable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donc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gallo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équipe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s'attachent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à la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compréhension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et au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développement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son </a:t>
            </a:r>
            <a:r>
              <a:rPr lang="en-US" sz="3699" spc="136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traitement</a:t>
            </a:r>
            <a:r>
              <a:rPr lang="en-US" sz="3699" spc="1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6343131"/>
          </a:xfrm>
          <a:custGeom>
            <a:avLst/>
            <a:gdLst/>
            <a:ahLst/>
            <a:cxnLst/>
            <a:rect l="l" t="t" r="r" b="b"/>
            <a:pathLst>
              <a:path w="18288000" h="6343131">
                <a:moveTo>
                  <a:pt x="0" y="0"/>
                </a:moveTo>
                <a:lnTo>
                  <a:pt x="18288000" y="0"/>
                </a:lnTo>
                <a:lnTo>
                  <a:pt x="18288000" y="6343131"/>
                </a:lnTo>
                <a:lnTo>
                  <a:pt x="0" y="6343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740" b="-4848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582180"/>
            <a:ext cx="16230600" cy="337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6"/>
              </a:lnSpc>
              <a:spcBef>
                <a:spcPct val="0"/>
              </a:spcBef>
            </a:pP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Finalement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les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rétrovirus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"LAV" et "HTLV-III"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découvert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par Luc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Montagnier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Robert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gallo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s'avère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c'est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même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virus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rebaptisé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en 1986 " virus de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l'immunodeficience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humaine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"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"VIH" qui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virus causal du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Sida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**En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outre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conflit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été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éclaté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concernant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priorité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découverte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du VIH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jusqu'en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1987, un accord Franco-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américain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où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Robert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gallo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reconnu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Montagnier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et son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équipe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avaient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effectivement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étaient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les premiers à </a:t>
            </a:r>
            <a:r>
              <a:rPr lang="en-US" sz="3600" spc="133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isoler</a:t>
            </a:r>
            <a:r>
              <a:rPr lang="en-US" sz="3600" spc="133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le VIH.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1146</Words>
  <Application>Microsoft Office PowerPoint</Application>
  <PresentationFormat>Personnalisé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Arial</vt:lpstr>
      <vt:lpstr>Calibri</vt:lpstr>
      <vt:lpstr>Times New Roman</vt:lpstr>
      <vt:lpstr>Times New Roman Bold</vt:lpstr>
      <vt:lpstr>Arimo Bold</vt:lpstr>
      <vt:lpstr>Open Sans Bold</vt:lpstr>
      <vt:lpstr>Times New Roman Condensed Bold</vt:lpstr>
      <vt:lpstr>Arimo</vt:lpstr>
      <vt:lpstr>Lato</vt:lpstr>
      <vt:lpstr>Poppins Bold</vt:lpstr>
      <vt:lpstr>Poppins</vt:lpstr>
      <vt:lpstr>Open Sans Extra Bold</vt:lpstr>
      <vt:lpstr>Open Sans</vt:lpstr>
      <vt:lpstr>Helvetica World</vt:lpstr>
      <vt:lpstr>Helvetica World Bold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merci pour votre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</dc:title>
  <cp:lastModifiedBy>ETSKMT</cp:lastModifiedBy>
  <cp:revision>5</cp:revision>
  <dcterms:created xsi:type="dcterms:W3CDTF">2006-08-16T00:00:00Z</dcterms:created>
  <dcterms:modified xsi:type="dcterms:W3CDTF">2024-11-23T16:27:14Z</dcterms:modified>
  <dc:identifier>DAGWwE9ZwY4</dc:identifier>
</cp:coreProperties>
</file>