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FB09D3-C506-4413-9A97-1E7C4967A425}" type="datetimeFigureOut">
              <a:rPr lang="fr-FR" smtClean="0"/>
              <a:pPr/>
              <a:t>21/04/2019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A3F6F8-725A-4B30-A213-9632393FA60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FB09D3-C506-4413-9A97-1E7C4967A425}" type="datetimeFigureOut">
              <a:rPr lang="fr-FR" smtClean="0"/>
              <a:pPr/>
              <a:t>21/04/2019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A3F6F8-725A-4B30-A213-9632393FA60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Chapitre I (suite)</a:t>
            </a:r>
            <a:endParaRPr lang="fr-FR" dirty="0"/>
          </a:p>
        </p:txBody>
      </p:sp>
      <p:sp>
        <p:nvSpPr>
          <p:cNvPr id="3" name="Sous-titre 2"/>
          <p:cNvSpPr>
            <a:spLocks noGrp="1"/>
          </p:cNvSpPr>
          <p:nvPr>
            <p:ph type="subTitle" idx="1"/>
          </p:nvPr>
        </p:nvSpPr>
        <p:spPr/>
        <p:txBody>
          <a:bodyPr>
            <a:normAutofit/>
          </a:bodyPr>
          <a:lstStyle/>
          <a:p>
            <a:r>
              <a:rPr lang="fr-FR" sz="3600" b="1" dirty="0" smtClean="0"/>
              <a:t>Les modèles conceptuels</a:t>
            </a:r>
            <a:endParaRPr lang="fr-FR"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46050"/>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145435"/>
          </a:xfrm>
        </p:spPr>
        <p:txBody>
          <a:bodyPr>
            <a:normAutofit fontScale="77500" lnSpcReduction="20000"/>
          </a:bodyPr>
          <a:lstStyle/>
          <a:p>
            <a:pPr algn="just">
              <a:buFontTx/>
              <a:buChar char="-"/>
            </a:pPr>
            <a:r>
              <a:rPr lang="fr-FR" b="1" dirty="0" smtClean="0"/>
              <a:t>B. la notion d’organisation émergente </a:t>
            </a:r>
            <a:r>
              <a:rPr lang="fr-FR" dirty="0" smtClean="0"/>
              <a:t>dans cette optique, étudier l’entrepreneuriat revient à étudier la naissance de nouvelles organisations, autrement dit les activités permettant à quelqu’un de créer une nouvelle entité plutôt que celles liées au développement, à la maintenance ou au changement d’unités existantes.</a:t>
            </a:r>
          </a:p>
          <a:p>
            <a:pPr algn="just">
              <a:buFontTx/>
              <a:buChar char="-"/>
            </a:pPr>
            <a:r>
              <a:rPr lang="fr-FR" b="1" dirty="0" smtClean="0"/>
              <a:t>L’émergence </a:t>
            </a:r>
            <a:r>
              <a:rPr lang="fr-FR" dirty="0" smtClean="0"/>
              <a:t>organisationnelle est le processus d’organisation qui mène à une nouvelle organisation. Ella a lieu avant que l’organisation n’existe, ce n’est pas une nouvelle entité mais le processus dont le résultat est une nouvelle entité.</a:t>
            </a:r>
          </a:p>
          <a:p>
            <a:pPr algn="just">
              <a:buFontTx/>
              <a:buChar char="-"/>
            </a:pPr>
            <a:r>
              <a:rPr lang="fr-FR" b="1" dirty="0" smtClean="0"/>
              <a:t>L’</a:t>
            </a:r>
            <a:r>
              <a:rPr lang="fr-FR" dirty="0" smtClean="0"/>
              <a:t>analyse de l’entrepreneuriat sous cet angle amène le chercheur à devoir répondre aux questions suivantes: comment naissent les organisations? Pourquoi? Où? Quand? Qui était impliqué?</a:t>
            </a:r>
            <a:r>
              <a:rPr lang="fr-FR" b="1" dirty="0" smtClean="0"/>
              <a:t> </a:t>
            </a: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08720"/>
          </a:xfrm>
        </p:spPr>
        <p:txBody>
          <a:bodyPr/>
          <a:lstStyle/>
          <a:p>
            <a:r>
              <a:rPr lang="fr-FR" dirty="0" smtClean="0"/>
              <a:t>Introduction</a:t>
            </a:r>
            <a:endParaRPr lang="fr-FR" dirty="0"/>
          </a:p>
        </p:txBody>
      </p:sp>
      <p:sp>
        <p:nvSpPr>
          <p:cNvPr id="3" name="Espace réservé du contenu 2"/>
          <p:cNvSpPr>
            <a:spLocks noGrp="1"/>
          </p:cNvSpPr>
          <p:nvPr>
            <p:ph idx="1"/>
          </p:nvPr>
        </p:nvSpPr>
        <p:spPr>
          <a:xfrm>
            <a:off x="457200" y="908720"/>
            <a:ext cx="8229600" cy="5217443"/>
          </a:xfrm>
        </p:spPr>
        <p:txBody>
          <a:bodyPr>
            <a:noAutofit/>
          </a:bodyPr>
          <a:lstStyle/>
          <a:p>
            <a:pPr algn="just">
              <a:buNone/>
            </a:pPr>
            <a:r>
              <a:rPr lang="fr-FR" sz="2400" dirty="0" smtClean="0"/>
              <a:t>Lors des cours précédents, nous avons essayé de récapituler et d’établir les filiations des idées et des théories actuelles sur l’entrepreneuriat.</a:t>
            </a:r>
          </a:p>
          <a:p>
            <a:pPr algn="just">
              <a:buNone/>
            </a:pPr>
            <a:r>
              <a:rPr lang="fr-FR" sz="2400" dirty="0" smtClean="0"/>
              <a:t>Aujourd'hui, le champ de l’entrepreneuriat est éclaté et ses multiples composantes sont observées et analysées par différents spécialistes des sciences humaines et sociales:  économistes, sociologues, historiens, psychologues, spécialistes des sciences du comportement et des sciences de gestion.</a:t>
            </a:r>
          </a:p>
          <a:p>
            <a:pPr algn="just">
              <a:buNone/>
            </a:pPr>
            <a:r>
              <a:rPr lang="fr-FR" sz="2400" dirty="0" smtClean="0"/>
              <a:t>Ce domaine émergent fait l’objet de nombreuses controverses et les définitions des notions d’entrepreneuriat et d’entrepreneur ne sont pas encore unifiées, de même que leurs implications théoriques et pratiques ne sont pas précisées. On peut dégager cependant trois grandes conceptions de l’entrepreneuriat.  </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764704"/>
          </a:xfrm>
        </p:spPr>
        <p:txBody>
          <a:bodyPr>
            <a:normAutofit/>
          </a:bodyPr>
          <a:lstStyle/>
          <a:p>
            <a:r>
              <a:rPr lang="fr-FR" dirty="0" smtClean="0"/>
              <a:t>1. Le point de vue des économistes</a:t>
            </a:r>
            <a:endParaRPr lang="fr-FR" dirty="0"/>
          </a:p>
        </p:txBody>
      </p:sp>
      <p:sp>
        <p:nvSpPr>
          <p:cNvPr id="3" name="Espace réservé du contenu 2"/>
          <p:cNvSpPr>
            <a:spLocks noGrp="1"/>
          </p:cNvSpPr>
          <p:nvPr>
            <p:ph idx="1"/>
          </p:nvPr>
        </p:nvSpPr>
        <p:spPr>
          <a:xfrm>
            <a:off x="457200" y="764704"/>
            <a:ext cx="8229600" cy="5184577"/>
          </a:xfrm>
        </p:spPr>
        <p:txBody>
          <a:bodyPr>
            <a:noAutofit/>
          </a:bodyPr>
          <a:lstStyle/>
          <a:p>
            <a:pPr algn="just">
              <a:buNone/>
            </a:pPr>
            <a:r>
              <a:rPr lang="fr-FR" sz="2400" dirty="0" smtClean="0"/>
              <a:t>Les bases historiques de l’entrepreneuriat appartiennent aux sciences économiques. Comme nous l’avons souligné précédemment, c’est Richard Cantillon qui est le premier à présenter la fonction de l’entrepreneur et son importance dans le développement économique.</a:t>
            </a:r>
          </a:p>
          <a:p>
            <a:pPr algn="just">
              <a:buNone/>
            </a:pPr>
            <a:r>
              <a:rPr lang="fr-FR" sz="2400" dirty="0" smtClean="0"/>
              <a:t>Cet auteur souligne dans son analyse du phénomène entrepreneurial, le rôle de l’incertitude et du risque lorsqu’il s’engage vis-à-vis d’un tiers de façon ferme.</a:t>
            </a:r>
          </a:p>
          <a:p>
            <a:pPr algn="just">
              <a:buNone/>
            </a:pPr>
            <a:r>
              <a:rPr lang="fr-FR" sz="2400" dirty="0" smtClean="0"/>
              <a:t>Jean Baptiste Say souligne aussi la prise de risque de l’entrepreneur lorsqu’il investit son propre argent et coordonne des ressources pour produire des biens.</a:t>
            </a:r>
          </a:p>
          <a:p>
            <a:pPr algn="just">
              <a:buNone/>
            </a:pPr>
            <a:r>
              <a:rPr lang="fr-FR" sz="2400" dirty="0" smtClean="0"/>
              <a:t>J. A. Schumpeter est considéré cependant comme le fondateur du champ de l’entrepreneuriat. Chez cet économiste, l’entrepreneur  devient une figure centrale du développement économique. Il est l’innovateur (en réalisant de nouvelles combinaisons productives)et l’agent du changement.   </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289451"/>
          </a:xfrm>
        </p:spPr>
        <p:txBody>
          <a:bodyPr>
            <a:noAutofit/>
          </a:bodyPr>
          <a:lstStyle/>
          <a:p>
            <a:pPr algn="just">
              <a:buNone/>
            </a:pPr>
            <a:r>
              <a:rPr lang="fr-FR" sz="2400" dirty="0" smtClean="0"/>
              <a:t>D’autres économistes ont apporté des éclairages différents ou complémentaires:</a:t>
            </a:r>
          </a:p>
          <a:p>
            <a:pPr algn="just">
              <a:buFontTx/>
              <a:buChar char="-"/>
            </a:pPr>
            <a:r>
              <a:rPr lang="fr-FR" sz="2400" dirty="0" smtClean="0"/>
              <a:t>Franck Knight et la relation de l’entrepreneur à l’incertitude: le profit que perçoit l’entrepreneur est une rémunération juste car elle est le produit de l’incertitude et du risque.</a:t>
            </a:r>
          </a:p>
          <a:p>
            <a:pPr algn="just">
              <a:buFontTx/>
              <a:buChar char="-"/>
            </a:pPr>
            <a:r>
              <a:rPr lang="fr-FR" sz="2400" dirty="0" err="1" smtClean="0"/>
              <a:t>Israel</a:t>
            </a:r>
            <a:r>
              <a:rPr lang="fr-FR" sz="2400" dirty="0" smtClean="0"/>
              <a:t> </a:t>
            </a:r>
            <a:r>
              <a:rPr lang="fr-FR" sz="2400" dirty="0" err="1" smtClean="0"/>
              <a:t>Kirzner</a:t>
            </a:r>
            <a:r>
              <a:rPr lang="fr-FR" sz="2400" dirty="0" smtClean="0"/>
              <a:t> souligne le rôle de la notion d’opportunité; les opportunités de profit naissent du déséquilibre et non de l’équilibre, l’entrepreneur doit donc être vigilant afin de  les  détecter et les exploiter.</a:t>
            </a:r>
          </a:p>
          <a:p>
            <a:pPr algn="just">
              <a:buFontTx/>
              <a:buChar char="-"/>
            </a:pPr>
            <a:r>
              <a:rPr lang="fr-FR" sz="2400" dirty="0" err="1" smtClean="0"/>
              <a:t>Leibenstein</a:t>
            </a:r>
            <a:r>
              <a:rPr lang="fr-FR" sz="2400" dirty="0" smtClean="0"/>
              <a:t> met l’accent sur l’inefficacité dans l’utilisation des ressources .</a:t>
            </a:r>
          </a:p>
          <a:p>
            <a:pPr algn="just">
              <a:buFontTx/>
              <a:buChar char="-"/>
            </a:pPr>
            <a:r>
              <a:rPr lang="fr-FR" sz="2400" dirty="0" smtClean="0"/>
              <a:t>Mark Casson introduit deux éléments d’analyse afin d’expliquer la réussite entrepreneuriale: la famille (rôle du réseau de relations pour trouver les financements et les marchés) et la maitrise de l’information.</a:t>
            </a:r>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buNone/>
            </a:pPr>
            <a:r>
              <a:rPr lang="fr-FR" dirty="0" smtClean="0"/>
              <a:t>Le point de vue des économistes est important  car il donne une légitimé historique au champ de l’entrepreneuriat. </a:t>
            </a:r>
          </a:p>
          <a:p>
            <a:pPr algn="just">
              <a:buNone/>
            </a:pPr>
            <a:r>
              <a:rPr lang="fr-FR" dirty="0" smtClean="0"/>
              <a:t>Il est également multi composantes et tend à dégager au moins deux figures d’entrepreneurs (celle de l’entrepreneur-organisateur d’activités et celle de l’entrepreneur innovateur) et quatre rôles entrepreneuriaux principaux (« </a:t>
            </a:r>
            <a:r>
              <a:rPr lang="fr-FR" i="1" dirty="0" err="1" smtClean="0"/>
              <a:t>risk</a:t>
            </a:r>
            <a:r>
              <a:rPr lang="fr-FR" i="1" dirty="0" smtClean="0"/>
              <a:t>-</a:t>
            </a:r>
            <a:r>
              <a:rPr lang="fr-FR" i="1" dirty="0" err="1" smtClean="0"/>
              <a:t>takeur</a:t>
            </a:r>
            <a:r>
              <a:rPr lang="fr-FR" i="1" dirty="0" smtClean="0"/>
              <a:t>/risque manger », « innovateur », « </a:t>
            </a:r>
            <a:r>
              <a:rPr lang="fr-FR" i="1" dirty="0" err="1" smtClean="0"/>
              <a:t>alert</a:t>
            </a:r>
            <a:r>
              <a:rPr lang="fr-FR" i="1" dirty="0" smtClean="0"/>
              <a:t> </a:t>
            </a:r>
            <a:r>
              <a:rPr lang="fr-FR" i="1" dirty="0" err="1" smtClean="0"/>
              <a:t>seeker</a:t>
            </a:r>
            <a:r>
              <a:rPr lang="fr-FR" i="1" dirty="0" smtClean="0"/>
              <a:t> of </a:t>
            </a:r>
            <a:r>
              <a:rPr lang="fr-FR" i="1" dirty="0" err="1" smtClean="0"/>
              <a:t>opportunities</a:t>
            </a:r>
            <a:r>
              <a:rPr lang="fr-FR" i="1" dirty="0" smtClean="0"/>
              <a:t> » ou </a:t>
            </a:r>
            <a:r>
              <a:rPr lang="fr-FR" i="1" dirty="0" err="1" smtClean="0"/>
              <a:t>co-ordinateur</a:t>
            </a:r>
            <a:r>
              <a:rPr lang="fr-FR" i="1" dirty="0" smtClean="0"/>
              <a:t> of </a:t>
            </a:r>
            <a:r>
              <a:rPr lang="fr-FR" i="1" dirty="0" err="1" smtClean="0"/>
              <a:t>limited</a:t>
            </a:r>
            <a:r>
              <a:rPr lang="fr-FR" i="1" dirty="0" smtClean="0"/>
              <a:t> </a:t>
            </a:r>
            <a:r>
              <a:rPr lang="fr-FR" i="1" dirty="0" err="1" smtClean="0"/>
              <a:t>resources</a:t>
            </a:r>
            <a:r>
              <a:rPr lang="fr-FR" i="1" dirty="0" smtClean="0"/>
              <a:t> </a:t>
            </a:r>
            <a:r>
              <a:rPr lang="fr-FR" dirty="0" smtClean="0"/>
              <a:t>») </a:t>
            </a:r>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2. Approches centrées sur les individus </a:t>
            </a:r>
            <a:endParaRPr lang="fr-FR" dirty="0"/>
          </a:p>
        </p:txBody>
      </p:sp>
      <p:sp>
        <p:nvSpPr>
          <p:cNvPr id="3" name="Espace réservé du contenu 2"/>
          <p:cNvSpPr>
            <a:spLocks noGrp="1"/>
          </p:cNvSpPr>
          <p:nvPr>
            <p:ph idx="1"/>
          </p:nvPr>
        </p:nvSpPr>
        <p:spPr>
          <a:xfrm>
            <a:off x="457200" y="1268760"/>
            <a:ext cx="8229600" cy="4857403"/>
          </a:xfrm>
        </p:spPr>
        <p:txBody>
          <a:bodyPr>
            <a:noAutofit/>
          </a:bodyPr>
          <a:lstStyle/>
          <a:p>
            <a:pPr algn="just">
              <a:buNone/>
            </a:pPr>
            <a:r>
              <a:rPr lang="fr-FR" sz="2000" dirty="0" smtClean="0"/>
              <a:t>Elles visent à produire des connaissances sur les caractéristiques psychologiques des entrepreneurs, leurs traits de personnalité, leurs motivations, leurs comportements, leurs origines et leurs trajectoires sociales.</a:t>
            </a:r>
          </a:p>
          <a:p>
            <a:pPr algn="just">
              <a:buNone/>
            </a:pPr>
            <a:r>
              <a:rPr lang="fr-FR" sz="2000" dirty="0" smtClean="0"/>
              <a:t>Elles cherchent à dégager un profil-type d’entrepreneur qu’il serait possible d’identifier par une caractéristique principale ou un ensemble de traits.</a:t>
            </a:r>
          </a:p>
          <a:p>
            <a:pPr algn="just">
              <a:buNone/>
            </a:pPr>
            <a:r>
              <a:rPr lang="fr-FR" sz="2000" dirty="0" smtClean="0"/>
              <a:t>Une des questions relatives aux individus porte sur le caractère inné de l’entrepreneur (hypothèse).</a:t>
            </a:r>
          </a:p>
          <a:p>
            <a:pPr algn="just">
              <a:buNone/>
            </a:pPr>
            <a:r>
              <a:rPr lang="fr-FR" sz="2000" dirty="0" smtClean="0"/>
              <a:t>Les entrepreneurs auraient un instinct entrepreneurial.</a:t>
            </a:r>
          </a:p>
          <a:p>
            <a:pPr algn="just">
              <a:buNone/>
            </a:pPr>
            <a:r>
              <a:rPr lang="fr-FR" sz="2000" dirty="0" smtClean="0"/>
              <a:t>Max Weber met en évidence le système de valeurs: Les entrepreneurs sont dotés de l’ « </a:t>
            </a:r>
            <a:r>
              <a:rPr lang="fr-FR" sz="2000" i="1" dirty="0" smtClean="0"/>
              <a:t>esprit du capitalisme</a:t>
            </a:r>
            <a:r>
              <a:rPr lang="fr-FR" sz="2000" dirty="0" smtClean="0"/>
              <a:t>» qui est celui de la rationalité économique: «</a:t>
            </a:r>
            <a:r>
              <a:rPr lang="fr-FR" sz="2000" i="1" dirty="0" smtClean="0"/>
              <a:t>un type de conduite économique particulier caractérisé par la recherche de profits, toujours accrus grâce à l’utilisation rationnelle , calculée et méthodique des moyens de production ainsi que des conditions d’échange</a:t>
            </a:r>
            <a:r>
              <a:rPr lang="fr-FR" sz="2000"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4929411"/>
          </a:xfrm>
        </p:spPr>
        <p:txBody>
          <a:bodyPr>
            <a:normAutofit/>
          </a:bodyPr>
          <a:lstStyle/>
          <a:p>
            <a:pPr algn="just">
              <a:buNone/>
            </a:pPr>
            <a:r>
              <a:rPr lang="fr-FR" sz="2400" dirty="0" smtClean="0"/>
              <a:t>Mc </a:t>
            </a:r>
            <a:r>
              <a:rPr lang="fr-FR" sz="2400" dirty="0" err="1" smtClean="0"/>
              <a:t>Clelland</a:t>
            </a:r>
            <a:r>
              <a:rPr lang="fr-FR" sz="2400" dirty="0" smtClean="0"/>
              <a:t> propose la théorie du besoin de réalisation (</a:t>
            </a:r>
            <a:r>
              <a:rPr lang="fr-FR" sz="2400" i="1" dirty="0" err="1" smtClean="0"/>
              <a:t>need</a:t>
            </a:r>
            <a:r>
              <a:rPr lang="fr-FR" sz="2400" i="1" dirty="0" smtClean="0"/>
              <a:t> for </a:t>
            </a:r>
            <a:r>
              <a:rPr lang="fr-FR" sz="2400" i="1" dirty="0" err="1" smtClean="0"/>
              <a:t>achievement</a:t>
            </a:r>
            <a:r>
              <a:rPr lang="fr-FR" sz="2400" i="1" dirty="0" smtClean="0"/>
              <a:t>). </a:t>
            </a:r>
            <a:r>
              <a:rPr lang="fr-FR" sz="2400" dirty="0" smtClean="0"/>
              <a:t>Pour cet auteur, les entrepreneurs sont des individus qui ont un besoin élevé d’accomplissement, une forte confiance en eux, une capacité à résoudre seuls les problèmes.</a:t>
            </a:r>
          </a:p>
          <a:p>
            <a:pPr algn="just">
              <a:buFontTx/>
              <a:buChar char="-"/>
            </a:pPr>
            <a:r>
              <a:rPr lang="fr-FR" sz="2400" dirty="0" smtClean="0"/>
              <a:t>N’ayant pas démontré l’existence d’une seule variable pour expliquer le phénomène, les psychologues, sociologues et autres spécialités du comportement ont effectué des centaines de recherches sur les entrepreneurs  et identifié toute une série de caractéristiques qui les décrivent.  </a:t>
            </a:r>
          </a:p>
          <a:p>
            <a:pPr algn="just">
              <a:buNone/>
            </a:pPr>
            <a:r>
              <a:rPr lang="fr-FR" sz="2400" dirty="0" smtClean="0"/>
              <a:t>- Les approches typologiques viennent compléter les approches par les traits</a:t>
            </a:r>
            <a:endParaRPr lang="fr-FR" sz="2400" dirty="0" smtClean="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60648"/>
            <a:ext cx="8964488" cy="1368152"/>
          </a:xfrm>
        </p:spPr>
        <p:txBody>
          <a:bodyPr>
            <a:noAutofit/>
          </a:bodyPr>
          <a:lstStyle/>
          <a:p>
            <a:r>
              <a:rPr lang="fr-FR" sz="3200" b="1" dirty="0" smtClean="0"/>
              <a:t>Caractéristiques le plus souvent attribuées aux entrepreneurs par les spécialistes du comportement</a:t>
            </a:r>
            <a:endParaRPr lang="fr-FR" sz="3200" b="1" dirty="0"/>
          </a:p>
        </p:txBody>
      </p:sp>
      <p:sp>
        <p:nvSpPr>
          <p:cNvPr id="3" name="Espace réservé du contenu 2"/>
          <p:cNvSpPr>
            <a:spLocks noGrp="1"/>
          </p:cNvSpPr>
          <p:nvPr>
            <p:ph idx="1"/>
          </p:nvPr>
        </p:nvSpPr>
        <p:spPr>
          <a:xfrm>
            <a:off x="457200" y="1412776"/>
            <a:ext cx="8229600" cy="5184575"/>
          </a:xfrm>
        </p:spPr>
        <p:txBody>
          <a:bodyPr>
            <a:normAutofit fontScale="62500" lnSpcReduction="20000"/>
          </a:bodyPr>
          <a:lstStyle/>
          <a:p>
            <a:pPr>
              <a:buNone/>
            </a:pPr>
            <a:r>
              <a:rPr lang="fr-FR" dirty="0" smtClean="0"/>
              <a:t>Innovateurs                                                                 Besoin de réalisation</a:t>
            </a:r>
          </a:p>
          <a:p>
            <a:pPr>
              <a:buNone/>
            </a:pPr>
            <a:r>
              <a:rPr lang="fr-FR" dirty="0" smtClean="0"/>
              <a:t>Leaders                                                                         Internalité</a:t>
            </a:r>
          </a:p>
          <a:p>
            <a:pPr>
              <a:buNone/>
            </a:pPr>
            <a:r>
              <a:rPr lang="fr-FR" dirty="0" smtClean="0"/>
              <a:t>Preneurs de risques modérés                                  Confiance en soi</a:t>
            </a:r>
          </a:p>
          <a:p>
            <a:pPr>
              <a:buNone/>
            </a:pPr>
            <a:r>
              <a:rPr lang="fr-FR" dirty="0" smtClean="0"/>
              <a:t>Indépendants                                                              Implication à long terme    </a:t>
            </a:r>
          </a:p>
          <a:p>
            <a:pPr>
              <a:buNone/>
            </a:pPr>
            <a:r>
              <a:rPr lang="fr-FR" dirty="0" smtClean="0"/>
              <a:t>Créateurs                                          	                      Tolérance à l’</a:t>
            </a:r>
            <a:r>
              <a:rPr lang="fr-FR" dirty="0" err="1" smtClean="0"/>
              <a:t>ambiguité</a:t>
            </a:r>
            <a:r>
              <a:rPr lang="fr-FR" dirty="0" smtClean="0"/>
              <a:t> et à   					                                  l’incertitude</a:t>
            </a:r>
          </a:p>
          <a:p>
            <a:pPr>
              <a:buNone/>
            </a:pPr>
            <a:r>
              <a:rPr lang="fr-FR" dirty="0" smtClean="0"/>
              <a:t>Energiques                                                                  Initiative</a:t>
            </a:r>
          </a:p>
          <a:p>
            <a:pPr>
              <a:buNone/>
            </a:pPr>
            <a:r>
              <a:rPr lang="fr-FR" dirty="0" smtClean="0"/>
              <a:t>Persévérants                                                               Apprentissage</a:t>
            </a:r>
          </a:p>
          <a:p>
            <a:pPr>
              <a:buNone/>
            </a:pPr>
            <a:r>
              <a:rPr lang="fr-FR" dirty="0" smtClean="0"/>
              <a:t>Originaux                                                                     Utilisation des ressources </a:t>
            </a:r>
          </a:p>
          <a:p>
            <a:pPr>
              <a:buNone/>
            </a:pPr>
            <a:r>
              <a:rPr lang="fr-FR" dirty="0" smtClean="0"/>
              <a:t>Optimistes                                                                   Sensibilité envers les autres </a:t>
            </a:r>
          </a:p>
          <a:p>
            <a:pPr>
              <a:buNone/>
            </a:pPr>
            <a:r>
              <a:rPr lang="fr-FR" dirty="0" smtClean="0"/>
              <a:t>Orientés vers les résultats                                        Agressivité</a:t>
            </a:r>
          </a:p>
          <a:p>
            <a:pPr>
              <a:buNone/>
            </a:pPr>
            <a:r>
              <a:rPr lang="fr-FR" dirty="0" smtClean="0"/>
              <a:t>Flexibles                                                                       Tendance à faire confiance</a:t>
            </a:r>
          </a:p>
          <a:p>
            <a:pPr>
              <a:buNone/>
            </a:pPr>
            <a:r>
              <a:rPr lang="fr-FR" dirty="0" smtClean="0"/>
              <a:t>Débrouillards                                                              Argent comme mesure de 						performances </a:t>
            </a:r>
          </a:p>
          <a:p>
            <a:pPr>
              <a:buNone/>
            </a:pPr>
            <a:endParaRPr lang="fr-FR" dirty="0" smtClean="0"/>
          </a:p>
          <a:p>
            <a:pPr>
              <a:buNone/>
            </a:pPr>
            <a:r>
              <a:rPr lang="fr-FR" b="1" u="sng" dirty="0" smtClean="0"/>
              <a:t>Source</a:t>
            </a:r>
            <a:r>
              <a:rPr lang="fr-FR" dirty="0" smtClean="0"/>
              <a:t>: </a:t>
            </a:r>
            <a:r>
              <a:rPr lang="fr-FR" dirty="0" err="1" smtClean="0"/>
              <a:t>Filion</a:t>
            </a:r>
            <a:r>
              <a:rPr lang="fr-FR" dirty="0" smtClean="0"/>
              <a:t>, L. (1997). Le champ de l’entrepreneuriat: historique, évolution, tendances. Revue Internationale P.M.E., Volume 10, n°2, 1997, p. 129-172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r>
              <a:rPr lang="fr-FR" dirty="0" smtClean="0"/>
              <a:t>3. Approches basées sur les processus</a:t>
            </a:r>
            <a:endParaRPr lang="fr-FR" dirty="0"/>
          </a:p>
        </p:txBody>
      </p:sp>
      <p:sp>
        <p:nvSpPr>
          <p:cNvPr id="3" name="Espace réservé du contenu 2"/>
          <p:cNvSpPr>
            <a:spLocks noGrp="1"/>
          </p:cNvSpPr>
          <p:nvPr>
            <p:ph idx="1"/>
          </p:nvPr>
        </p:nvSpPr>
        <p:spPr>
          <a:xfrm>
            <a:off x="457200" y="1124744"/>
            <a:ext cx="8229600" cy="5001419"/>
          </a:xfrm>
        </p:spPr>
        <p:txBody>
          <a:bodyPr>
            <a:normAutofit fontScale="70000" lnSpcReduction="20000"/>
          </a:bodyPr>
          <a:lstStyle/>
          <a:p>
            <a:pPr algn="just">
              <a:buFontTx/>
              <a:buChar char="-"/>
            </a:pPr>
            <a:r>
              <a:rPr lang="fr-FR" dirty="0" smtClean="0"/>
              <a:t>L’approche en terme de processus entrepreneurial fait essentiellement référence à des notions de la théorie des organisations: d’une part l’</a:t>
            </a:r>
            <a:r>
              <a:rPr lang="fr-FR" dirty="0" err="1" smtClean="0"/>
              <a:t>organizational</a:t>
            </a:r>
            <a:r>
              <a:rPr lang="fr-FR" dirty="0" smtClean="0"/>
              <a:t> </a:t>
            </a:r>
            <a:r>
              <a:rPr lang="fr-FR" dirty="0" err="1" smtClean="0"/>
              <a:t>behavior</a:t>
            </a:r>
            <a:r>
              <a:rPr lang="fr-FR" dirty="0" smtClean="0"/>
              <a:t> et d’autre part la notion d’</a:t>
            </a:r>
            <a:r>
              <a:rPr lang="fr-FR" dirty="0" err="1" smtClean="0"/>
              <a:t>Organizational</a:t>
            </a:r>
            <a:r>
              <a:rPr lang="fr-FR" dirty="0" smtClean="0"/>
              <a:t> Emergence.</a:t>
            </a:r>
          </a:p>
          <a:p>
            <a:pPr algn="just">
              <a:buFontTx/>
              <a:buChar char="-"/>
            </a:pPr>
            <a:r>
              <a:rPr lang="fr-FR" b="1" dirty="0" smtClean="0"/>
              <a:t>A. Le comportement entrepreneurial </a:t>
            </a:r>
            <a:r>
              <a:rPr lang="fr-FR" dirty="0" smtClean="0"/>
              <a:t>concerne principalement les rapports entre les individus et les organisations ainsi que les rapports interindividuels ou intergroupes au sein des organisations. Il est structuré autour de 4 thèmes: l’engagement de l’individu dans l’action et l’organisation (notions de motivation, d’implication), le lien individu-organisation (modes d’ajustement portant sur l’échange d’informations, la confrontation des valeurs, l’apprentissage dans l’organisation), les dynamiques de leadership.</a:t>
            </a:r>
          </a:p>
          <a:p>
            <a:pPr algn="just">
              <a:buFontTx/>
              <a:buChar char="-"/>
            </a:pPr>
            <a:r>
              <a:rPr lang="fr-FR" dirty="0" smtClean="0"/>
              <a:t>Plusieurs aspects de l’entrepreneuriat sont ainsi étudiés en se référant au champ de l’</a:t>
            </a:r>
            <a:r>
              <a:rPr lang="fr-FR" dirty="0" err="1" smtClean="0"/>
              <a:t>Organizational</a:t>
            </a:r>
            <a:r>
              <a:rPr lang="fr-FR" dirty="0" smtClean="0"/>
              <a:t> </a:t>
            </a:r>
            <a:r>
              <a:rPr lang="fr-FR" dirty="0" err="1" smtClean="0"/>
              <a:t>Behavior</a:t>
            </a:r>
            <a:r>
              <a:rPr lang="fr-FR" dirty="0" smtClean="0"/>
              <a:t>: la décision de créer l’entreprise, le comportement dans une organisation en </a:t>
            </a:r>
            <a:r>
              <a:rPr lang="fr-FR" dirty="0" err="1" smtClean="0"/>
              <a:t>vours</a:t>
            </a:r>
            <a:r>
              <a:rPr lang="fr-FR" dirty="0" smtClean="0"/>
              <a:t> de création, le comportement entrepreneurial dans une organisation existante appelé « </a:t>
            </a:r>
            <a:r>
              <a:rPr lang="fr-FR" dirty="0" err="1" smtClean="0"/>
              <a:t>intrapreneurship</a:t>
            </a:r>
            <a:r>
              <a:rPr lang="fr-FR" dirty="0" smtClean="0"/>
              <a:t> » ou « </a:t>
            </a:r>
            <a:r>
              <a:rPr lang="fr-FR" dirty="0" err="1" smtClean="0"/>
              <a:t>corporate</a:t>
            </a:r>
            <a:r>
              <a:rPr lang="fr-FR" dirty="0" smtClean="0"/>
              <a:t> </a:t>
            </a:r>
            <a:r>
              <a:rPr lang="fr-FR" dirty="0" err="1" smtClean="0"/>
              <a:t>venturing</a:t>
            </a:r>
            <a:r>
              <a:rPr lang="fr-FR" dirty="0" smtClean="0"/>
              <a:t> ».    </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926</Words>
  <Application>Microsoft Office PowerPoint</Application>
  <PresentationFormat>Affichage à l'écran (4:3)</PresentationFormat>
  <Paragraphs>49</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Chapitre I (suite)</vt:lpstr>
      <vt:lpstr>Introduction</vt:lpstr>
      <vt:lpstr>1. Le point de vue des économistes</vt:lpstr>
      <vt:lpstr>Diapositive 4</vt:lpstr>
      <vt:lpstr>Diapositive 5</vt:lpstr>
      <vt:lpstr>2. Approches centrées sur les individus </vt:lpstr>
      <vt:lpstr>Diapositive 7</vt:lpstr>
      <vt:lpstr>Caractéristiques le plus souvent attribuées aux entrepreneurs par les spécialistes du comportement</vt:lpstr>
      <vt:lpstr>3. Approches basées sur les processus</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 (suite)</dc:title>
  <dc:creator>BCS</dc:creator>
  <cp:lastModifiedBy>BCS</cp:lastModifiedBy>
  <cp:revision>32</cp:revision>
  <dcterms:created xsi:type="dcterms:W3CDTF">2019-04-07T20:51:31Z</dcterms:created>
  <dcterms:modified xsi:type="dcterms:W3CDTF">2019-04-21T22:57:22Z</dcterms:modified>
</cp:coreProperties>
</file>