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4" r:id="rId1"/>
  </p:sldMasterIdLst>
  <p:sldIdLst>
    <p:sldId id="257" r:id="rId2"/>
    <p:sldId id="298" r:id="rId3"/>
    <p:sldId id="325" r:id="rId4"/>
    <p:sldId id="278" r:id="rId5"/>
    <p:sldId id="288" r:id="rId6"/>
    <p:sldId id="309" r:id="rId7"/>
    <p:sldId id="290" r:id="rId8"/>
    <p:sldId id="292" r:id="rId9"/>
    <p:sldId id="291" r:id="rId10"/>
    <p:sldId id="279" r:id="rId11"/>
    <p:sldId id="281" r:id="rId12"/>
    <p:sldId id="299" r:id="rId13"/>
    <p:sldId id="293" r:id="rId14"/>
    <p:sldId id="296" r:id="rId15"/>
    <p:sldId id="310" r:id="rId16"/>
    <p:sldId id="283" r:id="rId17"/>
    <p:sldId id="284" r:id="rId18"/>
    <p:sldId id="302" r:id="rId19"/>
    <p:sldId id="301" r:id="rId20"/>
    <p:sldId id="303" r:id="rId21"/>
    <p:sldId id="304" r:id="rId22"/>
    <p:sldId id="307" r:id="rId23"/>
    <p:sldId id="314" r:id="rId24"/>
    <p:sldId id="312" r:id="rId25"/>
    <p:sldId id="315" r:id="rId26"/>
    <p:sldId id="313" r:id="rId27"/>
    <p:sldId id="311" r:id="rId28"/>
    <p:sldId id="316" r:id="rId29"/>
    <p:sldId id="319" r:id="rId30"/>
    <p:sldId id="320" r:id="rId31"/>
    <p:sldId id="321" r:id="rId32"/>
    <p:sldId id="322" r:id="rId33"/>
    <p:sldId id="323" r:id="rId34"/>
    <p:sldId id="317" r:id="rId35"/>
    <p:sldId id="324" r:id="rId3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7CC5754A-7CEF-411A-9872-8986144BFA56}" type="datetimeFigureOut">
              <a:rPr lang="fr-FR" smtClean="0"/>
              <a:pPr/>
              <a:t>16/11/2025</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77FFDAA1-742E-4443-AE54-853B8BF967C8}"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CC5754A-7CEF-411A-9872-8986144BFA56}" type="datetimeFigureOut">
              <a:rPr lang="fr-FR" smtClean="0"/>
              <a:pPr/>
              <a:t>16/11/2025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7FFDAA1-742E-4443-AE54-853B8BF967C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CC5754A-7CEF-411A-9872-8986144BFA56}" type="datetimeFigureOut">
              <a:rPr lang="fr-FR" smtClean="0"/>
              <a:pPr/>
              <a:t>16/11/2025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7FFDAA1-742E-4443-AE54-853B8BF967C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CC5754A-7CEF-411A-9872-8986144BFA56}" type="datetimeFigureOut">
              <a:rPr lang="fr-FR" smtClean="0"/>
              <a:pPr/>
              <a:t>16/11/2025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7FFDAA1-742E-4443-AE54-853B8BF967C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7CC5754A-7CEF-411A-9872-8986144BFA56}" type="datetimeFigureOut">
              <a:rPr lang="fr-FR" smtClean="0"/>
              <a:pPr/>
              <a:t>16/11/2025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7FFDAA1-742E-4443-AE54-853B8BF967C8}"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CC5754A-7CEF-411A-9872-8986144BFA56}" type="datetimeFigureOut">
              <a:rPr lang="fr-FR" smtClean="0"/>
              <a:pPr/>
              <a:t>16/11/2025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7FFDAA1-742E-4443-AE54-853B8BF967C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7CC5754A-7CEF-411A-9872-8986144BFA56}" type="datetimeFigureOut">
              <a:rPr lang="fr-FR" smtClean="0"/>
              <a:pPr/>
              <a:t>16/11/2025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7FFDAA1-742E-4443-AE54-853B8BF967C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7CC5754A-7CEF-411A-9872-8986144BFA56}" type="datetimeFigureOut">
              <a:rPr lang="fr-FR" smtClean="0"/>
              <a:pPr/>
              <a:t>16/11/2025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7FFDAA1-742E-4443-AE54-853B8BF967C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CC5754A-7CEF-411A-9872-8986144BFA56}" type="datetimeFigureOut">
              <a:rPr lang="fr-FR" smtClean="0"/>
              <a:pPr/>
              <a:t>16/11/2025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7FFDAA1-742E-4443-AE54-853B8BF967C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CC5754A-7CEF-411A-9872-8986144BFA56}" type="datetimeFigureOut">
              <a:rPr lang="fr-FR" smtClean="0"/>
              <a:pPr/>
              <a:t>16/11/2025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7FFDAA1-742E-4443-AE54-853B8BF967C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7CC5754A-7CEF-411A-9872-8986144BFA56}" type="datetimeFigureOut">
              <a:rPr lang="fr-FR" smtClean="0"/>
              <a:pPr/>
              <a:t>16/11/2025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77FFDAA1-742E-4443-AE54-853B8BF967C8}"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CC5754A-7CEF-411A-9872-8986144BFA56}" type="datetimeFigureOut">
              <a:rPr lang="fr-FR" smtClean="0"/>
              <a:pPr/>
              <a:t>16/11/2025</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7FFDAA1-742E-4443-AE54-853B8BF967C8}"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110310"/>
          </a:xfrm>
        </p:spPr>
        <p:txBody>
          <a:bodyPr>
            <a:normAutofit fontScale="92500" lnSpcReduction="20000"/>
          </a:bodyPr>
          <a:lstStyle/>
          <a:p>
            <a:pPr>
              <a:buNone/>
            </a:pPr>
            <a:r>
              <a:rPr lang="fr-FR" sz="3600" b="1" dirty="0" smtClean="0">
                <a:latin typeface="Times New Roman" pitchFamily="18" charset="0"/>
                <a:cs typeface="Times New Roman" pitchFamily="18" charset="0"/>
              </a:rPr>
              <a:t>L3-Orthophonie </a:t>
            </a:r>
            <a:br>
              <a:rPr lang="fr-FR" sz="3600" b="1" dirty="0" smtClean="0">
                <a:latin typeface="Times New Roman" pitchFamily="18" charset="0"/>
                <a:cs typeface="Times New Roman" pitchFamily="18" charset="0"/>
              </a:rPr>
            </a:br>
            <a:r>
              <a:rPr lang="fr-FR" sz="3600" b="1" dirty="0" smtClean="0">
                <a:latin typeface="Times New Roman" pitchFamily="18" charset="0"/>
                <a:cs typeface="Times New Roman" pitchFamily="18" charset="0"/>
              </a:rPr>
              <a:t>Intitulé de la matière: Troubles du  développement psychomoteur</a:t>
            </a:r>
            <a:br>
              <a:rPr lang="fr-FR" sz="3600" b="1"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2025-2026</a:t>
            </a:r>
            <a:r>
              <a:rPr lang="fr-FR" sz="4000" dirty="0" smtClean="0">
                <a:latin typeface="Times New Roman" pitchFamily="18" charset="0"/>
                <a:cs typeface="Times New Roman" pitchFamily="18" charset="0"/>
              </a:rPr>
              <a:t/>
            </a:r>
            <a:br>
              <a:rPr lang="fr-FR" sz="4000" dirty="0" smtClean="0">
                <a:latin typeface="Times New Roman" pitchFamily="18" charset="0"/>
                <a:cs typeface="Times New Roman" pitchFamily="18" charset="0"/>
              </a:rPr>
            </a:br>
            <a:r>
              <a:rPr lang="fr-FR" sz="4000" dirty="0" smtClean="0">
                <a:solidFill>
                  <a:srgbClr val="00B050"/>
                </a:solidFill>
                <a:latin typeface="Times New Roman" pitchFamily="18" charset="0"/>
                <a:cs typeface="Times New Roman" pitchFamily="18" charset="0"/>
              </a:rPr>
              <a:t>7. Acquisitions antérieures (structure spatio-temporelle, latéralité, schéma corporel, etc.) </a:t>
            </a:r>
          </a:p>
          <a:p>
            <a:pPr>
              <a:buNone/>
            </a:pPr>
            <a:r>
              <a:rPr lang="fr-FR" sz="4000" dirty="0" smtClean="0">
                <a:solidFill>
                  <a:srgbClr val="00B050"/>
                </a:solidFill>
                <a:latin typeface="Times New Roman" pitchFamily="18" charset="0"/>
                <a:cs typeface="Times New Roman" pitchFamily="18" charset="0"/>
              </a:rPr>
              <a:t>  8. Evaluation des acquisitions antérieures </a:t>
            </a:r>
          </a:p>
          <a:p>
            <a:pPr algn="ctr" fontAlgn="base">
              <a:spcBef>
                <a:spcPct val="0"/>
              </a:spcBef>
              <a:spcAft>
                <a:spcPct val="0"/>
              </a:spcAft>
              <a:buNone/>
            </a:pPr>
            <a:endParaRPr lang="fr-FR" sz="4000" dirty="0" smtClean="0">
              <a:solidFill>
                <a:srgbClr val="0070C0"/>
              </a:solidFill>
              <a:latin typeface="Times New Roman" pitchFamily="18" charset="0"/>
              <a:cs typeface="Times New Roman" pitchFamily="18" charset="0"/>
            </a:endParaRPr>
          </a:p>
          <a:p>
            <a:pPr algn="ctr" fontAlgn="base">
              <a:spcBef>
                <a:spcPct val="0"/>
              </a:spcBef>
              <a:spcAft>
                <a:spcPct val="0"/>
              </a:spcAft>
              <a:buNone/>
            </a:pPr>
            <a:r>
              <a:rPr lang="fr-FR" sz="2200" dirty="0" smtClean="0">
                <a:solidFill>
                  <a:srgbClr val="0070C0"/>
                </a:solidFill>
                <a:latin typeface="Times New Roman" pitchFamily="18" charset="0"/>
                <a:cs typeface="Times New Roman" pitchFamily="18" charset="0"/>
              </a:rPr>
              <a:t>Chargée du cours  </a:t>
            </a:r>
          </a:p>
          <a:p>
            <a:pPr algn="ctr" fontAlgn="base">
              <a:spcBef>
                <a:spcPct val="0"/>
              </a:spcBef>
              <a:spcAft>
                <a:spcPct val="0"/>
              </a:spcAft>
              <a:buNone/>
            </a:pPr>
            <a:r>
              <a:rPr lang="fr-FR" sz="2200" dirty="0" smtClean="0">
                <a:solidFill>
                  <a:srgbClr val="0070C0"/>
                </a:solidFill>
                <a:latin typeface="Times New Roman" pitchFamily="18" charset="0"/>
                <a:cs typeface="Times New Roman" pitchFamily="18" charset="0"/>
              </a:rPr>
              <a:t>Pr. BOUZID BAA Saliha</a:t>
            </a:r>
            <a:endParaRPr lang="fr-FR" sz="2200" b="1" dirty="0" smtClean="0">
              <a:solidFill>
                <a:srgbClr val="0070C0"/>
              </a:solidFill>
              <a:latin typeface="Times New Roman" pitchFamily="18" charset="0"/>
              <a:cs typeface="Times New Roman" pitchFamily="18" charset="0"/>
            </a:endParaRPr>
          </a:p>
          <a:p>
            <a:pPr>
              <a:buNone/>
            </a:pPr>
            <a:r>
              <a:rPr lang="fr-FR" sz="4000" dirty="0" smtClean="0">
                <a:latin typeface="Times New Roman" pitchFamily="18" charset="0"/>
                <a:cs typeface="Times New Roman" pitchFamily="18" charset="0"/>
              </a:rPr>
              <a:t/>
            </a:r>
            <a:br>
              <a:rPr lang="fr-FR" sz="4000" dirty="0" smtClean="0">
                <a:latin typeface="Times New Roman" pitchFamily="18" charset="0"/>
                <a:cs typeface="Times New Roman" pitchFamily="18" charset="0"/>
              </a:rPr>
            </a:br>
            <a:endParaRPr lang="fr-FR" sz="4000" dirty="0" smtClean="0"/>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0" y="0"/>
            <a:ext cx="9144000"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fr-FR" sz="2400" b="1" dirty="0" smtClean="0">
                <a:latin typeface="Times New Roman" pitchFamily="18" charset="0"/>
                <a:cs typeface="Times New Roman" pitchFamily="18" charset="0"/>
              </a:rPr>
              <a:t>La structuration temporelle d’une personne s’inscrit autour de trois</a:t>
            </a:r>
          </a:p>
          <a:p>
            <a:r>
              <a:rPr lang="en-US" sz="2400" b="1" dirty="0" smtClean="0">
                <a:latin typeface="Times New Roman" pitchFamily="18" charset="0"/>
                <a:cs typeface="Times New Roman" pitchFamily="18" charset="0"/>
              </a:rPr>
              <a:t>dimensions :</a:t>
            </a:r>
          </a:p>
          <a:p>
            <a:pPr>
              <a:buFont typeface="Wingdings" pitchFamily="2" charset="2"/>
              <a:buChar char="Ø"/>
            </a:pPr>
            <a:r>
              <a:rPr lang="fr-FR" sz="2400" dirty="0" smtClean="0">
                <a:latin typeface="Times New Roman" pitchFamily="18" charset="0"/>
                <a:cs typeface="Times New Roman" pitchFamily="18" charset="0"/>
              </a:rPr>
              <a:t>percevoir et ajuster son action aux différentes composantes du temps :</a:t>
            </a:r>
          </a:p>
          <a:p>
            <a:r>
              <a:rPr lang="fr-FR" sz="2400" dirty="0" smtClean="0">
                <a:latin typeface="Times New Roman" pitchFamily="18" charset="0"/>
                <a:cs typeface="Times New Roman" pitchFamily="18" charset="0"/>
              </a:rPr>
              <a:t>ordre, succession, durée intervalle, vitesse, périodicité, irréversibilité,</a:t>
            </a:r>
          </a:p>
          <a:p>
            <a:r>
              <a:rPr lang="en-US" sz="2400" dirty="0" err="1" smtClean="0">
                <a:latin typeface="Times New Roman" pitchFamily="18" charset="0"/>
                <a:cs typeface="Times New Roman" pitchFamily="18" charset="0"/>
              </a:rPr>
              <a:t>rythme</a:t>
            </a:r>
            <a:r>
              <a:rPr lang="en-US" sz="2400" dirty="0" smtClean="0">
                <a:latin typeface="Times New Roman" pitchFamily="18" charset="0"/>
                <a:cs typeface="Times New Roman" pitchFamily="18" charset="0"/>
              </a:rPr>
              <a:t> ;</a:t>
            </a:r>
          </a:p>
          <a:p>
            <a:pPr>
              <a:buFont typeface="Wingdings" pitchFamily="2" charset="2"/>
              <a:buChar char="Ø"/>
            </a:pPr>
            <a:r>
              <a:rPr lang="fr-FR" sz="2400" dirty="0" smtClean="0">
                <a:latin typeface="Times New Roman" pitchFamily="18" charset="0"/>
                <a:cs typeface="Times New Roman" pitchFamily="18" charset="0"/>
              </a:rPr>
              <a:t>s’orienter dans la linéarité irréversible et les cycles : rythmes permanents ;</a:t>
            </a:r>
          </a:p>
          <a:p>
            <a:pPr>
              <a:buFont typeface="Wingdings" pitchFamily="2" charset="2"/>
              <a:buChar char="Ø"/>
            </a:pPr>
            <a:endParaRPr lang="fr-FR" sz="2400" dirty="0" smtClean="0">
              <a:latin typeface="Times New Roman" pitchFamily="18" charset="0"/>
              <a:cs typeface="Times New Roman" pitchFamily="18" charset="0"/>
            </a:endParaRPr>
          </a:p>
          <a:p>
            <a:pPr>
              <a:buFont typeface="Wingdings" pitchFamily="2" charset="2"/>
              <a:buChar char="Ø"/>
            </a:pPr>
            <a:r>
              <a:rPr lang="fr-FR" sz="2400" dirty="0" smtClean="0">
                <a:latin typeface="Times New Roman" pitchFamily="18" charset="0"/>
                <a:cs typeface="Times New Roman" pitchFamily="18" charset="0"/>
              </a:rPr>
              <a:t>gérer ces notions pour aboutir à un objectif : échéancier, création d’un </a:t>
            </a:r>
            <a:r>
              <a:rPr lang="en-US" sz="2400" dirty="0" err="1" smtClean="0">
                <a:latin typeface="Times New Roman" pitchFamily="18" charset="0"/>
                <a:cs typeface="Times New Roman" pitchFamily="18" charset="0"/>
              </a:rPr>
              <a:t>calendrier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construire</a:t>
            </a:r>
            <a:r>
              <a:rPr lang="en-US" sz="2400" dirty="0" smtClean="0">
                <a:latin typeface="Times New Roman" pitchFamily="18" charset="0"/>
                <a:cs typeface="Times New Roman" pitchFamily="18" charset="0"/>
              </a:rPr>
              <a:t> un </a:t>
            </a:r>
            <a:r>
              <a:rPr lang="en-US" sz="2400" dirty="0" err="1" smtClean="0">
                <a:latin typeface="Times New Roman" pitchFamily="18" charset="0"/>
                <a:cs typeface="Times New Roman" pitchFamily="18" charset="0"/>
              </a:rPr>
              <a:t>avenir</a:t>
            </a:r>
            <a:r>
              <a:rPr lang="en-US" sz="2400" dirty="0" smtClean="0">
                <a:latin typeface="Times New Roman" pitchFamily="18" charset="0"/>
                <a:cs typeface="Times New Roman" pitchFamily="18" charset="0"/>
              </a:rPr>
              <a:t>.</a:t>
            </a:r>
            <a:r>
              <a:rPr lang="fr-FR" sz="2400" dirty="0" smtClean="0">
                <a:latin typeface="Times New Roman" pitchFamily="18" charset="0"/>
                <a:cs typeface="Times New Roman" pitchFamily="18" charset="0"/>
                <a:sym typeface="Wingdings" pitchFamily="2" charset="2"/>
              </a:rPr>
              <a:t> </a:t>
            </a:r>
            <a:endParaRPr lang="fr-FR" sz="800" dirty="0" smtClean="0">
              <a:latin typeface="Times New Roman" pitchFamily="18" charset="0"/>
              <a:cs typeface="Times New Roman" pitchFamily="18" charset="0"/>
            </a:endParaRPr>
          </a:p>
          <a:p>
            <a:pPr>
              <a:buFont typeface="Wingdings" pitchFamily="2" charset="2"/>
              <a:buChar char="Ø"/>
            </a:pPr>
            <a:endParaRPr lang="en-US" sz="800" dirty="0" smtClean="0">
              <a:latin typeface="Times New Roman" pitchFamily="18" charset="0"/>
              <a:cs typeface="Times New Roman" pitchFamily="18" charset="0"/>
            </a:endParaRPr>
          </a:p>
          <a:p>
            <a:r>
              <a:rPr lang="fr-FR" sz="2400" dirty="0" smtClean="0">
                <a:latin typeface="Times New Roman" pitchFamily="18" charset="0"/>
                <a:cs typeface="Times New Roman" pitchFamily="18" charset="0"/>
              </a:rPr>
              <a:t>La notion du temps  s’enregistre dès les premières semaines de conception en chacun d’entre nous. Car le biologique est cycles et rythmes, depuis les rythmes maternels pendant la grossesse, ses </a:t>
            </a:r>
            <a:r>
              <a:rPr lang="fr-FR" sz="2400" dirty="0" smtClean="0"/>
              <a:t>propres rythmes dont la faim, la veille-sommeil, la respiration aux premiers jours et plus tard la propreté, la parole, le jeu, la vie en communauté.</a:t>
            </a:r>
          </a:p>
          <a:p>
            <a:endParaRPr lang="fr-FR" sz="2400" dirty="0" smtClean="0">
              <a:latin typeface="Times New Roman" pitchFamily="18" charset="0"/>
              <a:cs typeface="Times New Roman" pitchFamily="18" charset="0"/>
            </a:endParaRPr>
          </a:p>
          <a:p>
            <a:endParaRPr lang="fr-FR" sz="24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0"/>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fr-FR" sz="2000" dirty="0" smtClean="0">
                <a:latin typeface="Times New Roman" pitchFamily="18" charset="0"/>
                <a:cs typeface="Times New Roman" pitchFamily="18" charset="0"/>
              </a:rPr>
              <a:t>T</a:t>
            </a:r>
            <a:r>
              <a:rPr lang="fr-FR" sz="2000" b="1" dirty="0" smtClean="0">
                <a:latin typeface="Times New Roman" pitchFamily="18" charset="0"/>
                <a:cs typeface="Times New Roman" pitchFamily="18" charset="0"/>
              </a:rPr>
              <a:t>ableau 1. Notions de temps perçu et compris « rationnellement »</a:t>
            </a:r>
          </a:p>
          <a:p>
            <a:r>
              <a:rPr lang="en-US" sz="2000" dirty="0" smtClean="0">
                <a:latin typeface="Times New Roman" pitchFamily="18" charset="0"/>
                <a:cs typeface="Times New Roman" pitchFamily="18" charset="0"/>
              </a:rPr>
              <a:t>par </a:t>
            </a:r>
            <a:r>
              <a:rPr lang="en-US" sz="2000" dirty="0" err="1" smtClean="0">
                <a:latin typeface="Times New Roman" pitchFamily="18" charset="0"/>
                <a:cs typeface="Times New Roman" pitchFamily="18" charset="0"/>
              </a:rPr>
              <a:t>l’enfant</a:t>
            </a:r>
            <a:r>
              <a:rPr lang="en-US" sz="2000" dirty="0" smtClean="0">
                <a:latin typeface="Times New Roman" pitchFamily="18" charset="0"/>
                <a:cs typeface="Times New Roman" pitchFamily="18" charset="0"/>
              </a:rPr>
              <a:t>.(p 86)</a:t>
            </a:r>
          </a:p>
          <a:p>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3" name="Tableau 2"/>
          <p:cNvGraphicFramePr>
            <a:graphicFrameLocks noGrp="1"/>
          </p:cNvGraphicFramePr>
          <p:nvPr/>
        </p:nvGraphicFramePr>
        <p:xfrm>
          <a:off x="0" y="785793"/>
          <a:ext cx="8929718" cy="5929355"/>
        </p:xfrm>
        <a:graphic>
          <a:graphicData uri="http://schemas.openxmlformats.org/drawingml/2006/table">
            <a:tbl>
              <a:tblPr firstRow="1" bandRow="1">
                <a:tableStyleId>{5C22544A-7EE6-4342-B048-85BDC9FD1C3A}</a:tableStyleId>
              </a:tblPr>
              <a:tblGrid>
                <a:gridCol w="4464859"/>
                <a:gridCol w="4464859"/>
              </a:tblGrid>
              <a:tr h="784736">
                <a:tc>
                  <a:txBody>
                    <a:bodyPr/>
                    <a:lstStyle/>
                    <a:p>
                      <a:endParaRPr lang="en-US" dirty="0"/>
                    </a:p>
                  </a:txBody>
                  <a:tcPr/>
                </a:tc>
                <a:tc>
                  <a:txBody>
                    <a:bodyPr/>
                    <a:lstStyle/>
                    <a:p>
                      <a:r>
                        <a:rPr kumimoji="0" lang="en-US" sz="1800" b="1" kern="1200" baseline="0" dirty="0" smtClean="0">
                          <a:solidFill>
                            <a:schemeClr val="lt1"/>
                          </a:solidFill>
                          <a:latin typeface="+mn-lt"/>
                          <a:ea typeface="+mn-ea"/>
                          <a:cs typeface="+mn-cs"/>
                        </a:rPr>
                        <a:t>Perception et </a:t>
                      </a:r>
                      <a:r>
                        <a:rPr kumimoji="0" lang="en-US" sz="1800" b="1" kern="1200" baseline="0" dirty="0" err="1" smtClean="0">
                          <a:solidFill>
                            <a:schemeClr val="lt1"/>
                          </a:solidFill>
                          <a:latin typeface="+mn-lt"/>
                          <a:ea typeface="+mn-ea"/>
                          <a:cs typeface="+mn-cs"/>
                        </a:rPr>
                        <a:t>compréhension</a:t>
                      </a:r>
                      <a:endParaRPr lang="en-US" dirty="0"/>
                    </a:p>
                  </a:txBody>
                  <a:tcPr/>
                </a:tc>
              </a:tr>
              <a:tr h="1553348">
                <a:tc>
                  <a:txBody>
                    <a:bodyPr/>
                    <a:lstStyle/>
                    <a:p>
                      <a:r>
                        <a:rPr kumimoji="0" lang="en-US" sz="1800" kern="1200" baseline="0" dirty="0" err="1" smtClean="0">
                          <a:solidFill>
                            <a:schemeClr val="dk1"/>
                          </a:solidFill>
                          <a:latin typeface="Times New Roman" pitchFamily="18" charset="0"/>
                          <a:ea typeface="+mn-ea"/>
                          <a:cs typeface="Times New Roman" pitchFamily="18" charset="0"/>
                        </a:rPr>
                        <a:t>Anténatal</a:t>
                      </a:r>
                      <a:endParaRPr lang="en-US" dirty="0">
                        <a:latin typeface="Times New Roman" pitchFamily="18" charset="0"/>
                        <a:cs typeface="Times New Roman" pitchFamily="18" charset="0"/>
                      </a:endParaRPr>
                    </a:p>
                  </a:txBody>
                  <a:tcPr/>
                </a:tc>
                <a:tc>
                  <a:txBody>
                    <a:bodyPr/>
                    <a:lstStyle/>
                    <a:p>
                      <a:r>
                        <a:rPr kumimoji="0" lang="fr-FR" sz="1800" kern="1200" baseline="0" dirty="0" smtClean="0">
                          <a:solidFill>
                            <a:schemeClr val="dk1"/>
                          </a:solidFill>
                          <a:latin typeface="Times New Roman" pitchFamily="18" charset="0"/>
                          <a:ea typeface="+mn-ea"/>
                          <a:cs typeface="Times New Roman" pitchFamily="18" charset="0"/>
                        </a:rPr>
                        <a:t>Bruits du cœur, très rythmés, et digestifs plus sporadiques de la mère</a:t>
                      </a:r>
                    </a:p>
                    <a:p>
                      <a:r>
                        <a:rPr kumimoji="0" lang="fr-FR" sz="1800" kern="1200" baseline="0" dirty="0" smtClean="0">
                          <a:solidFill>
                            <a:schemeClr val="dk1"/>
                          </a:solidFill>
                          <a:latin typeface="Times New Roman" pitchFamily="18" charset="0"/>
                          <a:ea typeface="+mn-ea"/>
                          <a:cs typeface="Times New Roman" pitchFamily="18" charset="0"/>
                        </a:rPr>
                        <a:t>Mouvements subis selon rythme diurne-nocturne de la mère</a:t>
                      </a:r>
                      <a:endParaRPr lang="en-US" dirty="0">
                        <a:latin typeface="Times New Roman" pitchFamily="18" charset="0"/>
                        <a:cs typeface="Times New Roman" pitchFamily="18" charset="0"/>
                      </a:endParaRPr>
                    </a:p>
                  </a:txBody>
                  <a:tcPr/>
                </a:tc>
              </a:tr>
              <a:tr h="1296848">
                <a:tc>
                  <a:txBody>
                    <a:bodyPr/>
                    <a:lstStyle/>
                    <a:p>
                      <a:r>
                        <a:rPr kumimoji="0" lang="en-US" sz="1800" kern="1200" baseline="0" dirty="0" smtClean="0">
                          <a:solidFill>
                            <a:schemeClr val="dk1"/>
                          </a:solidFill>
                          <a:latin typeface="Times New Roman" pitchFamily="18" charset="0"/>
                          <a:ea typeface="+mn-ea"/>
                          <a:cs typeface="Times New Roman" pitchFamily="18" charset="0"/>
                        </a:rPr>
                        <a:t>36 </a:t>
                      </a:r>
                      <a:r>
                        <a:rPr kumimoji="0" lang="en-US" sz="1800" kern="1200" baseline="0" dirty="0" err="1" smtClean="0">
                          <a:solidFill>
                            <a:schemeClr val="dk1"/>
                          </a:solidFill>
                          <a:latin typeface="Times New Roman" pitchFamily="18" charset="0"/>
                          <a:ea typeface="+mn-ea"/>
                          <a:cs typeface="Times New Roman" pitchFamily="18" charset="0"/>
                        </a:rPr>
                        <a:t>mois</a:t>
                      </a:r>
                      <a:endParaRPr lang="en-US" dirty="0">
                        <a:latin typeface="Times New Roman" pitchFamily="18" charset="0"/>
                        <a:cs typeface="Times New Roman" pitchFamily="18" charset="0"/>
                      </a:endParaRPr>
                    </a:p>
                  </a:txBody>
                  <a:tcPr/>
                </a:tc>
                <a:tc>
                  <a:txBody>
                    <a:bodyPr/>
                    <a:lstStyle/>
                    <a:p>
                      <a:r>
                        <a:rPr kumimoji="0" lang="en-US" sz="1800" kern="1200" baseline="0" dirty="0" err="1" smtClean="0">
                          <a:solidFill>
                            <a:schemeClr val="dk1"/>
                          </a:solidFill>
                          <a:latin typeface="Times New Roman" pitchFamily="18" charset="0"/>
                          <a:ea typeface="+mn-ea"/>
                          <a:cs typeface="Times New Roman" pitchFamily="18" charset="0"/>
                        </a:rPr>
                        <a:t>Avant</a:t>
                      </a:r>
                      <a:r>
                        <a:rPr kumimoji="0" lang="en-US" sz="1800" kern="1200" baseline="0" dirty="0" smtClean="0">
                          <a:solidFill>
                            <a:schemeClr val="dk1"/>
                          </a:solidFill>
                          <a:latin typeface="Times New Roman" pitchFamily="18" charset="0"/>
                          <a:ea typeface="+mn-ea"/>
                          <a:cs typeface="Times New Roman" pitchFamily="18" charset="0"/>
                        </a:rPr>
                        <a:t>, pendant, après, </a:t>
                      </a:r>
                      <a:r>
                        <a:rPr kumimoji="0" lang="en-US" sz="1800" kern="1200" baseline="0" dirty="0" err="1" smtClean="0">
                          <a:solidFill>
                            <a:schemeClr val="dk1"/>
                          </a:solidFill>
                          <a:latin typeface="Times New Roman" pitchFamily="18" charset="0"/>
                          <a:ea typeface="+mn-ea"/>
                          <a:cs typeface="Times New Roman" pitchFamily="18" charset="0"/>
                        </a:rPr>
                        <a:t>maintenant</a:t>
                      </a:r>
                      <a:endParaRPr kumimoji="0" lang="en-US" sz="1800" kern="1200" baseline="0" dirty="0" smtClean="0">
                        <a:solidFill>
                          <a:schemeClr val="dk1"/>
                        </a:solidFill>
                        <a:latin typeface="Times New Roman" pitchFamily="18" charset="0"/>
                        <a:ea typeface="+mn-ea"/>
                        <a:cs typeface="Times New Roman" pitchFamily="18" charset="0"/>
                      </a:endParaRPr>
                    </a:p>
                    <a:p>
                      <a:r>
                        <a:rPr kumimoji="0" lang="en-US" sz="1800" kern="1200" baseline="0" dirty="0" err="1" smtClean="0">
                          <a:solidFill>
                            <a:schemeClr val="dk1"/>
                          </a:solidFill>
                          <a:latin typeface="Times New Roman" pitchFamily="18" charset="0"/>
                          <a:ea typeface="+mn-ea"/>
                          <a:cs typeface="Times New Roman" pitchFamily="18" charset="0"/>
                        </a:rPr>
                        <a:t>Lentement</a:t>
                      </a:r>
                      <a:r>
                        <a:rPr kumimoji="0" lang="en-US" sz="1800" kern="1200" baseline="0" dirty="0" smtClean="0">
                          <a:solidFill>
                            <a:schemeClr val="dk1"/>
                          </a:solidFill>
                          <a:latin typeface="Times New Roman" pitchFamily="18" charset="0"/>
                          <a:ea typeface="+mn-ea"/>
                          <a:cs typeface="Times New Roman" pitchFamily="18" charset="0"/>
                        </a:rPr>
                        <a:t>, </a:t>
                      </a:r>
                      <a:r>
                        <a:rPr kumimoji="0" lang="en-US" sz="1800" kern="1200" baseline="0" dirty="0" err="1" smtClean="0">
                          <a:solidFill>
                            <a:schemeClr val="dk1"/>
                          </a:solidFill>
                          <a:latin typeface="Times New Roman" pitchFamily="18" charset="0"/>
                          <a:ea typeface="+mn-ea"/>
                          <a:cs typeface="Times New Roman" pitchFamily="18" charset="0"/>
                        </a:rPr>
                        <a:t>rapidement</a:t>
                      </a:r>
                      <a:endParaRPr kumimoji="0" lang="en-US" sz="1800" kern="1200" baseline="0" dirty="0" smtClean="0">
                        <a:solidFill>
                          <a:schemeClr val="dk1"/>
                        </a:solidFill>
                        <a:latin typeface="Times New Roman" pitchFamily="18" charset="0"/>
                        <a:ea typeface="+mn-ea"/>
                        <a:cs typeface="Times New Roman" pitchFamily="18" charset="0"/>
                      </a:endParaRPr>
                    </a:p>
                    <a:p>
                      <a:r>
                        <a:rPr kumimoji="0" lang="fr-FR" sz="1800" kern="1200" baseline="0" dirty="0" smtClean="0">
                          <a:solidFill>
                            <a:schemeClr val="dk1"/>
                          </a:solidFill>
                          <a:latin typeface="Times New Roman" pitchFamily="18" charset="0"/>
                          <a:ea typeface="+mn-ea"/>
                          <a:cs typeface="Times New Roman" pitchFamily="18" charset="0"/>
                        </a:rPr>
                        <a:t>Hier (passé), bientôt (avenir proche)</a:t>
                      </a:r>
                    </a:p>
                    <a:p>
                      <a:r>
                        <a:rPr kumimoji="0" lang="en-US" sz="1800" kern="1200" baseline="0" dirty="0" err="1" smtClean="0">
                          <a:solidFill>
                            <a:schemeClr val="dk1"/>
                          </a:solidFill>
                          <a:latin typeface="Times New Roman" pitchFamily="18" charset="0"/>
                          <a:ea typeface="+mn-ea"/>
                          <a:cs typeface="Times New Roman" pitchFamily="18" charset="0"/>
                        </a:rPr>
                        <a:t>Demain</a:t>
                      </a:r>
                      <a:r>
                        <a:rPr kumimoji="0" lang="en-US" sz="1800" kern="1200" baseline="0" dirty="0" smtClean="0">
                          <a:solidFill>
                            <a:schemeClr val="dk1"/>
                          </a:solidFill>
                          <a:latin typeface="Times New Roman" pitchFamily="18" charset="0"/>
                          <a:ea typeface="+mn-ea"/>
                          <a:cs typeface="Times New Roman" pitchFamily="18" charset="0"/>
                        </a:rPr>
                        <a:t> (</a:t>
                      </a:r>
                      <a:r>
                        <a:rPr kumimoji="0" lang="en-US" sz="1800" kern="1200" baseline="0" dirty="0" err="1" smtClean="0">
                          <a:solidFill>
                            <a:schemeClr val="dk1"/>
                          </a:solidFill>
                          <a:latin typeface="Times New Roman" pitchFamily="18" charset="0"/>
                          <a:ea typeface="+mn-ea"/>
                          <a:cs typeface="Times New Roman" pitchFamily="18" charset="0"/>
                        </a:rPr>
                        <a:t>avenir</a:t>
                      </a:r>
                      <a:r>
                        <a:rPr kumimoji="0" lang="en-US" sz="1800" kern="1200" baseline="0" dirty="0" smtClean="0">
                          <a:solidFill>
                            <a:schemeClr val="dk1"/>
                          </a:solidFill>
                          <a:latin typeface="Times New Roman" pitchFamily="18" charset="0"/>
                          <a:ea typeface="+mn-ea"/>
                          <a:cs typeface="Times New Roman" pitchFamily="18" charset="0"/>
                        </a:rPr>
                        <a:t> </a:t>
                      </a:r>
                      <a:r>
                        <a:rPr kumimoji="0" lang="en-US" sz="1800" kern="1200" baseline="0" dirty="0" err="1" smtClean="0">
                          <a:solidFill>
                            <a:schemeClr val="dk1"/>
                          </a:solidFill>
                          <a:latin typeface="Times New Roman" pitchFamily="18" charset="0"/>
                          <a:ea typeface="+mn-ea"/>
                          <a:cs typeface="Times New Roman" pitchFamily="18" charset="0"/>
                        </a:rPr>
                        <a:t>lointain</a:t>
                      </a:r>
                      <a:r>
                        <a:rPr kumimoji="0" lang="en-US" sz="1800" kern="1200" baseline="0" dirty="0" smtClean="0">
                          <a:solidFill>
                            <a:schemeClr val="dk1"/>
                          </a:solidFill>
                          <a:latin typeface="Times New Roman" pitchFamily="18" charset="0"/>
                          <a:ea typeface="+mn-ea"/>
                          <a:cs typeface="Times New Roman" pitchFamily="18" charset="0"/>
                        </a:rPr>
                        <a:t>)</a:t>
                      </a:r>
                      <a:endParaRPr lang="en-US" dirty="0">
                        <a:latin typeface="Times New Roman" pitchFamily="18" charset="0"/>
                        <a:cs typeface="Times New Roman" pitchFamily="18" charset="0"/>
                      </a:endParaRPr>
                    </a:p>
                  </a:txBody>
                  <a:tcPr/>
                </a:tc>
              </a:tr>
              <a:tr h="997575">
                <a:tc>
                  <a:txBody>
                    <a:bodyPr/>
                    <a:lstStyle/>
                    <a:p>
                      <a:r>
                        <a:rPr kumimoji="0" lang="en-US" sz="1800" kern="1200" baseline="0" dirty="0" smtClean="0">
                          <a:solidFill>
                            <a:schemeClr val="dk1"/>
                          </a:solidFill>
                          <a:latin typeface="Times New Roman" pitchFamily="18" charset="0"/>
                          <a:ea typeface="+mn-ea"/>
                          <a:cs typeface="Times New Roman" pitchFamily="18" charset="0"/>
                        </a:rPr>
                        <a:t>4 </a:t>
                      </a:r>
                      <a:r>
                        <a:rPr kumimoji="0" lang="en-US" sz="1800" kern="1200" baseline="0" dirty="0" err="1" smtClean="0">
                          <a:solidFill>
                            <a:schemeClr val="dk1"/>
                          </a:solidFill>
                          <a:latin typeface="Times New Roman" pitchFamily="18" charset="0"/>
                          <a:ea typeface="+mn-ea"/>
                          <a:cs typeface="Times New Roman" pitchFamily="18" charset="0"/>
                        </a:rPr>
                        <a:t>ans</a:t>
                      </a:r>
                      <a:endParaRPr lang="en-US" dirty="0">
                        <a:latin typeface="Times New Roman" pitchFamily="18" charset="0"/>
                        <a:cs typeface="Times New Roman" pitchFamily="18" charset="0"/>
                      </a:endParaRPr>
                    </a:p>
                  </a:txBody>
                  <a:tcPr/>
                </a:tc>
                <a:tc>
                  <a:txBody>
                    <a:bodyPr/>
                    <a:lstStyle/>
                    <a:p>
                      <a:r>
                        <a:rPr kumimoji="0" lang="en-US" sz="1800" kern="1200" baseline="0" dirty="0" err="1" smtClean="0">
                          <a:solidFill>
                            <a:schemeClr val="dk1"/>
                          </a:solidFill>
                          <a:latin typeface="Times New Roman" pitchFamily="18" charset="0"/>
                          <a:ea typeface="+mn-ea"/>
                          <a:cs typeface="Times New Roman" pitchFamily="18" charset="0"/>
                        </a:rPr>
                        <a:t>C’est</a:t>
                      </a:r>
                      <a:r>
                        <a:rPr kumimoji="0" lang="en-US" sz="1800" kern="1200" baseline="0" dirty="0" smtClean="0">
                          <a:solidFill>
                            <a:schemeClr val="dk1"/>
                          </a:solidFill>
                          <a:latin typeface="Times New Roman" pitchFamily="18" charset="0"/>
                          <a:ea typeface="+mn-ea"/>
                          <a:cs typeface="Times New Roman" pitchFamily="18" charset="0"/>
                        </a:rPr>
                        <a:t> le </a:t>
                      </a:r>
                      <a:r>
                        <a:rPr kumimoji="0" lang="en-US" sz="1800" kern="1200" baseline="0" dirty="0" err="1" smtClean="0">
                          <a:solidFill>
                            <a:schemeClr val="dk1"/>
                          </a:solidFill>
                          <a:latin typeface="Times New Roman" pitchFamily="18" charset="0"/>
                          <a:ea typeface="+mn-ea"/>
                          <a:cs typeface="Times New Roman" pitchFamily="18" charset="0"/>
                        </a:rPr>
                        <a:t>matin</a:t>
                      </a:r>
                      <a:r>
                        <a:rPr kumimoji="0" lang="en-US" sz="1800" kern="1200" baseline="0" dirty="0" smtClean="0">
                          <a:solidFill>
                            <a:schemeClr val="dk1"/>
                          </a:solidFill>
                          <a:latin typeface="Times New Roman" pitchFamily="18" charset="0"/>
                          <a:ea typeface="+mn-ea"/>
                          <a:cs typeface="Times New Roman" pitchFamily="18" charset="0"/>
                        </a:rPr>
                        <a:t> ; </a:t>
                      </a:r>
                      <a:r>
                        <a:rPr kumimoji="0" lang="en-US" sz="1800" kern="1200" baseline="0" dirty="0" err="1" smtClean="0">
                          <a:solidFill>
                            <a:schemeClr val="dk1"/>
                          </a:solidFill>
                          <a:latin typeface="Times New Roman" pitchFamily="18" charset="0"/>
                          <a:ea typeface="+mn-ea"/>
                          <a:cs typeface="Times New Roman" pitchFamily="18" charset="0"/>
                        </a:rPr>
                        <a:t>nuit</a:t>
                      </a:r>
                      <a:r>
                        <a:rPr kumimoji="0" lang="en-US" sz="1800" kern="1200" baseline="0" dirty="0" smtClean="0">
                          <a:solidFill>
                            <a:schemeClr val="dk1"/>
                          </a:solidFill>
                          <a:latin typeface="Times New Roman" pitchFamily="18" charset="0"/>
                          <a:ea typeface="+mn-ea"/>
                          <a:cs typeface="Times New Roman" pitchFamily="18" charset="0"/>
                        </a:rPr>
                        <a:t>/jour</a:t>
                      </a:r>
                    </a:p>
                    <a:p>
                      <a:r>
                        <a:rPr kumimoji="0" lang="fr-FR" sz="1800" kern="1200" baseline="0" dirty="0" smtClean="0">
                          <a:solidFill>
                            <a:schemeClr val="dk1"/>
                          </a:solidFill>
                          <a:latin typeface="Times New Roman" pitchFamily="18" charset="0"/>
                          <a:ea typeface="+mn-ea"/>
                          <a:cs typeface="Times New Roman" pitchFamily="18" charset="0"/>
                        </a:rPr>
                        <a:t>Je fais la sieste sans pyjama</a:t>
                      </a:r>
                    </a:p>
                    <a:p>
                      <a:r>
                        <a:rPr kumimoji="0" lang="fr-FR" sz="1800" kern="1200" baseline="0" dirty="0" smtClean="0">
                          <a:solidFill>
                            <a:schemeClr val="dk1"/>
                          </a:solidFill>
                          <a:latin typeface="Times New Roman" pitchFamily="18" charset="0"/>
                          <a:ea typeface="+mn-ea"/>
                          <a:cs typeface="Times New Roman" pitchFamily="18" charset="0"/>
                        </a:rPr>
                        <a:t>Début de l’orientation dans la semaine</a:t>
                      </a:r>
                      <a:endParaRPr lang="en-US" dirty="0">
                        <a:latin typeface="Times New Roman" pitchFamily="18" charset="0"/>
                        <a:cs typeface="Times New Roman" pitchFamily="18" charset="0"/>
                      </a:endParaRPr>
                    </a:p>
                  </a:txBody>
                  <a:tcPr/>
                </a:tc>
              </a:tr>
              <a:tr h="1296848">
                <a:tc>
                  <a:txBody>
                    <a:bodyPr/>
                    <a:lstStyle/>
                    <a:p>
                      <a:r>
                        <a:rPr lang="fr-FR" dirty="0" smtClean="0">
                          <a:latin typeface="Times New Roman" pitchFamily="18" charset="0"/>
                          <a:cs typeface="Times New Roman" pitchFamily="18" charset="0"/>
                        </a:rPr>
                        <a:t>5 ans</a:t>
                      </a:r>
                      <a:endParaRPr lang="en-US" dirty="0">
                        <a:latin typeface="Times New Roman" pitchFamily="18" charset="0"/>
                        <a:cs typeface="Times New Roman" pitchFamily="18" charset="0"/>
                      </a:endParaRPr>
                    </a:p>
                  </a:txBody>
                  <a:tcPr/>
                </a:tc>
                <a:tc>
                  <a:txBody>
                    <a:bodyPr/>
                    <a:lstStyle/>
                    <a:p>
                      <a:r>
                        <a:rPr kumimoji="0" lang="fr-FR" sz="1800" kern="1200" baseline="0" dirty="0" smtClean="0">
                          <a:solidFill>
                            <a:schemeClr val="dk1"/>
                          </a:solidFill>
                          <a:latin typeface="Times New Roman" pitchFamily="18" charset="0"/>
                          <a:ea typeface="+mn-ea"/>
                          <a:cs typeface="Times New Roman" pitchFamily="18" charset="0"/>
                        </a:rPr>
                        <a:t>-Distingue les saisons et leurs caractéristiques (froid, chaud, vacances)</a:t>
                      </a:r>
                    </a:p>
                    <a:p>
                      <a:r>
                        <a:rPr kumimoji="0" lang="fr-FR" sz="1800" kern="1200" baseline="0" dirty="0" smtClean="0">
                          <a:solidFill>
                            <a:schemeClr val="dk1"/>
                          </a:solidFill>
                          <a:latin typeface="Times New Roman" pitchFamily="18" charset="0"/>
                          <a:ea typeface="+mn-ea"/>
                          <a:cs typeface="Times New Roman" pitchFamily="18" charset="0"/>
                        </a:rPr>
                        <a:t>-Une heure est plus longue que trois minutes</a:t>
                      </a:r>
                    </a:p>
                    <a:p>
                      <a:r>
                        <a:rPr kumimoji="0" lang="en-US" sz="1800" kern="1200" baseline="0" dirty="0" smtClean="0">
                          <a:solidFill>
                            <a:schemeClr val="dk1"/>
                          </a:solidFill>
                          <a:latin typeface="Times New Roman" pitchFamily="18" charset="0"/>
                          <a:ea typeface="+mn-ea"/>
                          <a:cs typeface="Times New Roman" pitchFamily="18" charset="0"/>
                        </a:rPr>
                        <a:t>-</a:t>
                      </a:r>
                      <a:r>
                        <a:rPr kumimoji="0" lang="en-US" sz="1800" kern="1200" baseline="0" dirty="0" err="1" smtClean="0">
                          <a:solidFill>
                            <a:schemeClr val="dk1"/>
                          </a:solidFill>
                          <a:latin typeface="Times New Roman" pitchFamily="18" charset="0"/>
                          <a:ea typeface="+mn-ea"/>
                          <a:cs typeface="Times New Roman" pitchFamily="18" charset="0"/>
                        </a:rPr>
                        <a:t>Irréversibilité</a:t>
                      </a:r>
                      <a:r>
                        <a:rPr kumimoji="0" lang="en-US" sz="1800" kern="1200" baseline="0" dirty="0" smtClean="0">
                          <a:solidFill>
                            <a:schemeClr val="dk1"/>
                          </a:solidFill>
                          <a:latin typeface="Times New Roman" pitchFamily="18" charset="0"/>
                          <a:ea typeface="+mn-ea"/>
                          <a:cs typeface="Times New Roman" pitchFamily="18" charset="0"/>
                        </a:rPr>
                        <a:t> de la mort</a:t>
                      </a:r>
                      <a:endParaRPr lang="en-US"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0"/>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fr-FR" sz="2000" dirty="0" smtClean="0">
                <a:latin typeface="Times New Roman" pitchFamily="18" charset="0"/>
                <a:cs typeface="Times New Roman" pitchFamily="18" charset="0"/>
              </a:rPr>
              <a:t>T</a:t>
            </a:r>
            <a:r>
              <a:rPr lang="fr-FR" sz="2000" b="1" dirty="0" smtClean="0"/>
              <a:t>ableau 1. Notions de temps perçu et compris « rationnellement »</a:t>
            </a:r>
          </a:p>
          <a:p>
            <a:r>
              <a:rPr lang="en-US" sz="2000" dirty="0" smtClean="0"/>
              <a:t>par </a:t>
            </a:r>
            <a:r>
              <a:rPr lang="en-US" sz="2000" dirty="0" err="1" smtClean="0"/>
              <a:t>l’enfant</a:t>
            </a:r>
            <a:r>
              <a:rPr lang="en-US" sz="2000" dirty="0" smtClean="0"/>
              <a:t> (p 86)</a:t>
            </a:r>
          </a:p>
          <a:p>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Tableau 2"/>
          <p:cNvGraphicFramePr>
            <a:graphicFrameLocks noGrp="1"/>
          </p:cNvGraphicFramePr>
          <p:nvPr/>
        </p:nvGraphicFramePr>
        <p:xfrm>
          <a:off x="0" y="785793"/>
          <a:ext cx="8715404" cy="5117795"/>
        </p:xfrm>
        <a:graphic>
          <a:graphicData uri="http://schemas.openxmlformats.org/drawingml/2006/table">
            <a:tbl>
              <a:tblPr firstRow="1" bandRow="1">
                <a:tableStyleId>{5C22544A-7EE6-4342-B048-85BDC9FD1C3A}</a:tableStyleId>
              </a:tblPr>
              <a:tblGrid>
                <a:gridCol w="4357702"/>
                <a:gridCol w="4357702"/>
              </a:tblGrid>
              <a:tr h="719307">
                <a:tc>
                  <a:txBody>
                    <a:bodyPr/>
                    <a:lstStyle/>
                    <a:p>
                      <a:endParaRPr lang="en-US" dirty="0"/>
                    </a:p>
                  </a:txBody>
                  <a:tcPr/>
                </a:tc>
                <a:tc>
                  <a:txBody>
                    <a:bodyPr/>
                    <a:lstStyle/>
                    <a:p>
                      <a:r>
                        <a:rPr kumimoji="0" lang="en-US" sz="1800" b="1" kern="1200" baseline="0" dirty="0" smtClean="0">
                          <a:solidFill>
                            <a:schemeClr val="lt1"/>
                          </a:solidFill>
                          <a:latin typeface="+mn-lt"/>
                          <a:ea typeface="+mn-ea"/>
                          <a:cs typeface="+mn-cs"/>
                        </a:rPr>
                        <a:t>Perception et </a:t>
                      </a:r>
                      <a:r>
                        <a:rPr kumimoji="0" lang="en-US" sz="1800" b="1" kern="1200" baseline="0" dirty="0" err="1" smtClean="0">
                          <a:solidFill>
                            <a:schemeClr val="lt1"/>
                          </a:solidFill>
                          <a:latin typeface="+mn-lt"/>
                          <a:ea typeface="+mn-ea"/>
                          <a:cs typeface="+mn-cs"/>
                        </a:rPr>
                        <a:t>compréhension</a:t>
                      </a:r>
                      <a:endParaRPr lang="en-US" dirty="0"/>
                    </a:p>
                  </a:txBody>
                  <a:tcPr/>
                </a:tc>
              </a:tr>
              <a:tr h="923768">
                <a:tc>
                  <a:txBody>
                    <a:bodyPr/>
                    <a:lstStyle/>
                    <a:p>
                      <a:r>
                        <a:rPr lang="fr-FR" dirty="0" smtClean="0"/>
                        <a:t>6ans</a:t>
                      </a:r>
                      <a:endParaRPr lang="en-US" dirty="0"/>
                    </a:p>
                  </a:txBody>
                  <a:tcPr/>
                </a:tc>
                <a:tc>
                  <a:txBody>
                    <a:bodyPr/>
                    <a:lstStyle/>
                    <a:p>
                      <a:r>
                        <a:rPr kumimoji="0" lang="fr-FR" sz="1800" kern="1200" baseline="0" dirty="0" smtClean="0">
                          <a:solidFill>
                            <a:schemeClr val="dk1"/>
                          </a:solidFill>
                          <a:latin typeface="+mn-lt"/>
                          <a:ea typeface="+mn-ea"/>
                          <a:cs typeface="+mn-cs"/>
                        </a:rPr>
                        <a:t>Décrit les jours de la semaine</a:t>
                      </a:r>
                      <a:endParaRPr lang="en-US" dirty="0"/>
                    </a:p>
                  </a:txBody>
                  <a:tcPr/>
                </a:tc>
              </a:tr>
              <a:tr h="719307">
                <a:tc>
                  <a:txBody>
                    <a:bodyPr/>
                    <a:lstStyle/>
                    <a:p>
                      <a:r>
                        <a:rPr kumimoji="0" lang="fr-FR" sz="1800" kern="1200" baseline="0" dirty="0" smtClean="0">
                          <a:solidFill>
                            <a:schemeClr val="dk1"/>
                          </a:solidFill>
                          <a:latin typeface="+mn-lt"/>
                          <a:ea typeface="+mn-ea"/>
                          <a:cs typeface="+mn-cs"/>
                        </a:rPr>
                        <a:t>7ans</a:t>
                      </a:r>
                      <a:endParaRPr lang="en-US" dirty="0"/>
                    </a:p>
                  </a:txBody>
                  <a:tcPr/>
                </a:tc>
                <a:tc>
                  <a:txBody>
                    <a:bodyPr/>
                    <a:lstStyle/>
                    <a:p>
                      <a:r>
                        <a:rPr kumimoji="0" lang="fr-FR" sz="1800" kern="1200" baseline="0" dirty="0" smtClean="0">
                          <a:solidFill>
                            <a:schemeClr val="dk1"/>
                          </a:solidFill>
                          <a:latin typeface="+mn-lt"/>
                          <a:ea typeface="+mn-ea"/>
                          <a:cs typeface="+mn-cs"/>
                        </a:rPr>
                        <a:t>Utilise le calendrier, peut réciter les mois de l’année</a:t>
                      </a:r>
                    </a:p>
                    <a:p>
                      <a:r>
                        <a:rPr kumimoji="0" lang="fr-FR" sz="1800" kern="1200" baseline="0" dirty="0" smtClean="0">
                          <a:solidFill>
                            <a:schemeClr val="dk1"/>
                          </a:solidFill>
                          <a:latin typeface="+mn-lt"/>
                          <a:ea typeface="+mn-ea"/>
                          <a:cs typeface="+mn-cs"/>
                        </a:rPr>
                        <a:t>Comprend que le mois fait quatre semaines</a:t>
                      </a:r>
                    </a:p>
                    <a:p>
                      <a:r>
                        <a:rPr kumimoji="0" lang="fr-FR" sz="1800" kern="1200" baseline="0" dirty="0" smtClean="0">
                          <a:solidFill>
                            <a:schemeClr val="dk1"/>
                          </a:solidFill>
                          <a:latin typeface="+mn-lt"/>
                          <a:ea typeface="+mn-ea"/>
                          <a:cs typeface="+mn-cs"/>
                        </a:rPr>
                        <a:t>Dates repères : son anniversaire, Noël (fin décembre)</a:t>
                      </a:r>
                    </a:p>
                    <a:p>
                      <a:r>
                        <a:rPr kumimoji="0" lang="fr-FR" sz="1800" kern="1200" baseline="0" dirty="0" smtClean="0">
                          <a:solidFill>
                            <a:schemeClr val="dk1"/>
                          </a:solidFill>
                          <a:latin typeface="+mn-lt"/>
                          <a:ea typeface="+mn-ea"/>
                          <a:cs typeface="+mn-cs"/>
                        </a:rPr>
                        <a:t>Apprentissage de la lecture de l’heure</a:t>
                      </a:r>
                      <a:endParaRPr lang="en-US" dirty="0"/>
                    </a:p>
                  </a:txBody>
                  <a:tcPr/>
                </a:tc>
              </a:tr>
              <a:tr h="719307">
                <a:tc>
                  <a:txBody>
                    <a:bodyPr/>
                    <a:lstStyle/>
                    <a:p>
                      <a:r>
                        <a:rPr kumimoji="0" lang="fr-FR" sz="1800" kern="1200" baseline="0" dirty="0" smtClean="0">
                          <a:solidFill>
                            <a:schemeClr val="dk1"/>
                          </a:solidFill>
                          <a:latin typeface="+mn-lt"/>
                          <a:ea typeface="+mn-ea"/>
                          <a:cs typeface="+mn-cs"/>
                        </a:rPr>
                        <a:t>8  à 10ans</a:t>
                      </a:r>
                      <a:endParaRPr lang="en-US" dirty="0"/>
                    </a:p>
                  </a:txBody>
                  <a:tcPr/>
                </a:tc>
                <a:tc>
                  <a:txBody>
                    <a:bodyPr/>
                    <a:lstStyle/>
                    <a:p>
                      <a:r>
                        <a:rPr kumimoji="0" lang="fr-FR" sz="1800" kern="1200" baseline="0" dirty="0" smtClean="0">
                          <a:solidFill>
                            <a:schemeClr val="dk1"/>
                          </a:solidFill>
                          <a:latin typeface="+mn-lt"/>
                          <a:ea typeface="+mn-ea"/>
                          <a:cs typeface="+mn-cs"/>
                        </a:rPr>
                        <a:t>Objectivation du temps : compréhension des éléments historiques sans liens</a:t>
                      </a:r>
                    </a:p>
                    <a:p>
                      <a:r>
                        <a:rPr kumimoji="0" lang="en-US" sz="1800" kern="1200" baseline="0" dirty="0" smtClean="0">
                          <a:solidFill>
                            <a:schemeClr val="dk1"/>
                          </a:solidFill>
                          <a:latin typeface="+mn-lt"/>
                          <a:ea typeface="+mn-ea"/>
                          <a:cs typeface="+mn-cs"/>
                        </a:rPr>
                        <a:t>avec </a:t>
                      </a:r>
                      <a:r>
                        <a:rPr kumimoji="0" lang="en-US" sz="1800" kern="1200" baseline="0" dirty="0" err="1" smtClean="0">
                          <a:solidFill>
                            <a:schemeClr val="dk1"/>
                          </a:solidFill>
                          <a:latin typeface="+mn-lt"/>
                          <a:ea typeface="+mn-ea"/>
                          <a:cs typeface="+mn-cs"/>
                        </a:rPr>
                        <a:t>sa</a:t>
                      </a:r>
                      <a:r>
                        <a:rPr kumimoji="0" lang="en-US" sz="1800" kern="1200" baseline="0" dirty="0" smtClean="0">
                          <a:solidFill>
                            <a:schemeClr val="dk1"/>
                          </a:solidFill>
                          <a:latin typeface="+mn-lt"/>
                          <a:ea typeface="+mn-ea"/>
                          <a:cs typeface="+mn-cs"/>
                        </a:rPr>
                        <a:t> </a:t>
                      </a:r>
                      <a:r>
                        <a:rPr kumimoji="0" lang="en-US" sz="1800" kern="1200" baseline="0" dirty="0" err="1" smtClean="0">
                          <a:solidFill>
                            <a:schemeClr val="dk1"/>
                          </a:solidFill>
                          <a:latin typeface="+mn-lt"/>
                          <a:ea typeface="+mn-ea"/>
                          <a:cs typeface="+mn-cs"/>
                        </a:rPr>
                        <a:t>propre</a:t>
                      </a:r>
                      <a:r>
                        <a:rPr kumimoji="0" lang="en-US" sz="1800" kern="1200" baseline="0" dirty="0" smtClean="0">
                          <a:solidFill>
                            <a:schemeClr val="dk1"/>
                          </a:solidFill>
                          <a:latin typeface="+mn-lt"/>
                          <a:ea typeface="+mn-ea"/>
                          <a:cs typeface="+mn-cs"/>
                        </a:rPr>
                        <a:t> histoire</a:t>
                      </a:r>
                    </a:p>
                    <a:p>
                      <a:r>
                        <a:rPr kumimoji="0" lang="fr-FR" sz="1800" kern="1200" baseline="0" dirty="0" smtClean="0">
                          <a:solidFill>
                            <a:schemeClr val="dk1"/>
                          </a:solidFill>
                          <a:latin typeface="+mn-lt"/>
                          <a:ea typeface="+mn-ea"/>
                          <a:cs typeface="+mn-cs"/>
                        </a:rPr>
                        <a:t>Passé immédiat, lointain, historique personnel</a:t>
                      </a:r>
                      <a:endParaRPr lang="en-US" dirty="0"/>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0"/>
            <a:ext cx="9144000" cy="723274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fr-FR" sz="2800" dirty="0" smtClean="0"/>
              <a:t>Aider l’enfant à s’orienter dans le temps est donc très important.  </a:t>
            </a:r>
          </a:p>
          <a:p>
            <a:r>
              <a:rPr lang="fr-FR" sz="2800" dirty="0" smtClean="0"/>
              <a:t>Il faut travailler sur la connaissance de l’ordre et de la succession notamment avec:</a:t>
            </a:r>
          </a:p>
          <a:p>
            <a:pPr>
              <a:buFont typeface="Wingdings" pitchFamily="2" charset="2"/>
              <a:buChar char="ü"/>
            </a:pPr>
            <a:r>
              <a:rPr lang="fr-FR" sz="2800" dirty="0" smtClean="0"/>
              <a:t> l’apprentissage du chant, du travail sur le corps avec coordination des gestes selon un ordre (mime), </a:t>
            </a:r>
          </a:p>
          <a:p>
            <a:pPr>
              <a:buFont typeface="Wingdings" pitchFamily="2" charset="2"/>
              <a:buChar char="ü"/>
            </a:pPr>
            <a:r>
              <a:rPr lang="fr-FR" sz="2800" dirty="0" smtClean="0"/>
              <a:t>avec la pratique de mettre la table ; </a:t>
            </a:r>
          </a:p>
          <a:p>
            <a:pPr>
              <a:buFont typeface="Wingdings" pitchFamily="2" charset="2"/>
              <a:buChar char="ü"/>
            </a:pPr>
            <a:r>
              <a:rPr lang="fr-FR" sz="2800" dirty="0" smtClean="0"/>
              <a:t>sur l’irréversibilité du temps (lire des histoires sur des personnes mortes, faire parler l’enfant au sujet d’un animal mort) ; </a:t>
            </a:r>
          </a:p>
          <a:p>
            <a:pPr>
              <a:buFont typeface="Wingdings" pitchFamily="2" charset="2"/>
              <a:buChar char="ü"/>
            </a:pPr>
            <a:r>
              <a:rPr lang="fr-FR" sz="2800" dirty="0" smtClean="0"/>
              <a:t>sur la durée  à partir du jeu, du sport ; </a:t>
            </a:r>
          </a:p>
          <a:p>
            <a:pPr>
              <a:buFont typeface="Wingdings" pitchFamily="2" charset="2"/>
              <a:buChar char="ü"/>
            </a:pPr>
            <a:r>
              <a:rPr lang="fr-FR" sz="2800" dirty="0" smtClean="0"/>
              <a:t>sur la vitesse par des jeux de mains, marche rapide ou lente ; </a:t>
            </a:r>
          </a:p>
          <a:p>
            <a:pPr>
              <a:buFont typeface="Wingdings" pitchFamily="2" charset="2"/>
              <a:buChar char="ü"/>
            </a:pPr>
            <a:r>
              <a:rPr lang="fr-FR" sz="2800" dirty="0" smtClean="0"/>
              <a:t>sur les périodicités en reprenant des chants, faisant parler l’enfant à propos des saisons, des rythmes de la journée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0"/>
            <a:ext cx="9144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800" dirty="0" smtClean="0">
                <a:solidFill>
                  <a:srgbClr val="00B050"/>
                </a:solidFill>
                <a:latin typeface="Times New Roman" pitchFamily="18" charset="0"/>
                <a:cs typeface="Times New Roman" pitchFamily="18" charset="0"/>
              </a:rPr>
              <a:t>2. La </a:t>
            </a:r>
            <a:r>
              <a:rPr lang="en-US" sz="2800" dirty="0" err="1" smtClean="0">
                <a:solidFill>
                  <a:srgbClr val="00B050"/>
                </a:solidFill>
                <a:latin typeface="Times New Roman" pitchFamily="18" charset="0"/>
                <a:cs typeface="Times New Roman" pitchFamily="18" charset="0"/>
              </a:rPr>
              <a:t>latéralité</a:t>
            </a:r>
            <a:r>
              <a:rPr lang="en-US" sz="2800" b="1" dirty="0" smtClean="0">
                <a:solidFill>
                  <a:srgbClr val="00B050"/>
                </a:solidFill>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Structuration</a:t>
            </a:r>
            <a:r>
              <a:rPr lang="en-US" sz="2800" b="1" dirty="0" smtClean="0">
                <a:latin typeface="Times New Roman" pitchFamily="18" charset="0"/>
                <a:cs typeface="Times New Roman" pitchFamily="18" charset="0"/>
              </a:rPr>
              <a:t> de la </a:t>
            </a:r>
            <a:r>
              <a:rPr lang="en-US" sz="2800" b="1" dirty="0" err="1" smtClean="0">
                <a:latin typeface="Times New Roman" pitchFamily="18" charset="0"/>
                <a:cs typeface="Times New Roman" pitchFamily="18" charset="0"/>
              </a:rPr>
              <a:t>latéralité</a:t>
            </a:r>
            <a:endParaRPr lang="en-US" sz="2800" b="1" dirty="0" smtClean="0">
              <a:latin typeface="Times New Roman" pitchFamily="18" charset="0"/>
              <a:cs typeface="Times New Roman" pitchFamily="18" charset="0"/>
            </a:endParaRPr>
          </a:p>
          <a:p>
            <a:endParaRPr lang="en-US" sz="2400" b="1" dirty="0" smtClean="0"/>
          </a:p>
          <a:p>
            <a:pPr>
              <a:buFont typeface="Wingdings" pitchFamily="2" charset="2"/>
              <a:buChar char="§"/>
            </a:pPr>
            <a:r>
              <a:rPr lang="fr-FR" sz="2800" dirty="0" smtClean="0">
                <a:latin typeface="Times New Roman" pitchFamily="18" charset="0"/>
                <a:cs typeface="Times New Roman" pitchFamily="18" charset="0"/>
              </a:rPr>
              <a:t>C’est la préférence d’utilisation d’une des parties symétriques du corps pour la main, </a:t>
            </a:r>
            <a:r>
              <a:rPr lang="fr-FR" sz="2800" dirty="0" smtClean="0">
                <a:latin typeface="Times New Roman" pitchFamily="18" charset="0"/>
                <a:cs typeface="Times New Roman" pitchFamily="18" charset="0"/>
              </a:rPr>
              <a:t>l</a:t>
            </a:r>
            <a:r>
              <a:rPr lang="fr-FR" sz="2800" dirty="0" smtClean="0">
                <a:latin typeface="Times New Roman" pitchFamily="18" charset="0"/>
                <a:cs typeface="Times New Roman" pitchFamily="18" charset="0"/>
              </a:rPr>
              <a:t>’œil </a:t>
            </a:r>
            <a:r>
              <a:rPr lang="fr-FR" sz="2800" dirty="0" smtClean="0">
                <a:latin typeface="Times New Roman" pitchFamily="18" charset="0"/>
                <a:cs typeface="Times New Roman" pitchFamily="18" charset="0"/>
              </a:rPr>
              <a:t>, </a:t>
            </a:r>
            <a:r>
              <a:rPr lang="fr-FR" sz="2800" dirty="0" smtClean="0">
                <a:latin typeface="Times New Roman" pitchFamily="18" charset="0"/>
                <a:cs typeface="Times New Roman" pitchFamily="18" charset="0"/>
              </a:rPr>
              <a:t>l’oreille, la jambe. </a:t>
            </a:r>
          </a:p>
          <a:p>
            <a:pPr>
              <a:buFont typeface="Wingdings" pitchFamily="2" charset="2"/>
              <a:buChar char="§"/>
            </a:pPr>
            <a:r>
              <a:rPr lang="fr-FR" sz="2800" dirty="0" smtClean="0">
                <a:latin typeface="Times New Roman" pitchFamily="18" charset="0"/>
                <a:cs typeface="Times New Roman" pitchFamily="18" charset="0"/>
              </a:rPr>
              <a:t>Il existe des facteurs génétiques et neurologiques pour induire la latéralité</a:t>
            </a:r>
            <a:r>
              <a:rPr lang="fr-FR" sz="2800" dirty="0" smtClean="0">
                <a:latin typeface="Times New Roman" pitchFamily="18" charset="0"/>
                <a:cs typeface="Times New Roman" pitchFamily="18" charset="0"/>
              </a:rPr>
              <a:t>.</a:t>
            </a:r>
            <a:endParaRPr lang="fr-FR" sz="2800" dirty="0" smtClean="0">
              <a:latin typeface="Times New Roman" pitchFamily="18" charset="0"/>
              <a:cs typeface="Times New Roman" pitchFamily="18" charset="0"/>
            </a:endParaRPr>
          </a:p>
          <a:p>
            <a:pPr>
              <a:buFont typeface="Wingdings" pitchFamily="2" charset="2"/>
              <a:buChar char="§"/>
            </a:pPr>
            <a:endParaRPr lang="fr-FR" sz="2800" dirty="0" smtClean="0">
              <a:latin typeface="Times New Roman" pitchFamily="18" charset="0"/>
              <a:cs typeface="Times New Roman" pitchFamily="18" charset="0"/>
            </a:endParaRPr>
          </a:p>
          <a:p>
            <a:pPr>
              <a:buFont typeface="Wingdings" pitchFamily="2" charset="2"/>
              <a:buChar char="§"/>
            </a:pPr>
            <a:r>
              <a:rPr lang="fr-FR" sz="2800" dirty="0" smtClean="0">
                <a:latin typeface="Times New Roman" pitchFamily="18" charset="0"/>
                <a:cs typeface="Times New Roman" pitchFamily="18" charset="0"/>
              </a:rPr>
              <a:t>Elle est rarement homogène c’est-à-dire que le côté dominant pour la main n’est pas forcément le même pour l</a:t>
            </a:r>
            <a:r>
              <a:rPr lang="fr-FR" sz="2800" dirty="0" smtClean="0">
                <a:latin typeface="Times New Roman" pitchFamily="18" charset="0"/>
                <a:cs typeface="Times New Roman" pitchFamily="18" charset="0"/>
              </a:rPr>
              <a:t>’ </a:t>
            </a:r>
            <a:r>
              <a:rPr lang="fr-FR" sz="2800" dirty="0" smtClean="0">
                <a:latin typeface="Times New Roman" pitchFamily="18" charset="0"/>
                <a:cs typeface="Times New Roman" pitchFamily="18" charset="0"/>
              </a:rPr>
              <a:t>œil</a:t>
            </a:r>
            <a:r>
              <a:rPr lang="fr-FR" sz="2800" dirty="0" smtClean="0">
                <a:latin typeface="Times New Roman" pitchFamily="18" charset="0"/>
                <a:cs typeface="Times New Roman" pitchFamily="18" charset="0"/>
              </a:rPr>
              <a:t>, </a:t>
            </a:r>
            <a:r>
              <a:rPr lang="fr-FR" sz="2800" dirty="0" smtClean="0">
                <a:latin typeface="Times New Roman" pitchFamily="18" charset="0"/>
                <a:cs typeface="Times New Roman" pitchFamily="18" charset="0"/>
              </a:rPr>
              <a:t>l’oreille ou la jambe. </a:t>
            </a:r>
          </a:p>
          <a:p>
            <a:pPr>
              <a:buFont typeface="Wingdings" pitchFamily="2" charset="2"/>
              <a:buChar char="§"/>
            </a:pPr>
            <a:r>
              <a:rPr lang="fr-FR" sz="2800" dirty="0" smtClean="0">
                <a:latin typeface="Times New Roman" pitchFamily="18" charset="0"/>
                <a:cs typeface="Times New Roman" pitchFamily="18" charset="0"/>
              </a:rPr>
              <a:t>La latéralité globale est vraiment fixée vers l’âge de 10 ans mais la dominance est déjà visible dès 4-5 ans avec une stabilité manuelle dès 6 ans.</a:t>
            </a:r>
          </a:p>
          <a:p>
            <a:endParaRPr lang="en-US" sz="24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0"/>
            <a:ext cx="91440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400" dirty="0" smtClean="0">
                <a:solidFill>
                  <a:srgbClr val="00B050"/>
                </a:solidFill>
              </a:rPr>
              <a:t>2. </a:t>
            </a:r>
            <a:r>
              <a:rPr lang="en-US" sz="2400" dirty="0" smtClean="0">
                <a:solidFill>
                  <a:srgbClr val="00B050"/>
                </a:solidFill>
                <a:latin typeface="Times New Roman" pitchFamily="18" charset="0"/>
                <a:cs typeface="Times New Roman" pitchFamily="18" charset="0"/>
              </a:rPr>
              <a:t>La </a:t>
            </a:r>
            <a:r>
              <a:rPr lang="en-US" sz="2400" dirty="0" err="1" smtClean="0">
                <a:solidFill>
                  <a:srgbClr val="00B050"/>
                </a:solidFill>
                <a:latin typeface="Times New Roman" pitchFamily="18" charset="0"/>
                <a:cs typeface="Times New Roman" pitchFamily="18" charset="0"/>
              </a:rPr>
              <a:t>latéralité</a:t>
            </a:r>
            <a:r>
              <a:rPr lang="en-US" sz="2400" b="1" dirty="0" smtClean="0">
                <a:solidFill>
                  <a:srgbClr val="00B050"/>
                </a:solidFill>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Structuration</a:t>
            </a:r>
            <a:r>
              <a:rPr lang="en-US" sz="2400" b="1" dirty="0" smtClean="0">
                <a:latin typeface="Times New Roman" pitchFamily="18" charset="0"/>
                <a:cs typeface="Times New Roman" pitchFamily="18" charset="0"/>
              </a:rPr>
              <a:t> de la </a:t>
            </a:r>
            <a:r>
              <a:rPr lang="en-US" sz="2400" b="1" dirty="0" err="1" smtClean="0">
                <a:latin typeface="Times New Roman" pitchFamily="18" charset="0"/>
                <a:cs typeface="Times New Roman" pitchFamily="18" charset="0"/>
              </a:rPr>
              <a:t>latéralité</a:t>
            </a:r>
            <a:endParaRPr lang="en-US" sz="2400" b="1" dirty="0" smtClean="0">
              <a:latin typeface="Times New Roman" pitchFamily="18" charset="0"/>
              <a:cs typeface="Times New Roman" pitchFamily="18" charset="0"/>
            </a:endParaRPr>
          </a:p>
          <a:p>
            <a:pPr>
              <a:buFont typeface="Wingdings" pitchFamily="2" charset="2"/>
              <a:buChar char="§"/>
            </a:pPr>
            <a:endParaRPr lang="fr-FR" sz="2400" dirty="0" smtClean="0"/>
          </a:p>
          <a:p>
            <a:pPr>
              <a:buFont typeface="Wingdings" pitchFamily="2" charset="2"/>
              <a:buChar char="§"/>
            </a:pPr>
            <a:r>
              <a:rPr lang="fr-FR" sz="2400" dirty="0" smtClean="0"/>
              <a:t>On retrouve dans la population générale : </a:t>
            </a:r>
          </a:p>
          <a:p>
            <a:pPr>
              <a:buFont typeface="Wingdings" pitchFamily="2" charset="2"/>
              <a:buChar char="§"/>
            </a:pPr>
            <a:endParaRPr lang="fr-FR" sz="2400" dirty="0" smtClean="0"/>
          </a:p>
          <a:p>
            <a:pPr>
              <a:buFont typeface="Wingdings" pitchFamily="2" charset="2"/>
              <a:buChar char="ü"/>
            </a:pPr>
            <a:r>
              <a:rPr lang="fr-FR" sz="2400" dirty="0" smtClean="0"/>
              <a:t>73 % de personnes droitières manuelles (et parmi elles, 1 % des personnes ont leur centre du langage à droite) ; </a:t>
            </a:r>
          </a:p>
          <a:p>
            <a:pPr>
              <a:buFont typeface="Wingdings" pitchFamily="2" charset="2"/>
              <a:buChar char="ü"/>
            </a:pPr>
            <a:endParaRPr lang="fr-FR" sz="2400" dirty="0" smtClean="0"/>
          </a:p>
          <a:p>
            <a:pPr>
              <a:buFont typeface="Wingdings" pitchFamily="2" charset="2"/>
              <a:buChar char="ü"/>
            </a:pPr>
            <a:r>
              <a:rPr lang="fr-FR" sz="2400" dirty="0" smtClean="0"/>
              <a:t>10 % des personnes sont gauchères du point de vue manuel dont 60 % avec des aires du langage à gauche, 30 % à droite et 10 % disposées des deux côtés ; </a:t>
            </a:r>
          </a:p>
          <a:p>
            <a:pPr>
              <a:buFont typeface="Wingdings" pitchFamily="2" charset="2"/>
              <a:buChar char="ü"/>
            </a:pPr>
            <a:endParaRPr lang="fr-FR" sz="2400" dirty="0" smtClean="0"/>
          </a:p>
          <a:p>
            <a:pPr>
              <a:buFont typeface="Wingdings" pitchFamily="2" charset="2"/>
              <a:buChar char="ü"/>
            </a:pPr>
            <a:r>
              <a:rPr lang="fr-FR" sz="2400" dirty="0" smtClean="0"/>
              <a:t>9 % des personnes ont une latéralité manuelle mal affirmée et </a:t>
            </a:r>
            <a:r>
              <a:rPr lang="en-US" sz="2400" dirty="0" smtClean="0"/>
              <a:t>8 % </a:t>
            </a:r>
            <a:r>
              <a:rPr lang="en-US" sz="2400" dirty="0" err="1" smtClean="0"/>
              <a:t>sont</a:t>
            </a:r>
            <a:r>
              <a:rPr lang="en-US" sz="2400" dirty="0" smtClean="0"/>
              <a:t> </a:t>
            </a:r>
            <a:r>
              <a:rPr lang="en-US" sz="2400" dirty="0" err="1" smtClean="0"/>
              <a:t>dites</a:t>
            </a:r>
            <a:r>
              <a:rPr lang="en-US" sz="2400" dirty="0" smtClean="0"/>
              <a:t>  </a:t>
            </a:r>
            <a:r>
              <a:rPr lang="en-US" sz="2400" dirty="0" err="1" smtClean="0"/>
              <a:t>ambidextres</a:t>
            </a:r>
            <a:r>
              <a:rPr lang="en-US" sz="2400" dirty="0" smtClean="0"/>
              <a:t>. </a:t>
            </a:r>
            <a:endParaRPr lang="fr-FR" sz="800" dirty="0" smtClean="0"/>
          </a:p>
          <a:p>
            <a:endParaRPr lang="en-US" sz="24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0" y="0"/>
            <a:ext cx="91440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buFont typeface="Wingdings" pitchFamily="2" charset="2"/>
              <a:buChar char="§"/>
            </a:pPr>
            <a:r>
              <a:rPr lang="fr-FR" sz="2400" dirty="0" smtClean="0">
                <a:latin typeface="Times New Roman" pitchFamily="18" charset="0"/>
                <a:cs typeface="Times New Roman" pitchFamily="18" charset="0"/>
              </a:rPr>
              <a:t>Le risque de l’ambidextrie ou de la faible dominance manuelle est la</a:t>
            </a:r>
          </a:p>
          <a:p>
            <a:r>
              <a:rPr lang="fr-FR" sz="2400" dirty="0" smtClean="0">
                <a:latin typeface="Times New Roman" pitchFamily="18" charset="0"/>
                <a:cs typeface="Times New Roman" pitchFamily="18" charset="0"/>
              </a:rPr>
              <a:t>maladresse, les troubles </a:t>
            </a:r>
            <a:r>
              <a:rPr lang="fr-FR" sz="2400" dirty="0" err="1" smtClean="0">
                <a:latin typeface="Times New Roman" pitchFamily="18" charset="0"/>
                <a:cs typeface="Times New Roman" pitchFamily="18" charset="0"/>
              </a:rPr>
              <a:t>graphomoteurs</a:t>
            </a:r>
            <a:r>
              <a:rPr lang="fr-FR" sz="2400" dirty="0" smtClean="0">
                <a:latin typeface="Times New Roman" pitchFamily="18" charset="0"/>
                <a:cs typeface="Times New Roman" pitchFamily="18" charset="0"/>
              </a:rPr>
              <a:t>, …</a:t>
            </a:r>
          </a:p>
          <a:p>
            <a:endParaRPr lang="fr-FR" sz="2400" dirty="0" smtClean="0">
              <a:latin typeface="Times New Roman" pitchFamily="18" charset="0"/>
              <a:cs typeface="Times New Roman" pitchFamily="18" charset="0"/>
            </a:endParaRPr>
          </a:p>
          <a:p>
            <a:pPr>
              <a:buFont typeface="Wingdings" pitchFamily="2" charset="2"/>
              <a:buChar char="§"/>
            </a:pPr>
            <a:r>
              <a:rPr lang="fr-FR" sz="2400" dirty="0" smtClean="0">
                <a:latin typeface="Times New Roman" pitchFamily="18" charset="0"/>
                <a:cs typeface="Times New Roman" pitchFamily="18" charset="0"/>
              </a:rPr>
              <a:t>Il est donc nécessaire de proposer un maximum d’activités manuelles à ces enfants mal latéralisés : activités plastiques, jeux de construction, jeux de lancer, jeux de dînette.</a:t>
            </a:r>
          </a:p>
          <a:p>
            <a:pPr>
              <a:buFont typeface="Wingdings" pitchFamily="2" charset="2"/>
              <a:buChar char="§"/>
            </a:pPr>
            <a:endParaRPr lang="fr-FR" sz="2400" dirty="0" smtClean="0">
              <a:latin typeface="Times New Roman" pitchFamily="18" charset="0"/>
              <a:cs typeface="Times New Roman" pitchFamily="18" charset="0"/>
            </a:endParaRPr>
          </a:p>
          <a:p>
            <a:pPr>
              <a:buFont typeface="Wingdings" pitchFamily="2" charset="2"/>
              <a:buChar char="§"/>
            </a:pPr>
            <a:r>
              <a:rPr lang="fr-FR" sz="2400" dirty="0" smtClean="0">
                <a:latin typeface="Times New Roman" pitchFamily="18" charset="0"/>
                <a:cs typeface="Times New Roman" pitchFamily="18" charset="0"/>
              </a:rPr>
              <a:t>Si le doute persiste encore vers 5 ans, il est préférable de réaliser un bilan de psychomotricité pour entamer une rééducation avant le cours primaire.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ChangeArrowheads="1"/>
          </p:cNvSpPr>
          <p:nvPr/>
        </p:nvSpPr>
        <p:spPr bwMode="auto">
          <a:xfrm>
            <a:off x="0" y="0"/>
            <a:ext cx="9144000" cy="63401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r>
              <a:rPr lang="en-US" sz="2800" b="1" dirty="0" smtClean="0">
                <a:solidFill>
                  <a:srgbClr val="00B050"/>
                </a:solidFill>
                <a:latin typeface="Times New Roman" pitchFamily="18" charset="0"/>
                <a:cs typeface="Times New Roman" pitchFamily="18" charset="0"/>
              </a:rPr>
              <a:t>3. Le </a:t>
            </a:r>
            <a:r>
              <a:rPr lang="en-US" sz="2800" b="1" dirty="0" err="1" smtClean="0">
                <a:solidFill>
                  <a:srgbClr val="00B050"/>
                </a:solidFill>
                <a:latin typeface="Times New Roman" pitchFamily="18" charset="0"/>
                <a:cs typeface="Times New Roman" pitchFamily="18" charset="0"/>
              </a:rPr>
              <a:t>schéma</a:t>
            </a:r>
            <a:r>
              <a:rPr lang="en-US" sz="2800" b="1" dirty="0" smtClean="0">
                <a:solidFill>
                  <a:srgbClr val="00B050"/>
                </a:solidFill>
                <a:latin typeface="Times New Roman" pitchFamily="18" charset="0"/>
                <a:cs typeface="Times New Roman" pitchFamily="18" charset="0"/>
              </a:rPr>
              <a:t> </a:t>
            </a:r>
            <a:r>
              <a:rPr lang="en-US" sz="2800" b="1" dirty="0" err="1" smtClean="0">
                <a:solidFill>
                  <a:srgbClr val="00B050"/>
                </a:solidFill>
                <a:latin typeface="Times New Roman" pitchFamily="18" charset="0"/>
                <a:cs typeface="Times New Roman" pitchFamily="18" charset="0"/>
              </a:rPr>
              <a:t>corporel</a:t>
            </a:r>
            <a:endParaRPr lang="en-US" sz="2800" b="1" dirty="0" smtClean="0">
              <a:solidFill>
                <a:srgbClr val="00B050"/>
              </a:solidFill>
              <a:latin typeface="Times New Roman" pitchFamily="18" charset="0"/>
              <a:cs typeface="Times New Roman" pitchFamily="18" charset="0"/>
            </a:endParaRPr>
          </a:p>
          <a:p>
            <a:pPr>
              <a:buFont typeface="Wingdings" pitchFamily="2" charset="2"/>
              <a:buChar char="§"/>
            </a:pPr>
            <a:r>
              <a:rPr lang="en-US" sz="2800" dirty="0" err="1" smtClean="0">
                <a:latin typeface="Times New Roman" pitchFamily="18" charset="0"/>
                <a:cs typeface="Times New Roman" pitchFamily="18" charset="0"/>
              </a:rPr>
              <a:t>C’est</a:t>
            </a:r>
            <a:r>
              <a:rPr lang="en-US" sz="2800" dirty="0" smtClean="0">
                <a:solidFill>
                  <a:srgbClr val="00B050"/>
                </a:solidFill>
                <a:latin typeface="Times New Roman" pitchFamily="18" charset="0"/>
                <a:cs typeface="Times New Roman" pitchFamily="18" charset="0"/>
              </a:rPr>
              <a:t> </a:t>
            </a:r>
            <a:r>
              <a:rPr lang="fr-FR" sz="2800" dirty="0" smtClean="0"/>
              <a:t> une perception que chacun a de son propre corps, de ses différentes parties, de sa position par rapport à la verticale ou l’horizontale au cours des mouvements. </a:t>
            </a:r>
          </a:p>
          <a:p>
            <a:pPr>
              <a:buFont typeface="Wingdings" pitchFamily="2" charset="2"/>
              <a:buChar char="§"/>
            </a:pPr>
            <a:endParaRPr lang="fr-FR" sz="2800" dirty="0" smtClean="0"/>
          </a:p>
          <a:p>
            <a:pPr>
              <a:buFont typeface="Wingdings" pitchFamily="2" charset="2"/>
              <a:buChar char="§"/>
            </a:pPr>
            <a:r>
              <a:rPr lang="fr-FR" sz="2800" dirty="0" smtClean="0"/>
              <a:t>Il se constitue tout au long de l’enfance et est considéré</a:t>
            </a:r>
          </a:p>
          <a:p>
            <a:r>
              <a:rPr lang="fr-FR" sz="2800" dirty="0" smtClean="0"/>
              <a:t>comme acquis vers l’âge de 11 ans. </a:t>
            </a:r>
          </a:p>
          <a:p>
            <a:endParaRPr lang="fr-FR" sz="2800" dirty="0" smtClean="0"/>
          </a:p>
          <a:p>
            <a:pPr>
              <a:buFont typeface="Wingdings" pitchFamily="2" charset="2"/>
              <a:buChar char="§"/>
            </a:pPr>
            <a:r>
              <a:rPr lang="fr-FR" sz="2800" dirty="0" smtClean="0"/>
              <a:t>Le schéma corporel est donc une représentation interne du corps ressenti et perçu du point de vue tactile, visuel et</a:t>
            </a:r>
          </a:p>
          <a:p>
            <a:r>
              <a:rPr lang="fr-FR" sz="2800" dirty="0" smtClean="0"/>
              <a:t>postural. </a:t>
            </a:r>
          </a:p>
          <a:p>
            <a:endParaRPr lang="fr-FR" sz="2800" dirty="0" smtClean="0"/>
          </a:p>
          <a:p>
            <a:pPr>
              <a:buFont typeface="Wingdings" pitchFamily="2" charset="2"/>
              <a:buChar char="§"/>
            </a:pPr>
            <a:r>
              <a:rPr lang="fr-FR" sz="2800" dirty="0" smtClean="0"/>
              <a:t>Un mauvais schéma corporel est souvent associé à un trouble de la structuration spatiale et/ou temporelle...</a:t>
            </a:r>
            <a:r>
              <a:rPr lang="fr-FR" sz="2800" b="1" dirty="0" smtClean="0">
                <a:solidFill>
                  <a:srgbClr val="00B050"/>
                </a:solidFill>
                <a:latin typeface="Times New Roman" pitchFamily="18" charset="0"/>
                <a:cs typeface="Times New Roman" pitchFamily="18" charset="0"/>
              </a:rPr>
              <a:t>  </a:t>
            </a:r>
            <a:endParaRPr lang="fr-FR" sz="2800" dirty="0" smtClean="0">
              <a:solidFill>
                <a:srgbClr val="00B05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ChangeArrowheads="1"/>
          </p:cNvSpPr>
          <p:nvPr/>
        </p:nvSpPr>
        <p:spPr bwMode="auto">
          <a:xfrm>
            <a:off x="0" y="0"/>
            <a:ext cx="9144000" cy="437042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a:buFont typeface="Wingdings" pitchFamily="2" charset="2"/>
              <a:buChar char="§"/>
            </a:pPr>
            <a:r>
              <a:rPr lang="fr-FR" sz="2400" b="1" dirty="0" smtClean="0">
                <a:latin typeface="Times New Roman" pitchFamily="18" charset="0"/>
                <a:cs typeface="Times New Roman" pitchFamily="18" charset="0"/>
              </a:rPr>
              <a:t>Le schéma corporel se construit au cours des 12 premières années, </a:t>
            </a:r>
          </a:p>
          <a:p>
            <a:pPr>
              <a:buFont typeface="Wingdings" pitchFamily="2" charset="2"/>
              <a:buChar char="§"/>
            </a:pPr>
            <a:endParaRPr lang="fr-FR" sz="2400" dirty="0" smtClean="0">
              <a:latin typeface="Times New Roman" pitchFamily="18" charset="0"/>
              <a:cs typeface="Times New Roman" pitchFamily="18" charset="0"/>
            </a:endParaRPr>
          </a:p>
          <a:p>
            <a:pPr>
              <a:buFont typeface="Wingdings" pitchFamily="2" charset="2"/>
              <a:buChar char="Ø"/>
            </a:pPr>
            <a:r>
              <a:rPr lang="fr-FR" sz="2400" b="1" dirty="0" smtClean="0">
                <a:latin typeface="Times New Roman" pitchFamily="18" charset="0"/>
                <a:cs typeface="Times New Roman" pitchFamily="18" charset="0"/>
              </a:rPr>
              <a:t>jusqu’à l’âge de 3 ans </a:t>
            </a:r>
            <a:r>
              <a:rPr lang="fr-FR" sz="2400" dirty="0" smtClean="0">
                <a:latin typeface="Times New Roman" pitchFamily="18" charset="0"/>
                <a:cs typeface="Times New Roman" pitchFamily="18" charset="0"/>
              </a:rPr>
              <a:t>environ, c’est la période des premières sensations sensorimotrices et d’exploration du monde extérieur. </a:t>
            </a:r>
          </a:p>
          <a:p>
            <a:pPr>
              <a:buFont typeface="Wingdings" pitchFamily="2" charset="2"/>
              <a:buChar char="Ø"/>
            </a:pPr>
            <a:endParaRPr lang="fr-FR" sz="2400" dirty="0" smtClean="0">
              <a:latin typeface="Times New Roman" pitchFamily="18" charset="0"/>
              <a:cs typeface="Times New Roman" pitchFamily="18" charset="0"/>
            </a:endParaRPr>
          </a:p>
          <a:p>
            <a:pPr>
              <a:buFont typeface="Wingdings" pitchFamily="2" charset="2"/>
              <a:buChar char="Ø"/>
            </a:pPr>
            <a:r>
              <a:rPr lang="fr-FR" sz="2400" b="1" dirty="0" smtClean="0">
                <a:latin typeface="Times New Roman" pitchFamily="18" charset="0"/>
                <a:cs typeface="Times New Roman" pitchFamily="18" charset="0"/>
              </a:rPr>
              <a:t>De 3 à 7 ans</a:t>
            </a:r>
            <a:r>
              <a:rPr lang="fr-FR" sz="2400" dirty="0" smtClean="0">
                <a:latin typeface="Times New Roman" pitchFamily="18" charset="0"/>
                <a:cs typeface="Times New Roman" pitchFamily="18" charset="0"/>
              </a:rPr>
              <a:t>, l’intériorisation de l’image corporelle se poursuit et s’affine, le corps sert de référence pour situer la position des objets. </a:t>
            </a:r>
          </a:p>
          <a:p>
            <a:pPr>
              <a:buFont typeface="Wingdings" pitchFamily="2" charset="2"/>
              <a:buChar char="Ø"/>
            </a:pPr>
            <a:endParaRPr lang="fr-FR" sz="2400" dirty="0" smtClean="0">
              <a:latin typeface="Times New Roman" pitchFamily="18" charset="0"/>
              <a:cs typeface="Times New Roman" pitchFamily="18" charset="0"/>
            </a:endParaRPr>
          </a:p>
          <a:p>
            <a:pPr>
              <a:buFont typeface="Wingdings" pitchFamily="2" charset="2"/>
              <a:buChar char="Ø"/>
            </a:pPr>
            <a:r>
              <a:rPr lang="fr-FR" sz="2400" dirty="0" smtClean="0">
                <a:latin typeface="Times New Roman" pitchFamily="18" charset="0"/>
                <a:cs typeface="Times New Roman" pitchFamily="18" charset="0"/>
              </a:rPr>
              <a:t>Par la suite, c’est principalement l’ajustement et l’anticipation des coordinations motrices pour les gestes demandant précision</a:t>
            </a:r>
          </a:p>
          <a:p>
            <a:r>
              <a:rPr lang="fr-FR" sz="2400" dirty="0" smtClean="0">
                <a:latin typeface="Times New Roman" pitchFamily="18" charset="0"/>
                <a:cs typeface="Times New Roman" pitchFamily="18" charset="0"/>
              </a:rPr>
              <a:t>et habileté qui sollicitent l’image corporelle (pour l’écriture notamment).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ChangeArrowheads="1"/>
          </p:cNvSpPr>
          <p:nvPr/>
        </p:nvSpPr>
        <p:spPr bwMode="auto">
          <a:xfrm>
            <a:off x="0" y="0"/>
            <a:ext cx="9144000" cy="62170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r>
              <a:rPr lang="fr-FR" sz="2400" b="1" dirty="0" smtClean="0">
                <a:latin typeface="Times New Roman" pitchFamily="18" charset="0"/>
                <a:cs typeface="Times New Roman" pitchFamily="18" charset="0"/>
              </a:rPr>
              <a:t>L’importance du schéma corporel</a:t>
            </a:r>
          </a:p>
          <a:p>
            <a:pPr>
              <a:buFont typeface="Wingdings" pitchFamily="2" charset="2"/>
              <a:buChar char="§"/>
            </a:pPr>
            <a:r>
              <a:rPr lang="fr-FR" sz="2400" dirty="0" smtClean="0">
                <a:latin typeface="Times New Roman" pitchFamily="18" charset="0"/>
                <a:cs typeface="Times New Roman" pitchFamily="18" charset="0"/>
              </a:rPr>
              <a:t>La mise en place de l’image de son corps va se faire petit à petit à partir</a:t>
            </a:r>
          </a:p>
          <a:p>
            <a:r>
              <a:rPr lang="fr-FR" sz="2400" dirty="0" smtClean="0">
                <a:latin typeface="Times New Roman" pitchFamily="18" charset="0"/>
                <a:cs typeface="Times New Roman" pitchFamily="18" charset="0"/>
              </a:rPr>
              <a:t>des expériences multiples que va vivre l’enfant dans son environnement.</a:t>
            </a:r>
          </a:p>
          <a:p>
            <a:endParaRPr lang="fr-FR" sz="2400" dirty="0" smtClean="0">
              <a:latin typeface="Times New Roman" pitchFamily="18" charset="0"/>
              <a:cs typeface="Times New Roman" pitchFamily="18" charset="0"/>
            </a:endParaRPr>
          </a:p>
          <a:p>
            <a:pPr>
              <a:buFont typeface="Wingdings" pitchFamily="2" charset="2"/>
              <a:buChar char="§"/>
            </a:pPr>
            <a:r>
              <a:rPr lang="fr-FR" sz="2400" dirty="0" smtClean="0">
                <a:latin typeface="Times New Roman" pitchFamily="18" charset="0"/>
                <a:cs typeface="Times New Roman" pitchFamily="18" charset="0"/>
              </a:rPr>
              <a:t>Il aura à prendre conscience des limites de son corps (sa forme et sa</a:t>
            </a:r>
          </a:p>
          <a:p>
            <a:r>
              <a:rPr lang="fr-FR" sz="2400" dirty="0" smtClean="0">
                <a:latin typeface="Times New Roman" pitchFamily="18" charset="0"/>
                <a:cs typeface="Times New Roman" pitchFamily="18" charset="0"/>
              </a:rPr>
              <a:t>taille), de l’activité motrice qu’il peut produire et de ses conséquences</a:t>
            </a:r>
          </a:p>
          <a:p>
            <a:r>
              <a:rPr lang="fr-FR" sz="2400" dirty="0" smtClean="0">
                <a:latin typeface="Times New Roman" pitchFamily="18" charset="0"/>
                <a:cs typeface="Times New Roman" pitchFamily="18" charset="0"/>
              </a:rPr>
              <a:t>(lancer, attraper, se déplacer, sauter, mais aussi dessiner, écrire etc.), de ses postures, de ses expressions (attitudes, mimiques, sourire, etc.). </a:t>
            </a:r>
          </a:p>
          <a:p>
            <a:endParaRPr lang="fr-FR" sz="2400" dirty="0" smtClean="0">
              <a:latin typeface="Times New Roman" pitchFamily="18" charset="0"/>
              <a:cs typeface="Times New Roman" pitchFamily="18" charset="0"/>
            </a:endParaRPr>
          </a:p>
          <a:p>
            <a:pPr>
              <a:buFont typeface="Wingdings" pitchFamily="2" charset="2"/>
              <a:buChar char="§"/>
            </a:pPr>
            <a:r>
              <a:rPr lang="fr-FR" sz="2400" dirty="0" smtClean="0">
                <a:latin typeface="Times New Roman" pitchFamily="18" charset="0"/>
                <a:cs typeface="Times New Roman" pitchFamily="18" charset="0"/>
              </a:rPr>
              <a:t>Il devra connaître et nommer les parties du corps (sur soi puis sur autrui) et leur position dans l’espace, il aura à s’orienter dans l’espace ambiant mais aussi sur l’espace feuille. </a:t>
            </a:r>
          </a:p>
          <a:p>
            <a:pPr>
              <a:buFont typeface="Wingdings" pitchFamily="2" charset="2"/>
              <a:buChar char="§"/>
            </a:pPr>
            <a:endParaRPr lang="fr-FR" sz="2400" dirty="0" smtClean="0">
              <a:latin typeface="Times New Roman" pitchFamily="18" charset="0"/>
              <a:cs typeface="Times New Roman" pitchFamily="18" charset="0"/>
            </a:endParaRPr>
          </a:p>
          <a:p>
            <a:pPr>
              <a:buFont typeface="Wingdings" pitchFamily="2" charset="2"/>
              <a:buChar char="§"/>
            </a:pPr>
            <a:r>
              <a:rPr lang="fr-FR" sz="2400" dirty="0" smtClean="0">
                <a:latin typeface="Times New Roman" pitchFamily="18" charset="0"/>
                <a:cs typeface="Times New Roman" pitchFamily="18" charset="0"/>
              </a:rPr>
              <a:t>La connaissance de la droite et la gauche sont nécessaires pour commencer l’écriture.</a:t>
            </a:r>
          </a:p>
          <a:p>
            <a:endParaRPr lang="fr-FR"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967434"/>
          </a:xfrm>
        </p:spPr>
        <p:txBody>
          <a:bodyPr>
            <a:normAutofit/>
          </a:bodyPr>
          <a:lstStyle/>
          <a:p>
            <a:pPr>
              <a:buNone/>
            </a:pPr>
            <a:endParaRPr lang="fr-FR" sz="4000" dirty="0" smtClean="0">
              <a:solidFill>
                <a:srgbClr val="00B050"/>
              </a:solidFill>
              <a:latin typeface="Times New Roman" pitchFamily="18" charset="0"/>
              <a:cs typeface="Times New Roman" pitchFamily="18" charset="0"/>
            </a:endParaRPr>
          </a:p>
          <a:p>
            <a:pPr>
              <a:buNone/>
            </a:pPr>
            <a:endParaRPr lang="fr-FR" sz="4000" dirty="0" smtClean="0">
              <a:solidFill>
                <a:srgbClr val="00B050"/>
              </a:solidFill>
              <a:latin typeface="Times New Roman" pitchFamily="18" charset="0"/>
              <a:cs typeface="Times New Roman" pitchFamily="18" charset="0"/>
            </a:endParaRPr>
          </a:p>
          <a:p>
            <a:pPr>
              <a:buNone/>
            </a:pPr>
            <a:r>
              <a:rPr lang="fr-FR" sz="4000" dirty="0" smtClean="0">
                <a:solidFill>
                  <a:srgbClr val="00B050"/>
                </a:solidFill>
                <a:latin typeface="Times New Roman" pitchFamily="18" charset="0"/>
                <a:cs typeface="Times New Roman" pitchFamily="18" charset="0"/>
              </a:rPr>
              <a:t> </a:t>
            </a:r>
            <a:r>
              <a:rPr lang="fr-FR" sz="4000" dirty="0" smtClean="0">
                <a:solidFill>
                  <a:srgbClr val="00B050"/>
                </a:solidFill>
                <a:latin typeface="Times New Roman" pitchFamily="18" charset="0"/>
                <a:cs typeface="Times New Roman" pitchFamily="18" charset="0"/>
              </a:rPr>
              <a:t>7. Acquisitions antérieures (structure spatio-temporelle, latéralité, schéma </a:t>
            </a:r>
            <a:r>
              <a:rPr lang="fr-FR" sz="4000" dirty="0" smtClean="0">
                <a:solidFill>
                  <a:srgbClr val="00B050"/>
                </a:solidFill>
                <a:latin typeface="Times New Roman" pitchFamily="18" charset="0"/>
                <a:cs typeface="Times New Roman" pitchFamily="18" charset="0"/>
              </a:rPr>
              <a:t>corporel) </a:t>
            </a:r>
            <a:endParaRPr lang="fr-FR" sz="4000" dirty="0" smtClean="0"/>
          </a:p>
        </p:txBody>
      </p:sp>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ChangeArrowheads="1"/>
          </p:cNvSpPr>
          <p:nvPr/>
        </p:nvSpPr>
        <p:spPr bwMode="auto">
          <a:xfrm>
            <a:off x="0" y="0"/>
            <a:ext cx="9144000" cy="58477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a:buFont typeface="Wingdings" pitchFamily="2" charset="2"/>
              <a:buChar char="§"/>
            </a:pPr>
            <a:r>
              <a:rPr lang="fr-FR" sz="2400" dirty="0" smtClean="0"/>
              <a:t>La structuration du schéma corporel qui permet la prise de conscience de son corps et de ses actions motrices, </a:t>
            </a:r>
          </a:p>
          <a:p>
            <a:pPr>
              <a:buFont typeface="Wingdings" pitchFamily="2" charset="2"/>
              <a:buChar char="§"/>
            </a:pPr>
            <a:endParaRPr lang="fr-FR" sz="2400" dirty="0" smtClean="0"/>
          </a:p>
          <a:p>
            <a:pPr>
              <a:buFont typeface="Wingdings" pitchFamily="2" charset="2"/>
              <a:buChar char="§"/>
            </a:pPr>
            <a:r>
              <a:rPr lang="fr-FR" sz="2400" dirty="0" smtClean="0"/>
              <a:t>outre sa nécessité pour les apprentissages scolaires, aura une influence sur :</a:t>
            </a:r>
          </a:p>
          <a:p>
            <a:pPr>
              <a:buFont typeface="Wingdings" pitchFamily="2" charset="2"/>
              <a:buChar char="§"/>
            </a:pPr>
            <a:endParaRPr lang="fr-FR" sz="2400" dirty="0" smtClean="0"/>
          </a:p>
          <a:p>
            <a:pPr>
              <a:buFont typeface="Wingdings" pitchFamily="2" charset="2"/>
              <a:buChar char="ü"/>
            </a:pPr>
            <a:r>
              <a:rPr lang="fr-FR" sz="2400" dirty="0" smtClean="0"/>
              <a:t>L’image de soi : ce que je suis, mes émotions, sentiments, intérêts, qualités, capacités …</a:t>
            </a:r>
          </a:p>
          <a:p>
            <a:pPr>
              <a:buFont typeface="Wingdings" pitchFamily="2" charset="2"/>
              <a:buChar char="ü"/>
            </a:pPr>
            <a:endParaRPr lang="fr-FR" sz="2400" dirty="0" smtClean="0"/>
          </a:p>
          <a:p>
            <a:pPr>
              <a:buFont typeface="Wingdings" pitchFamily="2" charset="2"/>
              <a:buChar char="ü"/>
            </a:pPr>
            <a:r>
              <a:rPr lang="fr-FR" sz="2400" dirty="0" smtClean="0"/>
              <a:t>L’estime de soi : la manière dont nous nous évaluons, notre valeur personnelle.</a:t>
            </a:r>
          </a:p>
          <a:p>
            <a:pPr>
              <a:buFont typeface="Wingdings" pitchFamily="2" charset="2"/>
              <a:buChar char="ü"/>
            </a:pPr>
            <a:endParaRPr lang="fr-FR" sz="2400" dirty="0" smtClean="0"/>
          </a:p>
          <a:p>
            <a:pPr>
              <a:buFont typeface="Wingdings" pitchFamily="2" charset="2"/>
              <a:buChar char="ü"/>
            </a:pPr>
            <a:r>
              <a:rPr lang="fr-FR" sz="2400" dirty="0" smtClean="0"/>
              <a:t>La confiance en soi : la perception de sa capacité à réaliser des actions, des projets, avoir confiance dans ses </a:t>
            </a:r>
            <a:r>
              <a:rPr lang="en-US" sz="2400" dirty="0" err="1" smtClean="0"/>
              <a:t>compétences</a:t>
            </a:r>
            <a:endParaRPr lang="en-US" sz="2400" dirty="0" smtClean="0"/>
          </a:p>
          <a:p>
            <a:endParaRPr lang="fr-FR" sz="24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ChangeArrowheads="1"/>
          </p:cNvSpPr>
          <p:nvPr/>
        </p:nvSpPr>
        <p:spPr bwMode="auto">
          <a:xfrm>
            <a:off x="0" y="0"/>
            <a:ext cx="9144000" cy="28931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r>
              <a:rPr lang="fr-FR" sz="2400" dirty="0" smtClean="0">
                <a:solidFill>
                  <a:srgbClr val="00B050"/>
                </a:solidFill>
              </a:rPr>
              <a:t>L</a:t>
            </a:r>
            <a:r>
              <a:rPr lang="en-US" sz="2400" dirty="0" smtClean="0">
                <a:solidFill>
                  <a:srgbClr val="00B050"/>
                </a:solidFill>
              </a:rPr>
              <a:t>a </a:t>
            </a:r>
            <a:r>
              <a:rPr lang="en-US" sz="2400" dirty="0" err="1" smtClean="0">
                <a:solidFill>
                  <a:srgbClr val="00B050"/>
                </a:solidFill>
              </a:rPr>
              <a:t>connaissance</a:t>
            </a:r>
            <a:r>
              <a:rPr lang="en-US" sz="2400" dirty="0" smtClean="0">
                <a:solidFill>
                  <a:srgbClr val="00B050"/>
                </a:solidFill>
              </a:rPr>
              <a:t> des </a:t>
            </a:r>
            <a:r>
              <a:rPr lang="fr-FR" sz="2400" dirty="0" smtClean="0">
                <a:solidFill>
                  <a:srgbClr val="00B050"/>
                </a:solidFill>
              </a:rPr>
              <a:t>parties du corps et de leurs positions</a:t>
            </a:r>
          </a:p>
          <a:p>
            <a:r>
              <a:rPr lang="fr-FR" sz="2400" dirty="0" smtClean="0"/>
              <a:t>Il s’agit pour l’enfant de savoir nommer les parties de son corps mais aussi de les situer d’abord sur soi, sur des représentations (dessins, photos) et plus tard sur autrui.</a:t>
            </a:r>
          </a:p>
          <a:p>
            <a:endParaRPr lang="fr-FR" sz="2400" dirty="0" smtClean="0"/>
          </a:p>
          <a:p>
            <a:r>
              <a:rPr lang="fr-FR" sz="2400" dirty="0" smtClean="0"/>
              <a:t>L’identification, la désignation et la qualification des parties droites et gauches du corps sont des acquisitions essentielles.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ChangeArrowheads="1"/>
          </p:cNvSpPr>
          <p:nvPr/>
        </p:nvSpPr>
        <p:spPr bwMode="auto">
          <a:xfrm>
            <a:off x="0" y="0"/>
            <a:ext cx="9144000" cy="40010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endParaRPr lang="fr-FR" sz="2400" dirty="0" smtClean="0">
              <a:solidFill>
                <a:srgbClr val="00B050"/>
              </a:solidFill>
              <a:latin typeface="Times New Roman" pitchFamily="18" charset="0"/>
              <a:cs typeface="Times New Roman" pitchFamily="18" charset="0"/>
            </a:endParaRPr>
          </a:p>
          <a:p>
            <a:endParaRPr lang="fr-FR" sz="2400" dirty="0" smtClean="0">
              <a:solidFill>
                <a:srgbClr val="00B050"/>
              </a:solidFill>
              <a:latin typeface="Times New Roman" pitchFamily="18" charset="0"/>
              <a:cs typeface="Times New Roman" pitchFamily="18" charset="0"/>
            </a:endParaRPr>
          </a:p>
          <a:p>
            <a:endParaRPr lang="fr-FR" sz="2400" dirty="0" smtClean="0">
              <a:solidFill>
                <a:srgbClr val="00B050"/>
              </a:solidFill>
              <a:latin typeface="Times New Roman" pitchFamily="18" charset="0"/>
              <a:cs typeface="Times New Roman" pitchFamily="18" charset="0"/>
            </a:endParaRPr>
          </a:p>
          <a:p>
            <a:endParaRPr lang="fr-FR" sz="2400" dirty="0" smtClean="0">
              <a:solidFill>
                <a:srgbClr val="00B050"/>
              </a:solidFill>
              <a:latin typeface="Times New Roman" pitchFamily="18" charset="0"/>
              <a:cs typeface="Times New Roman" pitchFamily="18" charset="0"/>
            </a:endParaRPr>
          </a:p>
          <a:p>
            <a:endParaRPr lang="fr-FR" sz="2400" dirty="0" smtClean="0">
              <a:solidFill>
                <a:srgbClr val="00B050"/>
              </a:solidFill>
              <a:latin typeface="Times New Roman" pitchFamily="18" charset="0"/>
              <a:cs typeface="Times New Roman" pitchFamily="18" charset="0"/>
            </a:endParaRPr>
          </a:p>
          <a:p>
            <a:r>
              <a:rPr lang="fr-FR" sz="3600" dirty="0" smtClean="0">
                <a:solidFill>
                  <a:srgbClr val="00B050"/>
                </a:solidFill>
                <a:latin typeface="Times New Roman" pitchFamily="18" charset="0"/>
                <a:cs typeface="Times New Roman" pitchFamily="18" charset="0"/>
              </a:rPr>
              <a:t>8. Méthodes d'évaluation des acquisitions antérieures</a:t>
            </a:r>
          </a:p>
          <a:p>
            <a:endParaRPr lang="fr-FR" sz="2400" b="1" dirty="0" smtClean="0">
              <a:solidFill>
                <a:srgbClr val="00B050"/>
              </a:solidFill>
            </a:endParaRPr>
          </a:p>
          <a:p>
            <a:endParaRPr lang="fr-FR" sz="24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ChangeArrowheads="1"/>
          </p:cNvSpPr>
          <p:nvPr/>
        </p:nvSpPr>
        <p:spPr bwMode="auto">
          <a:xfrm>
            <a:off x="0" y="0"/>
            <a:ext cx="9144000" cy="40626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r>
              <a:rPr lang="fr-FR" sz="2800" dirty="0" smtClean="0">
                <a:solidFill>
                  <a:srgbClr val="00B050"/>
                </a:solidFill>
                <a:latin typeface="Times New Roman" pitchFamily="18" charset="0"/>
                <a:cs typeface="Times New Roman" pitchFamily="18" charset="0"/>
              </a:rPr>
              <a:t>Introduction </a:t>
            </a:r>
          </a:p>
          <a:p>
            <a:r>
              <a:rPr lang="fr-FR" sz="2800" dirty="0" smtClean="0">
                <a:latin typeface="Times New Roman" pitchFamily="18" charset="0"/>
                <a:cs typeface="Times New Roman" pitchFamily="18" charset="0"/>
              </a:rPr>
              <a:t>Plusieurs outils ont été proposés par les chercheurs en psychologie </a:t>
            </a:r>
            <a:r>
              <a:rPr lang="fr-FR" sz="2800" dirty="0" smtClean="0">
                <a:latin typeface="Times New Roman" pitchFamily="18" charset="0"/>
                <a:cs typeface="Times New Roman" pitchFamily="18" charset="0"/>
              </a:rPr>
              <a:t>pour évaluer </a:t>
            </a:r>
            <a:r>
              <a:rPr lang="fr-FR" sz="2800" dirty="0" smtClean="0">
                <a:latin typeface="Times New Roman" pitchFamily="18" charset="0"/>
                <a:cs typeface="Times New Roman" pitchFamily="18" charset="0"/>
              </a:rPr>
              <a:t>les acquisition antérieures, notamment la structuration spatio-temporelle, la </a:t>
            </a:r>
            <a:r>
              <a:rPr lang="fr-FR" sz="2800" dirty="0" err="1" smtClean="0">
                <a:latin typeface="Times New Roman" pitchFamily="18" charset="0"/>
                <a:cs typeface="Times New Roman" pitchFamily="18" charset="0"/>
              </a:rPr>
              <a:t>laléralité</a:t>
            </a:r>
            <a:r>
              <a:rPr lang="fr-FR" sz="2800" dirty="0" smtClean="0">
                <a:latin typeface="Times New Roman" pitchFamily="18" charset="0"/>
                <a:cs typeface="Times New Roman" pitchFamily="18" charset="0"/>
              </a:rPr>
              <a:t> et le schéma corporel.</a:t>
            </a:r>
          </a:p>
          <a:p>
            <a:r>
              <a:rPr lang="fr-FR" sz="2800" dirty="0" smtClean="0">
                <a:latin typeface="Times New Roman" pitchFamily="18" charset="0"/>
                <a:cs typeface="Times New Roman" pitchFamily="18" charset="0"/>
              </a:rPr>
              <a:t>Nous allons présenter brièvement dans ce cours les outils les plus utilisés.</a:t>
            </a:r>
          </a:p>
          <a:p>
            <a:endParaRPr lang="fr-FR" sz="2400" dirty="0" smtClean="0">
              <a:solidFill>
                <a:srgbClr val="00B050"/>
              </a:solidFill>
              <a:latin typeface="Times New Roman" pitchFamily="18" charset="0"/>
              <a:cs typeface="Times New Roman" pitchFamily="18" charset="0"/>
            </a:endParaRPr>
          </a:p>
          <a:p>
            <a:pPr marL="457200" indent="-457200"/>
            <a:endParaRPr lang="fr-FR" sz="2400" dirty="0" smtClean="0">
              <a:solidFill>
                <a:srgbClr val="00B05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ChangeArrowheads="1"/>
          </p:cNvSpPr>
          <p:nvPr/>
        </p:nvSpPr>
        <p:spPr bwMode="auto">
          <a:xfrm>
            <a:off x="0" y="0"/>
            <a:ext cx="9144000" cy="54784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r>
              <a:rPr lang="fr-FR" sz="2400" dirty="0" smtClean="0">
                <a:solidFill>
                  <a:srgbClr val="00B050"/>
                </a:solidFill>
                <a:latin typeface="Times New Roman" pitchFamily="18" charset="0"/>
                <a:cs typeface="Times New Roman" pitchFamily="18" charset="0"/>
              </a:rPr>
              <a:t>1. La batterie Piaget-Head (1964)</a:t>
            </a:r>
            <a:r>
              <a:rPr lang="fr-FR" sz="2400" dirty="0" smtClean="0">
                <a:latin typeface="Times New Roman" pitchFamily="18" charset="0"/>
                <a:cs typeface="Times New Roman" pitchFamily="18" charset="0"/>
              </a:rPr>
              <a:t> </a:t>
            </a:r>
          </a:p>
          <a:p>
            <a:pPr>
              <a:buFont typeface="Wingdings" pitchFamily="2" charset="2"/>
              <a:buChar char="§"/>
            </a:pPr>
            <a:r>
              <a:rPr lang="fr-FR" sz="2400" dirty="0" smtClean="0">
                <a:latin typeface="Times New Roman" pitchFamily="18" charset="0"/>
                <a:cs typeface="Times New Roman" pitchFamily="18" charset="0"/>
              </a:rPr>
              <a:t>Cette batterie étudie la possibilité du sujet de s'orienter dans l'espace en particulier, sa reconnaissance des coordonnées spatiales droite-gauche.</a:t>
            </a:r>
            <a:r>
              <a:rPr lang="en-US" sz="2400" dirty="0" smtClean="0">
                <a:latin typeface="Times New Roman" pitchFamily="18" charset="0"/>
                <a:cs typeface="Times New Roman" pitchFamily="18" charset="0"/>
              </a:rPr>
              <a:t> </a:t>
            </a:r>
          </a:p>
          <a:p>
            <a:pPr>
              <a:buFont typeface="Wingdings" pitchFamily="2" charset="2"/>
              <a:buChar char="§"/>
            </a:pPr>
            <a:endParaRPr lang="en-US" sz="2400" dirty="0" smtClean="0">
              <a:latin typeface="Times New Roman" pitchFamily="18" charset="0"/>
              <a:cs typeface="Times New Roman" pitchFamily="18" charset="0"/>
            </a:endParaRPr>
          </a:p>
          <a:p>
            <a:pPr>
              <a:buFont typeface="Wingdings" pitchFamily="2" charset="2"/>
              <a:buChar char="§"/>
            </a:pPr>
            <a:r>
              <a:rPr lang="fr-FR" sz="2400" dirty="0" smtClean="0">
                <a:latin typeface="Times New Roman" pitchFamily="18" charset="0"/>
                <a:cs typeface="Times New Roman" pitchFamily="18" charset="0"/>
              </a:rPr>
              <a:t>Il s’agit d’ un ensemble d'épreuves qui évalue l'orientation droite-gauche chez les enfants. </a:t>
            </a:r>
          </a:p>
          <a:p>
            <a:pPr>
              <a:buFont typeface="Wingdings" pitchFamily="2" charset="2"/>
              <a:buChar char="§"/>
            </a:pPr>
            <a:endParaRPr lang="fr-FR" sz="2400" dirty="0" smtClean="0">
              <a:latin typeface="Times New Roman" pitchFamily="18" charset="0"/>
              <a:cs typeface="Times New Roman" pitchFamily="18" charset="0"/>
            </a:endParaRPr>
          </a:p>
          <a:p>
            <a:pPr>
              <a:buFont typeface="Wingdings" pitchFamily="2" charset="2"/>
              <a:buChar char="§"/>
            </a:pPr>
            <a:r>
              <a:rPr lang="fr-FR" sz="2400" dirty="0" smtClean="0">
                <a:latin typeface="Times New Roman" pitchFamily="18" charset="0"/>
                <a:cs typeface="Times New Roman" pitchFamily="18" charset="0"/>
              </a:rPr>
              <a:t> Cette batterie combine des tâches évaluant la reconnaissance spatiale (Piaget) avec des tests d'imitation de gestes et de coordination (Head), afin d'analyser la préférence latérale (main, pied, œil) et la capacité à comprendre et reproduire des </a:t>
            </a:r>
            <a:r>
              <a:rPr lang="fr-FR" sz="2400" dirty="0" smtClean="0">
                <a:latin typeface="Times New Roman" pitchFamily="18" charset="0"/>
                <a:cs typeface="Times New Roman" pitchFamily="18" charset="0"/>
              </a:rPr>
              <a:t>directions. </a:t>
            </a:r>
            <a:endParaRPr lang="fr-FR" sz="2400" dirty="0" smtClean="0">
              <a:latin typeface="Times New Roman" pitchFamily="18" charset="0"/>
              <a:cs typeface="Times New Roman" pitchFamily="18" charset="0"/>
            </a:endParaRPr>
          </a:p>
          <a:p>
            <a:endParaRPr lang="fr-FR" sz="2400" dirty="0" smtClean="0">
              <a:latin typeface="Times New Roman" pitchFamily="18" charset="0"/>
              <a:cs typeface="Times New Roman" pitchFamily="18" charset="0"/>
            </a:endParaRPr>
          </a:p>
          <a:p>
            <a:pPr>
              <a:buFont typeface="Wingdings" pitchFamily="2" charset="2"/>
              <a:buChar char="§"/>
            </a:pPr>
            <a:r>
              <a:rPr lang="fr-FR" sz="2400" dirty="0" smtClean="0">
                <a:latin typeface="Times New Roman" pitchFamily="18" charset="0"/>
                <a:cs typeface="Times New Roman" pitchFamily="18" charset="0"/>
              </a:rPr>
              <a:t>Elle est destinée aux enfants âgés entre 4 à 7ans .</a:t>
            </a:r>
            <a:endParaRPr lang="en-US" sz="2400" dirty="0" smtClean="0">
              <a:latin typeface="Times New Roman" pitchFamily="18" charset="0"/>
              <a:cs typeface="Times New Roman" pitchFamily="18" charset="0"/>
            </a:endParaRPr>
          </a:p>
          <a:p>
            <a:endParaRPr lang="fr-FR" sz="24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ChangeArrowheads="1"/>
          </p:cNvSpPr>
          <p:nvPr/>
        </p:nvSpPr>
        <p:spPr bwMode="auto">
          <a:xfrm>
            <a:off x="0" y="0"/>
            <a:ext cx="9144000" cy="58477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r>
              <a:rPr lang="en-US" sz="2400" dirty="0" smtClean="0">
                <a:solidFill>
                  <a:srgbClr val="00B050"/>
                </a:solidFill>
                <a:latin typeface="Times New Roman" pitchFamily="18" charset="0"/>
                <a:cs typeface="Times New Roman" pitchFamily="18" charset="0"/>
              </a:rPr>
              <a:t>1.1. Test de Piaget "</a:t>
            </a:r>
            <a:r>
              <a:rPr lang="en-US" sz="2400" dirty="0" err="1" smtClean="0">
                <a:solidFill>
                  <a:srgbClr val="00B050"/>
                </a:solidFill>
                <a:latin typeface="Times New Roman" pitchFamily="18" charset="0"/>
                <a:cs typeface="Times New Roman" pitchFamily="18" charset="0"/>
              </a:rPr>
              <a:t>Droite</a:t>
            </a:r>
            <a:r>
              <a:rPr lang="en-US" sz="2400" dirty="0" smtClean="0">
                <a:solidFill>
                  <a:srgbClr val="00B050"/>
                </a:solidFill>
                <a:latin typeface="Times New Roman" pitchFamily="18" charset="0"/>
                <a:cs typeface="Times New Roman" pitchFamily="18" charset="0"/>
              </a:rPr>
              <a:t>-Gauche</a:t>
            </a:r>
            <a:r>
              <a:rPr lang="en-US" sz="2400" dirty="0" smtClean="0">
                <a:latin typeface="Times New Roman" pitchFamily="18" charset="0"/>
                <a:cs typeface="Times New Roman" pitchFamily="18" charset="0"/>
              </a:rPr>
              <a:t>“</a:t>
            </a:r>
          </a:p>
          <a:p>
            <a:pPr marL="0" lvl="1">
              <a:buFont typeface="Wingdings" pitchFamily="2" charset="2"/>
              <a:buChar char="Ø"/>
            </a:pPr>
            <a:r>
              <a:rPr lang="fr-FR" sz="2400" dirty="0" smtClean="0">
                <a:latin typeface="Times New Roman" pitchFamily="18" charset="0"/>
                <a:cs typeface="Times New Roman" pitchFamily="18" charset="0"/>
              </a:rPr>
              <a:t>Ce test évalue la reconnaissance de la droite et de la gauche sur soi-même, sur autrui et par rapport à des objets.</a:t>
            </a:r>
          </a:p>
          <a:p>
            <a:endParaRPr lang="en-US" sz="2400" dirty="0" smtClean="0">
              <a:latin typeface="Times New Roman" pitchFamily="18" charset="0"/>
              <a:cs typeface="Times New Roman" pitchFamily="18" charset="0"/>
            </a:endParaRPr>
          </a:p>
          <a:p>
            <a:pPr>
              <a:buFont typeface="Wingdings" pitchFamily="2" charset="2"/>
              <a:buChar char="Ø"/>
            </a:pPr>
            <a:r>
              <a:rPr lang="en-US" sz="2400" dirty="0" err="1" smtClean="0">
                <a:latin typeface="Times New Roman" pitchFamily="18" charset="0"/>
                <a:cs typeface="Times New Roman" pitchFamily="18" charset="0"/>
              </a:rPr>
              <a:t>L’éxaminateur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demande</a:t>
            </a:r>
            <a:r>
              <a:rPr lang="en-US" sz="2400" dirty="0" smtClean="0">
                <a:latin typeface="Times New Roman" pitchFamily="18" charset="0"/>
                <a:cs typeface="Times New Roman" pitchFamily="18" charset="0"/>
              </a:rPr>
              <a:t> au </a:t>
            </a:r>
            <a:r>
              <a:rPr lang="fr-FR" sz="2400" dirty="0" smtClean="0">
                <a:latin typeface="Times New Roman" pitchFamily="18" charset="0"/>
                <a:cs typeface="Times New Roman" pitchFamily="18" charset="0"/>
              </a:rPr>
              <a:t>sujet d’ identifier sa main droite  et sa main gauche et </a:t>
            </a:r>
            <a:r>
              <a:rPr lang="fr-FR" sz="2400" dirty="0" smtClean="0">
                <a:latin typeface="Times New Roman" pitchFamily="18" charset="0"/>
                <a:cs typeface="Times New Roman" pitchFamily="18" charset="0"/>
              </a:rPr>
              <a:t>reprend </a:t>
            </a:r>
            <a:r>
              <a:rPr lang="fr-FR" sz="2400" dirty="0" smtClean="0">
                <a:latin typeface="Times New Roman" pitchFamily="18" charset="0"/>
                <a:cs typeface="Times New Roman" pitchFamily="18" charset="0"/>
              </a:rPr>
              <a:t>l'exercice en identifiant la main gauche et droite de l'examinateur. </a:t>
            </a:r>
          </a:p>
          <a:p>
            <a:pPr>
              <a:buFont typeface="Wingdings" pitchFamily="2" charset="2"/>
              <a:buChar char="Ø"/>
            </a:pPr>
            <a:endParaRPr lang="fr-FR" sz="2400" dirty="0" smtClean="0">
              <a:latin typeface="Times New Roman" pitchFamily="18" charset="0"/>
              <a:cs typeface="Times New Roman" pitchFamily="18" charset="0"/>
            </a:endParaRPr>
          </a:p>
          <a:p>
            <a:pPr>
              <a:buFont typeface="Wingdings" pitchFamily="2" charset="2"/>
              <a:buChar char="Ø"/>
            </a:pPr>
            <a:r>
              <a:rPr lang="fr-FR" sz="2400" dirty="0" smtClean="0">
                <a:latin typeface="Times New Roman" pitchFamily="18" charset="0"/>
                <a:cs typeface="Times New Roman" pitchFamily="18" charset="0"/>
              </a:rPr>
              <a:t>Lors de la dernière épreuve,  le sujet est assis, bras croisés, face à trois objets ; il doit identifier la position relative d'un objet par rapport à un autre objet. </a:t>
            </a:r>
          </a:p>
          <a:p>
            <a:pPr>
              <a:buFont typeface="Wingdings" pitchFamily="2" charset="2"/>
              <a:buChar char="Ø"/>
            </a:pPr>
            <a:endParaRPr lang="fr-FR" sz="2400" dirty="0" smtClean="0">
              <a:latin typeface="Times New Roman" pitchFamily="18" charset="0"/>
              <a:cs typeface="Times New Roman" pitchFamily="18" charset="0"/>
            </a:endParaRPr>
          </a:p>
          <a:p>
            <a:pPr>
              <a:buFont typeface="Wingdings" pitchFamily="2" charset="2"/>
              <a:buChar char="Ø"/>
            </a:pPr>
            <a:r>
              <a:rPr lang="fr-FR" sz="2400" dirty="0" smtClean="0">
                <a:latin typeface="Times New Roman" pitchFamily="18" charset="0"/>
                <a:cs typeface="Times New Roman" pitchFamily="18" charset="0"/>
              </a:rPr>
              <a:t>Par exemple, le crayon est-il à gauche ou à droite des clefs? Cette dernière épreuve est composée de six </a:t>
            </a:r>
            <a:r>
              <a:rPr lang="en-US" sz="2400" dirty="0" smtClean="0">
                <a:latin typeface="Times New Roman" pitchFamily="18" charset="0"/>
                <a:cs typeface="Times New Roman" pitchFamily="18" charset="0"/>
              </a:rPr>
              <a:t>questions.</a:t>
            </a:r>
            <a:r>
              <a:rPr lang="fr-FR" sz="2400" dirty="0" smtClean="0">
                <a:latin typeface="Times New Roman" pitchFamily="18" charset="0"/>
                <a:cs typeface="Times New Roman" pitchFamily="18" charset="0"/>
              </a:rPr>
              <a:t> </a:t>
            </a:r>
          </a:p>
          <a:p>
            <a:endParaRPr lang="fr-FR"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ChangeArrowheads="1"/>
          </p:cNvSpPr>
          <p:nvPr/>
        </p:nvSpPr>
        <p:spPr bwMode="auto">
          <a:xfrm>
            <a:off x="0" y="0"/>
            <a:ext cx="9144000" cy="58477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r>
              <a:rPr lang="fr-FR" sz="2400" dirty="0" smtClean="0">
                <a:solidFill>
                  <a:srgbClr val="00B050"/>
                </a:solidFill>
                <a:latin typeface="Times New Roman" pitchFamily="18" charset="0"/>
                <a:cs typeface="Times New Roman" pitchFamily="18" charset="0"/>
              </a:rPr>
              <a:t>1.2</a:t>
            </a:r>
            <a:r>
              <a:rPr lang="en-US" sz="2400" dirty="0" smtClean="0">
                <a:solidFill>
                  <a:srgbClr val="00B050"/>
                </a:solidFill>
                <a:latin typeface="Times New Roman" pitchFamily="18" charset="0"/>
                <a:cs typeface="Times New Roman" pitchFamily="18" charset="0"/>
              </a:rPr>
              <a:t>. Test de Head "Main-</a:t>
            </a:r>
            <a:r>
              <a:rPr lang="fr-FR" sz="2400" dirty="0" smtClean="0">
                <a:latin typeface="Times New Roman" pitchFamily="18" charset="0"/>
                <a:cs typeface="Times New Roman" pitchFamily="18" charset="0"/>
              </a:rPr>
              <a:t> </a:t>
            </a:r>
            <a:r>
              <a:rPr lang="fr-FR" sz="2400" dirty="0" smtClean="0">
                <a:solidFill>
                  <a:srgbClr val="00B050"/>
                </a:solidFill>
                <a:latin typeface="Times New Roman" pitchFamily="18" charset="0"/>
                <a:cs typeface="Times New Roman" pitchFamily="18" charset="0"/>
              </a:rPr>
              <a:t>Œil</a:t>
            </a:r>
            <a:r>
              <a:rPr lang="fr-FR" sz="2400" dirty="0" smtClean="0">
                <a:latin typeface="Times New Roman" pitchFamily="18" charset="0"/>
                <a:cs typeface="Times New Roman" pitchFamily="18" charset="0"/>
              </a:rPr>
              <a:t> </a:t>
            </a:r>
            <a:r>
              <a:rPr lang="en-US" sz="2400" dirty="0" smtClean="0">
                <a:solidFill>
                  <a:srgbClr val="00B050"/>
                </a:solidFill>
                <a:latin typeface="Times New Roman" pitchFamily="18" charset="0"/>
                <a:cs typeface="Times New Roman" pitchFamily="18" charset="0"/>
              </a:rPr>
              <a:t>-Oreille</a:t>
            </a:r>
            <a:r>
              <a:rPr lang="en-US" sz="2400" dirty="0" smtClean="0">
                <a:latin typeface="Times New Roman" pitchFamily="18" charset="0"/>
                <a:cs typeface="Times New Roman" pitchFamily="18" charset="0"/>
              </a:rPr>
              <a:t>“</a:t>
            </a:r>
          </a:p>
          <a:p>
            <a:pPr>
              <a:buFont typeface="Wingdings" pitchFamily="2" charset="2"/>
              <a:buChar char="Ø"/>
            </a:pPr>
            <a:r>
              <a:rPr lang="fr-FR" sz="2400" dirty="0" smtClean="0">
                <a:latin typeface="Times New Roman" pitchFamily="18" charset="0"/>
                <a:cs typeface="Times New Roman" pitchFamily="18" charset="0"/>
              </a:rPr>
              <a:t> Il évalue la capacité à imiter des gestes et à comprendre des instructions spatiales, comme « touche ton oreille droite ». </a:t>
            </a:r>
          </a:p>
          <a:p>
            <a:endParaRPr lang="en-US" sz="2400" dirty="0" smtClean="0">
              <a:latin typeface="Times New Roman" pitchFamily="18" charset="0"/>
              <a:cs typeface="Times New Roman" pitchFamily="18" charset="0"/>
            </a:endParaRPr>
          </a:p>
          <a:p>
            <a:pPr>
              <a:buFont typeface="Wingdings" pitchFamily="2" charset="2"/>
              <a:buChar char="Ø"/>
            </a:pPr>
            <a:r>
              <a:rPr lang="fr-FR" sz="2400" dirty="0" smtClean="0">
                <a:latin typeface="Times New Roman" pitchFamily="18" charset="0"/>
                <a:cs typeface="Times New Roman" pitchFamily="18" charset="0"/>
              </a:rPr>
              <a:t>Le sujet, assis face à l'examinateur, doit en premier lieu imiter une</a:t>
            </a:r>
          </a:p>
          <a:p>
            <a:r>
              <a:rPr lang="fr-FR" sz="2400" dirty="0" smtClean="0">
                <a:latin typeface="Times New Roman" pitchFamily="18" charset="0"/>
                <a:cs typeface="Times New Roman" pitchFamily="18" charset="0"/>
              </a:rPr>
              <a:t>série de mouvements exécutés par celui-ci. </a:t>
            </a:r>
          </a:p>
          <a:p>
            <a:endParaRPr lang="fr-FR" sz="2400" dirty="0" smtClean="0">
              <a:latin typeface="Times New Roman" pitchFamily="18" charset="0"/>
              <a:cs typeface="Times New Roman" pitchFamily="18" charset="0"/>
            </a:endParaRPr>
          </a:p>
          <a:p>
            <a:pPr>
              <a:buFont typeface="Wingdings" pitchFamily="2" charset="2"/>
              <a:buChar char="Ø"/>
            </a:pPr>
            <a:r>
              <a:rPr lang="fr-FR" sz="2400" dirty="0" smtClean="0">
                <a:latin typeface="Times New Roman" pitchFamily="18" charset="0"/>
                <a:cs typeface="Times New Roman" pitchFamily="18" charset="0"/>
              </a:rPr>
              <a:t>Ces mouvements consistent à toucher un œil ou une oreille avec l'une ou l'autre main. </a:t>
            </a:r>
          </a:p>
          <a:p>
            <a:pPr>
              <a:buFont typeface="Wingdings" pitchFamily="2" charset="2"/>
              <a:buChar char="Ø"/>
            </a:pPr>
            <a:endParaRPr lang="fr-FR" sz="2400" dirty="0" smtClean="0">
              <a:latin typeface="Times New Roman" pitchFamily="18" charset="0"/>
              <a:cs typeface="Times New Roman" pitchFamily="18" charset="0"/>
            </a:endParaRPr>
          </a:p>
          <a:p>
            <a:pPr>
              <a:buFont typeface="Wingdings" pitchFamily="2" charset="2"/>
              <a:buChar char="Ø"/>
            </a:pPr>
            <a:r>
              <a:rPr lang="fr-FR" sz="2400" dirty="0" smtClean="0">
                <a:latin typeface="Times New Roman" pitchFamily="18" charset="0"/>
                <a:cs typeface="Times New Roman" pitchFamily="18" charset="0"/>
              </a:rPr>
              <a:t>Par la suite, on demande au sujet d'exécuter les mêmes gestes sur </a:t>
            </a:r>
            <a:r>
              <a:rPr lang="fr-FR" sz="2400" i="1" dirty="0" smtClean="0">
                <a:latin typeface="Times New Roman" pitchFamily="18" charset="0"/>
                <a:cs typeface="Times New Roman" pitchFamily="18" charset="0"/>
              </a:rPr>
              <a:t>ordre oral. </a:t>
            </a:r>
          </a:p>
          <a:p>
            <a:pPr>
              <a:buFont typeface="Wingdings" pitchFamily="2" charset="2"/>
              <a:buChar char="Ø"/>
            </a:pPr>
            <a:endParaRPr lang="fr-FR" sz="2400" i="1" dirty="0" smtClean="0">
              <a:latin typeface="Times New Roman" pitchFamily="18" charset="0"/>
              <a:cs typeface="Times New Roman" pitchFamily="18" charset="0"/>
            </a:endParaRPr>
          </a:p>
          <a:p>
            <a:pPr>
              <a:buFont typeface="Wingdings" pitchFamily="2" charset="2"/>
              <a:buChar char="Ø"/>
            </a:pPr>
            <a:r>
              <a:rPr lang="fr-FR" sz="2400" dirty="0" smtClean="0">
                <a:latin typeface="Times New Roman" pitchFamily="18" charset="0"/>
                <a:cs typeface="Times New Roman" pitchFamily="18" charset="0"/>
              </a:rPr>
              <a:t>Le sous-test se termine finalement par la reproduction des mouvements à partir de huit figures schématiques.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ChangeArrowheads="1"/>
          </p:cNvSpPr>
          <p:nvPr/>
        </p:nvSpPr>
        <p:spPr bwMode="auto">
          <a:xfrm>
            <a:off x="0" y="0"/>
            <a:ext cx="9144000" cy="66479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r>
              <a:rPr lang="fr-FR" sz="2800" dirty="0" smtClean="0">
                <a:solidFill>
                  <a:srgbClr val="00B050"/>
                </a:solidFill>
                <a:latin typeface="Times New Roman" pitchFamily="18" charset="0"/>
                <a:cs typeface="Times New Roman" pitchFamily="18" charset="0"/>
              </a:rPr>
              <a:t>2.Le test des gnosies digitales de </a:t>
            </a:r>
            <a:r>
              <a:rPr lang="fr-FR" sz="2800" dirty="0" err="1" smtClean="0">
                <a:solidFill>
                  <a:srgbClr val="00B050"/>
                </a:solidFill>
                <a:latin typeface="Times New Roman" pitchFamily="18" charset="0"/>
                <a:cs typeface="Times New Roman" pitchFamily="18" charset="0"/>
              </a:rPr>
              <a:t>Galifret</a:t>
            </a:r>
            <a:r>
              <a:rPr lang="fr-FR" sz="2800" dirty="0" smtClean="0">
                <a:solidFill>
                  <a:srgbClr val="00B050"/>
                </a:solidFill>
                <a:latin typeface="Times New Roman" pitchFamily="18" charset="0"/>
                <a:cs typeface="Times New Roman" pitchFamily="18" charset="0"/>
              </a:rPr>
              <a:t>-</a:t>
            </a:r>
            <a:r>
              <a:rPr lang="fr-FR" sz="2800" dirty="0" err="1" smtClean="0">
                <a:solidFill>
                  <a:srgbClr val="00B050"/>
                </a:solidFill>
                <a:latin typeface="Times New Roman" pitchFamily="18" charset="0"/>
                <a:cs typeface="Times New Roman" pitchFamily="18" charset="0"/>
              </a:rPr>
              <a:t>Granjoo</a:t>
            </a:r>
            <a:r>
              <a:rPr lang="fr-FR" sz="2800" dirty="0" smtClean="0">
                <a:solidFill>
                  <a:srgbClr val="00B050"/>
                </a:solidFill>
                <a:latin typeface="Times New Roman" pitchFamily="18" charset="0"/>
                <a:cs typeface="Times New Roman" pitchFamily="18" charset="0"/>
              </a:rPr>
              <a:t>  (1964</a:t>
            </a:r>
            <a:r>
              <a:rPr lang="fr-FR" sz="2800" dirty="0" smtClean="0">
                <a:solidFill>
                  <a:srgbClr val="00B050"/>
                </a:solidFill>
                <a:latin typeface="Times New Roman" pitchFamily="18" charset="0"/>
                <a:cs typeface="Times New Roman" pitchFamily="18" charset="0"/>
              </a:rPr>
              <a:t>).</a:t>
            </a:r>
            <a:endParaRPr lang="fr-FR" sz="2800" dirty="0" smtClean="0">
              <a:solidFill>
                <a:srgbClr val="00B050"/>
              </a:solidFill>
              <a:latin typeface="Times New Roman" pitchFamily="18" charset="0"/>
              <a:cs typeface="Times New Roman" pitchFamily="18" charset="0"/>
            </a:endParaRPr>
          </a:p>
          <a:p>
            <a:pPr>
              <a:buFont typeface="Wingdings" pitchFamily="2" charset="2"/>
              <a:buChar char="§"/>
            </a:pPr>
            <a:r>
              <a:rPr lang="fr-FR" sz="2800" dirty="0" smtClean="0">
                <a:latin typeface="Times New Roman" pitchFamily="18" charset="0"/>
                <a:cs typeface="Times New Roman" pitchFamily="18" charset="0"/>
              </a:rPr>
              <a:t>Ce test évalue la capacité du sujet de distinguer, de montrer, le ou les doigts touchés par </a:t>
            </a:r>
            <a:r>
              <a:rPr lang="fr-FR" sz="2800" dirty="0" smtClean="0">
                <a:latin typeface="Times New Roman" pitchFamily="18" charset="0"/>
                <a:cs typeface="Times New Roman" pitchFamily="18" charset="0"/>
              </a:rPr>
              <a:t>l’"expérimentateur  </a:t>
            </a:r>
            <a:r>
              <a:rPr lang="fr-FR" sz="2800" dirty="0" smtClean="0">
                <a:latin typeface="Times New Roman" pitchFamily="18" charset="0"/>
                <a:cs typeface="Times New Roman" pitchFamily="18" charset="0"/>
              </a:rPr>
              <a:t>alors que ceux-ci sont hors de sa vue</a:t>
            </a:r>
            <a:r>
              <a:rPr lang="fr-FR" sz="2800" dirty="0" smtClean="0">
                <a:latin typeface="Times New Roman" pitchFamily="18" charset="0"/>
                <a:cs typeface="Times New Roman" pitchFamily="18" charset="0"/>
              </a:rPr>
              <a:t>.</a:t>
            </a:r>
          </a:p>
          <a:p>
            <a:endParaRPr lang="fr-FR" sz="2800" dirty="0" smtClean="0">
              <a:latin typeface="Times New Roman" pitchFamily="18" charset="0"/>
              <a:cs typeface="Times New Roman" pitchFamily="18" charset="0"/>
            </a:endParaRPr>
          </a:p>
          <a:p>
            <a:pPr lvl="0"/>
            <a:r>
              <a:rPr lang="fr-FR" sz="2800" dirty="0" smtClean="0">
                <a:solidFill>
                  <a:srgbClr val="00B050"/>
                </a:solidFill>
                <a:latin typeface="Times New Roman" pitchFamily="18" charset="0"/>
                <a:cs typeface="Times New Roman" pitchFamily="18" charset="0"/>
              </a:rPr>
              <a:t>3. </a:t>
            </a:r>
            <a:r>
              <a:rPr lang="fr-FR" sz="2800" b="1" dirty="0" smtClean="0">
                <a:solidFill>
                  <a:srgbClr val="00B050"/>
                </a:solidFill>
                <a:latin typeface="Times New Roman" pitchFamily="18" charset="0"/>
                <a:cs typeface="Times New Roman" pitchFamily="18" charset="0"/>
              </a:rPr>
              <a:t>Le test de Harris</a:t>
            </a:r>
            <a:r>
              <a:rPr lang="fr-FR" sz="2800" dirty="0" smtClean="0">
                <a:latin typeface="Times New Roman" pitchFamily="18" charset="0"/>
                <a:cs typeface="Times New Roman" pitchFamily="18" charset="0"/>
              </a:rPr>
              <a:t> </a:t>
            </a:r>
          </a:p>
          <a:p>
            <a:pPr lvl="0">
              <a:buFont typeface="Wingdings" pitchFamily="2" charset="2"/>
              <a:buChar char="§"/>
            </a:pPr>
            <a:r>
              <a:rPr lang="fr-FR" sz="2800" dirty="0" smtClean="0">
                <a:latin typeface="Times New Roman" pitchFamily="18" charset="0"/>
                <a:cs typeface="Times New Roman" pitchFamily="18" charset="0"/>
              </a:rPr>
              <a:t> C’est un  protocole complet pour évaluer la latéralité, comprenant des épreuves similaires (connaissance droite-gauche, préférence manuelle et pédestre, dominance oculaire</a:t>
            </a:r>
            <a:r>
              <a:rPr lang="fr-FR" sz="2800" dirty="0" smtClean="0">
                <a:latin typeface="Times New Roman" pitchFamily="18" charset="0"/>
                <a:cs typeface="Times New Roman" pitchFamily="18" charset="0"/>
              </a:rPr>
              <a:t>).</a:t>
            </a:r>
          </a:p>
          <a:p>
            <a:pPr lvl="0">
              <a:buFont typeface="Wingdings" pitchFamily="2" charset="2"/>
              <a:buChar char="§"/>
            </a:pPr>
            <a:endParaRPr lang="fr-FR" sz="2800" dirty="0" smtClean="0">
              <a:latin typeface="Times New Roman" pitchFamily="18" charset="0"/>
              <a:cs typeface="Times New Roman" pitchFamily="18" charset="0"/>
            </a:endParaRPr>
          </a:p>
          <a:p>
            <a:r>
              <a:rPr lang="fr-FR" sz="2800" b="1" dirty="0" smtClean="0">
                <a:solidFill>
                  <a:srgbClr val="00B050"/>
                </a:solidFill>
                <a:latin typeface="Times New Roman" pitchFamily="18" charset="0"/>
                <a:cs typeface="Times New Roman" pitchFamily="18" charset="0"/>
              </a:rPr>
              <a:t>4. Les tests d'</a:t>
            </a:r>
            <a:r>
              <a:rPr lang="fr-FR" sz="2800" b="1" dirty="0" err="1" smtClean="0">
                <a:solidFill>
                  <a:srgbClr val="00B050"/>
                </a:solidFill>
                <a:latin typeface="Times New Roman" pitchFamily="18" charset="0"/>
                <a:cs typeface="Times New Roman" pitchFamily="18" charset="0"/>
              </a:rPr>
              <a:t>Auzias</a:t>
            </a:r>
            <a:r>
              <a:rPr lang="fr-FR" sz="2800" dirty="0" smtClean="0">
                <a:latin typeface="Times New Roman" pitchFamily="18" charset="0"/>
                <a:cs typeface="Times New Roman" pitchFamily="18" charset="0"/>
              </a:rPr>
              <a:t> </a:t>
            </a:r>
          </a:p>
          <a:p>
            <a:pPr>
              <a:buFont typeface="Wingdings" pitchFamily="2" charset="2"/>
              <a:buChar char="§"/>
            </a:pPr>
            <a:r>
              <a:rPr lang="fr-FR" sz="2800" dirty="0" smtClean="0">
                <a:latin typeface="Times New Roman" pitchFamily="18" charset="0"/>
                <a:cs typeface="Times New Roman" pitchFamily="18" charset="0"/>
              </a:rPr>
              <a:t> Ils évaluent la latéralité à travers des épreuves de praxies (gestes) comme découper, planter une épingle, etc.</a:t>
            </a:r>
            <a:endParaRPr lang="en-US" sz="2800" dirty="0" smtClean="0">
              <a:latin typeface="Times New Roman" pitchFamily="18" charset="0"/>
              <a:cs typeface="Times New Roman" pitchFamily="18" charset="0"/>
            </a:endParaRPr>
          </a:p>
          <a:p>
            <a:pPr lvl="0">
              <a:buFont typeface="Wingdings" pitchFamily="2" charset="2"/>
              <a:buChar char="§"/>
            </a:pPr>
            <a:endParaRPr lang="en-US" sz="2400" dirty="0" smtClean="0"/>
          </a:p>
          <a:p>
            <a:endParaRPr lang="fr-FR" sz="24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ChangeArrowheads="1"/>
          </p:cNvSpPr>
          <p:nvPr/>
        </p:nvSpPr>
        <p:spPr bwMode="auto">
          <a:xfrm>
            <a:off x="0" y="0"/>
            <a:ext cx="9144000" cy="6771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r>
              <a:rPr lang="fr-FR" sz="2400" dirty="0" smtClean="0">
                <a:latin typeface="Times New Roman" pitchFamily="18" charset="0"/>
                <a:cs typeface="Times New Roman" pitchFamily="18" charset="0"/>
              </a:rPr>
              <a:t>Batterie Piaget-Head (exemples d’épreuves)</a:t>
            </a:r>
            <a:endParaRPr lang="fr-FR" sz="2400" dirty="0" smtClean="0"/>
          </a:p>
        </p:txBody>
      </p:sp>
      <p:pic>
        <p:nvPicPr>
          <p:cNvPr id="3" name="Image 2"/>
          <p:cNvPicPr/>
          <p:nvPr/>
        </p:nvPicPr>
        <p:blipFill>
          <a:blip r:embed="rId2"/>
          <a:srcRect/>
          <a:stretch>
            <a:fillRect/>
          </a:stretch>
        </p:blipFill>
        <p:spPr bwMode="auto">
          <a:xfrm>
            <a:off x="2571736" y="1095375"/>
            <a:ext cx="4714908" cy="4667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ChangeArrowheads="1"/>
          </p:cNvSpPr>
          <p:nvPr/>
        </p:nvSpPr>
        <p:spPr bwMode="auto">
          <a:xfrm>
            <a:off x="0" y="0"/>
            <a:ext cx="9144000" cy="6771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r>
              <a:rPr lang="fr-FR" sz="2400" dirty="0" smtClean="0">
                <a:latin typeface="Times New Roman" pitchFamily="18" charset="0"/>
                <a:cs typeface="Times New Roman" pitchFamily="18" charset="0"/>
              </a:rPr>
              <a:t>Batterie Piaget-Head (exemples d’épreuves)</a:t>
            </a:r>
            <a:endParaRPr lang="fr-FR" sz="2400" dirty="0" smtClean="0"/>
          </a:p>
        </p:txBody>
      </p:sp>
      <p:pic>
        <p:nvPicPr>
          <p:cNvPr id="4" name="Image 3"/>
          <p:cNvPicPr/>
          <p:nvPr/>
        </p:nvPicPr>
        <p:blipFill>
          <a:blip r:embed="rId2"/>
          <a:srcRect/>
          <a:stretch>
            <a:fillRect/>
          </a:stretch>
        </p:blipFill>
        <p:spPr bwMode="auto">
          <a:xfrm>
            <a:off x="2500298" y="1095374"/>
            <a:ext cx="3929090" cy="519114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967434"/>
          </a:xfrm>
        </p:spPr>
        <p:txBody>
          <a:bodyPr>
            <a:normAutofit/>
          </a:bodyPr>
          <a:lstStyle/>
          <a:p>
            <a:pPr>
              <a:buNone/>
            </a:pPr>
            <a:r>
              <a:rPr lang="fr-FR" sz="4000" dirty="0" smtClean="0"/>
              <a:t>Introduction</a:t>
            </a:r>
          </a:p>
          <a:p>
            <a:pPr>
              <a:buNone/>
            </a:pPr>
            <a:r>
              <a:rPr lang="fr-FR" sz="4000" dirty="0" smtClean="0">
                <a:solidFill>
                  <a:srgbClr val="00B050"/>
                </a:solidFill>
                <a:latin typeface="Times New Roman" pitchFamily="18" charset="0"/>
                <a:cs typeface="Times New Roman" pitchFamily="18" charset="0"/>
              </a:rPr>
              <a:t>1.La structure spatio-temporelle</a:t>
            </a:r>
          </a:p>
          <a:p>
            <a:pPr>
              <a:buNone/>
            </a:pPr>
            <a:r>
              <a:rPr lang="fr-FR" sz="4000" dirty="0" smtClean="0">
                <a:solidFill>
                  <a:srgbClr val="00B050"/>
                </a:solidFill>
                <a:latin typeface="Times New Roman" pitchFamily="18" charset="0"/>
                <a:cs typeface="Times New Roman" pitchFamily="18" charset="0"/>
              </a:rPr>
              <a:t>2. La  latéralité</a:t>
            </a:r>
          </a:p>
          <a:p>
            <a:pPr>
              <a:buNone/>
            </a:pPr>
            <a:r>
              <a:rPr lang="fr-FR" sz="4000" dirty="0" smtClean="0">
                <a:solidFill>
                  <a:srgbClr val="00B050"/>
                </a:solidFill>
                <a:latin typeface="Times New Roman" pitchFamily="18" charset="0"/>
                <a:cs typeface="Times New Roman" pitchFamily="18" charset="0"/>
              </a:rPr>
              <a:t>3. Le schéma corporel</a:t>
            </a:r>
            <a:endParaRPr lang="fr-FR" sz="4000" dirty="0" smtClean="0"/>
          </a:p>
        </p:txBody>
      </p:sp>
    </p:spTree>
  </p:cSld>
  <p:clrMapOvr>
    <a:masterClrMapping/>
  </p:clrMapOvr>
  <p:transition>
    <p:wipe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ChangeArrowheads="1"/>
          </p:cNvSpPr>
          <p:nvPr/>
        </p:nvSpPr>
        <p:spPr bwMode="auto">
          <a:xfrm>
            <a:off x="0" y="0"/>
            <a:ext cx="9144000" cy="6771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r>
              <a:rPr lang="fr-FR" sz="2400" dirty="0" smtClean="0">
                <a:latin typeface="Times New Roman" pitchFamily="18" charset="0"/>
                <a:cs typeface="Times New Roman" pitchFamily="18" charset="0"/>
              </a:rPr>
              <a:t>Batterie Piaget-Head (exemples d’épreuves)</a:t>
            </a:r>
            <a:endParaRPr lang="fr-FR" sz="2400" dirty="0" smtClean="0"/>
          </a:p>
        </p:txBody>
      </p:sp>
      <p:pic>
        <p:nvPicPr>
          <p:cNvPr id="5" name="Image 4"/>
          <p:cNvPicPr/>
          <p:nvPr/>
        </p:nvPicPr>
        <p:blipFill>
          <a:blip r:embed="rId2"/>
          <a:srcRect/>
          <a:stretch>
            <a:fillRect/>
          </a:stretch>
        </p:blipFill>
        <p:spPr bwMode="auto">
          <a:xfrm>
            <a:off x="1571604" y="1138237"/>
            <a:ext cx="5357850" cy="529115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ChangeArrowheads="1"/>
          </p:cNvSpPr>
          <p:nvPr/>
        </p:nvSpPr>
        <p:spPr bwMode="auto">
          <a:xfrm>
            <a:off x="0" y="0"/>
            <a:ext cx="9144000" cy="6771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r>
              <a:rPr lang="fr-FR" sz="2400" dirty="0" smtClean="0">
                <a:latin typeface="Times New Roman" pitchFamily="18" charset="0"/>
                <a:cs typeface="Times New Roman" pitchFamily="18" charset="0"/>
              </a:rPr>
              <a:t>Batterie Piaget-Head (exemples d’épreuves)</a:t>
            </a:r>
            <a:endParaRPr lang="fr-FR" sz="2400" dirty="0" smtClean="0"/>
          </a:p>
        </p:txBody>
      </p:sp>
      <p:pic>
        <p:nvPicPr>
          <p:cNvPr id="4" name="Image 3"/>
          <p:cNvPicPr/>
          <p:nvPr/>
        </p:nvPicPr>
        <p:blipFill>
          <a:blip r:embed="rId2"/>
          <a:srcRect/>
          <a:stretch>
            <a:fillRect/>
          </a:stretch>
        </p:blipFill>
        <p:spPr bwMode="auto">
          <a:xfrm>
            <a:off x="2500298" y="1157287"/>
            <a:ext cx="4000528" cy="49863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ChangeArrowheads="1"/>
          </p:cNvSpPr>
          <p:nvPr/>
        </p:nvSpPr>
        <p:spPr bwMode="auto">
          <a:xfrm>
            <a:off x="0" y="0"/>
            <a:ext cx="9144000" cy="6771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r>
              <a:rPr lang="fr-FR" sz="2400" dirty="0" smtClean="0">
                <a:latin typeface="Times New Roman" pitchFamily="18" charset="0"/>
                <a:cs typeface="Times New Roman" pitchFamily="18" charset="0"/>
              </a:rPr>
              <a:t>Batterie Piaget-Head (exemples d’épreuves)</a:t>
            </a:r>
            <a:endParaRPr lang="fr-FR" sz="2400" dirty="0" smtClean="0"/>
          </a:p>
        </p:txBody>
      </p:sp>
      <p:pic>
        <p:nvPicPr>
          <p:cNvPr id="5" name="Image 4"/>
          <p:cNvPicPr/>
          <p:nvPr/>
        </p:nvPicPr>
        <p:blipFill>
          <a:blip r:embed="rId2"/>
          <a:srcRect/>
          <a:stretch>
            <a:fillRect/>
          </a:stretch>
        </p:blipFill>
        <p:spPr bwMode="auto">
          <a:xfrm>
            <a:off x="2571736" y="1857364"/>
            <a:ext cx="4300553" cy="4619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ChangeArrowheads="1"/>
          </p:cNvSpPr>
          <p:nvPr/>
        </p:nvSpPr>
        <p:spPr bwMode="auto">
          <a:xfrm>
            <a:off x="0" y="0"/>
            <a:ext cx="9144000" cy="6771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r>
              <a:rPr lang="fr-FR" sz="2400" dirty="0" smtClean="0">
                <a:latin typeface="Times New Roman" pitchFamily="18" charset="0"/>
                <a:cs typeface="Times New Roman" pitchFamily="18" charset="0"/>
              </a:rPr>
              <a:t>Batterie Piaget-Head (exemples d’épreuves)</a:t>
            </a:r>
            <a:endParaRPr lang="fr-FR" sz="2400" dirty="0" smtClean="0"/>
          </a:p>
        </p:txBody>
      </p:sp>
      <p:pic>
        <p:nvPicPr>
          <p:cNvPr id="4" name="Image 3"/>
          <p:cNvPicPr/>
          <p:nvPr/>
        </p:nvPicPr>
        <p:blipFill>
          <a:blip r:embed="rId2"/>
          <a:srcRect/>
          <a:stretch>
            <a:fillRect/>
          </a:stretch>
        </p:blipFill>
        <p:spPr bwMode="auto">
          <a:xfrm>
            <a:off x="3000364" y="1142984"/>
            <a:ext cx="2943231" cy="4657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ChangeArrowheads="1"/>
          </p:cNvSpPr>
          <p:nvPr/>
        </p:nvSpPr>
        <p:spPr bwMode="auto">
          <a:xfrm>
            <a:off x="0" y="0"/>
            <a:ext cx="91440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r>
              <a:rPr lang="en-US" sz="2400" dirty="0" smtClean="0">
                <a:solidFill>
                  <a:srgbClr val="00B050"/>
                </a:solidFill>
              </a:rPr>
              <a:t>5</a:t>
            </a:r>
            <a:r>
              <a:rPr lang="en-US" sz="2800" dirty="0" smtClean="0">
                <a:solidFill>
                  <a:srgbClr val="00B050"/>
                </a:solidFill>
              </a:rPr>
              <a:t>. </a:t>
            </a:r>
            <a:r>
              <a:rPr lang="en-US" sz="2800" dirty="0" smtClean="0">
                <a:solidFill>
                  <a:srgbClr val="00B050"/>
                </a:solidFill>
                <a:latin typeface="Times New Roman" pitchFamily="18" charset="0"/>
                <a:cs typeface="Times New Roman" pitchFamily="18" charset="0"/>
              </a:rPr>
              <a:t>Le </a:t>
            </a:r>
            <a:r>
              <a:rPr lang="en-US" sz="2800" dirty="0" err="1" smtClean="0">
                <a:solidFill>
                  <a:srgbClr val="00B050"/>
                </a:solidFill>
                <a:latin typeface="Times New Roman" pitchFamily="18" charset="0"/>
                <a:cs typeface="Times New Roman" pitchFamily="18" charset="0"/>
              </a:rPr>
              <a:t>dessin</a:t>
            </a:r>
            <a:r>
              <a:rPr lang="en-US" sz="2800" dirty="0" smtClean="0">
                <a:solidFill>
                  <a:srgbClr val="00B050"/>
                </a:solidFill>
                <a:latin typeface="Times New Roman" pitchFamily="18" charset="0"/>
                <a:cs typeface="Times New Roman" pitchFamily="18" charset="0"/>
              </a:rPr>
              <a:t> du </a:t>
            </a:r>
            <a:r>
              <a:rPr lang="en-US" sz="2800" dirty="0" err="1" smtClean="0">
                <a:solidFill>
                  <a:srgbClr val="00B050"/>
                </a:solidFill>
                <a:latin typeface="Times New Roman" pitchFamily="18" charset="0"/>
                <a:cs typeface="Times New Roman" pitchFamily="18" charset="0"/>
              </a:rPr>
              <a:t>bonhomme</a:t>
            </a:r>
            <a:endParaRPr lang="en-US" sz="2800" dirty="0" smtClean="0">
              <a:solidFill>
                <a:srgbClr val="00B050"/>
              </a:solidFill>
              <a:latin typeface="Times New Roman" pitchFamily="18" charset="0"/>
              <a:cs typeface="Times New Roman" pitchFamily="18" charset="0"/>
            </a:endParaRPr>
          </a:p>
          <a:p>
            <a:pPr>
              <a:buFont typeface="Wingdings" pitchFamily="2" charset="2"/>
              <a:buChar char="§"/>
            </a:pPr>
            <a:r>
              <a:rPr lang="fr-FR" sz="2800" dirty="0" smtClean="0">
                <a:latin typeface="Times New Roman" pitchFamily="18" charset="0"/>
                <a:cs typeface="Times New Roman" pitchFamily="18" charset="0"/>
              </a:rPr>
              <a:t>Le dessin du bonhomme est un indicateur précieux de développement de l’enfant, notamment au niveau de</a:t>
            </a:r>
          </a:p>
          <a:p>
            <a:r>
              <a:rPr lang="fr-FR" sz="2800" dirty="0" smtClean="0">
                <a:latin typeface="Times New Roman" pitchFamily="18" charset="0"/>
                <a:cs typeface="Times New Roman" pitchFamily="18" charset="0"/>
              </a:rPr>
              <a:t> a construction du schéma corporel. </a:t>
            </a:r>
          </a:p>
          <a:p>
            <a:endParaRPr lang="fr-FR" sz="2800" dirty="0" smtClean="0">
              <a:latin typeface="Times New Roman" pitchFamily="18" charset="0"/>
              <a:cs typeface="Times New Roman" pitchFamily="18" charset="0"/>
            </a:endParaRPr>
          </a:p>
          <a:p>
            <a:pPr>
              <a:buFont typeface="Wingdings" pitchFamily="2" charset="2"/>
              <a:buChar char="§"/>
            </a:pPr>
            <a:r>
              <a:rPr lang="fr-FR" sz="2800" dirty="0" smtClean="0">
                <a:latin typeface="Times New Roman" pitchFamily="18" charset="0"/>
                <a:cs typeface="Times New Roman" pitchFamily="18" charset="0"/>
              </a:rPr>
              <a:t>Il est principalement utilisé pour évaluer trois aspects du développement (étroitement liés) : le développement physique et moteur, le développement cognitif, la maturité et l'interaction sociale et émotionnelle de la personne qui a fait le dessin. </a:t>
            </a:r>
          </a:p>
          <a:p>
            <a:pPr>
              <a:buFont typeface="Wingdings" pitchFamily="2" charset="2"/>
              <a:buChar char="§"/>
            </a:pPr>
            <a:endParaRPr lang="en-US" sz="2400" dirty="0" smtClean="0"/>
          </a:p>
          <a:p>
            <a:endParaRPr lang="fr-FR" sz="2400" dirty="0" smtClean="0"/>
          </a:p>
          <a:p>
            <a:endParaRPr lang="fr-FR" sz="2400"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ChangeArrowheads="1"/>
          </p:cNvSpPr>
          <p:nvPr/>
        </p:nvSpPr>
        <p:spPr bwMode="auto">
          <a:xfrm>
            <a:off x="0" y="0"/>
            <a:ext cx="9144000" cy="74481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endParaRPr lang="en-US" sz="2800" dirty="0" smtClean="0">
              <a:solidFill>
                <a:srgbClr val="00B050"/>
              </a:solidFill>
              <a:latin typeface="Times New Roman" pitchFamily="18" charset="0"/>
              <a:cs typeface="Times New Roman" pitchFamily="18" charset="0"/>
            </a:endParaRPr>
          </a:p>
          <a:p>
            <a:pPr>
              <a:buFont typeface="Wingdings" pitchFamily="2" charset="2"/>
              <a:buChar char="§"/>
            </a:pPr>
            <a:r>
              <a:rPr lang="fr-FR" sz="2800" dirty="0" smtClean="0">
                <a:latin typeface="Times New Roman" pitchFamily="18" charset="0"/>
                <a:cs typeface="Times New Roman" pitchFamily="18" charset="0"/>
              </a:rPr>
              <a:t>Le test du Dessin du Bonhomme permet aux psychomotriciens d’évaluer l’idée que l’enfant</a:t>
            </a:r>
            <a:r>
              <a:rPr lang="en-US" sz="2800" dirty="0" smtClean="0">
                <a:latin typeface="Times New Roman" pitchFamily="18" charset="0"/>
                <a:cs typeface="Times New Roman" pitchFamily="18" charset="0"/>
              </a:rPr>
              <a:t> </a:t>
            </a:r>
            <a:r>
              <a:rPr lang="fr-FR" sz="2800" dirty="0" smtClean="0">
                <a:latin typeface="Times New Roman" pitchFamily="18" charset="0"/>
                <a:cs typeface="Times New Roman" pitchFamily="18" charset="0"/>
              </a:rPr>
              <a:t>possède de son schéma corporel .</a:t>
            </a:r>
          </a:p>
          <a:p>
            <a:pPr>
              <a:buFont typeface="Wingdings" pitchFamily="2" charset="2"/>
              <a:buChar char="§"/>
            </a:pPr>
            <a:endParaRPr lang="en-US" sz="2800" dirty="0" smtClean="0">
              <a:latin typeface="Times New Roman" pitchFamily="18" charset="0"/>
              <a:cs typeface="Times New Roman" pitchFamily="18" charset="0"/>
            </a:endParaRPr>
          </a:p>
          <a:p>
            <a:pPr>
              <a:buFont typeface="Wingdings" pitchFamily="2" charset="2"/>
              <a:buChar char="§"/>
            </a:pPr>
            <a:r>
              <a:rPr lang="fr-FR" sz="2800" dirty="0" smtClean="0">
                <a:latin typeface="Times New Roman" pitchFamily="18" charset="0"/>
                <a:cs typeface="Times New Roman" pitchFamily="18" charset="0"/>
              </a:rPr>
              <a:t>Il a été  construit  par </a:t>
            </a:r>
            <a:r>
              <a:rPr lang="fr-FR" sz="2800" dirty="0" err="1" smtClean="0">
                <a:latin typeface="Times New Roman" pitchFamily="18" charset="0"/>
                <a:cs typeface="Times New Roman" pitchFamily="18" charset="0"/>
              </a:rPr>
              <a:t>Goodenough</a:t>
            </a:r>
            <a:r>
              <a:rPr lang="fr-FR" sz="2800" dirty="0" smtClean="0">
                <a:latin typeface="Times New Roman" pitchFamily="18" charset="0"/>
                <a:cs typeface="Times New Roman" pitchFamily="18" charset="0"/>
              </a:rPr>
              <a:t> en 1929 pour évaluer l’intelligence de l’enfant. </a:t>
            </a:r>
          </a:p>
          <a:p>
            <a:pPr>
              <a:buFont typeface="Wingdings" pitchFamily="2" charset="2"/>
              <a:buChar char="§"/>
            </a:pPr>
            <a:endParaRPr lang="en-US" sz="2800" dirty="0" smtClean="0">
              <a:latin typeface="Times New Roman" pitchFamily="18" charset="0"/>
              <a:cs typeface="Times New Roman" pitchFamily="18" charset="0"/>
            </a:endParaRPr>
          </a:p>
          <a:p>
            <a:pPr>
              <a:buFont typeface="Wingdings" pitchFamily="2" charset="2"/>
              <a:buChar char="§"/>
            </a:pPr>
            <a:r>
              <a:rPr lang="fr-FR" sz="2800" dirty="0" smtClean="0">
                <a:latin typeface="Times New Roman" pitchFamily="18" charset="0"/>
                <a:cs typeface="Times New Roman" pitchFamily="18" charset="0"/>
              </a:rPr>
              <a:t>Il est destiné aux enfants âgés de 3 à 13 ans, et basé sur l’exactitude et l’élaboration de</a:t>
            </a:r>
            <a:r>
              <a:rPr lang="en-US" sz="2800" dirty="0" smtClean="0">
                <a:latin typeface="Times New Roman" pitchFamily="18" charset="0"/>
                <a:cs typeface="Times New Roman" pitchFamily="18" charset="0"/>
              </a:rPr>
              <a:t> </a:t>
            </a:r>
            <a:r>
              <a:rPr lang="fr-FR" sz="2800" dirty="0" smtClean="0">
                <a:latin typeface="Times New Roman" pitchFamily="18" charset="0"/>
                <a:cs typeface="Times New Roman" pitchFamily="18" charset="0"/>
              </a:rPr>
              <a:t>l’image du corps.</a:t>
            </a:r>
          </a:p>
          <a:p>
            <a:endParaRPr lang="en-US" sz="2800" dirty="0" smtClean="0">
              <a:latin typeface="Times New Roman" pitchFamily="18" charset="0"/>
              <a:cs typeface="Times New Roman" pitchFamily="18" charset="0"/>
            </a:endParaRPr>
          </a:p>
          <a:p>
            <a:pPr>
              <a:buFont typeface="Wingdings" pitchFamily="2" charset="2"/>
              <a:buChar char="§"/>
            </a:pPr>
            <a:r>
              <a:rPr lang="fr-FR" sz="2800" dirty="0" smtClean="0">
                <a:latin typeface="Times New Roman" pitchFamily="18" charset="0"/>
                <a:cs typeface="Times New Roman" pitchFamily="18" charset="0"/>
              </a:rPr>
              <a:t>C’est encore à l’heure actuelle un test très utilisé et assez fiable chez les enfants de 6 à 10</a:t>
            </a:r>
            <a:r>
              <a:rPr lang="en-US" sz="2800" dirty="0" smtClean="0">
                <a:latin typeface="Times New Roman" pitchFamily="18" charset="0"/>
                <a:cs typeface="Times New Roman" pitchFamily="18" charset="0"/>
              </a:rPr>
              <a:t> </a:t>
            </a:r>
            <a:r>
              <a:rPr lang="fr-FR" sz="2800" dirty="0" smtClean="0">
                <a:latin typeface="Times New Roman" pitchFamily="18" charset="0"/>
                <a:cs typeface="Times New Roman" pitchFamily="18" charset="0"/>
              </a:rPr>
              <a:t>ans qui n’ont pas de trouble perceptivo-moteur, psychologique, ni de handicap. </a:t>
            </a:r>
            <a:endParaRPr lang="en-US" sz="2800" dirty="0" smtClean="0">
              <a:latin typeface="Times New Roman" pitchFamily="18" charset="0"/>
              <a:cs typeface="Times New Roman" pitchFamily="18" charset="0"/>
            </a:endParaRPr>
          </a:p>
          <a:p>
            <a:pPr>
              <a:buFont typeface="Wingdings" pitchFamily="2" charset="2"/>
              <a:buChar char="§"/>
            </a:pPr>
            <a:endParaRPr lang="en-US" sz="2400" dirty="0" smtClean="0"/>
          </a:p>
          <a:p>
            <a:endParaRPr lang="fr-FR" sz="2400" dirty="0" smtClean="0"/>
          </a:p>
          <a:p>
            <a:endParaRPr lang="fr-FR" sz="24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5720" y="357166"/>
            <a:ext cx="8501122" cy="4339650"/>
          </a:xfrm>
          <a:prstGeom prst="rect">
            <a:avLst/>
          </a:prstGeom>
        </p:spPr>
        <p:txBody>
          <a:bodyPr wrap="square">
            <a:spAutoFit/>
          </a:bodyPr>
          <a:lstStyle/>
          <a:p>
            <a:pPr marL="514350" indent="-514350">
              <a:buAutoNum type="arabicPeriod"/>
            </a:pPr>
            <a:r>
              <a:rPr lang="fr-FR" sz="2800" dirty="0" smtClean="0">
                <a:solidFill>
                  <a:srgbClr val="00B050"/>
                </a:solidFill>
                <a:latin typeface="Times New Roman" pitchFamily="18" charset="0"/>
                <a:cs typeface="Times New Roman" pitchFamily="18" charset="0"/>
              </a:rPr>
              <a:t>La </a:t>
            </a:r>
            <a:r>
              <a:rPr lang="en-US" sz="2800" dirty="0" err="1" smtClean="0">
                <a:solidFill>
                  <a:srgbClr val="00B050"/>
                </a:solidFill>
                <a:latin typeface="Times New Roman" pitchFamily="18" charset="0"/>
                <a:cs typeface="Times New Roman" pitchFamily="18" charset="0"/>
              </a:rPr>
              <a:t>structuration</a:t>
            </a:r>
            <a:r>
              <a:rPr lang="en-US" sz="2800" dirty="0" smtClean="0">
                <a:solidFill>
                  <a:srgbClr val="00B050"/>
                </a:solidFill>
                <a:latin typeface="Times New Roman" pitchFamily="18" charset="0"/>
                <a:cs typeface="Times New Roman" pitchFamily="18" charset="0"/>
              </a:rPr>
              <a:t> </a:t>
            </a:r>
            <a:r>
              <a:rPr lang="en-US" sz="2800" dirty="0" err="1" smtClean="0">
                <a:solidFill>
                  <a:srgbClr val="00B050"/>
                </a:solidFill>
                <a:latin typeface="Times New Roman" pitchFamily="18" charset="0"/>
                <a:cs typeface="Times New Roman" pitchFamily="18" charset="0"/>
              </a:rPr>
              <a:t>spatiale</a:t>
            </a:r>
            <a:endParaRPr lang="en-US" sz="2800" dirty="0" smtClean="0">
              <a:solidFill>
                <a:srgbClr val="00B050"/>
              </a:solidFill>
              <a:latin typeface="Times New Roman" pitchFamily="18" charset="0"/>
              <a:cs typeface="Times New Roman" pitchFamily="18" charset="0"/>
            </a:endParaRPr>
          </a:p>
          <a:p>
            <a:pPr marL="514350" indent="-514350"/>
            <a:endParaRPr lang="en-US" sz="2800" dirty="0" smtClean="0">
              <a:solidFill>
                <a:srgbClr val="00B050"/>
              </a:solidFill>
              <a:latin typeface="Times New Roman" pitchFamily="18" charset="0"/>
              <a:cs typeface="Times New Roman" pitchFamily="18" charset="0"/>
            </a:endParaRPr>
          </a:p>
          <a:p>
            <a:pPr>
              <a:buFont typeface="Wingdings" pitchFamily="2" charset="2"/>
              <a:buChar char="Ø"/>
            </a:pPr>
            <a:r>
              <a:rPr lang="fr-FR" sz="2800" dirty="0" smtClean="0">
                <a:latin typeface="Times New Roman" pitchFamily="18" charset="0"/>
                <a:cs typeface="Times New Roman" pitchFamily="18" charset="0"/>
              </a:rPr>
              <a:t>C’est la capacité à se situer, à s’orienter et à se déplacer</a:t>
            </a:r>
          </a:p>
          <a:p>
            <a:r>
              <a:rPr lang="fr-FR" sz="2800" dirty="0" smtClean="0">
                <a:latin typeface="Times New Roman" pitchFamily="18" charset="0"/>
                <a:cs typeface="Times New Roman" pitchFamily="18" charset="0"/>
              </a:rPr>
              <a:t>dans son environnement. </a:t>
            </a:r>
          </a:p>
          <a:p>
            <a:endParaRPr lang="fr-FR" sz="2800" dirty="0" smtClean="0">
              <a:latin typeface="Times New Roman" pitchFamily="18" charset="0"/>
              <a:cs typeface="Times New Roman" pitchFamily="18" charset="0"/>
            </a:endParaRPr>
          </a:p>
          <a:p>
            <a:pPr>
              <a:buFont typeface="Wingdings" pitchFamily="2" charset="2"/>
              <a:buChar char="Ø"/>
            </a:pPr>
            <a:r>
              <a:rPr lang="fr-FR" sz="2800" dirty="0" smtClean="0">
                <a:latin typeface="Times New Roman" pitchFamily="18" charset="0"/>
                <a:cs typeface="Times New Roman" pitchFamily="18" charset="0"/>
              </a:rPr>
              <a:t>C’est la possibilité de concevoir des choses du monde proches ou lointaines et de construire un monde réel ou imaginaire</a:t>
            </a:r>
          </a:p>
          <a:p>
            <a:pPr>
              <a:buFont typeface="Wingdings" pitchFamily="2" charset="2"/>
              <a:buChar char="Ø"/>
            </a:pPr>
            <a:endParaRPr lang="fr-FR" sz="2800" dirty="0" smtClean="0"/>
          </a:p>
          <a:p>
            <a:endParaRPr lang="fr-FR" sz="2400" b="1"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5720" y="357166"/>
            <a:ext cx="8501122" cy="4893647"/>
          </a:xfrm>
          <a:prstGeom prst="rect">
            <a:avLst/>
          </a:prstGeom>
        </p:spPr>
        <p:txBody>
          <a:bodyPr wrap="square">
            <a:spAutoFit/>
          </a:bodyPr>
          <a:lstStyle/>
          <a:p>
            <a:pPr>
              <a:buFont typeface="Wingdings" pitchFamily="2" charset="2"/>
              <a:buChar char="§"/>
            </a:pPr>
            <a:r>
              <a:rPr lang="fr-FR" sz="2400" dirty="0" smtClean="0">
                <a:latin typeface="Times New Roman" pitchFamily="18" charset="0"/>
                <a:cs typeface="Times New Roman" pitchFamily="18" charset="0"/>
              </a:rPr>
              <a:t>On peut retrouver schématiquement quatre étapes selon les capacités sensorimotrices de l’enfant. </a:t>
            </a:r>
          </a:p>
          <a:p>
            <a:pPr>
              <a:buFont typeface="Wingdings" pitchFamily="2" charset="2"/>
              <a:buChar char="§"/>
            </a:pPr>
            <a:endParaRPr lang="fr-FR" sz="2400" dirty="0" smtClean="0">
              <a:latin typeface="Times New Roman" pitchFamily="18" charset="0"/>
              <a:cs typeface="Times New Roman" pitchFamily="18" charset="0"/>
            </a:endParaRPr>
          </a:p>
          <a:p>
            <a:pPr>
              <a:buFont typeface="Wingdings" pitchFamily="2" charset="2"/>
              <a:buChar char="§"/>
            </a:pPr>
            <a:r>
              <a:rPr lang="fr-FR" sz="2400" dirty="0" smtClean="0">
                <a:latin typeface="Times New Roman" pitchFamily="18" charset="0"/>
                <a:cs typeface="Times New Roman" pitchFamily="18" charset="0"/>
              </a:rPr>
              <a:t>De Lièvre appelle ces étapes :</a:t>
            </a:r>
          </a:p>
          <a:p>
            <a:endParaRPr lang="fr-FR" sz="2400" dirty="0" smtClean="0">
              <a:latin typeface="Times New Roman" pitchFamily="18" charset="0"/>
              <a:cs typeface="Times New Roman" pitchFamily="18" charset="0"/>
            </a:endParaRPr>
          </a:p>
          <a:p>
            <a:pPr>
              <a:buFont typeface="Wingdings" pitchFamily="2" charset="2"/>
              <a:buChar char="ü"/>
            </a:pPr>
            <a:r>
              <a:rPr lang="fr-FR" sz="2400" dirty="0" smtClean="0">
                <a:latin typeface="Times New Roman" pitchFamily="18" charset="0"/>
                <a:cs typeface="Times New Roman" pitchFamily="18" charset="0"/>
              </a:rPr>
              <a:t>l’espace subi, de 0 à 3 mois ;</a:t>
            </a:r>
          </a:p>
          <a:p>
            <a:pPr>
              <a:buFont typeface="Wingdings" pitchFamily="2" charset="2"/>
              <a:buChar char="ü"/>
            </a:pPr>
            <a:endParaRPr lang="fr-FR" sz="2400" dirty="0" smtClean="0">
              <a:latin typeface="Times New Roman" pitchFamily="18" charset="0"/>
              <a:cs typeface="Times New Roman" pitchFamily="18" charset="0"/>
            </a:endParaRPr>
          </a:p>
          <a:p>
            <a:pPr>
              <a:buFont typeface="Wingdings" pitchFamily="2" charset="2"/>
              <a:buChar char="ü"/>
            </a:pPr>
            <a:r>
              <a:rPr lang="fr-FR" sz="2400" dirty="0" smtClean="0">
                <a:latin typeface="Times New Roman" pitchFamily="18" charset="0"/>
                <a:cs typeface="Times New Roman" pitchFamily="18" charset="0"/>
              </a:rPr>
              <a:t> l’espace vécu, au moment du stade sensorimoteur ;</a:t>
            </a:r>
          </a:p>
          <a:p>
            <a:pPr>
              <a:buFont typeface="Wingdings" pitchFamily="2" charset="2"/>
              <a:buChar char="ü"/>
            </a:pPr>
            <a:endParaRPr lang="fr-FR" sz="2400" dirty="0" smtClean="0">
              <a:latin typeface="Times New Roman" pitchFamily="18" charset="0"/>
              <a:cs typeface="Times New Roman" pitchFamily="18" charset="0"/>
            </a:endParaRPr>
          </a:p>
          <a:p>
            <a:pPr>
              <a:buFont typeface="Wingdings" pitchFamily="2" charset="2"/>
              <a:buChar char="ü"/>
            </a:pPr>
            <a:r>
              <a:rPr lang="fr-FR" sz="2400" dirty="0" smtClean="0">
                <a:latin typeface="Times New Roman" pitchFamily="18" charset="0"/>
                <a:cs typeface="Times New Roman" pitchFamily="18" charset="0"/>
              </a:rPr>
              <a:t>l’espace perçu, au stade préopératoire ;</a:t>
            </a:r>
          </a:p>
          <a:p>
            <a:pPr>
              <a:buFont typeface="Wingdings" pitchFamily="2" charset="2"/>
              <a:buChar char="ü"/>
            </a:pPr>
            <a:endParaRPr lang="fr-FR" sz="2400" dirty="0" smtClean="0">
              <a:latin typeface="Times New Roman" pitchFamily="18" charset="0"/>
              <a:cs typeface="Times New Roman" pitchFamily="18" charset="0"/>
            </a:endParaRPr>
          </a:p>
          <a:p>
            <a:pPr>
              <a:buFont typeface="Wingdings" pitchFamily="2" charset="2"/>
              <a:buChar char="ü"/>
            </a:pPr>
            <a:r>
              <a:rPr lang="fr-FR" sz="2400" dirty="0" smtClean="0">
                <a:latin typeface="Times New Roman" pitchFamily="18" charset="0"/>
                <a:cs typeface="Times New Roman" pitchFamily="18" charset="0"/>
              </a:rPr>
              <a:t> l’espace connu, lors des stades préopératoire et opératoire. </a:t>
            </a:r>
            <a:endParaRPr lang="fr-FR" sz="2400" b="1" dirty="0" smtClean="0">
              <a:latin typeface="Times New Roman" pitchFamily="18" charset="0"/>
              <a:cs typeface="Times New Roman" pitchFamily="18" charset="0"/>
            </a:endParaRPr>
          </a:p>
          <a:p>
            <a:endParaRPr lang="fr-FR" sz="2400" b="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5720" y="-24"/>
            <a:ext cx="8858280" cy="6370975"/>
          </a:xfrm>
          <a:prstGeom prst="rect">
            <a:avLst/>
          </a:prstGeom>
        </p:spPr>
        <p:txBody>
          <a:bodyPr wrap="square">
            <a:spAutoFit/>
          </a:bodyPr>
          <a:lstStyle/>
          <a:p>
            <a:pPr>
              <a:buFont typeface="Wingdings" pitchFamily="2" charset="2"/>
              <a:buChar char="§"/>
            </a:pPr>
            <a:r>
              <a:rPr lang="fr-FR" sz="2400" b="1" dirty="0" smtClean="0">
                <a:latin typeface="Times New Roman" pitchFamily="18" charset="0"/>
                <a:cs typeface="Times New Roman" pitchFamily="18" charset="0"/>
              </a:rPr>
              <a:t>Dans les premiers mois (0-9 mois</a:t>
            </a:r>
            <a:r>
              <a:rPr lang="fr-FR" sz="2400" dirty="0" smtClean="0">
                <a:latin typeface="Times New Roman" pitchFamily="18" charset="0"/>
                <a:cs typeface="Times New Roman" pitchFamily="18" charset="0"/>
              </a:rPr>
              <a:t>):  </a:t>
            </a:r>
          </a:p>
          <a:p>
            <a:pPr>
              <a:buFont typeface="Wingdings" pitchFamily="2" charset="2"/>
              <a:buChar char="ü"/>
            </a:pPr>
            <a:r>
              <a:rPr lang="fr-FR" sz="2400" dirty="0" smtClean="0">
                <a:latin typeface="Times New Roman" pitchFamily="18" charset="0"/>
                <a:cs typeface="Times New Roman" pitchFamily="18" charset="0"/>
              </a:rPr>
              <a:t>Les déplacements semblent subis, avec une sensorialité inefficiente pour bien localiser et apprécier les éléments de son entourage à sa juste place et distance. </a:t>
            </a:r>
          </a:p>
          <a:p>
            <a:pPr>
              <a:buFont typeface="Wingdings" pitchFamily="2" charset="2"/>
              <a:buChar char="ü"/>
            </a:pPr>
            <a:r>
              <a:rPr lang="fr-FR" sz="2400" dirty="0" smtClean="0">
                <a:latin typeface="Times New Roman" pitchFamily="18" charset="0"/>
                <a:cs typeface="Times New Roman" pitchFamily="18" charset="0"/>
              </a:rPr>
              <a:t>Le regard est d’ailleurs plutôt vertical de bas vers le haut jusqu’à 6 mois. Mais c’est bien par sa compréhension de son corps  et par sa capacité à appréhender le monde par le regard horizontal (position acquise obtenue) que l’enfant peut structurer sa place dans l’espace.</a:t>
            </a:r>
          </a:p>
          <a:p>
            <a:pPr>
              <a:buFont typeface="Wingdings" pitchFamily="2" charset="2"/>
              <a:buChar char="ü"/>
            </a:pPr>
            <a:r>
              <a:rPr lang="fr-FR" sz="2400" dirty="0" smtClean="0">
                <a:latin typeface="Times New Roman" pitchFamily="18" charset="0"/>
                <a:cs typeface="Times New Roman" pitchFamily="18" charset="0"/>
              </a:rPr>
              <a:t>Un enfant laissé dans son lit ou atteint d’une maladie à dominante motrice ou sensorielle peut alors être très troublé dès les premiers stades de sa vie.</a:t>
            </a:r>
            <a:endParaRPr lang="fr-FR" sz="800" dirty="0" smtClean="0">
              <a:latin typeface="Times New Roman" pitchFamily="18" charset="0"/>
              <a:cs typeface="Times New Roman" pitchFamily="18" charset="0"/>
              <a:sym typeface="Wingdings" pitchFamily="2" charset="2"/>
            </a:endParaRPr>
          </a:p>
          <a:p>
            <a:pPr>
              <a:buFont typeface="Wingdings" pitchFamily="2" charset="2"/>
              <a:buChar char="ü"/>
            </a:pPr>
            <a:r>
              <a:rPr lang="fr-FR" sz="2400" dirty="0" smtClean="0">
                <a:latin typeface="Times New Roman" pitchFamily="18" charset="0"/>
                <a:cs typeface="Times New Roman" pitchFamily="18" charset="0"/>
              </a:rPr>
              <a:t>Lors du stade sensorimoteur, l’enfant commence à se déplacer et à adapter son mouvement au phénomène par appréciation réflective. </a:t>
            </a:r>
          </a:p>
          <a:p>
            <a:pPr>
              <a:buFont typeface="Wingdings" pitchFamily="2" charset="2"/>
              <a:buChar char="ü"/>
            </a:pPr>
            <a:endParaRPr lang="fr-FR" sz="2400" dirty="0" smtClean="0">
              <a:latin typeface="Times New Roman" pitchFamily="18" charset="0"/>
              <a:cs typeface="Times New Roman" pitchFamily="18" charset="0"/>
            </a:endParaRPr>
          </a:p>
          <a:p>
            <a:pPr>
              <a:buFont typeface="Wingdings" pitchFamily="2" charset="2"/>
              <a:buChar char="ü"/>
            </a:pPr>
            <a:r>
              <a:rPr lang="fr-FR" sz="2400" dirty="0" smtClean="0">
                <a:latin typeface="Times New Roman" pitchFamily="18" charset="0"/>
                <a:cs typeface="Times New Roman" pitchFamily="18" charset="0"/>
              </a:rPr>
              <a:t>Il essaye de mimer les adultes par exemple en posant un papier dans la poubelle bien avant de posséder le sens du « dedans ».</a:t>
            </a:r>
          </a:p>
          <a:p>
            <a:endParaRPr lang="fr-FR" sz="2400" b="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5720" y="-24"/>
            <a:ext cx="8858280" cy="6370975"/>
          </a:xfrm>
          <a:prstGeom prst="rect">
            <a:avLst/>
          </a:prstGeom>
        </p:spPr>
        <p:txBody>
          <a:bodyPr wrap="square">
            <a:spAutoFit/>
          </a:bodyPr>
          <a:lstStyle/>
          <a:p>
            <a:pPr>
              <a:buFont typeface="Wingdings" pitchFamily="2" charset="2"/>
              <a:buChar char="ü"/>
            </a:pPr>
            <a:r>
              <a:rPr lang="fr-FR" sz="2400" dirty="0" smtClean="0">
                <a:latin typeface="Times New Roman" pitchFamily="18" charset="0"/>
                <a:cs typeface="Times New Roman" pitchFamily="18" charset="0"/>
              </a:rPr>
              <a:t> </a:t>
            </a:r>
            <a:r>
              <a:rPr lang="fr-FR" sz="2400" b="1" dirty="0" smtClean="0">
                <a:latin typeface="Times New Roman" pitchFamily="18" charset="0"/>
                <a:cs typeface="Times New Roman" pitchFamily="18" charset="0"/>
              </a:rPr>
              <a:t>De 9 à 18 mois</a:t>
            </a:r>
            <a:r>
              <a:rPr lang="fr-FR" sz="2400" dirty="0" smtClean="0">
                <a:latin typeface="Times New Roman" pitchFamily="18" charset="0"/>
                <a:cs typeface="Times New Roman" pitchFamily="18" charset="0"/>
              </a:rPr>
              <a:t>, l’espace est mieux analysé et perçu. L’enfant commence à comparer les gestes aux résultats, à comparer tout à lui (espace égocentrique : plus grand ou petit que moi, plus ou moins proche de moi) et commence à reconnaître les lieux (connaissance topologique : voisinage, </a:t>
            </a:r>
            <a:r>
              <a:rPr lang="en-US" sz="2400" dirty="0" err="1" smtClean="0">
                <a:latin typeface="Times New Roman" pitchFamily="18" charset="0"/>
                <a:cs typeface="Times New Roman" pitchFamily="18" charset="0"/>
              </a:rPr>
              <a:t>séparation</a:t>
            </a:r>
            <a:r>
              <a:rPr lang="en-US" sz="2400" dirty="0" smtClean="0">
                <a:latin typeface="Times New Roman" pitchFamily="18" charset="0"/>
                <a:cs typeface="Times New Roman" pitchFamily="18" charset="0"/>
              </a:rPr>
              <a:t>).</a:t>
            </a:r>
          </a:p>
          <a:p>
            <a:pPr>
              <a:buFont typeface="Wingdings" pitchFamily="2" charset="2"/>
              <a:buChar char="ü"/>
            </a:pPr>
            <a:endParaRPr lang="en-US" sz="2400" dirty="0" smtClean="0">
              <a:latin typeface="Times New Roman" pitchFamily="18" charset="0"/>
              <a:cs typeface="Times New Roman" pitchFamily="18" charset="0"/>
            </a:endParaRPr>
          </a:p>
          <a:p>
            <a:pPr>
              <a:buFont typeface="Wingdings" pitchFamily="2" charset="2"/>
              <a:buChar char="ü"/>
            </a:pPr>
            <a:r>
              <a:rPr lang="fr-FR" sz="2400" b="1" dirty="0" smtClean="0">
                <a:latin typeface="Times New Roman" pitchFamily="18" charset="0"/>
                <a:cs typeface="Times New Roman" pitchFamily="18" charset="0"/>
              </a:rPr>
              <a:t>Après 3 ans</a:t>
            </a:r>
            <a:r>
              <a:rPr lang="fr-FR" sz="2400" dirty="0" smtClean="0">
                <a:latin typeface="Times New Roman" pitchFamily="18" charset="0"/>
                <a:cs typeface="Times New Roman" pitchFamily="18" charset="0"/>
              </a:rPr>
              <a:t>, l’espace est enregistré et connu. Il reconnaît les </a:t>
            </a:r>
            <a:r>
              <a:rPr lang="en-US" sz="2400" dirty="0" err="1" smtClean="0">
                <a:latin typeface="Times New Roman" pitchFamily="18" charset="0"/>
                <a:cs typeface="Times New Roman" pitchFamily="18" charset="0"/>
              </a:rPr>
              <a:t>lieux</a:t>
            </a:r>
            <a:r>
              <a:rPr lang="en-US" sz="2400" dirty="0" smtClean="0">
                <a:latin typeface="Times New Roman" pitchFamily="18" charset="0"/>
                <a:cs typeface="Times New Roman" pitchFamily="18" charset="0"/>
              </a:rPr>
              <a:t> de vie </a:t>
            </a:r>
            <a:r>
              <a:rPr lang="en-US" sz="2400" dirty="0" err="1" smtClean="0">
                <a:latin typeface="Times New Roman" pitchFamily="18" charset="0"/>
                <a:cs typeface="Times New Roman" pitchFamily="18" charset="0"/>
              </a:rPr>
              <a:t>spécifiques</a:t>
            </a:r>
            <a:r>
              <a:rPr lang="en-US" sz="2400" dirty="0" smtClean="0">
                <a:latin typeface="Times New Roman" pitchFamily="18" charset="0"/>
                <a:cs typeface="Times New Roman" pitchFamily="18" charset="0"/>
              </a:rPr>
              <a:t>.</a:t>
            </a:r>
          </a:p>
          <a:p>
            <a:pPr>
              <a:buFont typeface="Wingdings" pitchFamily="2" charset="2"/>
              <a:buChar char="ü"/>
            </a:pPr>
            <a:endParaRPr lang="en-US" sz="2400" dirty="0" smtClean="0">
              <a:latin typeface="Times New Roman" pitchFamily="18" charset="0"/>
              <a:cs typeface="Times New Roman" pitchFamily="18" charset="0"/>
            </a:endParaRPr>
          </a:p>
          <a:p>
            <a:pPr>
              <a:buFont typeface="Wingdings" pitchFamily="2" charset="2"/>
              <a:buChar char="ü"/>
            </a:pPr>
            <a:r>
              <a:rPr lang="fr-FR" sz="2400" b="1" dirty="0" smtClean="0">
                <a:latin typeface="Times New Roman" pitchFamily="18" charset="0"/>
                <a:cs typeface="Times New Roman" pitchFamily="18" charset="0"/>
              </a:rPr>
              <a:t>À 4 ans, </a:t>
            </a:r>
            <a:r>
              <a:rPr lang="fr-FR" sz="2400" dirty="0" smtClean="0">
                <a:latin typeface="Times New Roman" pitchFamily="18" charset="0"/>
                <a:cs typeface="Times New Roman" pitchFamily="18" charset="0"/>
              </a:rPr>
              <a:t>l’enfant oriente correctement les objets, trie les formes et les </a:t>
            </a:r>
            <a:r>
              <a:rPr lang="en-US" sz="2400" dirty="0" smtClean="0">
                <a:latin typeface="Times New Roman" pitchFamily="18" charset="0"/>
                <a:cs typeface="Times New Roman" pitchFamily="18" charset="0"/>
              </a:rPr>
              <a:t>grandeurs, </a:t>
            </a:r>
            <a:r>
              <a:rPr lang="en-US" sz="2400" dirty="0" err="1" smtClean="0">
                <a:latin typeface="Times New Roman" pitchFamily="18" charset="0"/>
                <a:cs typeface="Times New Roman" pitchFamily="18" charset="0"/>
              </a:rPr>
              <a:t>encastre</a:t>
            </a:r>
            <a:r>
              <a:rPr lang="en-US" sz="2400" dirty="0" smtClean="0">
                <a:latin typeface="Times New Roman" pitchFamily="18" charset="0"/>
                <a:cs typeface="Times New Roman" pitchFamily="18" charset="0"/>
              </a:rPr>
              <a:t>.</a:t>
            </a:r>
          </a:p>
          <a:p>
            <a:pPr>
              <a:buFont typeface="Wingdings" pitchFamily="2" charset="2"/>
              <a:buChar char="ü"/>
            </a:pPr>
            <a:endParaRPr lang="en-US" sz="2400" dirty="0" smtClean="0">
              <a:latin typeface="Times New Roman" pitchFamily="18" charset="0"/>
              <a:cs typeface="Times New Roman" pitchFamily="18" charset="0"/>
            </a:endParaRPr>
          </a:p>
          <a:p>
            <a:pPr>
              <a:buFont typeface="Wingdings" pitchFamily="2" charset="2"/>
              <a:buChar char="ü"/>
            </a:pPr>
            <a:r>
              <a:rPr lang="fr-FR" sz="2400" b="1" dirty="0" smtClean="0">
                <a:latin typeface="Times New Roman" pitchFamily="18" charset="0"/>
                <a:cs typeface="Times New Roman" pitchFamily="18" charset="0"/>
              </a:rPr>
              <a:t>À 5 ans, </a:t>
            </a:r>
            <a:r>
              <a:rPr lang="fr-FR" sz="2400" dirty="0" smtClean="0">
                <a:latin typeface="Times New Roman" pitchFamily="18" charset="0"/>
                <a:cs typeface="Times New Roman" pitchFamily="18" charset="0"/>
              </a:rPr>
              <a:t>il a acquis une bonne discrimination visuelle et dessine des obliques à partir de modèles.</a:t>
            </a:r>
            <a:r>
              <a:rPr lang="fr-FR" sz="2400" b="1" dirty="0" smtClean="0">
                <a:latin typeface="Times New Roman" pitchFamily="18" charset="0"/>
                <a:cs typeface="Times New Roman" pitchFamily="18" charset="0"/>
              </a:rPr>
              <a:t> </a:t>
            </a:r>
            <a:endParaRPr lang="fr-FR" sz="2400" b="1" dirty="0" smtClean="0"/>
          </a:p>
          <a:p>
            <a:endParaRPr lang="fr-FR" sz="2400" dirty="0" smtClean="0"/>
          </a:p>
          <a:p>
            <a:endParaRPr lang="fr-FR" sz="2400" b="1" dirty="0" smtClean="0"/>
          </a:p>
          <a:p>
            <a:endParaRPr lang="fr-FR" sz="2400" b="1"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0" y="0"/>
            <a:ext cx="91440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fr-FR" sz="2800" b="1" dirty="0" smtClean="0">
                <a:latin typeface="Times New Roman" pitchFamily="18" charset="0"/>
                <a:cs typeface="Times New Roman" pitchFamily="18" charset="0"/>
              </a:rPr>
              <a:t>Exercices à proposer durant l’examen clinique après l’acquisition </a:t>
            </a:r>
            <a:r>
              <a:rPr lang="en-US" sz="2800" b="1" dirty="0" smtClean="0">
                <a:latin typeface="Times New Roman" pitchFamily="18" charset="0"/>
                <a:cs typeface="Times New Roman" pitchFamily="18" charset="0"/>
              </a:rPr>
              <a:t>de la </a:t>
            </a:r>
            <a:r>
              <a:rPr lang="en-US" sz="2800" b="1" dirty="0" err="1" smtClean="0">
                <a:latin typeface="Times New Roman" pitchFamily="18" charset="0"/>
                <a:cs typeface="Times New Roman" pitchFamily="18" charset="0"/>
              </a:rPr>
              <a:t>marche</a:t>
            </a:r>
            <a:endParaRPr lang="en-US" sz="2800" b="1" dirty="0" smtClean="0">
              <a:latin typeface="Times New Roman" pitchFamily="18" charset="0"/>
              <a:cs typeface="Times New Roman" pitchFamily="18" charset="0"/>
            </a:endParaRPr>
          </a:p>
          <a:p>
            <a:pPr>
              <a:buFont typeface="Wingdings" pitchFamily="2" charset="2"/>
              <a:buChar char="§"/>
            </a:pPr>
            <a:r>
              <a:rPr lang="fr-FR" sz="2800" dirty="0" smtClean="0">
                <a:latin typeface="Times New Roman" pitchFamily="18" charset="0"/>
                <a:cs typeface="Times New Roman" pitchFamily="18" charset="0"/>
              </a:rPr>
              <a:t>Pour l’appréciation des notions spatiales :</a:t>
            </a:r>
          </a:p>
          <a:p>
            <a:pPr>
              <a:buFont typeface="Wingdings" pitchFamily="2" charset="2"/>
              <a:buChar char="ü"/>
            </a:pPr>
            <a:r>
              <a:rPr lang="fr-FR" sz="2800" dirty="0" smtClean="0">
                <a:latin typeface="Times New Roman" pitchFamily="18" charset="0"/>
                <a:cs typeface="Times New Roman" pitchFamily="18" charset="0"/>
              </a:rPr>
              <a:t> faire évoluer l’enfant dans l’espace par la marche, la course, le saut dans </a:t>
            </a:r>
            <a:r>
              <a:rPr lang="en-US" sz="2800" dirty="0" smtClean="0">
                <a:latin typeface="Times New Roman" pitchFamily="18" charset="0"/>
                <a:cs typeface="Times New Roman" pitchFamily="18" charset="0"/>
              </a:rPr>
              <a:t>un </a:t>
            </a:r>
            <a:r>
              <a:rPr lang="en-US" sz="2800" dirty="0" err="1" smtClean="0">
                <a:latin typeface="Times New Roman" pitchFamily="18" charset="0"/>
                <a:cs typeface="Times New Roman" pitchFamily="18" charset="0"/>
              </a:rPr>
              <a:t>cerceau</a:t>
            </a:r>
            <a:r>
              <a:rPr lang="en-US" sz="2800" dirty="0" smtClean="0">
                <a:latin typeface="Times New Roman" pitchFamily="18" charset="0"/>
                <a:cs typeface="Times New Roman" pitchFamily="18" charset="0"/>
              </a:rPr>
              <a:t> ;</a:t>
            </a:r>
          </a:p>
          <a:p>
            <a:pPr>
              <a:buFont typeface="Wingdings" pitchFamily="2" charset="2"/>
              <a:buChar char="ü"/>
            </a:pPr>
            <a:r>
              <a:rPr lang="fr-FR" sz="2800" dirty="0" smtClean="0">
                <a:latin typeface="Times New Roman" pitchFamily="18" charset="0"/>
                <a:cs typeface="Times New Roman" pitchFamily="18" charset="0"/>
              </a:rPr>
              <a:t> lui demander de mettre un objet : « sur », « devant », « droite (préposition) </a:t>
            </a:r>
            <a:r>
              <a:rPr lang="en-US" sz="2800" dirty="0" smtClean="0">
                <a:latin typeface="Times New Roman" pitchFamily="18" charset="0"/>
                <a:cs typeface="Times New Roman" pitchFamily="18" charset="0"/>
              </a:rPr>
              <a:t>», « grand », « haut (</a:t>
            </a:r>
            <a:r>
              <a:rPr lang="en-US" sz="2800" dirty="0" err="1" smtClean="0">
                <a:latin typeface="Times New Roman" pitchFamily="18" charset="0"/>
                <a:cs typeface="Times New Roman" pitchFamily="18" charset="0"/>
              </a:rPr>
              <a:t>qualificatif</a:t>
            </a:r>
            <a:r>
              <a:rPr lang="en-US" sz="2800" dirty="0" smtClean="0">
                <a:latin typeface="Times New Roman" pitchFamily="18" charset="0"/>
                <a:cs typeface="Times New Roman" pitchFamily="18" charset="0"/>
              </a:rPr>
              <a:t>) ».</a:t>
            </a:r>
          </a:p>
          <a:p>
            <a:pPr>
              <a:buFont typeface="Wingdings" pitchFamily="2" charset="2"/>
              <a:buChar char="ü"/>
            </a:pPr>
            <a:endParaRPr lang="en-US" sz="2800" dirty="0" smtClean="0">
              <a:latin typeface="Times New Roman" pitchFamily="18" charset="0"/>
              <a:cs typeface="Times New Roman" pitchFamily="18" charset="0"/>
            </a:endParaRPr>
          </a:p>
          <a:p>
            <a:pPr>
              <a:buFont typeface="Wingdings" pitchFamily="2" charset="2"/>
              <a:buChar char="ü"/>
            </a:pPr>
            <a:r>
              <a:rPr lang="fr-FR" sz="2800" dirty="0" smtClean="0">
                <a:latin typeface="Times New Roman" pitchFamily="18" charset="0"/>
                <a:cs typeface="Times New Roman" pitchFamily="18" charset="0"/>
              </a:rPr>
              <a:t>Pour l’appréciation de l’orientation dans l’espace :</a:t>
            </a:r>
          </a:p>
          <a:p>
            <a:r>
              <a:rPr lang="fr-FR" sz="2800" dirty="0" smtClean="0">
                <a:latin typeface="Times New Roman" pitchFamily="18" charset="0"/>
                <a:cs typeface="Times New Roman" pitchFamily="18" charset="0"/>
              </a:rPr>
              <a:t> demander à l’enfant d’« aller vers », de « tourner vers », de « jeter vers ». </a:t>
            </a:r>
            <a:endParaRPr lang="fr-FR" sz="800" dirty="0" smtClean="0">
              <a:latin typeface="Times New Roman" pitchFamily="18" charset="0"/>
              <a:cs typeface="Times New Roman" pitchFamily="18" charset="0"/>
            </a:endParaRPr>
          </a:p>
          <a:p>
            <a:endParaRPr lang="fr-FR" sz="2800" dirty="0" smtClean="0">
              <a:latin typeface="Times New Roman" pitchFamily="18" charset="0"/>
              <a:cs typeface="Times New Roman" pitchFamily="18" charset="0"/>
            </a:endParaRPr>
          </a:p>
          <a:p>
            <a:endParaRPr lang="fr-FR" sz="28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0" y="0"/>
            <a:ext cx="91440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800" b="1" dirty="0" err="1" smtClean="0">
                <a:solidFill>
                  <a:srgbClr val="00B050"/>
                </a:solidFill>
                <a:latin typeface="Times New Roman" pitchFamily="18" charset="0"/>
                <a:cs typeface="Times New Roman" pitchFamily="18" charset="0"/>
              </a:rPr>
              <a:t>Structuration</a:t>
            </a:r>
            <a:r>
              <a:rPr lang="en-US" sz="2800" b="1" dirty="0" smtClean="0">
                <a:solidFill>
                  <a:srgbClr val="00B050"/>
                </a:solidFill>
                <a:latin typeface="Times New Roman" pitchFamily="18" charset="0"/>
                <a:cs typeface="Times New Roman" pitchFamily="18" charset="0"/>
              </a:rPr>
              <a:t> </a:t>
            </a:r>
            <a:r>
              <a:rPr lang="en-US" sz="2800" b="1" dirty="0" err="1" smtClean="0">
                <a:solidFill>
                  <a:srgbClr val="00B050"/>
                </a:solidFill>
                <a:latin typeface="Times New Roman" pitchFamily="18" charset="0"/>
                <a:cs typeface="Times New Roman" pitchFamily="18" charset="0"/>
              </a:rPr>
              <a:t>temporelle</a:t>
            </a:r>
            <a:endParaRPr lang="en-US" sz="2800" b="1" dirty="0" smtClean="0">
              <a:solidFill>
                <a:srgbClr val="00B050"/>
              </a:solidFill>
              <a:latin typeface="Times New Roman" pitchFamily="18" charset="0"/>
              <a:cs typeface="Times New Roman" pitchFamily="18" charset="0"/>
            </a:endParaRPr>
          </a:p>
          <a:p>
            <a:pPr>
              <a:buFont typeface="Wingdings" pitchFamily="2" charset="2"/>
              <a:buChar char="§"/>
            </a:pPr>
            <a:r>
              <a:rPr lang="fr-FR" sz="2800" dirty="0" smtClean="0">
                <a:latin typeface="Times New Roman" pitchFamily="18" charset="0"/>
                <a:cs typeface="Times New Roman" pitchFamily="18" charset="0"/>
              </a:rPr>
              <a:t>« Le temps est un milieu indéfini où paraissent se dérouler irréversiblement les existences dans les changements, les événements et les phénomènes dans leur succession. » (</a:t>
            </a:r>
            <a:r>
              <a:rPr lang="fr-FR" sz="2800" i="1" dirty="0" smtClean="0">
                <a:latin typeface="Times New Roman" pitchFamily="18" charset="0"/>
                <a:cs typeface="Times New Roman" pitchFamily="18" charset="0"/>
              </a:rPr>
              <a:t>Le Petit Robert.) </a:t>
            </a:r>
          </a:p>
          <a:p>
            <a:pPr>
              <a:buFont typeface="Wingdings" pitchFamily="2" charset="2"/>
              <a:buChar char="§"/>
            </a:pPr>
            <a:r>
              <a:rPr lang="fr-FR" sz="2800" i="1" dirty="0" smtClean="0">
                <a:latin typeface="Times New Roman" pitchFamily="18" charset="0"/>
                <a:cs typeface="Times New Roman" pitchFamily="18" charset="0"/>
              </a:rPr>
              <a:t>Cette notion évoque autant un </a:t>
            </a:r>
            <a:r>
              <a:rPr lang="fr-FR" sz="2800" dirty="0" smtClean="0">
                <a:latin typeface="Times New Roman" pitchFamily="18" charset="0"/>
                <a:cs typeface="Times New Roman" pitchFamily="18" charset="0"/>
              </a:rPr>
              <a:t>instantané qu’une période déterminée. </a:t>
            </a:r>
          </a:p>
          <a:p>
            <a:pPr>
              <a:buFont typeface="Wingdings" pitchFamily="2" charset="2"/>
              <a:buChar char="§"/>
            </a:pPr>
            <a:r>
              <a:rPr lang="fr-FR" sz="2800" dirty="0" smtClean="0">
                <a:latin typeface="Times New Roman" pitchFamily="18" charset="0"/>
                <a:cs typeface="Times New Roman" pitchFamily="18" charset="0"/>
              </a:rPr>
              <a:t>Elle évoque une notion de présent s’inscrivant après un passé pour ouvrir à un futur avec dimension de cycles et de périodicité (jour, saison, année). </a:t>
            </a:r>
          </a:p>
          <a:p>
            <a:pPr>
              <a:buFont typeface="Wingdings" pitchFamily="2" charset="2"/>
              <a:buChar char="§"/>
            </a:pPr>
            <a:r>
              <a:rPr lang="fr-FR" sz="2800" dirty="0" smtClean="0">
                <a:latin typeface="Times New Roman" pitchFamily="18" charset="0"/>
                <a:cs typeface="Times New Roman" pitchFamily="18" charset="0"/>
              </a:rPr>
              <a:t>Le présent d’un enfant ne peut pas être dissocié de l’histoire familiale .</a:t>
            </a:r>
            <a:r>
              <a:rPr lang="fr-FR" sz="2800" dirty="0" smtClean="0">
                <a:latin typeface="Times New Roman" pitchFamily="18" charset="0"/>
                <a:cs typeface="Times New Roman" pitchFamily="18" charset="0"/>
                <a:sym typeface="Wingdings" pitchFamily="2" charset="2"/>
              </a:rPr>
              <a:t> </a:t>
            </a:r>
            <a:endParaRPr lang="fr-FR" sz="800" dirty="0" smtClean="0">
              <a:latin typeface="Times New Roman" pitchFamily="18" charset="0"/>
              <a:cs typeface="Times New Roman" pitchFamily="18" charset="0"/>
            </a:endParaRPr>
          </a:p>
          <a:p>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606</TotalTime>
  <Words>2301</Words>
  <Application>Microsoft Office PowerPoint</Application>
  <PresentationFormat>Affichage à l'écran (4:3)</PresentationFormat>
  <Paragraphs>257</Paragraphs>
  <Slides>35</Slides>
  <Notes>0</Notes>
  <HiddenSlides>0</HiddenSlides>
  <MMClips>0</MMClips>
  <ScaleCrop>false</ScaleCrop>
  <HeadingPairs>
    <vt:vector size="4" baseType="variant">
      <vt:variant>
        <vt:lpstr>Thème</vt:lpstr>
      </vt:variant>
      <vt:variant>
        <vt:i4>1</vt:i4>
      </vt:variant>
      <vt:variant>
        <vt:lpstr>Titres des diapositives</vt:lpstr>
      </vt:variant>
      <vt:variant>
        <vt:i4>35</vt:i4>
      </vt:variant>
    </vt:vector>
  </HeadingPairs>
  <TitlesOfParts>
    <vt:vector size="36" baseType="lpstr">
      <vt:lpstr>Débit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handicap</dc:title>
  <dc:creator>HP</dc:creator>
  <cp:lastModifiedBy>hp</cp:lastModifiedBy>
  <cp:revision>71</cp:revision>
  <dcterms:created xsi:type="dcterms:W3CDTF">2017-07-21T08:52:09Z</dcterms:created>
  <dcterms:modified xsi:type="dcterms:W3CDTF">2025-11-16T18:25:57Z</dcterms:modified>
</cp:coreProperties>
</file>