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68" r:id="rId5"/>
    <p:sldId id="269" r:id="rId6"/>
    <p:sldId id="270" r:id="rId7"/>
    <p:sldId id="271" r:id="rId8"/>
    <p:sldId id="272" r:id="rId9"/>
    <p:sldId id="273" r:id="rId10"/>
    <p:sldId id="274" r:id="rId11"/>
    <p:sldId id="258" r:id="rId12"/>
    <p:sldId id="259" r:id="rId13"/>
    <p:sldId id="260" r:id="rId14"/>
    <p:sldId id="261" r:id="rId15"/>
    <p:sldId id="262" r:id="rId16"/>
    <p:sldId id="27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831" y="2283510"/>
            <a:ext cx="10097745" cy="1646302"/>
          </a:xfrm>
        </p:spPr>
        <p:txBody>
          <a:bodyPr/>
          <a:lstStyle/>
          <a:p>
            <a:pPr algn="ctr"/>
            <a:r>
              <a:rPr lang="fr-FR" b="1" dirty="0" smtClean="0">
                <a:latin typeface="Times New Roman" panose="02020603050405020304" pitchFamily="18" charset="0"/>
                <a:cs typeface="Times New Roman" panose="02020603050405020304" pitchFamily="18" charset="0"/>
              </a:rPr>
              <a:t>Traitement d’information et prises de décisions</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13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48" y="5383777"/>
            <a:ext cx="8875058" cy="923330"/>
          </a:xfrm>
          <a:prstGeom prst="rect">
            <a:avLst/>
          </a:prstGeom>
        </p:spPr>
        <p:txBody>
          <a:bodyPr wrap="square">
            <a:spAutoFit/>
          </a:bodyPr>
          <a:lstStyle/>
          <a:p>
            <a:pPr algn="ctr"/>
            <a:r>
              <a:rPr lang="fr-FR" dirty="0">
                <a:latin typeface="Times New Roman" panose="02020603050405020304" pitchFamily="18" charset="0"/>
                <a:cs typeface="Times New Roman" panose="02020603050405020304" pitchFamily="18" charset="0"/>
              </a:rPr>
              <a:t>Les organes tendineux de Golgi sont des mécanorécepteurs proprioceptifs situés à la jonction du tendon et du muscle squelettique. Leur dimension est d'environ 100 µm de diamètre par 1 mm de long.</a:t>
            </a:r>
          </a:p>
        </p:txBody>
      </p:sp>
      <p:pic>
        <p:nvPicPr>
          <p:cNvPr id="3" name="Image 2"/>
          <p:cNvPicPr>
            <a:picLocks noChangeAspect="1"/>
          </p:cNvPicPr>
          <p:nvPr/>
        </p:nvPicPr>
        <p:blipFill>
          <a:blip r:embed="rId2"/>
          <a:stretch>
            <a:fillRect/>
          </a:stretch>
        </p:blipFill>
        <p:spPr>
          <a:xfrm>
            <a:off x="2781477" y="160785"/>
            <a:ext cx="6279424" cy="969348"/>
          </a:xfrm>
          <a:prstGeom prst="rect">
            <a:avLst/>
          </a:prstGeom>
        </p:spPr>
      </p:pic>
      <p:sp>
        <p:nvSpPr>
          <p:cNvPr id="4" name="Rectangle 3"/>
          <p:cNvSpPr/>
          <p:nvPr/>
        </p:nvSpPr>
        <p:spPr>
          <a:xfrm>
            <a:off x="237564" y="952996"/>
            <a:ext cx="9686364" cy="523220"/>
          </a:xfrm>
          <a:prstGeom prst="rect">
            <a:avLst/>
          </a:prstGeom>
        </p:spPr>
        <p:txBody>
          <a:bodyPr wrap="square">
            <a:spAutoFit/>
          </a:bodyPr>
          <a:lstStyle/>
          <a:p>
            <a:r>
              <a:rPr lang="fr-FR" sz="2800" smtClean="0">
                <a:latin typeface="Times New Roman" panose="02020603050405020304" pitchFamily="18" charset="0"/>
                <a:cs typeface="Times New Roman" panose="02020603050405020304" pitchFamily="18" charset="0"/>
              </a:rPr>
              <a:t>Les récepteurs à l’origine de ces informations sont diverses </a:t>
            </a:r>
            <a:r>
              <a:rPr lang="fr-FR" smtClean="0"/>
              <a:t>:</a:t>
            </a:r>
            <a:endParaRPr lang="fr-FR" dirty="0"/>
          </a:p>
        </p:txBody>
      </p:sp>
      <p:sp>
        <p:nvSpPr>
          <p:cNvPr id="5" name="Rectangle 4"/>
          <p:cNvSpPr/>
          <p:nvPr/>
        </p:nvSpPr>
        <p:spPr>
          <a:xfrm>
            <a:off x="2351505" y="1476216"/>
            <a:ext cx="5458482" cy="523220"/>
          </a:xfrm>
          <a:prstGeom prst="rect">
            <a:avLst/>
          </a:prstGeom>
        </p:spPr>
        <p:txBody>
          <a:bodyPr wrap="none">
            <a:spAutoFit/>
          </a:bodyPr>
          <a:lstStyle/>
          <a:p>
            <a:r>
              <a:rPr lang="fr-FR" sz="2800" dirty="0">
                <a:solidFill>
                  <a:srgbClr val="00B0F0"/>
                </a:solidFill>
                <a:latin typeface="Times New Roman" panose="02020603050405020304" pitchFamily="18" charset="0"/>
                <a:cs typeface="Times New Roman" panose="02020603050405020304" pitchFamily="18" charset="0"/>
              </a:rPr>
              <a:t>Les organes de Golgi sur les tendons</a:t>
            </a:r>
          </a:p>
        </p:txBody>
      </p:sp>
      <p:pic>
        <p:nvPicPr>
          <p:cNvPr id="6" name="Image 5"/>
          <p:cNvPicPr>
            <a:picLocks noChangeAspect="1"/>
          </p:cNvPicPr>
          <p:nvPr/>
        </p:nvPicPr>
        <p:blipFill>
          <a:blip r:embed="rId3"/>
          <a:stretch>
            <a:fillRect/>
          </a:stretch>
        </p:blipFill>
        <p:spPr>
          <a:xfrm>
            <a:off x="2781477" y="2067594"/>
            <a:ext cx="5353050" cy="3248025"/>
          </a:xfrm>
          <a:prstGeom prst="rect">
            <a:avLst/>
          </a:prstGeom>
        </p:spPr>
      </p:pic>
    </p:spTree>
    <p:extLst>
      <p:ext uri="{BB962C8B-B14F-4D97-AF65-F5344CB8AC3E}">
        <p14:creationId xmlns:p14="http://schemas.microsoft.com/office/powerpoint/2010/main" val="409643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sp>
        <p:nvSpPr>
          <p:cNvPr id="3" name="Ellipse 2"/>
          <p:cNvSpPr/>
          <p:nvPr/>
        </p:nvSpPr>
        <p:spPr>
          <a:xfrm>
            <a:off x="199071" y="1600201"/>
            <a:ext cx="2541494" cy="24877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Stimulus</a:t>
            </a:r>
            <a:endParaRPr lang="fr-FR" dirty="0"/>
          </a:p>
        </p:txBody>
      </p:sp>
      <p:sp>
        <p:nvSpPr>
          <p:cNvPr id="4" name="Ellipse 3"/>
          <p:cNvSpPr/>
          <p:nvPr/>
        </p:nvSpPr>
        <p:spPr>
          <a:xfrm>
            <a:off x="3763725" y="1600201"/>
            <a:ext cx="2541494" cy="24877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Boite noire (cerveau)</a:t>
            </a:r>
            <a:endParaRPr lang="fr-FR" dirty="0"/>
          </a:p>
        </p:txBody>
      </p:sp>
      <p:sp>
        <p:nvSpPr>
          <p:cNvPr id="5" name="Ellipse 4"/>
          <p:cNvSpPr/>
          <p:nvPr/>
        </p:nvSpPr>
        <p:spPr>
          <a:xfrm>
            <a:off x="7328380" y="1600201"/>
            <a:ext cx="2541494" cy="2487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Réponse (production) </a:t>
            </a:r>
            <a:endParaRPr lang="fr-FR" dirty="0"/>
          </a:p>
        </p:txBody>
      </p:sp>
      <p:sp>
        <p:nvSpPr>
          <p:cNvPr id="6" name="Flèche droite 5"/>
          <p:cNvSpPr/>
          <p:nvPr/>
        </p:nvSpPr>
        <p:spPr>
          <a:xfrm>
            <a:off x="2872991" y="2605369"/>
            <a:ext cx="661541" cy="477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585763" y="2605369"/>
            <a:ext cx="661541" cy="477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371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pic>
        <p:nvPicPr>
          <p:cNvPr id="3" name="Image 2"/>
          <p:cNvPicPr>
            <a:picLocks noChangeAspect="1"/>
          </p:cNvPicPr>
          <p:nvPr/>
        </p:nvPicPr>
        <p:blipFill>
          <a:blip r:embed="rId2"/>
          <a:stretch>
            <a:fillRect/>
          </a:stretch>
        </p:blipFill>
        <p:spPr>
          <a:xfrm>
            <a:off x="1770759" y="1164362"/>
            <a:ext cx="7798174" cy="4601625"/>
          </a:xfrm>
          <a:prstGeom prst="rect">
            <a:avLst/>
          </a:prstGeom>
        </p:spPr>
      </p:pic>
    </p:spTree>
    <p:extLst>
      <p:ext uri="{BB962C8B-B14F-4D97-AF65-F5344CB8AC3E}">
        <p14:creationId xmlns:p14="http://schemas.microsoft.com/office/powerpoint/2010/main" val="399148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76" y="1531221"/>
            <a:ext cx="9386047" cy="3046988"/>
          </a:xfrm>
          <a:prstGeom prst="rect">
            <a:avLst/>
          </a:prstGeom>
        </p:spPr>
        <p:txBody>
          <a:bodyPr wrap="square">
            <a:spAutoFit/>
          </a:bodyPr>
          <a:lstStyle/>
          <a:p>
            <a:r>
              <a:rPr lang="fr-FR" sz="2400" b="1" dirty="0" smtClean="0">
                <a:latin typeface="Times New Roman" panose="02020603050405020304" pitchFamily="18" charset="0"/>
                <a:cs typeface="Times New Roman" panose="02020603050405020304" pitchFamily="18" charset="0"/>
              </a:rPr>
              <a:t>Il existe </a:t>
            </a:r>
            <a:r>
              <a:rPr lang="fr-FR" sz="2400" b="1" dirty="0">
                <a:latin typeface="Times New Roman" panose="02020603050405020304" pitchFamily="18" charset="0"/>
                <a:cs typeface="Times New Roman" panose="02020603050405020304" pitchFamily="18" charset="0"/>
              </a:rPr>
              <a:t>3 étapes essentielles du traitement de l’information :</a:t>
            </a:r>
          </a:p>
          <a:p>
            <a:endParaRPr lang="fr-F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2400" b="1" dirty="0">
                <a:latin typeface="Times New Roman" panose="02020603050405020304" pitchFamily="18" charset="0"/>
                <a:cs typeface="Times New Roman" panose="02020603050405020304" pitchFamily="18" charset="0"/>
              </a:rPr>
              <a:t>IDENTIFICATION DU STIMULUS</a:t>
            </a:r>
          </a:p>
          <a:p>
            <a:pPr marL="457200" indent="-457200">
              <a:buFont typeface="+mj-lt"/>
              <a:buAutoNum type="arabicPeriod"/>
            </a:pPr>
            <a:endParaRPr lang="fr-F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2400" b="1" dirty="0">
                <a:latin typeface="Times New Roman" panose="02020603050405020304" pitchFamily="18" charset="0"/>
                <a:cs typeface="Times New Roman" panose="02020603050405020304" pitchFamily="18" charset="0"/>
              </a:rPr>
              <a:t>SELECTION DE LA REPONSE</a:t>
            </a:r>
          </a:p>
          <a:p>
            <a:pPr marL="457200" indent="-457200">
              <a:buFont typeface="+mj-lt"/>
              <a:buAutoNum type="arabicPeriod"/>
            </a:pPr>
            <a:endParaRPr lang="fr-FR"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2400" b="1" dirty="0">
                <a:latin typeface="Times New Roman" panose="02020603050405020304" pitchFamily="18" charset="0"/>
                <a:cs typeface="Times New Roman" panose="02020603050405020304" pitchFamily="18" charset="0"/>
              </a:rPr>
              <a:t>PROGRAMMATION DE LA REPONSE</a:t>
            </a:r>
          </a:p>
          <a:p>
            <a:pPr marL="457200" indent="-457200">
              <a:buFont typeface="+mj-lt"/>
              <a:buAutoNum type="arabicPeriod"/>
            </a:pP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spTree>
    <p:extLst>
      <p:ext uri="{BB962C8B-B14F-4D97-AF65-F5344CB8AC3E}">
        <p14:creationId xmlns:p14="http://schemas.microsoft.com/office/powerpoint/2010/main" val="19673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sp>
        <p:nvSpPr>
          <p:cNvPr id="3" name="Rectangle 2"/>
          <p:cNvSpPr/>
          <p:nvPr/>
        </p:nvSpPr>
        <p:spPr>
          <a:xfrm>
            <a:off x="268940" y="986100"/>
            <a:ext cx="9386047" cy="1200329"/>
          </a:xfrm>
          <a:prstGeom prst="rect">
            <a:avLst/>
          </a:prstGeom>
        </p:spPr>
        <p:txBody>
          <a:bodyPr wrap="square">
            <a:spAutoFit/>
          </a:bodyPr>
          <a:lstStyle/>
          <a:p>
            <a:r>
              <a:rPr lang="fr-FR" sz="2400" b="1" dirty="0" smtClean="0">
                <a:latin typeface="Times New Roman" panose="02020603050405020304" pitchFamily="18" charset="0"/>
                <a:cs typeface="Times New Roman" panose="02020603050405020304" pitchFamily="18" charset="0"/>
              </a:rPr>
              <a:t>Il existe 3 étapes essentielles du traitement de l’information :</a:t>
            </a:r>
          </a:p>
          <a:p>
            <a:pPr marL="457200" indent="-457200">
              <a:buFont typeface="+mj-lt"/>
              <a:buAutoNum type="arabicPeriod"/>
            </a:pPr>
            <a:r>
              <a:rPr lang="fr-FR" sz="2400" b="1" dirty="0" smtClean="0">
                <a:solidFill>
                  <a:srgbClr val="FFFF00"/>
                </a:solidFill>
                <a:latin typeface="Times New Roman" panose="02020603050405020304" pitchFamily="18" charset="0"/>
                <a:cs typeface="Times New Roman" panose="02020603050405020304" pitchFamily="18" charset="0"/>
              </a:rPr>
              <a:t>Identification du stimulus</a:t>
            </a:r>
          </a:p>
          <a:p>
            <a:endParaRPr lang="fr-FR"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91667" y="2340712"/>
            <a:ext cx="9399498" cy="1200329"/>
          </a:xfrm>
          <a:prstGeom prst="rect">
            <a:avLst/>
          </a:prstGeom>
        </p:spPr>
        <p:txBody>
          <a:bodyPr wrap="square">
            <a:spAutoFit/>
          </a:bodyPr>
          <a:lstStyle/>
          <a:p>
            <a:pPr algn="just"/>
            <a:r>
              <a:rPr lang="fr-FR" dirty="0"/>
              <a:t>Le cerveau utilise plusieurs canaux pour prélever de l’information (audition, vue,…). La difficulté consiste à prendre en considération la bonne information.</a:t>
            </a:r>
          </a:p>
          <a:p>
            <a:pPr algn="just"/>
            <a:r>
              <a:rPr lang="fr-FR" dirty="0"/>
              <a:t>Pour cela, le cerveau fait un tri parmi la masse considérable de données issues de l’information. </a:t>
            </a:r>
          </a:p>
        </p:txBody>
      </p:sp>
      <p:pic>
        <p:nvPicPr>
          <p:cNvPr id="7" name="Image 6"/>
          <p:cNvPicPr>
            <a:picLocks noChangeAspect="1"/>
          </p:cNvPicPr>
          <p:nvPr/>
        </p:nvPicPr>
        <p:blipFill>
          <a:blip r:embed="rId2"/>
          <a:stretch>
            <a:fillRect/>
          </a:stretch>
        </p:blipFill>
        <p:spPr>
          <a:xfrm>
            <a:off x="4983097" y="3541041"/>
            <a:ext cx="4316634" cy="2885344"/>
          </a:xfrm>
          <a:prstGeom prst="rect">
            <a:avLst/>
          </a:prstGeom>
        </p:spPr>
      </p:pic>
      <p:pic>
        <p:nvPicPr>
          <p:cNvPr id="8" name="Image 7"/>
          <p:cNvPicPr>
            <a:picLocks noChangeAspect="1"/>
          </p:cNvPicPr>
          <p:nvPr/>
        </p:nvPicPr>
        <p:blipFill>
          <a:blip r:embed="rId3"/>
          <a:stretch>
            <a:fillRect/>
          </a:stretch>
        </p:blipFill>
        <p:spPr>
          <a:xfrm>
            <a:off x="591667" y="3541041"/>
            <a:ext cx="4391430" cy="2885344"/>
          </a:xfrm>
          <a:prstGeom prst="rect">
            <a:avLst/>
          </a:prstGeom>
        </p:spPr>
      </p:pic>
    </p:spTree>
    <p:extLst>
      <p:ext uri="{BB962C8B-B14F-4D97-AF65-F5344CB8AC3E}">
        <p14:creationId xmlns:p14="http://schemas.microsoft.com/office/powerpoint/2010/main" val="241679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sp>
        <p:nvSpPr>
          <p:cNvPr id="4" name="Rectangle 3"/>
          <p:cNvSpPr/>
          <p:nvPr/>
        </p:nvSpPr>
        <p:spPr>
          <a:xfrm>
            <a:off x="268940" y="986100"/>
            <a:ext cx="9386047" cy="1200329"/>
          </a:xfrm>
          <a:prstGeom prst="rect">
            <a:avLst/>
          </a:prstGeom>
        </p:spPr>
        <p:txBody>
          <a:bodyPr wrap="square">
            <a:spAutoFit/>
          </a:bodyPr>
          <a:lstStyle/>
          <a:p>
            <a:r>
              <a:rPr lang="fr-FR" sz="2400" b="1" dirty="0" smtClean="0">
                <a:latin typeface="Times New Roman" panose="02020603050405020304" pitchFamily="18" charset="0"/>
                <a:cs typeface="Times New Roman" panose="02020603050405020304" pitchFamily="18" charset="0"/>
              </a:rPr>
              <a:t>Il existe 3 étapes essentielles du traitement de l’information :</a:t>
            </a:r>
          </a:p>
          <a:p>
            <a:r>
              <a:rPr lang="fr-FR" sz="2400" b="1" dirty="0" smtClean="0">
                <a:solidFill>
                  <a:srgbClr val="FFFF00"/>
                </a:solidFill>
                <a:latin typeface="Times New Roman" panose="02020603050405020304" pitchFamily="18" charset="0"/>
                <a:cs typeface="Times New Roman" panose="02020603050405020304" pitchFamily="18" charset="0"/>
              </a:rPr>
              <a:t>2. Sélection de la réponse </a:t>
            </a:r>
          </a:p>
          <a:p>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68940" y="2038695"/>
            <a:ext cx="10044954" cy="840230"/>
          </a:xfrm>
          <a:prstGeom prst="rect">
            <a:avLst/>
          </a:prstGeom>
        </p:spPr>
        <p:txBody>
          <a:bodyPr wrap="square">
            <a:spAutoFit/>
          </a:bodyPr>
          <a:lstStyle/>
          <a:p>
            <a:pPr algn="just">
              <a:lnSpc>
                <a:spcPct val="90000"/>
              </a:lnSpc>
            </a:pPr>
            <a:r>
              <a:rPr lang="fr-FR" dirty="0">
                <a:solidFill>
                  <a:schemeClr val="tx2"/>
                </a:solidFill>
              </a:rPr>
              <a:t>En fonction des informations reçues par le cerveau, </a:t>
            </a:r>
            <a:r>
              <a:rPr lang="fr-FR" dirty="0" smtClean="0">
                <a:solidFill>
                  <a:schemeClr val="tx2"/>
                </a:solidFill>
              </a:rPr>
              <a:t>celui-ci </a:t>
            </a:r>
            <a:r>
              <a:rPr lang="fr-FR" dirty="0">
                <a:solidFill>
                  <a:schemeClr val="tx2"/>
                </a:solidFill>
              </a:rPr>
              <a:t>va choisir l’action à effectuer. Ce choix est réalisé en fonction des caractéristiques de l’environnement, de l’histoire du sportif. Une fois, le choix fait, le cerveau programme la réponse motrice.</a:t>
            </a:r>
            <a:endParaRPr lang="fr-FR" dirty="0">
              <a:solidFill>
                <a:schemeClr val="tx2"/>
              </a:solidFill>
            </a:endParaRPr>
          </a:p>
        </p:txBody>
      </p:sp>
      <p:pic>
        <p:nvPicPr>
          <p:cNvPr id="6" name="Image 5"/>
          <p:cNvPicPr>
            <a:picLocks noChangeAspect="1"/>
          </p:cNvPicPr>
          <p:nvPr/>
        </p:nvPicPr>
        <p:blipFill>
          <a:blip r:embed="rId2"/>
          <a:stretch>
            <a:fillRect/>
          </a:stretch>
        </p:blipFill>
        <p:spPr>
          <a:xfrm>
            <a:off x="484093" y="3915615"/>
            <a:ext cx="4421617" cy="2942385"/>
          </a:xfrm>
          <a:prstGeom prst="rect">
            <a:avLst/>
          </a:prstGeom>
        </p:spPr>
      </p:pic>
      <p:pic>
        <p:nvPicPr>
          <p:cNvPr id="7" name="Image 6"/>
          <p:cNvPicPr>
            <a:picLocks noChangeAspect="1"/>
          </p:cNvPicPr>
          <p:nvPr/>
        </p:nvPicPr>
        <p:blipFill>
          <a:blip r:embed="rId3"/>
          <a:stretch>
            <a:fillRect/>
          </a:stretch>
        </p:blipFill>
        <p:spPr>
          <a:xfrm>
            <a:off x="5166295" y="3931521"/>
            <a:ext cx="4488692" cy="2949249"/>
          </a:xfrm>
          <a:prstGeom prst="rect">
            <a:avLst/>
          </a:prstGeom>
        </p:spPr>
      </p:pic>
    </p:spTree>
    <p:extLst>
      <p:ext uri="{BB962C8B-B14F-4D97-AF65-F5344CB8AC3E}">
        <p14:creationId xmlns:p14="http://schemas.microsoft.com/office/powerpoint/2010/main" val="281351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68940" y="1827773"/>
            <a:ext cx="8229600" cy="262320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dirty="0" smtClean="0"/>
              <a:t>Une fois la réponse sélectionnée, le cerveau programme la réponse motrice. La programmation de la réponse consiste à :</a:t>
            </a:r>
          </a:p>
          <a:p>
            <a:pPr lvl="1"/>
            <a:r>
              <a:rPr lang="fr-FR" sz="2000" dirty="0" smtClean="0"/>
              <a:t>Déterminer les muscles qui participeront à l’action.</a:t>
            </a:r>
          </a:p>
          <a:p>
            <a:pPr lvl="1"/>
            <a:r>
              <a:rPr lang="fr-FR" sz="2000" dirty="0" smtClean="0"/>
              <a:t>L’ordre dans lequel ils doivent intervenir.</a:t>
            </a:r>
          </a:p>
          <a:p>
            <a:pPr lvl="1"/>
            <a:r>
              <a:rPr lang="fr-FR" sz="2000" dirty="0" smtClean="0"/>
              <a:t>La force (intensité) à laquelle ils doivent se contracter.</a:t>
            </a:r>
          </a:p>
          <a:p>
            <a:pPr lvl="1"/>
            <a:r>
              <a:rPr lang="fr-FR" sz="2000" dirty="0" smtClean="0"/>
              <a:t>La durée durant laquelle ils doivent se contracter.</a:t>
            </a:r>
            <a:endParaRPr lang="fr-FR" sz="2000" dirty="0" smtClean="0">
              <a:solidFill>
                <a:schemeClr val="accent2"/>
              </a:solidFill>
            </a:endParaRPr>
          </a:p>
          <a:p>
            <a:pPr>
              <a:buFont typeface="Wingdings" panose="05000000000000000000" pitchFamily="2" charset="2"/>
              <a:buNone/>
            </a:pPr>
            <a:endParaRPr lang="fr-FR" dirty="0"/>
          </a:p>
        </p:txBody>
      </p:sp>
      <p:sp>
        <p:nvSpPr>
          <p:cNvPr id="4" name="Rectangle 3"/>
          <p:cNvSpPr/>
          <p:nvPr/>
        </p:nvSpPr>
        <p:spPr>
          <a:xfrm>
            <a:off x="1469818" y="339769"/>
            <a:ext cx="8400056" cy="646331"/>
          </a:xfrm>
          <a:prstGeom prst="rect">
            <a:avLst/>
          </a:prstGeom>
        </p:spPr>
        <p:txBody>
          <a:bodyPr wrap="none">
            <a:spAutoFit/>
          </a:bodyPr>
          <a:lstStyle/>
          <a:p>
            <a:r>
              <a:rPr lang="fr-FR" sz="3600" b="1" dirty="0">
                <a:solidFill>
                  <a:schemeClr val="accent1"/>
                </a:solidFill>
              </a:rPr>
              <a:t>Étapes du traitement de l’information</a:t>
            </a:r>
          </a:p>
        </p:txBody>
      </p:sp>
      <p:sp>
        <p:nvSpPr>
          <p:cNvPr id="5" name="Rectangle 4"/>
          <p:cNvSpPr/>
          <p:nvPr/>
        </p:nvSpPr>
        <p:spPr>
          <a:xfrm>
            <a:off x="268940" y="986100"/>
            <a:ext cx="9386047" cy="1200329"/>
          </a:xfrm>
          <a:prstGeom prst="rect">
            <a:avLst/>
          </a:prstGeom>
        </p:spPr>
        <p:txBody>
          <a:bodyPr wrap="square">
            <a:spAutoFit/>
          </a:bodyPr>
          <a:lstStyle/>
          <a:p>
            <a:r>
              <a:rPr lang="fr-FR" sz="2400" b="1" dirty="0" smtClean="0">
                <a:latin typeface="Times New Roman" panose="02020603050405020304" pitchFamily="18" charset="0"/>
                <a:cs typeface="Times New Roman" panose="02020603050405020304" pitchFamily="18" charset="0"/>
              </a:rPr>
              <a:t>Il existe 3 étapes essentielles du traitement de l’information :</a:t>
            </a:r>
          </a:p>
          <a:p>
            <a:r>
              <a:rPr lang="fr-FR" sz="2400" b="1" dirty="0" smtClean="0">
                <a:solidFill>
                  <a:srgbClr val="FFFF00"/>
                </a:solidFill>
                <a:latin typeface="Times New Roman" panose="02020603050405020304" pitchFamily="18" charset="0"/>
                <a:cs typeface="Times New Roman" panose="02020603050405020304" pitchFamily="18" charset="0"/>
              </a:rPr>
              <a:t>3. Programmation de la réponse </a:t>
            </a:r>
          </a:p>
          <a:p>
            <a:endParaRPr lang="fr-FR" sz="2400" b="1"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402571" y="4450976"/>
            <a:ext cx="2619375" cy="1743075"/>
          </a:xfrm>
          <a:prstGeom prst="rect">
            <a:avLst/>
          </a:prstGeom>
        </p:spPr>
      </p:pic>
      <p:pic>
        <p:nvPicPr>
          <p:cNvPr id="7" name="Image 6"/>
          <p:cNvPicPr>
            <a:picLocks noChangeAspect="1"/>
          </p:cNvPicPr>
          <p:nvPr/>
        </p:nvPicPr>
        <p:blipFill>
          <a:blip r:embed="rId3"/>
          <a:stretch>
            <a:fillRect/>
          </a:stretch>
        </p:blipFill>
        <p:spPr>
          <a:xfrm>
            <a:off x="3178407" y="4419039"/>
            <a:ext cx="2581835" cy="1775012"/>
          </a:xfrm>
          <a:prstGeom prst="rect">
            <a:avLst/>
          </a:prstGeom>
        </p:spPr>
      </p:pic>
      <p:pic>
        <p:nvPicPr>
          <p:cNvPr id="8" name="Image 7"/>
          <p:cNvPicPr>
            <a:picLocks noChangeAspect="1"/>
          </p:cNvPicPr>
          <p:nvPr/>
        </p:nvPicPr>
        <p:blipFill>
          <a:blip r:embed="rId4"/>
          <a:stretch>
            <a:fillRect/>
          </a:stretch>
        </p:blipFill>
        <p:spPr>
          <a:xfrm>
            <a:off x="5978477" y="4419040"/>
            <a:ext cx="2376462" cy="1775012"/>
          </a:xfrm>
          <a:prstGeom prst="rect">
            <a:avLst/>
          </a:prstGeom>
        </p:spPr>
      </p:pic>
      <p:pic>
        <p:nvPicPr>
          <p:cNvPr id="10" name="Image 9"/>
          <p:cNvPicPr>
            <a:picLocks noChangeAspect="1"/>
          </p:cNvPicPr>
          <p:nvPr/>
        </p:nvPicPr>
        <p:blipFill>
          <a:blip r:embed="rId5"/>
          <a:stretch>
            <a:fillRect/>
          </a:stretch>
        </p:blipFill>
        <p:spPr>
          <a:xfrm>
            <a:off x="7697026" y="1846495"/>
            <a:ext cx="4345696" cy="2585757"/>
          </a:xfrm>
          <a:prstGeom prst="rect">
            <a:avLst/>
          </a:prstGeom>
        </p:spPr>
      </p:pic>
    </p:spTree>
    <p:extLst>
      <p:ext uri="{BB962C8B-B14F-4D97-AF65-F5344CB8AC3E}">
        <p14:creationId xmlns:p14="http://schemas.microsoft.com/office/powerpoint/2010/main" val="320405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217" y="2881264"/>
            <a:ext cx="6970178" cy="830997"/>
          </a:xfrm>
          <a:prstGeom prst="rect">
            <a:avLst/>
          </a:prstGeom>
        </p:spPr>
        <p:txBody>
          <a:bodyPr wrap="none">
            <a:spAutoFit/>
          </a:bodyPr>
          <a:lstStyle/>
          <a:p>
            <a:pPr algn="ctr"/>
            <a:r>
              <a:rPr lang="fr-FR" sz="4800" dirty="0" smtClean="0">
                <a:solidFill>
                  <a:srgbClr val="FFFF00"/>
                </a:solidFill>
                <a:latin typeface="Times New Roman" panose="02020603050405020304" pitchFamily="18" charset="0"/>
                <a:cs typeface="Times New Roman" panose="02020603050405020304" pitchFamily="18" charset="0"/>
              </a:rPr>
              <a:t>Merci pour votre attention .</a:t>
            </a:r>
            <a:endParaRPr lang="fr-FR"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49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943579"/>
            <a:ext cx="9453283" cy="4708981"/>
          </a:xfrm>
          <a:prstGeom prst="rect">
            <a:avLst/>
          </a:prstGeom>
        </p:spPr>
        <p:txBody>
          <a:bodyPr wrap="square">
            <a:spAutoFit/>
          </a:bodyPr>
          <a:lstStyle/>
          <a:p>
            <a:pPr>
              <a:lnSpc>
                <a:spcPct val="150000"/>
              </a:lnSpc>
            </a:pPr>
            <a:r>
              <a:rPr lang="fr-FR" sz="3200" b="1" dirty="0" smtClean="0">
                <a:solidFill>
                  <a:schemeClr val="accent2"/>
                </a:solidFill>
                <a:latin typeface="Times New Roman" panose="02020603050405020304" pitchFamily="18" charset="0"/>
                <a:cs typeface="Times New Roman" panose="02020603050405020304" pitchFamily="18" charset="0"/>
              </a:rPr>
              <a:t>Introduction:</a:t>
            </a:r>
          </a:p>
          <a:p>
            <a:pPr marL="285750" indent="-285750">
              <a:lnSpc>
                <a:spcPct val="150000"/>
              </a:lnSpc>
              <a:buFont typeface="Wingdings" panose="05000000000000000000" pitchFamily="2" charset="2"/>
              <a:buChar char="Ø"/>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sportifs sont en permanence confrontés à des choix durant l’exercice de leur sport.</a:t>
            </a:r>
          </a:p>
          <a:p>
            <a:pPr marL="285750" indent="-285750">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Faut-il </a:t>
            </a:r>
            <a:r>
              <a:rPr lang="fr-FR" sz="2400" dirty="0" smtClean="0">
                <a:latin typeface="Times New Roman" panose="02020603050405020304" pitchFamily="18" charset="0"/>
                <a:cs typeface="Times New Roman" panose="02020603050405020304" pitchFamily="18" charset="0"/>
              </a:rPr>
              <a:t>sauter, lancer </a:t>
            </a:r>
            <a:r>
              <a:rPr lang="fr-FR" sz="2400" dirty="0">
                <a:latin typeface="Times New Roman" panose="02020603050405020304" pitchFamily="18" charset="0"/>
                <a:cs typeface="Times New Roman" panose="02020603050405020304" pitchFamily="18" charset="0"/>
              </a:rPr>
              <a:t>ou </a:t>
            </a:r>
            <a:r>
              <a:rPr lang="fr-FR" sz="2400" dirty="0" smtClean="0">
                <a:latin typeface="Times New Roman" panose="02020603050405020304" pitchFamily="18" charset="0"/>
                <a:cs typeface="Times New Roman" panose="02020603050405020304" pitchFamily="18" charset="0"/>
              </a:rPr>
              <a:t>attraper </a:t>
            </a:r>
            <a:r>
              <a:rPr lang="fr-FR" sz="24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Les choix, aussi rapides soient-ils sont issus de l’analyse de la situation dans laquelle les sportifs sont plongés.</a:t>
            </a:r>
          </a:p>
          <a:p>
            <a:pPr marL="285750" indent="-285750">
              <a:lnSpc>
                <a:spcPct val="150000"/>
              </a:lnSpc>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Cette vision de l’environnement alimente le cerveau en informations diverses. Celui-ci les traite et décide d’agir de telle ou telle façon.</a:t>
            </a:r>
          </a:p>
        </p:txBody>
      </p:sp>
    </p:spTree>
    <p:extLst>
      <p:ext uri="{BB962C8B-B14F-4D97-AF65-F5344CB8AC3E}">
        <p14:creationId xmlns:p14="http://schemas.microsoft.com/office/powerpoint/2010/main" val="95654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874059" y="188259"/>
            <a:ext cx="2649070" cy="15867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Input</a:t>
            </a:r>
            <a:endParaRPr lang="fr-FR" dirty="0"/>
          </a:p>
        </p:txBody>
      </p:sp>
      <p:sp>
        <p:nvSpPr>
          <p:cNvPr id="3" name="Ellipse 2"/>
          <p:cNvSpPr/>
          <p:nvPr/>
        </p:nvSpPr>
        <p:spPr>
          <a:xfrm>
            <a:off x="874059" y="2559423"/>
            <a:ext cx="2649070" cy="15867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Etre humain </a:t>
            </a:r>
            <a:endParaRPr lang="fr-FR" dirty="0"/>
          </a:p>
        </p:txBody>
      </p:sp>
      <p:sp>
        <p:nvSpPr>
          <p:cNvPr id="4" name="Ellipse 3"/>
          <p:cNvSpPr/>
          <p:nvPr/>
        </p:nvSpPr>
        <p:spPr>
          <a:xfrm>
            <a:off x="874059" y="4997823"/>
            <a:ext cx="2649070" cy="15867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Output</a:t>
            </a:r>
            <a:endParaRPr lang="fr-FR" dirty="0"/>
          </a:p>
        </p:txBody>
      </p:sp>
      <p:sp>
        <p:nvSpPr>
          <p:cNvPr id="5" name="Flèche vers le bas 4"/>
          <p:cNvSpPr/>
          <p:nvPr/>
        </p:nvSpPr>
        <p:spPr>
          <a:xfrm>
            <a:off x="1993526" y="1775012"/>
            <a:ext cx="410135" cy="744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1993525" y="4226859"/>
            <a:ext cx="410135" cy="744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5219700" y="165287"/>
            <a:ext cx="2667000" cy="160972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581" y="4700493"/>
            <a:ext cx="2664759" cy="1776506"/>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531" y="2740678"/>
            <a:ext cx="1543050" cy="1000125"/>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983" y="2740769"/>
            <a:ext cx="1543050" cy="1000033"/>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7015" y="2734702"/>
            <a:ext cx="1543050" cy="1006100"/>
          </a:xfrm>
          <a:prstGeom prst="rect">
            <a:avLst/>
          </a:prstGeom>
        </p:spPr>
      </p:pic>
    </p:spTree>
    <p:extLst>
      <p:ext uri="{BB962C8B-B14F-4D97-AF65-F5344CB8AC3E}">
        <p14:creationId xmlns:p14="http://schemas.microsoft.com/office/powerpoint/2010/main" val="131762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2003052" y="39013"/>
            <a:ext cx="899608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chemeClr val="accent2"/>
                </a:solidFill>
                <a:effectLst/>
                <a:uLnTx/>
                <a:uFillTx/>
                <a:latin typeface="Arial"/>
              </a:rPr>
              <a:t>Les </a:t>
            </a:r>
            <a:r>
              <a:rPr kumimoji="0" lang="fr-FR" sz="3600" b="1" i="0" u="none" strike="noStrike" kern="1200" cap="none" spc="0" normalizeH="0" baseline="0" noProof="0" dirty="0" smtClean="0">
                <a:ln>
                  <a:noFill/>
                </a:ln>
                <a:solidFill>
                  <a:schemeClr val="accent2"/>
                </a:solidFill>
                <a:effectLst/>
                <a:uLnTx/>
                <a:uFillTx/>
                <a:latin typeface="Arial"/>
              </a:rPr>
              <a:t>sources </a:t>
            </a:r>
            <a:r>
              <a:rPr kumimoji="0" lang="fr-FR" sz="3600" b="1" i="0" u="none" strike="noStrike" kern="1200" cap="none" spc="0" normalizeH="0" baseline="0" noProof="0" dirty="0">
                <a:ln>
                  <a:noFill/>
                </a:ln>
                <a:solidFill>
                  <a:schemeClr val="accent2"/>
                </a:solidFill>
                <a:effectLst/>
                <a:uLnTx/>
                <a:uFillTx/>
                <a:latin typeface="Arial"/>
              </a:rPr>
              <a:t>d’information</a:t>
            </a:r>
          </a:p>
        </p:txBody>
      </p:sp>
      <p:sp>
        <p:nvSpPr>
          <p:cNvPr id="7" name="Rectangle 6"/>
          <p:cNvSpPr/>
          <p:nvPr/>
        </p:nvSpPr>
        <p:spPr>
          <a:xfrm>
            <a:off x="295835" y="686713"/>
            <a:ext cx="9386047" cy="3108543"/>
          </a:xfrm>
          <a:prstGeom prst="rect">
            <a:avLst/>
          </a:prstGeom>
        </p:spPr>
        <p:txBody>
          <a:bodyPr wrap="square">
            <a:spAutoFit/>
          </a:bodyPr>
          <a:lstStyle/>
          <a:p>
            <a:pPr algn="just"/>
            <a:r>
              <a:rPr lang="fr-FR" sz="2800" dirty="0" smtClean="0">
                <a:latin typeface="Times New Roman" panose="02020603050405020304" pitchFamily="18" charset="0"/>
                <a:cs typeface="Times New Roman" panose="02020603050405020304" pitchFamily="18" charset="0"/>
              </a:rPr>
              <a:t>	Notre </a:t>
            </a:r>
            <a:r>
              <a:rPr lang="fr-FR" sz="2800" dirty="0">
                <a:latin typeface="Times New Roman" panose="02020603050405020304" pitchFamily="18" charset="0"/>
                <a:cs typeface="Times New Roman" panose="02020603050405020304" pitchFamily="18" charset="0"/>
              </a:rPr>
              <a:t>cerveau </a:t>
            </a:r>
            <a:r>
              <a:rPr lang="fr-FR" sz="2800" dirty="0" smtClean="0">
                <a:latin typeface="Times New Roman" panose="02020603050405020304" pitchFamily="18" charset="0"/>
                <a:cs typeface="Times New Roman" panose="02020603050405020304" pitchFamily="18" charset="0"/>
              </a:rPr>
              <a:t>est capable d’enregistrer différentes  </a:t>
            </a:r>
            <a:r>
              <a:rPr lang="fr-FR" sz="2800" dirty="0">
                <a:latin typeface="Times New Roman" panose="02020603050405020304" pitchFamily="18" charset="0"/>
                <a:cs typeface="Times New Roman" panose="02020603050405020304" pitchFamily="18" charset="0"/>
              </a:rPr>
              <a:t>informations </a:t>
            </a:r>
            <a:r>
              <a:rPr lang="fr-FR" sz="2800" dirty="0" smtClean="0">
                <a:latin typeface="Times New Roman" panose="02020603050405020304" pitchFamily="18" charset="0"/>
                <a:cs typeface="Times New Roman" panose="02020603050405020304" pitchFamily="18" charset="0"/>
              </a:rPr>
              <a:t>venant principalement de l’intérieur </a:t>
            </a:r>
            <a:r>
              <a:rPr lang="fr-FR" sz="2800" dirty="0">
                <a:latin typeface="Times New Roman" panose="02020603050405020304" pitchFamily="18" charset="0"/>
                <a:cs typeface="Times New Roman" panose="02020603050405020304" pitchFamily="18" charset="0"/>
              </a:rPr>
              <a:t>du corps et de </a:t>
            </a:r>
            <a:r>
              <a:rPr lang="fr-FR" sz="2800" dirty="0" smtClean="0">
                <a:latin typeface="Times New Roman" panose="02020603050405020304" pitchFamily="18" charset="0"/>
                <a:cs typeface="Times New Roman" panose="02020603050405020304" pitchFamily="18" charset="0"/>
              </a:rPr>
              <a:t>l’extérieur.</a:t>
            </a:r>
          </a:p>
          <a:p>
            <a:pPr algn="just"/>
            <a:endParaRPr lang="fr-FR" sz="28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r>
              <a:rPr lang="fr-FR" sz="2800" dirty="0" smtClean="0">
                <a:solidFill>
                  <a:srgbClr val="00B0F0"/>
                </a:solidFill>
                <a:latin typeface="Times New Roman" panose="02020603050405020304" pitchFamily="18" charset="0"/>
                <a:cs typeface="Times New Roman" panose="02020603050405020304" pitchFamily="18" charset="0"/>
              </a:rPr>
              <a:t>Des informations intéroceptives </a:t>
            </a:r>
          </a:p>
          <a:p>
            <a:pPr marL="514350" indent="-514350" algn="just">
              <a:lnSpc>
                <a:spcPct val="150000"/>
              </a:lnSpc>
              <a:buFont typeface="+mj-lt"/>
              <a:buAutoNum type="arabicPeriod"/>
            </a:pPr>
            <a:r>
              <a:rPr lang="fr-FR" sz="2800" dirty="0" smtClean="0">
                <a:solidFill>
                  <a:srgbClr val="00B0F0"/>
                </a:solidFill>
                <a:latin typeface="Times New Roman" panose="02020603050405020304" pitchFamily="18" charset="0"/>
                <a:cs typeface="Times New Roman" panose="02020603050405020304" pitchFamily="18" charset="0"/>
              </a:rPr>
              <a:t>Des informations extéroceptives</a:t>
            </a:r>
            <a:r>
              <a:rPr lang="fr-FR" sz="2800" dirty="0">
                <a:solidFill>
                  <a:srgbClr val="00B0F0"/>
                </a:solidFill>
                <a:latin typeface="Times New Roman" panose="02020603050405020304" pitchFamily="18" charset="0"/>
                <a:cs typeface="Times New Roman" panose="02020603050405020304" pitchFamily="18" charset="0"/>
              </a:rPr>
              <a:t>.</a:t>
            </a:r>
          </a:p>
        </p:txBody>
      </p:sp>
      <p:sp>
        <p:nvSpPr>
          <p:cNvPr id="8" name="AutoShape 18"/>
          <p:cNvSpPr>
            <a:spLocks noChangeArrowheads="1"/>
          </p:cNvSpPr>
          <p:nvPr/>
        </p:nvSpPr>
        <p:spPr bwMode="auto">
          <a:xfrm>
            <a:off x="4268881" y="1695586"/>
            <a:ext cx="2016125" cy="719137"/>
          </a:xfrm>
          <a:prstGeom prst="wedgeRoundRectCallout">
            <a:avLst>
              <a:gd name="adj1" fmla="val 71495"/>
              <a:gd name="adj2" fmla="val 191722"/>
              <a:gd name="adj3" fmla="val 16667"/>
            </a:avLst>
          </a:prstGeom>
          <a:solidFill>
            <a:srgbClr val="FFFF00"/>
          </a:solidFill>
          <a:ln w="9525">
            <a:solidFill>
              <a:srgbClr val="000000"/>
            </a:solidFill>
            <a:miter lim="800000"/>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dirty="0" smtClean="0">
                <a:ln>
                  <a:noFill/>
                </a:ln>
                <a:solidFill>
                  <a:schemeClr val="bg1"/>
                </a:solidFill>
                <a:effectLst/>
                <a:uLnTx/>
                <a:uFillTx/>
                <a:latin typeface="Arial" panose="020B0604020202020204" pitchFamily="34" charset="0"/>
              </a:rPr>
              <a:t>Informations intéroceptives</a:t>
            </a:r>
          </a:p>
        </p:txBody>
      </p:sp>
      <p:sp>
        <p:nvSpPr>
          <p:cNvPr id="9" name="AutoShape 19"/>
          <p:cNvSpPr>
            <a:spLocks noChangeArrowheads="1"/>
          </p:cNvSpPr>
          <p:nvPr/>
        </p:nvSpPr>
        <p:spPr bwMode="auto">
          <a:xfrm>
            <a:off x="7696948" y="4268953"/>
            <a:ext cx="2016125" cy="720725"/>
          </a:xfrm>
          <a:prstGeom prst="wedgeRoundRectCallout">
            <a:avLst>
              <a:gd name="adj1" fmla="val 34014"/>
              <a:gd name="adj2" fmla="val -180176"/>
              <a:gd name="adj3" fmla="val 16667"/>
            </a:avLst>
          </a:prstGeom>
          <a:solidFill>
            <a:srgbClr val="00B0F0"/>
          </a:solidFill>
          <a:ln w="9525">
            <a:solidFill>
              <a:srgbClr val="000000"/>
            </a:solidFill>
            <a:miter lim="800000"/>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800" b="1" i="0" u="none" strike="noStrike" kern="0" cap="none" spc="0" normalizeH="0" baseline="0" noProof="0" smtClean="0">
                <a:ln>
                  <a:noFill/>
                </a:ln>
                <a:solidFill>
                  <a:srgbClr val="000000"/>
                </a:solidFill>
                <a:effectLst/>
                <a:uLnTx/>
                <a:uFillTx/>
                <a:latin typeface="Arial" panose="020B0604020202020204" pitchFamily="34" charset="0"/>
              </a:rPr>
              <a:t>Informations extéroceptives</a:t>
            </a:r>
          </a:p>
        </p:txBody>
      </p:sp>
      <p:pic>
        <p:nvPicPr>
          <p:cNvPr id="10" name="Image 9"/>
          <p:cNvPicPr>
            <a:picLocks noChangeAspect="1"/>
          </p:cNvPicPr>
          <p:nvPr/>
        </p:nvPicPr>
        <p:blipFill>
          <a:blip r:embed="rId2"/>
          <a:stretch>
            <a:fillRect/>
          </a:stretch>
        </p:blipFill>
        <p:spPr>
          <a:xfrm>
            <a:off x="8245008" y="1603230"/>
            <a:ext cx="2095500" cy="161925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07" y="3479855"/>
            <a:ext cx="1559981" cy="2298919"/>
          </a:xfrm>
          <a:prstGeom prst="rect">
            <a:avLst/>
          </a:prstGeom>
        </p:spPr>
      </p:pic>
    </p:spTree>
    <p:extLst>
      <p:ext uri="{BB962C8B-B14F-4D97-AF65-F5344CB8AC3E}">
        <p14:creationId xmlns:p14="http://schemas.microsoft.com/office/powerpoint/2010/main" val="363848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2803" y="134035"/>
            <a:ext cx="5955476" cy="646331"/>
          </a:xfrm>
          <a:prstGeom prst="rect">
            <a:avLst/>
          </a:prstGeom>
        </p:spPr>
        <p:txBody>
          <a:bodyPr wrap="none">
            <a:spAutoFit/>
          </a:bodyPr>
          <a:lstStyle/>
          <a:p>
            <a:pPr lvl="0" defTabSz="914400" fontAlgn="base">
              <a:spcBef>
                <a:spcPct val="0"/>
              </a:spcBef>
              <a:spcAft>
                <a:spcPct val="0"/>
              </a:spcAft>
              <a:defRPr/>
            </a:pPr>
            <a:r>
              <a:rPr lang="fr-FR" sz="3600" b="1" dirty="0">
                <a:solidFill>
                  <a:srgbClr val="54A021"/>
                </a:solidFill>
                <a:latin typeface="Arial"/>
              </a:rPr>
              <a:t>Les sources d’information</a:t>
            </a:r>
            <a:endParaRPr lang="fr-FR" sz="3600" b="1" dirty="0">
              <a:solidFill>
                <a:srgbClr val="54A021"/>
              </a:solidFill>
              <a:latin typeface="Aria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7" y="4639795"/>
            <a:ext cx="2638425" cy="1733550"/>
          </a:xfrm>
          <a:prstGeom prst="rect">
            <a:avLst/>
          </a:prstGeom>
        </p:spPr>
      </p:pic>
      <p:pic>
        <p:nvPicPr>
          <p:cNvPr id="7" name="Image 6"/>
          <p:cNvPicPr>
            <a:picLocks noChangeAspect="1"/>
          </p:cNvPicPr>
          <p:nvPr/>
        </p:nvPicPr>
        <p:blipFill>
          <a:blip r:embed="rId3"/>
          <a:stretch>
            <a:fillRect/>
          </a:stretch>
        </p:blipFill>
        <p:spPr>
          <a:xfrm>
            <a:off x="2944906" y="4639795"/>
            <a:ext cx="2675965" cy="1733550"/>
          </a:xfrm>
          <a:prstGeom prst="rect">
            <a:avLst/>
          </a:prstGeom>
        </p:spPr>
      </p:pic>
      <p:pic>
        <p:nvPicPr>
          <p:cNvPr id="8" name="Image 7"/>
          <p:cNvPicPr>
            <a:picLocks noChangeAspect="1"/>
          </p:cNvPicPr>
          <p:nvPr/>
        </p:nvPicPr>
        <p:blipFill>
          <a:blip r:embed="rId4"/>
          <a:stretch>
            <a:fillRect/>
          </a:stretch>
        </p:blipFill>
        <p:spPr>
          <a:xfrm>
            <a:off x="5768845" y="4639795"/>
            <a:ext cx="2406967" cy="1685925"/>
          </a:xfrm>
          <a:prstGeom prst="rect">
            <a:avLst/>
          </a:prstGeom>
        </p:spPr>
      </p:pic>
      <p:pic>
        <p:nvPicPr>
          <p:cNvPr id="9" name="Image 8"/>
          <p:cNvPicPr>
            <a:picLocks noChangeAspect="1"/>
          </p:cNvPicPr>
          <p:nvPr/>
        </p:nvPicPr>
        <p:blipFill>
          <a:blip r:embed="rId5"/>
          <a:stretch>
            <a:fillRect/>
          </a:stretch>
        </p:blipFill>
        <p:spPr>
          <a:xfrm>
            <a:off x="8428279" y="4639794"/>
            <a:ext cx="2302474" cy="1685925"/>
          </a:xfrm>
          <a:prstGeom prst="rect">
            <a:avLst/>
          </a:prstGeom>
        </p:spPr>
      </p:pic>
      <p:sp>
        <p:nvSpPr>
          <p:cNvPr id="10" name="Rectangle 9"/>
          <p:cNvSpPr/>
          <p:nvPr/>
        </p:nvSpPr>
        <p:spPr>
          <a:xfrm>
            <a:off x="300028" y="1227275"/>
            <a:ext cx="3811493" cy="461665"/>
          </a:xfrm>
          <a:prstGeom prst="rect">
            <a:avLst/>
          </a:prstGeom>
        </p:spPr>
        <p:txBody>
          <a:bodyPr wrap="none">
            <a:spAutoFit/>
          </a:bodyPr>
          <a:lstStyle/>
          <a:p>
            <a:r>
              <a:rPr lang="fr-FR" sz="2400" b="1" dirty="0">
                <a:solidFill>
                  <a:srgbClr val="00B0F0"/>
                </a:solidFill>
                <a:latin typeface="Times New Roman" panose="02020603050405020304" pitchFamily="18" charset="0"/>
                <a:cs typeface="Times New Roman" panose="02020603050405020304" pitchFamily="18" charset="0"/>
              </a:rPr>
              <a:t>Informations </a:t>
            </a:r>
            <a:r>
              <a:rPr lang="fr-FR" sz="2400" b="1" dirty="0" smtClean="0">
                <a:solidFill>
                  <a:srgbClr val="00B0F0"/>
                </a:solidFill>
                <a:latin typeface="Times New Roman" panose="02020603050405020304" pitchFamily="18" charset="0"/>
                <a:cs typeface="Times New Roman" panose="02020603050405020304" pitchFamily="18" charset="0"/>
              </a:rPr>
              <a:t>extéroceptives</a:t>
            </a:r>
            <a:endParaRPr lang="fr-FR" sz="2400" b="1" dirty="0">
              <a:solidFill>
                <a:srgbClr val="00B0F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34498" y="1756176"/>
            <a:ext cx="9664243" cy="2308324"/>
          </a:xfrm>
          <a:prstGeom prst="rect">
            <a:avLst/>
          </a:prstGeom>
        </p:spPr>
        <p:txBody>
          <a:bodyPr wrap="square">
            <a:spAutoFit/>
          </a:bodyPr>
          <a:lstStyle/>
          <a:p>
            <a:pPr lvl="1" algn="just"/>
            <a:r>
              <a:rPr lang="fr-FR" sz="2400" dirty="0" smtClean="0">
                <a:latin typeface="Times New Roman" panose="02020603050405020304" pitchFamily="18" charset="0"/>
                <a:cs typeface="Times New Roman" panose="02020603050405020304" pitchFamily="18" charset="0"/>
              </a:rPr>
              <a:t>	Qui </a:t>
            </a:r>
            <a:r>
              <a:rPr lang="fr-FR" sz="2400" dirty="0">
                <a:latin typeface="Times New Roman" panose="02020603050405020304" pitchFamily="18" charset="0"/>
                <a:cs typeface="Times New Roman" panose="02020603050405020304" pitchFamily="18" charset="0"/>
              </a:rPr>
              <a:t>reçoit des excitations du milieu extérieur par des récepteurs sensoriels de la surface du corps (sensibilité extéroceptive</a:t>
            </a:r>
            <a:r>
              <a:rPr lang="fr-FR" sz="2400" dirty="0" smtClean="0">
                <a:latin typeface="Times New Roman" panose="02020603050405020304" pitchFamily="18" charset="0"/>
                <a:cs typeface="Times New Roman" panose="02020603050405020304" pitchFamily="18" charset="0"/>
              </a:rPr>
              <a:t>).</a:t>
            </a:r>
          </a:p>
          <a:p>
            <a:pPr lvl="1" algn="just"/>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Ceux </a:t>
            </a:r>
            <a:r>
              <a:rPr lang="fr-FR" sz="2400" dirty="0">
                <a:latin typeface="Times New Roman" panose="02020603050405020304" pitchFamily="18" charset="0"/>
                <a:cs typeface="Times New Roman" panose="02020603050405020304" pitchFamily="18" charset="0"/>
              </a:rPr>
              <a:t>sont toutes les informations que l’organisme prélève de l’extérieur par l’intermédiaire de capteurs.</a:t>
            </a:r>
          </a:p>
          <a:p>
            <a:pPr lvl="1" algn="just"/>
            <a:r>
              <a:rPr lang="fr-FR" sz="2400" dirty="0">
                <a:latin typeface="Times New Roman" panose="02020603050405020304" pitchFamily="18" charset="0"/>
                <a:cs typeface="Times New Roman" panose="02020603050405020304" pitchFamily="18" charset="0"/>
              </a:rPr>
              <a:t>Les sportifs utilisent de façon préférentielle 4 sens, la vision, l’audition, le toucher et l’odorat</a:t>
            </a:r>
          </a:p>
        </p:txBody>
      </p:sp>
    </p:spTree>
    <p:extLst>
      <p:ext uri="{BB962C8B-B14F-4D97-AF65-F5344CB8AC3E}">
        <p14:creationId xmlns:p14="http://schemas.microsoft.com/office/powerpoint/2010/main" val="221575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345" y="891099"/>
            <a:ext cx="3811493" cy="461665"/>
          </a:xfrm>
          <a:prstGeom prst="rect">
            <a:avLst/>
          </a:prstGeom>
        </p:spPr>
        <p:txBody>
          <a:bodyPr wrap="none">
            <a:spAutoFit/>
          </a:bodyPr>
          <a:lstStyle/>
          <a:p>
            <a:r>
              <a:rPr lang="fr-FR" sz="2400" b="1" dirty="0">
                <a:solidFill>
                  <a:srgbClr val="00B0F0"/>
                </a:solidFill>
                <a:latin typeface="Times New Roman" panose="02020603050405020304" pitchFamily="18" charset="0"/>
                <a:cs typeface="Times New Roman" panose="02020603050405020304" pitchFamily="18" charset="0"/>
              </a:rPr>
              <a:t>Informations intéroceptives</a:t>
            </a:r>
          </a:p>
        </p:txBody>
      </p:sp>
      <p:sp>
        <p:nvSpPr>
          <p:cNvPr id="4" name="Rectangle 3"/>
          <p:cNvSpPr/>
          <p:nvPr/>
        </p:nvSpPr>
        <p:spPr>
          <a:xfrm>
            <a:off x="340368" y="1463497"/>
            <a:ext cx="9664243" cy="2369880"/>
          </a:xfrm>
          <a:prstGeom prst="rect">
            <a:avLst/>
          </a:prstGeom>
        </p:spPr>
        <p:txBody>
          <a:bodyPr wrap="square">
            <a:spAutoFit/>
          </a:bodyPr>
          <a:lstStyle/>
          <a:p>
            <a:pPr lvl="1" algn="just"/>
            <a:endParaRPr lang="fr-FR" dirty="0" smtClean="0"/>
          </a:p>
          <a:p>
            <a:pPr lvl="1" algn="just"/>
            <a:r>
              <a:rPr lang="fr-FR" sz="2800" dirty="0">
                <a:latin typeface="Times New Roman" panose="02020603050405020304" pitchFamily="18" charset="0"/>
                <a:cs typeface="Times New Roman" panose="02020603050405020304" pitchFamily="18" charset="0"/>
              </a:rPr>
              <a:t>Ceux sont les informations renseignées par les mouvements du corps, on parle aussi de kinesthésie ou bien de proprioception.</a:t>
            </a:r>
          </a:p>
          <a:p>
            <a:pPr lvl="1" algn="just"/>
            <a:r>
              <a:rPr lang="fr-FR" sz="2800" dirty="0">
                <a:latin typeface="Times New Roman" panose="02020603050405020304" pitchFamily="18" charset="0"/>
                <a:cs typeface="Times New Roman" panose="02020603050405020304" pitchFamily="18" charset="0"/>
              </a:rPr>
              <a:t>Toutes ces informations servent au contrôle des mouvements, des positions.</a:t>
            </a:r>
          </a:p>
          <a:p>
            <a:pPr lvl="1" algn="just"/>
            <a:endParaRPr lang="fr-FR" dirty="0"/>
          </a:p>
        </p:txBody>
      </p:sp>
      <p:sp>
        <p:nvSpPr>
          <p:cNvPr id="5" name="Rectangle 4"/>
          <p:cNvSpPr/>
          <p:nvPr/>
        </p:nvSpPr>
        <p:spPr>
          <a:xfrm>
            <a:off x="2472803" y="134035"/>
            <a:ext cx="5955476" cy="646331"/>
          </a:xfrm>
          <a:prstGeom prst="rect">
            <a:avLst/>
          </a:prstGeom>
        </p:spPr>
        <p:txBody>
          <a:bodyPr wrap="none">
            <a:spAutoFit/>
          </a:bodyPr>
          <a:lstStyle/>
          <a:p>
            <a:pPr lvl="0" defTabSz="914400" fontAlgn="base">
              <a:spcBef>
                <a:spcPct val="0"/>
              </a:spcBef>
              <a:spcAft>
                <a:spcPct val="0"/>
              </a:spcAft>
              <a:defRPr/>
            </a:pPr>
            <a:r>
              <a:rPr lang="fr-FR" sz="3600" b="1" dirty="0">
                <a:solidFill>
                  <a:srgbClr val="54A021"/>
                </a:solidFill>
                <a:latin typeface="Arial"/>
              </a:rPr>
              <a:t>Les sources d’information</a:t>
            </a:r>
            <a:endParaRPr lang="fr-FR" sz="3600" b="1" dirty="0">
              <a:solidFill>
                <a:srgbClr val="54A021"/>
              </a:solidFill>
              <a:latin typeface="Arial"/>
            </a:endParaRPr>
          </a:p>
        </p:txBody>
      </p:sp>
    </p:spTree>
    <p:extLst>
      <p:ext uri="{BB962C8B-B14F-4D97-AF65-F5344CB8AC3E}">
        <p14:creationId xmlns:p14="http://schemas.microsoft.com/office/powerpoint/2010/main" val="141720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384456" y="2630313"/>
            <a:ext cx="4132169" cy="2415422"/>
          </a:xfrm>
          <a:prstGeom prst="rect">
            <a:avLst/>
          </a:prstGeom>
        </p:spPr>
      </p:pic>
      <p:sp>
        <p:nvSpPr>
          <p:cNvPr id="4" name="Rectangle 3"/>
          <p:cNvSpPr/>
          <p:nvPr/>
        </p:nvSpPr>
        <p:spPr>
          <a:xfrm>
            <a:off x="237565" y="1330307"/>
            <a:ext cx="9686364" cy="523220"/>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Les récepteurs à l’origine de ces informations sont diverses </a:t>
            </a:r>
            <a:r>
              <a:rPr lang="fr-FR" dirty="0"/>
              <a:t>:</a:t>
            </a:r>
          </a:p>
        </p:txBody>
      </p:sp>
      <p:sp>
        <p:nvSpPr>
          <p:cNvPr id="5" name="Rectangle 4"/>
          <p:cNvSpPr/>
          <p:nvPr/>
        </p:nvSpPr>
        <p:spPr>
          <a:xfrm>
            <a:off x="2472803" y="134035"/>
            <a:ext cx="5955476" cy="646331"/>
          </a:xfrm>
          <a:prstGeom prst="rect">
            <a:avLst/>
          </a:prstGeom>
        </p:spPr>
        <p:txBody>
          <a:bodyPr wrap="none">
            <a:spAutoFit/>
          </a:bodyPr>
          <a:lstStyle/>
          <a:p>
            <a:pPr lvl="0" defTabSz="914400" fontAlgn="base">
              <a:spcBef>
                <a:spcPct val="0"/>
              </a:spcBef>
              <a:spcAft>
                <a:spcPct val="0"/>
              </a:spcAft>
              <a:defRPr/>
            </a:pPr>
            <a:r>
              <a:rPr lang="fr-FR" sz="3600" b="1" dirty="0">
                <a:solidFill>
                  <a:srgbClr val="54A021"/>
                </a:solidFill>
                <a:latin typeface="Arial"/>
              </a:rPr>
              <a:t>Les sources d’information</a:t>
            </a:r>
            <a:endParaRPr lang="fr-FR" sz="3600" b="1" dirty="0">
              <a:solidFill>
                <a:srgbClr val="54A021"/>
              </a:solidFill>
              <a:latin typeface="Arial"/>
            </a:endParaRPr>
          </a:p>
        </p:txBody>
      </p:sp>
      <p:sp>
        <p:nvSpPr>
          <p:cNvPr id="6" name="Rectangle 5"/>
          <p:cNvSpPr/>
          <p:nvPr/>
        </p:nvSpPr>
        <p:spPr>
          <a:xfrm>
            <a:off x="2145005" y="1980310"/>
            <a:ext cx="6235105" cy="523220"/>
          </a:xfrm>
          <a:prstGeom prst="rect">
            <a:avLst/>
          </a:prstGeom>
        </p:spPr>
        <p:txBody>
          <a:bodyPr wrap="none">
            <a:spAutoFit/>
          </a:bodyPr>
          <a:lstStyle/>
          <a:p>
            <a:r>
              <a:rPr lang="fr-FR" sz="2800" dirty="0">
                <a:solidFill>
                  <a:srgbClr val="00B0F0"/>
                </a:solidFill>
                <a:latin typeface="Times New Roman" panose="02020603050405020304" pitchFamily="18" charset="0"/>
                <a:cs typeface="Times New Roman" panose="02020603050405020304" pitchFamily="18" charset="0"/>
              </a:rPr>
              <a:t>L’appareil vestibulaire de l’oreille interne.</a:t>
            </a:r>
          </a:p>
        </p:txBody>
      </p:sp>
    </p:spTree>
    <p:extLst>
      <p:ext uri="{BB962C8B-B14F-4D97-AF65-F5344CB8AC3E}">
        <p14:creationId xmlns:p14="http://schemas.microsoft.com/office/powerpoint/2010/main" val="340667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2803" y="134035"/>
            <a:ext cx="5955476" cy="646331"/>
          </a:xfrm>
          <a:prstGeom prst="rect">
            <a:avLst/>
          </a:prstGeom>
        </p:spPr>
        <p:txBody>
          <a:bodyPr wrap="none">
            <a:spAutoFit/>
          </a:bodyPr>
          <a:lstStyle/>
          <a:p>
            <a:pPr lvl="0" defTabSz="914400" fontAlgn="base">
              <a:spcBef>
                <a:spcPct val="0"/>
              </a:spcBef>
              <a:spcAft>
                <a:spcPct val="0"/>
              </a:spcAft>
              <a:defRPr/>
            </a:pPr>
            <a:r>
              <a:rPr lang="fr-FR" sz="3600" b="1" dirty="0">
                <a:solidFill>
                  <a:srgbClr val="54A021"/>
                </a:solidFill>
                <a:latin typeface="Arial"/>
              </a:rPr>
              <a:t>Les sources d’information</a:t>
            </a:r>
            <a:endParaRPr lang="fr-FR" sz="3600" b="1" dirty="0">
              <a:solidFill>
                <a:srgbClr val="54A021"/>
              </a:solidFill>
              <a:latin typeface="Arial"/>
            </a:endParaRPr>
          </a:p>
        </p:txBody>
      </p:sp>
      <p:sp>
        <p:nvSpPr>
          <p:cNvPr id="5" name="Rectangle 4"/>
          <p:cNvSpPr/>
          <p:nvPr/>
        </p:nvSpPr>
        <p:spPr>
          <a:xfrm>
            <a:off x="237565" y="1330307"/>
            <a:ext cx="9686364" cy="523220"/>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Les récepteurs à l’origine de ces informations sont diverses </a:t>
            </a:r>
            <a:r>
              <a:rPr lang="fr-FR" dirty="0"/>
              <a:t>:</a:t>
            </a:r>
          </a:p>
        </p:txBody>
      </p:sp>
      <p:sp>
        <p:nvSpPr>
          <p:cNvPr id="6" name="Rectangle 5"/>
          <p:cNvSpPr/>
          <p:nvPr/>
        </p:nvSpPr>
        <p:spPr>
          <a:xfrm>
            <a:off x="1622612" y="5406642"/>
            <a:ext cx="6916269" cy="830997"/>
          </a:xfrm>
          <a:prstGeom prst="rect">
            <a:avLst/>
          </a:prstGeom>
        </p:spPr>
        <p:txBody>
          <a:bodyPr wrap="square">
            <a:spAutoFit/>
          </a:bodyPr>
          <a:lstStyle/>
          <a:p>
            <a:pPr algn="ctr"/>
            <a:endParaRPr lang="fr-FR" sz="1600" dirty="0">
              <a:latin typeface="Times New Roman" panose="02020603050405020304" pitchFamily="18" charset="0"/>
              <a:cs typeface="Times New Roman" panose="02020603050405020304" pitchFamily="18" charset="0"/>
            </a:endParaRPr>
          </a:p>
          <a:p>
            <a:pPr algn="ctr"/>
            <a:r>
              <a:rPr lang="fr-FR" sz="1600" dirty="0">
                <a:latin typeface="Times New Roman" panose="02020603050405020304" pitchFamily="18" charset="0"/>
                <a:cs typeface="Times New Roman" panose="02020603050405020304" pitchFamily="18" charset="0"/>
              </a:rPr>
              <a:t>Les récepteurs nerveux articulaires servent à transmettre les informations concernant le statut de l'articulation au système nerveux central.</a:t>
            </a:r>
          </a:p>
        </p:txBody>
      </p:sp>
      <p:pic>
        <p:nvPicPr>
          <p:cNvPr id="7" name="Image 6"/>
          <p:cNvPicPr>
            <a:picLocks noChangeAspect="1"/>
          </p:cNvPicPr>
          <p:nvPr/>
        </p:nvPicPr>
        <p:blipFill>
          <a:blip r:embed="rId2"/>
          <a:stretch>
            <a:fillRect/>
          </a:stretch>
        </p:blipFill>
        <p:spPr>
          <a:xfrm>
            <a:off x="3270855" y="2700691"/>
            <a:ext cx="3619781" cy="2815385"/>
          </a:xfrm>
          <a:prstGeom prst="rect">
            <a:avLst/>
          </a:prstGeom>
        </p:spPr>
      </p:pic>
      <p:pic>
        <p:nvPicPr>
          <p:cNvPr id="10" name="Image 9"/>
          <p:cNvPicPr>
            <a:picLocks noChangeAspect="1"/>
          </p:cNvPicPr>
          <p:nvPr/>
        </p:nvPicPr>
        <p:blipFill>
          <a:blip r:embed="rId3"/>
          <a:stretch>
            <a:fillRect/>
          </a:stretch>
        </p:blipFill>
        <p:spPr>
          <a:xfrm>
            <a:off x="1877019" y="1902172"/>
            <a:ext cx="6407451" cy="749873"/>
          </a:xfrm>
          <a:prstGeom prst="rect">
            <a:avLst/>
          </a:prstGeom>
        </p:spPr>
      </p:pic>
    </p:spTree>
    <p:extLst>
      <p:ext uri="{BB962C8B-B14F-4D97-AF65-F5344CB8AC3E}">
        <p14:creationId xmlns:p14="http://schemas.microsoft.com/office/powerpoint/2010/main" val="113202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1477" y="1518962"/>
            <a:ext cx="4527201" cy="523220"/>
          </a:xfrm>
          <a:prstGeom prst="rect">
            <a:avLst/>
          </a:prstGeom>
        </p:spPr>
        <p:txBody>
          <a:bodyPr wrap="none">
            <a:spAutoFit/>
          </a:bodyPr>
          <a:lstStyle/>
          <a:p>
            <a:r>
              <a:rPr lang="fr-FR" sz="2800" dirty="0">
                <a:solidFill>
                  <a:srgbClr val="00B0F0"/>
                </a:solidFill>
                <a:latin typeface="Times New Roman" panose="02020603050405020304" pitchFamily="18" charset="0"/>
                <a:cs typeface="Times New Roman" panose="02020603050405020304" pitchFamily="18" charset="0"/>
              </a:rPr>
              <a:t>Les fuseaux neuromusculaires</a:t>
            </a:r>
          </a:p>
        </p:txBody>
      </p:sp>
      <p:pic>
        <p:nvPicPr>
          <p:cNvPr id="3" name="Image 2"/>
          <p:cNvPicPr>
            <a:picLocks noChangeAspect="1"/>
          </p:cNvPicPr>
          <p:nvPr/>
        </p:nvPicPr>
        <p:blipFill>
          <a:blip r:embed="rId2"/>
          <a:stretch>
            <a:fillRect/>
          </a:stretch>
        </p:blipFill>
        <p:spPr>
          <a:xfrm>
            <a:off x="2781477" y="160785"/>
            <a:ext cx="6279424" cy="969348"/>
          </a:xfrm>
          <a:prstGeom prst="rect">
            <a:avLst/>
          </a:prstGeom>
        </p:spPr>
      </p:pic>
      <p:sp>
        <p:nvSpPr>
          <p:cNvPr id="4" name="Rectangle 3"/>
          <p:cNvSpPr/>
          <p:nvPr/>
        </p:nvSpPr>
        <p:spPr>
          <a:xfrm>
            <a:off x="237564" y="952996"/>
            <a:ext cx="9686364" cy="523220"/>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Les récepteurs à l’origine de ces informations sont diverses </a:t>
            </a:r>
            <a:r>
              <a:rPr lang="fr-FR" dirty="0"/>
              <a:t>:</a:t>
            </a:r>
          </a:p>
        </p:txBody>
      </p:sp>
      <p:sp>
        <p:nvSpPr>
          <p:cNvPr id="5" name="Rectangle 4"/>
          <p:cNvSpPr/>
          <p:nvPr/>
        </p:nvSpPr>
        <p:spPr>
          <a:xfrm>
            <a:off x="497541" y="5039543"/>
            <a:ext cx="9144000" cy="1200329"/>
          </a:xfrm>
          <a:prstGeom prst="rect">
            <a:avLst/>
          </a:prstGeom>
        </p:spPr>
        <p:txBody>
          <a:bodyPr wrap="square">
            <a:spAutoFit/>
          </a:bodyPr>
          <a:lstStyle/>
          <a:p>
            <a:pPr algn="ctr"/>
            <a:r>
              <a:rPr lang="fr-FR" dirty="0">
                <a:latin typeface="Times New Roman" panose="02020603050405020304" pitchFamily="18" charset="0"/>
                <a:cs typeface="Times New Roman" panose="02020603050405020304" pitchFamily="18" charset="0"/>
              </a:rPr>
              <a:t>Les fuseaux neuromusculaires sont des mécanorécepteurs proprioceptifs situés au sein même du muscle strié squelettique. Leur dimension est d'environ 100 µm de diamètre par 10 mm de long. Les fuseaux sont constitués de 4 à 10 fibres musculaires spécialisées appelées fibres musculaires </a:t>
            </a:r>
            <a:r>
              <a:rPr lang="fr-FR" dirty="0" err="1">
                <a:latin typeface="Times New Roman" panose="02020603050405020304" pitchFamily="18" charset="0"/>
                <a:cs typeface="Times New Roman" panose="02020603050405020304" pitchFamily="18" charset="0"/>
              </a:rPr>
              <a:t>intrafusales</a:t>
            </a:r>
            <a:r>
              <a:rPr lang="fr-FR" dirty="0">
                <a:latin typeface="Times New Roman" panose="02020603050405020304" pitchFamily="18" charset="0"/>
                <a:cs typeface="Times New Roman" panose="02020603050405020304" pitchFamily="18" charset="0"/>
              </a:rPr>
              <a:t>.</a:t>
            </a:r>
          </a:p>
        </p:txBody>
      </p:sp>
      <p:pic>
        <p:nvPicPr>
          <p:cNvPr id="10" name="Image 9"/>
          <p:cNvPicPr>
            <a:picLocks noChangeAspect="1"/>
          </p:cNvPicPr>
          <p:nvPr/>
        </p:nvPicPr>
        <p:blipFill>
          <a:blip r:embed="rId3"/>
          <a:stretch>
            <a:fillRect/>
          </a:stretch>
        </p:blipFill>
        <p:spPr>
          <a:xfrm>
            <a:off x="3343477" y="2124719"/>
            <a:ext cx="3965201" cy="2832286"/>
          </a:xfrm>
          <a:prstGeom prst="rect">
            <a:avLst/>
          </a:prstGeom>
        </p:spPr>
      </p:pic>
    </p:spTree>
    <p:extLst>
      <p:ext uri="{BB962C8B-B14F-4D97-AF65-F5344CB8AC3E}">
        <p14:creationId xmlns:p14="http://schemas.microsoft.com/office/powerpoint/2010/main" val="200040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160</TotalTime>
  <Words>545</Words>
  <Application>Microsoft Office PowerPoint</Application>
  <PresentationFormat>Grand écran</PresentationFormat>
  <Paragraphs>70</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Times New Roman</vt:lpstr>
      <vt:lpstr>Trebuchet MS</vt:lpstr>
      <vt:lpstr>Wingdings</vt:lpstr>
      <vt:lpstr>Wingdings 3</vt:lpstr>
      <vt:lpstr>Facette</vt:lpstr>
      <vt:lpstr>Traitement d’information et prises de décisions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Traitement d’information et prises de décisions</dc:title>
  <dc:creator>Idir A.</dc:creator>
  <cp:lastModifiedBy>Idir A.</cp:lastModifiedBy>
  <cp:revision>17</cp:revision>
  <dcterms:created xsi:type="dcterms:W3CDTF">2021-02-25T07:26:44Z</dcterms:created>
  <dcterms:modified xsi:type="dcterms:W3CDTF">2021-02-25T10:06:54Z</dcterms:modified>
</cp:coreProperties>
</file>