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4" r:id="rId21"/>
    <p:sldId id="275" r:id="rId22"/>
    <p:sldId id="276" r:id="rId23"/>
    <p:sldId id="277" r:id="rId24"/>
    <p:sldId id="278" r:id="rId25"/>
    <p:sldId id="279" r:id="rId26"/>
    <p:sldId id="285" r:id="rId27"/>
    <p:sldId id="280" r:id="rId28"/>
    <p:sldId id="286" r:id="rId29"/>
    <p:sldId id="287" r:id="rId30"/>
    <p:sldId id="281" r:id="rId31"/>
    <p:sldId id="283"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8" d="100"/>
          <a:sy n="68" d="100"/>
        </p:scale>
        <p:origin x="-804" y="-18"/>
      </p:cViewPr>
      <p:guideLst>
        <p:guide orient="horz" pos="4319"/>
        <p:guide pos="57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11" name="Espace réservé du numéro de diapositive 10"/>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9" name="Espace réservé du numéro de diapositive 8"/>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4" name="Espace réservé du pied de page 3"/>
          <p:cNvSpPr>
            <a:spLocks noGrp="1"/>
          </p:cNvSpPr>
          <p:nvPr>
            <p:ph type="ftr" sz="quarter" idx="11"/>
          </p:nvPr>
        </p:nvSpPr>
        <p:spPr/>
        <p:txBody>
          <a:bodyPr/>
          <a:lstStyle>
            <a:extLst/>
          </a:lstStyle>
          <a:p>
            <a:endParaRPr lang="en-US"/>
          </a:p>
        </p:txBody>
      </p:sp>
      <p:sp>
        <p:nvSpPr>
          <p:cNvPr id="5" name="Espace réservé du numéro de diapositive 4"/>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3" name="Espace réservé du pied de page 2"/>
          <p:cNvSpPr>
            <a:spLocks noGrp="1"/>
          </p:cNvSpPr>
          <p:nvPr>
            <p:ph type="ftr" sz="quarter" idx="11"/>
          </p:nvPr>
        </p:nvSpPr>
        <p:spPr/>
        <p:txBody>
          <a:bodyPr/>
          <a:lstStyle>
            <a:extLst/>
          </a:lstStyle>
          <a:p>
            <a:endParaRPr lang="en-US"/>
          </a:p>
        </p:txBody>
      </p:sp>
      <p:sp>
        <p:nvSpPr>
          <p:cNvPr id="4" name="Espace réservé du numéro de diapositive 3"/>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95C93235-F88E-4CBE-B966-5A312320666A}"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7D46059-BA69-47DC-8BC3-7B9BE1D548F6}" type="datetimeFigureOut">
              <a:rPr lang="en-US" smtClean="0"/>
              <a:pPr/>
              <a:t>3/5/2014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95C93235-F88E-4CBE-B966-5A312320666A}" type="slidenum">
              <a:rPr lang="en-US" smtClean="0"/>
              <a:pPr/>
              <a:t>‹N°›</a:t>
            </a:fld>
            <a:endParaRPr lang="en-US"/>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7D46059-BA69-47DC-8BC3-7B9BE1D548F6}" type="datetimeFigureOut">
              <a:rPr lang="en-US" smtClean="0"/>
              <a:pPr/>
              <a:t>3/5/2014</a:t>
            </a:fld>
            <a:endParaRPr lang="en-US"/>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5C93235-F88E-4CBE-B966-5A312320666A}"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o-rad.com/B2B/BioRad/product/br_category.jsp?BV_SessionID=@@@@1094302834.1128683601@@@@&amp;BV_EngineID=cccfaddfljddelicfngcfkmdhkkdflm.0&amp;categoryPath=Catalogs/Life+Science+Research/Amplification+|+Thermal+Cyclers/Nucleic+Acid+Amplification+and+Detection/iCycler+iQ+Real-Time+PCR+Detection+System&amp;divName=Life+Science+Research&amp;catLevel=5&amp;lang=English&amp;country=HQ&amp;loggedIn=false&amp;catOID=-22575&amp;isPA=false&amp;serviceLevel=Lit+Request"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bioinfo.ut.ee/primer3/"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8132" y="1820206"/>
            <a:ext cx="7772400" cy="1828800"/>
          </a:xfrm>
        </p:spPr>
        <p:txBody>
          <a:bodyPr/>
          <a:lstStyle/>
          <a:p>
            <a:r>
              <a:rPr lang="fr-FR" dirty="0" smtClean="0"/>
              <a:t>Techniques d’Analyse Moléculaire</a:t>
            </a:r>
            <a:endParaRPr lang="fr-FR" dirty="0"/>
          </a:p>
        </p:txBody>
      </p:sp>
      <p:sp>
        <p:nvSpPr>
          <p:cNvPr id="3" name="Sous-titre 2"/>
          <p:cNvSpPr>
            <a:spLocks noGrp="1"/>
          </p:cNvSpPr>
          <p:nvPr>
            <p:ph type="subTitle" idx="1"/>
          </p:nvPr>
        </p:nvSpPr>
        <p:spPr>
          <a:xfrm>
            <a:off x="685800" y="4114800"/>
            <a:ext cx="7772400" cy="914400"/>
          </a:xfrm>
        </p:spPr>
        <p:txBody>
          <a:bodyPr>
            <a:normAutofit/>
          </a:bodyPr>
          <a:lstStyle/>
          <a:p>
            <a:r>
              <a:rPr lang="en-US" dirty="0" smtClean="0">
                <a:solidFill>
                  <a:schemeClr val="tx1"/>
                </a:solidFill>
              </a:rPr>
              <a:t>Mme </a:t>
            </a:r>
            <a:r>
              <a:rPr lang="en-US" dirty="0" err="1" smtClean="0">
                <a:solidFill>
                  <a:schemeClr val="tx1"/>
                </a:solidFill>
              </a:rPr>
              <a:t>Benmammar</a:t>
            </a:r>
            <a:endParaRPr lang="en-US" dirty="0" smtClean="0">
              <a:solidFill>
                <a:schemeClr val="tx1"/>
              </a:solidFill>
            </a:endParaRPr>
          </a:p>
          <a:p>
            <a:r>
              <a:rPr lang="en-US" dirty="0" err="1" smtClean="0">
                <a:solidFill>
                  <a:schemeClr val="tx1"/>
                </a:solidFill>
              </a:rPr>
              <a:t>Melle</a:t>
            </a:r>
            <a:r>
              <a:rPr lang="en-US" dirty="0" smtClean="0">
                <a:solidFill>
                  <a:schemeClr val="tx1"/>
                </a:solidFill>
              </a:rPr>
              <a:t> </a:t>
            </a:r>
            <a:r>
              <a:rPr lang="en-US" dirty="0" err="1" smtClean="0">
                <a:solidFill>
                  <a:schemeClr val="tx1"/>
                </a:solidFill>
              </a:rPr>
              <a:t>Ait</a:t>
            </a:r>
            <a:r>
              <a:rPr lang="en-US" dirty="0" smtClean="0">
                <a:solidFill>
                  <a:schemeClr val="tx1"/>
                </a:solidFill>
              </a:rPr>
              <a:t>-Ali</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clrChange>
              <a:clrFrom>
                <a:srgbClr val="FFFFFF"/>
              </a:clrFrom>
              <a:clrTo>
                <a:srgbClr val="FFFFFF">
                  <a:alpha val="0"/>
                </a:srgbClr>
              </a:clrTo>
            </a:clrChange>
          </a:blip>
          <a:srcRect l="6604" t="3989" r="6167" b="5811"/>
          <a:stretch>
            <a:fillRect/>
          </a:stretch>
        </p:blipFill>
        <p:spPr bwMode="auto">
          <a:xfrm>
            <a:off x="512733" y="394140"/>
            <a:ext cx="8111013" cy="602242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clrChange>
              <a:clrFrom>
                <a:srgbClr val="FFFFFF"/>
              </a:clrFrom>
              <a:clrTo>
                <a:srgbClr val="FFFFFF">
                  <a:alpha val="0"/>
                </a:srgbClr>
              </a:clrTo>
            </a:clrChange>
          </a:blip>
          <a:srcRect l="5957" t="8704" r="2878" b="2401"/>
          <a:stretch>
            <a:fillRect/>
          </a:stretch>
        </p:blipFill>
        <p:spPr bwMode="auto">
          <a:xfrm>
            <a:off x="349075" y="457201"/>
            <a:ext cx="8454259" cy="58850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
          <p:cNvGrpSpPr/>
          <p:nvPr/>
        </p:nvGrpSpPr>
        <p:grpSpPr>
          <a:xfrm>
            <a:off x="459709" y="1038737"/>
            <a:ext cx="8210550" cy="4859961"/>
            <a:chOff x="380879" y="423863"/>
            <a:chExt cx="8210550" cy="4859961"/>
          </a:xfrm>
        </p:grpSpPr>
        <p:pic>
          <p:nvPicPr>
            <p:cNvPr id="3075" name="Picture 3"/>
            <p:cNvPicPr>
              <a:picLocks noChangeAspect="1" noChangeArrowheads="1"/>
            </p:cNvPicPr>
            <p:nvPr/>
          </p:nvPicPr>
          <p:blipFill>
            <a:blip r:embed="rId2" cstate="print"/>
            <a:srcRect b="28864"/>
            <a:stretch>
              <a:fillRect/>
            </a:stretch>
          </p:blipFill>
          <p:spPr bwMode="auto">
            <a:xfrm>
              <a:off x="380879" y="423863"/>
              <a:ext cx="8210550" cy="4275459"/>
            </a:xfrm>
            <a:prstGeom prst="rect">
              <a:avLst/>
            </a:prstGeom>
            <a:noFill/>
            <a:ln w="9525">
              <a:noFill/>
              <a:miter lim="800000"/>
              <a:headEnd/>
              <a:tailEnd/>
            </a:ln>
          </p:spPr>
        </p:pic>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t="87771"/>
            <a:stretch>
              <a:fillRect/>
            </a:stretch>
          </p:blipFill>
          <p:spPr bwMode="auto">
            <a:xfrm>
              <a:off x="380879" y="4548832"/>
              <a:ext cx="8210550" cy="734992"/>
            </a:xfrm>
            <a:prstGeom prst="rect">
              <a:avLst/>
            </a:prstGeom>
            <a:noFill/>
            <a:ln w="9525">
              <a:noFill/>
              <a:miter lim="800000"/>
              <a:headEnd/>
              <a:tailEnd/>
            </a:ln>
          </p:spPr>
        </p:pic>
        <p:sp>
          <p:nvSpPr>
            <p:cNvPr id="5" name="Rectangle 4"/>
            <p:cNvSpPr/>
            <p:nvPr/>
          </p:nvSpPr>
          <p:spPr>
            <a:xfrm>
              <a:off x="3750197" y="2095018"/>
              <a:ext cx="185195" cy="9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40547" y="788968"/>
              <a:ext cx="185195" cy="9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49591" y="2787640"/>
            <a:ext cx="7344831" cy="1324081"/>
          </a:xfrm>
          <a:prstGeom prst="rect">
            <a:avLst/>
          </a:prstGeom>
          <a:solidFill>
            <a:srgbClr val="000040"/>
          </a:solidFill>
          <a:ln w="25400">
            <a:solidFill>
              <a:srgbClr val="68DCE6"/>
            </a:solidFill>
            <a:miter lim="800000"/>
            <a:headEnd/>
            <a:tailEnd/>
          </a:ln>
          <a:effectLst/>
        </p:spPr>
        <p:txBody>
          <a:bodyPr wrap="none" lIns="92075" tIns="46038" rIns="92075" bIns="46038">
            <a:spAutoFit/>
          </a:bodyPr>
          <a:lstStyle/>
          <a:p>
            <a:pPr algn="ctr"/>
            <a:r>
              <a:rPr lang="fr-FR" sz="4000" b="1" dirty="0">
                <a:solidFill>
                  <a:srgbClr val="FFEA18"/>
                </a:solidFill>
                <a:latin typeface="Calibri" pitchFamily="34" charset="0"/>
              </a:rPr>
              <a:t>La PCR quantitative en temps </a:t>
            </a:r>
            <a:r>
              <a:rPr lang="fr-FR" sz="4000" b="1" dirty="0" smtClean="0">
                <a:solidFill>
                  <a:srgbClr val="FFEA18"/>
                </a:solidFill>
                <a:latin typeface="Calibri" pitchFamily="34" charset="0"/>
              </a:rPr>
              <a:t>réel</a:t>
            </a:r>
          </a:p>
          <a:p>
            <a:pPr algn="ctr"/>
            <a:r>
              <a:rPr lang="fr-FR" sz="4000" b="1" dirty="0" smtClean="0">
                <a:solidFill>
                  <a:srgbClr val="FFEA18"/>
                </a:solidFill>
                <a:latin typeface="Calibri" pitchFamily="34" charset="0"/>
              </a:rPr>
              <a:t>Q-RT-PCR</a:t>
            </a:r>
            <a:endParaRPr lang="fr-FR" sz="4000" b="1" dirty="0">
              <a:solidFill>
                <a:srgbClr val="FFEA18"/>
              </a:solidFill>
              <a:latin typeface="Calibri" pitchFamily="34" charset="0"/>
            </a:endParaRPr>
          </a:p>
        </p:txBody>
      </p:sp>
      <p:pic>
        <p:nvPicPr>
          <p:cNvPr id="4" name="Picture 9" descr="icycler">
            <a:hlinkClick r:id="rId2"/>
          </p:cNvPr>
          <p:cNvPicPr>
            <a:picLocks noChangeAspect="1" noChangeArrowheads="1"/>
          </p:cNvPicPr>
          <p:nvPr/>
        </p:nvPicPr>
        <p:blipFill>
          <a:blip r:embed="rId3" cstate="print">
            <a:clrChange>
              <a:clrFrom>
                <a:srgbClr val="FFFDFF"/>
              </a:clrFrom>
              <a:clrTo>
                <a:srgbClr val="FFFDFF">
                  <a:alpha val="0"/>
                </a:srgbClr>
              </a:clrTo>
            </a:clrChange>
          </a:blip>
          <a:srcRect/>
          <a:stretch>
            <a:fillRect/>
          </a:stretch>
        </p:blipFill>
        <p:spPr bwMode="auto">
          <a:xfrm>
            <a:off x="367176" y="358329"/>
            <a:ext cx="2434090" cy="2502576"/>
          </a:xfrm>
          <a:prstGeom prst="rect">
            <a:avLst/>
          </a:prstGeom>
          <a:noFill/>
        </p:spPr>
      </p:pic>
      <p:pic>
        <p:nvPicPr>
          <p:cNvPr id="5" name="Picture 12" descr="taqman-7000"/>
          <p:cNvPicPr>
            <a:picLocks noChangeAspect="1" noChangeArrowheads="1"/>
          </p:cNvPicPr>
          <p:nvPr/>
        </p:nvPicPr>
        <p:blipFill>
          <a:blip r:embed="rId4" cstate="print"/>
          <a:srcRect/>
          <a:stretch>
            <a:fillRect/>
          </a:stretch>
        </p:blipFill>
        <p:spPr bwMode="auto">
          <a:xfrm>
            <a:off x="4606012" y="4184402"/>
            <a:ext cx="3913868" cy="22703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cstate="print"/>
          <a:srcRect/>
          <a:stretch>
            <a:fillRect/>
          </a:stretch>
        </p:blipFill>
        <p:spPr bwMode="auto">
          <a:xfrm>
            <a:off x="480786" y="402363"/>
            <a:ext cx="8153400" cy="1466850"/>
          </a:xfrm>
          <a:prstGeom prst="rect">
            <a:avLst/>
          </a:prstGeom>
          <a:noFill/>
          <a:ln w="9525">
            <a:noFill/>
            <a:miter lim="800000"/>
            <a:headEnd/>
            <a:tailEnd/>
          </a:ln>
        </p:spPr>
      </p:pic>
      <p:sp>
        <p:nvSpPr>
          <p:cNvPr id="5" name="TextBox 4"/>
          <p:cNvSpPr txBox="1"/>
          <p:nvPr/>
        </p:nvSpPr>
        <p:spPr>
          <a:xfrm>
            <a:off x="435432" y="1930422"/>
            <a:ext cx="824411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indent="115888" algn="just">
              <a:buFont typeface="Arial" pitchFamily="34" charset="0"/>
              <a:buChar char="•"/>
            </a:pPr>
            <a:r>
              <a:rPr lang="fr-FR" dirty="0" smtClean="0">
                <a:latin typeface="Comic Sans MS" pitchFamily="66" charset="0"/>
              </a:rPr>
              <a:t>La PCR quantitative </a:t>
            </a:r>
            <a:r>
              <a:rPr lang="fr-FR" dirty="0">
                <a:latin typeface="Comic Sans MS" pitchFamily="66" charset="0"/>
              </a:rPr>
              <a:t>en temps </a:t>
            </a:r>
            <a:r>
              <a:rPr lang="fr-FR" dirty="0" smtClean="0">
                <a:latin typeface="Comic Sans MS" pitchFamily="66" charset="0"/>
              </a:rPr>
              <a:t>réel (</a:t>
            </a:r>
            <a:r>
              <a:rPr lang="fr-FR" b="1" dirty="0" smtClean="0">
                <a:latin typeface="Comic Sans MS" pitchFamily="66" charset="0"/>
              </a:rPr>
              <a:t>Q-RT-PCR) </a:t>
            </a:r>
            <a:r>
              <a:rPr lang="fr-FR" b="1" dirty="0">
                <a:latin typeface="Comic Sans MS" pitchFamily="66" charset="0"/>
              </a:rPr>
              <a:t>couple une RT-PCR classique à une méthode de quantification </a:t>
            </a:r>
            <a:r>
              <a:rPr lang="fr-FR" b="1" dirty="0" smtClean="0">
                <a:latin typeface="Comic Sans MS" pitchFamily="66" charset="0"/>
              </a:rPr>
              <a:t>fluorescente</a:t>
            </a:r>
            <a:r>
              <a:rPr lang="fr-FR" dirty="0" smtClean="0">
                <a:latin typeface="Comic Sans MS" pitchFamily="66" charset="0"/>
              </a:rPr>
              <a:t>. </a:t>
            </a:r>
            <a:r>
              <a:rPr lang="fr-FR" dirty="0">
                <a:latin typeface="Comic Sans MS" pitchFamily="66" charset="0"/>
              </a:rPr>
              <a:t>La cinétique de quantification est basée sur la détection « en temps réel » </a:t>
            </a:r>
            <a:r>
              <a:rPr lang="fr-FR" dirty="0" smtClean="0">
                <a:latin typeface="Comic Sans MS" pitchFamily="66" charset="0"/>
              </a:rPr>
              <a:t>d’un </a:t>
            </a:r>
            <a:r>
              <a:rPr lang="fr-FR" b="1" dirty="0">
                <a:latin typeface="Comic Sans MS" pitchFamily="66" charset="0"/>
              </a:rPr>
              <a:t>signal fluorescent</a:t>
            </a:r>
            <a:r>
              <a:rPr lang="fr-FR" dirty="0">
                <a:latin typeface="Comic Sans MS" pitchFamily="66" charset="0"/>
              </a:rPr>
              <a:t> dont l’intensité est proportionnelle à la quantité de produit PCR généré au cours de l’amplification. La quantification du signal repose sur le concept de </a:t>
            </a:r>
            <a:r>
              <a:rPr lang="fr-FR" b="1" dirty="0">
                <a:latin typeface="Comic Sans MS" pitchFamily="66" charset="0"/>
              </a:rPr>
              <a:t>« </a:t>
            </a:r>
            <a:r>
              <a:rPr lang="fr-FR" b="1" dirty="0" err="1">
                <a:latin typeface="Comic Sans MS" pitchFamily="66" charset="0"/>
              </a:rPr>
              <a:t>threshold</a:t>
            </a:r>
            <a:r>
              <a:rPr lang="fr-FR" b="1" dirty="0">
                <a:latin typeface="Comic Sans MS" pitchFamily="66" charset="0"/>
              </a:rPr>
              <a:t> cycle » (Ct</a:t>
            </a:r>
            <a:r>
              <a:rPr lang="fr-FR" dirty="0" smtClean="0">
                <a:latin typeface="Comic Sans MS" pitchFamily="66" charset="0"/>
              </a:rPr>
              <a:t>).</a:t>
            </a:r>
          </a:p>
        </p:txBody>
      </p:sp>
      <p:pic>
        <p:nvPicPr>
          <p:cNvPr id="10" name="Picture 2"/>
          <p:cNvPicPr>
            <a:picLocks noChangeAspect="1" noChangeArrowheads="1"/>
          </p:cNvPicPr>
          <p:nvPr/>
        </p:nvPicPr>
        <p:blipFill>
          <a:blip r:embed="rId3" cstate="print"/>
          <a:srcRect/>
          <a:stretch>
            <a:fillRect/>
          </a:stretch>
        </p:blipFill>
        <p:spPr bwMode="auto">
          <a:xfrm>
            <a:off x="2266944" y="3773715"/>
            <a:ext cx="4591576" cy="27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468313" y="908050"/>
            <a:ext cx="8207375" cy="0"/>
          </a:xfrm>
          <a:prstGeom prst="line">
            <a:avLst/>
          </a:prstGeom>
          <a:noFill/>
          <a:ln w="38100">
            <a:solidFill>
              <a:srgbClr val="FF33CC"/>
            </a:solidFill>
            <a:round/>
            <a:headEnd/>
            <a:tailEnd/>
          </a:ln>
          <a:effectLst/>
        </p:spPr>
        <p:txBody>
          <a:bodyPr/>
          <a:lstStyle/>
          <a:p>
            <a:endParaRPr lang="en-US">
              <a:solidFill>
                <a:schemeClr val="bg1"/>
              </a:solidFill>
              <a:latin typeface="Calibri" pitchFamily="34" charset="0"/>
            </a:endParaRPr>
          </a:p>
        </p:txBody>
      </p:sp>
      <p:sp>
        <p:nvSpPr>
          <p:cNvPr id="3" name="Text Box 5"/>
          <p:cNvSpPr txBox="1">
            <a:spLocks noChangeArrowheads="1"/>
          </p:cNvSpPr>
          <p:nvPr/>
        </p:nvSpPr>
        <p:spPr bwMode="auto">
          <a:xfrm>
            <a:off x="1942178" y="376462"/>
            <a:ext cx="5304978" cy="523220"/>
          </a:xfrm>
          <a:prstGeom prst="rect">
            <a:avLst/>
          </a:prstGeom>
          <a:noFill/>
          <a:ln w="9525">
            <a:noFill/>
            <a:miter lim="800000"/>
            <a:headEnd/>
            <a:tailEnd/>
          </a:ln>
          <a:effectLst/>
        </p:spPr>
        <p:txBody>
          <a:bodyPr wrap="none">
            <a:spAutoFit/>
          </a:bodyPr>
          <a:lstStyle/>
          <a:p>
            <a:pPr algn="l"/>
            <a:r>
              <a:rPr lang="fr-FR" sz="2800" b="1" dirty="0">
                <a:latin typeface="Calibri" pitchFamily="34" charset="0"/>
              </a:rPr>
              <a:t>PCR en temps réel - Quantification</a:t>
            </a:r>
          </a:p>
        </p:txBody>
      </p:sp>
      <p:sp>
        <p:nvSpPr>
          <p:cNvPr id="4" name="Text Box 6"/>
          <p:cNvSpPr txBox="1">
            <a:spLocks noChangeArrowheads="1"/>
          </p:cNvSpPr>
          <p:nvPr/>
        </p:nvSpPr>
        <p:spPr bwMode="auto">
          <a:xfrm>
            <a:off x="526596" y="1051153"/>
            <a:ext cx="8123917" cy="707886"/>
          </a:xfrm>
          <a:prstGeom prst="rect">
            <a:avLst/>
          </a:prstGeom>
          <a:noFill/>
          <a:ln w="9525">
            <a:noFill/>
            <a:miter lim="800000"/>
            <a:headEnd/>
            <a:tailEnd/>
          </a:ln>
          <a:effectLst/>
        </p:spPr>
        <p:txBody>
          <a:bodyPr wrap="square">
            <a:spAutoFit/>
          </a:bodyPr>
          <a:lstStyle/>
          <a:p>
            <a:pPr algn="l"/>
            <a:r>
              <a:rPr lang="fr-FR" sz="2000" b="1" dirty="0">
                <a:solidFill>
                  <a:schemeClr val="bg1"/>
                </a:solidFill>
                <a:latin typeface="Calibri" pitchFamily="34" charset="0"/>
              </a:rPr>
              <a:t>Valeurs de fluorescence corrélées à la quantité de produit amplifié</a:t>
            </a:r>
          </a:p>
          <a:p>
            <a:pPr algn="l"/>
            <a:r>
              <a:rPr lang="fr-FR" sz="2000" b="1" dirty="0">
                <a:solidFill>
                  <a:schemeClr val="bg1"/>
                </a:solidFill>
                <a:latin typeface="Calibri" pitchFamily="34" charset="0"/>
                <a:sym typeface="Wingdings" pitchFamily="2" charset="2"/>
              </a:rPr>
              <a:t> </a:t>
            </a:r>
            <a:r>
              <a:rPr lang="fr-FR" sz="2000" b="1" dirty="0">
                <a:solidFill>
                  <a:schemeClr val="bg1"/>
                </a:solidFill>
                <a:latin typeface="Calibri" pitchFamily="34" charset="0"/>
              </a:rPr>
              <a:t>Concept de "cycle seuil"  (Ct) : base de la quantification</a:t>
            </a:r>
          </a:p>
        </p:txBody>
      </p:sp>
      <p:sp>
        <p:nvSpPr>
          <p:cNvPr id="10" name="Text Box 7"/>
          <p:cNvSpPr txBox="1">
            <a:spLocks noChangeArrowheads="1"/>
          </p:cNvSpPr>
          <p:nvPr/>
        </p:nvSpPr>
        <p:spPr bwMode="auto">
          <a:xfrm>
            <a:off x="424997" y="1925654"/>
            <a:ext cx="2855232" cy="2862322"/>
          </a:xfrm>
          <a:prstGeom prst="rect">
            <a:avLst/>
          </a:prstGeom>
          <a:noFill/>
          <a:ln w="9525">
            <a:noFill/>
            <a:miter lim="800000"/>
            <a:headEnd/>
            <a:tailEnd/>
          </a:ln>
          <a:effectLst/>
        </p:spPr>
        <p:txBody>
          <a:bodyPr wrap="square">
            <a:spAutoFit/>
          </a:bodyPr>
          <a:lstStyle/>
          <a:p>
            <a:r>
              <a:rPr lang="fr-FR" sz="2000" b="1" dirty="0">
                <a:latin typeface="Calibri" pitchFamily="34" charset="0"/>
              </a:rPr>
              <a:t>Ct ( Cycle </a:t>
            </a:r>
            <a:r>
              <a:rPr lang="fr-FR" sz="2000" b="1" dirty="0" err="1">
                <a:latin typeface="Calibri" pitchFamily="34" charset="0"/>
              </a:rPr>
              <a:t>threshold</a:t>
            </a:r>
            <a:r>
              <a:rPr lang="fr-FR" sz="2000" b="1" dirty="0" smtClean="0">
                <a:latin typeface="Calibri" pitchFamily="34" charset="0"/>
              </a:rPr>
              <a:t>) = </a:t>
            </a:r>
            <a:r>
              <a:rPr lang="fr-FR" sz="2000" b="1" dirty="0">
                <a:latin typeface="Calibri" pitchFamily="34" charset="0"/>
              </a:rPr>
              <a:t>nombre de cycle d'amplification nécessaire pour obtenir un signal fluorescent statistiquement significatif par rapport au bruit de fond (valeur seuil). </a:t>
            </a:r>
          </a:p>
        </p:txBody>
      </p:sp>
      <p:sp>
        <p:nvSpPr>
          <p:cNvPr id="11" name="Text Box 9"/>
          <p:cNvSpPr txBox="1">
            <a:spLocks noChangeArrowheads="1"/>
          </p:cNvSpPr>
          <p:nvPr/>
        </p:nvSpPr>
        <p:spPr bwMode="auto">
          <a:xfrm>
            <a:off x="497342" y="5757188"/>
            <a:ext cx="5820440" cy="400110"/>
          </a:xfrm>
          <a:prstGeom prst="rect">
            <a:avLst/>
          </a:prstGeom>
          <a:noFill/>
          <a:ln w="9525">
            <a:noFill/>
            <a:miter lim="800000"/>
            <a:headEnd/>
            <a:tailEnd/>
          </a:ln>
          <a:effectLst/>
        </p:spPr>
        <p:txBody>
          <a:bodyPr wrap="none">
            <a:spAutoFit/>
          </a:bodyPr>
          <a:lstStyle/>
          <a:p>
            <a:pPr algn="l"/>
            <a:r>
              <a:rPr lang="fr-FR" sz="2000" b="1" dirty="0">
                <a:solidFill>
                  <a:srgbClr val="C00000"/>
                </a:solidFill>
                <a:latin typeface="Calibri" pitchFamily="34" charset="0"/>
                <a:sym typeface="Wingdings" pitchFamily="2" charset="2"/>
              </a:rPr>
              <a:t> </a:t>
            </a:r>
            <a:r>
              <a:rPr lang="fr-FR" sz="2000" b="1" dirty="0">
                <a:solidFill>
                  <a:srgbClr val="C00000"/>
                </a:solidFill>
                <a:latin typeface="Calibri" pitchFamily="34" charset="0"/>
              </a:rPr>
              <a:t>Plus le Ct est petit, plus l'échantillon est concentré</a:t>
            </a:r>
          </a:p>
        </p:txBody>
      </p:sp>
      <p:grpSp>
        <p:nvGrpSpPr>
          <p:cNvPr id="5" name="Group 8"/>
          <p:cNvGrpSpPr/>
          <p:nvPr/>
        </p:nvGrpSpPr>
        <p:grpSpPr>
          <a:xfrm>
            <a:off x="3444206" y="1550775"/>
            <a:ext cx="5148262" cy="4060825"/>
            <a:chOff x="3995738" y="2276475"/>
            <a:chExt cx="5148262" cy="4060825"/>
          </a:xfrm>
        </p:grpSpPr>
        <p:pic>
          <p:nvPicPr>
            <p:cNvPr id="13" name="Picture 8"/>
            <p:cNvPicPr>
              <a:picLocks noChangeAspect="1" noChangeArrowheads="1"/>
            </p:cNvPicPr>
            <p:nvPr/>
          </p:nvPicPr>
          <p:blipFill>
            <a:blip r:embed="rId2" cstate="print"/>
            <a:srcRect/>
            <a:stretch>
              <a:fillRect/>
            </a:stretch>
          </p:blipFill>
          <p:spPr bwMode="auto">
            <a:xfrm>
              <a:off x="3995738" y="2276475"/>
              <a:ext cx="5148262" cy="4060825"/>
            </a:xfrm>
            <a:prstGeom prst="rect">
              <a:avLst/>
            </a:prstGeom>
            <a:noFill/>
            <a:ln w="9525">
              <a:noFill/>
              <a:miter lim="800000"/>
              <a:headEnd/>
              <a:tailEnd/>
            </a:ln>
            <a:effectLst/>
          </p:spPr>
        </p:pic>
        <p:sp>
          <p:nvSpPr>
            <p:cNvPr id="14" name="AutoShape 12"/>
            <p:cNvSpPr>
              <a:spLocks noChangeArrowheads="1"/>
            </p:cNvSpPr>
            <p:nvPr/>
          </p:nvSpPr>
          <p:spPr bwMode="auto">
            <a:xfrm>
              <a:off x="4893582" y="3817258"/>
              <a:ext cx="1347561" cy="965654"/>
            </a:xfrm>
            <a:prstGeom prst="wedgeEllipseCallout">
              <a:avLst>
                <a:gd name="adj1" fmla="val -32657"/>
                <a:gd name="adj2" fmla="val 68981"/>
              </a:avLst>
            </a:prstGeom>
            <a:noFill/>
            <a:ln w="9525">
              <a:solidFill>
                <a:srgbClr val="002060"/>
              </a:solidFill>
              <a:miter lim="800000"/>
              <a:headEnd/>
              <a:tailEnd/>
            </a:ln>
            <a:effectLst/>
          </p:spPr>
          <p:txBody>
            <a:bodyPr/>
            <a:lstStyle/>
            <a:p>
              <a:pPr algn="ctr"/>
              <a:r>
                <a:rPr lang="fr-FR" sz="1200" b="1" dirty="0">
                  <a:latin typeface="Calibri" pitchFamily="34" charset="0"/>
                </a:rPr>
                <a:t>Seuil fixé au dessus du bruit de fond</a:t>
              </a:r>
            </a:p>
            <a:p>
              <a:pPr algn="ctr"/>
              <a:endParaRPr lang="fr-FR" sz="1100" dirty="0">
                <a:latin typeface="Calibri"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32332" y="522514"/>
            <a:ext cx="8071985" cy="5776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406400" y="593521"/>
            <a:ext cx="8345714" cy="5768075"/>
            <a:chOff x="406400" y="593521"/>
            <a:chExt cx="8345714" cy="5768075"/>
          </a:xfrm>
        </p:grpSpPr>
        <p:pic>
          <p:nvPicPr>
            <p:cNvPr id="1027" name="Picture 3"/>
            <p:cNvPicPr>
              <a:picLocks noChangeAspect="1" noChangeArrowheads="1"/>
            </p:cNvPicPr>
            <p:nvPr/>
          </p:nvPicPr>
          <p:blipFill>
            <a:blip r:embed="rId2" cstate="print"/>
            <a:srcRect/>
            <a:stretch>
              <a:fillRect/>
            </a:stretch>
          </p:blipFill>
          <p:spPr bwMode="auto">
            <a:xfrm>
              <a:off x="406400" y="593521"/>
              <a:ext cx="8345714" cy="5768075"/>
            </a:xfrm>
            <a:prstGeom prst="rect">
              <a:avLst/>
            </a:prstGeom>
            <a:noFill/>
            <a:ln w="9525">
              <a:noFill/>
              <a:miter lim="800000"/>
              <a:headEnd/>
              <a:tailEnd/>
            </a:ln>
          </p:spPr>
        </p:pic>
        <p:sp>
          <p:nvSpPr>
            <p:cNvPr id="3" name="Rectangle 2"/>
            <p:cNvSpPr/>
            <p:nvPr/>
          </p:nvSpPr>
          <p:spPr>
            <a:xfrm>
              <a:off x="435428" y="3730171"/>
              <a:ext cx="8287657" cy="711200"/>
            </a:xfrm>
            <a:prstGeom prst="rect">
              <a:avLst/>
            </a:prstGeom>
            <a:solidFill>
              <a:srgbClr val="002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36101" y="1026949"/>
          <a:ext cx="8285868" cy="2194560"/>
        </p:xfrm>
        <a:graphic>
          <a:graphicData uri="http://schemas.openxmlformats.org/drawingml/2006/table">
            <a:tbl>
              <a:tblPr firstRow="1" bandRow="1">
                <a:tableStyleId>{5940675A-B579-460E-94D1-54222C63F5DA}</a:tableStyleId>
              </a:tblPr>
              <a:tblGrid>
                <a:gridCol w="690489"/>
                <a:gridCol w="690489"/>
                <a:gridCol w="690489"/>
                <a:gridCol w="690489"/>
                <a:gridCol w="690489"/>
                <a:gridCol w="690489"/>
                <a:gridCol w="690489"/>
                <a:gridCol w="690489"/>
                <a:gridCol w="690489"/>
                <a:gridCol w="690489"/>
                <a:gridCol w="690489"/>
                <a:gridCol w="690489"/>
              </a:tblGrid>
              <a:tr h="694592">
                <a:tc>
                  <a:txBody>
                    <a:bodyPr/>
                    <a:lstStyle/>
                    <a:p>
                      <a:pPr algn="ctr"/>
                      <a:r>
                        <a:rPr lang="en-US" sz="1400" b="1" dirty="0" smtClean="0">
                          <a:solidFill>
                            <a:schemeClr val="tx1"/>
                          </a:solidFill>
                          <a:latin typeface="Comic Sans MS" pitchFamily="66" charset="0"/>
                        </a:rPr>
                        <a:t>Ctrl1</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endParaRPr lang="en-US" sz="1400" b="1" dirty="0">
                        <a:solidFill>
                          <a:srgbClr val="FF0000"/>
                        </a:solidFill>
                        <a:latin typeface="Comic Sans MS" pitchFamily="66" charset="0"/>
                      </a:endParaRPr>
                    </a:p>
                  </a:txBody>
                  <a:tcPr/>
                </a:tc>
                <a:tc>
                  <a:txBody>
                    <a:bodyPr/>
                    <a:lstStyle/>
                    <a:p>
                      <a:pPr algn="ctr"/>
                      <a:r>
                        <a:rPr lang="en-US" sz="1400" b="1" dirty="0" smtClean="0">
                          <a:solidFill>
                            <a:schemeClr val="tx1"/>
                          </a:solidFill>
                          <a:latin typeface="Comic Sans MS" pitchFamily="66" charset="0"/>
                        </a:rPr>
                        <a:t>Ctrl2</a:t>
                      </a:r>
                      <a:r>
                        <a:rPr lang="en-US" sz="1400" b="1" dirty="0" smtClean="0">
                          <a:solidFill>
                            <a:srgbClr val="FF0000"/>
                          </a:solidFill>
                          <a:latin typeface="Comic Sans MS" pitchFamily="66" charset="0"/>
                        </a:rPr>
                        <a:t>hk</a:t>
                      </a: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Ctrl3</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Ctrl4</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Trtx1</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Trtx2</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Trtx3</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Trtx4</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Trty1</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Trty2</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Trty3</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c>
                  <a:txBody>
                    <a:bodyPr/>
                    <a:lstStyle/>
                    <a:p>
                      <a:pPr algn="ctr"/>
                      <a:r>
                        <a:rPr lang="en-US" sz="1400" b="1" dirty="0" smtClean="0">
                          <a:solidFill>
                            <a:schemeClr val="tx1"/>
                          </a:solidFill>
                          <a:latin typeface="Comic Sans MS" pitchFamily="66" charset="0"/>
                        </a:rPr>
                        <a:t>Trty4</a:t>
                      </a:r>
                    </a:p>
                    <a:p>
                      <a:pPr algn="ctr"/>
                      <a:r>
                        <a:rPr lang="en-US" sz="1400" b="1" dirty="0" err="1" smtClean="0">
                          <a:solidFill>
                            <a:srgbClr val="FF0000"/>
                          </a:solidFill>
                          <a:latin typeface="Comic Sans MS" pitchFamily="66" charset="0"/>
                        </a:rPr>
                        <a:t>hk</a:t>
                      </a:r>
                      <a:endParaRPr lang="en-US" sz="1400" b="1" dirty="0" smtClean="0">
                        <a:solidFill>
                          <a:srgbClr val="FF0000"/>
                        </a:solidFill>
                        <a:latin typeface="Comic Sans MS" pitchFamily="66" charset="0"/>
                      </a:endParaRPr>
                    </a:p>
                    <a:p>
                      <a:pPr algn="ctr"/>
                      <a:r>
                        <a:rPr lang="en-US" sz="1400" b="1" dirty="0" smtClean="0">
                          <a:solidFill>
                            <a:srgbClr val="FF0000"/>
                          </a:solidFill>
                          <a:latin typeface="Comic Sans MS" pitchFamily="66" charset="0"/>
                        </a:rPr>
                        <a:t>gene</a:t>
                      </a:r>
                    </a:p>
                  </a:txBody>
                  <a:tcPr/>
                </a:tc>
              </a:tr>
              <a:tr h="694592">
                <a:tc>
                  <a:txBody>
                    <a:bodyPr/>
                    <a:lstStyle/>
                    <a:p>
                      <a:pPr algn="ctr"/>
                      <a:r>
                        <a:rPr lang="en-US" sz="1400" b="1" dirty="0" smtClean="0">
                          <a:latin typeface="Comic Sans MS" pitchFamily="66" charset="0"/>
                        </a:rPr>
                        <a:t>Ctrl1</a:t>
                      </a:r>
                    </a:p>
                    <a:p>
                      <a:pPr algn="ct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Ctrl2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smtClean="0">
                        <a:solidFill>
                          <a:srgbClr val="0070C0"/>
                        </a:solidFill>
                        <a:latin typeface="Comic Sans MS" pitchFamily="66" charset="0"/>
                      </a:endParaRPr>
                    </a:p>
                  </a:txBody>
                  <a:tcPr/>
                </a:tc>
                <a:tc>
                  <a:txBody>
                    <a:bodyPr/>
                    <a:lstStyle/>
                    <a:p>
                      <a:pPr algn="ctr"/>
                      <a:r>
                        <a:rPr lang="en-US" sz="1400" b="1" dirty="0" smtClean="0">
                          <a:latin typeface="Comic Sans MS" pitchFamily="66" charset="0"/>
                        </a:rPr>
                        <a:t>Ctrl3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Ctrl4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Trtx1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Trtx2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Trtx3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Trtx4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Trty1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Trty2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Trty3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c>
                  <a:txBody>
                    <a:bodyPr/>
                    <a:lstStyle/>
                    <a:p>
                      <a:pPr algn="ctr"/>
                      <a:r>
                        <a:rPr lang="en-US" sz="1400" b="1" dirty="0" smtClean="0">
                          <a:latin typeface="Comic Sans MS" pitchFamily="66" charset="0"/>
                        </a:rPr>
                        <a:t>Trty4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70C0"/>
                          </a:solidFill>
                          <a:latin typeface="Comic Sans MS" pitchFamily="66" charset="0"/>
                        </a:rPr>
                        <a:t>Gene A</a:t>
                      </a:r>
                      <a:endParaRPr lang="en-US" sz="1400" b="1" dirty="0">
                        <a:solidFill>
                          <a:srgbClr val="0070C0"/>
                        </a:solidFill>
                        <a:latin typeface="Comic Sans MS" pitchFamily="66" charset="0"/>
                      </a:endParaRPr>
                    </a:p>
                  </a:txBody>
                  <a:tcPr/>
                </a:tc>
              </a:tr>
              <a:tr h="694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omic Sans MS" pitchFamily="66" charset="0"/>
                        </a:rPr>
                        <a:t>Ctrl1</a:t>
                      </a: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Ctrl2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omic Sans MS" pitchFamily="66" charset="0"/>
                        </a:rPr>
                        <a:t>Ctrl3</a:t>
                      </a: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Ctrl4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Trtx1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Trtx2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Trtx3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Trtx4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Trty1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Trty2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Trty3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c>
                  <a:txBody>
                    <a:bodyPr/>
                    <a:lstStyle/>
                    <a:p>
                      <a:pPr algn="ctr"/>
                      <a:r>
                        <a:rPr lang="en-US" sz="1400" b="1" dirty="0" smtClean="0">
                          <a:latin typeface="Comic Sans MS" pitchFamily="66" charset="0"/>
                        </a:rPr>
                        <a:t>Trty4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Comic Sans MS" pitchFamily="66" charset="0"/>
                        </a:rPr>
                        <a:t>Gene B</a:t>
                      </a:r>
                    </a:p>
                  </a:txBody>
                  <a:tcPr/>
                </a:tc>
              </a:tr>
            </a:tbl>
          </a:graphicData>
        </a:graphic>
      </p:graphicFrame>
      <p:cxnSp>
        <p:nvCxnSpPr>
          <p:cNvPr id="19" name="Connecteur droit avec flèche 18"/>
          <p:cNvCxnSpPr/>
          <p:nvPr/>
        </p:nvCxnSpPr>
        <p:spPr>
          <a:xfrm>
            <a:off x="4543865" y="3319987"/>
            <a:ext cx="0" cy="88626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221506" y="4248455"/>
            <a:ext cx="2662908" cy="338554"/>
          </a:xfrm>
          <a:prstGeom prst="rect">
            <a:avLst/>
          </a:prstGeom>
          <a:noFill/>
        </p:spPr>
        <p:txBody>
          <a:bodyPr wrap="none" rtlCol="0">
            <a:spAutoFit/>
          </a:bodyPr>
          <a:lstStyle/>
          <a:p>
            <a:r>
              <a:rPr lang="fr-FR" sz="1600" dirty="0" smtClean="0">
                <a:latin typeface="Comic Sans MS" pitchFamily="66" charset="0"/>
              </a:rPr>
              <a:t>8 lignes (plaque 96 puits)</a:t>
            </a:r>
            <a:endParaRPr lang="fr-FR" sz="1600" dirty="0">
              <a:latin typeface="Comic Sans MS" pitchFamily="66" charset="0"/>
            </a:endParaRPr>
          </a:p>
        </p:txBody>
      </p:sp>
      <p:sp>
        <p:nvSpPr>
          <p:cNvPr id="21" name="ZoneTexte 20"/>
          <p:cNvSpPr txBox="1"/>
          <p:nvPr/>
        </p:nvSpPr>
        <p:spPr>
          <a:xfrm>
            <a:off x="464218" y="5092505"/>
            <a:ext cx="8187413" cy="646331"/>
          </a:xfrm>
          <a:prstGeom prst="rect">
            <a:avLst/>
          </a:prstGeom>
          <a:noFill/>
        </p:spPr>
        <p:txBody>
          <a:bodyPr wrap="square" rtlCol="0">
            <a:spAutoFit/>
          </a:bodyPr>
          <a:lstStyle/>
          <a:p>
            <a:pPr algn="just"/>
            <a:r>
              <a:rPr lang="fr-FR" dirty="0" smtClean="0">
                <a:latin typeface="Comic Sans MS" pitchFamily="66" charset="0"/>
                <a:sym typeface="Wingdings"/>
              </a:rPr>
              <a:t> </a:t>
            </a:r>
            <a:r>
              <a:rPr lang="fr-FR" dirty="0" smtClean="0">
                <a:latin typeface="Comic Sans MS" pitchFamily="66" charset="0"/>
              </a:rPr>
              <a:t>Au lieu du house </a:t>
            </a:r>
            <a:r>
              <a:rPr lang="fr-FR" dirty="0" err="1" smtClean="0">
                <a:latin typeface="Comic Sans MS" pitchFamily="66" charset="0"/>
              </a:rPr>
              <a:t>keeping</a:t>
            </a:r>
            <a:r>
              <a:rPr lang="fr-FR" dirty="0" smtClean="0">
                <a:latin typeface="Comic Sans MS" pitchFamily="66" charset="0"/>
              </a:rPr>
              <a:t> </a:t>
            </a:r>
            <a:r>
              <a:rPr lang="fr-FR" dirty="0" err="1" smtClean="0">
                <a:latin typeface="Comic Sans MS" pitchFamily="66" charset="0"/>
              </a:rPr>
              <a:t>gene</a:t>
            </a:r>
            <a:r>
              <a:rPr lang="fr-FR" dirty="0" smtClean="0">
                <a:latin typeface="Comic Sans MS" pitchFamily="66" charset="0"/>
              </a:rPr>
              <a:t> (</a:t>
            </a:r>
            <a:r>
              <a:rPr lang="fr-FR" dirty="0" err="1" smtClean="0">
                <a:latin typeface="Comic Sans MS" pitchFamily="66" charset="0"/>
              </a:rPr>
              <a:t>hk</a:t>
            </a:r>
            <a:r>
              <a:rPr lang="fr-FR" dirty="0" smtClean="0">
                <a:latin typeface="Comic Sans MS" pitchFamily="66" charset="0"/>
              </a:rPr>
              <a:t> </a:t>
            </a:r>
            <a:r>
              <a:rPr lang="fr-FR" dirty="0" err="1" smtClean="0">
                <a:latin typeface="Comic Sans MS" pitchFamily="66" charset="0"/>
              </a:rPr>
              <a:t>gene</a:t>
            </a:r>
            <a:r>
              <a:rPr lang="fr-FR" dirty="0" smtClean="0">
                <a:latin typeface="Comic Sans MS" pitchFamily="66" charset="0"/>
              </a:rPr>
              <a:t>) on peut utiliser une courbe étalon pour chaque gène.</a:t>
            </a: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98285" y="587624"/>
            <a:ext cx="7721600" cy="5798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2951" y="2566735"/>
            <a:ext cx="8079456" cy="120032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3600" dirty="0" smtClean="0">
                <a:latin typeface="Comic Sans MS" pitchFamily="66" charset="0"/>
              </a:rPr>
              <a:t>PCR (Poly Chain Reaction): </a:t>
            </a:r>
          </a:p>
          <a:p>
            <a:pPr algn="ctr"/>
            <a:r>
              <a:rPr lang="fr-FR" sz="3600" dirty="0" smtClean="0">
                <a:latin typeface="Comic Sans MS" pitchFamily="66" charset="0"/>
              </a:rPr>
              <a:t>Réaction de polymérisation en chaine</a:t>
            </a:r>
            <a:endParaRPr lang="fr-FR" sz="3600"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9"/>
          <p:cNvSpPr>
            <a:spLocks noChangeShapeType="1"/>
          </p:cNvSpPr>
          <p:nvPr/>
        </p:nvSpPr>
        <p:spPr bwMode="auto">
          <a:xfrm>
            <a:off x="468313" y="1015770"/>
            <a:ext cx="8207375" cy="0"/>
          </a:xfrm>
          <a:prstGeom prst="line">
            <a:avLst/>
          </a:prstGeom>
          <a:noFill/>
          <a:ln w="38100">
            <a:solidFill>
              <a:srgbClr val="FF33CC"/>
            </a:solidFill>
            <a:round/>
            <a:headEnd/>
            <a:tailEnd/>
          </a:ln>
          <a:effectLst/>
        </p:spPr>
        <p:txBody>
          <a:bodyPr/>
          <a:lstStyle/>
          <a:p>
            <a:endParaRPr lang="en-US" sz="1600">
              <a:latin typeface="Calibri" pitchFamily="34" charset="0"/>
            </a:endParaRPr>
          </a:p>
        </p:txBody>
      </p:sp>
      <p:sp>
        <p:nvSpPr>
          <p:cNvPr id="4" name="Text Box 30"/>
          <p:cNvSpPr txBox="1">
            <a:spLocks noChangeArrowheads="1"/>
          </p:cNvSpPr>
          <p:nvPr/>
        </p:nvSpPr>
        <p:spPr bwMode="auto">
          <a:xfrm>
            <a:off x="2148790" y="421137"/>
            <a:ext cx="4822154" cy="523220"/>
          </a:xfrm>
          <a:prstGeom prst="rect">
            <a:avLst/>
          </a:prstGeom>
          <a:noFill/>
          <a:ln w="9525">
            <a:noFill/>
            <a:miter lim="800000"/>
            <a:headEnd/>
            <a:tailEnd/>
          </a:ln>
          <a:effectLst/>
        </p:spPr>
        <p:txBody>
          <a:bodyPr wrap="none">
            <a:spAutoFit/>
          </a:bodyPr>
          <a:lstStyle/>
          <a:p>
            <a:pPr algn="l"/>
            <a:r>
              <a:rPr lang="fr-FR" sz="2800" b="1" dirty="0">
                <a:latin typeface="Comic Sans MS" pitchFamily="66" charset="0"/>
              </a:rPr>
              <a:t>Principe du SYBR Green I </a:t>
            </a:r>
          </a:p>
        </p:txBody>
      </p:sp>
      <p:sp>
        <p:nvSpPr>
          <p:cNvPr id="5" name="Text Box 31"/>
          <p:cNvSpPr txBox="1">
            <a:spLocks noChangeArrowheads="1"/>
          </p:cNvSpPr>
          <p:nvPr/>
        </p:nvSpPr>
        <p:spPr bwMode="auto">
          <a:xfrm>
            <a:off x="396421" y="1093567"/>
            <a:ext cx="8355692" cy="707886"/>
          </a:xfrm>
          <a:prstGeom prst="rect">
            <a:avLst/>
          </a:prstGeom>
          <a:noFill/>
          <a:ln w="9525">
            <a:noFill/>
            <a:miter lim="800000"/>
            <a:headEnd/>
            <a:tailEnd/>
          </a:ln>
          <a:effectLst/>
        </p:spPr>
        <p:txBody>
          <a:bodyPr wrap="square">
            <a:spAutoFit/>
          </a:bodyPr>
          <a:lstStyle/>
          <a:p>
            <a:pPr algn="just"/>
            <a:r>
              <a:rPr lang="fr-FR" sz="2000" b="1" dirty="0">
                <a:latin typeface="Comic Sans MS" pitchFamily="66" charset="0"/>
              </a:rPr>
              <a:t>= Agent intercalant dont l'émission de fluorescence augmente lorsqu'il est lié à l'ADN double brin</a:t>
            </a:r>
          </a:p>
        </p:txBody>
      </p:sp>
      <p:grpSp>
        <p:nvGrpSpPr>
          <p:cNvPr id="2" name="Group 13"/>
          <p:cNvGrpSpPr>
            <a:grpSpLocks/>
          </p:cNvGrpSpPr>
          <p:nvPr/>
        </p:nvGrpSpPr>
        <p:grpSpPr bwMode="auto">
          <a:xfrm rot="16200000">
            <a:off x="2878243" y="3158340"/>
            <a:ext cx="611188" cy="323850"/>
            <a:chOff x="1262" y="3243"/>
            <a:chExt cx="385" cy="204"/>
          </a:xfrm>
        </p:grpSpPr>
        <p:sp>
          <p:nvSpPr>
            <p:cNvPr id="31" name="Freeform 11"/>
            <p:cNvSpPr>
              <a:spLocks/>
            </p:cNvSpPr>
            <p:nvPr/>
          </p:nvSpPr>
          <p:spPr bwMode="auto">
            <a:xfrm rot="1917080">
              <a:off x="1262" y="3243"/>
              <a:ext cx="328" cy="67"/>
            </a:xfrm>
            <a:custGeom>
              <a:avLst/>
              <a:gdLst/>
              <a:ahLst/>
              <a:cxnLst>
                <a:cxn ang="0">
                  <a:pos x="0" y="10"/>
                </a:cxn>
                <a:cxn ang="0">
                  <a:pos x="20" y="68"/>
                </a:cxn>
                <a:cxn ang="0">
                  <a:pos x="29" y="96"/>
                </a:cxn>
                <a:cxn ang="0">
                  <a:pos x="87" y="116"/>
                </a:cxn>
                <a:cxn ang="0">
                  <a:pos x="144" y="87"/>
                </a:cxn>
                <a:cxn ang="0">
                  <a:pos x="173" y="29"/>
                </a:cxn>
                <a:cxn ang="0">
                  <a:pos x="231" y="0"/>
                </a:cxn>
                <a:cxn ang="0">
                  <a:pos x="260" y="48"/>
                </a:cxn>
                <a:cxn ang="0">
                  <a:pos x="279" y="116"/>
                </a:cxn>
                <a:cxn ang="0">
                  <a:pos x="308" y="125"/>
                </a:cxn>
                <a:cxn ang="0">
                  <a:pos x="356" y="116"/>
                </a:cxn>
                <a:cxn ang="0">
                  <a:pos x="384" y="29"/>
                </a:cxn>
                <a:cxn ang="0">
                  <a:pos x="413" y="20"/>
                </a:cxn>
                <a:cxn ang="0">
                  <a:pos x="461" y="29"/>
                </a:cxn>
                <a:cxn ang="0">
                  <a:pos x="490" y="116"/>
                </a:cxn>
                <a:cxn ang="0">
                  <a:pos x="519" y="135"/>
                </a:cxn>
                <a:cxn ang="0">
                  <a:pos x="548" y="125"/>
                </a:cxn>
                <a:cxn ang="0">
                  <a:pos x="557" y="96"/>
                </a:cxn>
                <a:cxn ang="0">
                  <a:pos x="567" y="87"/>
                </a:cxn>
              </a:cxnLst>
              <a:rect l="0" t="0" r="r" b="b"/>
              <a:pathLst>
                <a:path w="567" h="135">
                  <a:moveTo>
                    <a:pt x="0" y="10"/>
                  </a:moveTo>
                  <a:cubicBezTo>
                    <a:pt x="7" y="29"/>
                    <a:pt x="13" y="49"/>
                    <a:pt x="20" y="68"/>
                  </a:cubicBezTo>
                  <a:cubicBezTo>
                    <a:pt x="23" y="77"/>
                    <a:pt x="20" y="93"/>
                    <a:pt x="29" y="96"/>
                  </a:cubicBezTo>
                  <a:cubicBezTo>
                    <a:pt x="48" y="103"/>
                    <a:pt x="87" y="116"/>
                    <a:pt x="87" y="116"/>
                  </a:cubicBezTo>
                  <a:cubicBezTo>
                    <a:pt x="106" y="110"/>
                    <a:pt x="131" y="104"/>
                    <a:pt x="144" y="87"/>
                  </a:cubicBezTo>
                  <a:cubicBezTo>
                    <a:pt x="200" y="16"/>
                    <a:pt x="101" y="101"/>
                    <a:pt x="173" y="29"/>
                  </a:cubicBezTo>
                  <a:cubicBezTo>
                    <a:pt x="191" y="11"/>
                    <a:pt x="209" y="8"/>
                    <a:pt x="231" y="0"/>
                  </a:cubicBezTo>
                  <a:cubicBezTo>
                    <a:pt x="253" y="23"/>
                    <a:pt x="251" y="15"/>
                    <a:pt x="260" y="48"/>
                  </a:cubicBezTo>
                  <a:cubicBezTo>
                    <a:pt x="261" y="51"/>
                    <a:pt x="273" y="110"/>
                    <a:pt x="279" y="116"/>
                  </a:cubicBezTo>
                  <a:cubicBezTo>
                    <a:pt x="286" y="123"/>
                    <a:pt x="298" y="122"/>
                    <a:pt x="308" y="125"/>
                  </a:cubicBezTo>
                  <a:cubicBezTo>
                    <a:pt x="324" y="122"/>
                    <a:pt x="344" y="128"/>
                    <a:pt x="356" y="116"/>
                  </a:cubicBezTo>
                  <a:cubicBezTo>
                    <a:pt x="378" y="94"/>
                    <a:pt x="362" y="51"/>
                    <a:pt x="384" y="29"/>
                  </a:cubicBezTo>
                  <a:cubicBezTo>
                    <a:pt x="391" y="22"/>
                    <a:pt x="403" y="23"/>
                    <a:pt x="413" y="20"/>
                  </a:cubicBezTo>
                  <a:cubicBezTo>
                    <a:pt x="429" y="23"/>
                    <a:pt x="447" y="20"/>
                    <a:pt x="461" y="29"/>
                  </a:cubicBezTo>
                  <a:cubicBezTo>
                    <a:pt x="487" y="46"/>
                    <a:pt x="464" y="99"/>
                    <a:pt x="490" y="116"/>
                  </a:cubicBezTo>
                  <a:cubicBezTo>
                    <a:pt x="500" y="122"/>
                    <a:pt x="509" y="129"/>
                    <a:pt x="519" y="135"/>
                  </a:cubicBezTo>
                  <a:cubicBezTo>
                    <a:pt x="529" y="132"/>
                    <a:pt x="541" y="132"/>
                    <a:pt x="548" y="125"/>
                  </a:cubicBezTo>
                  <a:cubicBezTo>
                    <a:pt x="555" y="118"/>
                    <a:pt x="552" y="105"/>
                    <a:pt x="557" y="96"/>
                  </a:cubicBezTo>
                  <a:cubicBezTo>
                    <a:pt x="559" y="92"/>
                    <a:pt x="564" y="90"/>
                    <a:pt x="567" y="87"/>
                  </a:cubicBezTo>
                </a:path>
              </a:pathLst>
            </a:custGeom>
            <a:noFill/>
            <a:ln w="28575" cmpd="sng">
              <a:solidFill>
                <a:schemeClr val="tx1"/>
              </a:solidFill>
              <a:round/>
              <a:headEnd/>
              <a:tailEnd/>
            </a:ln>
            <a:effectLst/>
          </p:spPr>
          <p:txBody>
            <a:bodyPr/>
            <a:lstStyle/>
            <a:p>
              <a:endParaRPr lang="en-US" sz="1600">
                <a:latin typeface="Comic Sans MS" pitchFamily="66" charset="0"/>
              </a:endParaRPr>
            </a:p>
          </p:txBody>
        </p:sp>
        <p:sp>
          <p:nvSpPr>
            <p:cNvPr id="32" name="Line 12"/>
            <p:cNvSpPr>
              <a:spLocks noChangeShapeType="1"/>
            </p:cNvSpPr>
            <p:nvPr/>
          </p:nvSpPr>
          <p:spPr bwMode="auto">
            <a:xfrm>
              <a:off x="1556" y="3357"/>
              <a:ext cx="91" cy="90"/>
            </a:xfrm>
            <a:prstGeom prst="line">
              <a:avLst/>
            </a:prstGeom>
            <a:noFill/>
            <a:ln w="28575">
              <a:solidFill>
                <a:schemeClr val="tx1"/>
              </a:solidFill>
              <a:round/>
              <a:headEnd/>
              <a:tailEnd type="triangle" w="med" len="med"/>
            </a:ln>
            <a:effectLst/>
          </p:spPr>
          <p:txBody>
            <a:bodyPr/>
            <a:lstStyle/>
            <a:p>
              <a:endParaRPr lang="en-US" sz="1600">
                <a:latin typeface="Comic Sans MS" pitchFamily="66" charset="0"/>
              </a:endParaRPr>
            </a:p>
          </p:txBody>
        </p:sp>
      </p:grpSp>
      <p:grpSp>
        <p:nvGrpSpPr>
          <p:cNvPr id="6" name="Group 48"/>
          <p:cNvGrpSpPr>
            <a:grpSpLocks/>
          </p:cNvGrpSpPr>
          <p:nvPr/>
        </p:nvGrpSpPr>
        <p:grpSpPr bwMode="auto">
          <a:xfrm>
            <a:off x="998075" y="2048799"/>
            <a:ext cx="2322513" cy="2166938"/>
            <a:chOff x="327" y="1476"/>
            <a:chExt cx="1463" cy="1365"/>
          </a:xfrm>
        </p:grpSpPr>
        <p:grpSp>
          <p:nvGrpSpPr>
            <p:cNvPr id="8" name="Group 33"/>
            <p:cNvGrpSpPr>
              <a:grpSpLocks/>
            </p:cNvGrpSpPr>
            <p:nvPr/>
          </p:nvGrpSpPr>
          <p:grpSpPr bwMode="auto">
            <a:xfrm>
              <a:off x="612" y="1797"/>
              <a:ext cx="1088" cy="1044"/>
              <a:chOff x="839" y="1706"/>
              <a:chExt cx="1088" cy="1044"/>
            </a:xfrm>
          </p:grpSpPr>
          <p:sp>
            <p:nvSpPr>
              <p:cNvPr id="37" name="Oval 4"/>
              <p:cNvSpPr>
                <a:spLocks noChangeArrowheads="1"/>
              </p:cNvSpPr>
              <p:nvPr/>
            </p:nvSpPr>
            <p:spPr bwMode="auto">
              <a:xfrm>
                <a:off x="1565" y="2251"/>
                <a:ext cx="136" cy="136"/>
              </a:xfrm>
              <a:prstGeom prst="ellipse">
                <a:avLst/>
              </a:prstGeom>
              <a:solidFill>
                <a:srgbClr val="66FF33"/>
              </a:solidFill>
              <a:ln w="9525">
                <a:solidFill>
                  <a:srgbClr val="66FF33"/>
                </a:solidFill>
                <a:round/>
                <a:headEnd/>
                <a:tailEnd/>
              </a:ln>
              <a:effectLst/>
            </p:spPr>
            <p:txBody>
              <a:bodyPr wrap="none" anchor="ctr"/>
              <a:lstStyle/>
              <a:p>
                <a:endParaRPr lang="en-US" sz="1600">
                  <a:latin typeface="Comic Sans MS" pitchFamily="66" charset="0"/>
                </a:endParaRPr>
              </a:p>
            </p:txBody>
          </p:sp>
          <p:sp>
            <p:nvSpPr>
              <p:cNvPr id="38" name="Oval 5"/>
              <p:cNvSpPr>
                <a:spLocks noChangeArrowheads="1"/>
              </p:cNvSpPr>
              <p:nvPr/>
            </p:nvSpPr>
            <p:spPr bwMode="auto">
              <a:xfrm>
                <a:off x="1791" y="2387"/>
                <a:ext cx="136" cy="136"/>
              </a:xfrm>
              <a:prstGeom prst="ellipse">
                <a:avLst/>
              </a:prstGeom>
              <a:solidFill>
                <a:srgbClr val="66FF33"/>
              </a:solidFill>
              <a:ln w="9525">
                <a:solidFill>
                  <a:srgbClr val="66FF33"/>
                </a:solidFill>
                <a:round/>
                <a:headEnd/>
                <a:tailEnd/>
              </a:ln>
              <a:effectLst/>
            </p:spPr>
            <p:txBody>
              <a:bodyPr wrap="none" anchor="ctr"/>
              <a:lstStyle/>
              <a:p>
                <a:endParaRPr lang="en-US" sz="1600">
                  <a:latin typeface="Comic Sans MS" pitchFamily="66" charset="0"/>
                </a:endParaRPr>
              </a:p>
            </p:txBody>
          </p:sp>
          <p:sp>
            <p:nvSpPr>
              <p:cNvPr id="39" name="Oval 6"/>
              <p:cNvSpPr>
                <a:spLocks noChangeArrowheads="1"/>
              </p:cNvSpPr>
              <p:nvPr/>
            </p:nvSpPr>
            <p:spPr bwMode="auto">
              <a:xfrm>
                <a:off x="1519" y="2614"/>
                <a:ext cx="136" cy="136"/>
              </a:xfrm>
              <a:prstGeom prst="ellipse">
                <a:avLst/>
              </a:prstGeom>
              <a:solidFill>
                <a:srgbClr val="66FF33"/>
              </a:solidFill>
              <a:ln w="9525">
                <a:solidFill>
                  <a:srgbClr val="66FF33"/>
                </a:solidFill>
                <a:round/>
                <a:headEnd/>
                <a:tailEnd/>
              </a:ln>
              <a:effectLst/>
            </p:spPr>
            <p:txBody>
              <a:bodyPr wrap="none" anchor="ctr"/>
              <a:lstStyle/>
              <a:p>
                <a:endParaRPr lang="en-US" sz="1600">
                  <a:latin typeface="Comic Sans MS" pitchFamily="66" charset="0"/>
                </a:endParaRPr>
              </a:p>
            </p:txBody>
          </p:sp>
          <p:sp>
            <p:nvSpPr>
              <p:cNvPr id="40" name="Text Box 25"/>
              <p:cNvSpPr txBox="1">
                <a:spLocks noChangeArrowheads="1"/>
              </p:cNvSpPr>
              <p:nvPr/>
            </p:nvSpPr>
            <p:spPr bwMode="auto">
              <a:xfrm>
                <a:off x="839" y="1706"/>
                <a:ext cx="277" cy="233"/>
              </a:xfrm>
              <a:prstGeom prst="rect">
                <a:avLst/>
              </a:prstGeom>
              <a:noFill/>
              <a:ln w="9525">
                <a:noFill/>
                <a:miter lim="800000"/>
                <a:headEnd/>
                <a:tailEnd/>
              </a:ln>
              <a:effectLst/>
            </p:spPr>
            <p:txBody>
              <a:bodyPr wrap="none">
                <a:spAutoFit/>
              </a:bodyPr>
              <a:lstStyle/>
              <a:p>
                <a:pPr algn="l"/>
                <a:r>
                  <a:rPr lang="fr-FR" dirty="0">
                    <a:latin typeface="Comic Sans MS" pitchFamily="66" charset="0"/>
                  </a:rPr>
                  <a:t>h</a:t>
                </a:r>
                <a:r>
                  <a:rPr lang="he-IL" dirty="0">
                    <a:latin typeface="Comic Sans MS" pitchFamily="66" charset="0"/>
                    <a:cs typeface="Arial" pitchFamily="34" charset="0"/>
                  </a:rPr>
                  <a:t>ע</a:t>
                </a:r>
              </a:p>
            </p:txBody>
          </p:sp>
          <p:grpSp>
            <p:nvGrpSpPr>
              <p:cNvPr id="15" name="Group 26"/>
              <p:cNvGrpSpPr>
                <a:grpSpLocks/>
              </p:cNvGrpSpPr>
              <p:nvPr/>
            </p:nvGrpSpPr>
            <p:grpSpPr bwMode="auto">
              <a:xfrm>
                <a:off x="1156" y="2023"/>
                <a:ext cx="385" cy="204"/>
                <a:chOff x="1657" y="3243"/>
                <a:chExt cx="385" cy="204"/>
              </a:xfrm>
            </p:grpSpPr>
            <p:sp>
              <p:nvSpPr>
                <p:cNvPr id="42" name="Freeform 27"/>
                <p:cNvSpPr>
                  <a:spLocks/>
                </p:cNvSpPr>
                <p:nvPr/>
              </p:nvSpPr>
              <p:spPr bwMode="auto">
                <a:xfrm rot="1917080">
                  <a:off x="1657" y="3243"/>
                  <a:ext cx="328" cy="67"/>
                </a:xfrm>
                <a:custGeom>
                  <a:avLst/>
                  <a:gdLst/>
                  <a:ahLst/>
                  <a:cxnLst>
                    <a:cxn ang="0">
                      <a:pos x="0" y="10"/>
                    </a:cxn>
                    <a:cxn ang="0">
                      <a:pos x="20" y="68"/>
                    </a:cxn>
                    <a:cxn ang="0">
                      <a:pos x="29" y="96"/>
                    </a:cxn>
                    <a:cxn ang="0">
                      <a:pos x="87" y="116"/>
                    </a:cxn>
                    <a:cxn ang="0">
                      <a:pos x="144" y="87"/>
                    </a:cxn>
                    <a:cxn ang="0">
                      <a:pos x="173" y="29"/>
                    </a:cxn>
                    <a:cxn ang="0">
                      <a:pos x="231" y="0"/>
                    </a:cxn>
                    <a:cxn ang="0">
                      <a:pos x="260" y="48"/>
                    </a:cxn>
                    <a:cxn ang="0">
                      <a:pos x="279" y="116"/>
                    </a:cxn>
                    <a:cxn ang="0">
                      <a:pos x="308" y="125"/>
                    </a:cxn>
                    <a:cxn ang="0">
                      <a:pos x="356" y="116"/>
                    </a:cxn>
                    <a:cxn ang="0">
                      <a:pos x="384" y="29"/>
                    </a:cxn>
                    <a:cxn ang="0">
                      <a:pos x="413" y="20"/>
                    </a:cxn>
                    <a:cxn ang="0">
                      <a:pos x="461" y="29"/>
                    </a:cxn>
                    <a:cxn ang="0">
                      <a:pos x="490" y="116"/>
                    </a:cxn>
                    <a:cxn ang="0">
                      <a:pos x="519" y="135"/>
                    </a:cxn>
                    <a:cxn ang="0">
                      <a:pos x="548" y="125"/>
                    </a:cxn>
                    <a:cxn ang="0">
                      <a:pos x="557" y="96"/>
                    </a:cxn>
                    <a:cxn ang="0">
                      <a:pos x="567" y="87"/>
                    </a:cxn>
                  </a:cxnLst>
                  <a:rect l="0" t="0" r="r" b="b"/>
                  <a:pathLst>
                    <a:path w="567" h="135">
                      <a:moveTo>
                        <a:pt x="0" y="10"/>
                      </a:moveTo>
                      <a:cubicBezTo>
                        <a:pt x="7" y="29"/>
                        <a:pt x="13" y="49"/>
                        <a:pt x="20" y="68"/>
                      </a:cubicBezTo>
                      <a:cubicBezTo>
                        <a:pt x="23" y="77"/>
                        <a:pt x="20" y="93"/>
                        <a:pt x="29" y="96"/>
                      </a:cubicBezTo>
                      <a:cubicBezTo>
                        <a:pt x="48" y="103"/>
                        <a:pt x="87" y="116"/>
                        <a:pt x="87" y="116"/>
                      </a:cubicBezTo>
                      <a:cubicBezTo>
                        <a:pt x="106" y="110"/>
                        <a:pt x="131" y="104"/>
                        <a:pt x="144" y="87"/>
                      </a:cubicBezTo>
                      <a:cubicBezTo>
                        <a:pt x="200" y="16"/>
                        <a:pt x="101" y="101"/>
                        <a:pt x="173" y="29"/>
                      </a:cubicBezTo>
                      <a:cubicBezTo>
                        <a:pt x="191" y="11"/>
                        <a:pt x="209" y="8"/>
                        <a:pt x="231" y="0"/>
                      </a:cubicBezTo>
                      <a:cubicBezTo>
                        <a:pt x="253" y="23"/>
                        <a:pt x="251" y="15"/>
                        <a:pt x="260" y="48"/>
                      </a:cubicBezTo>
                      <a:cubicBezTo>
                        <a:pt x="261" y="51"/>
                        <a:pt x="273" y="110"/>
                        <a:pt x="279" y="116"/>
                      </a:cubicBezTo>
                      <a:cubicBezTo>
                        <a:pt x="286" y="123"/>
                        <a:pt x="298" y="122"/>
                        <a:pt x="308" y="125"/>
                      </a:cubicBezTo>
                      <a:cubicBezTo>
                        <a:pt x="324" y="122"/>
                        <a:pt x="344" y="128"/>
                        <a:pt x="356" y="116"/>
                      </a:cubicBezTo>
                      <a:cubicBezTo>
                        <a:pt x="378" y="94"/>
                        <a:pt x="362" y="51"/>
                        <a:pt x="384" y="29"/>
                      </a:cubicBezTo>
                      <a:cubicBezTo>
                        <a:pt x="391" y="22"/>
                        <a:pt x="403" y="23"/>
                        <a:pt x="413" y="20"/>
                      </a:cubicBezTo>
                      <a:cubicBezTo>
                        <a:pt x="429" y="23"/>
                        <a:pt x="447" y="20"/>
                        <a:pt x="461" y="29"/>
                      </a:cubicBezTo>
                      <a:cubicBezTo>
                        <a:pt x="487" y="46"/>
                        <a:pt x="464" y="99"/>
                        <a:pt x="490" y="116"/>
                      </a:cubicBezTo>
                      <a:cubicBezTo>
                        <a:pt x="500" y="122"/>
                        <a:pt x="509" y="129"/>
                        <a:pt x="519" y="135"/>
                      </a:cubicBezTo>
                      <a:cubicBezTo>
                        <a:pt x="529" y="132"/>
                        <a:pt x="541" y="132"/>
                        <a:pt x="548" y="125"/>
                      </a:cubicBezTo>
                      <a:cubicBezTo>
                        <a:pt x="555" y="118"/>
                        <a:pt x="552" y="105"/>
                        <a:pt x="557" y="96"/>
                      </a:cubicBezTo>
                      <a:cubicBezTo>
                        <a:pt x="559" y="92"/>
                        <a:pt x="564" y="90"/>
                        <a:pt x="567" y="87"/>
                      </a:cubicBezTo>
                    </a:path>
                  </a:pathLst>
                </a:custGeom>
                <a:noFill/>
                <a:ln w="28575" cmpd="sng">
                  <a:solidFill>
                    <a:schemeClr val="tx1"/>
                  </a:solidFill>
                  <a:round/>
                  <a:headEnd/>
                  <a:tailEnd/>
                </a:ln>
                <a:effectLst/>
              </p:spPr>
              <p:txBody>
                <a:bodyPr/>
                <a:lstStyle/>
                <a:p>
                  <a:endParaRPr lang="en-US" sz="1600">
                    <a:latin typeface="Comic Sans MS" pitchFamily="66" charset="0"/>
                  </a:endParaRPr>
                </a:p>
              </p:txBody>
            </p:sp>
            <p:sp>
              <p:nvSpPr>
                <p:cNvPr id="43" name="Line 28"/>
                <p:cNvSpPr>
                  <a:spLocks noChangeShapeType="1"/>
                </p:cNvSpPr>
                <p:nvPr/>
              </p:nvSpPr>
              <p:spPr bwMode="auto">
                <a:xfrm>
                  <a:off x="1951" y="3357"/>
                  <a:ext cx="91" cy="90"/>
                </a:xfrm>
                <a:prstGeom prst="line">
                  <a:avLst/>
                </a:prstGeom>
                <a:noFill/>
                <a:ln w="28575">
                  <a:solidFill>
                    <a:schemeClr val="tx1"/>
                  </a:solidFill>
                  <a:round/>
                  <a:headEnd/>
                  <a:tailEnd type="triangle" w="med" len="med"/>
                </a:ln>
                <a:effectLst/>
              </p:spPr>
              <p:txBody>
                <a:bodyPr/>
                <a:lstStyle/>
                <a:p>
                  <a:endParaRPr lang="en-US" sz="1600">
                    <a:latin typeface="Comic Sans MS" pitchFamily="66" charset="0"/>
                  </a:endParaRPr>
                </a:p>
              </p:txBody>
            </p:sp>
          </p:grpSp>
        </p:grpSp>
        <p:sp>
          <p:nvSpPr>
            <p:cNvPr id="35" name="Text Box 34"/>
            <p:cNvSpPr txBox="1">
              <a:spLocks noChangeArrowheads="1"/>
            </p:cNvSpPr>
            <p:nvPr/>
          </p:nvSpPr>
          <p:spPr bwMode="auto">
            <a:xfrm>
              <a:off x="327" y="1476"/>
              <a:ext cx="1463" cy="233"/>
            </a:xfrm>
            <a:prstGeom prst="rect">
              <a:avLst/>
            </a:prstGeom>
            <a:noFill/>
            <a:ln w="9525">
              <a:noFill/>
              <a:miter lim="800000"/>
              <a:headEnd/>
              <a:tailEnd/>
            </a:ln>
            <a:effectLst/>
          </p:spPr>
          <p:txBody>
            <a:bodyPr wrap="none">
              <a:spAutoFit/>
            </a:bodyPr>
            <a:lstStyle/>
            <a:p>
              <a:pPr algn="l"/>
              <a:r>
                <a:rPr lang="fr-FR" b="1" u="sng" dirty="0">
                  <a:latin typeface="Comic Sans MS" pitchFamily="66" charset="0"/>
                </a:rPr>
                <a:t>Avant amplification</a:t>
              </a:r>
            </a:p>
          </p:txBody>
        </p:sp>
        <p:sp>
          <p:nvSpPr>
            <p:cNvPr id="36" name="Text Box 47"/>
            <p:cNvSpPr txBox="1">
              <a:spLocks noChangeArrowheads="1"/>
            </p:cNvSpPr>
            <p:nvPr/>
          </p:nvSpPr>
          <p:spPr bwMode="auto">
            <a:xfrm>
              <a:off x="432" y="2568"/>
              <a:ext cx="873" cy="213"/>
            </a:xfrm>
            <a:prstGeom prst="rect">
              <a:avLst/>
            </a:prstGeom>
            <a:noFill/>
            <a:ln w="9525">
              <a:noFill/>
              <a:miter lim="800000"/>
              <a:headEnd/>
              <a:tailEnd/>
            </a:ln>
            <a:effectLst/>
          </p:spPr>
          <p:txBody>
            <a:bodyPr wrap="none">
              <a:spAutoFit/>
            </a:bodyPr>
            <a:lstStyle/>
            <a:p>
              <a:pPr algn="l"/>
              <a:r>
                <a:rPr lang="fr-FR" sz="1600" b="1" dirty="0">
                  <a:latin typeface="Comic Sans MS" pitchFamily="66" charset="0"/>
                </a:rPr>
                <a:t>SYBR Green</a:t>
              </a:r>
            </a:p>
          </p:txBody>
        </p:sp>
      </p:grpSp>
      <p:sp>
        <p:nvSpPr>
          <p:cNvPr id="44" name="Text Box 50"/>
          <p:cNvSpPr txBox="1">
            <a:spLocks noChangeArrowheads="1"/>
          </p:cNvSpPr>
          <p:nvPr/>
        </p:nvSpPr>
        <p:spPr bwMode="auto">
          <a:xfrm>
            <a:off x="969502" y="4655705"/>
            <a:ext cx="184731" cy="338554"/>
          </a:xfrm>
          <a:prstGeom prst="rect">
            <a:avLst/>
          </a:prstGeom>
          <a:noFill/>
          <a:ln w="9525">
            <a:noFill/>
            <a:miter lim="800000"/>
            <a:headEnd/>
            <a:tailEnd/>
          </a:ln>
          <a:effectLst/>
        </p:spPr>
        <p:txBody>
          <a:bodyPr wrap="none">
            <a:spAutoFit/>
          </a:bodyPr>
          <a:lstStyle/>
          <a:p>
            <a:pPr algn="l"/>
            <a:endParaRPr lang="en-US" sz="1600">
              <a:latin typeface="Comic Sans MS" pitchFamily="66" charset="0"/>
            </a:endParaRPr>
          </a:p>
        </p:txBody>
      </p:sp>
      <p:sp>
        <p:nvSpPr>
          <p:cNvPr id="45" name="Text Box 51"/>
          <p:cNvSpPr txBox="1">
            <a:spLocks noChangeArrowheads="1"/>
          </p:cNvSpPr>
          <p:nvPr/>
        </p:nvSpPr>
        <p:spPr bwMode="auto">
          <a:xfrm>
            <a:off x="816194" y="4341384"/>
            <a:ext cx="3044825" cy="646331"/>
          </a:xfrm>
          <a:prstGeom prst="rect">
            <a:avLst/>
          </a:prstGeom>
          <a:noFill/>
          <a:ln w="9525">
            <a:noFill/>
            <a:miter lim="800000"/>
            <a:headEnd/>
            <a:tailEnd/>
          </a:ln>
          <a:effectLst/>
        </p:spPr>
        <p:txBody>
          <a:bodyPr>
            <a:spAutoFit/>
          </a:bodyPr>
          <a:lstStyle/>
          <a:p>
            <a:pPr algn="just"/>
            <a:r>
              <a:rPr lang="fr-FR" dirty="0">
                <a:latin typeface="Comic Sans MS" pitchFamily="66" charset="0"/>
              </a:rPr>
              <a:t>Le SYBR Green en solution émet peu de fluorescence</a:t>
            </a:r>
          </a:p>
        </p:txBody>
      </p:sp>
      <p:sp>
        <p:nvSpPr>
          <p:cNvPr id="46" name="Text Box 52"/>
          <p:cNvSpPr txBox="1">
            <a:spLocks noChangeArrowheads="1"/>
          </p:cNvSpPr>
          <p:nvPr/>
        </p:nvSpPr>
        <p:spPr bwMode="auto">
          <a:xfrm>
            <a:off x="4498753" y="4341384"/>
            <a:ext cx="4232275" cy="1200329"/>
          </a:xfrm>
          <a:prstGeom prst="rect">
            <a:avLst/>
          </a:prstGeom>
          <a:noFill/>
          <a:ln w="9525">
            <a:noFill/>
            <a:miter lim="800000"/>
            <a:headEnd/>
            <a:tailEnd/>
          </a:ln>
          <a:effectLst/>
        </p:spPr>
        <p:txBody>
          <a:bodyPr>
            <a:spAutoFit/>
          </a:bodyPr>
          <a:lstStyle/>
          <a:p>
            <a:pPr algn="just"/>
            <a:r>
              <a:rPr lang="fr-FR" dirty="0">
                <a:latin typeface="Comic Sans MS" pitchFamily="66" charset="0"/>
              </a:rPr>
              <a:t>Durant l'élongation, il se fixe sur l'ADN double brin naissant, entraînant une augmentation de la fluorescence</a:t>
            </a:r>
          </a:p>
        </p:txBody>
      </p:sp>
      <p:sp>
        <p:nvSpPr>
          <p:cNvPr id="47" name="Lightning Bolt 46"/>
          <p:cNvSpPr/>
          <p:nvPr/>
        </p:nvSpPr>
        <p:spPr>
          <a:xfrm>
            <a:off x="1712696" y="2844810"/>
            <a:ext cx="856343" cy="53702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itchFamily="66" charset="0"/>
            </a:endParaRPr>
          </a:p>
        </p:txBody>
      </p:sp>
      <p:sp>
        <p:nvSpPr>
          <p:cNvPr id="49" name="Right Arrow 48"/>
          <p:cNvSpPr/>
          <p:nvPr/>
        </p:nvSpPr>
        <p:spPr>
          <a:xfrm>
            <a:off x="3599543" y="3193153"/>
            <a:ext cx="827315" cy="17417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itchFamily="66" charset="0"/>
            </a:endParaRPr>
          </a:p>
        </p:txBody>
      </p:sp>
      <p:grpSp>
        <p:nvGrpSpPr>
          <p:cNvPr id="18" name="Groupe 52"/>
          <p:cNvGrpSpPr/>
          <p:nvPr/>
        </p:nvGrpSpPr>
        <p:grpSpPr>
          <a:xfrm>
            <a:off x="4688112" y="2005258"/>
            <a:ext cx="3480487" cy="2326104"/>
            <a:chOff x="4688112" y="1903660"/>
            <a:chExt cx="3480487" cy="2326104"/>
          </a:xfrm>
        </p:grpSpPr>
        <p:sp>
          <p:nvSpPr>
            <p:cNvPr id="7" name="Text Box 7"/>
            <p:cNvSpPr txBox="1">
              <a:spLocks noChangeArrowheads="1"/>
            </p:cNvSpPr>
            <p:nvPr/>
          </p:nvSpPr>
          <p:spPr bwMode="auto">
            <a:xfrm>
              <a:off x="4688112" y="2767260"/>
              <a:ext cx="439544" cy="369332"/>
            </a:xfrm>
            <a:prstGeom prst="rect">
              <a:avLst/>
            </a:prstGeom>
            <a:noFill/>
            <a:ln w="9525">
              <a:noFill/>
              <a:miter lim="800000"/>
              <a:headEnd/>
              <a:tailEnd/>
            </a:ln>
            <a:effectLst/>
          </p:spPr>
          <p:txBody>
            <a:bodyPr wrap="none">
              <a:spAutoFit/>
            </a:bodyPr>
            <a:lstStyle/>
            <a:p>
              <a:pPr algn="l"/>
              <a:r>
                <a:rPr lang="fr-FR" dirty="0">
                  <a:latin typeface="Comic Sans MS" pitchFamily="66" charset="0"/>
                </a:rPr>
                <a:t>h</a:t>
              </a:r>
              <a:r>
                <a:rPr lang="he-IL" dirty="0">
                  <a:latin typeface="Comic Sans MS" pitchFamily="66" charset="0"/>
                  <a:cs typeface="Arial" pitchFamily="34" charset="0"/>
                </a:rPr>
                <a:t>ע</a:t>
              </a:r>
            </a:p>
          </p:txBody>
        </p:sp>
        <p:sp>
          <p:nvSpPr>
            <p:cNvPr id="9" name="Line 14"/>
            <p:cNvSpPr>
              <a:spLocks noChangeShapeType="1"/>
            </p:cNvSpPr>
            <p:nvPr/>
          </p:nvSpPr>
          <p:spPr bwMode="auto">
            <a:xfrm>
              <a:off x="5551712" y="3630860"/>
              <a:ext cx="2305050" cy="0"/>
            </a:xfrm>
            <a:prstGeom prst="line">
              <a:avLst/>
            </a:prstGeom>
            <a:noFill/>
            <a:ln w="28575">
              <a:solidFill>
                <a:schemeClr val="tx1"/>
              </a:solidFill>
              <a:round/>
              <a:headEnd/>
              <a:tailEnd/>
            </a:ln>
            <a:effectLst/>
          </p:spPr>
          <p:txBody>
            <a:bodyPr/>
            <a:lstStyle/>
            <a:p>
              <a:endParaRPr lang="en-US" sz="1600">
                <a:latin typeface="Comic Sans MS" pitchFamily="66" charset="0"/>
              </a:endParaRPr>
            </a:p>
          </p:txBody>
        </p:sp>
        <p:sp>
          <p:nvSpPr>
            <p:cNvPr id="10" name="Line 15"/>
            <p:cNvSpPr>
              <a:spLocks noChangeShapeType="1"/>
            </p:cNvSpPr>
            <p:nvPr/>
          </p:nvSpPr>
          <p:spPr bwMode="auto">
            <a:xfrm>
              <a:off x="5551712" y="3848348"/>
              <a:ext cx="2305050" cy="0"/>
            </a:xfrm>
            <a:prstGeom prst="line">
              <a:avLst/>
            </a:prstGeom>
            <a:noFill/>
            <a:ln w="28575">
              <a:solidFill>
                <a:schemeClr val="tx1"/>
              </a:solidFill>
              <a:round/>
              <a:headEnd/>
              <a:tailEnd/>
            </a:ln>
            <a:effectLst/>
          </p:spPr>
          <p:txBody>
            <a:bodyPr/>
            <a:lstStyle/>
            <a:p>
              <a:endParaRPr lang="en-US" sz="1600">
                <a:latin typeface="Comic Sans MS" pitchFamily="66" charset="0"/>
              </a:endParaRPr>
            </a:p>
          </p:txBody>
        </p:sp>
        <p:sp>
          <p:nvSpPr>
            <p:cNvPr id="11" name="Oval 16"/>
            <p:cNvSpPr>
              <a:spLocks noChangeArrowheads="1"/>
            </p:cNvSpPr>
            <p:nvPr/>
          </p:nvSpPr>
          <p:spPr bwMode="auto">
            <a:xfrm>
              <a:off x="5767612" y="3630860"/>
              <a:ext cx="215900" cy="215900"/>
            </a:xfrm>
            <a:prstGeom prst="ellipse">
              <a:avLst/>
            </a:prstGeom>
            <a:solidFill>
              <a:srgbClr val="66FF33"/>
            </a:solidFill>
            <a:ln w="9525">
              <a:solidFill>
                <a:srgbClr val="66FF33"/>
              </a:solidFill>
              <a:round/>
              <a:headEnd/>
              <a:tailEnd/>
            </a:ln>
            <a:effectLst/>
          </p:spPr>
          <p:txBody>
            <a:bodyPr wrap="none" anchor="ctr"/>
            <a:lstStyle/>
            <a:p>
              <a:endParaRPr lang="en-US" sz="1600">
                <a:latin typeface="Comic Sans MS" pitchFamily="66" charset="0"/>
              </a:endParaRPr>
            </a:p>
          </p:txBody>
        </p:sp>
        <p:sp>
          <p:nvSpPr>
            <p:cNvPr id="12" name="Oval 17"/>
            <p:cNvSpPr>
              <a:spLocks noChangeArrowheads="1"/>
            </p:cNvSpPr>
            <p:nvPr/>
          </p:nvSpPr>
          <p:spPr bwMode="auto">
            <a:xfrm>
              <a:off x="6272437" y="3630860"/>
              <a:ext cx="215900" cy="215900"/>
            </a:xfrm>
            <a:prstGeom prst="ellipse">
              <a:avLst/>
            </a:prstGeom>
            <a:solidFill>
              <a:srgbClr val="66FF33"/>
            </a:solidFill>
            <a:ln w="9525">
              <a:solidFill>
                <a:srgbClr val="66FF33"/>
              </a:solidFill>
              <a:round/>
              <a:headEnd/>
              <a:tailEnd/>
            </a:ln>
            <a:effectLst/>
          </p:spPr>
          <p:txBody>
            <a:bodyPr wrap="none" anchor="ctr"/>
            <a:lstStyle/>
            <a:p>
              <a:endParaRPr lang="en-US" sz="1600">
                <a:latin typeface="Comic Sans MS" pitchFamily="66" charset="0"/>
              </a:endParaRPr>
            </a:p>
          </p:txBody>
        </p:sp>
        <p:sp>
          <p:nvSpPr>
            <p:cNvPr id="13" name="Oval 18"/>
            <p:cNvSpPr>
              <a:spLocks noChangeArrowheads="1"/>
            </p:cNvSpPr>
            <p:nvPr/>
          </p:nvSpPr>
          <p:spPr bwMode="auto">
            <a:xfrm>
              <a:off x="6775675" y="3630860"/>
              <a:ext cx="215900" cy="215900"/>
            </a:xfrm>
            <a:prstGeom prst="ellipse">
              <a:avLst/>
            </a:prstGeom>
            <a:solidFill>
              <a:srgbClr val="66FF33"/>
            </a:solidFill>
            <a:ln w="9525">
              <a:solidFill>
                <a:srgbClr val="66FF33"/>
              </a:solidFill>
              <a:round/>
              <a:headEnd/>
              <a:tailEnd/>
            </a:ln>
            <a:effectLst/>
          </p:spPr>
          <p:txBody>
            <a:bodyPr wrap="none" anchor="ctr"/>
            <a:lstStyle/>
            <a:p>
              <a:endParaRPr lang="en-US" sz="1600">
                <a:latin typeface="Comic Sans MS" pitchFamily="66" charset="0"/>
              </a:endParaRPr>
            </a:p>
          </p:txBody>
        </p:sp>
        <p:sp>
          <p:nvSpPr>
            <p:cNvPr id="14" name="Oval 19"/>
            <p:cNvSpPr>
              <a:spLocks noChangeArrowheads="1"/>
            </p:cNvSpPr>
            <p:nvPr/>
          </p:nvSpPr>
          <p:spPr bwMode="auto">
            <a:xfrm>
              <a:off x="7280500" y="3630860"/>
              <a:ext cx="215900" cy="215900"/>
            </a:xfrm>
            <a:prstGeom prst="ellipse">
              <a:avLst/>
            </a:prstGeom>
            <a:solidFill>
              <a:srgbClr val="66FF33"/>
            </a:solidFill>
            <a:ln w="9525">
              <a:solidFill>
                <a:srgbClr val="66FF33"/>
              </a:solidFill>
              <a:round/>
              <a:headEnd/>
              <a:tailEnd/>
            </a:ln>
            <a:effectLst/>
          </p:spPr>
          <p:txBody>
            <a:bodyPr wrap="none" anchor="ctr"/>
            <a:lstStyle/>
            <a:p>
              <a:endParaRPr lang="en-US" sz="1600">
                <a:latin typeface="Comic Sans MS" pitchFamily="66" charset="0"/>
              </a:endParaRPr>
            </a:p>
          </p:txBody>
        </p:sp>
        <p:grpSp>
          <p:nvGrpSpPr>
            <p:cNvPr id="19" name="Group 20"/>
            <p:cNvGrpSpPr>
              <a:grpSpLocks/>
            </p:cNvGrpSpPr>
            <p:nvPr/>
          </p:nvGrpSpPr>
          <p:grpSpPr bwMode="auto">
            <a:xfrm rot="16200000">
              <a:off x="5869212" y="3170485"/>
              <a:ext cx="611188" cy="323850"/>
              <a:chOff x="1657" y="3243"/>
              <a:chExt cx="385" cy="204"/>
            </a:xfrm>
          </p:grpSpPr>
          <p:sp>
            <p:nvSpPr>
              <p:cNvPr id="29" name="Freeform 21"/>
              <p:cNvSpPr>
                <a:spLocks/>
              </p:cNvSpPr>
              <p:nvPr/>
            </p:nvSpPr>
            <p:spPr bwMode="auto">
              <a:xfrm rot="1917080">
                <a:off x="1657" y="3243"/>
                <a:ext cx="328" cy="67"/>
              </a:xfrm>
              <a:custGeom>
                <a:avLst/>
                <a:gdLst/>
                <a:ahLst/>
                <a:cxnLst>
                  <a:cxn ang="0">
                    <a:pos x="0" y="10"/>
                  </a:cxn>
                  <a:cxn ang="0">
                    <a:pos x="20" y="68"/>
                  </a:cxn>
                  <a:cxn ang="0">
                    <a:pos x="29" y="96"/>
                  </a:cxn>
                  <a:cxn ang="0">
                    <a:pos x="87" y="116"/>
                  </a:cxn>
                  <a:cxn ang="0">
                    <a:pos x="144" y="87"/>
                  </a:cxn>
                  <a:cxn ang="0">
                    <a:pos x="173" y="29"/>
                  </a:cxn>
                  <a:cxn ang="0">
                    <a:pos x="231" y="0"/>
                  </a:cxn>
                  <a:cxn ang="0">
                    <a:pos x="260" y="48"/>
                  </a:cxn>
                  <a:cxn ang="0">
                    <a:pos x="279" y="116"/>
                  </a:cxn>
                  <a:cxn ang="0">
                    <a:pos x="308" y="125"/>
                  </a:cxn>
                  <a:cxn ang="0">
                    <a:pos x="356" y="116"/>
                  </a:cxn>
                  <a:cxn ang="0">
                    <a:pos x="384" y="29"/>
                  </a:cxn>
                  <a:cxn ang="0">
                    <a:pos x="413" y="20"/>
                  </a:cxn>
                  <a:cxn ang="0">
                    <a:pos x="461" y="29"/>
                  </a:cxn>
                  <a:cxn ang="0">
                    <a:pos x="490" y="116"/>
                  </a:cxn>
                  <a:cxn ang="0">
                    <a:pos x="519" y="135"/>
                  </a:cxn>
                  <a:cxn ang="0">
                    <a:pos x="548" y="125"/>
                  </a:cxn>
                  <a:cxn ang="0">
                    <a:pos x="557" y="96"/>
                  </a:cxn>
                  <a:cxn ang="0">
                    <a:pos x="567" y="87"/>
                  </a:cxn>
                </a:cxnLst>
                <a:rect l="0" t="0" r="r" b="b"/>
                <a:pathLst>
                  <a:path w="567" h="135">
                    <a:moveTo>
                      <a:pt x="0" y="10"/>
                    </a:moveTo>
                    <a:cubicBezTo>
                      <a:pt x="7" y="29"/>
                      <a:pt x="13" y="49"/>
                      <a:pt x="20" y="68"/>
                    </a:cubicBezTo>
                    <a:cubicBezTo>
                      <a:pt x="23" y="77"/>
                      <a:pt x="20" y="93"/>
                      <a:pt x="29" y="96"/>
                    </a:cubicBezTo>
                    <a:cubicBezTo>
                      <a:pt x="48" y="103"/>
                      <a:pt x="87" y="116"/>
                      <a:pt x="87" y="116"/>
                    </a:cubicBezTo>
                    <a:cubicBezTo>
                      <a:pt x="106" y="110"/>
                      <a:pt x="131" y="104"/>
                      <a:pt x="144" y="87"/>
                    </a:cubicBezTo>
                    <a:cubicBezTo>
                      <a:pt x="200" y="16"/>
                      <a:pt x="101" y="101"/>
                      <a:pt x="173" y="29"/>
                    </a:cubicBezTo>
                    <a:cubicBezTo>
                      <a:pt x="191" y="11"/>
                      <a:pt x="209" y="8"/>
                      <a:pt x="231" y="0"/>
                    </a:cubicBezTo>
                    <a:cubicBezTo>
                      <a:pt x="253" y="23"/>
                      <a:pt x="251" y="15"/>
                      <a:pt x="260" y="48"/>
                    </a:cubicBezTo>
                    <a:cubicBezTo>
                      <a:pt x="261" y="51"/>
                      <a:pt x="273" y="110"/>
                      <a:pt x="279" y="116"/>
                    </a:cubicBezTo>
                    <a:cubicBezTo>
                      <a:pt x="286" y="123"/>
                      <a:pt x="298" y="122"/>
                      <a:pt x="308" y="125"/>
                    </a:cubicBezTo>
                    <a:cubicBezTo>
                      <a:pt x="324" y="122"/>
                      <a:pt x="344" y="128"/>
                      <a:pt x="356" y="116"/>
                    </a:cubicBezTo>
                    <a:cubicBezTo>
                      <a:pt x="378" y="94"/>
                      <a:pt x="362" y="51"/>
                      <a:pt x="384" y="29"/>
                    </a:cubicBezTo>
                    <a:cubicBezTo>
                      <a:pt x="391" y="22"/>
                      <a:pt x="403" y="23"/>
                      <a:pt x="413" y="20"/>
                    </a:cubicBezTo>
                    <a:cubicBezTo>
                      <a:pt x="429" y="23"/>
                      <a:pt x="447" y="20"/>
                      <a:pt x="461" y="29"/>
                    </a:cubicBezTo>
                    <a:cubicBezTo>
                      <a:pt x="487" y="46"/>
                      <a:pt x="464" y="99"/>
                      <a:pt x="490" y="116"/>
                    </a:cubicBezTo>
                    <a:cubicBezTo>
                      <a:pt x="500" y="122"/>
                      <a:pt x="509" y="129"/>
                      <a:pt x="519" y="135"/>
                    </a:cubicBezTo>
                    <a:cubicBezTo>
                      <a:pt x="529" y="132"/>
                      <a:pt x="541" y="132"/>
                      <a:pt x="548" y="125"/>
                    </a:cubicBezTo>
                    <a:cubicBezTo>
                      <a:pt x="555" y="118"/>
                      <a:pt x="552" y="105"/>
                      <a:pt x="557" y="96"/>
                    </a:cubicBezTo>
                    <a:cubicBezTo>
                      <a:pt x="559" y="92"/>
                      <a:pt x="564" y="90"/>
                      <a:pt x="567" y="87"/>
                    </a:cubicBezTo>
                  </a:path>
                </a:pathLst>
              </a:custGeom>
              <a:noFill/>
              <a:ln w="28575" cmpd="sng">
                <a:solidFill>
                  <a:srgbClr val="FF6600"/>
                </a:solidFill>
                <a:round/>
                <a:headEnd/>
                <a:tailEnd/>
              </a:ln>
              <a:effectLst/>
            </p:spPr>
            <p:txBody>
              <a:bodyPr/>
              <a:lstStyle/>
              <a:p>
                <a:endParaRPr lang="en-US" sz="1600">
                  <a:latin typeface="Comic Sans MS" pitchFamily="66" charset="0"/>
                </a:endParaRPr>
              </a:p>
            </p:txBody>
          </p:sp>
          <p:sp>
            <p:nvSpPr>
              <p:cNvPr id="30" name="Line 22"/>
              <p:cNvSpPr>
                <a:spLocks noChangeShapeType="1"/>
              </p:cNvSpPr>
              <p:nvPr/>
            </p:nvSpPr>
            <p:spPr bwMode="auto">
              <a:xfrm>
                <a:off x="1951" y="3357"/>
                <a:ext cx="91" cy="90"/>
              </a:xfrm>
              <a:prstGeom prst="line">
                <a:avLst/>
              </a:prstGeom>
              <a:noFill/>
              <a:ln w="28575">
                <a:solidFill>
                  <a:srgbClr val="FF6600"/>
                </a:solidFill>
                <a:round/>
                <a:headEnd/>
                <a:tailEnd type="triangle" w="med" len="med"/>
              </a:ln>
              <a:effectLst/>
            </p:spPr>
            <p:txBody>
              <a:bodyPr/>
              <a:lstStyle/>
              <a:p>
                <a:endParaRPr lang="en-US" sz="1600">
                  <a:latin typeface="Comic Sans MS" pitchFamily="66" charset="0"/>
                </a:endParaRPr>
              </a:p>
            </p:txBody>
          </p:sp>
        </p:grpSp>
        <p:sp>
          <p:nvSpPr>
            <p:cNvPr id="16" name="AutoShape 23"/>
            <p:cNvSpPr>
              <a:spLocks noChangeArrowheads="1"/>
            </p:cNvSpPr>
            <p:nvPr/>
          </p:nvSpPr>
          <p:spPr bwMode="auto">
            <a:xfrm>
              <a:off x="6199412" y="2479923"/>
              <a:ext cx="863600" cy="647700"/>
            </a:xfrm>
            <a:prstGeom prst="irregularSeal1">
              <a:avLst/>
            </a:prstGeom>
            <a:solidFill>
              <a:srgbClr val="FF6600"/>
            </a:solidFill>
            <a:ln w="9525">
              <a:noFill/>
              <a:miter lim="800000"/>
              <a:headEnd/>
              <a:tailEnd/>
            </a:ln>
            <a:effectLst/>
          </p:spPr>
          <p:txBody>
            <a:bodyPr wrap="none" anchor="ctr"/>
            <a:lstStyle/>
            <a:p>
              <a:r>
                <a:rPr lang="fr-FR" sz="1600" b="1">
                  <a:latin typeface="Comic Sans MS" pitchFamily="66" charset="0"/>
                </a:rPr>
                <a:t>F</a:t>
              </a:r>
            </a:p>
          </p:txBody>
        </p:sp>
        <p:sp>
          <p:nvSpPr>
            <p:cNvPr id="17" name="Text Box 35"/>
            <p:cNvSpPr txBox="1">
              <a:spLocks noChangeArrowheads="1"/>
            </p:cNvSpPr>
            <p:nvPr/>
          </p:nvSpPr>
          <p:spPr bwMode="auto">
            <a:xfrm>
              <a:off x="5335812" y="1903660"/>
              <a:ext cx="2329484" cy="369332"/>
            </a:xfrm>
            <a:prstGeom prst="rect">
              <a:avLst/>
            </a:prstGeom>
            <a:noFill/>
            <a:ln w="9525">
              <a:noFill/>
              <a:miter lim="800000"/>
              <a:headEnd/>
              <a:tailEnd/>
            </a:ln>
            <a:effectLst/>
          </p:spPr>
          <p:txBody>
            <a:bodyPr wrap="none">
              <a:spAutoFit/>
            </a:bodyPr>
            <a:lstStyle/>
            <a:p>
              <a:pPr algn="l"/>
              <a:r>
                <a:rPr lang="fr-FR" b="1" u="sng" dirty="0">
                  <a:latin typeface="Comic Sans MS" pitchFamily="66" charset="0"/>
                </a:rPr>
                <a:t>Après amplification</a:t>
              </a:r>
            </a:p>
          </p:txBody>
        </p:sp>
        <p:grpSp>
          <p:nvGrpSpPr>
            <p:cNvPr id="20" name="Group 36"/>
            <p:cNvGrpSpPr>
              <a:grpSpLocks/>
            </p:cNvGrpSpPr>
            <p:nvPr/>
          </p:nvGrpSpPr>
          <p:grpSpPr bwMode="auto">
            <a:xfrm rot="16200000">
              <a:off x="6415312" y="3200648"/>
              <a:ext cx="611188" cy="323850"/>
              <a:chOff x="1657" y="3243"/>
              <a:chExt cx="385" cy="204"/>
            </a:xfrm>
          </p:grpSpPr>
          <p:sp>
            <p:nvSpPr>
              <p:cNvPr id="27" name="Freeform 37"/>
              <p:cNvSpPr>
                <a:spLocks/>
              </p:cNvSpPr>
              <p:nvPr/>
            </p:nvSpPr>
            <p:spPr bwMode="auto">
              <a:xfrm rot="1917080">
                <a:off x="1657" y="3243"/>
                <a:ext cx="328" cy="67"/>
              </a:xfrm>
              <a:custGeom>
                <a:avLst/>
                <a:gdLst/>
                <a:ahLst/>
                <a:cxnLst>
                  <a:cxn ang="0">
                    <a:pos x="0" y="10"/>
                  </a:cxn>
                  <a:cxn ang="0">
                    <a:pos x="20" y="68"/>
                  </a:cxn>
                  <a:cxn ang="0">
                    <a:pos x="29" y="96"/>
                  </a:cxn>
                  <a:cxn ang="0">
                    <a:pos x="87" y="116"/>
                  </a:cxn>
                  <a:cxn ang="0">
                    <a:pos x="144" y="87"/>
                  </a:cxn>
                  <a:cxn ang="0">
                    <a:pos x="173" y="29"/>
                  </a:cxn>
                  <a:cxn ang="0">
                    <a:pos x="231" y="0"/>
                  </a:cxn>
                  <a:cxn ang="0">
                    <a:pos x="260" y="48"/>
                  </a:cxn>
                  <a:cxn ang="0">
                    <a:pos x="279" y="116"/>
                  </a:cxn>
                  <a:cxn ang="0">
                    <a:pos x="308" y="125"/>
                  </a:cxn>
                  <a:cxn ang="0">
                    <a:pos x="356" y="116"/>
                  </a:cxn>
                  <a:cxn ang="0">
                    <a:pos x="384" y="29"/>
                  </a:cxn>
                  <a:cxn ang="0">
                    <a:pos x="413" y="20"/>
                  </a:cxn>
                  <a:cxn ang="0">
                    <a:pos x="461" y="29"/>
                  </a:cxn>
                  <a:cxn ang="0">
                    <a:pos x="490" y="116"/>
                  </a:cxn>
                  <a:cxn ang="0">
                    <a:pos x="519" y="135"/>
                  </a:cxn>
                  <a:cxn ang="0">
                    <a:pos x="548" y="125"/>
                  </a:cxn>
                  <a:cxn ang="0">
                    <a:pos x="557" y="96"/>
                  </a:cxn>
                  <a:cxn ang="0">
                    <a:pos x="567" y="87"/>
                  </a:cxn>
                </a:cxnLst>
                <a:rect l="0" t="0" r="r" b="b"/>
                <a:pathLst>
                  <a:path w="567" h="135">
                    <a:moveTo>
                      <a:pt x="0" y="10"/>
                    </a:moveTo>
                    <a:cubicBezTo>
                      <a:pt x="7" y="29"/>
                      <a:pt x="13" y="49"/>
                      <a:pt x="20" y="68"/>
                    </a:cubicBezTo>
                    <a:cubicBezTo>
                      <a:pt x="23" y="77"/>
                      <a:pt x="20" y="93"/>
                      <a:pt x="29" y="96"/>
                    </a:cubicBezTo>
                    <a:cubicBezTo>
                      <a:pt x="48" y="103"/>
                      <a:pt x="87" y="116"/>
                      <a:pt x="87" y="116"/>
                    </a:cubicBezTo>
                    <a:cubicBezTo>
                      <a:pt x="106" y="110"/>
                      <a:pt x="131" y="104"/>
                      <a:pt x="144" y="87"/>
                    </a:cubicBezTo>
                    <a:cubicBezTo>
                      <a:pt x="200" y="16"/>
                      <a:pt x="101" y="101"/>
                      <a:pt x="173" y="29"/>
                    </a:cubicBezTo>
                    <a:cubicBezTo>
                      <a:pt x="191" y="11"/>
                      <a:pt x="209" y="8"/>
                      <a:pt x="231" y="0"/>
                    </a:cubicBezTo>
                    <a:cubicBezTo>
                      <a:pt x="253" y="23"/>
                      <a:pt x="251" y="15"/>
                      <a:pt x="260" y="48"/>
                    </a:cubicBezTo>
                    <a:cubicBezTo>
                      <a:pt x="261" y="51"/>
                      <a:pt x="273" y="110"/>
                      <a:pt x="279" y="116"/>
                    </a:cubicBezTo>
                    <a:cubicBezTo>
                      <a:pt x="286" y="123"/>
                      <a:pt x="298" y="122"/>
                      <a:pt x="308" y="125"/>
                    </a:cubicBezTo>
                    <a:cubicBezTo>
                      <a:pt x="324" y="122"/>
                      <a:pt x="344" y="128"/>
                      <a:pt x="356" y="116"/>
                    </a:cubicBezTo>
                    <a:cubicBezTo>
                      <a:pt x="378" y="94"/>
                      <a:pt x="362" y="51"/>
                      <a:pt x="384" y="29"/>
                    </a:cubicBezTo>
                    <a:cubicBezTo>
                      <a:pt x="391" y="22"/>
                      <a:pt x="403" y="23"/>
                      <a:pt x="413" y="20"/>
                    </a:cubicBezTo>
                    <a:cubicBezTo>
                      <a:pt x="429" y="23"/>
                      <a:pt x="447" y="20"/>
                      <a:pt x="461" y="29"/>
                    </a:cubicBezTo>
                    <a:cubicBezTo>
                      <a:pt x="487" y="46"/>
                      <a:pt x="464" y="99"/>
                      <a:pt x="490" y="116"/>
                    </a:cubicBezTo>
                    <a:cubicBezTo>
                      <a:pt x="500" y="122"/>
                      <a:pt x="509" y="129"/>
                      <a:pt x="519" y="135"/>
                    </a:cubicBezTo>
                    <a:cubicBezTo>
                      <a:pt x="529" y="132"/>
                      <a:pt x="541" y="132"/>
                      <a:pt x="548" y="125"/>
                    </a:cubicBezTo>
                    <a:cubicBezTo>
                      <a:pt x="555" y="118"/>
                      <a:pt x="552" y="105"/>
                      <a:pt x="557" y="96"/>
                    </a:cubicBezTo>
                    <a:cubicBezTo>
                      <a:pt x="559" y="92"/>
                      <a:pt x="564" y="90"/>
                      <a:pt x="567" y="87"/>
                    </a:cubicBezTo>
                  </a:path>
                </a:pathLst>
              </a:custGeom>
              <a:noFill/>
              <a:ln w="28575" cmpd="sng">
                <a:solidFill>
                  <a:srgbClr val="FF6600"/>
                </a:solidFill>
                <a:round/>
                <a:headEnd/>
                <a:tailEnd/>
              </a:ln>
              <a:effectLst/>
            </p:spPr>
            <p:txBody>
              <a:bodyPr/>
              <a:lstStyle/>
              <a:p>
                <a:endParaRPr lang="en-US" sz="1600">
                  <a:latin typeface="Comic Sans MS" pitchFamily="66" charset="0"/>
                </a:endParaRPr>
              </a:p>
            </p:txBody>
          </p:sp>
          <p:sp>
            <p:nvSpPr>
              <p:cNvPr id="28" name="Line 38"/>
              <p:cNvSpPr>
                <a:spLocks noChangeShapeType="1"/>
              </p:cNvSpPr>
              <p:nvPr/>
            </p:nvSpPr>
            <p:spPr bwMode="auto">
              <a:xfrm>
                <a:off x="1951" y="3357"/>
                <a:ext cx="91" cy="90"/>
              </a:xfrm>
              <a:prstGeom prst="line">
                <a:avLst/>
              </a:prstGeom>
              <a:noFill/>
              <a:ln w="28575">
                <a:solidFill>
                  <a:srgbClr val="FF6600"/>
                </a:solidFill>
                <a:round/>
                <a:headEnd/>
                <a:tailEnd type="triangle" w="med" len="med"/>
              </a:ln>
              <a:effectLst/>
            </p:spPr>
            <p:txBody>
              <a:bodyPr/>
              <a:lstStyle/>
              <a:p>
                <a:endParaRPr lang="en-US" sz="1600">
                  <a:latin typeface="Comic Sans MS" pitchFamily="66" charset="0"/>
                </a:endParaRPr>
              </a:p>
            </p:txBody>
          </p:sp>
        </p:grpSp>
        <p:grpSp>
          <p:nvGrpSpPr>
            <p:cNvPr id="33" name="Group 39"/>
            <p:cNvGrpSpPr>
              <a:grpSpLocks/>
            </p:cNvGrpSpPr>
            <p:nvPr/>
          </p:nvGrpSpPr>
          <p:grpSpPr bwMode="auto">
            <a:xfrm rot="16200000">
              <a:off x="6848699" y="3127623"/>
              <a:ext cx="611188" cy="323850"/>
              <a:chOff x="1657" y="3243"/>
              <a:chExt cx="385" cy="204"/>
            </a:xfrm>
          </p:grpSpPr>
          <p:sp>
            <p:nvSpPr>
              <p:cNvPr id="25" name="Freeform 40"/>
              <p:cNvSpPr>
                <a:spLocks/>
              </p:cNvSpPr>
              <p:nvPr/>
            </p:nvSpPr>
            <p:spPr bwMode="auto">
              <a:xfrm rot="1917080">
                <a:off x="1657" y="3243"/>
                <a:ext cx="328" cy="67"/>
              </a:xfrm>
              <a:custGeom>
                <a:avLst/>
                <a:gdLst/>
                <a:ahLst/>
                <a:cxnLst>
                  <a:cxn ang="0">
                    <a:pos x="0" y="10"/>
                  </a:cxn>
                  <a:cxn ang="0">
                    <a:pos x="20" y="68"/>
                  </a:cxn>
                  <a:cxn ang="0">
                    <a:pos x="29" y="96"/>
                  </a:cxn>
                  <a:cxn ang="0">
                    <a:pos x="87" y="116"/>
                  </a:cxn>
                  <a:cxn ang="0">
                    <a:pos x="144" y="87"/>
                  </a:cxn>
                  <a:cxn ang="0">
                    <a:pos x="173" y="29"/>
                  </a:cxn>
                  <a:cxn ang="0">
                    <a:pos x="231" y="0"/>
                  </a:cxn>
                  <a:cxn ang="0">
                    <a:pos x="260" y="48"/>
                  </a:cxn>
                  <a:cxn ang="0">
                    <a:pos x="279" y="116"/>
                  </a:cxn>
                  <a:cxn ang="0">
                    <a:pos x="308" y="125"/>
                  </a:cxn>
                  <a:cxn ang="0">
                    <a:pos x="356" y="116"/>
                  </a:cxn>
                  <a:cxn ang="0">
                    <a:pos x="384" y="29"/>
                  </a:cxn>
                  <a:cxn ang="0">
                    <a:pos x="413" y="20"/>
                  </a:cxn>
                  <a:cxn ang="0">
                    <a:pos x="461" y="29"/>
                  </a:cxn>
                  <a:cxn ang="0">
                    <a:pos x="490" y="116"/>
                  </a:cxn>
                  <a:cxn ang="0">
                    <a:pos x="519" y="135"/>
                  </a:cxn>
                  <a:cxn ang="0">
                    <a:pos x="548" y="125"/>
                  </a:cxn>
                  <a:cxn ang="0">
                    <a:pos x="557" y="96"/>
                  </a:cxn>
                  <a:cxn ang="0">
                    <a:pos x="567" y="87"/>
                  </a:cxn>
                </a:cxnLst>
                <a:rect l="0" t="0" r="r" b="b"/>
                <a:pathLst>
                  <a:path w="567" h="135">
                    <a:moveTo>
                      <a:pt x="0" y="10"/>
                    </a:moveTo>
                    <a:cubicBezTo>
                      <a:pt x="7" y="29"/>
                      <a:pt x="13" y="49"/>
                      <a:pt x="20" y="68"/>
                    </a:cubicBezTo>
                    <a:cubicBezTo>
                      <a:pt x="23" y="77"/>
                      <a:pt x="20" y="93"/>
                      <a:pt x="29" y="96"/>
                    </a:cubicBezTo>
                    <a:cubicBezTo>
                      <a:pt x="48" y="103"/>
                      <a:pt x="87" y="116"/>
                      <a:pt x="87" y="116"/>
                    </a:cubicBezTo>
                    <a:cubicBezTo>
                      <a:pt x="106" y="110"/>
                      <a:pt x="131" y="104"/>
                      <a:pt x="144" y="87"/>
                    </a:cubicBezTo>
                    <a:cubicBezTo>
                      <a:pt x="200" y="16"/>
                      <a:pt x="101" y="101"/>
                      <a:pt x="173" y="29"/>
                    </a:cubicBezTo>
                    <a:cubicBezTo>
                      <a:pt x="191" y="11"/>
                      <a:pt x="209" y="8"/>
                      <a:pt x="231" y="0"/>
                    </a:cubicBezTo>
                    <a:cubicBezTo>
                      <a:pt x="253" y="23"/>
                      <a:pt x="251" y="15"/>
                      <a:pt x="260" y="48"/>
                    </a:cubicBezTo>
                    <a:cubicBezTo>
                      <a:pt x="261" y="51"/>
                      <a:pt x="273" y="110"/>
                      <a:pt x="279" y="116"/>
                    </a:cubicBezTo>
                    <a:cubicBezTo>
                      <a:pt x="286" y="123"/>
                      <a:pt x="298" y="122"/>
                      <a:pt x="308" y="125"/>
                    </a:cubicBezTo>
                    <a:cubicBezTo>
                      <a:pt x="324" y="122"/>
                      <a:pt x="344" y="128"/>
                      <a:pt x="356" y="116"/>
                    </a:cubicBezTo>
                    <a:cubicBezTo>
                      <a:pt x="378" y="94"/>
                      <a:pt x="362" y="51"/>
                      <a:pt x="384" y="29"/>
                    </a:cubicBezTo>
                    <a:cubicBezTo>
                      <a:pt x="391" y="22"/>
                      <a:pt x="403" y="23"/>
                      <a:pt x="413" y="20"/>
                    </a:cubicBezTo>
                    <a:cubicBezTo>
                      <a:pt x="429" y="23"/>
                      <a:pt x="447" y="20"/>
                      <a:pt x="461" y="29"/>
                    </a:cubicBezTo>
                    <a:cubicBezTo>
                      <a:pt x="487" y="46"/>
                      <a:pt x="464" y="99"/>
                      <a:pt x="490" y="116"/>
                    </a:cubicBezTo>
                    <a:cubicBezTo>
                      <a:pt x="500" y="122"/>
                      <a:pt x="509" y="129"/>
                      <a:pt x="519" y="135"/>
                    </a:cubicBezTo>
                    <a:cubicBezTo>
                      <a:pt x="529" y="132"/>
                      <a:pt x="541" y="132"/>
                      <a:pt x="548" y="125"/>
                    </a:cubicBezTo>
                    <a:cubicBezTo>
                      <a:pt x="555" y="118"/>
                      <a:pt x="552" y="105"/>
                      <a:pt x="557" y="96"/>
                    </a:cubicBezTo>
                    <a:cubicBezTo>
                      <a:pt x="559" y="92"/>
                      <a:pt x="564" y="90"/>
                      <a:pt x="567" y="87"/>
                    </a:cubicBezTo>
                  </a:path>
                </a:pathLst>
              </a:custGeom>
              <a:noFill/>
              <a:ln w="28575" cmpd="sng">
                <a:solidFill>
                  <a:srgbClr val="FF6600"/>
                </a:solidFill>
                <a:round/>
                <a:headEnd/>
                <a:tailEnd/>
              </a:ln>
              <a:effectLst/>
            </p:spPr>
            <p:txBody>
              <a:bodyPr/>
              <a:lstStyle/>
              <a:p>
                <a:endParaRPr lang="en-US" sz="1600">
                  <a:latin typeface="Comic Sans MS" pitchFamily="66" charset="0"/>
                </a:endParaRPr>
              </a:p>
            </p:txBody>
          </p:sp>
          <p:sp>
            <p:nvSpPr>
              <p:cNvPr id="26" name="Line 41"/>
              <p:cNvSpPr>
                <a:spLocks noChangeShapeType="1"/>
              </p:cNvSpPr>
              <p:nvPr/>
            </p:nvSpPr>
            <p:spPr bwMode="auto">
              <a:xfrm>
                <a:off x="1951" y="3357"/>
                <a:ext cx="91" cy="90"/>
              </a:xfrm>
              <a:prstGeom prst="line">
                <a:avLst/>
              </a:prstGeom>
              <a:noFill/>
              <a:ln w="28575">
                <a:solidFill>
                  <a:srgbClr val="FF6600"/>
                </a:solidFill>
                <a:round/>
                <a:headEnd/>
                <a:tailEnd type="triangle" w="med" len="med"/>
              </a:ln>
              <a:effectLst/>
            </p:spPr>
            <p:txBody>
              <a:bodyPr/>
              <a:lstStyle/>
              <a:p>
                <a:endParaRPr lang="en-US" sz="1600">
                  <a:latin typeface="Comic Sans MS" pitchFamily="66" charset="0"/>
                </a:endParaRPr>
              </a:p>
            </p:txBody>
          </p:sp>
        </p:grpSp>
        <p:grpSp>
          <p:nvGrpSpPr>
            <p:cNvPr id="34" name="Group 42"/>
            <p:cNvGrpSpPr>
              <a:grpSpLocks/>
            </p:cNvGrpSpPr>
            <p:nvPr/>
          </p:nvGrpSpPr>
          <p:grpSpPr bwMode="auto">
            <a:xfrm rot="16200000">
              <a:off x="7423374" y="3200648"/>
              <a:ext cx="611188" cy="323850"/>
              <a:chOff x="1657" y="3243"/>
              <a:chExt cx="385" cy="204"/>
            </a:xfrm>
          </p:grpSpPr>
          <p:sp>
            <p:nvSpPr>
              <p:cNvPr id="23" name="Freeform 43"/>
              <p:cNvSpPr>
                <a:spLocks/>
              </p:cNvSpPr>
              <p:nvPr/>
            </p:nvSpPr>
            <p:spPr bwMode="auto">
              <a:xfrm rot="1917080">
                <a:off x="1657" y="3243"/>
                <a:ext cx="328" cy="67"/>
              </a:xfrm>
              <a:custGeom>
                <a:avLst/>
                <a:gdLst/>
                <a:ahLst/>
                <a:cxnLst>
                  <a:cxn ang="0">
                    <a:pos x="0" y="10"/>
                  </a:cxn>
                  <a:cxn ang="0">
                    <a:pos x="20" y="68"/>
                  </a:cxn>
                  <a:cxn ang="0">
                    <a:pos x="29" y="96"/>
                  </a:cxn>
                  <a:cxn ang="0">
                    <a:pos x="87" y="116"/>
                  </a:cxn>
                  <a:cxn ang="0">
                    <a:pos x="144" y="87"/>
                  </a:cxn>
                  <a:cxn ang="0">
                    <a:pos x="173" y="29"/>
                  </a:cxn>
                  <a:cxn ang="0">
                    <a:pos x="231" y="0"/>
                  </a:cxn>
                  <a:cxn ang="0">
                    <a:pos x="260" y="48"/>
                  </a:cxn>
                  <a:cxn ang="0">
                    <a:pos x="279" y="116"/>
                  </a:cxn>
                  <a:cxn ang="0">
                    <a:pos x="308" y="125"/>
                  </a:cxn>
                  <a:cxn ang="0">
                    <a:pos x="356" y="116"/>
                  </a:cxn>
                  <a:cxn ang="0">
                    <a:pos x="384" y="29"/>
                  </a:cxn>
                  <a:cxn ang="0">
                    <a:pos x="413" y="20"/>
                  </a:cxn>
                  <a:cxn ang="0">
                    <a:pos x="461" y="29"/>
                  </a:cxn>
                  <a:cxn ang="0">
                    <a:pos x="490" y="116"/>
                  </a:cxn>
                  <a:cxn ang="0">
                    <a:pos x="519" y="135"/>
                  </a:cxn>
                  <a:cxn ang="0">
                    <a:pos x="548" y="125"/>
                  </a:cxn>
                  <a:cxn ang="0">
                    <a:pos x="557" y="96"/>
                  </a:cxn>
                  <a:cxn ang="0">
                    <a:pos x="567" y="87"/>
                  </a:cxn>
                </a:cxnLst>
                <a:rect l="0" t="0" r="r" b="b"/>
                <a:pathLst>
                  <a:path w="567" h="135">
                    <a:moveTo>
                      <a:pt x="0" y="10"/>
                    </a:moveTo>
                    <a:cubicBezTo>
                      <a:pt x="7" y="29"/>
                      <a:pt x="13" y="49"/>
                      <a:pt x="20" y="68"/>
                    </a:cubicBezTo>
                    <a:cubicBezTo>
                      <a:pt x="23" y="77"/>
                      <a:pt x="20" y="93"/>
                      <a:pt x="29" y="96"/>
                    </a:cubicBezTo>
                    <a:cubicBezTo>
                      <a:pt x="48" y="103"/>
                      <a:pt x="87" y="116"/>
                      <a:pt x="87" y="116"/>
                    </a:cubicBezTo>
                    <a:cubicBezTo>
                      <a:pt x="106" y="110"/>
                      <a:pt x="131" y="104"/>
                      <a:pt x="144" y="87"/>
                    </a:cubicBezTo>
                    <a:cubicBezTo>
                      <a:pt x="200" y="16"/>
                      <a:pt x="101" y="101"/>
                      <a:pt x="173" y="29"/>
                    </a:cubicBezTo>
                    <a:cubicBezTo>
                      <a:pt x="191" y="11"/>
                      <a:pt x="209" y="8"/>
                      <a:pt x="231" y="0"/>
                    </a:cubicBezTo>
                    <a:cubicBezTo>
                      <a:pt x="253" y="23"/>
                      <a:pt x="251" y="15"/>
                      <a:pt x="260" y="48"/>
                    </a:cubicBezTo>
                    <a:cubicBezTo>
                      <a:pt x="261" y="51"/>
                      <a:pt x="273" y="110"/>
                      <a:pt x="279" y="116"/>
                    </a:cubicBezTo>
                    <a:cubicBezTo>
                      <a:pt x="286" y="123"/>
                      <a:pt x="298" y="122"/>
                      <a:pt x="308" y="125"/>
                    </a:cubicBezTo>
                    <a:cubicBezTo>
                      <a:pt x="324" y="122"/>
                      <a:pt x="344" y="128"/>
                      <a:pt x="356" y="116"/>
                    </a:cubicBezTo>
                    <a:cubicBezTo>
                      <a:pt x="378" y="94"/>
                      <a:pt x="362" y="51"/>
                      <a:pt x="384" y="29"/>
                    </a:cubicBezTo>
                    <a:cubicBezTo>
                      <a:pt x="391" y="22"/>
                      <a:pt x="403" y="23"/>
                      <a:pt x="413" y="20"/>
                    </a:cubicBezTo>
                    <a:cubicBezTo>
                      <a:pt x="429" y="23"/>
                      <a:pt x="447" y="20"/>
                      <a:pt x="461" y="29"/>
                    </a:cubicBezTo>
                    <a:cubicBezTo>
                      <a:pt x="487" y="46"/>
                      <a:pt x="464" y="99"/>
                      <a:pt x="490" y="116"/>
                    </a:cubicBezTo>
                    <a:cubicBezTo>
                      <a:pt x="500" y="122"/>
                      <a:pt x="509" y="129"/>
                      <a:pt x="519" y="135"/>
                    </a:cubicBezTo>
                    <a:cubicBezTo>
                      <a:pt x="529" y="132"/>
                      <a:pt x="541" y="132"/>
                      <a:pt x="548" y="125"/>
                    </a:cubicBezTo>
                    <a:cubicBezTo>
                      <a:pt x="555" y="118"/>
                      <a:pt x="552" y="105"/>
                      <a:pt x="557" y="96"/>
                    </a:cubicBezTo>
                    <a:cubicBezTo>
                      <a:pt x="559" y="92"/>
                      <a:pt x="564" y="90"/>
                      <a:pt x="567" y="87"/>
                    </a:cubicBezTo>
                  </a:path>
                </a:pathLst>
              </a:custGeom>
              <a:noFill/>
              <a:ln w="28575" cmpd="sng">
                <a:solidFill>
                  <a:srgbClr val="FF6600"/>
                </a:solidFill>
                <a:round/>
                <a:headEnd/>
                <a:tailEnd/>
              </a:ln>
              <a:effectLst/>
            </p:spPr>
            <p:txBody>
              <a:bodyPr/>
              <a:lstStyle/>
              <a:p>
                <a:endParaRPr lang="en-US" sz="1600">
                  <a:latin typeface="Comic Sans MS" pitchFamily="66" charset="0"/>
                </a:endParaRPr>
              </a:p>
            </p:txBody>
          </p:sp>
          <p:sp>
            <p:nvSpPr>
              <p:cNvPr id="24" name="Line 44"/>
              <p:cNvSpPr>
                <a:spLocks noChangeShapeType="1"/>
              </p:cNvSpPr>
              <p:nvPr/>
            </p:nvSpPr>
            <p:spPr bwMode="auto">
              <a:xfrm>
                <a:off x="1951" y="3357"/>
                <a:ext cx="91" cy="90"/>
              </a:xfrm>
              <a:prstGeom prst="line">
                <a:avLst/>
              </a:prstGeom>
              <a:noFill/>
              <a:ln w="28575">
                <a:solidFill>
                  <a:srgbClr val="FF6600"/>
                </a:solidFill>
                <a:round/>
                <a:headEnd/>
                <a:tailEnd type="triangle" w="med" len="med"/>
              </a:ln>
              <a:effectLst/>
            </p:spPr>
            <p:txBody>
              <a:bodyPr/>
              <a:lstStyle/>
              <a:p>
                <a:endParaRPr lang="en-US" sz="1600">
                  <a:latin typeface="Comic Sans MS" pitchFamily="66" charset="0"/>
                </a:endParaRPr>
              </a:p>
            </p:txBody>
          </p:sp>
        </p:grpSp>
        <p:sp>
          <p:nvSpPr>
            <p:cNvPr id="21" name="AutoShape 45"/>
            <p:cNvSpPr>
              <a:spLocks noChangeArrowheads="1"/>
            </p:cNvSpPr>
            <p:nvPr/>
          </p:nvSpPr>
          <p:spPr bwMode="auto">
            <a:xfrm>
              <a:off x="7209062" y="2479923"/>
              <a:ext cx="863600" cy="647700"/>
            </a:xfrm>
            <a:prstGeom prst="irregularSeal1">
              <a:avLst/>
            </a:prstGeom>
            <a:solidFill>
              <a:srgbClr val="FF6600"/>
            </a:solidFill>
            <a:ln w="9525">
              <a:noFill/>
              <a:miter lim="800000"/>
              <a:headEnd/>
              <a:tailEnd/>
            </a:ln>
            <a:effectLst/>
          </p:spPr>
          <p:txBody>
            <a:bodyPr wrap="none" anchor="ctr"/>
            <a:lstStyle/>
            <a:p>
              <a:r>
                <a:rPr lang="fr-FR" sz="1600" b="1">
                  <a:latin typeface="Comic Sans MS" pitchFamily="66" charset="0"/>
                </a:rPr>
                <a:t>F</a:t>
              </a:r>
            </a:p>
          </p:txBody>
        </p:sp>
        <p:sp>
          <p:nvSpPr>
            <p:cNvPr id="22" name="Text Box 46"/>
            <p:cNvSpPr txBox="1">
              <a:spLocks noChangeArrowheads="1"/>
            </p:cNvSpPr>
            <p:nvPr/>
          </p:nvSpPr>
          <p:spPr bwMode="auto">
            <a:xfrm>
              <a:off x="6324825" y="3891210"/>
              <a:ext cx="1843774" cy="338554"/>
            </a:xfrm>
            <a:prstGeom prst="rect">
              <a:avLst/>
            </a:prstGeom>
            <a:noFill/>
            <a:ln w="9525">
              <a:noFill/>
              <a:miter lim="800000"/>
              <a:headEnd/>
              <a:tailEnd/>
            </a:ln>
            <a:effectLst/>
          </p:spPr>
          <p:txBody>
            <a:bodyPr wrap="none">
              <a:spAutoFit/>
            </a:bodyPr>
            <a:lstStyle/>
            <a:p>
              <a:pPr algn="l"/>
              <a:r>
                <a:rPr lang="fr-FR" sz="1600" b="1">
                  <a:latin typeface="Comic Sans MS" pitchFamily="66" charset="0"/>
                </a:rPr>
                <a:t>ADN double brin</a:t>
              </a:r>
            </a:p>
          </p:txBody>
        </p:sp>
        <p:sp>
          <p:nvSpPr>
            <p:cNvPr id="48" name="Lightning Bolt 47"/>
            <p:cNvSpPr/>
            <p:nvPr/>
          </p:nvSpPr>
          <p:spPr>
            <a:xfrm>
              <a:off x="4855027" y="3055270"/>
              <a:ext cx="856343" cy="53702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itchFamily="66" charset="0"/>
              </a:endParaRPr>
            </a:p>
          </p:txBody>
        </p:sp>
        <p:cxnSp>
          <p:nvCxnSpPr>
            <p:cNvPr id="51" name="Straight Connector 50"/>
            <p:cNvCxnSpPr/>
            <p:nvPr/>
          </p:nvCxnSpPr>
          <p:spPr>
            <a:xfrm flipV="1">
              <a:off x="5515427" y="3643099"/>
              <a:ext cx="2148115" cy="145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22687" y="3839041"/>
              <a:ext cx="2148115" cy="145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4" name="Text Box 8"/>
          <p:cNvSpPr txBox="1">
            <a:spLocks noChangeArrowheads="1"/>
          </p:cNvSpPr>
          <p:nvPr/>
        </p:nvSpPr>
        <p:spPr bwMode="auto">
          <a:xfrm>
            <a:off x="391869" y="5745620"/>
            <a:ext cx="8360227" cy="3693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800" dirty="0">
                <a:latin typeface="Comic Sans MS" pitchFamily="66" charset="0"/>
              </a:rPr>
              <a:t>L'émission de fluorescence est mesurée à la fin de chaque cycle </a:t>
            </a:r>
            <a:r>
              <a:rPr lang="fr-FR" sz="1800" dirty="0" smtClean="0">
                <a:latin typeface="Comic Sans MS" pitchFamily="66" charset="0"/>
              </a:rPr>
              <a:t>d'élongation</a:t>
            </a:r>
            <a:endParaRPr lang="fr-FR" sz="1800"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468313" y="1024162"/>
            <a:ext cx="8207375" cy="0"/>
          </a:xfrm>
          <a:prstGeom prst="line">
            <a:avLst/>
          </a:prstGeom>
          <a:noFill/>
          <a:ln w="38100">
            <a:solidFill>
              <a:srgbClr val="FF33CC"/>
            </a:solidFill>
            <a:round/>
            <a:headEnd/>
            <a:tailEnd/>
          </a:ln>
          <a:effectLst/>
        </p:spPr>
        <p:txBody>
          <a:bodyPr/>
          <a:lstStyle/>
          <a:p>
            <a:endParaRPr lang="en-US"/>
          </a:p>
        </p:txBody>
      </p:sp>
      <p:sp>
        <p:nvSpPr>
          <p:cNvPr id="6" name="Text Box 5"/>
          <p:cNvSpPr txBox="1">
            <a:spLocks noChangeArrowheads="1"/>
          </p:cNvSpPr>
          <p:nvPr/>
        </p:nvSpPr>
        <p:spPr bwMode="auto">
          <a:xfrm>
            <a:off x="1845367" y="449259"/>
            <a:ext cx="5450531" cy="523220"/>
          </a:xfrm>
          <a:prstGeom prst="rect">
            <a:avLst/>
          </a:prstGeom>
          <a:noFill/>
          <a:ln w="9525">
            <a:noFill/>
            <a:miter lim="800000"/>
            <a:headEnd/>
            <a:tailEnd/>
          </a:ln>
          <a:effectLst/>
        </p:spPr>
        <p:txBody>
          <a:bodyPr wrap="none">
            <a:spAutoFit/>
          </a:bodyPr>
          <a:lstStyle/>
          <a:p>
            <a:pPr algn="l"/>
            <a:r>
              <a:rPr lang="fr-FR" sz="2800" b="1" dirty="0">
                <a:solidFill>
                  <a:srgbClr val="FF33CC"/>
                </a:solidFill>
              </a:rPr>
              <a:t>Sondes </a:t>
            </a:r>
            <a:r>
              <a:rPr lang="fr-FR" sz="2800" b="1" dirty="0" err="1">
                <a:solidFill>
                  <a:srgbClr val="FF33CC"/>
                </a:solidFill>
              </a:rPr>
              <a:t>Taqman</a:t>
            </a:r>
            <a:r>
              <a:rPr lang="fr-FR" sz="2800" b="1" dirty="0">
                <a:solidFill>
                  <a:srgbClr val="FF33CC"/>
                </a:solidFill>
              </a:rPr>
              <a:t> - Principe</a:t>
            </a:r>
          </a:p>
        </p:txBody>
      </p:sp>
      <p:sp>
        <p:nvSpPr>
          <p:cNvPr id="7" name="Text Box 6"/>
          <p:cNvSpPr txBox="1">
            <a:spLocks noChangeArrowheads="1"/>
          </p:cNvSpPr>
          <p:nvPr/>
        </p:nvSpPr>
        <p:spPr bwMode="auto">
          <a:xfrm>
            <a:off x="426126" y="2061028"/>
            <a:ext cx="4018280" cy="400110"/>
          </a:xfrm>
          <a:prstGeom prst="rect">
            <a:avLst/>
          </a:prstGeom>
          <a:noFill/>
          <a:ln w="9525">
            <a:noFill/>
            <a:miter lim="800000"/>
            <a:headEnd/>
            <a:tailEnd/>
          </a:ln>
          <a:effectLst/>
        </p:spPr>
        <p:txBody>
          <a:bodyPr wrap="none">
            <a:spAutoFit/>
          </a:bodyPr>
          <a:lstStyle/>
          <a:p>
            <a:pPr algn="l"/>
            <a:r>
              <a:rPr lang="fr-FR" sz="2000" b="1" dirty="0">
                <a:solidFill>
                  <a:srgbClr val="0000FF"/>
                </a:solidFill>
                <a:latin typeface="Calibri" pitchFamily="34" charset="0"/>
              </a:rPr>
              <a:t> Hybridation d'une sonde spécifique</a:t>
            </a:r>
          </a:p>
        </p:txBody>
      </p:sp>
      <p:sp>
        <p:nvSpPr>
          <p:cNvPr id="8" name="Text Box 9"/>
          <p:cNvSpPr txBox="1">
            <a:spLocks noChangeArrowheads="1"/>
          </p:cNvSpPr>
          <p:nvPr/>
        </p:nvSpPr>
        <p:spPr bwMode="auto">
          <a:xfrm>
            <a:off x="295500" y="2689678"/>
            <a:ext cx="4523241" cy="2308324"/>
          </a:xfrm>
          <a:prstGeom prst="rect">
            <a:avLst/>
          </a:prstGeom>
          <a:noFill/>
          <a:ln w="9525">
            <a:noFill/>
            <a:miter lim="800000"/>
            <a:headEnd/>
            <a:tailEnd/>
          </a:ln>
          <a:effectLst/>
        </p:spPr>
        <p:txBody>
          <a:bodyPr wrap="square">
            <a:spAutoFit/>
          </a:bodyPr>
          <a:lstStyle/>
          <a:p>
            <a:pPr algn="l"/>
            <a:r>
              <a:rPr lang="fr-FR" sz="1800" b="1" dirty="0">
                <a:latin typeface="Calibri" pitchFamily="34" charset="0"/>
              </a:rPr>
              <a:t>Composition de la sonde </a:t>
            </a:r>
          </a:p>
          <a:p>
            <a:pPr algn="l"/>
            <a:r>
              <a:rPr lang="fr-FR" sz="1800" b="1" dirty="0">
                <a:latin typeface="Calibri" pitchFamily="34" charset="0"/>
                <a:cs typeface="Arial" pitchFamily="34" charset="0"/>
              </a:rPr>
              <a:t>● </a:t>
            </a:r>
            <a:r>
              <a:rPr lang="fr-FR" sz="1800" b="1" dirty="0" err="1">
                <a:latin typeface="Calibri" pitchFamily="34" charset="0"/>
              </a:rPr>
              <a:t>Fluorochrome</a:t>
            </a:r>
            <a:r>
              <a:rPr lang="fr-FR" sz="1800" b="1" dirty="0">
                <a:latin typeface="Calibri" pitchFamily="34" charset="0"/>
              </a:rPr>
              <a:t> émetteur (reporter) en 5'</a:t>
            </a:r>
          </a:p>
          <a:p>
            <a:pPr algn="l"/>
            <a:r>
              <a:rPr lang="fr-FR" sz="1800" b="1" dirty="0">
                <a:latin typeface="Calibri" pitchFamily="34" charset="0"/>
              </a:rPr>
              <a:t>Ex : FAM 6-</a:t>
            </a:r>
            <a:r>
              <a:rPr lang="fr-FR" sz="1800" b="1" dirty="0" err="1">
                <a:latin typeface="Calibri" pitchFamily="34" charset="0"/>
              </a:rPr>
              <a:t>carboxy</a:t>
            </a:r>
            <a:r>
              <a:rPr lang="fr-FR" sz="1800" b="1" dirty="0">
                <a:latin typeface="Calibri" pitchFamily="34" charset="0"/>
              </a:rPr>
              <a:t>-</a:t>
            </a:r>
            <a:r>
              <a:rPr lang="fr-FR" sz="1800" b="1" dirty="0" err="1">
                <a:latin typeface="Calibri" pitchFamily="34" charset="0"/>
              </a:rPr>
              <a:t>fluorescein</a:t>
            </a:r>
            <a:endParaRPr lang="fr-FR" sz="1800" b="1" dirty="0">
              <a:latin typeface="Calibri" pitchFamily="34" charset="0"/>
            </a:endParaRPr>
          </a:p>
          <a:p>
            <a:pPr algn="l"/>
            <a:endParaRPr lang="fr-FR" sz="1800" b="1" dirty="0">
              <a:latin typeface="Calibri" pitchFamily="34" charset="0"/>
            </a:endParaRPr>
          </a:p>
          <a:p>
            <a:pPr algn="l"/>
            <a:r>
              <a:rPr lang="fr-FR" sz="1800" b="1" dirty="0">
                <a:latin typeface="Calibri" pitchFamily="34" charset="0"/>
                <a:cs typeface="Arial" pitchFamily="34" charset="0"/>
              </a:rPr>
              <a:t>● </a:t>
            </a:r>
            <a:r>
              <a:rPr lang="fr-FR" sz="1800" b="1" dirty="0" err="1">
                <a:latin typeface="Calibri" pitchFamily="34" charset="0"/>
              </a:rPr>
              <a:t>Fluorochrome</a:t>
            </a:r>
            <a:r>
              <a:rPr lang="fr-FR" sz="1800" b="1" dirty="0">
                <a:latin typeface="Calibri" pitchFamily="34" charset="0"/>
              </a:rPr>
              <a:t> suppresseur (</a:t>
            </a:r>
            <a:r>
              <a:rPr lang="fr-FR" sz="1800" b="1" dirty="0" err="1">
                <a:latin typeface="Calibri" pitchFamily="34" charset="0"/>
              </a:rPr>
              <a:t>quencher</a:t>
            </a:r>
            <a:r>
              <a:rPr lang="fr-FR" sz="1800" b="1" dirty="0">
                <a:latin typeface="Calibri" pitchFamily="34" charset="0"/>
              </a:rPr>
              <a:t>) en 3' ex : TAMRA 6-</a:t>
            </a:r>
            <a:r>
              <a:rPr lang="fr-FR" sz="1800" b="1" dirty="0" err="1">
                <a:latin typeface="Calibri" pitchFamily="34" charset="0"/>
              </a:rPr>
              <a:t>carboxy</a:t>
            </a:r>
            <a:r>
              <a:rPr lang="fr-FR" sz="1800" b="1" dirty="0">
                <a:latin typeface="Calibri" pitchFamily="34" charset="0"/>
              </a:rPr>
              <a:t>-</a:t>
            </a:r>
            <a:r>
              <a:rPr lang="fr-FR" sz="1800" b="1" dirty="0" err="1">
                <a:latin typeface="Calibri" pitchFamily="34" charset="0"/>
              </a:rPr>
              <a:t>tetramethyl</a:t>
            </a:r>
            <a:r>
              <a:rPr lang="fr-FR" sz="1800" b="1" dirty="0">
                <a:latin typeface="Calibri" pitchFamily="34" charset="0"/>
              </a:rPr>
              <a:t>-rhodamine</a:t>
            </a:r>
          </a:p>
          <a:p>
            <a:pPr lvl="1" algn="l"/>
            <a:r>
              <a:rPr lang="fr-FR" sz="1800" b="1" dirty="0">
                <a:latin typeface="Calibri" pitchFamily="34" charset="0"/>
                <a:sym typeface="Wingdings" pitchFamily="2" charset="2"/>
              </a:rPr>
              <a:t> pas d'émission de fluorescence</a:t>
            </a:r>
          </a:p>
        </p:txBody>
      </p:sp>
      <p:grpSp>
        <p:nvGrpSpPr>
          <p:cNvPr id="2" name="Groupe 16"/>
          <p:cNvGrpSpPr/>
          <p:nvPr/>
        </p:nvGrpSpPr>
        <p:grpSpPr>
          <a:xfrm>
            <a:off x="4757517" y="1897516"/>
            <a:ext cx="3990975" cy="3505200"/>
            <a:chOff x="4757517" y="1897516"/>
            <a:chExt cx="3990975" cy="3505200"/>
          </a:xfrm>
        </p:grpSpPr>
        <p:pic>
          <p:nvPicPr>
            <p:cNvPr id="10" name="Picture 8"/>
            <p:cNvPicPr>
              <a:picLocks noChangeAspect="1" noChangeArrowheads="1"/>
            </p:cNvPicPr>
            <p:nvPr/>
          </p:nvPicPr>
          <p:blipFill>
            <a:blip r:embed="rId2" cstate="print"/>
            <a:srcRect/>
            <a:stretch>
              <a:fillRect/>
            </a:stretch>
          </p:blipFill>
          <p:spPr bwMode="auto">
            <a:xfrm>
              <a:off x="4757517" y="1897516"/>
              <a:ext cx="3990975" cy="3505200"/>
            </a:xfrm>
            <a:prstGeom prst="rect">
              <a:avLst/>
            </a:prstGeom>
            <a:noFill/>
            <a:ln w="9525">
              <a:noFill/>
              <a:miter lim="800000"/>
              <a:headEnd/>
              <a:tailEnd/>
            </a:ln>
            <a:effectLst/>
          </p:spPr>
        </p:pic>
        <p:sp>
          <p:nvSpPr>
            <p:cNvPr id="11" name="Line 11"/>
            <p:cNvSpPr>
              <a:spLocks noChangeShapeType="1"/>
            </p:cNvSpPr>
            <p:nvPr/>
          </p:nvSpPr>
          <p:spPr bwMode="auto">
            <a:xfrm flipH="1" flipV="1">
              <a:off x="6268817" y="3481841"/>
              <a:ext cx="215900" cy="144463"/>
            </a:xfrm>
            <a:prstGeom prst="line">
              <a:avLst/>
            </a:prstGeom>
            <a:noFill/>
            <a:ln w="28575">
              <a:solidFill>
                <a:schemeClr val="accent1"/>
              </a:solidFill>
              <a:round/>
              <a:headEnd/>
              <a:tailEnd/>
            </a:ln>
            <a:effectLst/>
          </p:spPr>
          <p:txBody>
            <a:bodyPr/>
            <a:lstStyle/>
            <a:p>
              <a:endParaRPr lang="en-US"/>
            </a:p>
          </p:txBody>
        </p:sp>
        <p:sp>
          <p:nvSpPr>
            <p:cNvPr id="12" name="Line 12"/>
            <p:cNvSpPr>
              <a:spLocks noChangeShapeType="1"/>
            </p:cNvSpPr>
            <p:nvPr/>
          </p:nvSpPr>
          <p:spPr bwMode="auto">
            <a:xfrm flipH="1">
              <a:off x="6197380" y="3769179"/>
              <a:ext cx="287338" cy="0"/>
            </a:xfrm>
            <a:prstGeom prst="line">
              <a:avLst/>
            </a:prstGeom>
            <a:noFill/>
            <a:ln w="28575">
              <a:solidFill>
                <a:schemeClr val="accent1"/>
              </a:solidFill>
              <a:round/>
              <a:headEnd/>
              <a:tailEnd/>
            </a:ln>
            <a:effectLst/>
          </p:spPr>
          <p:txBody>
            <a:bodyPr/>
            <a:lstStyle/>
            <a:p>
              <a:endParaRPr lang="en-US"/>
            </a:p>
          </p:txBody>
        </p:sp>
        <p:sp>
          <p:nvSpPr>
            <p:cNvPr id="13" name="Line 13"/>
            <p:cNvSpPr>
              <a:spLocks noChangeShapeType="1"/>
            </p:cNvSpPr>
            <p:nvPr/>
          </p:nvSpPr>
          <p:spPr bwMode="auto">
            <a:xfrm flipH="1">
              <a:off x="6397405" y="3927929"/>
              <a:ext cx="144463" cy="215900"/>
            </a:xfrm>
            <a:prstGeom prst="line">
              <a:avLst/>
            </a:prstGeom>
            <a:noFill/>
            <a:ln w="28575">
              <a:solidFill>
                <a:schemeClr val="accent1"/>
              </a:solidFill>
              <a:round/>
              <a:headEnd/>
              <a:tailEnd/>
            </a:ln>
            <a:effectLst/>
          </p:spPr>
          <p:txBody>
            <a:bodyPr/>
            <a:lstStyle/>
            <a:p>
              <a:endParaRPr lang="en-US"/>
            </a:p>
          </p:txBody>
        </p:sp>
        <p:sp>
          <p:nvSpPr>
            <p:cNvPr id="14" name="Line 14"/>
            <p:cNvSpPr>
              <a:spLocks noChangeShapeType="1"/>
            </p:cNvSpPr>
            <p:nvPr/>
          </p:nvSpPr>
          <p:spPr bwMode="auto">
            <a:xfrm flipV="1">
              <a:off x="6700617" y="3481841"/>
              <a:ext cx="144463" cy="144463"/>
            </a:xfrm>
            <a:prstGeom prst="line">
              <a:avLst/>
            </a:prstGeom>
            <a:noFill/>
            <a:ln w="28575">
              <a:solidFill>
                <a:schemeClr val="accent1"/>
              </a:solidFill>
              <a:round/>
              <a:headEnd/>
              <a:tailEnd/>
            </a:ln>
            <a:effectLst/>
          </p:spPr>
          <p:txBody>
            <a:bodyPr/>
            <a:lstStyle/>
            <a:p>
              <a:endParaRPr lang="en-US"/>
            </a:p>
          </p:txBody>
        </p:sp>
        <p:sp>
          <p:nvSpPr>
            <p:cNvPr id="15" name="Line 15"/>
            <p:cNvSpPr>
              <a:spLocks noChangeShapeType="1"/>
            </p:cNvSpPr>
            <p:nvPr/>
          </p:nvSpPr>
          <p:spPr bwMode="auto">
            <a:xfrm>
              <a:off x="6773642" y="3769179"/>
              <a:ext cx="215900" cy="0"/>
            </a:xfrm>
            <a:prstGeom prst="line">
              <a:avLst/>
            </a:prstGeom>
            <a:noFill/>
            <a:ln w="28575">
              <a:solidFill>
                <a:schemeClr val="accent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30951" y="1370544"/>
            <a:ext cx="7260193" cy="1015663"/>
          </a:xfrm>
          <a:prstGeom prst="rect">
            <a:avLst/>
          </a:prstGeom>
          <a:noFill/>
          <a:ln w="9525">
            <a:noFill/>
            <a:miter lim="800000"/>
            <a:headEnd/>
            <a:tailEnd/>
          </a:ln>
          <a:effectLst/>
        </p:spPr>
        <p:txBody>
          <a:bodyPr wrap="none">
            <a:spAutoFit/>
          </a:bodyPr>
          <a:lstStyle/>
          <a:p>
            <a:pPr algn="l" eaLnBrk="0" hangingPunct="0"/>
            <a:r>
              <a:rPr lang="fr-FR" sz="2000" b="1" dirty="0">
                <a:latin typeface="Calibri" pitchFamily="34" charset="0"/>
                <a:cs typeface="Arial" pitchFamily="34" charset="0"/>
              </a:rPr>
              <a:t>Cette méthode repose sur deux principes :</a:t>
            </a:r>
          </a:p>
          <a:p>
            <a:pPr lvl="1" algn="l" eaLnBrk="0" hangingPunct="0"/>
            <a:r>
              <a:rPr lang="fr-FR" sz="2000" b="1" dirty="0">
                <a:latin typeface="Calibri" pitchFamily="34" charset="0"/>
                <a:cs typeface="Arial" pitchFamily="34" charset="0"/>
              </a:rPr>
              <a:t>- la technologie FRET (fluorescence </a:t>
            </a:r>
            <a:r>
              <a:rPr lang="fr-FR" sz="2000" b="1" dirty="0" err="1">
                <a:latin typeface="Calibri" pitchFamily="34" charset="0"/>
                <a:cs typeface="Arial" pitchFamily="34" charset="0"/>
              </a:rPr>
              <a:t>resonance</a:t>
            </a:r>
            <a:r>
              <a:rPr lang="fr-FR" sz="2000" b="1" dirty="0">
                <a:latin typeface="Calibri" pitchFamily="34" charset="0"/>
                <a:cs typeface="Arial" pitchFamily="34" charset="0"/>
              </a:rPr>
              <a:t> </a:t>
            </a:r>
            <a:r>
              <a:rPr lang="fr-FR" sz="2000" b="1" dirty="0" err="1">
                <a:latin typeface="Calibri" pitchFamily="34" charset="0"/>
                <a:cs typeface="Arial" pitchFamily="34" charset="0"/>
              </a:rPr>
              <a:t>energy</a:t>
            </a:r>
            <a:r>
              <a:rPr lang="fr-FR" sz="2000" b="1" dirty="0">
                <a:latin typeface="Calibri" pitchFamily="34" charset="0"/>
                <a:cs typeface="Arial" pitchFamily="34" charset="0"/>
              </a:rPr>
              <a:t> </a:t>
            </a:r>
            <a:r>
              <a:rPr lang="fr-FR" sz="2000" b="1" dirty="0" err="1">
                <a:latin typeface="Calibri" pitchFamily="34" charset="0"/>
                <a:cs typeface="Arial" pitchFamily="34" charset="0"/>
              </a:rPr>
              <a:t>transfer</a:t>
            </a:r>
            <a:r>
              <a:rPr lang="fr-FR" sz="2000" b="1" dirty="0">
                <a:latin typeface="Calibri" pitchFamily="34" charset="0"/>
                <a:cs typeface="Arial" pitchFamily="34" charset="0"/>
              </a:rPr>
              <a:t>)</a:t>
            </a:r>
          </a:p>
          <a:p>
            <a:pPr lvl="1" algn="l" eaLnBrk="0" hangingPunct="0"/>
            <a:r>
              <a:rPr lang="fr-FR" sz="2000" b="1" dirty="0">
                <a:latin typeface="Calibri" pitchFamily="34" charset="0"/>
                <a:cs typeface="Arial" pitchFamily="34" charset="0"/>
              </a:rPr>
              <a:t>- l’activité 5’-</a:t>
            </a:r>
            <a:r>
              <a:rPr lang="fr-FR" sz="2000" b="1" dirty="0" err="1">
                <a:latin typeface="Calibri" pitchFamily="34" charset="0"/>
                <a:cs typeface="Arial" pitchFamily="34" charset="0"/>
              </a:rPr>
              <a:t>exonucléase</a:t>
            </a:r>
            <a:r>
              <a:rPr lang="fr-FR" sz="2000" b="1" dirty="0">
                <a:latin typeface="Calibri" pitchFamily="34" charset="0"/>
                <a:cs typeface="Arial" pitchFamily="34" charset="0"/>
              </a:rPr>
              <a:t> de la </a:t>
            </a:r>
            <a:r>
              <a:rPr lang="fr-FR" sz="2000" b="1" dirty="0" err="1">
                <a:latin typeface="Calibri" pitchFamily="34" charset="0"/>
                <a:cs typeface="Arial" pitchFamily="34" charset="0"/>
              </a:rPr>
              <a:t>Taq</a:t>
            </a:r>
            <a:r>
              <a:rPr lang="fr-FR" sz="2000" b="1" dirty="0">
                <a:latin typeface="Calibri" pitchFamily="34" charset="0"/>
                <a:cs typeface="Arial" pitchFamily="34" charset="0"/>
              </a:rPr>
              <a:t> Pol</a:t>
            </a:r>
            <a:endParaRPr lang="en-GB" sz="2000" b="1" dirty="0">
              <a:latin typeface="Calibri" pitchFamily="34" charset="0"/>
              <a:cs typeface="Arial" pitchFamily="34" charset="0"/>
            </a:endParaRPr>
          </a:p>
        </p:txBody>
      </p:sp>
      <p:sp>
        <p:nvSpPr>
          <p:cNvPr id="5" name="Line 9"/>
          <p:cNvSpPr>
            <a:spLocks noChangeShapeType="1"/>
          </p:cNvSpPr>
          <p:nvPr/>
        </p:nvSpPr>
        <p:spPr bwMode="auto">
          <a:xfrm>
            <a:off x="2396440" y="3383959"/>
            <a:ext cx="4495800" cy="0"/>
          </a:xfrm>
          <a:prstGeom prst="line">
            <a:avLst/>
          </a:prstGeom>
          <a:noFill/>
          <a:ln w="19050">
            <a:solidFill>
              <a:srgbClr val="002060"/>
            </a:solidFill>
            <a:round/>
            <a:headEnd/>
            <a:tailEnd/>
          </a:ln>
          <a:effectLst/>
        </p:spPr>
        <p:txBody>
          <a:bodyPr/>
          <a:lstStyle/>
          <a:p>
            <a:endParaRPr lang="en-US">
              <a:latin typeface="Calibri" pitchFamily="34" charset="0"/>
            </a:endParaRPr>
          </a:p>
        </p:txBody>
      </p:sp>
      <p:sp>
        <p:nvSpPr>
          <p:cNvPr id="6" name="Line 10"/>
          <p:cNvSpPr>
            <a:spLocks noChangeShapeType="1"/>
          </p:cNvSpPr>
          <p:nvPr/>
        </p:nvSpPr>
        <p:spPr bwMode="auto">
          <a:xfrm>
            <a:off x="2396440" y="4374559"/>
            <a:ext cx="4495800" cy="0"/>
          </a:xfrm>
          <a:prstGeom prst="line">
            <a:avLst/>
          </a:prstGeom>
          <a:noFill/>
          <a:ln w="19050">
            <a:solidFill>
              <a:srgbClr val="002060"/>
            </a:solidFill>
            <a:round/>
            <a:headEnd/>
            <a:tailEnd/>
          </a:ln>
          <a:effectLst/>
        </p:spPr>
        <p:txBody>
          <a:bodyPr/>
          <a:lstStyle/>
          <a:p>
            <a:endParaRPr lang="en-US">
              <a:latin typeface="Calibri" pitchFamily="34" charset="0"/>
            </a:endParaRPr>
          </a:p>
        </p:txBody>
      </p:sp>
      <p:sp>
        <p:nvSpPr>
          <p:cNvPr id="7" name="Text Box 11"/>
          <p:cNvSpPr txBox="1">
            <a:spLocks noChangeArrowheads="1"/>
          </p:cNvSpPr>
          <p:nvPr/>
        </p:nvSpPr>
        <p:spPr bwMode="auto">
          <a:xfrm>
            <a:off x="6914465" y="3144246"/>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5’</a:t>
            </a:r>
            <a:endParaRPr lang="en-GB" sz="2000">
              <a:latin typeface="Calibri" pitchFamily="34" charset="0"/>
            </a:endParaRPr>
          </a:p>
        </p:txBody>
      </p:sp>
      <p:sp>
        <p:nvSpPr>
          <p:cNvPr id="8" name="Text Box 12"/>
          <p:cNvSpPr txBox="1">
            <a:spLocks noChangeArrowheads="1"/>
          </p:cNvSpPr>
          <p:nvPr/>
        </p:nvSpPr>
        <p:spPr bwMode="auto">
          <a:xfrm>
            <a:off x="2024965" y="4122146"/>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5’</a:t>
            </a:r>
            <a:endParaRPr lang="en-GB" sz="2000">
              <a:latin typeface="Calibri" pitchFamily="34" charset="0"/>
            </a:endParaRPr>
          </a:p>
        </p:txBody>
      </p:sp>
      <p:sp>
        <p:nvSpPr>
          <p:cNvPr id="9" name="Text Box 13"/>
          <p:cNvSpPr txBox="1">
            <a:spLocks noChangeArrowheads="1"/>
          </p:cNvSpPr>
          <p:nvPr/>
        </p:nvSpPr>
        <p:spPr bwMode="auto">
          <a:xfrm>
            <a:off x="2078940" y="3129959"/>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3’</a:t>
            </a:r>
            <a:endParaRPr lang="en-GB" sz="2000">
              <a:latin typeface="Calibri" pitchFamily="34" charset="0"/>
            </a:endParaRPr>
          </a:p>
        </p:txBody>
      </p:sp>
      <p:sp>
        <p:nvSpPr>
          <p:cNvPr id="10" name="Text Box 14"/>
          <p:cNvSpPr txBox="1">
            <a:spLocks noChangeArrowheads="1"/>
          </p:cNvSpPr>
          <p:nvPr/>
        </p:nvSpPr>
        <p:spPr bwMode="auto">
          <a:xfrm>
            <a:off x="6892240" y="4082459"/>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3’</a:t>
            </a:r>
            <a:endParaRPr lang="en-GB" sz="2000">
              <a:latin typeface="Calibri" pitchFamily="34" charset="0"/>
            </a:endParaRPr>
          </a:p>
        </p:txBody>
      </p:sp>
      <p:sp>
        <p:nvSpPr>
          <p:cNvPr id="11" name="Line 15"/>
          <p:cNvSpPr>
            <a:spLocks noChangeShapeType="1"/>
          </p:cNvSpPr>
          <p:nvPr/>
        </p:nvSpPr>
        <p:spPr bwMode="auto">
          <a:xfrm>
            <a:off x="2421840" y="3244259"/>
            <a:ext cx="533400" cy="0"/>
          </a:xfrm>
          <a:prstGeom prst="line">
            <a:avLst/>
          </a:prstGeom>
          <a:noFill/>
          <a:ln w="28575">
            <a:solidFill>
              <a:srgbClr val="002060"/>
            </a:solidFill>
            <a:round/>
            <a:headEnd/>
            <a:tailEnd type="triangle" w="med" len="med"/>
          </a:ln>
          <a:effectLst/>
        </p:spPr>
        <p:txBody>
          <a:bodyPr/>
          <a:lstStyle/>
          <a:p>
            <a:endParaRPr lang="en-US">
              <a:latin typeface="Calibri" pitchFamily="34" charset="0"/>
            </a:endParaRPr>
          </a:p>
        </p:txBody>
      </p:sp>
      <p:sp>
        <p:nvSpPr>
          <p:cNvPr id="12" name="Line 16"/>
          <p:cNvSpPr>
            <a:spLocks noChangeShapeType="1"/>
          </p:cNvSpPr>
          <p:nvPr/>
        </p:nvSpPr>
        <p:spPr bwMode="auto">
          <a:xfrm rot="10800000">
            <a:off x="6371540" y="4526959"/>
            <a:ext cx="533400" cy="0"/>
          </a:xfrm>
          <a:prstGeom prst="line">
            <a:avLst/>
          </a:prstGeom>
          <a:noFill/>
          <a:ln w="28575">
            <a:solidFill>
              <a:srgbClr val="002060"/>
            </a:solidFill>
            <a:round/>
            <a:headEnd/>
            <a:tailEnd type="triangle" w="med" len="med"/>
          </a:ln>
          <a:effectLst/>
        </p:spPr>
        <p:txBody>
          <a:bodyPr/>
          <a:lstStyle/>
          <a:p>
            <a:endParaRPr lang="en-US">
              <a:latin typeface="Calibri" pitchFamily="34" charset="0"/>
            </a:endParaRPr>
          </a:p>
        </p:txBody>
      </p:sp>
      <p:sp>
        <p:nvSpPr>
          <p:cNvPr id="13" name="Text Box 17"/>
          <p:cNvSpPr txBox="1">
            <a:spLocks noChangeArrowheads="1"/>
          </p:cNvSpPr>
          <p:nvPr/>
        </p:nvSpPr>
        <p:spPr bwMode="auto">
          <a:xfrm>
            <a:off x="2418665" y="2888659"/>
            <a:ext cx="413896" cy="369332"/>
          </a:xfrm>
          <a:prstGeom prst="rect">
            <a:avLst/>
          </a:prstGeom>
          <a:noFill/>
          <a:ln w="9525">
            <a:noFill/>
            <a:miter lim="800000"/>
            <a:headEnd/>
            <a:tailEnd/>
          </a:ln>
          <a:effectLst/>
        </p:spPr>
        <p:txBody>
          <a:bodyPr wrap="none">
            <a:spAutoFit/>
          </a:bodyPr>
          <a:lstStyle/>
          <a:p>
            <a:pPr algn="l" eaLnBrk="0" hangingPunct="0"/>
            <a:r>
              <a:rPr lang="fr-FR" sz="1800" b="1" dirty="0">
                <a:latin typeface="Calibri" pitchFamily="34" charset="0"/>
              </a:rPr>
              <a:t>FP</a:t>
            </a:r>
            <a:endParaRPr lang="en-GB" sz="1800" b="1" dirty="0">
              <a:latin typeface="Calibri" pitchFamily="34" charset="0"/>
            </a:endParaRPr>
          </a:p>
        </p:txBody>
      </p:sp>
      <p:sp>
        <p:nvSpPr>
          <p:cNvPr id="14" name="Text Box 18"/>
          <p:cNvSpPr txBox="1">
            <a:spLocks noChangeArrowheads="1"/>
          </p:cNvSpPr>
          <p:nvPr/>
        </p:nvSpPr>
        <p:spPr bwMode="auto">
          <a:xfrm>
            <a:off x="6482665" y="4501559"/>
            <a:ext cx="437940" cy="369332"/>
          </a:xfrm>
          <a:prstGeom prst="rect">
            <a:avLst/>
          </a:prstGeom>
          <a:noFill/>
          <a:ln w="9525">
            <a:noFill/>
            <a:miter lim="800000"/>
            <a:headEnd/>
            <a:tailEnd/>
          </a:ln>
          <a:effectLst/>
        </p:spPr>
        <p:txBody>
          <a:bodyPr wrap="none">
            <a:spAutoFit/>
          </a:bodyPr>
          <a:lstStyle/>
          <a:p>
            <a:pPr algn="l" eaLnBrk="0" hangingPunct="0"/>
            <a:r>
              <a:rPr lang="fr-FR" sz="1800" b="1">
                <a:latin typeface="Calibri" pitchFamily="34" charset="0"/>
              </a:rPr>
              <a:t>RP</a:t>
            </a:r>
            <a:endParaRPr lang="en-GB" sz="1800" b="1">
              <a:latin typeface="Calibri" pitchFamily="34" charset="0"/>
            </a:endParaRPr>
          </a:p>
        </p:txBody>
      </p:sp>
      <p:sp>
        <p:nvSpPr>
          <p:cNvPr id="15" name="Line 19"/>
          <p:cNvSpPr>
            <a:spLocks noChangeShapeType="1"/>
          </p:cNvSpPr>
          <p:nvPr/>
        </p:nvSpPr>
        <p:spPr bwMode="auto">
          <a:xfrm>
            <a:off x="3920440" y="3231559"/>
            <a:ext cx="1066800" cy="0"/>
          </a:xfrm>
          <a:prstGeom prst="line">
            <a:avLst/>
          </a:prstGeom>
          <a:noFill/>
          <a:ln w="28575">
            <a:solidFill>
              <a:srgbClr val="002060"/>
            </a:solidFill>
            <a:round/>
            <a:headEnd/>
            <a:tailEnd/>
          </a:ln>
          <a:effectLst/>
        </p:spPr>
        <p:txBody>
          <a:bodyPr/>
          <a:lstStyle/>
          <a:p>
            <a:endParaRPr lang="en-US" sz="1200">
              <a:latin typeface="Calibri" pitchFamily="34" charset="0"/>
            </a:endParaRPr>
          </a:p>
        </p:txBody>
      </p:sp>
      <p:sp>
        <p:nvSpPr>
          <p:cNvPr id="16" name="Oval 20"/>
          <p:cNvSpPr>
            <a:spLocks noChangeArrowheads="1"/>
          </p:cNvSpPr>
          <p:nvPr/>
        </p:nvSpPr>
        <p:spPr bwMode="auto">
          <a:xfrm>
            <a:off x="3717240" y="2990259"/>
            <a:ext cx="152400" cy="152400"/>
          </a:xfrm>
          <a:prstGeom prst="ellipse">
            <a:avLst/>
          </a:prstGeom>
          <a:solidFill>
            <a:srgbClr val="66FF33"/>
          </a:solidFill>
          <a:ln w="9525">
            <a:solidFill>
              <a:schemeClr val="bg1"/>
            </a:solidFill>
            <a:round/>
            <a:headEnd/>
            <a:tailEnd/>
          </a:ln>
          <a:effectLst/>
        </p:spPr>
        <p:txBody>
          <a:bodyPr wrap="none" anchor="ctr"/>
          <a:lstStyle/>
          <a:p>
            <a:endParaRPr lang="en-US">
              <a:latin typeface="Calibri" pitchFamily="34" charset="0"/>
            </a:endParaRPr>
          </a:p>
        </p:txBody>
      </p:sp>
      <p:sp>
        <p:nvSpPr>
          <p:cNvPr id="17" name="Oval 21"/>
          <p:cNvSpPr>
            <a:spLocks noChangeArrowheads="1"/>
          </p:cNvSpPr>
          <p:nvPr/>
        </p:nvSpPr>
        <p:spPr bwMode="auto">
          <a:xfrm>
            <a:off x="5012640" y="2977559"/>
            <a:ext cx="152400" cy="152400"/>
          </a:xfrm>
          <a:prstGeom prst="ellipse">
            <a:avLst/>
          </a:prstGeom>
          <a:solidFill>
            <a:srgbClr val="FF33CC"/>
          </a:solidFill>
          <a:ln w="9525">
            <a:solidFill>
              <a:schemeClr val="bg1"/>
            </a:solidFill>
            <a:round/>
            <a:headEnd/>
            <a:tailEnd/>
          </a:ln>
          <a:effectLst/>
        </p:spPr>
        <p:txBody>
          <a:bodyPr wrap="none" anchor="ctr"/>
          <a:lstStyle/>
          <a:p>
            <a:endParaRPr lang="en-US">
              <a:latin typeface="Calibri" pitchFamily="34" charset="0"/>
            </a:endParaRPr>
          </a:p>
        </p:txBody>
      </p:sp>
      <p:sp>
        <p:nvSpPr>
          <p:cNvPr id="18" name="Line 22"/>
          <p:cNvSpPr>
            <a:spLocks noChangeShapeType="1"/>
          </p:cNvSpPr>
          <p:nvPr/>
        </p:nvSpPr>
        <p:spPr bwMode="auto">
          <a:xfrm flipV="1">
            <a:off x="4974540" y="3129959"/>
            <a:ext cx="76200" cy="76200"/>
          </a:xfrm>
          <a:prstGeom prst="line">
            <a:avLst/>
          </a:prstGeom>
          <a:noFill/>
          <a:ln w="28575">
            <a:solidFill>
              <a:srgbClr val="002060"/>
            </a:solidFill>
            <a:round/>
            <a:headEnd/>
            <a:tailEnd/>
          </a:ln>
          <a:effectLst/>
        </p:spPr>
        <p:txBody>
          <a:bodyPr/>
          <a:lstStyle/>
          <a:p>
            <a:endParaRPr lang="en-US" sz="1200">
              <a:latin typeface="Calibri" pitchFamily="34" charset="0"/>
            </a:endParaRPr>
          </a:p>
        </p:txBody>
      </p:sp>
      <p:sp>
        <p:nvSpPr>
          <p:cNvPr id="19" name="Line 23"/>
          <p:cNvSpPr>
            <a:spLocks noChangeShapeType="1"/>
          </p:cNvSpPr>
          <p:nvPr/>
        </p:nvSpPr>
        <p:spPr bwMode="auto">
          <a:xfrm rot="5400000" flipV="1">
            <a:off x="3844240" y="3155359"/>
            <a:ext cx="76200" cy="76200"/>
          </a:xfrm>
          <a:prstGeom prst="line">
            <a:avLst/>
          </a:prstGeom>
          <a:noFill/>
          <a:ln w="28575">
            <a:solidFill>
              <a:srgbClr val="002060"/>
            </a:solidFill>
            <a:round/>
            <a:headEnd/>
            <a:tailEnd/>
          </a:ln>
          <a:effectLst/>
        </p:spPr>
        <p:txBody>
          <a:bodyPr/>
          <a:lstStyle/>
          <a:p>
            <a:endParaRPr lang="en-US" sz="1200">
              <a:latin typeface="Calibri" pitchFamily="34" charset="0"/>
            </a:endParaRPr>
          </a:p>
        </p:txBody>
      </p:sp>
      <p:sp>
        <p:nvSpPr>
          <p:cNvPr id="20" name="Text Box 24"/>
          <p:cNvSpPr txBox="1">
            <a:spLocks noChangeArrowheads="1"/>
          </p:cNvSpPr>
          <p:nvPr/>
        </p:nvSpPr>
        <p:spPr bwMode="auto">
          <a:xfrm>
            <a:off x="3379786" y="2734671"/>
            <a:ext cx="832023" cy="307777"/>
          </a:xfrm>
          <a:prstGeom prst="rect">
            <a:avLst/>
          </a:prstGeom>
          <a:noFill/>
          <a:ln w="9525">
            <a:noFill/>
            <a:miter lim="800000"/>
            <a:headEnd/>
            <a:tailEnd/>
          </a:ln>
          <a:effectLst/>
        </p:spPr>
        <p:txBody>
          <a:bodyPr wrap="none">
            <a:spAutoFit/>
          </a:bodyPr>
          <a:lstStyle/>
          <a:p>
            <a:pPr algn="l" eaLnBrk="0" hangingPunct="0"/>
            <a:r>
              <a:rPr lang="fr-FR" sz="1400">
                <a:latin typeface="Calibri" pitchFamily="34" charset="0"/>
              </a:rPr>
              <a:t>Reporter</a:t>
            </a:r>
            <a:endParaRPr lang="en-GB" sz="1400">
              <a:latin typeface="Calibri" pitchFamily="34" charset="0"/>
            </a:endParaRPr>
          </a:p>
        </p:txBody>
      </p:sp>
      <p:sp>
        <p:nvSpPr>
          <p:cNvPr id="21" name="Text Box 25"/>
          <p:cNvSpPr txBox="1">
            <a:spLocks noChangeArrowheads="1"/>
          </p:cNvSpPr>
          <p:nvPr/>
        </p:nvSpPr>
        <p:spPr bwMode="auto">
          <a:xfrm>
            <a:off x="4641848" y="2728321"/>
            <a:ext cx="906017" cy="307777"/>
          </a:xfrm>
          <a:prstGeom prst="rect">
            <a:avLst/>
          </a:prstGeom>
          <a:noFill/>
          <a:ln w="9525">
            <a:noFill/>
            <a:miter lim="800000"/>
            <a:headEnd/>
            <a:tailEnd/>
          </a:ln>
          <a:effectLst/>
        </p:spPr>
        <p:txBody>
          <a:bodyPr wrap="none">
            <a:spAutoFit/>
          </a:bodyPr>
          <a:lstStyle/>
          <a:p>
            <a:pPr algn="l" eaLnBrk="0" hangingPunct="0"/>
            <a:r>
              <a:rPr lang="fr-FR" sz="1400">
                <a:latin typeface="Calibri" pitchFamily="34" charset="0"/>
              </a:rPr>
              <a:t>Quencher</a:t>
            </a:r>
            <a:endParaRPr lang="en-GB" sz="1400">
              <a:latin typeface="Calibri" pitchFamily="34" charset="0"/>
            </a:endParaRPr>
          </a:p>
        </p:txBody>
      </p:sp>
      <p:sp>
        <p:nvSpPr>
          <p:cNvPr id="22" name="Text Box 26"/>
          <p:cNvSpPr txBox="1">
            <a:spLocks noChangeArrowheads="1"/>
          </p:cNvSpPr>
          <p:nvPr/>
        </p:nvSpPr>
        <p:spPr bwMode="auto">
          <a:xfrm>
            <a:off x="3393390" y="3356971"/>
            <a:ext cx="764248" cy="276999"/>
          </a:xfrm>
          <a:prstGeom prst="rect">
            <a:avLst/>
          </a:prstGeom>
          <a:noFill/>
          <a:ln w="9525">
            <a:noFill/>
            <a:miter lim="800000"/>
            <a:headEnd/>
            <a:tailEnd/>
          </a:ln>
          <a:effectLst/>
        </p:spPr>
        <p:txBody>
          <a:bodyPr wrap="none">
            <a:spAutoFit/>
          </a:bodyPr>
          <a:lstStyle/>
          <a:p>
            <a:pPr algn="l" eaLnBrk="0" hangingPunct="0"/>
            <a:r>
              <a:rPr lang="fr-FR" sz="1200" b="1" dirty="0">
                <a:latin typeface="Calibri" pitchFamily="34" charset="0"/>
              </a:rPr>
              <a:t>FAM, VIC</a:t>
            </a:r>
            <a:endParaRPr lang="en-GB" sz="1200" b="1" dirty="0">
              <a:latin typeface="Calibri" pitchFamily="34" charset="0"/>
            </a:endParaRPr>
          </a:p>
        </p:txBody>
      </p:sp>
      <p:sp>
        <p:nvSpPr>
          <p:cNvPr id="23" name="Text Box 27"/>
          <p:cNvSpPr txBox="1">
            <a:spLocks noChangeArrowheads="1"/>
          </p:cNvSpPr>
          <p:nvPr/>
        </p:nvSpPr>
        <p:spPr bwMode="auto">
          <a:xfrm>
            <a:off x="4833252" y="3356971"/>
            <a:ext cx="656655" cy="276999"/>
          </a:xfrm>
          <a:prstGeom prst="rect">
            <a:avLst/>
          </a:prstGeom>
          <a:noFill/>
          <a:ln w="9525">
            <a:noFill/>
            <a:miter lim="800000"/>
            <a:headEnd/>
            <a:tailEnd/>
          </a:ln>
          <a:effectLst/>
        </p:spPr>
        <p:txBody>
          <a:bodyPr wrap="none">
            <a:spAutoFit/>
          </a:bodyPr>
          <a:lstStyle/>
          <a:p>
            <a:pPr algn="l" eaLnBrk="0" hangingPunct="0"/>
            <a:r>
              <a:rPr lang="fr-FR" sz="1200" b="1" dirty="0">
                <a:latin typeface="Calibri" pitchFamily="34" charset="0"/>
              </a:rPr>
              <a:t>TAMRA</a:t>
            </a:r>
            <a:endParaRPr lang="en-GB" sz="1200" b="1" dirty="0">
              <a:latin typeface="Calibri" pitchFamily="34" charset="0"/>
            </a:endParaRPr>
          </a:p>
        </p:txBody>
      </p:sp>
      <p:sp>
        <p:nvSpPr>
          <p:cNvPr id="24" name="Line 28"/>
          <p:cNvSpPr>
            <a:spLocks noChangeShapeType="1"/>
          </p:cNvSpPr>
          <p:nvPr/>
        </p:nvSpPr>
        <p:spPr bwMode="auto">
          <a:xfrm>
            <a:off x="468313" y="908050"/>
            <a:ext cx="8207375" cy="0"/>
          </a:xfrm>
          <a:prstGeom prst="line">
            <a:avLst/>
          </a:prstGeom>
          <a:noFill/>
          <a:ln w="38100">
            <a:solidFill>
              <a:srgbClr val="FF33CC"/>
            </a:solidFill>
            <a:round/>
            <a:headEnd/>
            <a:tailEnd/>
          </a:ln>
          <a:effectLst/>
        </p:spPr>
        <p:txBody>
          <a:bodyPr/>
          <a:lstStyle/>
          <a:p>
            <a:endParaRPr lang="en-US"/>
          </a:p>
        </p:txBody>
      </p:sp>
      <p:sp>
        <p:nvSpPr>
          <p:cNvPr id="25" name="Text Box 29"/>
          <p:cNvSpPr txBox="1">
            <a:spLocks noChangeArrowheads="1"/>
          </p:cNvSpPr>
          <p:nvPr/>
        </p:nvSpPr>
        <p:spPr bwMode="auto">
          <a:xfrm>
            <a:off x="2571067" y="347661"/>
            <a:ext cx="4006290" cy="523220"/>
          </a:xfrm>
          <a:prstGeom prst="rect">
            <a:avLst/>
          </a:prstGeom>
          <a:noFill/>
          <a:ln w="9525">
            <a:noFill/>
            <a:miter lim="800000"/>
            <a:headEnd/>
            <a:tailEnd/>
          </a:ln>
          <a:effectLst/>
        </p:spPr>
        <p:txBody>
          <a:bodyPr wrap="none">
            <a:spAutoFit/>
          </a:bodyPr>
          <a:lstStyle/>
          <a:p>
            <a:pPr algn="l"/>
            <a:r>
              <a:rPr lang="fr-FR" sz="2800" b="1" dirty="0">
                <a:solidFill>
                  <a:srgbClr val="FF33CC"/>
                </a:solidFill>
                <a:latin typeface="Calibri" pitchFamily="34" charset="0"/>
              </a:rPr>
              <a:t>Sondes </a:t>
            </a:r>
            <a:r>
              <a:rPr lang="fr-FR" sz="2800" b="1" dirty="0" err="1">
                <a:solidFill>
                  <a:srgbClr val="FF33CC"/>
                </a:solidFill>
                <a:latin typeface="Calibri" pitchFamily="34" charset="0"/>
              </a:rPr>
              <a:t>Taqman</a:t>
            </a:r>
            <a:r>
              <a:rPr lang="fr-FR" sz="2800" b="1" dirty="0">
                <a:solidFill>
                  <a:srgbClr val="FF33CC"/>
                </a:solidFill>
                <a:latin typeface="Calibri" pitchFamily="34" charset="0"/>
              </a:rPr>
              <a:t> - Principe</a:t>
            </a:r>
          </a:p>
        </p:txBody>
      </p:sp>
      <p:sp>
        <p:nvSpPr>
          <p:cNvPr id="26" name="TextBox 25"/>
          <p:cNvSpPr txBox="1"/>
          <p:nvPr/>
        </p:nvSpPr>
        <p:spPr>
          <a:xfrm>
            <a:off x="1320787" y="4940370"/>
            <a:ext cx="6552948" cy="369332"/>
          </a:xfrm>
          <a:prstGeom prst="rect">
            <a:avLst/>
          </a:prstGeom>
          <a:noFill/>
        </p:spPr>
        <p:txBody>
          <a:bodyPr wrap="none" rtlCol="0">
            <a:spAutoFit/>
          </a:bodyPr>
          <a:lstStyle/>
          <a:p>
            <a:r>
              <a:rPr lang="fr-FR" b="1" dirty="0" smtClean="0">
                <a:latin typeface="Calibri" pitchFamily="34" charset="0"/>
              </a:rPr>
              <a:t>La fluorescence émise par le reporter est absorbée par le </a:t>
            </a:r>
            <a:r>
              <a:rPr lang="fr-FR" b="1" dirty="0" err="1" smtClean="0">
                <a:latin typeface="Calibri" pitchFamily="34" charset="0"/>
              </a:rPr>
              <a:t>quencher</a:t>
            </a:r>
            <a:endParaRPr lang="en-US" b="1" dirty="0">
              <a:latin typeface="Calibri" pitchFamily="34" charset="0"/>
            </a:endParaRPr>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8469" y="3512456"/>
            <a:ext cx="719836" cy="759279"/>
          </a:xfrm>
          <a:prstGeom prst="rect">
            <a:avLst/>
          </a:prstGeom>
          <a:noFill/>
          <a:ln w="9525">
            <a:noFill/>
            <a:miter lim="800000"/>
            <a:headEnd/>
            <a:tailEnd/>
          </a:ln>
        </p:spPr>
      </p:pic>
      <p:sp>
        <p:nvSpPr>
          <p:cNvPr id="28" name="ZoneTexte 27"/>
          <p:cNvSpPr txBox="1"/>
          <p:nvPr/>
        </p:nvSpPr>
        <p:spPr>
          <a:xfrm>
            <a:off x="1219202" y="3730173"/>
            <a:ext cx="870751" cy="338554"/>
          </a:xfrm>
          <a:prstGeom prst="rect">
            <a:avLst/>
          </a:prstGeom>
          <a:noFill/>
        </p:spPr>
        <p:txBody>
          <a:bodyPr wrap="none" rtlCol="0">
            <a:spAutoFit/>
          </a:bodyPr>
          <a:lstStyle/>
          <a:p>
            <a:r>
              <a:rPr lang="en-US" sz="1600" dirty="0" err="1" smtClean="0">
                <a:latin typeface="Comic Sans MS" pitchFamily="66" charset="0"/>
              </a:rPr>
              <a:t>Taq</a:t>
            </a:r>
            <a:r>
              <a:rPr lang="en-US" sz="1600" dirty="0" smtClean="0">
                <a:latin typeface="Comic Sans MS" pitchFamily="66" charset="0"/>
              </a:rPr>
              <a:t> </a:t>
            </a:r>
            <a:r>
              <a:rPr lang="en-US" sz="1600" dirty="0" err="1" smtClean="0">
                <a:latin typeface="Comic Sans MS" pitchFamily="66" charset="0"/>
              </a:rPr>
              <a:t>pol</a:t>
            </a:r>
            <a:endParaRPr 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4702171" y="2061265"/>
            <a:ext cx="914400" cy="762000"/>
          </a:xfrm>
          <a:prstGeom prst="irregularSeal2">
            <a:avLst/>
          </a:prstGeom>
          <a:solidFill>
            <a:schemeClr val="accent1"/>
          </a:solidFill>
          <a:ln w="9525">
            <a:solidFill>
              <a:srgbClr val="002060"/>
            </a:solidFill>
            <a:miter lim="800000"/>
            <a:headEnd/>
            <a:tailEnd/>
          </a:ln>
          <a:effectLst/>
        </p:spPr>
        <p:txBody>
          <a:bodyPr wrap="none" anchor="ctr"/>
          <a:lstStyle/>
          <a:p>
            <a:endParaRPr lang="en-US"/>
          </a:p>
        </p:txBody>
      </p:sp>
      <p:sp>
        <p:nvSpPr>
          <p:cNvPr id="4" name="AutoShape 6"/>
          <p:cNvSpPr>
            <a:spLocks noChangeArrowheads="1"/>
          </p:cNvSpPr>
          <p:nvPr/>
        </p:nvSpPr>
        <p:spPr bwMode="auto">
          <a:xfrm>
            <a:off x="4016371" y="2366065"/>
            <a:ext cx="685800" cy="152400"/>
          </a:xfrm>
          <a:prstGeom prst="rightArrow">
            <a:avLst>
              <a:gd name="adj1" fmla="val 50000"/>
              <a:gd name="adj2" fmla="val 112500"/>
            </a:avLst>
          </a:prstGeom>
          <a:solidFill>
            <a:schemeClr val="accent1"/>
          </a:solidFill>
          <a:ln w="9525">
            <a:solidFill>
              <a:srgbClr val="002060"/>
            </a:solidFill>
            <a:miter lim="800000"/>
            <a:headEnd/>
            <a:tailEnd/>
          </a:ln>
          <a:effectLst/>
        </p:spPr>
        <p:txBody>
          <a:bodyPr wrap="none" anchor="ctr"/>
          <a:lstStyle/>
          <a:p>
            <a:endParaRPr lang="en-US"/>
          </a:p>
        </p:txBody>
      </p:sp>
      <p:sp>
        <p:nvSpPr>
          <p:cNvPr id="5" name="Line 7"/>
          <p:cNvSpPr>
            <a:spLocks noChangeShapeType="1"/>
          </p:cNvSpPr>
          <p:nvPr/>
        </p:nvSpPr>
        <p:spPr bwMode="auto">
          <a:xfrm>
            <a:off x="2416171" y="2823265"/>
            <a:ext cx="4495800" cy="0"/>
          </a:xfrm>
          <a:prstGeom prst="line">
            <a:avLst/>
          </a:prstGeom>
          <a:noFill/>
          <a:ln w="19050">
            <a:solidFill>
              <a:srgbClr val="002060"/>
            </a:solidFill>
            <a:round/>
            <a:headEnd/>
            <a:tailEnd/>
          </a:ln>
          <a:effectLst/>
        </p:spPr>
        <p:txBody>
          <a:bodyPr/>
          <a:lstStyle/>
          <a:p>
            <a:endParaRPr lang="en-US"/>
          </a:p>
        </p:txBody>
      </p:sp>
      <p:sp>
        <p:nvSpPr>
          <p:cNvPr id="6" name="Line 8"/>
          <p:cNvSpPr>
            <a:spLocks noChangeShapeType="1"/>
          </p:cNvSpPr>
          <p:nvPr/>
        </p:nvSpPr>
        <p:spPr bwMode="auto">
          <a:xfrm>
            <a:off x="2416171" y="3813865"/>
            <a:ext cx="4495800" cy="0"/>
          </a:xfrm>
          <a:prstGeom prst="line">
            <a:avLst/>
          </a:prstGeom>
          <a:noFill/>
          <a:ln w="19050">
            <a:solidFill>
              <a:srgbClr val="002060"/>
            </a:solidFill>
            <a:round/>
            <a:headEnd/>
            <a:tailEnd/>
          </a:ln>
          <a:effectLst/>
        </p:spPr>
        <p:txBody>
          <a:bodyPr/>
          <a:lstStyle/>
          <a:p>
            <a:endParaRPr lang="en-US"/>
          </a:p>
        </p:txBody>
      </p:sp>
      <p:sp>
        <p:nvSpPr>
          <p:cNvPr id="7" name="Text Box 9"/>
          <p:cNvSpPr txBox="1">
            <a:spLocks noChangeArrowheads="1"/>
          </p:cNvSpPr>
          <p:nvPr/>
        </p:nvSpPr>
        <p:spPr bwMode="auto">
          <a:xfrm>
            <a:off x="6934196" y="2583552"/>
            <a:ext cx="395288" cy="396875"/>
          </a:xfrm>
          <a:prstGeom prst="rect">
            <a:avLst/>
          </a:prstGeom>
          <a:noFill/>
          <a:ln w="9525">
            <a:noFill/>
            <a:miter lim="800000"/>
            <a:headEnd/>
            <a:tailEnd/>
          </a:ln>
          <a:effectLst/>
        </p:spPr>
        <p:txBody>
          <a:bodyPr wrap="none">
            <a:spAutoFit/>
          </a:bodyPr>
          <a:lstStyle/>
          <a:p>
            <a:pPr algn="l" eaLnBrk="0" hangingPunct="0"/>
            <a:r>
              <a:rPr lang="fr-FR" sz="2000">
                <a:latin typeface="Times New Roman" pitchFamily="18" charset="0"/>
              </a:rPr>
              <a:t>5’</a:t>
            </a:r>
            <a:endParaRPr lang="en-GB" sz="2000">
              <a:latin typeface="Times New Roman" pitchFamily="18" charset="0"/>
            </a:endParaRPr>
          </a:p>
        </p:txBody>
      </p:sp>
      <p:sp>
        <p:nvSpPr>
          <p:cNvPr id="8" name="Text Box 10"/>
          <p:cNvSpPr txBox="1">
            <a:spLocks noChangeArrowheads="1"/>
          </p:cNvSpPr>
          <p:nvPr/>
        </p:nvSpPr>
        <p:spPr bwMode="auto">
          <a:xfrm>
            <a:off x="2044696" y="3561452"/>
            <a:ext cx="395288" cy="396875"/>
          </a:xfrm>
          <a:prstGeom prst="rect">
            <a:avLst/>
          </a:prstGeom>
          <a:noFill/>
          <a:ln w="9525">
            <a:noFill/>
            <a:miter lim="800000"/>
            <a:headEnd/>
            <a:tailEnd/>
          </a:ln>
          <a:effectLst/>
        </p:spPr>
        <p:txBody>
          <a:bodyPr wrap="none">
            <a:spAutoFit/>
          </a:bodyPr>
          <a:lstStyle/>
          <a:p>
            <a:pPr algn="l" eaLnBrk="0" hangingPunct="0"/>
            <a:r>
              <a:rPr lang="fr-FR" sz="2000">
                <a:latin typeface="Times New Roman" pitchFamily="18" charset="0"/>
              </a:rPr>
              <a:t>5’</a:t>
            </a:r>
            <a:endParaRPr lang="en-GB" sz="2000">
              <a:latin typeface="Times New Roman" pitchFamily="18" charset="0"/>
            </a:endParaRPr>
          </a:p>
        </p:txBody>
      </p:sp>
      <p:sp>
        <p:nvSpPr>
          <p:cNvPr id="9" name="Text Box 11"/>
          <p:cNvSpPr txBox="1">
            <a:spLocks noChangeArrowheads="1"/>
          </p:cNvSpPr>
          <p:nvPr/>
        </p:nvSpPr>
        <p:spPr bwMode="auto">
          <a:xfrm>
            <a:off x="2098671" y="2569265"/>
            <a:ext cx="395288" cy="396875"/>
          </a:xfrm>
          <a:prstGeom prst="rect">
            <a:avLst/>
          </a:prstGeom>
          <a:noFill/>
          <a:ln w="9525">
            <a:noFill/>
            <a:miter lim="800000"/>
            <a:headEnd/>
            <a:tailEnd/>
          </a:ln>
          <a:effectLst/>
        </p:spPr>
        <p:txBody>
          <a:bodyPr wrap="none">
            <a:spAutoFit/>
          </a:bodyPr>
          <a:lstStyle/>
          <a:p>
            <a:pPr algn="l" eaLnBrk="0" hangingPunct="0"/>
            <a:r>
              <a:rPr lang="fr-FR" sz="2000">
                <a:latin typeface="Times New Roman" pitchFamily="18" charset="0"/>
              </a:rPr>
              <a:t>3’</a:t>
            </a:r>
            <a:endParaRPr lang="en-GB" sz="2000">
              <a:latin typeface="Times New Roman" pitchFamily="18" charset="0"/>
            </a:endParaRPr>
          </a:p>
        </p:txBody>
      </p:sp>
      <p:sp>
        <p:nvSpPr>
          <p:cNvPr id="10" name="Text Box 12"/>
          <p:cNvSpPr txBox="1">
            <a:spLocks noChangeArrowheads="1"/>
          </p:cNvSpPr>
          <p:nvPr/>
        </p:nvSpPr>
        <p:spPr bwMode="auto">
          <a:xfrm>
            <a:off x="6911971" y="3521765"/>
            <a:ext cx="395288" cy="396875"/>
          </a:xfrm>
          <a:prstGeom prst="rect">
            <a:avLst/>
          </a:prstGeom>
          <a:noFill/>
          <a:ln w="9525">
            <a:noFill/>
            <a:miter lim="800000"/>
            <a:headEnd/>
            <a:tailEnd/>
          </a:ln>
          <a:effectLst/>
        </p:spPr>
        <p:txBody>
          <a:bodyPr wrap="none">
            <a:spAutoFit/>
          </a:bodyPr>
          <a:lstStyle/>
          <a:p>
            <a:pPr algn="l" eaLnBrk="0" hangingPunct="0"/>
            <a:r>
              <a:rPr lang="fr-FR" sz="2000">
                <a:latin typeface="Times New Roman" pitchFamily="18" charset="0"/>
              </a:rPr>
              <a:t>3’</a:t>
            </a:r>
            <a:endParaRPr lang="en-GB" sz="2000">
              <a:latin typeface="Times New Roman" pitchFamily="18" charset="0"/>
            </a:endParaRPr>
          </a:p>
        </p:txBody>
      </p:sp>
      <p:sp>
        <p:nvSpPr>
          <p:cNvPr id="11" name="Line 13"/>
          <p:cNvSpPr>
            <a:spLocks noChangeShapeType="1"/>
          </p:cNvSpPr>
          <p:nvPr/>
        </p:nvSpPr>
        <p:spPr bwMode="auto">
          <a:xfrm>
            <a:off x="2441571" y="2683565"/>
            <a:ext cx="533400" cy="0"/>
          </a:xfrm>
          <a:prstGeom prst="line">
            <a:avLst/>
          </a:prstGeom>
          <a:noFill/>
          <a:ln w="28575">
            <a:solidFill>
              <a:srgbClr val="002060"/>
            </a:solidFill>
            <a:round/>
            <a:headEnd/>
            <a:tailEnd type="triangle" w="med" len="med"/>
          </a:ln>
          <a:effectLst/>
        </p:spPr>
        <p:txBody>
          <a:bodyPr/>
          <a:lstStyle/>
          <a:p>
            <a:endParaRPr lang="en-US"/>
          </a:p>
        </p:txBody>
      </p:sp>
      <p:sp>
        <p:nvSpPr>
          <p:cNvPr id="12" name="Line 14"/>
          <p:cNvSpPr>
            <a:spLocks noChangeShapeType="1"/>
          </p:cNvSpPr>
          <p:nvPr/>
        </p:nvSpPr>
        <p:spPr bwMode="auto">
          <a:xfrm rot="10800000">
            <a:off x="6391271" y="3966265"/>
            <a:ext cx="533400" cy="0"/>
          </a:xfrm>
          <a:prstGeom prst="line">
            <a:avLst/>
          </a:prstGeom>
          <a:noFill/>
          <a:ln w="28575">
            <a:solidFill>
              <a:srgbClr val="002060"/>
            </a:solidFill>
            <a:round/>
            <a:headEnd/>
            <a:tailEnd type="triangle" w="med" len="med"/>
          </a:ln>
          <a:effectLst/>
        </p:spPr>
        <p:txBody>
          <a:bodyPr/>
          <a:lstStyle/>
          <a:p>
            <a:endParaRPr lang="en-US"/>
          </a:p>
        </p:txBody>
      </p:sp>
      <p:sp>
        <p:nvSpPr>
          <p:cNvPr id="13" name="Text Box 15"/>
          <p:cNvSpPr txBox="1">
            <a:spLocks noChangeArrowheads="1"/>
          </p:cNvSpPr>
          <p:nvPr/>
        </p:nvSpPr>
        <p:spPr bwMode="auto">
          <a:xfrm>
            <a:off x="2438396" y="2327965"/>
            <a:ext cx="463550" cy="366712"/>
          </a:xfrm>
          <a:prstGeom prst="rect">
            <a:avLst/>
          </a:prstGeom>
          <a:noFill/>
          <a:ln w="9525">
            <a:noFill/>
            <a:miter lim="800000"/>
            <a:headEnd/>
            <a:tailEnd/>
          </a:ln>
          <a:effectLst/>
        </p:spPr>
        <p:txBody>
          <a:bodyPr wrap="none">
            <a:spAutoFit/>
          </a:bodyPr>
          <a:lstStyle/>
          <a:p>
            <a:pPr algn="l" eaLnBrk="0" hangingPunct="0"/>
            <a:r>
              <a:rPr lang="fr-FR" sz="1800" b="1">
                <a:latin typeface="Times New Roman" pitchFamily="18" charset="0"/>
              </a:rPr>
              <a:t>FP</a:t>
            </a:r>
            <a:endParaRPr lang="en-GB" sz="1800" b="1">
              <a:latin typeface="Times New Roman" pitchFamily="18" charset="0"/>
            </a:endParaRPr>
          </a:p>
        </p:txBody>
      </p:sp>
      <p:sp>
        <p:nvSpPr>
          <p:cNvPr id="14" name="Text Box 16"/>
          <p:cNvSpPr txBox="1">
            <a:spLocks noChangeArrowheads="1"/>
          </p:cNvSpPr>
          <p:nvPr/>
        </p:nvSpPr>
        <p:spPr bwMode="auto">
          <a:xfrm>
            <a:off x="6502396" y="3940865"/>
            <a:ext cx="488950" cy="366712"/>
          </a:xfrm>
          <a:prstGeom prst="rect">
            <a:avLst/>
          </a:prstGeom>
          <a:noFill/>
          <a:ln w="9525">
            <a:noFill/>
            <a:miter lim="800000"/>
            <a:headEnd/>
            <a:tailEnd/>
          </a:ln>
          <a:effectLst/>
        </p:spPr>
        <p:txBody>
          <a:bodyPr wrap="none">
            <a:spAutoFit/>
          </a:bodyPr>
          <a:lstStyle/>
          <a:p>
            <a:pPr algn="l" eaLnBrk="0" hangingPunct="0"/>
            <a:r>
              <a:rPr lang="fr-FR" sz="1800" b="1">
                <a:latin typeface="Times New Roman" pitchFamily="18" charset="0"/>
              </a:rPr>
              <a:t>RP</a:t>
            </a:r>
            <a:endParaRPr lang="en-GB" sz="1800" b="1">
              <a:latin typeface="Times New Roman" pitchFamily="18" charset="0"/>
            </a:endParaRPr>
          </a:p>
        </p:txBody>
      </p:sp>
      <p:sp>
        <p:nvSpPr>
          <p:cNvPr id="15" name="Line 17"/>
          <p:cNvSpPr>
            <a:spLocks noChangeShapeType="1"/>
          </p:cNvSpPr>
          <p:nvPr/>
        </p:nvSpPr>
        <p:spPr bwMode="auto">
          <a:xfrm>
            <a:off x="3940171" y="2670865"/>
            <a:ext cx="1066800" cy="0"/>
          </a:xfrm>
          <a:prstGeom prst="line">
            <a:avLst/>
          </a:prstGeom>
          <a:noFill/>
          <a:ln w="28575">
            <a:solidFill>
              <a:srgbClr val="002060"/>
            </a:solidFill>
            <a:round/>
            <a:headEnd/>
            <a:tailEnd/>
          </a:ln>
          <a:effectLst/>
        </p:spPr>
        <p:txBody>
          <a:bodyPr/>
          <a:lstStyle/>
          <a:p>
            <a:endParaRPr lang="en-US"/>
          </a:p>
        </p:txBody>
      </p:sp>
      <p:sp>
        <p:nvSpPr>
          <p:cNvPr id="16" name="Oval 18"/>
          <p:cNvSpPr>
            <a:spLocks noChangeArrowheads="1"/>
          </p:cNvSpPr>
          <p:nvPr/>
        </p:nvSpPr>
        <p:spPr bwMode="auto">
          <a:xfrm>
            <a:off x="3730621" y="2423215"/>
            <a:ext cx="173038" cy="177800"/>
          </a:xfrm>
          <a:prstGeom prst="ellipse">
            <a:avLst/>
          </a:prstGeom>
          <a:solidFill>
            <a:srgbClr val="66FF33"/>
          </a:solidFill>
          <a:ln w="9525">
            <a:solidFill>
              <a:srgbClr val="002060"/>
            </a:solidFill>
            <a:round/>
            <a:headEnd/>
            <a:tailEnd/>
          </a:ln>
          <a:effectLst/>
        </p:spPr>
        <p:txBody>
          <a:bodyPr wrap="none" anchor="ctr"/>
          <a:lstStyle/>
          <a:p>
            <a:endParaRPr lang="en-US"/>
          </a:p>
        </p:txBody>
      </p:sp>
      <p:sp>
        <p:nvSpPr>
          <p:cNvPr id="17" name="Oval 19"/>
          <p:cNvSpPr>
            <a:spLocks noChangeArrowheads="1"/>
          </p:cNvSpPr>
          <p:nvPr/>
        </p:nvSpPr>
        <p:spPr bwMode="auto">
          <a:xfrm>
            <a:off x="4989509" y="2404165"/>
            <a:ext cx="195262" cy="165100"/>
          </a:xfrm>
          <a:prstGeom prst="ellipse">
            <a:avLst/>
          </a:prstGeom>
          <a:solidFill>
            <a:srgbClr val="FF33CC"/>
          </a:solidFill>
          <a:ln w="9525">
            <a:solidFill>
              <a:srgbClr val="002060"/>
            </a:solidFill>
            <a:round/>
            <a:headEnd/>
            <a:tailEnd/>
          </a:ln>
          <a:effectLst/>
        </p:spPr>
        <p:txBody>
          <a:bodyPr wrap="none" anchor="ctr"/>
          <a:lstStyle/>
          <a:p>
            <a:endParaRPr lang="en-US"/>
          </a:p>
        </p:txBody>
      </p:sp>
      <p:sp>
        <p:nvSpPr>
          <p:cNvPr id="18" name="Line 20"/>
          <p:cNvSpPr>
            <a:spLocks noChangeShapeType="1"/>
          </p:cNvSpPr>
          <p:nvPr/>
        </p:nvSpPr>
        <p:spPr bwMode="auto">
          <a:xfrm flipV="1">
            <a:off x="4994271" y="2569265"/>
            <a:ext cx="76200" cy="76200"/>
          </a:xfrm>
          <a:prstGeom prst="line">
            <a:avLst/>
          </a:prstGeom>
          <a:noFill/>
          <a:ln w="28575">
            <a:solidFill>
              <a:srgbClr val="002060"/>
            </a:solidFill>
            <a:round/>
            <a:headEnd/>
            <a:tailEnd/>
          </a:ln>
          <a:effectLst/>
        </p:spPr>
        <p:txBody>
          <a:bodyPr/>
          <a:lstStyle/>
          <a:p>
            <a:endParaRPr lang="en-US"/>
          </a:p>
        </p:txBody>
      </p:sp>
      <p:sp>
        <p:nvSpPr>
          <p:cNvPr id="19" name="Line 21"/>
          <p:cNvSpPr>
            <a:spLocks noChangeShapeType="1"/>
          </p:cNvSpPr>
          <p:nvPr/>
        </p:nvSpPr>
        <p:spPr bwMode="auto">
          <a:xfrm rot="5400000" flipV="1">
            <a:off x="3863971" y="2594665"/>
            <a:ext cx="76200" cy="76200"/>
          </a:xfrm>
          <a:prstGeom prst="line">
            <a:avLst/>
          </a:prstGeom>
          <a:noFill/>
          <a:ln w="28575">
            <a:solidFill>
              <a:srgbClr val="002060"/>
            </a:solidFill>
            <a:round/>
            <a:headEnd/>
            <a:tailEnd/>
          </a:ln>
          <a:effectLst/>
        </p:spPr>
        <p:txBody>
          <a:bodyPr/>
          <a:lstStyle/>
          <a:p>
            <a:endParaRPr lang="en-US"/>
          </a:p>
        </p:txBody>
      </p:sp>
      <p:sp>
        <p:nvSpPr>
          <p:cNvPr id="20" name="Text Box 22"/>
          <p:cNvSpPr txBox="1">
            <a:spLocks noChangeArrowheads="1"/>
          </p:cNvSpPr>
          <p:nvPr/>
        </p:nvSpPr>
        <p:spPr bwMode="auto">
          <a:xfrm>
            <a:off x="3685046" y="2371952"/>
            <a:ext cx="293688" cy="274638"/>
          </a:xfrm>
          <a:prstGeom prst="rect">
            <a:avLst/>
          </a:prstGeom>
          <a:noFill/>
          <a:ln w="9525">
            <a:noFill/>
            <a:miter lim="800000"/>
            <a:headEnd/>
            <a:tailEnd/>
          </a:ln>
          <a:effectLst/>
        </p:spPr>
        <p:txBody>
          <a:bodyPr wrap="none">
            <a:spAutoFit/>
          </a:bodyPr>
          <a:lstStyle/>
          <a:p>
            <a:pPr algn="l" eaLnBrk="0" hangingPunct="0"/>
            <a:r>
              <a:rPr lang="fr-FR" sz="1200" b="1" dirty="0">
                <a:latin typeface="Times New Roman" pitchFamily="18" charset="0"/>
              </a:rPr>
              <a:t>R</a:t>
            </a:r>
            <a:endParaRPr lang="en-GB" sz="1200" b="1" dirty="0">
              <a:latin typeface="Times New Roman" pitchFamily="18" charset="0"/>
            </a:endParaRPr>
          </a:p>
        </p:txBody>
      </p:sp>
      <p:sp>
        <p:nvSpPr>
          <p:cNvPr id="21" name="Text Box 23"/>
          <p:cNvSpPr txBox="1">
            <a:spLocks noChangeArrowheads="1"/>
          </p:cNvSpPr>
          <p:nvPr/>
        </p:nvSpPr>
        <p:spPr bwMode="auto">
          <a:xfrm>
            <a:off x="4944859" y="2345427"/>
            <a:ext cx="303212" cy="274638"/>
          </a:xfrm>
          <a:prstGeom prst="rect">
            <a:avLst/>
          </a:prstGeom>
          <a:noFill/>
          <a:ln w="9525">
            <a:noFill/>
            <a:miter lim="800000"/>
            <a:headEnd/>
            <a:tailEnd/>
          </a:ln>
          <a:effectLst/>
        </p:spPr>
        <p:txBody>
          <a:bodyPr wrap="none">
            <a:spAutoFit/>
          </a:bodyPr>
          <a:lstStyle/>
          <a:p>
            <a:pPr algn="l" eaLnBrk="0" hangingPunct="0"/>
            <a:r>
              <a:rPr lang="fr-FR" sz="1200" b="1" dirty="0">
                <a:solidFill>
                  <a:schemeClr val="bg1"/>
                </a:solidFill>
                <a:latin typeface="Times New Roman" pitchFamily="18" charset="0"/>
              </a:rPr>
              <a:t>Q</a:t>
            </a:r>
            <a:endParaRPr lang="en-GB" sz="1200" b="1" dirty="0">
              <a:solidFill>
                <a:schemeClr val="bg1"/>
              </a:solidFill>
              <a:latin typeface="Times New Roman" pitchFamily="18" charset="0"/>
            </a:endParaRPr>
          </a:p>
        </p:txBody>
      </p:sp>
      <p:sp>
        <p:nvSpPr>
          <p:cNvPr id="23" name="AutoShape 25"/>
          <p:cNvSpPr>
            <a:spLocks noChangeArrowheads="1"/>
          </p:cNvSpPr>
          <p:nvPr/>
        </p:nvSpPr>
        <p:spPr bwMode="auto">
          <a:xfrm>
            <a:off x="3698871" y="1756465"/>
            <a:ext cx="228600" cy="609600"/>
          </a:xfrm>
          <a:prstGeom prst="downArrow">
            <a:avLst>
              <a:gd name="adj1" fmla="val 50000"/>
              <a:gd name="adj2" fmla="val 66667"/>
            </a:avLst>
          </a:prstGeom>
          <a:solidFill>
            <a:schemeClr val="accent1"/>
          </a:solidFill>
          <a:ln w="9525">
            <a:solidFill>
              <a:srgbClr val="002060"/>
            </a:solidFill>
            <a:miter lim="800000"/>
            <a:headEnd/>
            <a:tailEnd/>
          </a:ln>
          <a:effectLst/>
        </p:spPr>
        <p:txBody>
          <a:bodyPr wrap="none" anchor="ctr"/>
          <a:lstStyle/>
          <a:p>
            <a:endParaRPr lang="en-US"/>
          </a:p>
        </p:txBody>
      </p:sp>
      <p:sp>
        <p:nvSpPr>
          <p:cNvPr id="24" name="Text Box 26"/>
          <p:cNvSpPr txBox="1">
            <a:spLocks noChangeArrowheads="1"/>
          </p:cNvSpPr>
          <p:nvPr/>
        </p:nvSpPr>
        <p:spPr bwMode="auto">
          <a:xfrm>
            <a:off x="3241671" y="1386577"/>
            <a:ext cx="836613" cy="304800"/>
          </a:xfrm>
          <a:prstGeom prst="rect">
            <a:avLst/>
          </a:prstGeom>
          <a:noFill/>
          <a:ln w="9525">
            <a:noFill/>
            <a:miter lim="800000"/>
            <a:headEnd/>
            <a:tailEnd/>
          </a:ln>
          <a:effectLst/>
        </p:spPr>
        <p:txBody>
          <a:bodyPr wrap="none">
            <a:spAutoFit/>
          </a:bodyPr>
          <a:lstStyle/>
          <a:p>
            <a:pPr algn="l" eaLnBrk="0" hangingPunct="0"/>
            <a:r>
              <a:rPr lang="fr-FR" sz="1400" b="1">
                <a:latin typeface="Times New Roman" pitchFamily="18" charset="0"/>
              </a:rPr>
              <a:t>Lumière</a:t>
            </a:r>
            <a:endParaRPr lang="en-GB" sz="1400" b="1">
              <a:latin typeface="Times New Roman" pitchFamily="18" charset="0"/>
            </a:endParaRPr>
          </a:p>
        </p:txBody>
      </p:sp>
      <p:sp>
        <p:nvSpPr>
          <p:cNvPr id="25" name="Text Box 27"/>
          <p:cNvSpPr txBox="1">
            <a:spLocks noChangeArrowheads="1"/>
          </p:cNvSpPr>
          <p:nvPr/>
        </p:nvSpPr>
        <p:spPr bwMode="auto">
          <a:xfrm>
            <a:off x="1084633" y="4521210"/>
            <a:ext cx="7150100" cy="1631216"/>
          </a:xfrm>
          <a:prstGeom prst="rect">
            <a:avLst/>
          </a:prstGeom>
          <a:noFill/>
          <a:ln w="9525">
            <a:solidFill>
              <a:srgbClr val="002060"/>
            </a:solidFill>
            <a:miter lim="800000"/>
            <a:headEnd/>
            <a:tailEnd/>
          </a:ln>
          <a:effectLst/>
        </p:spPr>
        <p:txBody>
          <a:bodyPr>
            <a:spAutoFit/>
          </a:bodyPr>
          <a:lstStyle/>
          <a:p>
            <a:pPr algn="just" eaLnBrk="0" hangingPunct="0"/>
            <a:r>
              <a:rPr lang="fr-FR" sz="2000" b="1" dirty="0">
                <a:latin typeface="Calibri" pitchFamily="34" charset="0"/>
                <a:cs typeface="Arial" pitchFamily="34" charset="0"/>
              </a:rPr>
              <a:t>- FRET (fluorescence </a:t>
            </a:r>
            <a:r>
              <a:rPr lang="fr-FR" sz="2000" b="1" dirty="0" err="1">
                <a:latin typeface="Calibri" pitchFamily="34" charset="0"/>
                <a:cs typeface="Arial" pitchFamily="34" charset="0"/>
              </a:rPr>
              <a:t>resonance</a:t>
            </a:r>
            <a:r>
              <a:rPr lang="fr-FR" sz="2000" b="1" dirty="0">
                <a:latin typeface="Calibri" pitchFamily="34" charset="0"/>
                <a:cs typeface="Arial" pitchFamily="34" charset="0"/>
              </a:rPr>
              <a:t> </a:t>
            </a:r>
            <a:r>
              <a:rPr lang="fr-FR" sz="2000" b="1" dirty="0" err="1">
                <a:latin typeface="Calibri" pitchFamily="34" charset="0"/>
                <a:cs typeface="Arial" pitchFamily="34" charset="0"/>
              </a:rPr>
              <a:t>energy</a:t>
            </a:r>
            <a:r>
              <a:rPr lang="fr-FR" sz="2000" b="1" dirty="0">
                <a:latin typeface="Calibri" pitchFamily="34" charset="0"/>
                <a:cs typeface="Arial" pitchFamily="34" charset="0"/>
              </a:rPr>
              <a:t> </a:t>
            </a:r>
            <a:r>
              <a:rPr lang="fr-FR" sz="2000" b="1" dirty="0" err="1">
                <a:latin typeface="Calibri" pitchFamily="34" charset="0"/>
                <a:cs typeface="Arial" pitchFamily="34" charset="0"/>
              </a:rPr>
              <a:t>transfer</a:t>
            </a:r>
            <a:r>
              <a:rPr lang="fr-FR" sz="2000" b="1" dirty="0">
                <a:latin typeface="Calibri" pitchFamily="34" charset="0"/>
                <a:cs typeface="Arial" pitchFamily="34" charset="0"/>
              </a:rPr>
              <a:t>) depuis le </a:t>
            </a:r>
            <a:r>
              <a:rPr lang="fr-FR" sz="2000" b="1" i="1" dirty="0" smtClean="0">
                <a:latin typeface="Calibri" pitchFamily="34" charset="0"/>
                <a:cs typeface="Arial" pitchFamily="34" charset="0"/>
              </a:rPr>
              <a:t>reporter </a:t>
            </a:r>
            <a:r>
              <a:rPr lang="fr-FR" sz="2000" b="1" dirty="0">
                <a:latin typeface="Calibri" pitchFamily="34" charset="0"/>
                <a:cs typeface="Arial" pitchFamily="34" charset="0"/>
              </a:rPr>
              <a:t>(haute énergie) vers le </a:t>
            </a:r>
            <a:r>
              <a:rPr lang="fr-FR" sz="2000" b="1" i="1" dirty="0" err="1">
                <a:latin typeface="Calibri" pitchFamily="34" charset="0"/>
                <a:cs typeface="Arial" pitchFamily="34" charset="0"/>
              </a:rPr>
              <a:t>quencher</a:t>
            </a:r>
            <a:r>
              <a:rPr lang="fr-FR" sz="2000" b="1" dirty="0">
                <a:latin typeface="Calibri" pitchFamily="34" charset="0"/>
                <a:cs typeface="Arial" pitchFamily="34" charset="0"/>
              </a:rPr>
              <a:t> (faible énergie),</a:t>
            </a:r>
          </a:p>
          <a:p>
            <a:pPr algn="just" eaLnBrk="0" hangingPunct="0"/>
            <a:endParaRPr lang="fr-FR" sz="2000" b="1" dirty="0">
              <a:latin typeface="Calibri" pitchFamily="34" charset="0"/>
              <a:cs typeface="Arial" pitchFamily="34" charset="0"/>
            </a:endParaRPr>
          </a:p>
          <a:p>
            <a:pPr algn="just" eaLnBrk="0" hangingPunct="0"/>
            <a:r>
              <a:rPr lang="fr-FR" sz="2000" b="1" dirty="0">
                <a:latin typeface="Calibri" pitchFamily="34" charset="0"/>
                <a:cs typeface="Arial" pitchFamily="34" charset="0"/>
                <a:sym typeface="Wingdings" pitchFamily="2" charset="2"/>
              </a:rPr>
              <a:t>pas de signal fluorescent émis par le reporteur quand la sonde est intacte</a:t>
            </a:r>
            <a:endParaRPr lang="en-GB" sz="2000" b="1" dirty="0">
              <a:latin typeface="Calibri" pitchFamily="34" charset="0"/>
              <a:cs typeface="Arial" pitchFamily="34" charset="0"/>
            </a:endParaRPr>
          </a:p>
        </p:txBody>
      </p:sp>
      <p:sp>
        <p:nvSpPr>
          <p:cNvPr id="26" name="Line 28"/>
          <p:cNvSpPr>
            <a:spLocks noChangeShapeType="1"/>
          </p:cNvSpPr>
          <p:nvPr/>
        </p:nvSpPr>
        <p:spPr bwMode="auto">
          <a:xfrm>
            <a:off x="467858" y="995363"/>
            <a:ext cx="8207375" cy="0"/>
          </a:xfrm>
          <a:prstGeom prst="line">
            <a:avLst/>
          </a:prstGeom>
          <a:noFill/>
          <a:ln w="38100">
            <a:solidFill>
              <a:srgbClr val="FF33CC"/>
            </a:solidFill>
            <a:round/>
            <a:headEnd/>
            <a:tailEnd/>
          </a:ln>
          <a:effectLst/>
        </p:spPr>
        <p:txBody>
          <a:bodyPr/>
          <a:lstStyle/>
          <a:p>
            <a:endParaRPr lang="en-US"/>
          </a:p>
        </p:txBody>
      </p:sp>
      <p:sp>
        <p:nvSpPr>
          <p:cNvPr id="27" name="Text Box 29"/>
          <p:cNvSpPr txBox="1">
            <a:spLocks noChangeArrowheads="1"/>
          </p:cNvSpPr>
          <p:nvPr/>
        </p:nvSpPr>
        <p:spPr bwMode="auto">
          <a:xfrm>
            <a:off x="2568400" y="405945"/>
            <a:ext cx="4006290" cy="523220"/>
          </a:xfrm>
          <a:prstGeom prst="rect">
            <a:avLst/>
          </a:prstGeom>
          <a:noFill/>
          <a:ln w="9525">
            <a:noFill/>
            <a:miter lim="800000"/>
            <a:headEnd/>
            <a:tailEnd/>
          </a:ln>
          <a:effectLst/>
        </p:spPr>
        <p:txBody>
          <a:bodyPr wrap="none">
            <a:spAutoFit/>
          </a:bodyPr>
          <a:lstStyle/>
          <a:p>
            <a:pPr algn="l"/>
            <a:r>
              <a:rPr lang="fr-FR" sz="2800" b="1" dirty="0">
                <a:solidFill>
                  <a:srgbClr val="FF33CC"/>
                </a:solidFill>
                <a:latin typeface="Calibri" pitchFamily="34" charset="0"/>
                <a:cs typeface="Arial" pitchFamily="34" charset="0"/>
              </a:rPr>
              <a:t>Sondes </a:t>
            </a:r>
            <a:r>
              <a:rPr lang="fr-FR" sz="2800" b="1" dirty="0" err="1">
                <a:solidFill>
                  <a:srgbClr val="FF33CC"/>
                </a:solidFill>
                <a:latin typeface="Calibri" pitchFamily="34" charset="0"/>
                <a:cs typeface="Arial" pitchFamily="34" charset="0"/>
              </a:rPr>
              <a:t>Taqman</a:t>
            </a:r>
            <a:r>
              <a:rPr lang="fr-FR" sz="2800" b="1" dirty="0">
                <a:solidFill>
                  <a:srgbClr val="FF33CC"/>
                </a:solidFill>
                <a:latin typeface="Calibri" pitchFamily="34" charset="0"/>
                <a:cs typeface="Arial" pitchFamily="34" charset="0"/>
              </a:rPr>
              <a:t> - Principe</a:t>
            </a:r>
          </a:p>
        </p:txBody>
      </p:sp>
      <p:sp>
        <p:nvSpPr>
          <p:cNvPr id="28" name="Line 30"/>
          <p:cNvSpPr>
            <a:spLocks noChangeShapeType="1"/>
          </p:cNvSpPr>
          <p:nvPr/>
        </p:nvSpPr>
        <p:spPr bwMode="auto">
          <a:xfrm>
            <a:off x="3922709" y="2691502"/>
            <a:ext cx="1066800" cy="0"/>
          </a:xfrm>
          <a:prstGeom prst="line">
            <a:avLst/>
          </a:prstGeom>
          <a:noFill/>
          <a:ln w="28575">
            <a:solidFill>
              <a:srgbClr val="002060"/>
            </a:solidFill>
            <a:round/>
            <a:headEnd/>
            <a:tailEnd/>
          </a:ln>
          <a:effectLst/>
        </p:spPr>
        <p:txBody>
          <a:bodyPr/>
          <a:lstStyle/>
          <a:p>
            <a:endParaRPr lang="en-US"/>
          </a:p>
        </p:txBody>
      </p:sp>
      <p:sp>
        <p:nvSpPr>
          <p:cNvPr id="29" name="Line 31"/>
          <p:cNvSpPr>
            <a:spLocks noChangeShapeType="1"/>
          </p:cNvSpPr>
          <p:nvPr/>
        </p:nvSpPr>
        <p:spPr bwMode="auto">
          <a:xfrm rot="5400000" flipV="1">
            <a:off x="3849684" y="2620065"/>
            <a:ext cx="76200" cy="76200"/>
          </a:xfrm>
          <a:prstGeom prst="line">
            <a:avLst/>
          </a:prstGeom>
          <a:noFill/>
          <a:ln w="28575">
            <a:solidFill>
              <a:srgbClr val="002060"/>
            </a:solidFill>
            <a:round/>
            <a:headEnd/>
            <a:tailEnd/>
          </a:ln>
          <a:effectLst/>
        </p:spPr>
        <p:txBody>
          <a:bodyPr/>
          <a:lstStyle/>
          <a:p>
            <a:endParaRPr lang="en-US"/>
          </a:p>
        </p:txBody>
      </p:sp>
      <p:sp>
        <p:nvSpPr>
          <p:cNvPr id="30" name="Line 32"/>
          <p:cNvSpPr>
            <a:spLocks noChangeShapeType="1"/>
          </p:cNvSpPr>
          <p:nvPr/>
        </p:nvSpPr>
        <p:spPr bwMode="auto">
          <a:xfrm flipV="1">
            <a:off x="4986334" y="2604190"/>
            <a:ext cx="76200" cy="76200"/>
          </a:xfrm>
          <a:prstGeom prst="line">
            <a:avLst/>
          </a:prstGeom>
          <a:noFill/>
          <a:ln w="28575">
            <a:solidFill>
              <a:srgbClr val="002060"/>
            </a:solidFill>
            <a:round/>
            <a:headEnd/>
            <a:tailEnd/>
          </a:ln>
          <a:effectLst/>
        </p:spPr>
        <p:txBody>
          <a:bodyPr/>
          <a:lstStyle/>
          <a:p>
            <a:endParaRPr lang="en-US"/>
          </a:p>
        </p:txBody>
      </p:sp>
      <p:pic>
        <p:nvPicPr>
          <p:cNvPr id="3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8163" y="2366300"/>
            <a:ext cx="389151" cy="410474"/>
          </a:xfrm>
          <a:prstGeom prst="rect">
            <a:avLst/>
          </a:prstGeom>
          <a:noFill/>
          <a:ln w="9525">
            <a:noFill/>
            <a:miter lim="800000"/>
            <a:headEnd/>
            <a:tailEnd/>
          </a:ln>
        </p:spPr>
      </p:pic>
      <p:pic>
        <p:nvPicPr>
          <p:cNvPr id="3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989794" y="3839511"/>
            <a:ext cx="389151" cy="410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09665" y="2450425"/>
            <a:ext cx="7150100" cy="707886"/>
          </a:xfrm>
          <a:prstGeom prst="rect">
            <a:avLst/>
          </a:prstGeom>
          <a:noFill/>
          <a:ln w="9525">
            <a:solidFill>
              <a:schemeClr val="bg1"/>
            </a:solidFill>
            <a:miter lim="800000"/>
            <a:headEnd/>
            <a:tailEnd/>
          </a:ln>
          <a:effectLst/>
        </p:spPr>
        <p:txBody>
          <a:bodyPr>
            <a:spAutoFit/>
          </a:bodyPr>
          <a:lstStyle/>
          <a:p>
            <a:pPr algn="just" eaLnBrk="0" hangingPunct="0"/>
            <a:r>
              <a:rPr lang="fr-FR" sz="2000" b="1" dirty="0">
                <a:latin typeface="Calibri" pitchFamily="34" charset="0"/>
                <a:cs typeface="Arial" pitchFamily="34" charset="0"/>
              </a:rPr>
              <a:t>- au cours de l’élongation catalysée par la </a:t>
            </a:r>
            <a:r>
              <a:rPr lang="fr-FR" sz="2000" b="1" dirty="0" err="1">
                <a:latin typeface="Calibri" pitchFamily="34" charset="0"/>
                <a:cs typeface="Arial" pitchFamily="34" charset="0"/>
              </a:rPr>
              <a:t>Taq</a:t>
            </a:r>
            <a:r>
              <a:rPr lang="fr-FR" sz="2000" b="1" dirty="0">
                <a:latin typeface="Calibri" pitchFamily="34" charset="0"/>
                <a:cs typeface="Arial" pitchFamily="34" charset="0"/>
              </a:rPr>
              <a:t> Pol l’activité 5’ nucléase coupe la sonde </a:t>
            </a:r>
            <a:r>
              <a:rPr lang="fr-FR" sz="2000" b="1" dirty="0">
                <a:latin typeface="Calibri" pitchFamily="34" charset="0"/>
                <a:cs typeface="Arial" pitchFamily="34" charset="0"/>
                <a:sym typeface="Symbol" pitchFamily="18" charset="2"/>
              </a:rPr>
              <a:t> libération du </a:t>
            </a:r>
            <a:r>
              <a:rPr lang="fr-FR" sz="2000" b="1" dirty="0" smtClean="0">
                <a:latin typeface="Calibri" pitchFamily="34" charset="0"/>
                <a:cs typeface="Arial" pitchFamily="34" charset="0"/>
                <a:sym typeface="Symbol" pitchFamily="18" charset="2"/>
              </a:rPr>
              <a:t>reporter</a:t>
            </a:r>
            <a:endParaRPr lang="fr-FR" sz="2000" b="1" dirty="0">
              <a:latin typeface="Calibri" pitchFamily="34" charset="0"/>
              <a:cs typeface="Arial" pitchFamily="34" charset="0"/>
            </a:endParaRPr>
          </a:p>
        </p:txBody>
      </p:sp>
      <p:sp>
        <p:nvSpPr>
          <p:cNvPr id="3" name="Line 7"/>
          <p:cNvSpPr>
            <a:spLocks noChangeShapeType="1"/>
          </p:cNvSpPr>
          <p:nvPr/>
        </p:nvSpPr>
        <p:spPr bwMode="auto">
          <a:xfrm>
            <a:off x="2237916" y="1157516"/>
            <a:ext cx="4495800" cy="0"/>
          </a:xfrm>
          <a:prstGeom prst="line">
            <a:avLst/>
          </a:prstGeom>
          <a:noFill/>
          <a:ln w="9525">
            <a:solidFill>
              <a:schemeClr val="tx1"/>
            </a:solidFill>
            <a:round/>
            <a:headEnd/>
            <a:tailEnd/>
          </a:ln>
          <a:effectLst/>
        </p:spPr>
        <p:txBody>
          <a:bodyPr/>
          <a:lstStyle/>
          <a:p>
            <a:endParaRPr lang="en-US">
              <a:latin typeface="Calibri" pitchFamily="34" charset="0"/>
            </a:endParaRPr>
          </a:p>
        </p:txBody>
      </p:sp>
      <p:sp>
        <p:nvSpPr>
          <p:cNvPr id="4" name="Line 8"/>
          <p:cNvSpPr>
            <a:spLocks noChangeShapeType="1"/>
          </p:cNvSpPr>
          <p:nvPr/>
        </p:nvSpPr>
        <p:spPr bwMode="auto">
          <a:xfrm>
            <a:off x="2237916" y="1930406"/>
            <a:ext cx="4495800" cy="0"/>
          </a:xfrm>
          <a:prstGeom prst="line">
            <a:avLst/>
          </a:prstGeom>
          <a:noFill/>
          <a:ln w="9525">
            <a:solidFill>
              <a:schemeClr val="tx1"/>
            </a:solidFill>
            <a:round/>
            <a:headEnd/>
            <a:tailEnd/>
          </a:ln>
          <a:effectLst/>
        </p:spPr>
        <p:txBody>
          <a:bodyPr/>
          <a:lstStyle/>
          <a:p>
            <a:endParaRPr lang="en-US">
              <a:latin typeface="Calibri" pitchFamily="34" charset="0"/>
            </a:endParaRPr>
          </a:p>
        </p:txBody>
      </p:sp>
      <p:sp>
        <p:nvSpPr>
          <p:cNvPr id="5" name="Text Box 9"/>
          <p:cNvSpPr txBox="1">
            <a:spLocks noChangeArrowheads="1"/>
          </p:cNvSpPr>
          <p:nvPr/>
        </p:nvSpPr>
        <p:spPr bwMode="auto">
          <a:xfrm>
            <a:off x="6755941" y="917804"/>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5’</a:t>
            </a:r>
            <a:endParaRPr lang="en-GB" sz="2000">
              <a:latin typeface="Calibri" pitchFamily="34" charset="0"/>
            </a:endParaRPr>
          </a:p>
        </p:txBody>
      </p:sp>
      <p:sp>
        <p:nvSpPr>
          <p:cNvPr id="6" name="Text Box 10"/>
          <p:cNvSpPr txBox="1">
            <a:spLocks noChangeArrowheads="1"/>
          </p:cNvSpPr>
          <p:nvPr/>
        </p:nvSpPr>
        <p:spPr bwMode="auto">
          <a:xfrm>
            <a:off x="1866441" y="1677994"/>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5’</a:t>
            </a:r>
            <a:endParaRPr lang="en-GB" sz="2000">
              <a:latin typeface="Calibri" pitchFamily="34" charset="0"/>
            </a:endParaRPr>
          </a:p>
        </p:txBody>
      </p:sp>
      <p:sp>
        <p:nvSpPr>
          <p:cNvPr id="7" name="Text Box 11"/>
          <p:cNvSpPr txBox="1">
            <a:spLocks noChangeArrowheads="1"/>
          </p:cNvSpPr>
          <p:nvPr/>
        </p:nvSpPr>
        <p:spPr bwMode="auto">
          <a:xfrm>
            <a:off x="1920416" y="903516"/>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3’</a:t>
            </a:r>
            <a:endParaRPr lang="en-GB" sz="2000">
              <a:latin typeface="Calibri" pitchFamily="34" charset="0"/>
            </a:endParaRPr>
          </a:p>
        </p:txBody>
      </p:sp>
      <p:sp>
        <p:nvSpPr>
          <p:cNvPr id="8" name="Text Box 12"/>
          <p:cNvSpPr txBox="1">
            <a:spLocks noChangeArrowheads="1"/>
          </p:cNvSpPr>
          <p:nvPr/>
        </p:nvSpPr>
        <p:spPr bwMode="auto">
          <a:xfrm>
            <a:off x="6733716" y="1638306"/>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3’</a:t>
            </a:r>
            <a:endParaRPr lang="en-GB" sz="2000">
              <a:latin typeface="Calibri" pitchFamily="34" charset="0"/>
            </a:endParaRPr>
          </a:p>
        </p:txBody>
      </p:sp>
      <p:sp>
        <p:nvSpPr>
          <p:cNvPr id="9" name="Line 13"/>
          <p:cNvSpPr>
            <a:spLocks noChangeShapeType="1"/>
          </p:cNvSpPr>
          <p:nvPr/>
        </p:nvSpPr>
        <p:spPr bwMode="auto">
          <a:xfrm>
            <a:off x="2263316" y="1017816"/>
            <a:ext cx="533400" cy="0"/>
          </a:xfrm>
          <a:prstGeom prst="line">
            <a:avLst/>
          </a:prstGeom>
          <a:noFill/>
          <a:ln w="28575">
            <a:solidFill>
              <a:schemeClr val="tx1"/>
            </a:solidFill>
            <a:round/>
            <a:headEnd/>
            <a:tailEnd type="triangle" w="med" len="med"/>
          </a:ln>
          <a:effectLst/>
        </p:spPr>
        <p:txBody>
          <a:bodyPr/>
          <a:lstStyle/>
          <a:p>
            <a:endParaRPr lang="en-US">
              <a:latin typeface="Calibri" pitchFamily="34" charset="0"/>
            </a:endParaRPr>
          </a:p>
        </p:txBody>
      </p:sp>
      <p:sp>
        <p:nvSpPr>
          <p:cNvPr id="10" name="Line 14"/>
          <p:cNvSpPr>
            <a:spLocks noChangeShapeType="1"/>
          </p:cNvSpPr>
          <p:nvPr/>
        </p:nvSpPr>
        <p:spPr bwMode="auto">
          <a:xfrm rot="10800000">
            <a:off x="6213016" y="2082806"/>
            <a:ext cx="533400" cy="0"/>
          </a:xfrm>
          <a:prstGeom prst="line">
            <a:avLst/>
          </a:prstGeom>
          <a:noFill/>
          <a:ln w="28575">
            <a:solidFill>
              <a:schemeClr val="tx1"/>
            </a:solidFill>
            <a:round/>
            <a:headEnd/>
            <a:tailEnd type="triangle" w="med" len="med"/>
          </a:ln>
          <a:effectLst/>
        </p:spPr>
        <p:txBody>
          <a:bodyPr/>
          <a:lstStyle/>
          <a:p>
            <a:endParaRPr lang="en-US">
              <a:latin typeface="Calibri" pitchFamily="34" charset="0"/>
            </a:endParaRPr>
          </a:p>
        </p:txBody>
      </p:sp>
      <p:sp>
        <p:nvSpPr>
          <p:cNvPr id="11" name="Text Box 15"/>
          <p:cNvSpPr txBox="1">
            <a:spLocks noChangeArrowheads="1"/>
          </p:cNvSpPr>
          <p:nvPr/>
        </p:nvSpPr>
        <p:spPr bwMode="auto">
          <a:xfrm>
            <a:off x="2260141" y="662216"/>
            <a:ext cx="413896" cy="369332"/>
          </a:xfrm>
          <a:prstGeom prst="rect">
            <a:avLst/>
          </a:prstGeom>
          <a:noFill/>
          <a:ln w="9525">
            <a:noFill/>
            <a:miter lim="800000"/>
            <a:headEnd/>
            <a:tailEnd/>
          </a:ln>
          <a:effectLst/>
        </p:spPr>
        <p:txBody>
          <a:bodyPr wrap="none">
            <a:spAutoFit/>
          </a:bodyPr>
          <a:lstStyle/>
          <a:p>
            <a:pPr algn="l" eaLnBrk="0" hangingPunct="0"/>
            <a:r>
              <a:rPr lang="fr-FR" sz="1800" b="1">
                <a:latin typeface="Calibri" pitchFamily="34" charset="0"/>
              </a:rPr>
              <a:t>FP</a:t>
            </a:r>
            <a:endParaRPr lang="en-GB" sz="1800" b="1">
              <a:latin typeface="Calibri" pitchFamily="34" charset="0"/>
            </a:endParaRPr>
          </a:p>
        </p:txBody>
      </p:sp>
      <p:sp>
        <p:nvSpPr>
          <p:cNvPr id="12" name="Text Box 16"/>
          <p:cNvSpPr txBox="1">
            <a:spLocks noChangeArrowheads="1"/>
          </p:cNvSpPr>
          <p:nvPr/>
        </p:nvSpPr>
        <p:spPr bwMode="auto">
          <a:xfrm>
            <a:off x="6324141" y="2057406"/>
            <a:ext cx="437940" cy="369332"/>
          </a:xfrm>
          <a:prstGeom prst="rect">
            <a:avLst/>
          </a:prstGeom>
          <a:noFill/>
          <a:ln w="9525">
            <a:noFill/>
            <a:miter lim="800000"/>
            <a:headEnd/>
            <a:tailEnd/>
          </a:ln>
          <a:effectLst/>
        </p:spPr>
        <p:txBody>
          <a:bodyPr wrap="none">
            <a:spAutoFit/>
          </a:bodyPr>
          <a:lstStyle/>
          <a:p>
            <a:pPr algn="l" eaLnBrk="0" hangingPunct="0"/>
            <a:r>
              <a:rPr lang="fr-FR" sz="1800" b="1">
                <a:latin typeface="Calibri" pitchFamily="34" charset="0"/>
              </a:rPr>
              <a:t>RP</a:t>
            </a:r>
            <a:endParaRPr lang="en-GB" sz="1800" b="1">
              <a:latin typeface="Calibri" pitchFamily="34" charset="0"/>
            </a:endParaRPr>
          </a:p>
        </p:txBody>
      </p:sp>
      <p:sp>
        <p:nvSpPr>
          <p:cNvPr id="13" name="Line 17"/>
          <p:cNvSpPr>
            <a:spLocks noChangeShapeType="1"/>
          </p:cNvSpPr>
          <p:nvPr/>
        </p:nvSpPr>
        <p:spPr bwMode="auto">
          <a:xfrm>
            <a:off x="4219116" y="1005116"/>
            <a:ext cx="609600" cy="0"/>
          </a:xfrm>
          <a:prstGeom prst="line">
            <a:avLst/>
          </a:prstGeom>
          <a:noFill/>
          <a:ln w="28575">
            <a:solidFill>
              <a:schemeClr val="tx1"/>
            </a:solidFill>
            <a:round/>
            <a:headEnd/>
            <a:tailEnd/>
          </a:ln>
          <a:effectLst/>
        </p:spPr>
        <p:txBody>
          <a:bodyPr/>
          <a:lstStyle/>
          <a:p>
            <a:endParaRPr lang="en-US">
              <a:latin typeface="Calibri" pitchFamily="34" charset="0"/>
            </a:endParaRPr>
          </a:p>
        </p:txBody>
      </p:sp>
      <p:sp>
        <p:nvSpPr>
          <p:cNvPr id="14" name="Oval 18"/>
          <p:cNvSpPr>
            <a:spLocks noChangeArrowheads="1"/>
          </p:cNvSpPr>
          <p:nvPr/>
        </p:nvSpPr>
        <p:spPr bwMode="auto">
          <a:xfrm>
            <a:off x="4825541" y="684441"/>
            <a:ext cx="209550" cy="214313"/>
          </a:xfrm>
          <a:prstGeom prst="ellipse">
            <a:avLst/>
          </a:prstGeom>
          <a:solidFill>
            <a:srgbClr val="FF33CC"/>
          </a:solidFill>
          <a:ln w="9525">
            <a:solidFill>
              <a:schemeClr val="tx1"/>
            </a:solidFill>
            <a:round/>
            <a:headEnd/>
            <a:tailEnd/>
          </a:ln>
          <a:effectLst/>
        </p:spPr>
        <p:txBody>
          <a:bodyPr wrap="none" anchor="ctr"/>
          <a:lstStyle/>
          <a:p>
            <a:endParaRPr lang="en-US">
              <a:latin typeface="Calibri" pitchFamily="34" charset="0"/>
            </a:endParaRPr>
          </a:p>
        </p:txBody>
      </p:sp>
      <p:sp>
        <p:nvSpPr>
          <p:cNvPr id="15" name="Line 19"/>
          <p:cNvSpPr>
            <a:spLocks noChangeShapeType="1"/>
          </p:cNvSpPr>
          <p:nvPr/>
        </p:nvSpPr>
        <p:spPr bwMode="auto">
          <a:xfrm flipV="1">
            <a:off x="4816016" y="903516"/>
            <a:ext cx="76200" cy="76200"/>
          </a:xfrm>
          <a:prstGeom prst="line">
            <a:avLst/>
          </a:prstGeom>
          <a:noFill/>
          <a:ln w="28575">
            <a:solidFill>
              <a:schemeClr val="tx1"/>
            </a:solidFill>
            <a:round/>
            <a:headEnd/>
            <a:tailEnd/>
          </a:ln>
          <a:effectLst/>
        </p:spPr>
        <p:txBody>
          <a:bodyPr/>
          <a:lstStyle/>
          <a:p>
            <a:endParaRPr lang="en-US">
              <a:latin typeface="Calibri" pitchFamily="34" charset="0"/>
            </a:endParaRPr>
          </a:p>
        </p:txBody>
      </p:sp>
      <p:sp>
        <p:nvSpPr>
          <p:cNvPr id="16" name="Oval 21"/>
          <p:cNvSpPr>
            <a:spLocks noChangeArrowheads="1"/>
          </p:cNvSpPr>
          <p:nvPr/>
        </p:nvSpPr>
        <p:spPr bwMode="auto">
          <a:xfrm rot="2668129">
            <a:off x="3952416" y="425679"/>
            <a:ext cx="198438" cy="255587"/>
          </a:xfrm>
          <a:prstGeom prst="ellipse">
            <a:avLst/>
          </a:prstGeom>
          <a:solidFill>
            <a:srgbClr val="66FF33"/>
          </a:solidFill>
          <a:ln w="9525">
            <a:solidFill>
              <a:schemeClr val="tx1"/>
            </a:solidFill>
            <a:round/>
            <a:headEnd/>
            <a:tailEnd/>
          </a:ln>
          <a:effectLst/>
        </p:spPr>
        <p:txBody>
          <a:bodyPr wrap="none" anchor="ctr"/>
          <a:lstStyle/>
          <a:p>
            <a:endParaRPr lang="en-US">
              <a:latin typeface="Calibri" pitchFamily="34" charset="0"/>
            </a:endParaRPr>
          </a:p>
        </p:txBody>
      </p:sp>
      <p:sp>
        <p:nvSpPr>
          <p:cNvPr id="17" name="Line 22"/>
          <p:cNvSpPr>
            <a:spLocks noChangeShapeType="1"/>
          </p:cNvSpPr>
          <p:nvPr/>
        </p:nvSpPr>
        <p:spPr bwMode="auto">
          <a:xfrm rot="8068129" flipV="1">
            <a:off x="3969879" y="684441"/>
            <a:ext cx="76200" cy="76200"/>
          </a:xfrm>
          <a:prstGeom prst="line">
            <a:avLst/>
          </a:prstGeom>
          <a:noFill/>
          <a:ln w="28575">
            <a:solidFill>
              <a:schemeClr val="tx1"/>
            </a:solidFill>
            <a:round/>
            <a:headEnd/>
            <a:tailEnd/>
          </a:ln>
          <a:effectLst/>
        </p:spPr>
        <p:txBody>
          <a:bodyPr/>
          <a:lstStyle/>
          <a:p>
            <a:endParaRPr lang="en-US">
              <a:latin typeface="Calibri" pitchFamily="34" charset="0"/>
            </a:endParaRPr>
          </a:p>
        </p:txBody>
      </p:sp>
      <p:sp>
        <p:nvSpPr>
          <p:cNvPr id="18" name="Text Box 23"/>
          <p:cNvSpPr txBox="1">
            <a:spLocks noChangeArrowheads="1"/>
          </p:cNvSpPr>
          <p:nvPr/>
        </p:nvSpPr>
        <p:spPr bwMode="auto">
          <a:xfrm rot="2668129">
            <a:off x="3922371" y="443548"/>
            <a:ext cx="271228" cy="276999"/>
          </a:xfrm>
          <a:prstGeom prst="rect">
            <a:avLst/>
          </a:prstGeom>
          <a:noFill/>
          <a:ln w="9525">
            <a:noFill/>
            <a:miter lim="800000"/>
            <a:headEnd/>
            <a:tailEnd/>
          </a:ln>
          <a:effectLst/>
        </p:spPr>
        <p:txBody>
          <a:bodyPr wrap="none">
            <a:spAutoFit/>
          </a:bodyPr>
          <a:lstStyle/>
          <a:p>
            <a:pPr algn="l" eaLnBrk="0" hangingPunct="0"/>
            <a:r>
              <a:rPr lang="fr-FR" sz="1200" b="1">
                <a:latin typeface="Calibri" pitchFamily="34" charset="0"/>
              </a:rPr>
              <a:t>R</a:t>
            </a:r>
            <a:endParaRPr lang="en-GB" sz="1200" b="1">
              <a:latin typeface="Calibri" pitchFamily="34" charset="0"/>
            </a:endParaRPr>
          </a:p>
        </p:txBody>
      </p:sp>
      <p:sp>
        <p:nvSpPr>
          <p:cNvPr id="19" name="Text Box 24"/>
          <p:cNvSpPr txBox="1">
            <a:spLocks noChangeArrowheads="1"/>
          </p:cNvSpPr>
          <p:nvPr/>
        </p:nvSpPr>
        <p:spPr bwMode="auto">
          <a:xfrm>
            <a:off x="4782679" y="643166"/>
            <a:ext cx="425450" cy="274638"/>
          </a:xfrm>
          <a:prstGeom prst="rect">
            <a:avLst/>
          </a:prstGeom>
          <a:noFill/>
          <a:ln w="9525">
            <a:noFill/>
            <a:miter lim="800000"/>
            <a:headEnd/>
            <a:tailEnd/>
          </a:ln>
          <a:effectLst/>
        </p:spPr>
        <p:txBody>
          <a:bodyPr>
            <a:spAutoFit/>
          </a:bodyPr>
          <a:lstStyle/>
          <a:p>
            <a:pPr algn="l" eaLnBrk="0" hangingPunct="0"/>
            <a:r>
              <a:rPr lang="fr-FR" sz="1200" b="1">
                <a:latin typeface="Calibri" pitchFamily="34" charset="0"/>
              </a:rPr>
              <a:t>Q</a:t>
            </a:r>
            <a:endParaRPr lang="en-GB" sz="1200" b="1">
              <a:latin typeface="Calibri" pitchFamily="34" charset="0"/>
            </a:endParaRPr>
          </a:p>
        </p:txBody>
      </p:sp>
      <p:sp>
        <p:nvSpPr>
          <p:cNvPr id="20" name="Line 25"/>
          <p:cNvSpPr>
            <a:spLocks noChangeShapeType="1"/>
          </p:cNvSpPr>
          <p:nvPr/>
        </p:nvSpPr>
        <p:spPr bwMode="auto">
          <a:xfrm flipH="1" flipV="1">
            <a:off x="3990516" y="776516"/>
            <a:ext cx="228600" cy="228600"/>
          </a:xfrm>
          <a:prstGeom prst="line">
            <a:avLst/>
          </a:prstGeom>
          <a:noFill/>
          <a:ln w="28575">
            <a:solidFill>
              <a:schemeClr val="tx1"/>
            </a:solidFill>
            <a:round/>
            <a:headEnd/>
            <a:tailEnd/>
          </a:ln>
          <a:effectLst/>
        </p:spPr>
        <p:txBody>
          <a:bodyPr/>
          <a:lstStyle/>
          <a:p>
            <a:endParaRPr lang="en-US">
              <a:latin typeface="Calibri" pitchFamily="34" charset="0"/>
            </a:endParaRPr>
          </a:p>
        </p:txBody>
      </p:sp>
      <p:sp>
        <p:nvSpPr>
          <p:cNvPr id="21" name="Line 26"/>
          <p:cNvSpPr>
            <a:spLocks noChangeShapeType="1"/>
          </p:cNvSpPr>
          <p:nvPr/>
        </p:nvSpPr>
        <p:spPr bwMode="auto">
          <a:xfrm>
            <a:off x="2847516" y="1017816"/>
            <a:ext cx="1219200" cy="0"/>
          </a:xfrm>
          <a:prstGeom prst="line">
            <a:avLst/>
          </a:prstGeom>
          <a:noFill/>
          <a:ln w="28575">
            <a:solidFill>
              <a:schemeClr val="tx1"/>
            </a:solidFill>
            <a:prstDash val="sysDot"/>
            <a:round/>
            <a:headEnd/>
            <a:tailEnd/>
          </a:ln>
          <a:effectLst/>
        </p:spPr>
        <p:txBody>
          <a:bodyPr/>
          <a:lstStyle/>
          <a:p>
            <a:endParaRPr lang="en-US">
              <a:latin typeface="Calibri" pitchFamily="34" charset="0"/>
            </a:endParaRPr>
          </a:p>
        </p:txBody>
      </p:sp>
      <p:sp>
        <p:nvSpPr>
          <p:cNvPr id="22" name="Line 27"/>
          <p:cNvSpPr>
            <a:spLocks noChangeShapeType="1"/>
          </p:cNvSpPr>
          <p:nvPr/>
        </p:nvSpPr>
        <p:spPr bwMode="auto">
          <a:xfrm>
            <a:off x="4993816" y="2082806"/>
            <a:ext cx="1219200" cy="0"/>
          </a:xfrm>
          <a:prstGeom prst="line">
            <a:avLst/>
          </a:prstGeom>
          <a:noFill/>
          <a:ln w="28575">
            <a:solidFill>
              <a:schemeClr val="tx1"/>
            </a:solidFill>
            <a:prstDash val="sysDot"/>
            <a:round/>
            <a:headEnd/>
            <a:tailEnd/>
          </a:ln>
          <a:effectLst/>
        </p:spPr>
        <p:txBody>
          <a:bodyPr/>
          <a:lstStyle/>
          <a:p>
            <a:endParaRPr lang="en-US">
              <a:latin typeface="Calibri" pitchFamily="34" charset="0"/>
            </a:endParaRPr>
          </a:p>
        </p:txBody>
      </p:sp>
      <p:sp>
        <p:nvSpPr>
          <p:cNvPr id="23" name="Line 28"/>
          <p:cNvSpPr>
            <a:spLocks noChangeShapeType="1"/>
          </p:cNvSpPr>
          <p:nvPr/>
        </p:nvSpPr>
        <p:spPr bwMode="auto">
          <a:xfrm>
            <a:off x="3977816" y="1005116"/>
            <a:ext cx="152400" cy="0"/>
          </a:xfrm>
          <a:prstGeom prst="line">
            <a:avLst/>
          </a:prstGeom>
          <a:noFill/>
          <a:ln w="9525">
            <a:solidFill>
              <a:schemeClr val="tx1"/>
            </a:solidFill>
            <a:round/>
            <a:headEnd/>
            <a:tailEnd type="triangle" w="med" len="med"/>
          </a:ln>
          <a:effectLst/>
        </p:spPr>
        <p:txBody>
          <a:bodyPr/>
          <a:lstStyle/>
          <a:p>
            <a:endParaRPr lang="en-US">
              <a:latin typeface="Calibri" pitchFamily="34" charset="0"/>
            </a:endParaRPr>
          </a:p>
        </p:txBody>
      </p:sp>
      <p:sp>
        <p:nvSpPr>
          <p:cNvPr id="24" name="Line 29"/>
          <p:cNvSpPr>
            <a:spLocks noChangeShapeType="1"/>
          </p:cNvSpPr>
          <p:nvPr/>
        </p:nvSpPr>
        <p:spPr bwMode="auto">
          <a:xfrm rot="10800000">
            <a:off x="4828716" y="2082806"/>
            <a:ext cx="152400" cy="0"/>
          </a:xfrm>
          <a:prstGeom prst="line">
            <a:avLst/>
          </a:prstGeom>
          <a:noFill/>
          <a:ln w="9525">
            <a:solidFill>
              <a:schemeClr val="tx1"/>
            </a:solidFill>
            <a:round/>
            <a:headEnd/>
            <a:tailEnd type="triangle" w="med" len="med"/>
          </a:ln>
          <a:effectLst/>
        </p:spPr>
        <p:txBody>
          <a:bodyPr/>
          <a:lstStyle/>
          <a:p>
            <a:endParaRPr lang="en-US">
              <a:latin typeface="Calibri" pitchFamily="34" charset="0"/>
            </a:endParaRPr>
          </a:p>
        </p:txBody>
      </p:sp>
      <p:sp>
        <p:nvSpPr>
          <p:cNvPr id="25" name="AutoShape 31"/>
          <p:cNvSpPr>
            <a:spLocks noChangeArrowheads="1"/>
          </p:cNvSpPr>
          <p:nvPr/>
        </p:nvSpPr>
        <p:spPr bwMode="auto">
          <a:xfrm>
            <a:off x="3761916" y="3483432"/>
            <a:ext cx="1066800" cy="685800"/>
          </a:xfrm>
          <a:prstGeom prst="irregularSeal2">
            <a:avLst/>
          </a:prstGeom>
          <a:solidFill>
            <a:srgbClr val="FFFF00"/>
          </a:solidFill>
          <a:ln w="9525">
            <a:solidFill>
              <a:srgbClr val="002060"/>
            </a:solidFill>
            <a:miter lim="800000"/>
            <a:headEnd/>
            <a:tailEnd/>
          </a:ln>
          <a:effectLst/>
        </p:spPr>
        <p:txBody>
          <a:bodyPr wrap="none" anchor="ctr"/>
          <a:lstStyle/>
          <a:p>
            <a:endParaRPr lang="en-US">
              <a:latin typeface="Calibri" pitchFamily="34" charset="0"/>
            </a:endParaRPr>
          </a:p>
        </p:txBody>
      </p:sp>
      <p:sp>
        <p:nvSpPr>
          <p:cNvPr id="26" name="Line 32"/>
          <p:cNvSpPr>
            <a:spLocks noChangeShapeType="1"/>
          </p:cNvSpPr>
          <p:nvPr/>
        </p:nvSpPr>
        <p:spPr bwMode="auto">
          <a:xfrm>
            <a:off x="2390316" y="4513720"/>
            <a:ext cx="4495800" cy="0"/>
          </a:xfrm>
          <a:prstGeom prst="line">
            <a:avLst/>
          </a:prstGeom>
          <a:noFill/>
          <a:ln w="9525">
            <a:solidFill>
              <a:srgbClr val="002060"/>
            </a:solidFill>
            <a:round/>
            <a:headEnd/>
            <a:tailEnd/>
          </a:ln>
          <a:effectLst/>
        </p:spPr>
        <p:txBody>
          <a:bodyPr/>
          <a:lstStyle/>
          <a:p>
            <a:endParaRPr lang="en-US">
              <a:latin typeface="Calibri" pitchFamily="34" charset="0"/>
            </a:endParaRPr>
          </a:p>
        </p:txBody>
      </p:sp>
      <p:sp>
        <p:nvSpPr>
          <p:cNvPr id="27" name="Line 33"/>
          <p:cNvSpPr>
            <a:spLocks noChangeShapeType="1"/>
          </p:cNvSpPr>
          <p:nvPr/>
        </p:nvSpPr>
        <p:spPr bwMode="auto">
          <a:xfrm>
            <a:off x="2390316" y="5155984"/>
            <a:ext cx="4495800" cy="0"/>
          </a:xfrm>
          <a:prstGeom prst="line">
            <a:avLst/>
          </a:prstGeom>
          <a:noFill/>
          <a:ln w="9525">
            <a:solidFill>
              <a:srgbClr val="002060"/>
            </a:solidFill>
            <a:round/>
            <a:headEnd/>
            <a:tailEnd/>
          </a:ln>
          <a:effectLst/>
        </p:spPr>
        <p:txBody>
          <a:bodyPr/>
          <a:lstStyle/>
          <a:p>
            <a:endParaRPr lang="en-US">
              <a:latin typeface="Calibri" pitchFamily="34" charset="0"/>
            </a:endParaRPr>
          </a:p>
        </p:txBody>
      </p:sp>
      <p:sp>
        <p:nvSpPr>
          <p:cNvPr id="28" name="Text Box 34"/>
          <p:cNvSpPr txBox="1">
            <a:spLocks noChangeArrowheads="1"/>
          </p:cNvSpPr>
          <p:nvPr/>
        </p:nvSpPr>
        <p:spPr bwMode="auto">
          <a:xfrm>
            <a:off x="6908341" y="4274007"/>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5’</a:t>
            </a:r>
            <a:endParaRPr lang="en-GB" sz="2000">
              <a:latin typeface="Calibri" pitchFamily="34" charset="0"/>
            </a:endParaRPr>
          </a:p>
        </p:txBody>
      </p:sp>
      <p:sp>
        <p:nvSpPr>
          <p:cNvPr id="29" name="Text Box 35"/>
          <p:cNvSpPr txBox="1">
            <a:spLocks noChangeArrowheads="1"/>
          </p:cNvSpPr>
          <p:nvPr/>
        </p:nvSpPr>
        <p:spPr bwMode="auto">
          <a:xfrm>
            <a:off x="2018841" y="4903571"/>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5’</a:t>
            </a:r>
            <a:endParaRPr lang="en-GB" sz="2000">
              <a:latin typeface="Calibri" pitchFamily="34" charset="0"/>
            </a:endParaRPr>
          </a:p>
        </p:txBody>
      </p:sp>
      <p:sp>
        <p:nvSpPr>
          <p:cNvPr id="30" name="Text Box 36"/>
          <p:cNvSpPr txBox="1">
            <a:spLocks noChangeArrowheads="1"/>
          </p:cNvSpPr>
          <p:nvPr/>
        </p:nvSpPr>
        <p:spPr bwMode="auto">
          <a:xfrm>
            <a:off x="2072816" y="4259720"/>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3’</a:t>
            </a:r>
            <a:endParaRPr lang="en-GB" sz="2000">
              <a:latin typeface="Calibri" pitchFamily="34" charset="0"/>
            </a:endParaRPr>
          </a:p>
        </p:txBody>
      </p:sp>
      <p:sp>
        <p:nvSpPr>
          <p:cNvPr id="31" name="Text Box 37"/>
          <p:cNvSpPr txBox="1">
            <a:spLocks noChangeArrowheads="1"/>
          </p:cNvSpPr>
          <p:nvPr/>
        </p:nvSpPr>
        <p:spPr bwMode="auto">
          <a:xfrm>
            <a:off x="6886116" y="4863884"/>
            <a:ext cx="378630" cy="400110"/>
          </a:xfrm>
          <a:prstGeom prst="rect">
            <a:avLst/>
          </a:prstGeom>
          <a:noFill/>
          <a:ln w="9525">
            <a:noFill/>
            <a:miter lim="800000"/>
            <a:headEnd/>
            <a:tailEnd/>
          </a:ln>
          <a:effectLst/>
        </p:spPr>
        <p:txBody>
          <a:bodyPr wrap="none">
            <a:spAutoFit/>
          </a:bodyPr>
          <a:lstStyle/>
          <a:p>
            <a:pPr algn="l" eaLnBrk="0" hangingPunct="0"/>
            <a:r>
              <a:rPr lang="fr-FR" sz="2000">
                <a:latin typeface="Calibri" pitchFamily="34" charset="0"/>
              </a:rPr>
              <a:t>3’</a:t>
            </a:r>
            <a:endParaRPr lang="en-GB" sz="2000">
              <a:latin typeface="Calibri" pitchFamily="34" charset="0"/>
            </a:endParaRPr>
          </a:p>
        </p:txBody>
      </p:sp>
      <p:sp>
        <p:nvSpPr>
          <p:cNvPr id="32" name="Line 38"/>
          <p:cNvSpPr>
            <a:spLocks noChangeShapeType="1"/>
          </p:cNvSpPr>
          <p:nvPr/>
        </p:nvSpPr>
        <p:spPr bwMode="auto">
          <a:xfrm>
            <a:off x="2415716" y="4374020"/>
            <a:ext cx="533400" cy="0"/>
          </a:xfrm>
          <a:prstGeom prst="line">
            <a:avLst/>
          </a:prstGeom>
          <a:noFill/>
          <a:ln w="28575">
            <a:solidFill>
              <a:srgbClr val="002060"/>
            </a:solidFill>
            <a:round/>
            <a:headEnd/>
            <a:tailEnd type="triangle" w="med" len="med"/>
          </a:ln>
          <a:effectLst/>
        </p:spPr>
        <p:txBody>
          <a:bodyPr/>
          <a:lstStyle/>
          <a:p>
            <a:endParaRPr lang="en-US">
              <a:latin typeface="Calibri" pitchFamily="34" charset="0"/>
            </a:endParaRPr>
          </a:p>
        </p:txBody>
      </p:sp>
      <p:sp>
        <p:nvSpPr>
          <p:cNvPr id="33" name="Line 39"/>
          <p:cNvSpPr>
            <a:spLocks noChangeShapeType="1"/>
          </p:cNvSpPr>
          <p:nvPr/>
        </p:nvSpPr>
        <p:spPr bwMode="auto">
          <a:xfrm rot="10800000">
            <a:off x="6365416" y="5308384"/>
            <a:ext cx="533400" cy="0"/>
          </a:xfrm>
          <a:prstGeom prst="line">
            <a:avLst/>
          </a:prstGeom>
          <a:noFill/>
          <a:ln w="28575">
            <a:solidFill>
              <a:srgbClr val="002060"/>
            </a:solidFill>
            <a:round/>
            <a:headEnd/>
            <a:tailEnd type="triangle" w="med" len="med"/>
          </a:ln>
          <a:effectLst/>
        </p:spPr>
        <p:txBody>
          <a:bodyPr/>
          <a:lstStyle/>
          <a:p>
            <a:endParaRPr lang="en-US">
              <a:latin typeface="Calibri" pitchFamily="34" charset="0"/>
            </a:endParaRPr>
          </a:p>
        </p:txBody>
      </p:sp>
      <p:sp>
        <p:nvSpPr>
          <p:cNvPr id="34" name="Text Box 40"/>
          <p:cNvSpPr txBox="1">
            <a:spLocks noChangeArrowheads="1"/>
          </p:cNvSpPr>
          <p:nvPr/>
        </p:nvSpPr>
        <p:spPr bwMode="auto">
          <a:xfrm>
            <a:off x="2412541" y="4018420"/>
            <a:ext cx="413896" cy="369332"/>
          </a:xfrm>
          <a:prstGeom prst="rect">
            <a:avLst/>
          </a:prstGeom>
          <a:noFill/>
          <a:ln w="9525">
            <a:noFill/>
            <a:miter lim="800000"/>
            <a:headEnd/>
            <a:tailEnd/>
          </a:ln>
          <a:effectLst/>
        </p:spPr>
        <p:txBody>
          <a:bodyPr wrap="none">
            <a:spAutoFit/>
          </a:bodyPr>
          <a:lstStyle/>
          <a:p>
            <a:pPr algn="l" eaLnBrk="0" hangingPunct="0"/>
            <a:r>
              <a:rPr lang="fr-FR" sz="1800" b="1">
                <a:latin typeface="Calibri" pitchFamily="34" charset="0"/>
              </a:rPr>
              <a:t>FP</a:t>
            </a:r>
            <a:endParaRPr lang="en-GB" sz="1800" b="1">
              <a:latin typeface="Calibri" pitchFamily="34" charset="0"/>
            </a:endParaRPr>
          </a:p>
        </p:txBody>
      </p:sp>
      <p:sp>
        <p:nvSpPr>
          <p:cNvPr id="35" name="Text Box 41"/>
          <p:cNvSpPr txBox="1">
            <a:spLocks noChangeArrowheads="1"/>
          </p:cNvSpPr>
          <p:nvPr/>
        </p:nvSpPr>
        <p:spPr bwMode="auto">
          <a:xfrm>
            <a:off x="6476541" y="5282984"/>
            <a:ext cx="437940" cy="369332"/>
          </a:xfrm>
          <a:prstGeom prst="rect">
            <a:avLst/>
          </a:prstGeom>
          <a:noFill/>
          <a:ln w="9525">
            <a:noFill/>
            <a:miter lim="800000"/>
            <a:headEnd/>
            <a:tailEnd/>
          </a:ln>
          <a:effectLst/>
        </p:spPr>
        <p:txBody>
          <a:bodyPr wrap="none">
            <a:spAutoFit/>
          </a:bodyPr>
          <a:lstStyle/>
          <a:p>
            <a:pPr algn="l" eaLnBrk="0" hangingPunct="0"/>
            <a:r>
              <a:rPr lang="fr-FR" sz="1800" b="1">
                <a:latin typeface="Calibri" pitchFamily="34" charset="0"/>
              </a:rPr>
              <a:t>RP</a:t>
            </a:r>
            <a:endParaRPr lang="en-GB" sz="1800" b="1">
              <a:latin typeface="Calibri" pitchFamily="34" charset="0"/>
            </a:endParaRPr>
          </a:p>
        </p:txBody>
      </p:sp>
      <p:sp>
        <p:nvSpPr>
          <p:cNvPr id="36" name="Oval 42"/>
          <p:cNvSpPr>
            <a:spLocks noChangeArrowheads="1"/>
          </p:cNvSpPr>
          <p:nvPr/>
        </p:nvSpPr>
        <p:spPr bwMode="auto">
          <a:xfrm rot="2668129">
            <a:off x="4106404" y="3731082"/>
            <a:ext cx="307975" cy="241300"/>
          </a:xfrm>
          <a:prstGeom prst="ellipse">
            <a:avLst/>
          </a:prstGeom>
          <a:solidFill>
            <a:srgbClr val="66FF33"/>
          </a:solidFill>
          <a:ln w="9525">
            <a:solidFill>
              <a:srgbClr val="002060"/>
            </a:solidFill>
            <a:round/>
            <a:headEnd/>
            <a:tailEnd/>
          </a:ln>
          <a:effectLst/>
        </p:spPr>
        <p:txBody>
          <a:bodyPr wrap="none" anchor="ctr"/>
          <a:lstStyle/>
          <a:p>
            <a:endParaRPr lang="en-US">
              <a:latin typeface="Calibri" pitchFamily="34" charset="0"/>
            </a:endParaRPr>
          </a:p>
        </p:txBody>
      </p:sp>
      <p:sp>
        <p:nvSpPr>
          <p:cNvPr id="37" name="Text Box 43"/>
          <p:cNvSpPr txBox="1">
            <a:spLocks noChangeArrowheads="1"/>
          </p:cNvSpPr>
          <p:nvPr/>
        </p:nvSpPr>
        <p:spPr bwMode="auto">
          <a:xfrm rot="2668129">
            <a:off x="4111166" y="3748545"/>
            <a:ext cx="412750" cy="274637"/>
          </a:xfrm>
          <a:prstGeom prst="rect">
            <a:avLst/>
          </a:prstGeom>
          <a:noFill/>
          <a:ln w="9525">
            <a:noFill/>
            <a:miter lim="800000"/>
            <a:headEnd/>
            <a:tailEnd/>
          </a:ln>
          <a:effectLst/>
        </p:spPr>
        <p:txBody>
          <a:bodyPr>
            <a:spAutoFit/>
          </a:bodyPr>
          <a:lstStyle/>
          <a:p>
            <a:pPr algn="l" eaLnBrk="0" hangingPunct="0"/>
            <a:r>
              <a:rPr lang="fr-FR" sz="1200" b="1" dirty="0">
                <a:latin typeface="Calibri" pitchFamily="34" charset="0"/>
              </a:rPr>
              <a:t>R</a:t>
            </a:r>
            <a:endParaRPr lang="en-GB" sz="1200" b="1" dirty="0">
              <a:latin typeface="Calibri" pitchFamily="34" charset="0"/>
            </a:endParaRPr>
          </a:p>
        </p:txBody>
      </p:sp>
      <p:sp>
        <p:nvSpPr>
          <p:cNvPr id="38" name="Line 44"/>
          <p:cNvSpPr>
            <a:spLocks noChangeShapeType="1"/>
          </p:cNvSpPr>
          <p:nvPr/>
        </p:nvSpPr>
        <p:spPr bwMode="auto">
          <a:xfrm>
            <a:off x="2999916" y="4374020"/>
            <a:ext cx="3657600" cy="23812"/>
          </a:xfrm>
          <a:prstGeom prst="line">
            <a:avLst/>
          </a:prstGeom>
          <a:noFill/>
          <a:ln w="28575">
            <a:solidFill>
              <a:srgbClr val="002060"/>
            </a:solidFill>
            <a:prstDash val="sysDot"/>
            <a:round/>
            <a:headEnd/>
            <a:tailEnd/>
          </a:ln>
          <a:effectLst/>
        </p:spPr>
        <p:txBody>
          <a:bodyPr/>
          <a:lstStyle/>
          <a:p>
            <a:endParaRPr lang="en-US">
              <a:latin typeface="Calibri" pitchFamily="34" charset="0"/>
            </a:endParaRPr>
          </a:p>
        </p:txBody>
      </p:sp>
      <p:sp>
        <p:nvSpPr>
          <p:cNvPr id="39" name="Line 45"/>
          <p:cNvSpPr>
            <a:spLocks noChangeShapeType="1"/>
          </p:cNvSpPr>
          <p:nvPr/>
        </p:nvSpPr>
        <p:spPr bwMode="auto">
          <a:xfrm>
            <a:off x="2542716" y="5268696"/>
            <a:ext cx="3822700" cy="39688"/>
          </a:xfrm>
          <a:prstGeom prst="line">
            <a:avLst/>
          </a:prstGeom>
          <a:noFill/>
          <a:ln w="28575">
            <a:solidFill>
              <a:srgbClr val="002060"/>
            </a:solidFill>
            <a:prstDash val="sysDot"/>
            <a:round/>
            <a:headEnd/>
            <a:tailEnd/>
          </a:ln>
          <a:effectLst/>
        </p:spPr>
        <p:txBody>
          <a:bodyPr/>
          <a:lstStyle/>
          <a:p>
            <a:endParaRPr lang="en-US">
              <a:latin typeface="Calibri" pitchFamily="34" charset="0"/>
            </a:endParaRPr>
          </a:p>
        </p:txBody>
      </p:sp>
      <p:sp>
        <p:nvSpPr>
          <p:cNvPr id="40" name="Line 46"/>
          <p:cNvSpPr>
            <a:spLocks noChangeShapeType="1"/>
          </p:cNvSpPr>
          <p:nvPr/>
        </p:nvSpPr>
        <p:spPr bwMode="auto">
          <a:xfrm>
            <a:off x="6657516" y="4361320"/>
            <a:ext cx="152400" cy="0"/>
          </a:xfrm>
          <a:prstGeom prst="line">
            <a:avLst/>
          </a:prstGeom>
          <a:noFill/>
          <a:ln w="9525">
            <a:solidFill>
              <a:srgbClr val="002060"/>
            </a:solidFill>
            <a:round/>
            <a:headEnd/>
            <a:tailEnd type="triangle" w="med" len="med"/>
          </a:ln>
          <a:effectLst/>
        </p:spPr>
        <p:txBody>
          <a:bodyPr/>
          <a:lstStyle/>
          <a:p>
            <a:endParaRPr lang="en-US">
              <a:latin typeface="Calibri" pitchFamily="34" charset="0"/>
            </a:endParaRPr>
          </a:p>
        </p:txBody>
      </p:sp>
      <p:sp>
        <p:nvSpPr>
          <p:cNvPr id="41" name="Line 47"/>
          <p:cNvSpPr>
            <a:spLocks noChangeShapeType="1"/>
          </p:cNvSpPr>
          <p:nvPr/>
        </p:nvSpPr>
        <p:spPr bwMode="auto">
          <a:xfrm rot="10800000">
            <a:off x="2390316" y="5268696"/>
            <a:ext cx="152400" cy="0"/>
          </a:xfrm>
          <a:prstGeom prst="line">
            <a:avLst/>
          </a:prstGeom>
          <a:noFill/>
          <a:ln w="9525">
            <a:solidFill>
              <a:srgbClr val="002060"/>
            </a:solidFill>
            <a:round/>
            <a:headEnd/>
            <a:tailEnd type="triangle" w="med" len="med"/>
          </a:ln>
          <a:effectLst/>
        </p:spPr>
        <p:txBody>
          <a:bodyPr/>
          <a:lstStyle/>
          <a:p>
            <a:endParaRPr lang="en-US">
              <a:latin typeface="Calibri" pitchFamily="34" charset="0"/>
            </a:endParaRPr>
          </a:p>
        </p:txBody>
      </p:sp>
      <p:sp>
        <p:nvSpPr>
          <p:cNvPr id="43" name="Oval 49"/>
          <p:cNvSpPr>
            <a:spLocks noChangeArrowheads="1"/>
          </p:cNvSpPr>
          <p:nvPr/>
        </p:nvSpPr>
        <p:spPr bwMode="auto">
          <a:xfrm>
            <a:off x="5587541" y="3910477"/>
            <a:ext cx="152400" cy="152401"/>
          </a:xfrm>
          <a:prstGeom prst="ellipse">
            <a:avLst/>
          </a:prstGeom>
          <a:solidFill>
            <a:srgbClr val="FF33CC"/>
          </a:solidFill>
          <a:ln w="9525">
            <a:solidFill>
              <a:srgbClr val="002060"/>
            </a:solidFill>
            <a:round/>
            <a:headEnd/>
            <a:tailEnd/>
          </a:ln>
          <a:effectLst/>
        </p:spPr>
        <p:txBody>
          <a:bodyPr wrap="none" anchor="ctr"/>
          <a:lstStyle/>
          <a:p>
            <a:endParaRPr lang="en-US">
              <a:latin typeface="Calibri" pitchFamily="34" charset="0"/>
            </a:endParaRPr>
          </a:p>
        </p:txBody>
      </p:sp>
      <p:sp>
        <p:nvSpPr>
          <p:cNvPr id="44" name="Line 50"/>
          <p:cNvSpPr>
            <a:spLocks noChangeShapeType="1"/>
          </p:cNvSpPr>
          <p:nvPr/>
        </p:nvSpPr>
        <p:spPr bwMode="auto">
          <a:xfrm flipV="1">
            <a:off x="5549441" y="4062877"/>
            <a:ext cx="76200" cy="76200"/>
          </a:xfrm>
          <a:prstGeom prst="line">
            <a:avLst/>
          </a:prstGeom>
          <a:noFill/>
          <a:ln w="28575">
            <a:solidFill>
              <a:srgbClr val="002060"/>
            </a:solidFill>
            <a:round/>
            <a:headEnd/>
            <a:tailEnd/>
          </a:ln>
          <a:effectLst/>
        </p:spPr>
        <p:txBody>
          <a:bodyPr/>
          <a:lstStyle/>
          <a:p>
            <a:endParaRPr lang="en-US">
              <a:latin typeface="Calibri" pitchFamily="34" charset="0"/>
            </a:endParaRPr>
          </a:p>
        </p:txBody>
      </p:sp>
      <p:sp>
        <p:nvSpPr>
          <p:cNvPr id="45" name="Text Box 51"/>
          <p:cNvSpPr txBox="1">
            <a:spLocks noChangeArrowheads="1"/>
          </p:cNvSpPr>
          <p:nvPr/>
        </p:nvSpPr>
        <p:spPr bwMode="auto">
          <a:xfrm>
            <a:off x="5516104" y="3864439"/>
            <a:ext cx="290513" cy="276226"/>
          </a:xfrm>
          <a:prstGeom prst="rect">
            <a:avLst/>
          </a:prstGeom>
          <a:noFill/>
          <a:ln w="9525">
            <a:noFill/>
            <a:miter lim="800000"/>
            <a:headEnd/>
            <a:tailEnd/>
          </a:ln>
          <a:effectLst/>
        </p:spPr>
        <p:txBody>
          <a:bodyPr wrap="none">
            <a:spAutoFit/>
          </a:bodyPr>
          <a:lstStyle/>
          <a:p>
            <a:pPr algn="l" eaLnBrk="0" hangingPunct="0"/>
            <a:r>
              <a:rPr lang="fr-FR" sz="1200" b="1">
                <a:latin typeface="Calibri" pitchFamily="34" charset="0"/>
              </a:rPr>
              <a:t>Q</a:t>
            </a:r>
            <a:endParaRPr lang="en-GB" sz="1200" b="1">
              <a:latin typeface="Calibri" pitchFamily="34" charset="0"/>
            </a:endParaRPr>
          </a:p>
        </p:txBody>
      </p:sp>
      <p:sp>
        <p:nvSpPr>
          <p:cNvPr id="46" name="Line 52"/>
          <p:cNvSpPr>
            <a:spLocks noChangeShapeType="1"/>
          </p:cNvSpPr>
          <p:nvPr/>
        </p:nvSpPr>
        <p:spPr bwMode="auto">
          <a:xfrm flipH="1">
            <a:off x="5409741" y="4124790"/>
            <a:ext cx="152400" cy="0"/>
          </a:xfrm>
          <a:prstGeom prst="line">
            <a:avLst/>
          </a:prstGeom>
          <a:noFill/>
          <a:ln w="28575">
            <a:solidFill>
              <a:srgbClr val="002060"/>
            </a:solidFill>
            <a:round/>
            <a:headEnd/>
            <a:tailEnd/>
          </a:ln>
          <a:effectLst/>
        </p:spPr>
        <p:txBody>
          <a:bodyPr/>
          <a:lstStyle/>
          <a:p>
            <a:endParaRPr lang="en-US">
              <a:latin typeface="Calibri" pitchFamily="34" charset="0"/>
            </a:endParaRPr>
          </a:p>
        </p:txBody>
      </p:sp>
      <p:sp>
        <p:nvSpPr>
          <p:cNvPr id="47" name="Line 53"/>
          <p:cNvSpPr>
            <a:spLocks noChangeShapeType="1"/>
          </p:cNvSpPr>
          <p:nvPr/>
        </p:nvSpPr>
        <p:spPr bwMode="auto">
          <a:xfrm flipH="1">
            <a:off x="4981116" y="4093032"/>
            <a:ext cx="152400" cy="0"/>
          </a:xfrm>
          <a:prstGeom prst="line">
            <a:avLst/>
          </a:prstGeom>
          <a:noFill/>
          <a:ln w="28575">
            <a:solidFill>
              <a:srgbClr val="002060"/>
            </a:solidFill>
            <a:round/>
            <a:headEnd/>
            <a:tailEnd/>
          </a:ln>
          <a:effectLst/>
        </p:spPr>
        <p:txBody>
          <a:bodyPr/>
          <a:lstStyle/>
          <a:p>
            <a:endParaRPr lang="en-US">
              <a:latin typeface="Calibri" pitchFamily="34" charset="0"/>
            </a:endParaRPr>
          </a:p>
        </p:txBody>
      </p:sp>
      <p:sp>
        <p:nvSpPr>
          <p:cNvPr id="48" name="Line 54"/>
          <p:cNvSpPr>
            <a:spLocks noChangeShapeType="1"/>
          </p:cNvSpPr>
          <p:nvPr/>
        </p:nvSpPr>
        <p:spPr bwMode="auto">
          <a:xfrm flipH="1">
            <a:off x="5285916" y="3940632"/>
            <a:ext cx="152400" cy="0"/>
          </a:xfrm>
          <a:prstGeom prst="line">
            <a:avLst/>
          </a:prstGeom>
          <a:noFill/>
          <a:ln w="28575">
            <a:solidFill>
              <a:srgbClr val="002060"/>
            </a:solidFill>
            <a:round/>
            <a:headEnd/>
            <a:tailEnd/>
          </a:ln>
          <a:effectLst/>
        </p:spPr>
        <p:txBody>
          <a:bodyPr/>
          <a:lstStyle/>
          <a:p>
            <a:endParaRPr lang="en-US">
              <a:latin typeface="Calibri" pitchFamily="34" charset="0"/>
            </a:endParaRPr>
          </a:p>
        </p:txBody>
      </p:sp>
      <p:sp>
        <p:nvSpPr>
          <p:cNvPr id="49" name="Line 55"/>
          <p:cNvSpPr>
            <a:spLocks noChangeShapeType="1"/>
          </p:cNvSpPr>
          <p:nvPr/>
        </p:nvSpPr>
        <p:spPr bwMode="auto">
          <a:xfrm flipH="1">
            <a:off x="5209716" y="4245432"/>
            <a:ext cx="152400" cy="0"/>
          </a:xfrm>
          <a:prstGeom prst="line">
            <a:avLst/>
          </a:prstGeom>
          <a:noFill/>
          <a:ln w="28575">
            <a:solidFill>
              <a:srgbClr val="002060"/>
            </a:solidFill>
            <a:round/>
            <a:headEnd/>
            <a:tailEnd/>
          </a:ln>
          <a:effectLst/>
        </p:spPr>
        <p:txBody>
          <a:bodyPr/>
          <a:lstStyle/>
          <a:p>
            <a:endParaRPr lang="en-US">
              <a:latin typeface="Calibri" pitchFamily="34" charset="0"/>
            </a:endParaRPr>
          </a:p>
        </p:txBody>
      </p:sp>
      <p:sp>
        <p:nvSpPr>
          <p:cNvPr id="50" name="Text Box 56"/>
          <p:cNvSpPr txBox="1">
            <a:spLocks noChangeArrowheads="1"/>
          </p:cNvSpPr>
          <p:nvPr/>
        </p:nvSpPr>
        <p:spPr bwMode="auto">
          <a:xfrm>
            <a:off x="798515" y="5644705"/>
            <a:ext cx="7772400" cy="707886"/>
          </a:xfrm>
          <a:prstGeom prst="rect">
            <a:avLst/>
          </a:prstGeom>
          <a:noFill/>
          <a:ln w="9525">
            <a:solidFill>
              <a:schemeClr val="bg1"/>
            </a:solidFill>
            <a:miter lim="800000"/>
            <a:headEnd/>
            <a:tailEnd/>
          </a:ln>
          <a:effectLst/>
        </p:spPr>
        <p:txBody>
          <a:bodyPr>
            <a:spAutoFit/>
          </a:bodyPr>
          <a:lstStyle/>
          <a:p>
            <a:pPr algn="l" eaLnBrk="0" hangingPunct="0"/>
            <a:r>
              <a:rPr lang="fr-FR" sz="2000" b="1" dirty="0">
                <a:latin typeface="Calibri" pitchFamily="34" charset="0"/>
                <a:cs typeface="Arial" pitchFamily="34" charset="0"/>
              </a:rPr>
              <a:t>- lorsque la polymérisation est complétée, pour chaque molécule d’ADN synthétisée un reporteur émet de la fluorescence. </a:t>
            </a:r>
          </a:p>
        </p:txBody>
      </p:sp>
      <p:sp>
        <p:nvSpPr>
          <p:cNvPr id="51" name="Line 57"/>
          <p:cNvSpPr>
            <a:spLocks noChangeShapeType="1"/>
          </p:cNvSpPr>
          <p:nvPr/>
        </p:nvSpPr>
        <p:spPr bwMode="auto">
          <a:xfrm flipH="1">
            <a:off x="3947654" y="749529"/>
            <a:ext cx="288925" cy="215900"/>
          </a:xfrm>
          <a:prstGeom prst="line">
            <a:avLst/>
          </a:prstGeom>
          <a:noFill/>
          <a:ln w="28575">
            <a:solidFill>
              <a:schemeClr val="tx1"/>
            </a:solidFill>
            <a:round/>
            <a:headEnd type="triangle" w="med" len="med"/>
            <a:tailEnd type="triangle" w="med" len="med"/>
          </a:ln>
          <a:effectLst/>
        </p:spPr>
        <p:txBody>
          <a:bodyPr/>
          <a:lstStyle/>
          <a:p>
            <a:endParaRPr lang="en-US">
              <a:latin typeface="Calibri" pitchFamily="34" charset="0"/>
            </a:endParaRPr>
          </a:p>
        </p:txBody>
      </p:sp>
      <p:pic>
        <p:nvPicPr>
          <p:cNvPr id="5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99077" y="581042"/>
            <a:ext cx="389151" cy="410474"/>
          </a:xfrm>
          <a:prstGeom prst="rect">
            <a:avLst/>
          </a:prstGeom>
          <a:noFill/>
          <a:ln w="9525">
            <a:noFill/>
            <a:miter lim="800000"/>
            <a:headEnd/>
            <a:tailEnd/>
          </a:ln>
        </p:spPr>
      </p:pic>
      <p:pic>
        <p:nvPicPr>
          <p:cNvPr id="5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4396245" y="1967169"/>
            <a:ext cx="389151" cy="41047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r="42321" b="91825"/>
          <a:stretch>
            <a:fillRect/>
          </a:stretch>
        </p:blipFill>
        <p:spPr bwMode="auto">
          <a:xfrm>
            <a:off x="902088" y="2588455"/>
            <a:ext cx="7314922" cy="717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496" y="557988"/>
            <a:ext cx="75438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dirty="0" smtClean="0">
                <a:latin typeface="Comic Sans MS" pitchFamily="66" charset="0"/>
              </a:rPr>
              <a:t>The National Center for Biotechnology </a:t>
            </a:r>
            <a:r>
              <a:rPr lang="en-US" sz="2400" dirty="0" smtClean="0">
                <a:latin typeface="Comic Sans MS" pitchFamily="66" charset="0"/>
              </a:rPr>
              <a:t>Information (NCBI)</a:t>
            </a:r>
            <a:endParaRPr lang="en-US" sz="2400" dirty="0">
              <a:latin typeface="Comic Sans MS" pitchFamily="66" charset="0"/>
            </a:endParaRPr>
          </a:p>
        </p:txBody>
      </p:sp>
      <p:pic>
        <p:nvPicPr>
          <p:cNvPr id="1026" name="Picture 2"/>
          <p:cNvPicPr>
            <a:picLocks noChangeAspect="1" noChangeArrowheads="1"/>
          </p:cNvPicPr>
          <p:nvPr/>
        </p:nvPicPr>
        <p:blipFill>
          <a:blip r:embed="rId2" cstate="print"/>
          <a:srcRect l="6008" r="15081" b="26411"/>
          <a:stretch>
            <a:fillRect/>
          </a:stretch>
        </p:blipFill>
        <p:spPr bwMode="auto">
          <a:xfrm>
            <a:off x="516200" y="1513304"/>
            <a:ext cx="8084241" cy="4238565"/>
          </a:xfrm>
          <a:prstGeom prst="rect">
            <a:avLst/>
          </a:prstGeom>
          <a:noFill/>
          <a:ln w="9525">
            <a:noFill/>
            <a:miter lim="800000"/>
            <a:headEnd/>
            <a:tailEnd/>
          </a:ln>
        </p:spPr>
      </p:pic>
      <p:sp>
        <p:nvSpPr>
          <p:cNvPr id="4" name="Rectangle 3"/>
          <p:cNvSpPr/>
          <p:nvPr/>
        </p:nvSpPr>
        <p:spPr>
          <a:xfrm>
            <a:off x="2083128" y="5810486"/>
            <a:ext cx="4979248" cy="523220"/>
          </a:xfrm>
          <a:prstGeom prst="rect">
            <a:avLst/>
          </a:prstGeom>
        </p:spPr>
        <p:txBody>
          <a:bodyPr wrap="none">
            <a:spAutoFit/>
          </a:bodyPr>
          <a:lstStyle/>
          <a:p>
            <a:r>
              <a:rPr lang="en-US" sz="2800" dirty="0" smtClean="0">
                <a:solidFill>
                  <a:srgbClr val="002060"/>
                </a:solidFill>
                <a:latin typeface="Comic Sans MS" pitchFamily="66" charset="0"/>
                <a:hlinkClick r:id="rId3"/>
              </a:rPr>
              <a:t>http://www.ncbi.nlm.nih.gov</a:t>
            </a:r>
            <a:r>
              <a:rPr lang="en-US" sz="2800" dirty="0" smtClean="0">
                <a:solidFill>
                  <a:srgbClr val="002060"/>
                </a:solidFill>
                <a:latin typeface="Comic Sans MS" pitchFamily="66" charset="0"/>
                <a:hlinkClick r:id="rId3"/>
              </a:rPr>
              <a:t>/</a:t>
            </a:r>
            <a:endParaRPr lang="en-US" sz="2800" dirty="0" smtClean="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6008" r="15081" b="26411"/>
          <a:stretch>
            <a:fillRect/>
          </a:stretch>
        </p:blipFill>
        <p:spPr bwMode="auto">
          <a:xfrm>
            <a:off x="516200" y="855406"/>
            <a:ext cx="8084241" cy="5279923"/>
          </a:xfrm>
          <a:prstGeom prst="rect">
            <a:avLst/>
          </a:prstGeom>
          <a:noFill/>
          <a:ln w="9525">
            <a:noFill/>
            <a:miter lim="800000"/>
            <a:headEnd/>
            <a:tailEnd/>
          </a:ln>
        </p:spPr>
      </p:pic>
      <p:sp>
        <p:nvSpPr>
          <p:cNvPr id="4" name="Rectangle 3"/>
          <p:cNvSpPr/>
          <p:nvPr/>
        </p:nvSpPr>
        <p:spPr>
          <a:xfrm>
            <a:off x="1761893" y="1217714"/>
            <a:ext cx="928142" cy="296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2680591" y="1177485"/>
            <a:ext cx="1375698" cy="369332"/>
          </a:xfrm>
          <a:prstGeom prst="rect">
            <a:avLst/>
          </a:prstGeom>
          <a:noFill/>
        </p:spPr>
        <p:txBody>
          <a:bodyPr wrap="none" rtlCol="0">
            <a:spAutoFit/>
          </a:bodyPr>
          <a:lstStyle/>
          <a:p>
            <a:r>
              <a:rPr lang="en-US" dirty="0" smtClean="0">
                <a:solidFill>
                  <a:srgbClr val="FF0000"/>
                </a:solidFill>
                <a:latin typeface="Comic Sans MS" pitchFamily="66" charset="0"/>
              </a:rPr>
              <a:t>Human p53</a:t>
            </a:r>
            <a:endParaRPr lang="en-US" dirty="0">
              <a:solidFill>
                <a:srgbClr val="FF0000"/>
              </a:solidFill>
              <a:latin typeface="Comic Sans MS" pitchFamily="66" charset="0"/>
            </a:endParaRP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74721" y="1441437"/>
            <a:ext cx="465893" cy="4754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310" t="577" r="29461" b="1546"/>
          <a:stretch>
            <a:fillRect/>
          </a:stretch>
        </p:blipFill>
        <p:spPr bwMode="auto">
          <a:xfrm>
            <a:off x="801854" y="253213"/>
            <a:ext cx="7512154" cy="6337495"/>
          </a:xfrm>
          <a:prstGeom prst="rect">
            <a:avLst/>
          </a:prstGeom>
          <a:noFill/>
          <a:ln w="9525">
            <a:noFill/>
            <a:miter lim="800000"/>
            <a:headEnd/>
            <a:tailEnd/>
          </a:ln>
        </p:spPr>
      </p:pic>
      <p:pic>
        <p:nvPicPr>
          <p:cNvPr id="3074" name="Picture 2"/>
          <p:cNvPicPr>
            <a:picLocks noChangeAspect="1" noChangeArrowheads="1"/>
          </p:cNvPicPr>
          <p:nvPr/>
        </p:nvPicPr>
        <p:blipFill>
          <a:blip r:embed="rId2" cstate="print"/>
          <a:srcRect l="5677" t="577" r="45886" b="49231"/>
          <a:stretch>
            <a:fillRect/>
          </a:stretch>
        </p:blipFill>
        <p:spPr bwMode="auto">
          <a:xfrm>
            <a:off x="398270" y="942536"/>
            <a:ext cx="8330662" cy="4853354"/>
          </a:xfrm>
          <a:prstGeom prst="rect">
            <a:avLst/>
          </a:prstGeom>
          <a:noFill/>
          <a:ln w="9525">
            <a:noFill/>
            <a:miter lim="800000"/>
            <a:headEnd/>
            <a:tailEnd/>
          </a:ln>
        </p:spPr>
      </p:pic>
      <p:sp>
        <p:nvSpPr>
          <p:cNvPr id="3" name="Rectangle 2"/>
          <p:cNvSpPr/>
          <p:nvPr/>
        </p:nvSpPr>
        <p:spPr>
          <a:xfrm>
            <a:off x="844062" y="3573194"/>
            <a:ext cx="3727938" cy="337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5615" y="4522262"/>
            <a:ext cx="465893" cy="4754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l="5563" t="3846" r="44702" b="2426"/>
          <a:stretch>
            <a:fillRect/>
          </a:stretch>
        </p:blipFill>
        <p:spPr bwMode="auto">
          <a:xfrm>
            <a:off x="1554474" y="212528"/>
            <a:ext cx="6028006" cy="6386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clrChange>
              <a:clrFrom>
                <a:srgbClr val="FFFFFF"/>
              </a:clrFrom>
              <a:clrTo>
                <a:srgbClr val="FFFFFF">
                  <a:alpha val="0"/>
                </a:srgbClr>
              </a:clrTo>
            </a:clrChange>
          </a:blip>
          <a:srcRect l="571" t="18216" r="1137"/>
          <a:stretch>
            <a:fillRect/>
          </a:stretch>
        </p:blipFill>
        <p:spPr bwMode="auto">
          <a:xfrm>
            <a:off x="1815790" y="3188083"/>
            <a:ext cx="5499409" cy="3301198"/>
          </a:xfrm>
          <a:prstGeom prst="rect">
            <a:avLst/>
          </a:prstGeom>
          <a:noFill/>
          <a:ln w="9525">
            <a:noFill/>
            <a:miter lim="800000"/>
            <a:headEnd/>
            <a:tailEnd/>
          </a:ln>
        </p:spPr>
      </p:pic>
      <p:sp>
        <p:nvSpPr>
          <p:cNvPr id="3" name="Rectangle 2"/>
          <p:cNvSpPr/>
          <p:nvPr/>
        </p:nvSpPr>
        <p:spPr>
          <a:xfrm>
            <a:off x="1042834" y="422524"/>
            <a:ext cx="7026342"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200" dirty="0" smtClean="0">
                <a:latin typeface="Comic Sans MS" pitchFamily="66" charset="0"/>
              </a:rPr>
              <a:t>La </a:t>
            </a:r>
            <a:r>
              <a:rPr lang="fr-FR" sz="2200" dirty="0" smtClean="0">
                <a:solidFill>
                  <a:srgbClr val="C00000"/>
                </a:solidFill>
                <a:latin typeface="Comic Sans MS" pitchFamily="66" charset="0"/>
              </a:rPr>
              <a:t>PCR</a:t>
            </a:r>
            <a:r>
              <a:rPr lang="fr-FR" sz="2200" dirty="0" smtClean="0">
                <a:latin typeface="Comic Sans MS" pitchFamily="66" charset="0"/>
              </a:rPr>
              <a:t> permet d’obtenir par réplication in vitro de multiples copies d’un fragment d’ADN à partir d’un extrait (ADN matriciel).</a:t>
            </a:r>
            <a:endParaRPr lang="en-US" sz="2200" dirty="0">
              <a:latin typeface="Comic Sans MS" pitchFamily="66" charset="0"/>
            </a:endParaRPr>
          </a:p>
        </p:txBody>
      </p:sp>
      <p:sp>
        <p:nvSpPr>
          <p:cNvPr id="7" name="Rectangle 6"/>
          <p:cNvSpPr/>
          <p:nvPr/>
        </p:nvSpPr>
        <p:spPr>
          <a:xfrm>
            <a:off x="657726" y="1643322"/>
            <a:ext cx="7812503" cy="1477328"/>
          </a:xfrm>
          <a:prstGeom prst="rect">
            <a:avLst/>
          </a:prstGeom>
        </p:spPr>
        <p:txBody>
          <a:bodyPr wrap="square">
            <a:spAutoFit/>
          </a:bodyPr>
          <a:lstStyle/>
          <a:p>
            <a:pPr algn="just"/>
            <a:r>
              <a:rPr lang="fr-FR" dirty="0" smtClean="0">
                <a:latin typeface="Comic Sans MS" pitchFamily="66" charset="0"/>
              </a:rPr>
              <a:t>L’ADN matriciel peut être:</a:t>
            </a:r>
          </a:p>
          <a:p>
            <a:pPr algn="just">
              <a:buFont typeface="Arial" pitchFamily="34" charset="0"/>
              <a:buChar char="•"/>
            </a:pPr>
            <a:r>
              <a:rPr lang="fr-FR" dirty="0" smtClean="0">
                <a:latin typeface="Comic Sans MS" pitchFamily="66" charset="0"/>
              </a:rPr>
              <a:t> de l’ADN génomique </a:t>
            </a:r>
          </a:p>
          <a:p>
            <a:pPr algn="just">
              <a:buFont typeface="Arial" pitchFamily="34" charset="0"/>
              <a:buChar char="•"/>
            </a:pPr>
            <a:r>
              <a:rPr lang="fr-FR" dirty="0" smtClean="0">
                <a:latin typeface="Comic Sans MS" pitchFamily="66" charset="0"/>
              </a:rPr>
              <a:t> l’ADN complémentaire obtenu par RT-PCR à partir d’un extrait d’ARN messagers (ARN poly-A)</a:t>
            </a:r>
          </a:p>
          <a:p>
            <a:pPr algn="just">
              <a:buFont typeface="Arial" pitchFamily="34" charset="0"/>
              <a:buChar char="•"/>
            </a:pPr>
            <a:r>
              <a:rPr lang="fr-FR" dirty="0" smtClean="0">
                <a:latin typeface="Comic Sans MS" pitchFamily="66" charset="0"/>
              </a:rPr>
              <a:t> ou encore de </a:t>
            </a:r>
            <a:r>
              <a:rPr lang="en-US" dirty="0" err="1" smtClean="0">
                <a:latin typeface="Comic Sans MS" pitchFamily="66" charset="0"/>
              </a:rPr>
              <a:t>l’ADN</a:t>
            </a:r>
            <a:r>
              <a:rPr lang="en-US" dirty="0" smtClean="0">
                <a:latin typeface="Comic Sans MS" pitchFamily="66" charset="0"/>
              </a:rPr>
              <a:t> </a:t>
            </a:r>
            <a:r>
              <a:rPr lang="en-US" dirty="0" err="1" smtClean="0">
                <a:latin typeface="Comic Sans MS" pitchFamily="66" charset="0"/>
              </a:rPr>
              <a:t>plasmidique</a:t>
            </a:r>
            <a:r>
              <a:rPr lang="en-US" dirty="0" smtClean="0">
                <a:latin typeface="Comic Sans MS" pitchFamily="66" charset="0"/>
              </a:rPr>
              <a:t>.</a:t>
            </a:r>
            <a:endParaRPr lang="en-US" dirty="0">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769" r="16700" b="14808"/>
          <a:stretch>
            <a:fillRect/>
          </a:stretch>
        </p:blipFill>
        <p:spPr bwMode="auto">
          <a:xfrm>
            <a:off x="517384" y="936144"/>
            <a:ext cx="8106117" cy="5534989"/>
          </a:xfrm>
          <a:prstGeom prst="rect">
            <a:avLst/>
          </a:prstGeom>
          <a:noFill/>
          <a:ln w="9525">
            <a:noFill/>
            <a:miter lim="800000"/>
            <a:headEnd/>
            <a:tailEnd/>
          </a:ln>
        </p:spPr>
      </p:pic>
      <p:sp>
        <p:nvSpPr>
          <p:cNvPr id="4" name="Rectangle 3"/>
          <p:cNvSpPr/>
          <p:nvPr/>
        </p:nvSpPr>
        <p:spPr>
          <a:xfrm>
            <a:off x="1967627" y="416726"/>
            <a:ext cx="5197257" cy="523220"/>
          </a:xfrm>
          <a:prstGeom prst="rect">
            <a:avLst/>
          </a:prstGeom>
        </p:spPr>
        <p:txBody>
          <a:bodyPr wrap="none">
            <a:spAutoFit/>
          </a:bodyPr>
          <a:lstStyle/>
          <a:p>
            <a:r>
              <a:rPr lang="en-US" sz="2800" dirty="0" smtClean="0">
                <a:latin typeface="Comic Sans MS" pitchFamily="66" charset="0"/>
                <a:hlinkClick r:id="rId3"/>
              </a:rPr>
              <a:t>http://bioinfo.ut.ee/primer3</a:t>
            </a:r>
            <a:r>
              <a:rPr lang="en-US" sz="2800" dirty="0" smtClean="0">
                <a:latin typeface="Comic Sans MS" pitchFamily="66" charset="0"/>
                <a:hlinkClick r:id="rId3"/>
              </a:rPr>
              <a:t>/</a:t>
            </a:r>
            <a:endParaRPr lang="en-US"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821" r="16639" b="14615"/>
          <a:stretch>
            <a:fillRect/>
          </a:stretch>
        </p:blipFill>
        <p:spPr bwMode="auto">
          <a:xfrm>
            <a:off x="295440" y="548640"/>
            <a:ext cx="8567224" cy="579588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70538" y="4102817"/>
            <a:ext cx="339283" cy="346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clrChange>
              <a:clrFrom>
                <a:srgbClr val="FFFFFF"/>
              </a:clrFrom>
              <a:clrTo>
                <a:srgbClr val="FFFFFF">
                  <a:alpha val="0"/>
                </a:srgbClr>
              </a:clrTo>
            </a:clrChange>
          </a:blip>
          <a:srcRect t="2692" r="47345" b="90142"/>
          <a:stretch>
            <a:fillRect/>
          </a:stretch>
        </p:blipFill>
        <p:spPr bwMode="auto">
          <a:xfrm>
            <a:off x="413394" y="357962"/>
            <a:ext cx="6353150" cy="4861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clrChange>
              <a:clrFrom>
                <a:srgbClr val="FFFFFF"/>
              </a:clrFrom>
              <a:clrTo>
                <a:srgbClr val="FFFFFF">
                  <a:alpha val="0"/>
                </a:srgbClr>
              </a:clrTo>
            </a:clrChange>
          </a:blip>
          <a:srcRect r="59995" b="14423"/>
          <a:stretch>
            <a:fillRect/>
          </a:stretch>
        </p:blipFill>
        <p:spPr bwMode="auto">
          <a:xfrm>
            <a:off x="3967095" y="1814731"/>
            <a:ext cx="3848225" cy="462827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t="12796" r="47345" b="72308"/>
          <a:stretch>
            <a:fillRect/>
          </a:stretch>
        </p:blipFill>
        <p:spPr bwMode="auto">
          <a:xfrm>
            <a:off x="382913" y="829994"/>
            <a:ext cx="6987119" cy="1111348"/>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clrChange>
              <a:clrFrom>
                <a:srgbClr val="FFFFFF"/>
              </a:clrFrom>
              <a:clrTo>
                <a:srgbClr val="FFFFFF">
                  <a:alpha val="0"/>
                </a:srgbClr>
              </a:clrTo>
            </a:clrChange>
          </a:blip>
          <a:srcRect t="40240" r="88491" b="56106"/>
          <a:stretch>
            <a:fillRect/>
          </a:stretch>
        </p:blipFill>
        <p:spPr bwMode="auto">
          <a:xfrm>
            <a:off x="401663" y="1983544"/>
            <a:ext cx="1497476" cy="267286"/>
          </a:xfrm>
          <a:prstGeom prst="rect">
            <a:avLst/>
          </a:prstGeom>
          <a:noFill/>
          <a:ln w="9525">
            <a:noFill/>
            <a:miter lim="800000"/>
            <a:headEnd/>
            <a:tailEnd/>
          </a:ln>
        </p:spPr>
      </p:pic>
      <p:sp>
        <p:nvSpPr>
          <p:cNvPr id="9" name="Rectangle 8"/>
          <p:cNvSpPr/>
          <p:nvPr/>
        </p:nvSpPr>
        <p:spPr>
          <a:xfrm>
            <a:off x="3263705" y="1046869"/>
            <a:ext cx="576775" cy="633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28297" y="1046869"/>
            <a:ext cx="576775" cy="633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2031" y="1983545"/>
            <a:ext cx="1448972" cy="2672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4483" t="5286" r="8486" b="8547"/>
          <a:stretch>
            <a:fillRect/>
          </a:stretch>
        </p:blipFill>
        <p:spPr bwMode="auto">
          <a:xfrm>
            <a:off x="416381" y="419726"/>
            <a:ext cx="8292903" cy="595109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161925" y="258930"/>
            <a:ext cx="8820150" cy="6372225"/>
          </a:xfrm>
          <a:prstGeom prst="rect">
            <a:avLst/>
          </a:prstGeom>
          <a:noFill/>
          <a:ln w="9525">
            <a:noFill/>
            <a:miter lim="800000"/>
            <a:headEnd/>
            <a:tailEnd/>
          </a:ln>
        </p:spPr>
      </p:pic>
      <p:sp>
        <p:nvSpPr>
          <p:cNvPr id="3" name="Rectangle 2"/>
          <p:cNvSpPr/>
          <p:nvPr/>
        </p:nvSpPr>
        <p:spPr>
          <a:xfrm>
            <a:off x="1489491" y="1477715"/>
            <a:ext cx="853659" cy="3407608"/>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p:nvPr/>
        </p:nvCxnSpPr>
        <p:spPr>
          <a:xfrm flipH="1" flipV="1">
            <a:off x="1447800" y="3113673"/>
            <a:ext cx="895350" cy="117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2727158" y="746140"/>
            <a:ext cx="385010" cy="35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3793958" y="2053572"/>
            <a:ext cx="385010" cy="35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4756485" y="1600200"/>
            <a:ext cx="385010" cy="35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p:cNvSpPr txBox="1"/>
          <p:nvPr/>
        </p:nvSpPr>
        <p:spPr>
          <a:xfrm>
            <a:off x="2756798" y="737937"/>
            <a:ext cx="325730" cy="369332"/>
          </a:xfrm>
          <a:prstGeom prst="rect">
            <a:avLst/>
          </a:prstGeom>
          <a:noFill/>
        </p:spPr>
        <p:txBody>
          <a:bodyPr wrap="none" rtlCol="0">
            <a:spAutoFit/>
          </a:bodyPr>
          <a:lstStyle/>
          <a:p>
            <a:r>
              <a:rPr lang="en-US" b="1" dirty="0" smtClean="0">
                <a:solidFill>
                  <a:schemeClr val="bg1"/>
                </a:solidFill>
                <a:latin typeface="Comic Sans MS" pitchFamily="66" charset="0"/>
              </a:rPr>
              <a:t>1</a:t>
            </a:r>
            <a:endParaRPr lang="en-US" b="1" dirty="0">
              <a:solidFill>
                <a:schemeClr val="bg1"/>
              </a:solidFill>
              <a:latin typeface="Comic Sans MS" pitchFamily="66" charset="0"/>
            </a:endParaRPr>
          </a:p>
        </p:txBody>
      </p:sp>
      <p:sp>
        <p:nvSpPr>
          <p:cNvPr id="11" name="ZoneTexte 10"/>
          <p:cNvSpPr txBox="1"/>
          <p:nvPr/>
        </p:nvSpPr>
        <p:spPr>
          <a:xfrm>
            <a:off x="3821710" y="2054334"/>
            <a:ext cx="325730" cy="369332"/>
          </a:xfrm>
          <a:prstGeom prst="rect">
            <a:avLst/>
          </a:prstGeom>
          <a:noFill/>
        </p:spPr>
        <p:txBody>
          <a:bodyPr wrap="none" rtlCol="0">
            <a:spAutoFit/>
          </a:bodyPr>
          <a:lstStyle/>
          <a:p>
            <a:r>
              <a:rPr lang="en-US" b="1" dirty="0" smtClean="0">
                <a:solidFill>
                  <a:schemeClr val="bg1"/>
                </a:solidFill>
                <a:latin typeface="Comic Sans MS" pitchFamily="66" charset="0"/>
              </a:rPr>
              <a:t>2</a:t>
            </a:r>
            <a:endParaRPr lang="en-US" b="1" dirty="0">
              <a:solidFill>
                <a:schemeClr val="bg1"/>
              </a:solidFill>
              <a:latin typeface="Comic Sans MS" pitchFamily="66" charset="0"/>
            </a:endParaRPr>
          </a:p>
        </p:txBody>
      </p:sp>
      <p:sp>
        <p:nvSpPr>
          <p:cNvPr id="12" name="ZoneTexte 11"/>
          <p:cNvSpPr txBox="1"/>
          <p:nvPr/>
        </p:nvSpPr>
        <p:spPr>
          <a:xfrm>
            <a:off x="4793202" y="1600962"/>
            <a:ext cx="325730" cy="369332"/>
          </a:xfrm>
          <a:prstGeom prst="rect">
            <a:avLst/>
          </a:prstGeom>
          <a:noFill/>
        </p:spPr>
        <p:txBody>
          <a:bodyPr wrap="none" rtlCol="0">
            <a:spAutoFit/>
          </a:bodyPr>
          <a:lstStyle/>
          <a:p>
            <a:r>
              <a:rPr lang="en-US" b="1" dirty="0" smtClean="0">
                <a:solidFill>
                  <a:schemeClr val="bg1"/>
                </a:solidFill>
                <a:latin typeface="Comic Sans MS" pitchFamily="66" charset="0"/>
              </a:rPr>
              <a:t>3</a:t>
            </a:r>
            <a:endParaRPr lang="en-US" b="1" dirty="0">
              <a:solidFill>
                <a:schemeClr val="bg1"/>
              </a:solidFill>
              <a:latin typeface="Comic Sans MS" pitchFamily="66" charset="0"/>
            </a:endParaRPr>
          </a:p>
        </p:txBody>
      </p:sp>
      <p:sp>
        <p:nvSpPr>
          <p:cNvPr id="13" name="ZoneTexte 12"/>
          <p:cNvSpPr txBox="1"/>
          <p:nvPr/>
        </p:nvSpPr>
        <p:spPr>
          <a:xfrm>
            <a:off x="6091785" y="5900193"/>
            <a:ext cx="264816" cy="307777"/>
          </a:xfrm>
          <a:prstGeom prst="rect">
            <a:avLst/>
          </a:prstGeom>
          <a:noFill/>
        </p:spPr>
        <p:txBody>
          <a:bodyPr wrap="none" rtlCol="0">
            <a:spAutoFit/>
          </a:bodyPr>
          <a:lstStyle/>
          <a:p>
            <a:r>
              <a:rPr lang="en-US" sz="1400" dirty="0" smtClean="0">
                <a:latin typeface="Comic Sans MS" pitchFamily="66" charset="0"/>
              </a:rPr>
              <a:t>1</a:t>
            </a:r>
            <a:endParaRPr lang="en-US" sz="1400" dirty="0">
              <a:latin typeface="Comic Sans MS" pitchFamily="66" charset="0"/>
            </a:endParaRPr>
          </a:p>
        </p:txBody>
      </p:sp>
      <p:sp>
        <p:nvSpPr>
          <p:cNvPr id="14" name="ZoneTexte 13"/>
          <p:cNvSpPr txBox="1"/>
          <p:nvPr/>
        </p:nvSpPr>
        <p:spPr>
          <a:xfrm>
            <a:off x="6077358" y="6088453"/>
            <a:ext cx="293670" cy="307777"/>
          </a:xfrm>
          <a:prstGeom prst="rect">
            <a:avLst/>
          </a:prstGeom>
          <a:noFill/>
        </p:spPr>
        <p:txBody>
          <a:bodyPr wrap="none" rtlCol="0">
            <a:spAutoFit/>
          </a:bodyPr>
          <a:lstStyle/>
          <a:p>
            <a:r>
              <a:rPr lang="en-US" sz="1400" dirty="0" smtClean="0">
                <a:latin typeface="Comic Sans MS" pitchFamily="66" charset="0"/>
              </a:rPr>
              <a:t>2</a:t>
            </a:r>
            <a:endParaRPr lang="en-US" sz="1400" dirty="0">
              <a:latin typeface="Comic Sans MS" pitchFamily="66" charset="0"/>
            </a:endParaRPr>
          </a:p>
        </p:txBody>
      </p:sp>
      <p:sp>
        <p:nvSpPr>
          <p:cNvPr id="15" name="ZoneTexte 14"/>
          <p:cNvSpPr txBox="1"/>
          <p:nvPr/>
        </p:nvSpPr>
        <p:spPr>
          <a:xfrm>
            <a:off x="6077358" y="6285678"/>
            <a:ext cx="293670" cy="307777"/>
          </a:xfrm>
          <a:prstGeom prst="rect">
            <a:avLst/>
          </a:prstGeom>
          <a:noFill/>
        </p:spPr>
        <p:txBody>
          <a:bodyPr wrap="none" rtlCol="0">
            <a:spAutoFit/>
          </a:bodyPr>
          <a:lstStyle/>
          <a:p>
            <a:r>
              <a:rPr lang="en-US" sz="1400" dirty="0" smtClean="0">
                <a:latin typeface="Comic Sans MS" pitchFamily="66" charset="0"/>
              </a:rPr>
              <a:t>3</a:t>
            </a:r>
            <a:endParaRPr lang="en-US" sz="14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03147" y="1087675"/>
            <a:ext cx="8334531"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C00000"/>
                </a:solidFill>
                <a:effectLst/>
                <a:latin typeface="Comic Sans MS" pitchFamily="66" charset="0"/>
                <a:ea typeface="Calibri" pitchFamily="34" charset="0"/>
                <a:cs typeface="Arial-BoldMT"/>
              </a:rPr>
              <a:t>La dénaturation : 94°C</a:t>
            </a:r>
            <a:endParaRPr kumimoji="0" lang="en-US" sz="2000" b="0" i="0" u="none" strike="noStrike" cap="none" normalizeH="0" baseline="0" dirty="0" smtClean="0">
              <a:ln>
                <a:noFill/>
              </a:ln>
              <a:solidFill>
                <a:srgbClr val="C0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81"/>
                </a:solidFill>
                <a:effectLst/>
                <a:latin typeface="Comic Sans MS" pitchFamily="66" charset="0"/>
                <a:ea typeface="Calibri" pitchFamily="34" charset="0"/>
                <a:cs typeface="ArialMT"/>
              </a:rPr>
              <a:t>La première période s’effectue à une température de 94°C, dite température de dénaturation. À cette température, l’ADN matriciel, qui sert de matrice au cours de la réplication, est dénaturé: les liaisons hydrogène ne peuvent pas se maintenir à une température supérieure à 80°C et les ADN double-brin se dénaturent en ADN simple-brin (ADN monocaténaires).</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4" name="Picture 2" descr="http://www.oezratty.net/wordpress/wp-content/WindowsLiveWriter/Les-dessous-techniques-du-squenage-du-gn_82A7/Cycle-PCR.jpg"/>
          <p:cNvPicPr>
            <a:picLocks noChangeAspect="1" noChangeArrowheads="1"/>
          </p:cNvPicPr>
          <p:nvPr/>
        </p:nvPicPr>
        <p:blipFill>
          <a:blip r:embed="rId2" cstate="print">
            <a:clrChange>
              <a:clrFrom>
                <a:srgbClr val="FFFFFF"/>
              </a:clrFrom>
              <a:clrTo>
                <a:srgbClr val="FFFFFF">
                  <a:alpha val="0"/>
                </a:srgbClr>
              </a:clrTo>
            </a:clrChange>
          </a:blip>
          <a:srcRect l="1139" r="7233" b="62721"/>
          <a:stretch>
            <a:fillRect/>
          </a:stretch>
        </p:blipFill>
        <p:spPr bwMode="auto">
          <a:xfrm>
            <a:off x="329787" y="3731310"/>
            <a:ext cx="8469438" cy="14702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665" y="417343"/>
            <a:ext cx="8124669" cy="2585323"/>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000081"/>
                </a:solidFill>
                <a:latin typeface="Comic Sans MS" pitchFamily="66" charset="0"/>
                <a:ea typeface="Calibri" pitchFamily="34" charset="0"/>
                <a:cs typeface="Arial-BoldMT"/>
              </a:rPr>
              <a:t>L’hybridation (</a:t>
            </a:r>
            <a:r>
              <a:rPr lang="en-US" b="1" dirty="0" smtClean="0">
                <a:solidFill>
                  <a:srgbClr val="000081"/>
                </a:solidFill>
                <a:latin typeface="Comic Sans MS" pitchFamily="66" charset="0"/>
                <a:ea typeface="Calibri" pitchFamily="34" charset="0"/>
                <a:cs typeface="Arial-BoldMT"/>
              </a:rPr>
              <a:t>Annealing</a:t>
            </a:r>
            <a:r>
              <a:rPr lang="fr-FR" b="1" dirty="0" smtClean="0">
                <a:solidFill>
                  <a:srgbClr val="000081"/>
                </a:solidFill>
                <a:latin typeface="Comic Sans MS" pitchFamily="66" charset="0"/>
                <a:ea typeface="Calibri" pitchFamily="34" charset="0"/>
                <a:cs typeface="Arial-BoldMT"/>
              </a:rPr>
              <a:t>) : 40 – 70°C</a:t>
            </a:r>
            <a:endParaRPr lang="en-US" dirty="0" smtClean="0">
              <a:latin typeface="Comic Sans MS" pitchFamily="66" charset="0"/>
              <a:cs typeface="Arial" pitchFamily="34" charset="0"/>
            </a:endParaRPr>
          </a:p>
          <a:p>
            <a:pPr lvl="0" algn="just" eaLnBrk="0" fontAlgn="base" hangingPunct="0">
              <a:spcBef>
                <a:spcPct val="0"/>
              </a:spcBef>
              <a:spcAft>
                <a:spcPct val="0"/>
              </a:spcAft>
            </a:pPr>
            <a:r>
              <a:rPr lang="fr-FR" dirty="0" smtClean="0">
                <a:solidFill>
                  <a:srgbClr val="000081"/>
                </a:solidFill>
                <a:latin typeface="Comic Sans MS" pitchFamily="66" charset="0"/>
                <a:ea typeface="Calibri" pitchFamily="34" charset="0"/>
                <a:cs typeface="ArialMT"/>
              </a:rPr>
              <a:t>La deuxième période s’effectue à une température généralement comprise entre 40 et 70°C, dite température d’hybridation des amorces. La diminution de la température permet aux liaisons hydrogène de se reformer et donc aux brins complémentaires de s’hybrider. Les amorces, courtes séquences monocaténaires complémentaires de régions qui flanquent l’ADN à amplifier, s’hybrident plus facilement que les longs brins d’ADN matriciel. Plus la température d’hybridation est élevée, plus l’hybridation est sélective, plus elle est spécifique.</a:t>
            </a:r>
            <a:endParaRPr lang="fr-FR" dirty="0" smtClean="0">
              <a:latin typeface="Comic Sans MS" pitchFamily="66" charset="0"/>
              <a:cs typeface="Arial" pitchFamily="34" charset="0"/>
            </a:endParaRPr>
          </a:p>
        </p:txBody>
      </p:sp>
      <p:pic>
        <p:nvPicPr>
          <p:cNvPr id="3" name="Picture 2" descr="http://www.oezratty.net/wordpress/wp-content/WindowsLiveWriter/Les-dessous-techniques-du-squenage-du-gn_82A7/Cycle-PCR.jpg"/>
          <p:cNvPicPr>
            <a:picLocks noChangeAspect="1" noChangeArrowheads="1"/>
          </p:cNvPicPr>
          <p:nvPr/>
        </p:nvPicPr>
        <p:blipFill>
          <a:blip r:embed="rId2" cstate="print"/>
          <a:srcRect l="1337" t="43399" r="55212" b="12994"/>
          <a:stretch>
            <a:fillRect/>
          </a:stretch>
        </p:blipFill>
        <p:spPr bwMode="auto">
          <a:xfrm>
            <a:off x="1648919" y="3117956"/>
            <a:ext cx="5846163" cy="2503358"/>
          </a:xfrm>
          <a:prstGeom prst="rect">
            <a:avLst/>
          </a:prstGeom>
          <a:noFill/>
        </p:spPr>
      </p:pic>
      <p:sp>
        <p:nvSpPr>
          <p:cNvPr id="4" name="ZoneTexte 3"/>
          <p:cNvSpPr txBox="1"/>
          <p:nvPr/>
        </p:nvSpPr>
        <p:spPr>
          <a:xfrm>
            <a:off x="494677" y="5891135"/>
            <a:ext cx="812466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400" dirty="0" smtClean="0">
                <a:latin typeface="Comic Sans MS" pitchFamily="66" charset="0"/>
              </a:rPr>
              <a:t>!!!!!Tº </a:t>
            </a:r>
            <a:r>
              <a:rPr lang="fr-FR" sz="2400" dirty="0" err="1" smtClean="0">
                <a:latin typeface="Comic Sans MS" pitchFamily="66" charset="0"/>
              </a:rPr>
              <a:t>annealing</a:t>
            </a:r>
            <a:r>
              <a:rPr lang="fr-FR" sz="2400" dirty="0" smtClean="0">
                <a:latin typeface="Comic Sans MS" pitchFamily="66" charset="0"/>
              </a:rPr>
              <a:t> généralement 2-3ºC en dessous de la Tm </a:t>
            </a:r>
            <a:endParaRPr lang="fr-FR" sz="24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70603" y="333689"/>
            <a:ext cx="819962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81"/>
                </a:solidFill>
                <a:effectLst/>
                <a:latin typeface="Comic Sans MS" pitchFamily="66" charset="0"/>
                <a:ea typeface="Calibri" pitchFamily="34" charset="0"/>
                <a:cs typeface="Arial-BoldMT"/>
              </a:rPr>
              <a:t>L’élongation : 72°C</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81"/>
                </a:solidFill>
                <a:effectLst/>
                <a:latin typeface="Comic Sans MS" pitchFamily="66" charset="0"/>
                <a:ea typeface="Calibri" pitchFamily="34" charset="0"/>
                <a:cs typeface="ArialMT"/>
              </a:rPr>
              <a:t>La troisième période s’effectue à une température de 72°C, dite température d’élongation. À 72°C, la </a:t>
            </a:r>
            <a:r>
              <a:rPr kumimoji="0" lang="fr-FR" sz="2000" b="0" i="0" u="none" strike="noStrike" cap="none" normalizeH="0" baseline="0" dirty="0" err="1" smtClean="0">
                <a:ln>
                  <a:noFill/>
                </a:ln>
                <a:solidFill>
                  <a:srgbClr val="000081"/>
                </a:solidFill>
                <a:effectLst/>
                <a:latin typeface="Comic Sans MS" pitchFamily="66" charset="0"/>
                <a:ea typeface="Calibri" pitchFamily="34" charset="0"/>
                <a:cs typeface="ArialMT"/>
              </a:rPr>
              <a:t>Taq</a:t>
            </a:r>
            <a:r>
              <a:rPr kumimoji="0" lang="fr-FR" sz="2000" b="0" i="0" u="none" strike="noStrike" cap="none" normalizeH="0" baseline="0" dirty="0" smtClean="0">
                <a:ln>
                  <a:noFill/>
                </a:ln>
                <a:solidFill>
                  <a:srgbClr val="000081"/>
                </a:solidFill>
                <a:effectLst/>
                <a:latin typeface="Comic Sans MS" pitchFamily="66" charset="0"/>
                <a:ea typeface="Calibri" pitchFamily="34" charset="0"/>
                <a:cs typeface="ArialMT"/>
              </a:rPr>
              <a:t> polymérase se lie aux ADN monocaténaires amorcés et catalyse la réplication en utilisant les </a:t>
            </a:r>
            <a:r>
              <a:rPr kumimoji="0" lang="fr-FR" sz="2000" b="0" i="0" u="none" strike="noStrike" cap="none" normalizeH="0" baseline="0" dirty="0" err="1" smtClean="0">
                <a:ln>
                  <a:noFill/>
                </a:ln>
                <a:solidFill>
                  <a:srgbClr val="000081"/>
                </a:solidFill>
                <a:effectLst/>
                <a:latin typeface="Comic Sans MS" pitchFamily="66" charset="0"/>
                <a:ea typeface="Calibri" pitchFamily="34" charset="0"/>
                <a:cs typeface="ArialMT"/>
              </a:rPr>
              <a:t>désoxyribonucléosides</a:t>
            </a:r>
            <a:r>
              <a:rPr kumimoji="0" lang="fr-FR" sz="2000" b="0" i="0" u="none" strike="noStrike" cap="none" normalizeH="0" baseline="0" dirty="0" smtClean="0">
                <a:ln>
                  <a:noFill/>
                </a:ln>
                <a:solidFill>
                  <a:srgbClr val="000081"/>
                </a:solidFill>
                <a:effectLst/>
                <a:latin typeface="Comic Sans MS" pitchFamily="66" charset="0"/>
                <a:ea typeface="Calibri" pitchFamily="34" charset="0"/>
                <a:cs typeface="ArialMT"/>
              </a:rPr>
              <a:t> triphosphates (</a:t>
            </a:r>
            <a:r>
              <a:rPr kumimoji="0" lang="fr-FR" sz="2000" b="0" i="0" u="none" strike="noStrike" cap="none" normalizeH="0" baseline="0" dirty="0" err="1" smtClean="0">
                <a:ln>
                  <a:noFill/>
                </a:ln>
                <a:solidFill>
                  <a:srgbClr val="000081"/>
                </a:solidFill>
                <a:effectLst/>
                <a:latin typeface="Comic Sans MS" pitchFamily="66" charset="0"/>
                <a:ea typeface="Calibri" pitchFamily="34" charset="0"/>
                <a:cs typeface="ArialMT"/>
              </a:rPr>
              <a:t>dNTP</a:t>
            </a:r>
            <a:r>
              <a:rPr kumimoji="0" lang="fr-FR" sz="2000" b="0" i="0" u="none" strike="noStrike" cap="none" normalizeH="0" baseline="0" dirty="0" smtClean="0">
                <a:ln>
                  <a:noFill/>
                </a:ln>
                <a:solidFill>
                  <a:srgbClr val="000081"/>
                </a:solidFill>
                <a:effectLst/>
                <a:latin typeface="Comic Sans MS" pitchFamily="66" charset="0"/>
                <a:ea typeface="Calibri" pitchFamily="34" charset="0"/>
                <a:cs typeface="ArialMT"/>
              </a:rPr>
              <a:t>) présents dans le mélange réactionnel.</a:t>
            </a:r>
            <a:r>
              <a:rPr kumimoji="0" lang="fr-FR" sz="2000" b="0" i="0" u="none" strike="noStrike" cap="none" normalizeH="0" dirty="0" smtClean="0">
                <a:ln>
                  <a:noFill/>
                </a:ln>
                <a:solidFill>
                  <a:srgbClr val="000081"/>
                </a:solidFill>
                <a:effectLst/>
                <a:latin typeface="Comic Sans MS" pitchFamily="66" charset="0"/>
                <a:ea typeface="Calibri" pitchFamily="34" charset="0"/>
                <a:cs typeface="ArialMT"/>
              </a:rPr>
              <a:t> </a:t>
            </a:r>
            <a:r>
              <a:rPr lang="fr-FR" sz="2000" dirty="0" smtClean="0">
                <a:solidFill>
                  <a:srgbClr val="000081"/>
                </a:solidFill>
                <a:latin typeface="Comic Sans MS" pitchFamily="66" charset="0"/>
                <a:ea typeface="Calibri" pitchFamily="34" charset="0"/>
                <a:cs typeface="ArialMT" charset="0"/>
              </a:rPr>
              <a:t>Au cycle suivant, les fragments synthétisés au cycle précédent servent à leur tour de matrice. Il faut compter 20 à 40 cycles pour synthétiser une quantité analysable d’ADN (environ 0,1 microgramme). Chaque cycle voit théoriquement doubler la quantité d’ADN présente au cours du cycle précédent.</a:t>
            </a:r>
            <a:endParaRPr lang="en-US" sz="2000" dirty="0" smtClean="0">
              <a:latin typeface="Comic Sans MS" pitchFamily="66" charset="0"/>
              <a:cs typeface="Arial" pitchFamily="34" charset="0"/>
            </a:endParaRPr>
          </a:p>
        </p:txBody>
      </p:sp>
      <p:sp>
        <p:nvSpPr>
          <p:cNvPr id="3" name="Rectangle 2"/>
          <p:cNvSpPr/>
          <p:nvPr/>
        </p:nvSpPr>
        <p:spPr>
          <a:xfrm>
            <a:off x="599605" y="5741139"/>
            <a:ext cx="7929796" cy="738664"/>
          </a:xfrm>
          <a:prstGeom prst="rect">
            <a:avLst/>
          </a:prstGeom>
        </p:spPr>
        <p:txBody>
          <a:bodyPr wrap="square">
            <a:spAutoFit/>
          </a:bodyPr>
          <a:lstStyle/>
          <a:p>
            <a:pPr lvl="0" algn="just" eaLnBrk="0" fontAlgn="base" hangingPunct="0">
              <a:spcBef>
                <a:spcPct val="0"/>
              </a:spcBef>
              <a:spcAft>
                <a:spcPct val="0"/>
              </a:spcAft>
            </a:pPr>
            <a:r>
              <a:rPr lang="fr-FR" sz="1400" dirty="0" smtClean="0">
                <a:solidFill>
                  <a:srgbClr val="000081"/>
                </a:solidFill>
                <a:latin typeface="Comic Sans MS" pitchFamily="66" charset="0"/>
                <a:ea typeface="Calibri" pitchFamily="34" charset="0"/>
                <a:cs typeface="ArialMT" charset="0"/>
              </a:rPr>
              <a:t>Il est recommandé de rajouter un cycle final d’élongation à 72°C, notamment lorsque la séquence d’intérêt est de grande taille (supérieure à 1 </a:t>
            </a:r>
            <a:r>
              <a:rPr lang="fr-FR" sz="1400" dirty="0" err="1" smtClean="0">
                <a:solidFill>
                  <a:srgbClr val="000081"/>
                </a:solidFill>
                <a:latin typeface="Comic Sans MS" pitchFamily="66" charset="0"/>
                <a:ea typeface="Calibri" pitchFamily="34" charset="0"/>
                <a:cs typeface="ArialMT" charset="0"/>
              </a:rPr>
              <a:t>kilobase</a:t>
            </a:r>
            <a:r>
              <a:rPr lang="fr-FR" sz="1400" dirty="0" smtClean="0">
                <a:solidFill>
                  <a:srgbClr val="000081"/>
                </a:solidFill>
                <a:latin typeface="Comic Sans MS" pitchFamily="66" charset="0"/>
                <a:ea typeface="Calibri" pitchFamily="34" charset="0"/>
                <a:cs typeface="ArialMT" charset="0"/>
              </a:rPr>
              <a:t>), à raison de 2 minutes par </a:t>
            </a:r>
            <a:r>
              <a:rPr lang="fr-FR" sz="1400" dirty="0" err="1" smtClean="0">
                <a:solidFill>
                  <a:srgbClr val="000081"/>
                </a:solidFill>
                <a:latin typeface="Comic Sans MS" pitchFamily="66" charset="0"/>
                <a:ea typeface="Calibri" pitchFamily="34" charset="0"/>
                <a:cs typeface="ArialMT" charset="0"/>
              </a:rPr>
              <a:t>kilobase</a:t>
            </a:r>
            <a:r>
              <a:rPr lang="fr-FR" sz="1400" dirty="0" smtClean="0">
                <a:solidFill>
                  <a:srgbClr val="000081"/>
                </a:solidFill>
                <a:latin typeface="Comic Sans MS" pitchFamily="66" charset="0"/>
                <a:ea typeface="Calibri" pitchFamily="34" charset="0"/>
                <a:cs typeface="ArialMT" charset="0"/>
              </a:rPr>
              <a:t>. La PCR permet d’amplifier des séquences dont la taille est inférieure à 6 </a:t>
            </a:r>
            <a:r>
              <a:rPr lang="fr-FR" sz="1400" dirty="0" err="1" smtClean="0">
                <a:solidFill>
                  <a:srgbClr val="000081"/>
                </a:solidFill>
                <a:latin typeface="Comic Sans MS" pitchFamily="66" charset="0"/>
                <a:ea typeface="Calibri" pitchFamily="34" charset="0"/>
                <a:cs typeface="ArialMT" charset="0"/>
              </a:rPr>
              <a:t>kilobases</a:t>
            </a:r>
            <a:r>
              <a:rPr lang="fr-FR" sz="1400" dirty="0" smtClean="0">
                <a:solidFill>
                  <a:srgbClr val="000081"/>
                </a:solidFill>
                <a:latin typeface="Comic Sans MS" pitchFamily="66" charset="0"/>
                <a:ea typeface="Calibri" pitchFamily="34" charset="0"/>
                <a:cs typeface="ArialMT" charset="0"/>
              </a:rPr>
              <a:t>.</a:t>
            </a:r>
            <a:endParaRPr lang="fr-FR" sz="1400" dirty="0" smtClean="0">
              <a:latin typeface="Comic Sans MS" pitchFamily="66" charset="0"/>
              <a:cs typeface="Arial" pitchFamily="34" charset="0"/>
            </a:endParaRPr>
          </a:p>
        </p:txBody>
      </p:sp>
      <p:pic>
        <p:nvPicPr>
          <p:cNvPr id="4" name="Picture 2" descr="http://www.oezratty.net/wordpress/wp-content/WindowsLiveWriter/Les-dessous-techniques-du-squenage-du-gn_82A7/Cycle-PCR.jpg"/>
          <p:cNvPicPr>
            <a:picLocks noChangeAspect="1" noChangeArrowheads="1"/>
          </p:cNvPicPr>
          <p:nvPr/>
        </p:nvPicPr>
        <p:blipFill>
          <a:blip r:embed="rId2" cstate="print">
            <a:clrChange>
              <a:clrFrom>
                <a:srgbClr val="FFFFFF"/>
              </a:clrFrom>
              <a:clrTo>
                <a:srgbClr val="FFFFFF">
                  <a:alpha val="0"/>
                </a:srgbClr>
              </a:clrTo>
            </a:clrChange>
          </a:blip>
          <a:srcRect l="48730" t="43030" b="2574"/>
          <a:stretch>
            <a:fillRect/>
          </a:stretch>
        </p:blipFill>
        <p:spPr bwMode="auto">
          <a:xfrm>
            <a:off x="2353459" y="3582635"/>
            <a:ext cx="4437089" cy="20086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clrChange>
              <a:clrFrom>
                <a:srgbClr val="FFFFFF"/>
              </a:clrFrom>
              <a:clrTo>
                <a:srgbClr val="FFFFFF">
                  <a:alpha val="0"/>
                </a:srgbClr>
              </a:clrTo>
            </a:clrChange>
          </a:blip>
          <a:srcRect l="8018" t="5381" r="7014" b="9799"/>
          <a:stretch>
            <a:fillRect/>
          </a:stretch>
        </p:blipFill>
        <p:spPr bwMode="auto">
          <a:xfrm>
            <a:off x="1149820" y="649036"/>
            <a:ext cx="6832647" cy="4652014"/>
          </a:xfrm>
          <a:prstGeom prst="rect">
            <a:avLst/>
          </a:prstGeom>
          <a:noFill/>
          <a:ln w="9525">
            <a:noFill/>
            <a:miter lim="800000"/>
            <a:headEnd/>
            <a:tailEnd/>
          </a:ln>
        </p:spPr>
      </p:pic>
      <p:sp>
        <p:nvSpPr>
          <p:cNvPr id="3" name="ZoneTexte 2"/>
          <p:cNvSpPr txBox="1"/>
          <p:nvPr/>
        </p:nvSpPr>
        <p:spPr>
          <a:xfrm>
            <a:off x="951477" y="5523460"/>
            <a:ext cx="7241061" cy="830997"/>
          </a:xfrm>
          <a:prstGeom prst="rect">
            <a:avLst/>
          </a:prstGeom>
          <a:noFill/>
        </p:spPr>
        <p:txBody>
          <a:bodyPr wrap="square" rtlCol="0">
            <a:spAutoFit/>
          </a:bodyPr>
          <a:lstStyle/>
          <a:p>
            <a:pPr algn="ctr"/>
            <a:r>
              <a:rPr lang="fr-FR" sz="2400" dirty="0" smtClean="0">
                <a:latin typeface="Comic Sans MS" pitchFamily="66" charset="0"/>
              </a:rPr>
              <a:t>Nombre de copie obtenues après 1 cycle PCR: 2</a:t>
            </a:r>
            <a:r>
              <a:rPr lang="fr-FR" sz="2400" baseline="30000" dirty="0" smtClean="0">
                <a:latin typeface="Comic Sans MS" pitchFamily="66" charset="0"/>
              </a:rPr>
              <a:t>n</a:t>
            </a:r>
            <a:r>
              <a:rPr lang="fr-FR" sz="2400" dirty="0" smtClean="0">
                <a:latin typeface="Comic Sans MS" pitchFamily="66" charset="0"/>
              </a:rPr>
              <a:t> </a:t>
            </a:r>
          </a:p>
          <a:p>
            <a:pPr algn="ctr"/>
            <a:r>
              <a:rPr lang="fr-FR" sz="2400" dirty="0" smtClean="0">
                <a:latin typeface="Comic Sans MS" pitchFamily="66" charset="0"/>
              </a:rPr>
              <a:t>« n » étant le nombre de copie d’AND de départ</a:t>
            </a:r>
            <a:endParaRPr lang="fr-FR" sz="2400" dirty="0">
              <a:latin typeface="Comic Sans MS" pitchFamily="66"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107</TotalTime>
  <Words>1002</Words>
  <Application>Microsoft Office PowerPoint</Application>
  <PresentationFormat>Affichage à l'écran (4:3)</PresentationFormat>
  <Paragraphs>190</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Aspect</vt:lpstr>
      <vt:lpstr>Techniques d’Analyse Moléculaire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d’Analyse Moléculaire</dc:title>
  <dc:creator>Djida</dc:creator>
  <cp:lastModifiedBy>Djida</cp:lastModifiedBy>
  <cp:revision>19</cp:revision>
  <dcterms:created xsi:type="dcterms:W3CDTF">2014-03-04T06:58:40Z</dcterms:created>
  <dcterms:modified xsi:type="dcterms:W3CDTF">2014-03-05T20:54:24Z</dcterms:modified>
</cp:coreProperties>
</file>