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65" r:id="rId3"/>
    <p:sldId id="266" r:id="rId4"/>
    <p:sldId id="269" r:id="rId5"/>
    <p:sldId id="283" r:id="rId6"/>
    <p:sldId id="267" r:id="rId7"/>
    <p:sldId id="268" r:id="rId8"/>
    <p:sldId id="284" r:id="rId9"/>
    <p:sldId id="270" r:id="rId10"/>
    <p:sldId id="287" r:id="rId11"/>
    <p:sldId id="288" r:id="rId12"/>
    <p:sldId id="289" r:id="rId13"/>
    <p:sldId id="290" r:id="rId14"/>
    <p:sldId id="272" r:id="rId15"/>
    <p:sldId id="271" r:id="rId16"/>
    <p:sldId id="273" r:id="rId17"/>
    <p:sldId id="282" r:id="rId18"/>
    <p:sldId id="259" r:id="rId19"/>
    <p:sldId id="263" r:id="rId20"/>
    <p:sldId id="260" r:id="rId21"/>
    <p:sldId id="276" r:id="rId22"/>
    <p:sldId id="278" r:id="rId23"/>
    <p:sldId id="279" r:id="rId24"/>
    <p:sldId id="277" r:id="rId25"/>
    <p:sldId id="280" r:id="rId26"/>
    <p:sldId id="285" r:id="rId27"/>
    <p:sldId id="274" r:id="rId28"/>
    <p:sldId id="286" r:id="rId29"/>
    <p:sldId id="291" r:id="rId30"/>
    <p:sldId id="275" r:id="rId31"/>
    <p:sldId id="300" r:id="rId32"/>
    <p:sldId id="299" r:id="rId33"/>
    <p:sldId id="308" r:id="rId34"/>
    <p:sldId id="309" r:id="rId35"/>
    <p:sldId id="310" r:id="rId36"/>
    <p:sldId id="304" r:id="rId37"/>
    <p:sldId id="307" r:id="rId38"/>
    <p:sldId id="303" r:id="rId39"/>
    <p:sldId id="262" r:id="rId40"/>
    <p:sldId id="2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D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1" d="100"/>
          <a:sy n="71" d="100"/>
        </p:scale>
        <p:origin x="-1272" y="12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16533-3DC0-42AE-A395-B41D23AED11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5AE4-5084-4DB3-965E-F13750F7C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5AE4-5084-4DB3-965E-F13750F7C42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5AE4-5084-4DB3-965E-F13750F7C42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7D16B-184A-49DC-BABE-2FEFFFE0B9C8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29A4D-EE5D-408E-8884-556A01E2F9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78896" y="868035"/>
            <a:ext cx="7827817" cy="661720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sz="40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banques de séquences nucléiques</a:t>
            </a:r>
            <a:endParaRPr kumimoji="0" lang="fr-FR" sz="4000" b="0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0116" y="1537839"/>
            <a:ext cx="8811490" cy="5189113"/>
          </a:xfrm>
          <a:prstGeom prst="rect">
            <a:avLst/>
          </a:prstGeom>
          <a:ln/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Origine des données :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Séquençage d’ADN et d’ARN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données stockées :</a:t>
            </a:r>
            <a:r>
              <a:rPr kumimoji="0" lang="fr-FR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séquences + annotations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 de génomes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ou plusieurs gènes, un bout de gène, séquence </a:t>
            </a:r>
            <a:r>
              <a:rPr kumimoji="0" lang="fr-FR" sz="21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intergénique</a:t>
            </a:r>
            <a:r>
              <a: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Génomes complets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ARNm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ARNt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ARNr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(fragments ou entiers)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NB 1]</a:t>
            </a:r>
            <a:r>
              <a:rPr kumimoji="0" lang="fr-FR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toutes les séquences (ADN ou ARN) sont écrites avec des T (thymine)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NB 2] :</a:t>
            </a:r>
            <a:r>
              <a:rPr kumimoji="0" lang="fr-FR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séquences sont toujours orientées 5’ vers 3’.</a:t>
            </a:r>
            <a:endParaRPr kumimoji="0" lang="fr-FR" sz="2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" t="4423" r="1246" b="6227"/>
          <a:stretch>
            <a:fillRect/>
          </a:stretch>
        </p:blipFill>
        <p:spPr bwMode="auto">
          <a:xfrm>
            <a:off x="103516" y="558112"/>
            <a:ext cx="8919713" cy="617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80" t="18113" r="10014" b="41463"/>
          <a:stretch>
            <a:fillRect/>
          </a:stretch>
        </p:blipFill>
        <p:spPr bwMode="auto">
          <a:xfrm>
            <a:off x="362303" y="2173852"/>
            <a:ext cx="8402129" cy="31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80" t="3755" r="10014" b="86268"/>
          <a:stretch>
            <a:fillRect/>
          </a:stretch>
        </p:blipFill>
        <p:spPr bwMode="auto">
          <a:xfrm>
            <a:off x="359426" y="894276"/>
            <a:ext cx="8402129" cy="77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6" t="3005" r="8811" b="86753"/>
          <a:stretch>
            <a:fillRect/>
          </a:stretch>
        </p:blipFill>
        <p:spPr bwMode="auto">
          <a:xfrm>
            <a:off x="367204" y="324542"/>
            <a:ext cx="8384876" cy="79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598" t="46557" r="14408" b="33820"/>
          <a:stretch>
            <a:fillRect/>
          </a:stretch>
        </p:blipFill>
        <p:spPr bwMode="auto">
          <a:xfrm>
            <a:off x="1696847" y="2870364"/>
            <a:ext cx="6573331" cy="14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3191" y="1483955"/>
            <a:ext cx="561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 les caractères sont les mêmes: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Identité ou match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191" y="1880768"/>
            <a:ext cx="577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 les caractères ne sont pas les mêmes: </a:t>
            </a:r>
            <a:r>
              <a:rPr lang="fr-FR" sz="2000" b="1" dirty="0" smtClean="0">
                <a:solidFill>
                  <a:srgbClr val="00B050"/>
                </a:solidFill>
                <a:latin typeface="+mj-lt"/>
              </a:rPr>
              <a:t>Substitution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191" y="2277582"/>
            <a:ext cx="615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 l’une des positions est un espace: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Insertion</a:t>
            </a:r>
            <a:r>
              <a:rPr lang="fr-FR" sz="2000" b="1" dirty="0" smtClean="0">
                <a:latin typeface="+mj-lt"/>
              </a:rPr>
              <a:t> / </a:t>
            </a:r>
            <a:r>
              <a:rPr lang="fr-FR" sz="2000" b="1" dirty="0" smtClean="0">
                <a:solidFill>
                  <a:srgbClr val="FFC000"/>
                </a:solidFill>
                <a:latin typeface="+mj-lt"/>
              </a:rPr>
              <a:t>Délétion</a:t>
            </a:r>
            <a:endParaRPr lang="en-US" sz="2000" dirty="0" smtClean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68387" y="2917570"/>
            <a:ext cx="2778369" cy="2156916"/>
            <a:chOff x="948249" y="4054414"/>
            <a:chExt cx="2778369" cy="2156916"/>
          </a:xfrm>
        </p:grpSpPr>
        <p:sp>
          <p:nvSpPr>
            <p:cNvPr id="8" name="Oval 7"/>
            <p:cNvSpPr/>
            <p:nvPr/>
          </p:nvSpPr>
          <p:spPr>
            <a:xfrm>
              <a:off x="2846724" y="4054414"/>
              <a:ext cx="879894" cy="13629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639683" y="5341186"/>
              <a:ext cx="431321" cy="5348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48249" y="5841998"/>
              <a:ext cx="186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Identité (match)</a:t>
              </a:r>
              <a:endParaRPr lang="fr-FR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86663" y="2917570"/>
            <a:ext cx="1600210" cy="2286660"/>
            <a:chOff x="3166525" y="4054414"/>
            <a:chExt cx="1600210" cy="2286660"/>
          </a:xfrm>
        </p:grpSpPr>
        <p:sp>
          <p:nvSpPr>
            <p:cNvPr id="12" name="Oval 11"/>
            <p:cNvSpPr/>
            <p:nvPr/>
          </p:nvSpPr>
          <p:spPr>
            <a:xfrm>
              <a:off x="3955859" y="4054414"/>
              <a:ext cx="810876" cy="136297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123267" y="5425850"/>
              <a:ext cx="251651" cy="6193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66525" y="5971742"/>
              <a:ext cx="1422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Substitution</a:t>
              </a:r>
              <a:endParaRPr lang="fr-FR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13863" y="2917570"/>
            <a:ext cx="1058342" cy="2303593"/>
            <a:chOff x="4893725" y="4054414"/>
            <a:chExt cx="1058342" cy="2303593"/>
          </a:xfrm>
        </p:grpSpPr>
        <p:sp>
          <p:nvSpPr>
            <p:cNvPr id="17" name="Oval 16"/>
            <p:cNvSpPr/>
            <p:nvPr/>
          </p:nvSpPr>
          <p:spPr>
            <a:xfrm>
              <a:off x="5132729" y="4054414"/>
              <a:ext cx="633074" cy="136297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450186" y="5400450"/>
              <a:ext cx="103947" cy="64475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93725" y="5988675"/>
              <a:ext cx="105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Délétion</a:t>
              </a:r>
              <a:endParaRPr lang="fr-FR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18063" y="2917570"/>
            <a:ext cx="1547474" cy="2292382"/>
            <a:chOff x="6097925" y="4054414"/>
            <a:chExt cx="1547474" cy="2292382"/>
          </a:xfrm>
        </p:grpSpPr>
        <p:sp>
          <p:nvSpPr>
            <p:cNvPr id="16" name="Oval 15"/>
            <p:cNvSpPr/>
            <p:nvPr/>
          </p:nvSpPr>
          <p:spPr>
            <a:xfrm>
              <a:off x="6097925" y="4054414"/>
              <a:ext cx="658475" cy="136297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466186" y="5408916"/>
              <a:ext cx="383347" cy="5854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10858" y="5977464"/>
              <a:ext cx="113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Insertion</a:t>
              </a:r>
              <a:endParaRPr lang="fr-FR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75734" y="3629878"/>
            <a:ext cx="973087" cy="461665"/>
          </a:xfrm>
          <a:prstGeom prst="rect">
            <a:avLst/>
          </a:prstGeom>
          <a:solidFill>
            <a:srgbClr val="FFCDCE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Query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6622" y="3037182"/>
            <a:ext cx="809837" cy="461665"/>
          </a:xfrm>
          <a:prstGeom prst="rect">
            <a:avLst/>
          </a:prstGeom>
          <a:solidFill>
            <a:srgbClr val="FFCDCE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Sbjct</a:t>
            </a:r>
            <a:endParaRPr lang="en-US" sz="2400" b="1" dirty="0">
              <a:latin typeface="+mj-lt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6" t="17307" r="8811" b="76010"/>
          <a:stretch>
            <a:fillRect/>
          </a:stretch>
        </p:blipFill>
        <p:spPr bwMode="auto">
          <a:xfrm>
            <a:off x="371320" y="988525"/>
            <a:ext cx="8384876" cy="5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5968315" y="5152753"/>
            <a:ext cx="1458098" cy="790364"/>
            <a:chOff x="5968315" y="5152753"/>
            <a:chExt cx="1458098" cy="790364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6499656" y="4621412"/>
              <a:ext cx="395416" cy="1458098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33069" y="5573785"/>
              <a:ext cx="1343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Indel</a:t>
              </a:r>
              <a:r>
                <a:rPr lang="fr-FR" dirty="0" smtClean="0"/>
                <a:t> (Gap)</a:t>
              </a:r>
              <a:endParaRPr lang="fr-FR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835" r="641" b="4140"/>
          <a:stretch>
            <a:fillRect/>
          </a:stretch>
        </p:blipFill>
        <p:spPr bwMode="auto">
          <a:xfrm>
            <a:off x="210056" y="5350476"/>
            <a:ext cx="5201869" cy="12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" t="3831" r="3314" b="6341"/>
          <a:stretch>
            <a:fillRect/>
          </a:stretch>
        </p:blipFill>
        <p:spPr bwMode="auto">
          <a:xfrm>
            <a:off x="16631" y="273455"/>
            <a:ext cx="9077494" cy="645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3" t="44375" r="6691" b="8418"/>
          <a:stretch>
            <a:fillRect/>
          </a:stretch>
        </p:blipFill>
        <p:spPr bwMode="auto">
          <a:xfrm>
            <a:off x="146220" y="2138521"/>
            <a:ext cx="8833638" cy="368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3" t="3147" r="6691" b="84013"/>
          <a:stretch>
            <a:fillRect/>
          </a:stretch>
        </p:blipFill>
        <p:spPr bwMode="auto">
          <a:xfrm>
            <a:off x="146220" y="884914"/>
            <a:ext cx="8833638" cy="100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" t="2640" r="3137" b="34934"/>
          <a:stretch>
            <a:fillRect/>
          </a:stretch>
        </p:blipFill>
        <p:spPr bwMode="auto">
          <a:xfrm>
            <a:off x="88488" y="539947"/>
            <a:ext cx="8937523" cy="4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/>
          <p:nvPr/>
        </p:nvSpPr>
        <p:spPr>
          <a:xfrm>
            <a:off x="856995" y="1814335"/>
            <a:ext cx="74072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Format commun de manipulation des </a:t>
            </a:r>
            <a:r>
              <a:rPr lang="fr-FR" sz="2400" dirty="0" smtClean="0">
                <a:latin typeface="+mj-lt"/>
              </a:rPr>
              <a:t>données:</a:t>
            </a:r>
            <a:endParaRPr lang="fr-FR" sz="2400" dirty="0">
              <a:latin typeface="+mj-lt"/>
            </a:endParaRPr>
          </a:p>
          <a:p>
            <a:pPr marL="342900" indent="-3175" algn="just"/>
            <a:r>
              <a:rPr lang="fr-FR" sz="2400" dirty="0" smtClean="0">
                <a:latin typeface="+mj-lt"/>
              </a:rPr>
              <a:t>le </a:t>
            </a:r>
            <a:r>
              <a:rPr lang="fr-FR" sz="2400" dirty="0">
                <a:latin typeface="+mj-lt"/>
              </a:rPr>
              <a:t>format FASTA (</a:t>
            </a:r>
            <a:r>
              <a:rPr lang="fr-FR" sz="2400" dirty="0" err="1">
                <a:latin typeface="+mj-lt"/>
              </a:rPr>
              <a:t>Fast</a:t>
            </a:r>
            <a:r>
              <a:rPr lang="fr-FR" sz="2400" dirty="0">
                <a:latin typeface="+mj-lt"/>
              </a:rPr>
              <a:t> – </a:t>
            </a:r>
            <a:r>
              <a:rPr lang="fr-FR" sz="2400" dirty="0" err="1">
                <a:latin typeface="+mj-lt"/>
              </a:rPr>
              <a:t>alignment</a:t>
            </a:r>
            <a:r>
              <a:rPr lang="fr-FR" sz="2400" dirty="0">
                <a:latin typeface="+mj-lt"/>
              </a:rPr>
              <a:t>)</a:t>
            </a:r>
          </a:p>
        </p:txBody>
      </p:sp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1025476" y="2792950"/>
            <a:ext cx="7091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+mj-lt"/>
              </a:rPr>
              <a:t>Objectif</a:t>
            </a:r>
            <a:r>
              <a:rPr lang="fr-FR" sz="2000" dirty="0" smtClean="0">
                <a:latin typeface="+mj-lt"/>
              </a:rPr>
              <a:t>:   </a:t>
            </a:r>
            <a:r>
              <a:rPr lang="fr-FR" sz="2000" b="1" dirty="0">
                <a:latin typeface="+mj-lt"/>
              </a:rPr>
              <a:t>manipuler facilement</a:t>
            </a:r>
            <a:r>
              <a:rPr lang="fr-FR" sz="2000" dirty="0">
                <a:latin typeface="+mj-lt"/>
              </a:rPr>
              <a:t> des séquences dans les bases de données,  à l</a:t>
            </a:r>
            <a:r>
              <a:rPr lang="fr-FR" altLang="fr-FR" sz="2000" dirty="0">
                <a:latin typeface="+mj-lt"/>
              </a:rPr>
              <a:t>’</a:t>
            </a:r>
            <a:r>
              <a:rPr lang="fr-FR" sz="2000" dirty="0">
                <a:latin typeface="+mj-lt"/>
              </a:rPr>
              <a:t>aide d</a:t>
            </a:r>
            <a:r>
              <a:rPr lang="fr-FR" altLang="fr-FR" sz="2000" dirty="0">
                <a:latin typeface="+mj-lt"/>
              </a:rPr>
              <a:t>’</a:t>
            </a:r>
            <a:r>
              <a:rPr lang="fr-FR" sz="2000" dirty="0">
                <a:latin typeface="+mj-lt"/>
              </a:rPr>
              <a:t>un </a:t>
            </a:r>
            <a:r>
              <a:rPr lang="fr-FR" sz="2000" b="1" dirty="0">
                <a:latin typeface="+mj-lt"/>
              </a:rPr>
              <a:t>format universel</a:t>
            </a:r>
            <a:r>
              <a:rPr lang="fr-FR" sz="2000" dirty="0">
                <a:latin typeface="+mj-lt"/>
              </a:rPr>
              <a:t>, compatibles avec les traitements de texte (sous forme de fichier texte), ou par copier – coller</a:t>
            </a:r>
            <a:r>
              <a:rPr lang="fr-FR" sz="2000" dirty="0" smtClean="0">
                <a:latin typeface="+mj-lt"/>
              </a:rPr>
              <a:t>.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453" r="49715" b="16810"/>
          <a:stretch>
            <a:fillRect/>
          </a:stretch>
        </p:blipFill>
        <p:spPr bwMode="auto">
          <a:xfrm>
            <a:off x="2568220" y="567559"/>
            <a:ext cx="5833242" cy="60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e 2"/>
          <p:cNvSpPr/>
          <p:nvPr/>
        </p:nvSpPr>
        <p:spPr>
          <a:xfrm>
            <a:off x="2254497" y="1008993"/>
            <a:ext cx="268014" cy="5596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96" y="3484187"/>
            <a:ext cx="221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Séquence simplifiée </a:t>
            </a:r>
          </a:p>
          <a:p>
            <a:pPr algn="ctr"/>
            <a:r>
              <a:rPr lang="fr-FR" dirty="0" smtClean="0"/>
              <a:t>(pas de chiffre)</a:t>
            </a:r>
            <a:endParaRPr lang="fr-F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9220" y="841610"/>
            <a:ext cx="4288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61335" y="963038"/>
            <a:ext cx="876810" cy="1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973138" y="2100625"/>
            <a:ext cx="719455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 smtClean="0">
                <a:latin typeface="+mj-lt"/>
              </a:rPr>
              <a:t>Remarques</a:t>
            </a:r>
            <a:r>
              <a:rPr lang="fr-FR" sz="2000" b="1" dirty="0" smtClean="0">
                <a:latin typeface="+mj-lt"/>
              </a:rPr>
              <a:t>:</a:t>
            </a:r>
            <a:endParaRPr lang="fr-FR" sz="2000" b="1" dirty="0">
              <a:latin typeface="+mj-lt"/>
            </a:endParaRPr>
          </a:p>
          <a:p>
            <a:endParaRPr lang="fr-FR" sz="900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</a:rPr>
              <a:t>-Les bases nucléotidiques ne référencient que des </a:t>
            </a:r>
            <a:r>
              <a:rPr lang="fr-FR" sz="2000" b="1" dirty="0">
                <a:latin typeface="+mj-lt"/>
              </a:rPr>
              <a:t>monobrins d</a:t>
            </a:r>
            <a:r>
              <a:rPr lang="fr-FR" altLang="fr-FR" sz="2000" b="1" dirty="0">
                <a:latin typeface="+mj-lt"/>
              </a:rPr>
              <a:t>’</a:t>
            </a:r>
            <a:r>
              <a:rPr lang="fr-FR" sz="2000" b="1" dirty="0">
                <a:latin typeface="+mj-lt"/>
              </a:rPr>
              <a:t>ADN </a:t>
            </a:r>
            <a:r>
              <a:rPr lang="fr-FR" sz="2000" dirty="0">
                <a:latin typeface="+mj-lt"/>
              </a:rPr>
              <a:t>(même si la séquence soumise est de l</a:t>
            </a:r>
            <a:r>
              <a:rPr lang="fr-FR" altLang="fr-FR" sz="2000" dirty="0">
                <a:latin typeface="+mj-lt"/>
              </a:rPr>
              <a:t>’</a:t>
            </a:r>
            <a:r>
              <a:rPr lang="fr-FR" sz="2000" dirty="0">
                <a:latin typeface="+mj-lt"/>
              </a:rPr>
              <a:t>ADN </a:t>
            </a:r>
            <a:r>
              <a:rPr lang="fr-FR" sz="2000" dirty="0" err="1">
                <a:latin typeface="+mj-lt"/>
              </a:rPr>
              <a:t>bicaténaire</a:t>
            </a:r>
            <a:r>
              <a:rPr lang="fr-FR" sz="2000" dirty="0">
                <a:latin typeface="+mj-lt"/>
              </a:rPr>
              <a:t> ou de l</a:t>
            </a:r>
            <a:r>
              <a:rPr lang="fr-FR" altLang="fr-FR" sz="2000" dirty="0">
                <a:latin typeface="+mj-lt"/>
              </a:rPr>
              <a:t>’</a:t>
            </a:r>
            <a:r>
              <a:rPr lang="fr-FR" sz="2000" dirty="0">
                <a:latin typeface="+mj-lt"/>
              </a:rPr>
              <a:t>ARN)</a:t>
            </a:r>
          </a:p>
          <a:p>
            <a:r>
              <a:rPr lang="fr-FR" sz="2000" dirty="0">
                <a:latin typeface="+mj-lt"/>
              </a:rPr>
              <a:t>	</a:t>
            </a:r>
            <a:r>
              <a:rPr lang="fr-FR" sz="2000" b="1" dirty="0">
                <a:latin typeface="+mj-lt"/>
                <a:sym typeface="Wingdings" pitchFamily="2" charset="2"/>
              </a:rPr>
              <a:t> la séquence est toujours dans le sens 5</a:t>
            </a:r>
            <a:r>
              <a:rPr lang="fr-FR" altLang="fr-FR" sz="2000" b="1" dirty="0">
                <a:latin typeface="+mj-lt"/>
                <a:sym typeface="Wingdings" pitchFamily="2" charset="2"/>
              </a:rPr>
              <a:t>’</a:t>
            </a:r>
            <a:r>
              <a:rPr lang="fr-FR" sz="2000" b="1" dirty="0">
                <a:latin typeface="+mj-lt"/>
                <a:sym typeface="Wingdings" pitchFamily="2" charset="2"/>
              </a:rPr>
              <a:t>P – </a:t>
            </a:r>
            <a:r>
              <a:rPr lang="fr-FR" sz="2000" b="1" dirty="0" smtClean="0">
                <a:latin typeface="+mj-lt"/>
                <a:sym typeface="Wingdings" pitchFamily="2" charset="2"/>
              </a:rPr>
              <a:t>3</a:t>
            </a:r>
            <a:r>
              <a:rPr lang="fr-FR" altLang="fr-FR" sz="2000" b="1" dirty="0" smtClean="0">
                <a:latin typeface="+mj-lt"/>
                <a:sym typeface="Wingdings" pitchFamily="2" charset="2"/>
              </a:rPr>
              <a:t>’</a:t>
            </a:r>
            <a:r>
              <a:rPr lang="fr-FR" sz="2000" b="1" dirty="0" smtClean="0">
                <a:latin typeface="+mj-lt"/>
                <a:sym typeface="Wingdings" pitchFamily="2" charset="2"/>
              </a:rPr>
              <a:t>OH</a:t>
            </a:r>
            <a:endParaRPr lang="fr-FR" sz="2000" dirty="0">
              <a:latin typeface="+mj-lt"/>
            </a:endParaRPr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974725" y="3934334"/>
            <a:ext cx="6899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fr-FR" sz="2000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</a:rPr>
              <a:t>-Les séquences nucléotidiques selon le degré de précision de l</a:t>
            </a:r>
            <a:r>
              <a:rPr lang="fr-FR" altLang="fr-FR" sz="2000" dirty="0">
                <a:latin typeface="+mj-lt"/>
              </a:rPr>
              <a:t>’</a:t>
            </a:r>
            <a:r>
              <a:rPr lang="fr-FR" sz="2000" dirty="0">
                <a:latin typeface="+mj-lt"/>
              </a:rPr>
              <a:t>enregistrement seront écrites le plus souvent avec </a:t>
            </a:r>
            <a:r>
              <a:rPr lang="fr-FR" sz="2000" b="1" dirty="0">
                <a:latin typeface="+mj-lt"/>
              </a:rPr>
              <a:t>A,T, C et G </a:t>
            </a:r>
            <a:r>
              <a:rPr lang="fr-FR" sz="2000" dirty="0">
                <a:latin typeface="+mj-lt"/>
              </a:rPr>
              <a:t>et/ou avec </a:t>
            </a:r>
            <a:r>
              <a:rPr lang="fr-FR" sz="2000" b="1" dirty="0">
                <a:latin typeface="+mj-lt"/>
              </a:rPr>
              <a:t>R,Y</a:t>
            </a:r>
            <a:r>
              <a:rPr lang="fr-FR" sz="2000" dirty="0">
                <a:latin typeface="+mj-lt"/>
              </a:rPr>
              <a:t> (base </a:t>
            </a:r>
            <a:r>
              <a:rPr lang="fr-FR" sz="2000" dirty="0" err="1">
                <a:latin typeface="+mj-lt"/>
              </a:rPr>
              <a:t>pu</a:t>
            </a:r>
            <a:r>
              <a:rPr lang="fr-FR" sz="2000" b="1" dirty="0" err="1">
                <a:latin typeface="+mj-lt"/>
              </a:rPr>
              <a:t>R</a:t>
            </a:r>
            <a:r>
              <a:rPr lang="fr-FR" sz="2000" dirty="0" err="1">
                <a:latin typeface="+mj-lt"/>
              </a:rPr>
              <a:t>ique</a:t>
            </a:r>
            <a:r>
              <a:rPr lang="fr-FR" sz="2000" dirty="0">
                <a:latin typeface="+mj-lt"/>
              </a:rPr>
              <a:t> A et G / base </a:t>
            </a:r>
            <a:r>
              <a:rPr lang="fr-FR" sz="2000" dirty="0" err="1">
                <a:latin typeface="+mj-lt"/>
              </a:rPr>
              <a:t>p</a:t>
            </a:r>
            <a:r>
              <a:rPr lang="fr-FR" sz="2000" b="1" dirty="0" err="1">
                <a:latin typeface="+mj-lt"/>
              </a:rPr>
              <a:t>Y</a:t>
            </a:r>
            <a:r>
              <a:rPr lang="fr-FR" sz="2000" dirty="0" err="1">
                <a:latin typeface="+mj-lt"/>
              </a:rPr>
              <a:t>rimidique</a:t>
            </a:r>
            <a:r>
              <a:rPr lang="fr-FR" sz="2000" dirty="0">
                <a:latin typeface="+mj-lt"/>
              </a:rPr>
              <a:t> C et T) et/ou </a:t>
            </a:r>
            <a:r>
              <a:rPr lang="fr-FR" sz="2000" b="1" dirty="0">
                <a:latin typeface="+mj-lt"/>
              </a:rPr>
              <a:t>K,M</a:t>
            </a:r>
            <a:r>
              <a:rPr lang="fr-FR" sz="2000" dirty="0">
                <a:latin typeface="+mj-lt"/>
              </a:rPr>
              <a:t> (base </a:t>
            </a:r>
            <a:r>
              <a:rPr lang="fr-FR" sz="2000" b="1" dirty="0" err="1">
                <a:latin typeface="+mj-lt"/>
              </a:rPr>
              <a:t>K</a:t>
            </a:r>
            <a:r>
              <a:rPr lang="fr-FR" sz="2000" dirty="0" err="1">
                <a:latin typeface="+mj-lt"/>
              </a:rPr>
              <a:t>eto</a:t>
            </a:r>
            <a:r>
              <a:rPr lang="fr-FR" sz="2000" dirty="0">
                <a:latin typeface="+mj-lt"/>
              </a:rPr>
              <a:t> G et T / base </a:t>
            </a:r>
            <a:r>
              <a:rPr lang="fr-FR" sz="2000" dirty="0" err="1">
                <a:latin typeface="+mj-lt"/>
              </a:rPr>
              <a:t>a</a:t>
            </a:r>
            <a:r>
              <a:rPr lang="fr-FR" sz="2000" b="1" dirty="0" err="1">
                <a:latin typeface="+mj-lt"/>
              </a:rPr>
              <a:t>M</a:t>
            </a:r>
            <a:r>
              <a:rPr lang="fr-FR" sz="2000" dirty="0" err="1">
                <a:latin typeface="+mj-lt"/>
              </a:rPr>
              <a:t>ino</a:t>
            </a:r>
            <a:r>
              <a:rPr lang="fr-FR" sz="2000" dirty="0">
                <a:latin typeface="+mj-lt"/>
              </a:rPr>
              <a:t> A et C</a:t>
            </a:r>
            <a:r>
              <a:rPr lang="fr-FR" sz="2000" dirty="0" smtClean="0">
                <a:latin typeface="+mj-lt"/>
              </a:rPr>
              <a:t>)... </a:t>
            </a:r>
            <a:endParaRPr lang="fr-FR" sz="2000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</a:rPr>
              <a:t>	</a:t>
            </a:r>
          </a:p>
        </p:txBody>
      </p:sp>
      <p:sp>
        <p:nvSpPr>
          <p:cNvPr id="7" name="ZoneTexte 9"/>
          <p:cNvSpPr txBox="1"/>
          <p:nvPr/>
        </p:nvSpPr>
        <p:spPr>
          <a:xfrm>
            <a:off x="865236" y="1154173"/>
            <a:ext cx="74072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Format commun de manipulation des </a:t>
            </a:r>
            <a:r>
              <a:rPr lang="fr-FR" sz="2400" dirty="0" smtClean="0">
                <a:latin typeface="+mj-lt"/>
              </a:rPr>
              <a:t>données:</a:t>
            </a:r>
            <a:endParaRPr lang="fr-FR" sz="2400" dirty="0">
              <a:latin typeface="+mj-lt"/>
            </a:endParaRPr>
          </a:p>
          <a:p>
            <a:pPr marL="342900" indent="-342900" algn="just"/>
            <a:r>
              <a:rPr lang="fr-FR" sz="2400" dirty="0">
                <a:latin typeface="+mj-lt"/>
              </a:rPr>
              <a:t> le format FASTA (</a:t>
            </a:r>
            <a:r>
              <a:rPr lang="fr-FR" sz="2400" dirty="0" err="1">
                <a:latin typeface="+mj-lt"/>
              </a:rPr>
              <a:t>Fast</a:t>
            </a:r>
            <a:r>
              <a:rPr lang="fr-FR" sz="2400" dirty="0">
                <a:latin typeface="+mj-lt"/>
              </a:rPr>
              <a:t> – </a:t>
            </a:r>
            <a:r>
              <a:rPr lang="fr-FR" sz="2400" dirty="0" err="1">
                <a:latin typeface="+mj-lt"/>
              </a:rPr>
              <a:t>alignment</a:t>
            </a:r>
            <a:r>
              <a:rPr lang="fr-FR" sz="2400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625" y="718508"/>
            <a:ext cx="7772400" cy="6096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Comparaison de séquences</a:t>
            </a:r>
            <a:endParaRPr kumimoji="0" lang="fr-FR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7069" y="2927738"/>
            <a:ext cx="8545512" cy="11575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fr-FR" sz="2400" b="1" dirty="0" smtClean="0">
                <a:solidFill>
                  <a:srgbClr val="FF3300"/>
                </a:solidFill>
                <a:latin typeface="+mj-lt"/>
                <a:cs typeface="Arial" charset="0"/>
              </a:rPr>
              <a:t>Alignement</a:t>
            </a:r>
            <a:r>
              <a:rPr lang="fr-FR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: </a:t>
            </a:r>
            <a:r>
              <a:rPr lang="fr-FR" sz="2400" dirty="0">
                <a:solidFill>
                  <a:srgbClr val="0000FF"/>
                </a:solidFill>
                <a:latin typeface="+mj-lt"/>
                <a:cs typeface="Arial" charset="0"/>
              </a:rPr>
              <a:t>processus de comparaison de séquences permettant d'obtenir le maximum de correspondances entre les lettres qui les composent. Il est quantifié par un score de similarité 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611394" y="4219330"/>
            <a:ext cx="7916862" cy="11718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fr-FR" sz="2400" b="1" dirty="0" smtClean="0">
                <a:solidFill>
                  <a:srgbClr val="FF3300"/>
                </a:solidFill>
                <a:latin typeface="+mj-lt"/>
                <a:cs typeface="Arial" charset="0"/>
              </a:rPr>
              <a:t>Similarité</a:t>
            </a:r>
            <a:r>
              <a:rPr lang="fr-FR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: </a:t>
            </a:r>
            <a:r>
              <a:rPr lang="fr-FR" sz="2400" dirty="0">
                <a:solidFill>
                  <a:srgbClr val="0000FF"/>
                </a:solidFill>
                <a:latin typeface="+mj-lt"/>
                <a:cs typeface="Arial" charset="0"/>
              </a:rPr>
              <a:t>mesure du degré de ressemblance entre séquences, quantifié par un score, calculé à l’aide d’une matrice de score.</a:t>
            </a: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561388" y="1764258"/>
            <a:ext cx="801687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3300"/>
                </a:solidFill>
                <a:latin typeface="+mj-lt"/>
                <a:cs typeface="Arial" charset="0"/>
              </a:rPr>
              <a:t>La comparaison de séquences comme méthode de prédiction Activité principale en bioinformatique</a:t>
            </a:r>
            <a:endParaRPr lang="fr-FR" sz="2400" b="1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611394" y="5525203"/>
            <a:ext cx="7916862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fr-FR" sz="2400" b="1" dirty="0" smtClean="0">
                <a:solidFill>
                  <a:srgbClr val="FF3300"/>
                </a:solidFill>
                <a:latin typeface="+mj-lt"/>
                <a:cs typeface="Arial" charset="0"/>
              </a:rPr>
              <a:t>Homologie</a:t>
            </a:r>
            <a:r>
              <a:rPr lang="fr-FR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: </a:t>
            </a:r>
            <a:r>
              <a:rPr lang="fr-FR" sz="2400" dirty="0">
                <a:solidFill>
                  <a:srgbClr val="0000FF"/>
                </a:solidFill>
                <a:latin typeface="+mj-lt"/>
                <a:cs typeface="Arial" charset="0"/>
              </a:rPr>
              <a:t>parenté évolutive. Inférence déduite à partir du degré de similitude. Mais deux séquences similaires ne sont pas forcément dérivées d'un ancêtre commun. </a:t>
            </a:r>
          </a:p>
          <a:p>
            <a:pPr algn="ctr"/>
            <a:endParaRPr lang="fr-FR" sz="2400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7" t="3391" r="2802" b="8076"/>
          <a:stretch>
            <a:fillRect/>
          </a:stretch>
        </p:blipFill>
        <p:spPr bwMode="auto">
          <a:xfrm>
            <a:off x="309708" y="626326"/>
            <a:ext cx="8634209" cy="61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854741" y="709613"/>
            <a:ext cx="7407275" cy="671512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MS PGothic" pitchFamily="34" charset="-128"/>
                <a:cs typeface="+mj-cs"/>
              </a:rPr>
              <a:t>Principe de la comparaison de séquences</a:t>
            </a:r>
          </a:p>
        </p:txBody>
      </p:sp>
      <p:sp>
        <p:nvSpPr>
          <p:cNvPr id="4" name="ZoneTexte 9"/>
          <p:cNvSpPr txBox="1"/>
          <p:nvPr/>
        </p:nvSpPr>
        <p:spPr>
          <a:xfrm>
            <a:off x="564435" y="1492044"/>
            <a:ext cx="79896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comparaison de séquences est </a:t>
            </a:r>
            <a:r>
              <a:rPr lang="fr-FR" b="1" dirty="0"/>
              <a:t>l</a:t>
            </a:r>
            <a:r>
              <a:rPr lang="fr-FR" altLang="fr-FR" b="1" dirty="0"/>
              <a:t>’</a:t>
            </a:r>
            <a:r>
              <a:rPr lang="fr-FR" b="1" dirty="0"/>
              <a:t>outil central </a:t>
            </a:r>
            <a:r>
              <a:rPr lang="fr-FR" dirty="0"/>
              <a:t>en bioinformatique :</a:t>
            </a:r>
          </a:p>
          <a:p>
            <a:pPr algn="just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Repose sur des calculs matriciels ou des algorithmes complexes qui rendent des résultats sous forme de données statistiques (% match, </a:t>
            </a:r>
            <a:r>
              <a:rPr lang="fr-FR" b="1" dirty="0">
                <a:sym typeface="Wingdings" pitchFamily="2" charset="2"/>
              </a:rPr>
              <a:t>score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 err="1">
                <a:sym typeface="Wingdings" pitchFamily="2" charset="2"/>
              </a:rPr>
              <a:t>e-value</a:t>
            </a:r>
            <a:r>
              <a:rPr lang="fr-FR" dirty="0">
                <a:sym typeface="Wingdings" pitchFamily="2" charset="2"/>
              </a:rPr>
              <a:t>…)</a:t>
            </a:r>
          </a:p>
          <a:p>
            <a:pPr algn="just"/>
            <a:endParaRPr lang="fr-FR" sz="10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Logiciel d</a:t>
            </a:r>
            <a:r>
              <a:rPr lang="fr-FR" altLang="fr-FR" dirty="0">
                <a:sym typeface="Wingdings" pitchFamily="2" charset="2"/>
              </a:rPr>
              <a:t>’</a:t>
            </a:r>
            <a:r>
              <a:rPr lang="fr-FR" dirty="0">
                <a:sym typeface="Wingdings" pitchFamily="2" charset="2"/>
              </a:rPr>
              <a:t>alignement le plus connu = </a:t>
            </a:r>
            <a:r>
              <a:rPr lang="fr-FR" b="1" dirty="0">
                <a:sym typeface="Wingdings" pitchFamily="2" charset="2"/>
              </a:rPr>
              <a:t>BLAST</a:t>
            </a:r>
            <a:r>
              <a:rPr lang="fr-FR" dirty="0">
                <a:sym typeface="Wingdings" pitchFamily="2" charset="2"/>
              </a:rPr>
              <a:t> (Basic Local </a:t>
            </a:r>
            <a:r>
              <a:rPr lang="fr-FR" dirty="0" err="1">
                <a:sym typeface="Wingdings" pitchFamily="2" charset="2"/>
              </a:rPr>
              <a:t>Alignment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Search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Tool</a:t>
            </a:r>
            <a:r>
              <a:rPr lang="fr-FR" dirty="0"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290663" y="3287713"/>
            <a:ext cx="255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Alignement de séquences</a:t>
            </a: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3588319" y="4130675"/>
            <a:ext cx="196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Score de similitude</a:t>
            </a:r>
          </a:p>
        </p:txBody>
      </p:sp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3575619" y="4968875"/>
            <a:ext cx="1987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Degré d</a:t>
            </a:r>
            <a:r>
              <a:rPr lang="fr-FR" altLang="fr-FR"/>
              <a:t>’</a:t>
            </a:r>
            <a:r>
              <a:rPr lang="fr-FR"/>
              <a:t>homologie</a:t>
            </a: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2342132" y="5830888"/>
            <a:ext cx="4454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Identification, prédiction de structure de propriétés, de fonction</a:t>
            </a:r>
          </a:p>
        </p:txBody>
      </p:sp>
      <p:sp>
        <p:nvSpPr>
          <p:cNvPr id="9" name="ZoneTexte 13"/>
          <p:cNvSpPr txBox="1">
            <a:spLocks noChangeArrowheads="1"/>
          </p:cNvSpPr>
          <p:nvPr/>
        </p:nvSpPr>
        <p:spPr bwMode="auto">
          <a:xfrm>
            <a:off x="768350" y="4314825"/>
            <a:ext cx="226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/>
              <a:t>Démarche globale :</a:t>
            </a:r>
          </a:p>
        </p:txBody>
      </p:sp>
      <p:cxnSp>
        <p:nvCxnSpPr>
          <p:cNvPr id="10" name="Connecteur droit avec flèche 6"/>
          <p:cNvCxnSpPr>
            <a:cxnSpLocks noChangeShapeType="1"/>
          </p:cNvCxnSpPr>
          <p:nvPr/>
        </p:nvCxnSpPr>
        <p:spPr bwMode="auto">
          <a:xfrm>
            <a:off x="4572872" y="3657600"/>
            <a:ext cx="0" cy="555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cteur droit avec flèche 15"/>
          <p:cNvCxnSpPr>
            <a:cxnSpLocks noChangeShapeType="1"/>
          </p:cNvCxnSpPr>
          <p:nvPr/>
        </p:nvCxnSpPr>
        <p:spPr bwMode="auto">
          <a:xfrm flipH="1">
            <a:off x="4572078" y="4500563"/>
            <a:ext cx="1588" cy="4683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Connecteur droit avec flèche 18"/>
          <p:cNvCxnSpPr>
            <a:cxnSpLocks noChangeShapeType="1"/>
          </p:cNvCxnSpPr>
          <p:nvPr/>
        </p:nvCxnSpPr>
        <p:spPr bwMode="auto">
          <a:xfrm flipH="1">
            <a:off x="4572872" y="5337175"/>
            <a:ext cx="0" cy="4937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28" r="7584" b="20565"/>
          <a:stretch>
            <a:fillRect/>
          </a:stretch>
        </p:blipFill>
        <p:spPr bwMode="auto">
          <a:xfrm>
            <a:off x="59009" y="1563319"/>
            <a:ext cx="9001679" cy="46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89012"/>
            <a:ext cx="7772400" cy="83007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NCBI: Blast</a:t>
            </a:r>
            <a:endParaRPr kumimoji="0" lang="fr-FR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962612">
            <a:off x="8280779" y="1735421"/>
            <a:ext cx="398876" cy="460718"/>
          </a:xfrm>
          <a:prstGeom prst="rect">
            <a:avLst/>
          </a:prstGeom>
          <a:noFill/>
        </p:spPr>
      </p:pic>
      <p:pic>
        <p:nvPicPr>
          <p:cNvPr id="9" name="Picture 8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991108">
            <a:off x="525126" y="1696902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28" r="7818" b="2016"/>
          <a:stretch>
            <a:fillRect/>
          </a:stretch>
        </p:blipFill>
        <p:spPr bwMode="auto">
          <a:xfrm>
            <a:off x="132750" y="958660"/>
            <a:ext cx="8859195" cy="561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6203332" y="2789916"/>
            <a:ext cx="825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168013" y="3038169"/>
            <a:ext cx="3008671" cy="6489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24254" y="1801091"/>
            <a:ext cx="1094509" cy="207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6" r="23921" b="17063"/>
          <a:stretch>
            <a:fillRect/>
          </a:stretch>
        </p:blipFill>
        <p:spPr bwMode="auto">
          <a:xfrm>
            <a:off x="85506" y="957944"/>
            <a:ext cx="8969619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483" t="15228" r="23450" b="74851"/>
          <a:stretch>
            <a:fillRect/>
          </a:stretch>
        </p:blipFill>
        <p:spPr bwMode="auto">
          <a:xfrm>
            <a:off x="449948" y="1910789"/>
            <a:ext cx="8432800" cy="6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flipH="1">
            <a:off x="3018972" y="2569028"/>
            <a:ext cx="783771" cy="17417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1342572" y="4042228"/>
            <a:ext cx="783771" cy="17417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38" t="4894" r="9912" b="86629"/>
          <a:stretch>
            <a:fillRect/>
          </a:stretch>
        </p:blipFill>
        <p:spPr bwMode="auto">
          <a:xfrm>
            <a:off x="412959" y="560429"/>
            <a:ext cx="8303349" cy="6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1" t="24421" r="9912" b="10152"/>
          <a:stretch>
            <a:fillRect/>
          </a:stretch>
        </p:blipFill>
        <p:spPr bwMode="auto">
          <a:xfrm>
            <a:off x="240901" y="1519094"/>
            <a:ext cx="8642555" cy="51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4" r="28482" b="2022"/>
          <a:stretch>
            <a:fillRect/>
          </a:stretch>
        </p:blipFill>
        <p:spPr bwMode="auto">
          <a:xfrm>
            <a:off x="833721" y="40341"/>
            <a:ext cx="7449670" cy="5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012" t="68383" r="14861" b="15539"/>
          <a:stretch>
            <a:fillRect/>
          </a:stretch>
        </p:blipFill>
        <p:spPr bwMode="auto">
          <a:xfrm>
            <a:off x="838854" y="5867808"/>
            <a:ext cx="7463118" cy="80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453" r="49715" b="16810"/>
          <a:stretch>
            <a:fillRect/>
          </a:stretch>
        </p:blipFill>
        <p:spPr bwMode="auto">
          <a:xfrm>
            <a:off x="1639935" y="567559"/>
            <a:ext cx="5833242" cy="60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040935" y="841610"/>
            <a:ext cx="4288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59527" y="983673"/>
            <a:ext cx="5389418" cy="13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78" r="22907" b="11174"/>
          <a:stretch>
            <a:fillRect/>
          </a:stretch>
        </p:blipFill>
        <p:spPr bwMode="auto">
          <a:xfrm>
            <a:off x="110840" y="892960"/>
            <a:ext cx="8908473" cy="58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004" t="14583" r="6296" b="36364"/>
          <a:stretch>
            <a:fillRect/>
          </a:stretch>
        </p:blipFill>
        <p:spPr bwMode="auto">
          <a:xfrm>
            <a:off x="27710" y="936922"/>
            <a:ext cx="9074725" cy="282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769" t="1515" r="6509" b="47192"/>
          <a:stretch>
            <a:fillRect/>
          </a:stretch>
        </p:blipFill>
        <p:spPr bwMode="auto">
          <a:xfrm>
            <a:off x="192389" y="3815375"/>
            <a:ext cx="8756048" cy="278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5" t="15367" r="4112" b="31201"/>
          <a:stretch>
            <a:fillRect/>
          </a:stretch>
        </p:blipFill>
        <p:spPr bwMode="auto">
          <a:xfrm>
            <a:off x="282640" y="1978429"/>
            <a:ext cx="8578735" cy="380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0" t="4247" r="9210" b="86305"/>
          <a:stretch>
            <a:fillRect/>
          </a:stretch>
        </p:blipFill>
        <p:spPr bwMode="auto">
          <a:xfrm>
            <a:off x="770965" y="789888"/>
            <a:ext cx="7593106" cy="6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478" y="71760"/>
            <a:ext cx="8952270" cy="6742005"/>
            <a:chOff x="88478" y="71760"/>
            <a:chExt cx="8952270" cy="67420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75" t="3588" r="5793" b="4831"/>
            <a:stretch>
              <a:fillRect/>
            </a:stretch>
          </p:blipFill>
          <p:spPr bwMode="auto">
            <a:xfrm>
              <a:off x="88478" y="71760"/>
              <a:ext cx="8952270" cy="674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8162364" y="1129552"/>
              <a:ext cx="806823" cy="295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78423" y="6239436"/>
              <a:ext cx="3966883" cy="430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3" t="4703" r="9396" b="86893"/>
          <a:stretch>
            <a:fillRect/>
          </a:stretch>
        </p:blipFill>
        <p:spPr bwMode="auto">
          <a:xfrm>
            <a:off x="398205" y="712824"/>
            <a:ext cx="8332839" cy="65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7958" y="2126027"/>
            <a:ext cx="8908050" cy="3537400"/>
            <a:chOff x="117958" y="2126027"/>
            <a:chExt cx="8908050" cy="35374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89" t="35182" r="1185" b="13268"/>
            <a:stretch>
              <a:fillRect/>
            </a:stretch>
          </p:blipFill>
          <p:spPr bwMode="auto">
            <a:xfrm>
              <a:off x="117958" y="2126027"/>
              <a:ext cx="8908050" cy="35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83079" y="4710023"/>
              <a:ext cx="8402129" cy="793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5412" y="2236767"/>
            <a:ext cx="5219114" cy="20960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3999" y="2623091"/>
            <a:ext cx="4281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Specialized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Blast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(Blast spécialisé)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79" t="28269" r="31668" b="13077"/>
          <a:stretch>
            <a:fillRect/>
          </a:stretch>
        </p:blipFill>
        <p:spPr bwMode="auto">
          <a:xfrm>
            <a:off x="28143" y="1758462"/>
            <a:ext cx="9059591" cy="45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6098" y="1181686"/>
            <a:ext cx="7247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Allez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dans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http://blast.ncbi.nlm.nih.gov/Blast.cgi</a:t>
            </a:r>
            <a:endParaRPr lang="en-US" sz="2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598549" y="5190979"/>
            <a:ext cx="618979" cy="12660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7" r="16803" b="22610"/>
          <a:stretch>
            <a:fillRect/>
          </a:stretch>
        </p:blipFill>
        <p:spPr bwMode="auto">
          <a:xfrm>
            <a:off x="80682" y="1196786"/>
            <a:ext cx="8991961" cy="48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0341" y="2702859"/>
            <a:ext cx="5123329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1250576" y="5177118"/>
            <a:ext cx="215153" cy="376518"/>
          </a:xfrm>
          <a:prstGeom prst="downArrow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79" t="28269" r="31668" b="13077"/>
          <a:stretch>
            <a:fillRect/>
          </a:stretch>
        </p:blipFill>
        <p:spPr bwMode="auto">
          <a:xfrm>
            <a:off x="28143" y="1597098"/>
            <a:ext cx="9059591" cy="45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4990105" y="5252355"/>
            <a:ext cx="618979" cy="12660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7" r="25795" b="6250"/>
          <a:stretch>
            <a:fillRect/>
          </a:stretch>
        </p:blipFill>
        <p:spPr bwMode="auto">
          <a:xfrm>
            <a:off x="416852" y="638405"/>
            <a:ext cx="8364071" cy="60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096436" y="1290919"/>
            <a:ext cx="2608730" cy="2958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7" t="976" r="22153" b="19808"/>
          <a:stretch>
            <a:fillRect/>
          </a:stretch>
        </p:blipFill>
        <p:spPr bwMode="auto">
          <a:xfrm>
            <a:off x="75780" y="1261753"/>
            <a:ext cx="8970352" cy="52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flipH="1">
            <a:off x="745588" y="3221502"/>
            <a:ext cx="520504" cy="70338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884541" y="3010833"/>
            <a:ext cx="520504" cy="70338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989" y="820272"/>
            <a:ext cx="431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Autres portails bioinformatique…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4" t="1103" r="4608" b="9191"/>
          <a:stretch>
            <a:fillRect/>
          </a:stretch>
        </p:blipFill>
        <p:spPr bwMode="auto">
          <a:xfrm>
            <a:off x="-2" y="1371600"/>
            <a:ext cx="9152539" cy="490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989" y="820272"/>
            <a:ext cx="202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P</a:t>
            </a:r>
            <a:r>
              <a:rPr lang="fr-FR" sz="2400" dirty="0" err="1" smtClean="0">
                <a:latin typeface="+mj-lt"/>
              </a:rPr>
              <a:t>rotéomique</a:t>
            </a:r>
            <a:r>
              <a:rPr lang="fr-FR" sz="2400" dirty="0" smtClean="0">
                <a:latin typeface="+mj-lt"/>
              </a:rPr>
              <a:t>…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34" r="29770" b="18846"/>
          <a:stretch>
            <a:fillRect/>
          </a:stretch>
        </p:blipFill>
        <p:spPr bwMode="auto">
          <a:xfrm>
            <a:off x="285497" y="1129635"/>
            <a:ext cx="8643350" cy="56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54740" y="68580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Génomique…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856753" y="1063347"/>
            <a:ext cx="7407275" cy="671512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MS PGothic" pitchFamily="34" charset="-128"/>
                <a:cs typeface="+mj-cs"/>
              </a:rPr>
              <a:t>Principe de la comparaison de séquences</a:t>
            </a:r>
          </a:p>
        </p:txBody>
      </p:sp>
      <p:sp>
        <p:nvSpPr>
          <p:cNvPr id="3" name="ZoneTexte 9"/>
          <p:cNvSpPr txBox="1">
            <a:spLocks noChangeArrowheads="1"/>
          </p:cNvSpPr>
          <p:nvPr/>
        </p:nvSpPr>
        <p:spPr bwMode="auto">
          <a:xfrm>
            <a:off x="856753" y="2071712"/>
            <a:ext cx="740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/>
              <a:t>Principe du calcul des scores d</a:t>
            </a:r>
            <a:r>
              <a:rPr lang="fr-FR" altLang="fr-FR" sz="2400" u="sng"/>
              <a:t>’</a:t>
            </a:r>
            <a:r>
              <a:rPr lang="fr-FR" sz="2400" u="sng"/>
              <a:t>alignement </a:t>
            </a:r>
            <a:r>
              <a:rPr lang="fr-FR" sz="2400"/>
              <a:t>: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783013" y="2912881"/>
            <a:ext cx="7579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En pratique, plus le score d</a:t>
            </a:r>
            <a:r>
              <a:rPr lang="fr-FR" altLang="fr-FR" dirty="0"/>
              <a:t>’</a:t>
            </a:r>
            <a:r>
              <a:rPr lang="fr-FR" dirty="0"/>
              <a:t>alignement est élevé, plus les séquences sont similaires et présenteront des propriétés et des fonctions proches. </a:t>
            </a:r>
            <a:endParaRPr lang="fr-FR" dirty="0" smtClean="0"/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plus de 70% de similarité permettent d</a:t>
            </a:r>
            <a:r>
              <a:rPr lang="fr-FR" altLang="fr-FR" dirty="0">
                <a:sym typeface="Wingdings" pitchFamily="2" charset="2"/>
              </a:rPr>
              <a:t>’</a:t>
            </a:r>
            <a:r>
              <a:rPr lang="fr-FR" dirty="0">
                <a:sym typeface="Wingdings" pitchFamily="2" charset="2"/>
              </a:rPr>
              <a:t>affirmer qu</a:t>
            </a:r>
            <a:r>
              <a:rPr lang="fr-FR" altLang="fr-FR" dirty="0">
                <a:sym typeface="Wingdings" pitchFamily="2" charset="2"/>
              </a:rPr>
              <a:t>’</a:t>
            </a:r>
            <a:r>
              <a:rPr lang="fr-FR" dirty="0">
                <a:sym typeface="Wingdings" pitchFamily="2" charset="2"/>
              </a:rPr>
              <a:t>il y a </a:t>
            </a:r>
            <a:r>
              <a:rPr lang="fr-FR" dirty="0" smtClean="0">
                <a:sym typeface="Wingdings" pitchFamily="2" charset="2"/>
              </a:rPr>
              <a:t>homologie</a:t>
            </a:r>
            <a:endParaRPr lang="fr-FR" dirty="0"/>
          </a:p>
          <a:p>
            <a:pPr marL="285750" indent="-285750" algn="just"/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" t="5476" r="1723" b="12573"/>
          <a:stretch>
            <a:fillRect/>
          </a:stretch>
        </p:blipFill>
        <p:spPr bwMode="auto">
          <a:xfrm>
            <a:off x="-29480" y="501851"/>
            <a:ext cx="9188228" cy="61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8" t="4666" r="3490" b="8380"/>
          <a:stretch>
            <a:fillRect/>
          </a:stretch>
        </p:blipFill>
        <p:spPr bwMode="auto">
          <a:xfrm>
            <a:off x="121940" y="382399"/>
            <a:ext cx="8890966" cy="63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4615" y="2023678"/>
            <a:ext cx="8169639" cy="206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6"/>
          <p:cNvSpPr txBox="1">
            <a:spLocks noChangeArrowheads="1"/>
          </p:cNvSpPr>
          <p:nvPr/>
        </p:nvSpPr>
        <p:spPr bwMode="auto">
          <a:xfrm>
            <a:off x="471528" y="2273169"/>
            <a:ext cx="8175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200" dirty="0" smtClean="0">
                <a:latin typeface="+mj-lt"/>
              </a:rPr>
              <a:t> Allez dans «NCBI»</a:t>
            </a:r>
          </a:p>
          <a:p>
            <a:pPr marL="284163" indent="-284163">
              <a:buFont typeface="Wingdings" pitchFamily="2" charset="2"/>
              <a:buChar char="§"/>
            </a:pPr>
            <a:r>
              <a:rPr lang="fr-FR" sz="3200" dirty="0" smtClean="0">
                <a:latin typeface="+mj-lt"/>
              </a:rPr>
              <a:t>Entrer la recherche suivante dans la base de donnée «</a:t>
            </a:r>
            <a:r>
              <a:rPr lang="fr-FR" sz="3200" dirty="0" err="1" smtClean="0">
                <a:latin typeface="+mj-lt"/>
              </a:rPr>
              <a:t>Nucleotide</a:t>
            </a:r>
            <a:r>
              <a:rPr lang="fr-FR" sz="3200" dirty="0" smtClean="0">
                <a:latin typeface="+mj-lt"/>
              </a:rPr>
              <a:t>»: </a:t>
            </a: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Bovine </a:t>
            </a:r>
            <a:r>
              <a:rPr lang="fr-FR" sz="3200" b="1" dirty="0" err="1" smtClean="0">
                <a:solidFill>
                  <a:srgbClr val="C00000"/>
                </a:solidFill>
                <a:latin typeface="+mj-lt"/>
              </a:rPr>
              <a:t>chromogranin</a:t>
            </a: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 B</a:t>
            </a:r>
            <a:endParaRPr lang="fr-FR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5" t="305" r="9558" b="8527"/>
          <a:stretch>
            <a:fillRect/>
          </a:stretch>
        </p:blipFill>
        <p:spPr bwMode="auto">
          <a:xfrm>
            <a:off x="530943" y="82449"/>
            <a:ext cx="8052617" cy="64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184" t="34426" r="46312" b="26082"/>
          <a:stretch>
            <a:fillRect/>
          </a:stretch>
        </p:blipFill>
        <p:spPr bwMode="auto">
          <a:xfrm>
            <a:off x="2728214" y="667322"/>
            <a:ext cx="6041036" cy="276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250898" y="779488"/>
            <a:ext cx="464695" cy="179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5414" t="6199" r="42977" b="46940"/>
          <a:stretch>
            <a:fillRect/>
          </a:stretch>
        </p:blipFill>
        <p:spPr bwMode="auto">
          <a:xfrm>
            <a:off x="2750054" y="3432801"/>
            <a:ext cx="5985384" cy="30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331" r="32145" b="17026"/>
          <a:stretch>
            <a:fillRect/>
          </a:stretch>
        </p:blipFill>
        <p:spPr bwMode="auto">
          <a:xfrm>
            <a:off x="504491" y="662172"/>
            <a:ext cx="8135007" cy="60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346" t="4310" r="44019"/>
          <a:stretch>
            <a:fillRect/>
          </a:stretch>
        </p:blipFill>
        <p:spPr bwMode="auto">
          <a:xfrm>
            <a:off x="1844566" y="157651"/>
            <a:ext cx="6200743" cy="65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e 2"/>
          <p:cNvSpPr/>
          <p:nvPr/>
        </p:nvSpPr>
        <p:spPr>
          <a:xfrm>
            <a:off x="1465244" y="220717"/>
            <a:ext cx="316260" cy="62746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418901" y="6605751"/>
            <a:ext cx="5044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536" y="3172858"/>
            <a:ext cx="11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Séquence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35442" y="6443013"/>
            <a:ext cx="50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9" t="8181" r="46160" b="420"/>
          <a:stretch>
            <a:fillRect/>
          </a:stretch>
        </p:blipFill>
        <p:spPr bwMode="auto">
          <a:xfrm>
            <a:off x="191729" y="516195"/>
            <a:ext cx="4574235" cy="624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89587" y="6577783"/>
            <a:ext cx="5914103" cy="204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5640" y="1180007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Nucleotide ambiguity code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01" t="15998" r="486" b="15665"/>
          <a:stretch>
            <a:fillRect/>
          </a:stretch>
        </p:blipFill>
        <p:spPr bwMode="auto">
          <a:xfrm>
            <a:off x="4800375" y="1676397"/>
            <a:ext cx="4087538" cy="46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01" t="8695" r="486" b="84408"/>
          <a:stretch>
            <a:fillRect/>
          </a:stretch>
        </p:blipFill>
        <p:spPr bwMode="auto">
          <a:xfrm>
            <a:off x="5056462" y="748146"/>
            <a:ext cx="4087538" cy="47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2864</TotalTime>
  <Words>542</Words>
  <Application>Microsoft Office PowerPoint</Application>
  <PresentationFormat>On-screen Show (4:3)</PresentationFormat>
  <Paragraphs>68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NIH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Djidouille</dc:creator>
  <cp:lastModifiedBy>Djidouille</cp:lastModifiedBy>
  <cp:revision>101</cp:revision>
  <dcterms:created xsi:type="dcterms:W3CDTF">2013-11-15T19:15:10Z</dcterms:created>
  <dcterms:modified xsi:type="dcterms:W3CDTF">2013-12-30T21:35:04Z</dcterms:modified>
</cp:coreProperties>
</file>