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7" r:id="rId2"/>
    <p:sldId id="265" r:id="rId3"/>
    <p:sldId id="266" r:id="rId4"/>
    <p:sldId id="269" r:id="rId5"/>
    <p:sldId id="283" r:id="rId6"/>
    <p:sldId id="267" r:id="rId7"/>
    <p:sldId id="268" r:id="rId8"/>
    <p:sldId id="284" r:id="rId9"/>
    <p:sldId id="270" r:id="rId10"/>
    <p:sldId id="287" r:id="rId11"/>
    <p:sldId id="288" r:id="rId12"/>
    <p:sldId id="289" r:id="rId13"/>
    <p:sldId id="290" r:id="rId14"/>
    <p:sldId id="272" r:id="rId15"/>
    <p:sldId id="271" r:id="rId16"/>
    <p:sldId id="273" r:id="rId17"/>
    <p:sldId id="282" r:id="rId18"/>
    <p:sldId id="259" r:id="rId19"/>
    <p:sldId id="263" r:id="rId20"/>
    <p:sldId id="260" r:id="rId21"/>
    <p:sldId id="276" r:id="rId22"/>
    <p:sldId id="278" r:id="rId23"/>
    <p:sldId id="279" r:id="rId24"/>
    <p:sldId id="277" r:id="rId25"/>
    <p:sldId id="280" r:id="rId26"/>
    <p:sldId id="285" r:id="rId27"/>
    <p:sldId id="274" r:id="rId28"/>
    <p:sldId id="286" r:id="rId29"/>
    <p:sldId id="291" r:id="rId30"/>
    <p:sldId id="275" r:id="rId31"/>
    <p:sldId id="300" r:id="rId32"/>
    <p:sldId id="299" r:id="rId33"/>
    <p:sldId id="308" r:id="rId34"/>
    <p:sldId id="309" r:id="rId35"/>
    <p:sldId id="310" r:id="rId36"/>
    <p:sldId id="304" r:id="rId37"/>
    <p:sldId id="307" r:id="rId38"/>
    <p:sldId id="303" r:id="rId39"/>
    <p:sldId id="262" r:id="rId40"/>
    <p:sldId id="264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CDC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71" d="100"/>
          <a:sy n="71" d="100"/>
        </p:scale>
        <p:origin x="-1272" y="120"/>
      </p:cViewPr>
      <p:guideLst>
        <p:guide orient="horz" pos="4319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5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B16533-3DC0-42AE-A395-B41D23AED11B}" type="datetimeFigureOut">
              <a:rPr lang="en-US" smtClean="0"/>
              <a:pPr/>
              <a:t>12/30/2013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F5AE4-5084-4DB3-965E-F13750F7C42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F5AE4-5084-4DB3-965E-F13750F7C42D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5F5AE4-5084-4DB3-965E-F13750F7C42D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7D16B-184A-49DC-BABE-2FEFFFE0B9C8}" type="datetimeFigureOut">
              <a:rPr lang="en-US" smtClean="0"/>
              <a:pPr/>
              <a:t>12/30/2013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29A4D-EE5D-408E-8884-556A01E2F9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7D16B-184A-49DC-BABE-2FEFFFE0B9C8}" type="datetimeFigureOut">
              <a:rPr lang="en-US" smtClean="0"/>
              <a:pPr/>
              <a:t>12/30/2013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29A4D-EE5D-408E-8884-556A01E2F9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7D16B-184A-49DC-BABE-2FEFFFE0B9C8}" type="datetimeFigureOut">
              <a:rPr lang="en-US" smtClean="0"/>
              <a:pPr/>
              <a:t>12/30/2013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29A4D-EE5D-408E-8884-556A01E2F9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7D16B-184A-49DC-BABE-2FEFFFE0B9C8}" type="datetimeFigureOut">
              <a:rPr lang="en-US" smtClean="0"/>
              <a:pPr/>
              <a:t>12/30/2013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29A4D-EE5D-408E-8884-556A01E2F9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7D16B-184A-49DC-BABE-2FEFFFE0B9C8}" type="datetimeFigureOut">
              <a:rPr lang="en-US" smtClean="0"/>
              <a:pPr/>
              <a:t>12/30/2013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29A4D-EE5D-408E-8884-556A01E2F9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7D16B-184A-49DC-BABE-2FEFFFE0B9C8}" type="datetimeFigureOut">
              <a:rPr lang="en-US" smtClean="0"/>
              <a:pPr/>
              <a:t>12/30/2013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29A4D-EE5D-408E-8884-556A01E2F9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7D16B-184A-49DC-BABE-2FEFFFE0B9C8}" type="datetimeFigureOut">
              <a:rPr lang="en-US" smtClean="0"/>
              <a:pPr/>
              <a:t>12/30/2013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29A4D-EE5D-408E-8884-556A01E2F9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7D16B-184A-49DC-BABE-2FEFFFE0B9C8}" type="datetimeFigureOut">
              <a:rPr lang="en-US" smtClean="0"/>
              <a:pPr/>
              <a:t>12/30/2013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29A4D-EE5D-408E-8884-556A01E2F9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7D16B-184A-49DC-BABE-2FEFFFE0B9C8}" type="datetimeFigureOut">
              <a:rPr lang="en-US" smtClean="0"/>
              <a:pPr/>
              <a:t>12/30/2013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29A4D-EE5D-408E-8884-556A01E2F9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7D16B-184A-49DC-BABE-2FEFFFE0B9C8}" type="datetimeFigureOut">
              <a:rPr lang="en-US" smtClean="0"/>
              <a:pPr/>
              <a:t>12/30/2013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29A4D-EE5D-408E-8884-556A01E2F94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7D16B-184A-49DC-BABE-2FEFFFE0B9C8}" type="datetimeFigureOut">
              <a:rPr lang="en-US" smtClean="0"/>
              <a:pPr/>
              <a:t>12/30/2013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EA29A4D-EE5D-408E-8884-556A01E2F94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A7D16B-184A-49DC-BABE-2FEFFFE0B9C8}" type="datetimeFigureOut">
              <a:rPr lang="en-US" smtClean="0"/>
              <a:pPr/>
              <a:t>12/30/2013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EA29A4D-EE5D-408E-8884-556A01E2F94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 txBox="1">
            <a:spLocks noChangeArrowheads="1"/>
          </p:cNvSpPr>
          <p:nvPr/>
        </p:nvSpPr>
        <p:spPr>
          <a:xfrm>
            <a:off x="678896" y="868035"/>
            <a:ext cx="7827817" cy="661720"/>
          </a:xfrm>
          <a:prstGeom prst="rect">
            <a:avLst/>
          </a:prstGeom>
          <a:ln/>
        </p:spPr>
        <p:txBody>
          <a:bodyPr vert="horz" wrap="square" l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fr-FR" sz="4000" b="0" i="0" u="none" strike="noStrike" kern="1200" cap="none" spc="0" normalizeH="0" baseline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Les banques de séquences nucléiques</a:t>
            </a:r>
            <a:endParaRPr kumimoji="0" lang="fr-FR" sz="4000" b="0" i="0" u="none" strike="noStrike" kern="1200" cap="none" spc="0" normalizeH="0" baseline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0116" y="1537839"/>
            <a:ext cx="8811490" cy="5189113"/>
          </a:xfrm>
          <a:prstGeom prst="rect">
            <a:avLst/>
          </a:prstGeom>
          <a:ln/>
        </p:spPr>
        <p:txBody>
          <a:bodyPr vert="horz" wrap="square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6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Origine des données :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Séquençage d’ADN et d’ARN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6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Les données stockées :</a:t>
            </a:r>
            <a:r>
              <a:rPr kumimoji="0" lang="fr-FR" sz="26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séquences + annotations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Fragments de génomes</a:t>
            </a:r>
          </a:p>
          <a:p>
            <a:pPr marL="914400" marR="0" lvl="2" indent="-2468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70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1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 ou plusieurs gènes, un bout de gène, séquence </a:t>
            </a:r>
            <a:r>
              <a:rPr kumimoji="0" lang="fr-FR" sz="2100" b="0" i="0" u="none" strike="noStrike" kern="1200" cap="none" spc="0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intergénique</a:t>
            </a:r>
            <a:r>
              <a:rPr kumimoji="0" lang="fr-FR" sz="21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…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Génomes complets</a:t>
            </a:r>
          </a:p>
          <a:p>
            <a:pPr marL="640080" marR="0" lvl="1" indent="-246888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400" b="0" i="0" u="none" strike="noStrike" kern="1200" cap="none" spc="0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ARNm</a:t>
            </a:r>
            <a:r>
              <a:rPr kumimoji="0" lang="fr-FR" sz="2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fr-FR" sz="2400" b="0" i="0" u="none" strike="noStrike" kern="1200" cap="none" spc="0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ARNt</a:t>
            </a:r>
            <a:r>
              <a:rPr kumimoji="0" lang="fr-FR" sz="2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fr-FR" sz="2400" b="0" i="0" u="none" strike="noStrike" kern="1200" cap="none" spc="0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ARNr</a:t>
            </a:r>
            <a:r>
              <a:rPr kumimoji="0" lang="fr-FR" sz="24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… (fragments ou entiers)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6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[ NB 1]</a:t>
            </a:r>
            <a:r>
              <a:rPr kumimoji="0" lang="fr-FR" sz="26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26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fr-FR" sz="26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toutes les séquences (ADN ou ARN) sont écrites avec des T (thymine)</a:t>
            </a:r>
          </a:p>
          <a:p>
            <a:pPr marL="274320" marR="0" lvl="0" indent="-27432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kumimoji="0" lang="fr-FR" sz="26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[ NB 2] :</a:t>
            </a:r>
            <a:r>
              <a:rPr kumimoji="0" lang="fr-FR" sz="26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les séquences sont toujours orientées 5’ vers 3’.</a:t>
            </a:r>
            <a:endParaRPr kumimoji="0" lang="fr-FR" sz="26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50" t="4423" r="1246" b="6227"/>
          <a:stretch>
            <a:fillRect/>
          </a:stretch>
        </p:blipFill>
        <p:spPr bwMode="auto">
          <a:xfrm>
            <a:off x="103516" y="558112"/>
            <a:ext cx="8919713" cy="6170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9280" t="18113" r="10014" b="41463"/>
          <a:stretch>
            <a:fillRect/>
          </a:stretch>
        </p:blipFill>
        <p:spPr bwMode="auto">
          <a:xfrm>
            <a:off x="362303" y="2173852"/>
            <a:ext cx="8402129" cy="315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280" t="3755" r="10014" b="86268"/>
          <a:stretch>
            <a:fillRect/>
          </a:stretch>
        </p:blipFill>
        <p:spPr bwMode="auto">
          <a:xfrm>
            <a:off x="359426" y="894276"/>
            <a:ext cx="8402129" cy="779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796" t="3005" r="8811" b="86753"/>
          <a:stretch>
            <a:fillRect/>
          </a:stretch>
        </p:blipFill>
        <p:spPr bwMode="auto">
          <a:xfrm>
            <a:off x="367204" y="324542"/>
            <a:ext cx="8384876" cy="799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18598" t="46557" r="14408" b="33820"/>
          <a:stretch>
            <a:fillRect/>
          </a:stretch>
        </p:blipFill>
        <p:spPr bwMode="auto">
          <a:xfrm>
            <a:off x="1696847" y="2870364"/>
            <a:ext cx="6573331" cy="1441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173191" y="1483955"/>
            <a:ext cx="56176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b="1" dirty="0" smtClean="0">
                <a:latin typeface="+mj-lt"/>
              </a:rPr>
              <a:t> les caractères sont les mêmes: </a:t>
            </a:r>
            <a:r>
              <a:rPr lang="fr-FR" sz="2000" b="1" dirty="0" smtClean="0">
                <a:solidFill>
                  <a:srgbClr val="FF0000"/>
                </a:solidFill>
                <a:latin typeface="+mj-lt"/>
              </a:rPr>
              <a:t>Identité ou match</a:t>
            </a:r>
            <a:endParaRPr lang="en-US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73191" y="1880768"/>
            <a:ext cx="57754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b="1" dirty="0" smtClean="0">
                <a:latin typeface="+mj-lt"/>
              </a:rPr>
              <a:t> les caractères ne sont pas les mêmes: </a:t>
            </a:r>
            <a:r>
              <a:rPr lang="fr-FR" sz="2000" b="1" dirty="0" smtClean="0">
                <a:solidFill>
                  <a:srgbClr val="00B050"/>
                </a:solidFill>
                <a:latin typeface="+mj-lt"/>
              </a:rPr>
              <a:t>Substitution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73191" y="2277582"/>
            <a:ext cx="61516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b="1" dirty="0" smtClean="0">
                <a:latin typeface="+mj-lt"/>
              </a:rPr>
              <a:t> l’une des positions est un espace: </a:t>
            </a:r>
            <a:r>
              <a:rPr lang="fr-FR" sz="2000" b="1" dirty="0" smtClean="0">
                <a:solidFill>
                  <a:srgbClr val="0070C0"/>
                </a:solidFill>
                <a:latin typeface="+mj-lt"/>
              </a:rPr>
              <a:t>Insertion</a:t>
            </a:r>
            <a:r>
              <a:rPr lang="fr-FR" sz="2000" b="1" dirty="0" smtClean="0">
                <a:latin typeface="+mj-lt"/>
              </a:rPr>
              <a:t> / </a:t>
            </a:r>
            <a:r>
              <a:rPr lang="fr-FR" sz="2000" b="1" dirty="0" smtClean="0">
                <a:solidFill>
                  <a:srgbClr val="FFC000"/>
                </a:solidFill>
                <a:latin typeface="+mj-lt"/>
              </a:rPr>
              <a:t>Délétion</a:t>
            </a:r>
            <a:endParaRPr lang="en-US" sz="2000" dirty="0" smtClean="0">
              <a:solidFill>
                <a:srgbClr val="FFC000"/>
              </a:solidFill>
              <a:latin typeface="+mj-lt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368387" y="2917570"/>
            <a:ext cx="2778369" cy="2156916"/>
            <a:chOff x="948249" y="4054414"/>
            <a:chExt cx="2778369" cy="2156916"/>
          </a:xfrm>
        </p:grpSpPr>
        <p:sp>
          <p:nvSpPr>
            <p:cNvPr id="8" name="Oval 7"/>
            <p:cNvSpPr/>
            <p:nvPr/>
          </p:nvSpPr>
          <p:spPr>
            <a:xfrm>
              <a:off x="2846724" y="4054414"/>
              <a:ext cx="879894" cy="136297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>
              <a:off x="2639683" y="5341186"/>
              <a:ext cx="431321" cy="53483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948249" y="5841998"/>
              <a:ext cx="1862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Identité (match)</a:t>
              </a:r>
              <a:endParaRPr lang="fr-FR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586663" y="2917570"/>
            <a:ext cx="1600210" cy="2286660"/>
            <a:chOff x="3166525" y="4054414"/>
            <a:chExt cx="1600210" cy="2286660"/>
          </a:xfrm>
        </p:grpSpPr>
        <p:sp>
          <p:nvSpPr>
            <p:cNvPr id="12" name="Oval 11"/>
            <p:cNvSpPr/>
            <p:nvPr/>
          </p:nvSpPr>
          <p:spPr>
            <a:xfrm>
              <a:off x="3955859" y="4054414"/>
              <a:ext cx="810876" cy="1362974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H="1">
              <a:off x="4123267" y="5425850"/>
              <a:ext cx="251651" cy="619350"/>
            </a:xfrm>
            <a:prstGeom prst="straightConnector1">
              <a:avLst/>
            </a:prstGeom>
            <a:ln w="38100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3166525" y="5971742"/>
              <a:ext cx="14224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Substitution</a:t>
              </a:r>
              <a:endParaRPr lang="fr-FR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313863" y="2917570"/>
            <a:ext cx="1058342" cy="2303593"/>
            <a:chOff x="4893725" y="4054414"/>
            <a:chExt cx="1058342" cy="2303593"/>
          </a:xfrm>
        </p:grpSpPr>
        <p:sp>
          <p:nvSpPr>
            <p:cNvPr id="17" name="Oval 16"/>
            <p:cNvSpPr/>
            <p:nvPr/>
          </p:nvSpPr>
          <p:spPr>
            <a:xfrm>
              <a:off x="5132729" y="4054414"/>
              <a:ext cx="633074" cy="1362974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>
              <a:off x="5450186" y="5400450"/>
              <a:ext cx="103947" cy="644750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4893725" y="5988675"/>
              <a:ext cx="1058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Délétion</a:t>
              </a:r>
              <a:endParaRPr lang="fr-FR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518063" y="2917570"/>
            <a:ext cx="1547474" cy="2292382"/>
            <a:chOff x="6097925" y="4054414"/>
            <a:chExt cx="1547474" cy="2292382"/>
          </a:xfrm>
        </p:grpSpPr>
        <p:sp>
          <p:nvSpPr>
            <p:cNvPr id="16" name="Oval 15"/>
            <p:cNvSpPr/>
            <p:nvPr/>
          </p:nvSpPr>
          <p:spPr>
            <a:xfrm>
              <a:off x="6097925" y="4054414"/>
              <a:ext cx="658475" cy="1362974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6466186" y="5408916"/>
              <a:ext cx="383347" cy="585484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6510858" y="5977464"/>
              <a:ext cx="11345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Insertion</a:t>
              </a:r>
              <a:endParaRPr lang="fr-FR" dirty="0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775734" y="3629878"/>
            <a:ext cx="973087" cy="461665"/>
          </a:xfrm>
          <a:prstGeom prst="rect">
            <a:avLst/>
          </a:prstGeom>
          <a:solidFill>
            <a:srgbClr val="FFCDCE"/>
          </a:solidFill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Query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56622" y="3037182"/>
            <a:ext cx="809837" cy="461665"/>
          </a:xfrm>
          <a:prstGeom prst="rect">
            <a:avLst/>
          </a:prstGeom>
          <a:solidFill>
            <a:srgbClr val="FFCDCE"/>
          </a:solidFill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+mj-lt"/>
              </a:rPr>
              <a:t>Sbjct</a:t>
            </a:r>
            <a:endParaRPr lang="en-US" sz="2400" b="1" dirty="0">
              <a:latin typeface="+mj-lt"/>
            </a:endParaRPr>
          </a:p>
        </p:txBody>
      </p:sp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796" t="17307" r="8811" b="76010"/>
          <a:stretch>
            <a:fillRect/>
          </a:stretch>
        </p:blipFill>
        <p:spPr bwMode="auto">
          <a:xfrm>
            <a:off x="371320" y="988525"/>
            <a:ext cx="8384876" cy="52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6" name="Group 35"/>
          <p:cNvGrpSpPr/>
          <p:nvPr/>
        </p:nvGrpSpPr>
        <p:grpSpPr>
          <a:xfrm>
            <a:off x="5968315" y="5152753"/>
            <a:ext cx="1458098" cy="790364"/>
            <a:chOff x="5968315" y="5152753"/>
            <a:chExt cx="1458098" cy="790364"/>
          </a:xfrm>
        </p:grpSpPr>
        <p:sp>
          <p:nvSpPr>
            <p:cNvPr id="34" name="Right Brace 33"/>
            <p:cNvSpPr/>
            <p:nvPr/>
          </p:nvSpPr>
          <p:spPr>
            <a:xfrm rot="5400000">
              <a:off x="6499656" y="4621412"/>
              <a:ext cx="395416" cy="1458098"/>
            </a:xfrm>
            <a:prstGeom prst="rightBrac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033069" y="5573785"/>
              <a:ext cx="13439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err="1" smtClean="0"/>
                <a:t>Indel</a:t>
              </a:r>
              <a:r>
                <a:rPr lang="fr-FR" dirty="0" smtClean="0"/>
                <a:t> (Gap)</a:t>
              </a:r>
              <a:endParaRPr lang="fr-FR" dirty="0"/>
            </a:p>
          </p:txBody>
        </p:sp>
      </p:grp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 t="835" r="641" b="4140"/>
          <a:stretch>
            <a:fillRect/>
          </a:stretch>
        </p:blipFill>
        <p:spPr bwMode="auto">
          <a:xfrm>
            <a:off x="210056" y="5350476"/>
            <a:ext cx="5201869" cy="1210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074" t="3831" r="3314" b="6341"/>
          <a:stretch>
            <a:fillRect/>
          </a:stretch>
        </p:blipFill>
        <p:spPr bwMode="auto">
          <a:xfrm>
            <a:off x="16631" y="273455"/>
            <a:ext cx="9077494" cy="6459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613" t="44375" r="6691" b="8418"/>
          <a:stretch>
            <a:fillRect/>
          </a:stretch>
        </p:blipFill>
        <p:spPr bwMode="auto">
          <a:xfrm>
            <a:off x="146220" y="2138521"/>
            <a:ext cx="8833638" cy="3687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613" t="3147" r="6691" b="84013"/>
          <a:stretch>
            <a:fillRect/>
          </a:stretch>
        </p:blipFill>
        <p:spPr bwMode="auto">
          <a:xfrm>
            <a:off x="146220" y="884914"/>
            <a:ext cx="8833638" cy="1002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929" t="2640" r="3137" b="34934"/>
          <a:stretch>
            <a:fillRect/>
          </a:stretch>
        </p:blipFill>
        <p:spPr bwMode="auto">
          <a:xfrm>
            <a:off x="88488" y="539947"/>
            <a:ext cx="8937523" cy="4651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6"/>
          <p:cNvSpPr txBox="1"/>
          <p:nvPr/>
        </p:nvSpPr>
        <p:spPr>
          <a:xfrm>
            <a:off x="856995" y="1814335"/>
            <a:ext cx="7407275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fr-FR" sz="2400" dirty="0">
                <a:latin typeface="+mj-lt"/>
              </a:rPr>
              <a:t>Format commun de manipulation des </a:t>
            </a:r>
            <a:r>
              <a:rPr lang="fr-FR" sz="2400" dirty="0" smtClean="0">
                <a:latin typeface="+mj-lt"/>
              </a:rPr>
              <a:t>données:</a:t>
            </a:r>
            <a:endParaRPr lang="fr-FR" sz="2400" dirty="0">
              <a:latin typeface="+mj-lt"/>
            </a:endParaRPr>
          </a:p>
          <a:p>
            <a:pPr marL="342900" indent="-3175" algn="just"/>
            <a:r>
              <a:rPr lang="fr-FR" sz="2400" dirty="0" smtClean="0">
                <a:latin typeface="+mj-lt"/>
              </a:rPr>
              <a:t>le </a:t>
            </a:r>
            <a:r>
              <a:rPr lang="fr-FR" sz="2400" dirty="0">
                <a:latin typeface="+mj-lt"/>
              </a:rPr>
              <a:t>format FASTA (</a:t>
            </a:r>
            <a:r>
              <a:rPr lang="fr-FR" sz="2400" dirty="0" err="1">
                <a:latin typeface="+mj-lt"/>
              </a:rPr>
              <a:t>Fast</a:t>
            </a:r>
            <a:r>
              <a:rPr lang="fr-FR" sz="2400" dirty="0">
                <a:latin typeface="+mj-lt"/>
              </a:rPr>
              <a:t> – </a:t>
            </a:r>
            <a:r>
              <a:rPr lang="fr-FR" sz="2400" dirty="0" err="1">
                <a:latin typeface="+mj-lt"/>
              </a:rPr>
              <a:t>alignment</a:t>
            </a:r>
            <a:r>
              <a:rPr lang="fr-FR" sz="2400" dirty="0">
                <a:latin typeface="+mj-lt"/>
              </a:rPr>
              <a:t>)</a:t>
            </a:r>
          </a:p>
        </p:txBody>
      </p:sp>
      <p:sp>
        <p:nvSpPr>
          <p:cNvPr id="3" name="ZoneTexte 4"/>
          <p:cNvSpPr txBox="1">
            <a:spLocks noChangeArrowheads="1"/>
          </p:cNvSpPr>
          <p:nvPr/>
        </p:nvSpPr>
        <p:spPr bwMode="auto">
          <a:xfrm>
            <a:off x="1025476" y="2792950"/>
            <a:ext cx="709136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000" b="1" u="sng" dirty="0" smtClean="0">
                <a:solidFill>
                  <a:srgbClr val="FF0000"/>
                </a:solidFill>
                <a:latin typeface="+mj-lt"/>
              </a:rPr>
              <a:t>Objectif</a:t>
            </a:r>
            <a:r>
              <a:rPr lang="fr-FR" sz="2000" dirty="0" smtClean="0">
                <a:latin typeface="+mj-lt"/>
              </a:rPr>
              <a:t>:   </a:t>
            </a:r>
            <a:r>
              <a:rPr lang="fr-FR" sz="2000" b="1" dirty="0">
                <a:latin typeface="+mj-lt"/>
              </a:rPr>
              <a:t>manipuler facilement</a:t>
            </a:r>
            <a:r>
              <a:rPr lang="fr-FR" sz="2000" dirty="0">
                <a:latin typeface="+mj-lt"/>
              </a:rPr>
              <a:t> des séquences dans les bases de données,  à l</a:t>
            </a:r>
            <a:r>
              <a:rPr lang="fr-FR" altLang="fr-FR" sz="2000" dirty="0">
                <a:latin typeface="+mj-lt"/>
              </a:rPr>
              <a:t>’</a:t>
            </a:r>
            <a:r>
              <a:rPr lang="fr-FR" sz="2000" dirty="0">
                <a:latin typeface="+mj-lt"/>
              </a:rPr>
              <a:t>aide d</a:t>
            </a:r>
            <a:r>
              <a:rPr lang="fr-FR" altLang="fr-FR" sz="2000" dirty="0">
                <a:latin typeface="+mj-lt"/>
              </a:rPr>
              <a:t>’</a:t>
            </a:r>
            <a:r>
              <a:rPr lang="fr-FR" sz="2000" dirty="0">
                <a:latin typeface="+mj-lt"/>
              </a:rPr>
              <a:t>un </a:t>
            </a:r>
            <a:r>
              <a:rPr lang="fr-FR" sz="2000" b="1" dirty="0">
                <a:latin typeface="+mj-lt"/>
              </a:rPr>
              <a:t>format universel</a:t>
            </a:r>
            <a:r>
              <a:rPr lang="fr-FR" sz="2000" dirty="0">
                <a:latin typeface="+mj-lt"/>
              </a:rPr>
              <a:t>, compatibles avec les traitements de texte (sous forme de fichier texte), ou par copier – coller</a:t>
            </a:r>
            <a:r>
              <a:rPr lang="fr-FR" sz="2000" dirty="0" smtClean="0">
                <a:latin typeface="+mj-lt"/>
              </a:rPr>
              <a:t>.</a:t>
            </a:r>
            <a:endParaRPr lang="fr-FR" sz="2000" dirty="0">
              <a:latin typeface="+mj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5453" r="49715" b="16810"/>
          <a:stretch>
            <a:fillRect/>
          </a:stretch>
        </p:blipFill>
        <p:spPr bwMode="auto">
          <a:xfrm>
            <a:off x="2568220" y="567559"/>
            <a:ext cx="5833242" cy="6085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Left Brace 2"/>
          <p:cNvSpPr/>
          <p:nvPr/>
        </p:nvSpPr>
        <p:spPr>
          <a:xfrm>
            <a:off x="2254497" y="1008993"/>
            <a:ext cx="268014" cy="559675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3996" y="3484187"/>
            <a:ext cx="22122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/>
              <a:t>Séquence simplifiée </a:t>
            </a:r>
          </a:p>
          <a:p>
            <a:pPr algn="ctr"/>
            <a:r>
              <a:rPr lang="fr-FR" dirty="0" smtClean="0"/>
              <a:t>(pas de chiffre)</a:t>
            </a:r>
            <a:endParaRPr lang="fr-FR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3969220" y="841610"/>
            <a:ext cx="428822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761335" y="963038"/>
            <a:ext cx="876810" cy="178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>
            <a:spLocks noChangeArrowheads="1"/>
          </p:cNvSpPr>
          <p:nvPr/>
        </p:nvSpPr>
        <p:spPr bwMode="auto">
          <a:xfrm>
            <a:off x="973138" y="2100625"/>
            <a:ext cx="7194550" cy="1769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 b="1" u="sng" dirty="0" smtClean="0">
                <a:latin typeface="+mj-lt"/>
              </a:rPr>
              <a:t>Remarques</a:t>
            </a:r>
            <a:r>
              <a:rPr lang="fr-FR" sz="2000" b="1" dirty="0" smtClean="0">
                <a:latin typeface="+mj-lt"/>
              </a:rPr>
              <a:t>:</a:t>
            </a:r>
            <a:endParaRPr lang="fr-FR" sz="2000" b="1" dirty="0">
              <a:latin typeface="+mj-lt"/>
            </a:endParaRPr>
          </a:p>
          <a:p>
            <a:endParaRPr lang="fr-FR" sz="900" dirty="0">
              <a:latin typeface="+mj-lt"/>
            </a:endParaRPr>
          </a:p>
          <a:p>
            <a:pPr algn="just"/>
            <a:r>
              <a:rPr lang="fr-FR" sz="2000" dirty="0">
                <a:latin typeface="+mj-lt"/>
              </a:rPr>
              <a:t>-Les bases nucléotidiques ne référencient que des </a:t>
            </a:r>
            <a:r>
              <a:rPr lang="fr-FR" sz="2000" b="1" dirty="0">
                <a:latin typeface="+mj-lt"/>
              </a:rPr>
              <a:t>monobrins d</a:t>
            </a:r>
            <a:r>
              <a:rPr lang="fr-FR" altLang="fr-FR" sz="2000" b="1" dirty="0">
                <a:latin typeface="+mj-lt"/>
              </a:rPr>
              <a:t>’</a:t>
            </a:r>
            <a:r>
              <a:rPr lang="fr-FR" sz="2000" b="1" dirty="0">
                <a:latin typeface="+mj-lt"/>
              </a:rPr>
              <a:t>ADN </a:t>
            </a:r>
            <a:r>
              <a:rPr lang="fr-FR" sz="2000" dirty="0">
                <a:latin typeface="+mj-lt"/>
              </a:rPr>
              <a:t>(même si la séquence soumise est de l</a:t>
            </a:r>
            <a:r>
              <a:rPr lang="fr-FR" altLang="fr-FR" sz="2000" dirty="0">
                <a:latin typeface="+mj-lt"/>
              </a:rPr>
              <a:t>’</a:t>
            </a:r>
            <a:r>
              <a:rPr lang="fr-FR" sz="2000" dirty="0">
                <a:latin typeface="+mj-lt"/>
              </a:rPr>
              <a:t>ADN </a:t>
            </a:r>
            <a:r>
              <a:rPr lang="fr-FR" sz="2000" dirty="0" err="1">
                <a:latin typeface="+mj-lt"/>
              </a:rPr>
              <a:t>bicaténaire</a:t>
            </a:r>
            <a:r>
              <a:rPr lang="fr-FR" sz="2000" dirty="0">
                <a:latin typeface="+mj-lt"/>
              </a:rPr>
              <a:t> ou de l</a:t>
            </a:r>
            <a:r>
              <a:rPr lang="fr-FR" altLang="fr-FR" sz="2000" dirty="0">
                <a:latin typeface="+mj-lt"/>
              </a:rPr>
              <a:t>’</a:t>
            </a:r>
            <a:r>
              <a:rPr lang="fr-FR" sz="2000" dirty="0">
                <a:latin typeface="+mj-lt"/>
              </a:rPr>
              <a:t>ARN)</a:t>
            </a:r>
          </a:p>
          <a:p>
            <a:r>
              <a:rPr lang="fr-FR" sz="2000" dirty="0">
                <a:latin typeface="+mj-lt"/>
              </a:rPr>
              <a:t>	</a:t>
            </a:r>
            <a:r>
              <a:rPr lang="fr-FR" sz="2000" b="1" dirty="0">
                <a:latin typeface="+mj-lt"/>
                <a:sym typeface="Wingdings" pitchFamily="2" charset="2"/>
              </a:rPr>
              <a:t> la séquence est toujours dans le sens 5</a:t>
            </a:r>
            <a:r>
              <a:rPr lang="fr-FR" altLang="fr-FR" sz="2000" b="1" dirty="0">
                <a:latin typeface="+mj-lt"/>
                <a:sym typeface="Wingdings" pitchFamily="2" charset="2"/>
              </a:rPr>
              <a:t>’</a:t>
            </a:r>
            <a:r>
              <a:rPr lang="fr-FR" sz="2000" b="1" dirty="0">
                <a:latin typeface="+mj-lt"/>
                <a:sym typeface="Wingdings" pitchFamily="2" charset="2"/>
              </a:rPr>
              <a:t>P – </a:t>
            </a:r>
            <a:r>
              <a:rPr lang="fr-FR" sz="2000" b="1" dirty="0" smtClean="0">
                <a:latin typeface="+mj-lt"/>
                <a:sym typeface="Wingdings" pitchFamily="2" charset="2"/>
              </a:rPr>
              <a:t>3</a:t>
            </a:r>
            <a:r>
              <a:rPr lang="fr-FR" altLang="fr-FR" sz="2000" b="1" dirty="0" smtClean="0">
                <a:latin typeface="+mj-lt"/>
                <a:sym typeface="Wingdings" pitchFamily="2" charset="2"/>
              </a:rPr>
              <a:t>’</a:t>
            </a:r>
            <a:r>
              <a:rPr lang="fr-FR" sz="2000" b="1" dirty="0" smtClean="0">
                <a:latin typeface="+mj-lt"/>
                <a:sym typeface="Wingdings" pitchFamily="2" charset="2"/>
              </a:rPr>
              <a:t>OH</a:t>
            </a:r>
            <a:endParaRPr lang="fr-FR" sz="2000" dirty="0">
              <a:latin typeface="+mj-lt"/>
            </a:endParaRPr>
          </a:p>
        </p:txBody>
      </p:sp>
      <p:sp>
        <p:nvSpPr>
          <p:cNvPr id="5" name="ZoneTexte 7"/>
          <p:cNvSpPr txBox="1">
            <a:spLocks noChangeArrowheads="1"/>
          </p:cNvSpPr>
          <p:nvPr/>
        </p:nvSpPr>
        <p:spPr bwMode="auto">
          <a:xfrm>
            <a:off x="974725" y="3934334"/>
            <a:ext cx="68992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fr-FR" sz="2000" dirty="0">
              <a:latin typeface="+mj-lt"/>
            </a:endParaRPr>
          </a:p>
          <a:p>
            <a:pPr algn="just"/>
            <a:r>
              <a:rPr lang="fr-FR" sz="2000" dirty="0">
                <a:latin typeface="+mj-lt"/>
              </a:rPr>
              <a:t>-Les séquences nucléotidiques selon le degré de précision de l</a:t>
            </a:r>
            <a:r>
              <a:rPr lang="fr-FR" altLang="fr-FR" sz="2000" dirty="0">
                <a:latin typeface="+mj-lt"/>
              </a:rPr>
              <a:t>’</a:t>
            </a:r>
            <a:r>
              <a:rPr lang="fr-FR" sz="2000" dirty="0">
                <a:latin typeface="+mj-lt"/>
              </a:rPr>
              <a:t>enregistrement seront écrites le plus souvent avec </a:t>
            </a:r>
            <a:r>
              <a:rPr lang="fr-FR" sz="2000" b="1" dirty="0">
                <a:latin typeface="+mj-lt"/>
              </a:rPr>
              <a:t>A,T, C et G </a:t>
            </a:r>
            <a:r>
              <a:rPr lang="fr-FR" sz="2000" dirty="0">
                <a:latin typeface="+mj-lt"/>
              </a:rPr>
              <a:t>et/ou avec </a:t>
            </a:r>
            <a:r>
              <a:rPr lang="fr-FR" sz="2000" b="1" dirty="0">
                <a:latin typeface="+mj-lt"/>
              </a:rPr>
              <a:t>R,Y</a:t>
            </a:r>
            <a:r>
              <a:rPr lang="fr-FR" sz="2000" dirty="0">
                <a:latin typeface="+mj-lt"/>
              </a:rPr>
              <a:t> (base </a:t>
            </a:r>
            <a:r>
              <a:rPr lang="fr-FR" sz="2000" dirty="0" err="1">
                <a:latin typeface="+mj-lt"/>
              </a:rPr>
              <a:t>pu</a:t>
            </a:r>
            <a:r>
              <a:rPr lang="fr-FR" sz="2000" b="1" dirty="0" err="1">
                <a:latin typeface="+mj-lt"/>
              </a:rPr>
              <a:t>R</a:t>
            </a:r>
            <a:r>
              <a:rPr lang="fr-FR" sz="2000" dirty="0" err="1">
                <a:latin typeface="+mj-lt"/>
              </a:rPr>
              <a:t>ique</a:t>
            </a:r>
            <a:r>
              <a:rPr lang="fr-FR" sz="2000" dirty="0">
                <a:latin typeface="+mj-lt"/>
              </a:rPr>
              <a:t> A et G / base </a:t>
            </a:r>
            <a:r>
              <a:rPr lang="fr-FR" sz="2000" dirty="0" err="1">
                <a:latin typeface="+mj-lt"/>
              </a:rPr>
              <a:t>p</a:t>
            </a:r>
            <a:r>
              <a:rPr lang="fr-FR" sz="2000" b="1" dirty="0" err="1">
                <a:latin typeface="+mj-lt"/>
              </a:rPr>
              <a:t>Y</a:t>
            </a:r>
            <a:r>
              <a:rPr lang="fr-FR" sz="2000" dirty="0" err="1">
                <a:latin typeface="+mj-lt"/>
              </a:rPr>
              <a:t>rimidique</a:t>
            </a:r>
            <a:r>
              <a:rPr lang="fr-FR" sz="2000" dirty="0">
                <a:latin typeface="+mj-lt"/>
              </a:rPr>
              <a:t> C et T) et/ou </a:t>
            </a:r>
            <a:r>
              <a:rPr lang="fr-FR" sz="2000" b="1" dirty="0">
                <a:latin typeface="+mj-lt"/>
              </a:rPr>
              <a:t>K,M</a:t>
            </a:r>
            <a:r>
              <a:rPr lang="fr-FR" sz="2000" dirty="0">
                <a:latin typeface="+mj-lt"/>
              </a:rPr>
              <a:t> (base </a:t>
            </a:r>
            <a:r>
              <a:rPr lang="fr-FR" sz="2000" b="1" dirty="0" err="1">
                <a:latin typeface="+mj-lt"/>
              </a:rPr>
              <a:t>K</a:t>
            </a:r>
            <a:r>
              <a:rPr lang="fr-FR" sz="2000" dirty="0" err="1">
                <a:latin typeface="+mj-lt"/>
              </a:rPr>
              <a:t>eto</a:t>
            </a:r>
            <a:r>
              <a:rPr lang="fr-FR" sz="2000" dirty="0">
                <a:latin typeface="+mj-lt"/>
              </a:rPr>
              <a:t> G et T / base </a:t>
            </a:r>
            <a:r>
              <a:rPr lang="fr-FR" sz="2000" dirty="0" err="1">
                <a:latin typeface="+mj-lt"/>
              </a:rPr>
              <a:t>a</a:t>
            </a:r>
            <a:r>
              <a:rPr lang="fr-FR" sz="2000" b="1" dirty="0" err="1">
                <a:latin typeface="+mj-lt"/>
              </a:rPr>
              <a:t>M</a:t>
            </a:r>
            <a:r>
              <a:rPr lang="fr-FR" sz="2000" dirty="0" err="1">
                <a:latin typeface="+mj-lt"/>
              </a:rPr>
              <a:t>ino</a:t>
            </a:r>
            <a:r>
              <a:rPr lang="fr-FR" sz="2000" dirty="0">
                <a:latin typeface="+mj-lt"/>
              </a:rPr>
              <a:t> A et C</a:t>
            </a:r>
            <a:r>
              <a:rPr lang="fr-FR" sz="2000" dirty="0" smtClean="0">
                <a:latin typeface="+mj-lt"/>
              </a:rPr>
              <a:t>)... </a:t>
            </a:r>
            <a:endParaRPr lang="fr-FR" sz="2000" dirty="0">
              <a:latin typeface="+mj-lt"/>
            </a:endParaRPr>
          </a:p>
          <a:p>
            <a:pPr algn="just"/>
            <a:r>
              <a:rPr lang="fr-FR" sz="2000" dirty="0">
                <a:latin typeface="+mj-lt"/>
              </a:rPr>
              <a:t>	</a:t>
            </a:r>
          </a:p>
        </p:txBody>
      </p:sp>
      <p:sp>
        <p:nvSpPr>
          <p:cNvPr id="7" name="ZoneTexte 9"/>
          <p:cNvSpPr txBox="1"/>
          <p:nvPr/>
        </p:nvSpPr>
        <p:spPr>
          <a:xfrm>
            <a:off x="865236" y="1154173"/>
            <a:ext cx="7407275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fr-FR" sz="2400" dirty="0">
                <a:latin typeface="+mj-lt"/>
              </a:rPr>
              <a:t>Format commun de manipulation des </a:t>
            </a:r>
            <a:r>
              <a:rPr lang="fr-FR" sz="2400" dirty="0" smtClean="0">
                <a:latin typeface="+mj-lt"/>
              </a:rPr>
              <a:t>données:</a:t>
            </a:r>
            <a:endParaRPr lang="fr-FR" sz="2400" dirty="0">
              <a:latin typeface="+mj-lt"/>
            </a:endParaRPr>
          </a:p>
          <a:p>
            <a:pPr marL="342900" indent="-342900" algn="just"/>
            <a:r>
              <a:rPr lang="fr-FR" sz="2400" dirty="0">
                <a:latin typeface="+mj-lt"/>
              </a:rPr>
              <a:t> le format FASTA (</a:t>
            </a:r>
            <a:r>
              <a:rPr lang="fr-FR" sz="2400" dirty="0" err="1">
                <a:latin typeface="+mj-lt"/>
              </a:rPr>
              <a:t>Fast</a:t>
            </a:r>
            <a:r>
              <a:rPr lang="fr-FR" sz="2400" dirty="0">
                <a:latin typeface="+mj-lt"/>
              </a:rPr>
              <a:t> – </a:t>
            </a:r>
            <a:r>
              <a:rPr lang="fr-FR" sz="2400" dirty="0" err="1">
                <a:latin typeface="+mj-lt"/>
              </a:rPr>
              <a:t>alignment</a:t>
            </a:r>
            <a:r>
              <a:rPr lang="fr-FR" sz="2400" dirty="0">
                <a:latin typeface="+mj-lt"/>
              </a:rPr>
              <a:t>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3625" y="718508"/>
            <a:ext cx="7772400" cy="609600"/>
          </a:xfrm>
          <a:prstGeom prst="rect">
            <a:avLst/>
          </a:prstGeom>
          <a:noFill/>
          <a:ln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Comparaison de séquences</a:t>
            </a:r>
            <a:endParaRPr kumimoji="0" lang="fr-FR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97069" y="2927738"/>
            <a:ext cx="8545512" cy="11575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/>
            <a:r>
              <a:rPr lang="fr-FR" sz="2400" b="1" dirty="0" smtClean="0">
                <a:solidFill>
                  <a:srgbClr val="FF3300"/>
                </a:solidFill>
                <a:latin typeface="+mj-lt"/>
                <a:cs typeface="Arial" charset="0"/>
              </a:rPr>
              <a:t>Alignement</a:t>
            </a:r>
            <a:r>
              <a:rPr lang="fr-FR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: </a:t>
            </a:r>
            <a:r>
              <a:rPr lang="fr-FR" sz="2400" dirty="0">
                <a:solidFill>
                  <a:srgbClr val="0000FF"/>
                </a:solidFill>
                <a:latin typeface="+mj-lt"/>
                <a:cs typeface="Arial" charset="0"/>
              </a:rPr>
              <a:t>processus de comparaison de séquences permettant d'obtenir le maximum de correspondances entre les lettres qui les composent. Il est quantifié par un score de similarité </a:t>
            </a:r>
          </a:p>
        </p:txBody>
      </p:sp>
      <p:sp>
        <p:nvSpPr>
          <p:cNvPr id="4" name="Rectangle 51"/>
          <p:cNvSpPr>
            <a:spLocks noChangeArrowheads="1"/>
          </p:cNvSpPr>
          <p:nvPr/>
        </p:nvSpPr>
        <p:spPr bwMode="auto">
          <a:xfrm>
            <a:off x="611394" y="4219330"/>
            <a:ext cx="7916862" cy="117184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/>
            <a:r>
              <a:rPr lang="fr-FR" sz="2400" b="1" dirty="0" smtClean="0">
                <a:solidFill>
                  <a:srgbClr val="FF3300"/>
                </a:solidFill>
                <a:latin typeface="+mj-lt"/>
                <a:cs typeface="Arial" charset="0"/>
              </a:rPr>
              <a:t>Similarité</a:t>
            </a:r>
            <a:r>
              <a:rPr lang="fr-FR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: </a:t>
            </a:r>
            <a:r>
              <a:rPr lang="fr-FR" sz="2400" dirty="0">
                <a:solidFill>
                  <a:srgbClr val="0000FF"/>
                </a:solidFill>
                <a:latin typeface="+mj-lt"/>
                <a:cs typeface="Arial" charset="0"/>
              </a:rPr>
              <a:t>mesure du degré de ressemblance entre séquences, quantifié par un score, calculé à l’aide d’une matrice de score.</a:t>
            </a:r>
          </a:p>
        </p:txBody>
      </p:sp>
      <p:sp>
        <p:nvSpPr>
          <p:cNvPr id="5" name="Rectangle 60"/>
          <p:cNvSpPr>
            <a:spLocks noChangeArrowheads="1"/>
          </p:cNvSpPr>
          <p:nvPr/>
        </p:nvSpPr>
        <p:spPr bwMode="auto">
          <a:xfrm>
            <a:off x="561388" y="1764258"/>
            <a:ext cx="8016875" cy="83099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fr-FR" sz="2400" b="1" dirty="0">
                <a:solidFill>
                  <a:srgbClr val="FF3300"/>
                </a:solidFill>
                <a:latin typeface="+mj-lt"/>
                <a:cs typeface="Arial" charset="0"/>
              </a:rPr>
              <a:t>La comparaison de séquences comme méthode de prédiction Activité principale en bioinformatique</a:t>
            </a:r>
            <a:endParaRPr lang="fr-FR" sz="2400" b="1" dirty="0">
              <a:solidFill>
                <a:srgbClr val="0000FF"/>
              </a:solidFill>
              <a:latin typeface="+mj-lt"/>
              <a:cs typeface="Arial" charset="0"/>
            </a:endParaRPr>
          </a:p>
        </p:txBody>
      </p:sp>
      <p:sp>
        <p:nvSpPr>
          <p:cNvPr id="6" name="Rectangle 63"/>
          <p:cNvSpPr>
            <a:spLocks noChangeArrowheads="1"/>
          </p:cNvSpPr>
          <p:nvPr/>
        </p:nvSpPr>
        <p:spPr bwMode="auto">
          <a:xfrm>
            <a:off x="611394" y="5525203"/>
            <a:ext cx="7916862" cy="11080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algn="ctr"/>
            <a:r>
              <a:rPr lang="fr-FR" sz="2400" b="1" dirty="0" smtClean="0">
                <a:solidFill>
                  <a:srgbClr val="FF3300"/>
                </a:solidFill>
                <a:latin typeface="+mj-lt"/>
                <a:cs typeface="Arial" charset="0"/>
              </a:rPr>
              <a:t>Homologie</a:t>
            </a:r>
            <a:r>
              <a:rPr lang="fr-FR" sz="2400" dirty="0" smtClean="0">
                <a:solidFill>
                  <a:srgbClr val="0000FF"/>
                </a:solidFill>
                <a:latin typeface="+mj-lt"/>
                <a:cs typeface="Arial" charset="0"/>
              </a:rPr>
              <a:t>: </a:t>
            </a:r>
            <a:r>
              <a:rPr lang="fr-FR" sz="2400" dirty="0">
                <a:solidFill>
                  <a:srgbClr val="0000FF"/>
                </a:solidFill>
                <a:latin typeface="+mj-lt"/>
                <a:cs typeface="Arial" charset="0"/>
              </a:rPr>
              <a:t>parenté évolutive. Inférence déduite à partir du degré de similitude. Mais deux séquences similaires ne sont pas forcément dérivées d'un ancêtre commun. </a:t>
            </a:r>
          </a:p>
          <a:p>
            <a:pPr algn="ctr"/>
            <a:endParaRPr lang="fr-FR" sz="2400" dirty="0">
              <a:solidFill>
                <a:srgbClr val="0000FF"/>
              </a:solidFill>
              <a:latin typeface="+mj-lt"/>
              <a:cs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097" t="3391" r="2802" b="8076"/>
          <a:stretch>
            <a:fillRect/>
          </a:stretch>
        </p:blipFill>
        <p:spPr bwMode="auto">
          <a:xfrm>
            <a:off x="309708" y="626326"/>
            <a:ext cx="8634209" cy="6157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/>
          <p:cNvSpPr txBox="1">
            <a:spLocks/>
          </p:cNvSpPr>
          <p:nvPr/>
        </p:nvSpPr>
        <p:spPr>
          <a:xfrm>
            <a:off x="854741" y="709613"/>
            <a:ext cx="7407275" cy="671512"/>
          </a:xfrm>
          <a:prstGeom prst="rect">
            <a:avLst/>
          </a:prstGeo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MS PGothic" pitchFamily="34" charset="-128"/>
                <a:cs typeface="+mj-cs"/>
              </a:rPr>
              <a:t>Principe de la comparaison de séquences</a:t>
            </a:r>
          </a:p>
        </p:txBody>
      </p:sp>
      <p:sp>
        <p:nvSpPr>
          <p:cNvPr id="4" name="ZoneTexte 9"/>
          <p:cNvSpPr txBox="1"/>
          <p:nvPr/>
        </p:nvSpPr>
        <p:spPr>
          <a:xfrm>
            <a:off x="564435" y="1492044"/>
            <a:ext cx="798963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/>
              <a:t>La comparaison de séquences est </a:t>
            </a:r>
            <a:r>
              <a:rPr lang="fr-FR" b="1" dirty="0"/>
              <a:t>l</a:t>
            </a:r>
            <a:r>
              <a:rPr lang="fr-FR" altLang="fr-FR" b="1" dirty="0"/>
              <a:t>’</a:t>
            </a:r>
            <a:r>
              <a:rPr lang="fr-FR" b="1" dirty="0"/>
              <a:t>outil central </a:t>
            </a:r>
            <a:r>
              <a:rPr lang="fr-FR" dirty="0"/>
              <a:t>en bioinformatique :</a:t>
            </a:r>
          </a:p>
          <a:p>
            <a:pPr algn="just">
              <a:buFont typeface="Wingdings" pitchFamily="2" charset="2"/>
              <a:buChar char="à"/>
            </a:pPr>
            <a:r>
              <a:rPr lang="fr-FR" dirty="0">
                <a:sym typeface="Wingdings" pitchFamily="2" charset="2"/>
              </a:rPr>
              <a:t>Repose sur des calculs matriciels ou des algorithmes complexes qui rendent des résultats sous forme de données statistiques (% match, </a:t>
            </a:r>
            <a:r>
              <a:rPr lang="fr-FR" b="1" dirty="0">
                <a:sym typeface="Wingdings" pitchFamily="2" charset="2"/>
              </a:rPr>
              <a:t>score</a:t>
            </a:r>
            <a:r>
              <a:rPr lang="fr-FR" dirty="0">
                <a:sym typeface="Wingdings" pitchFamily="2" charset="2"/>
              </a:rPr>
              <a:t>, </a:t>
            </a:r>
            <a:r>
              <a:rPr lang="fr-FR" dirty="0" err="1">
                <a:sym typeface="Wingdings" pitchFamily="2" charset="2"/>
              </a:rPr>
              <a:t>e-value</a:t>
            </a:r>
            <a:r>
              <a:rPr lang="fr-FR" dirty="0">
                <a:sym typeface="Wingdings" pitchFamily="2" charset="2"/>
              </a:rPr>
              <a:t>…)</a:t>
            </a:r>
          </a:p>
          <a:p>
            <a:pPr algn="just"/>
            <a:endParaRPr lang="fr-FR" sz="1000" dirty="0">
              <a:sym typeface="Wingdings" pitchFamily="2" charset="2"/>
            </a:endParaRPr>
          </a:p>
          <a:p>
            <a:pPr algn="just">
              <a:buFont typeface="Wingdings" pitchFamily="2" charset="2"/>
              <a:buChar char="à"/>
            </a:pPr>
            <a:r>
              <a:rPr lang="fr-FR" dirty="0">
                <a:sym typeface="Wingdings" pitchFamily="2" charset="2"/>
              </a:rPr>
              <a:t>Logiciel d</a:t>
            </a:r>
            <a:r>
              <a:rPr lang="fr-FR" altLang="fr-FR" dirty="0">
                <a:sym typeface="Wingdings" pitchFamily="2" charset="2"/>
              </a:rPr>
              <a:t>’</a:t>
            </a:r>
            <a:r>
              <a:rPr lang="fr-FR" dirty="0">
                <a:sym typeface="Wingdings" pitchFamily="2" charset="2"/>
              </a:rPr>
              <a:t>alignement le plus connu = </a:t>
            </a:r>
            <a:r>
              <a:rPr lang="fr-FR" b="1" dirty="0">
                <a:sym typeface="Wingdings" pitchFamily="2" charset="2"/>
              </a:rPr>
              <a:t>BLAST</a:t>
            </a:r>
            <a:r>
              <a:rPr lang="fr-FR" dirty="0">
                <a:sym typeface="Wingdings" pitchFamily="2" charset="2"/>
              </a:rPr>
              <a:t> (Basic Local </a:t>
            </a:r>
            <a:r>
              <a:rPr lang="fr-FR" dirty="0" err="1">
                <a:sym typeface="Wingdings" pitchFamily="2" charset="2"/>
              </a:rPr>
              <a:t>Alignment</a:t>
            </a:r>
            <a:r>
              <a:rPr lang="fr-FR" dirty="0">
                <a:sym typeface="Wingdings" pitchFamily="2" charset="2"/>
              </a:rPr>
              <a:t> </a:t>
            </a:r>
            <a:r>
              <a:rPr lang="fr-FR" dirty="0" err="1">
                <a:sym typeface="Wingdings" pitchFamily="2" charset="2"/>
              </a:rPr>
              <a:t>Search</a:t>
            </a:r>
            <a:r>
              <a:rPr lang="fr-FR" dirty="0">
                <a:sym typeface="Wingdings" pitchFamily="2" charset="2"/>
              </a:rPr>
              <a:t> </a:t>
            </a:r>
            <a:r>
              <a:rPr lang="fr-FR" dirty="0" err="1">
                <a:sym typeface="Wingdings" pitchFamily="2" charset="2"/>
              </a:rPr>
              <a:t>Tool</a:t>
            </a:r>
            <a:r>
              <a:rPr lang="fr-FR" dirty="0">
                <a:sym typeface="Wingdings" pitchFamily="2" charset="2"/>
              </a:rPr>
              <a:t>)</a:t>
            </a:r>
            <a:endParaRPr lang="fr-FR" dirty="0"/>
          </a:p>
        </p:txBody>
      </p:sp>
      <p:sp>
        <p:nvSpPr>
          <p:cNvPr id="5" name="ZoneTexte 1"/>
          <p:cNvSpPr txBox="1">
            <a:spLocks noChangeArrowheads="1"/>
          </p:cNvSpPr>
          <p:nvPr/>
        </p:nvSpPr>
        <p:spPr bwMode="auto">
          <a:xfrm>
            <a:off x="3290663" y="3287713"/>
            <a:ext cx="25574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/>
              <a:t>Alignement de séquences</a:t>
            </a:r>
          </a:p>
        </p:txBody>
      </p:sp>
      <p:sp>
        <p:nvSpPr>
          <p:cNvPr id="6" name="ZoneTexte 10"/>
          <p:cNvSpPr txBox="1">
            <a:spLocks noChangeArrowheads="1"/>
          </p:cNvSpPr>
          <p:nvPr/>
        </p:nvSpPr>
        <p:spPr bwMode="auto">
          <a:xfrm>
            <a:off x="3588319" y="4130675"/>
            <a:ext cx="1962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Score de similitude</a:t>
            </a:r>
          </a:p>
        </p:txBody>
      </p:sp>
      <p:sp>
        <p:nvSpPr>
          <p:cNvPr id="7" name="ZoneTexte 11"/>
          <p:cNvSpPr txBox="1">
            <a:spLocks noChangeArrowheads="1"/>
          </p:cNvSpPr>
          <p:nvPr/>
        </p:nvSpPr>
        <p:spPr bwMode="auto">
          <a:xfrm>
            <a:off x="3575619" y="4968875"/>
            <a:ext cx="1987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/>
              <a:t>Degré d</a:t>
            </a:r>
            <a:r>
              <a:rPr lang="fr-FR" altLang="fr-FR"/>
              <a:t>’</a:t>
            </a:r>
            <a:r>
              <a:rPr lang="fr-FR"/>
              <a:t>homologie</a:t>
            </a:r>
          </a:p>
        </p:txBody>
      </p:sp>
      <p:sp>
        <p:nvSpPr>
          <p:cNvPr id="8" name="ZoneTexte 12"/>
          <p:cNvSpPr txBox="1">
            <a:spLocks noChangeArrowheads="1"/>
          </p:cNvSpPr>
          <p:nvPr/>
        </p:nvSpPr>
        <p:spPr bwMode="auto">
          <a:xfrm>
            <a:off x="2342132" y="5830888"/>
            <a:ext cx="44545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/>
              <a:t>Identification, prédiction de structure de propriétés, de fonction</a:t>
            </a:r>
          </a:p>
        </p:txBody>
      </p:sp>
      <p:sp>
        <p:nvSpPr>
          <p:cNvPr id="9" name="ZoneTexte 13"/>
          <p:cNvSpPr txBox="1">
            <a:spLocks noChangeArrowheads="1"/>
          </p:cNvSpPr>
          <p:nvPr/>
        </p:nvSpPr>
        <p:spPr bwMode="auto">
          <a:xfrm>
            <a:off x="768350" y="4314825"/>
            <a:ext cx="2262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u="sng"/>
              <a:t>Démarche globale :</a:t>
            </a:r>
          </a:p>
        </p:txBody>
      </p:sp>
      <p:cxnSp>
        <p:nvCxnSpPr>
          <p:cNvPr id="10" name="Connecteur droit avec flèche 6"/>
          <p:cNvCxnSpPr>
            <a:cxnSpLocks noChangeShapeType="1"/>
          </p:cNvCxnSpPr>
          <p:nvPr/>
        </p:nvCxnSpPr>
        <p:spPr bwMode="auto">
          <a:xfrm>
            <a:off x="4572872" y="3657600"/>
            <a:ext cx="0" cy="55562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63500" dist="26940" dir="5400000" rotWithShape="0">
              <a:srgbClr val="00000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1" name="Connecteur droit avec flèche 15"/>
          <p:cNvCxnSpPr>
            <a:cxnSpLocks noChangeShapeType="1"/>
          </p:cNvCxnSpPr>
          <p:nvPr/>
        </p:nvCxnSpPr>
        <p:spPr bwMode="auto">
          <a:xfrm flipH="1">
            <a:off x="4572078" y="4500563"/>
            <a:ext cx="1588" cy="468312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63500" dist="26940" dir="5400000" rotWithShape="0">
              <a:srgbClr val="00000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2" name="Connecteur droit avec flèche 18"/>
          <p:cNvCxnSpPr>
            <a:cxnSpLocks noChangeShapeType="1"/>
          </p:cNvCxnSpPr>
          <p:nvPr/>
        </p:nvCxnSpPr>
        <p:spPr bwMode="auto">
          <a:xfrm flipH="1">
            <a:off x="4572872" y="5337175"/>
            <a:ext cx="0" cy="493713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63500" dist="26940" dir="5400000" rotWithShape="0">
              <a:srgbClr val="000000">
                <a:alpha val="43137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328" r="7584" b="20565"/>
          <a:stretch>
            <a:fillRect/>
          </a:stretch>
        </p:blipFill>
        <p:spPr bwMode="auto">
          <a:xfrm>
            <a:off x="59009" y="1563319"/>
            <a:ext cx="9001679" cy="4616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689012"/>
            <a:ext cx="7772400" cy="830078"/>
          </a:xfrm>
          <a:prstGeom prst="rect">
            <a:avLst/>
          </a:prstGeom>
          <a:noFill/>
          <a:ln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NCBI: Blast</a:t>
            </a:r>
            <a:endParaRPr kumimoji="0" lang="fr-FR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hand cursor - stock phot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686" t="52162" r="8445" b="11170"/>
          <a:stretch>
            <a:fillRect/>
          </a:stretch>
        </p:blipFill>
        <p:spPr bwMode="auto">
          <a:xfrm rot="2962612">
            <a:off x="8280779" y="1735421"/>
            <a:ext cx="398876" cy="460718"/>
          </a:xfrm>
          <a:prstGeom prst="rect">
            <a:avLst/>
          </a:prstGeom>
          <a:noFill/>
        </p:spPr>
      </p:pic>
      <p:pic>
        <p:nvPicPr>
          <p:cNvPr id="9" name="Picture 8" descr="hand cursor - stock photo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3686" t="52162" r="8445" b="11170"/>
          <a:stretch>
            <a:fillRect/>
          </a:stretch>
        </p:blipFill>
        <p:spPr bwMode="auto">
          <a:xfrm rot="20991108">
            <a:off x="525126" y="1696902"/>
            <a:ext cx="398876" cy="460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5328" r="7818" b="2016"/>
          <a:stretch>
            <a:fillRect/>
          </a:stretch>
        </p:blipFill>
        <p:spPr bwMode="auto">
          <a:xfrm>
            <a:off x="132750" y="958660"/>
            <a:ext cx="8859195" cy="561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Straight Arrow Connector 2"/>
          <p:cNvCxnSpPr/>
          <p:nvPr/>
        </p:nvCxnSpPr>
        <p:spPr>
          <a:xfrm flipV="1">
            <a:off x="6203332" y="2789916"/>
            <a:ext cx="825500" cy="5715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2168013" y="3038169"/>
            <a:ext cx="3008671" cy="64892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7024254" y="1801091"/>
            <a:ext cx="1094509" cy="20781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446" r="23921" b="17063"/>
          <a:stretch>
            <a:fillRect/>
          </a:stretch>
        </p:blipFill>
        <p:spPr bwMode="auto">
          <a:xfrm>
            <a:off x="85506" y="957944"/>
            <a:ext cx="8969619" cy="5529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 l="3483" t="15228" r="23450" b="74851"/>
          <a:stretch>
            <a:fillRect/>
          </a:stretch>
        </p:blipFill>
        <p:spPr bwMode="auto">
          <a:xfrm>
            <a:off x="449948" y="1910789"/>
            <a:ext cx="8432800" cy="643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ight Arrow 4"/>
          <p:cNvSpPr/>
          <p:nvPr/>
        </p:nvSpPr>
        <p:spPr>
          <a:xfrm flipH="1">
            <a:off x="3018972" y="2569028"/>
            <a:ext cx="783771" cy="174172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flipH="1">
            <a:off x="1342572" y="4042228"/>
            <a:ext cx="783771" cy="174172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838" t="4894" r="9912" b="86629"/>
          <a:stretch>
            <a:fillRect/>
          </a:stretch>
        </p:blipFill>
        <p:spPr bwMode="auto">
          <a:xfrm>
            <a:off x="412959" y="560429"/>
            <a:ext cx="8303349" cy="663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601" t="24421" r="9912" b="10152"/>
          <a:stretch>
            <a:fillRect/>
          </a:stretch>
        </p:blipFill>
        <p:spPr bwMode="auto">
          <a:xfrm>
            <a:off x="240901" y="1519094"/>
            <a:ext cx="8642555" cy="5122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344" r="28482" b="2022"/>
          <a:stretch>
            <a:fillRect/>
          </a:stretch>
        </p:blipFill>
        <p:spPr bwMode="auto">
          <a:xfrm>
            <a:off x="833721" y="40341"/>
            <a:ext cx="7449670" cy="584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1012" t="68383" r="14861" b="15539"/>
          <a:stretch>
            <a:fillRect/>
          </a:stretch>
        </p:blipFill>
        <p:spPr bwMode="auto">
          <a:xfrm>
            <a:off x="838854" y="5867808"/>
            <a:ext cx="7463118" cy="801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5453" r="49715" b="16810"/>
          <a:stretch>
            <a:fillRect/>
          </a:stretch>
        </p:blipFill>
        <p:spPr bwMode="auto">
          <a:xfrm>
            <a:off x="1639935" y="567559"/>
            <a:ext cx="5833242" cy="6085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>
            <a:off x="3040935" y="841610"/>
            <a:ext cx="428822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759527" y="983673"/>
            <a:ext cx="5389418" cy="1385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278" r="22907" b="11174"/>
          <a:stretch>
            <a:fillRect/>
          </a:stretch>
        </p:blipFill>
        <p:spPr bwMode="auto">
          <a:xfrm>
            <a:off x="110840" y="892960"/>
            <a:ext cx="8908473" cy="5868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5004" t="14583" r="6296" b="36364"/>
          <a:stretch>
            <a:fillRect/>
          </a:stretch>
        </p:blipFill>
        <p:spPr bwMode="auto">
          <a:xfrm>
            <a:off x="27710" y="936922"/>
            <a:ext cx="9074725" cy="2821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 l="2769" t="1515" r="6509" b="47192"/>
          <a:stretch>
            <a:fillRect/>
          </a:stretch>
        </p:blipFill>
        <p:spPr bwMode="auto">
          <a:xfrm>
            <a:off x="192389" y="3815375"/>
            <a:ext cx="8756048" cy="2783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25" t="15367" r="4112" b="31201"/>
          <a:stretch>
            <a:fillRect/>
          </a:stretch>
        </p:blipFill>
        <p:spPr bwMode="auto">
          <a:xfrm>
            <a:off x="282640" y="1978429"/>
            <a:ext cx="8578735" cy="3807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720" t="4247" r="9210" b="86305"/>
          <a:stretch>
            <a:fillRect/>
          </a:stretch>
        </p:blipFill>
        <p:spPr bwMode="auto">
          <a:xfrm>
            <a:off x="770965" y="789888"/>
            <a:ext cx="7593106" cy="673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88478" y="71760"/>
            <a:ext cx="8952270" cy="6742005"/>
            <a:chOff x="88478" y="71760"/>
            <a:chExt cx="8952270" cy="6742005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975" t="3588" r="5793" b="4831"/>
            <a:stretch>
              <a:fillRect/>
            </a:stretch>
          </p:blipFill>
          <p:spPr bwMode="auto">
            <a:xfrm>
              <a:off x="88478" y="71760"/>
              <a:ext cx="8952270" cy="67420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Rectangle 2"/>
            <p:cNvSpPr/>
            <p:nvPr/>
          </p:nvSpPr>
          <p:spPr>
            <a:xfrm>
              <a:off x="8162364" y="1129552"/>
              <a:ext cx="806823" cy="29583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178423" y="6239436"/>
              <a:ext cx="3966883" cy="43030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73" t="4703" r="9396" b="86893"/>
          <a:stretch>
            <a:fillRect/>
          </a:stretch>
        </p:blipFill>
        <p:spPr bwMode="auto">
          <a:xfrm>
            <a:off x="398205" y="712824"/>
            <a:ext cx="8332839" cy="65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4"/>
          <p:cNvGrpSpPr/>
          <p:nvPr/>
        </p:nvGrpSpPr>
        <p:grpSpPr>
          <a:xfrm>
            <a:off x="117958" y="2126027"/>
            <a:ext cx="8908050" cy="3537400"/>
            <a:chOff x="117958" y="2126027"/>
            <a:chExt cx="8908050" cy="3537400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689" t="35182" r="1185" b="13268"/>
            <a:stretch>
              <a:fillRect/>
            </a:stretch>
          </p:blipFill>
          <p:spPr bwMode="auto">
            <a:xfrm>
              <a:off x="117958" y="2126027"/>
              <a:ext cx="8908050" cy="3537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483079" y="4710023"/>
              <a:ext cx="8402129" cy="7936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955412" y="2236767"/>
            <a:ext cx="5219114" cy="209608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423999" y="2623091"/>
            <a:ext cx="428194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Comic Sans MS" pitchFamily="66" charset="0"/>
              </a:rPr>
              <a:t>Specialized</a:t>
            </a:r>
            <a:r>
              <a:rPr lang="fr-FR" sz="4000" dirty="0" smtClean="0">
                <a:solidFill>
                  <a:srgbClr val="FF0000"/>
                </a:solidFill>
                <a:latin typeface="Comic Sans MS" pitchFamily="66" charset="0"/>
              </a:rPr>
              <a:t> Blast</a:t>
            </a:r>
          </a:p>
          <a:p>
            <a:pPr algn="ctr"/>
            <a:r>
              <a:rPr lang="fr-FR" sz="4000" dirty="0" smtClean="0">
                <a:solidFill>
                  <a:srgbClr val="FF0000"/>
                </a:solidFill>
                <a:latin typeface="Comic Sans MS" pitchFamily="66" charset="0"/>
              </a:rPr>
              <a:t>(Blast spécialisé)</a:t>
            </a:r>
            <a:endParaRPr lang="fr-FR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379" t="28269" r="31668" b="13077"/>
          <a:stretch>
            <a:fillRect/>
          </a:stretch>
        </p:blipFill>
        <p:spPr bwMode="auto">
          <a:xfrm>
            <a:off x="28143" y="1758462"/>
            <a:ext cx="9059591" cy="4529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36098" y="1181686"/>
            <a:ext cx="72474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Comic Sans MS" pitchFamily="66" charset="0"/>
              </a:rPr>
              <a:t>Allez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dans</a:t>
            </a:r>
            <a:r>
              <a:rPr lang="en-US" sz="2400" dirty="0" smtClean="0">
                <a:latin typeface="Comic Sans MS" pitchFamily="66" charset="0"/>
              </a:rPr>
              <a:t>: </a:t>
            </a:r>
            <a:r>
              <a:rPr lang="en-US" sz="2400" u="sng" dirty="0" smtClean="0">
                <a:solidFill>
                  <a:srgbClr val="0070C0"/>
                </a:solidFill>
                <a:latin typeface="Comic Sans MS" pitchFamily="66" charset="0"/>
              </a:rPr>
              <a:t>http://blast.ncbi.nlm.nih.gov/Blast.cgi</a:t>
            </a:r>
            <a:endParaRPr lang="en-US" sz="2400" u="sng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6" name="Right Arrow 5"/>
          <p:cNvSpPr/>
          <p:nvPr/>
        </p:nvSpPr>
        <p:spPr>
          <a:xfrm flipH="1">
            <a:off x="4598549" y="5190979"/>
            <a:ext cx="618979" cy="126609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377" r="16803" b="22610"/>
          <a:stretch>
            <a:fillRect/>
          </a:stretch>
        </p:blipFill>
        <p:spPr bwMode="auto">
          <a:xfrm>
            <a:off x="80682" y="1196786"/>
            <a:ext cx="8991961" cy="4840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40341" y="2702859"/>
            <a:ext cx="5123329" cy="22860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/>
          <p:cNvSpPr/>
          <p:nvPr/>
        </p:nvSpPr>
        <p:spPr>
          <a:xfrm rot="5400000">
            <a:off x="1250576" y="5177118"/>
            <a:ext cx="215153" cy="376518"/>
          </a:xfrm>
          <a:prstGeom prst="downArrow">
            <a:avLst/>
          </a:prstGeom>
          <a:solidFill>
            <a:srgbClr val="FF7C8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379" t="28269" r="31668" b="13077"/>
          <a:stretch>
            <a:fillRect/>
          </a:stretch>
        </p:blipFill>
        <p:spPr bwMode="auto">
          <a:xfrm>
            <a:off x="28143" y="1597098"/>
            <a:ext cx="9059591" cy="4529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ight Arrow 6"/>
          <p:cNvSpPr/>
          <p:nvPr/>
        </p:nvSpPr>
        <p:spPr>
          <a:xfrm flipH="1">
            <a:off x="4990105" y="5252355"/>
            <a:ext cx="618979" cy="126609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757" r="25795" b="6250"/>
          <a:stretch>
            <a:fillRect/>
          </a:stretch>
        </p:blipFill>
        <p:spPr bwMode="auto">
          <a:xfrm>
            <a:off x="416852" y="638405"/>
            <a:ext cx="8364071" cy="6085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le 2"/>
          <p:cNvSpPr/>
          <p:nvPr/>
        </p:nvSpPr>
        <p:spPr>
          <a:xfrm>
            <a:off x="5096436" y="1290919"/>
            <a:ext cx="2608730" cy="29583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297" t="976" r="22153" b="19808"/>
          <a:stretch>
            <a:fillRect/>
          </a:stretch>
        </p:blipFill>
        <p:spPr bwMode="auto">
          <a:xfrm>
            <a:off x="75780" y="1261753"/>
            <a:ext cx="8970352" cy="5219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ight Arrow 4"/>
          <p:cNvSpPr/>
          <p:nvPr/>
        </p:nvSpPr>
        <p:spPr>
          <a:xfrm flipH="1">
            <a:off x="745588" y="3221502"/>
            <a:ext cx="520504" cy="70338"/>
          </a:xfrm>
          <a:prstGeom prst="rightArrow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 flipH="1">
            <a:off x="884541" y="3010833"/>
            <a:ext cx="520504" cy="70338"/>
          </a:xfrm>
          <a:prstGeom prst="rightArrow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10989" y="820272"/>
            <a:ext cx="43174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+mj-lt"/>
              </a:rPr>
              <a:t>Autres portails bioinformatique…</a:t>
            </a:r>
            <a:endParaRPr lang="fr-FR"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344" t="1103" r="4608" b="9191"/>
          <a:stretch>
            <a:fillRect/>
          </a:stretch>
        </p:blipFill>
        <p:spPr bwMode="auto">
          <a:xfrm>
            <a:off x="-2" y="1371600"/>
            <a:ext cx="9152539" cy="490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10989" y="820272"/>
            <a:ext cx="20294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err="1" smtClean="0">
                <a:latin typeface="+mj-lt"/>
              </a:rPr>
              <a:t>P</a:t>
            </a:r>
            <a:r>
              <a:rPr lang="fr-FR" sz="2400" dirty="0" err="1" smtClean="0">
                <a:latin typeface="+mj-lt"/>
              </a:rPr>
              <a:t>rotéomique</a:t>
            </a:r>
            <a:r>
              <a:rPr lang="fr-FR" sz="2400" dirty="0" smtClean="0">
                <a:latin typeface="+mj-lt"/>
              </a:rPr>
              <a:t>…</a:t>
            </a:r>
            <a:endParaRPr lang="fr-FR" sz="2400" dirty="0">
              <a:latin typeface="+mj-lt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034" r="29770" b="18846"/>
          <a:stretch>
            <a:fillRect/>
          </a:stretch>
        </p:blipFill>
        <p:spPr bwMode="auto">
          <a:xfrm>
            <a:off x="285497" y="1129635"/>
            <a:ext cx="8643350" cy="5699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954740" y="685802"/>
            <a:ext cx="1863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+mj-lt"/>
              </a:rPr>
              <a:t>Génomique…</a:t>
            </a:r>
            <a:endParaRPr lang="fr-FR"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/>
          <p:cNvSpPr txBox="1">
            <a:spLocks/>
          </p:cNvSpPr>
          <p:nvPr/>
        </p:nvSpPr>
        <p:spPr>
          <a:xfrm>
            <a:off x="856753" y="1063347"/>
            <a:ext cx="7407275" cy="671512"/>
          </a:xfrm>
          <a:prstGeom prst="rect">
            <a:avLst/>
          </a:prstGeo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MS PGothic" pitchFamily="34" charset="-128"/>
                <a:cs typeface="+mj-cs"/>
              </a:rPr>
              <a:t>Principe de la comparaison de séquences</a:t>
            </a:r>
          </a:p>
        </p:txBody>
      </p:sp>
      <p:sp>
        <p:nvSpPr>
          <p:cNvPr id="3" name="ZoneTexte 9"/>
          <p:cNvSpPr txBox="1">
            <a:spLocks noChangeArrowheads="1"/>
          </p:cNvSpPr>
          <p:nvPr/>
        </p:nvSpPr>
        <p:spPr bwMode="auto">
          <a:xfrm>
            <a:off x="856753" y="2071712"/>
            <a:ext cx="7407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u="sng"/>
              <a:t>Principe du calcul des scores d</a:t>
            </a:r>
            <a:r>
              <a:rPr lang="fr-FR" altLang="fr-FR" sz="2400" u="sng"/>
              <a:t>’</a:t>
            </a:r>
            <a:r>
              <a:rPr lang="fr-FR" sz="2400" u="sng"/>
              <a:t>alignement </a:t>
            </a:r>
            <a:r>
              <a:rPr lang="fr-FR" sz="2400"/>
              <a:t>:</a:t>
            </a:r>
          </a:p>
        </p:txBody>
      </p:sp>
      <p:sp>
        <p:nvSpPr>
          <p:cNvPr id="4" name="ZoneTexte 1"/>
          <p:cNvSpPr txBox="1"/>
          <p:nvPr/>
        </p:nvSpPr>
        <p:spPr>
          <a:xfrm>
            <a:off x="783013" y="2912881"/>
            <a:ext cx="757932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fr-FR" dirty="0"/>
              <a:t>En pratique, plus le score d</a:t>
            </a:r>
            <a:r>
              <a:rPr lang="fr-FR" altLang="fr-FR" dirty="0"/>
              <a:t>’</a:t>
            </a:r>
            <a:r>
              <a:rPr lang="fr-FR" dirty="0"/>
              <a:t>alignement est élevé, plus les séquences sont similaires et présenteront des propriétés et des fonctions proches. </a:t>
            </a:r>
            <a:endParaRPr lang="fr-FR" dirty="0" smtClean="0"/>
          </a:p>
          <a:p>
            <a:pPr marL="285750" indent="-285750" algn="just"/>
            <a:endParaRPr lang="fr-FR" dirty="0"/>
          </a:p>
          <a:p>
            <a:pPr marL="285750" indent="-285750" algn="just"/>
            <a:r>
              <a:rPr lang="fr-FR" dirty="0"/>
              <a:t>	</a:t>
            </a:r>
            <a:r>
              <a:rPr lang="fr-FR" dirty="0">
                <a:sym typeface="Wingdings" pitchFamily="2" charset="2"/>
              </a:rPr>
              <a:t> plus de 70% de similarité permettent d</a:t>
            </a:r>
            <a:r>
              <a:rPr lang="fr-FR" altLang="fr-FR" dirty="0">
                <a:sym typeface="Wingdings" pitchFamily="2" charset="2"/>
              </a:rPr>
              <a:t>’</a:t>
            </a:r>
            <a:r>
              <a:rPr lang="fr-FR" dirty="0">
                <a:sym typeface="Wingdings" pitchFamily="2" charset="2"/>
              </a:rPr>
              <a:t>affirmer qu</a:t>
            </a:r>
            <a:r>
              <a:rPr lang="fr-FR" altLang="fr-FR" dirty="0">
                <a:sym typeface="Wingdings" pitchFamily="2" charset="2"/>
              </a:rPr>
              <a:t>’</a:t>
            </a:r>
            <a:r>
              <a:rPr lang="fr-FR" dirty="0">
                <a:sym typeface="Wingdings" pitchFamily="2" charset="2"/>
              </a:rPr>
              <a:t>il y a </a:t>
            </a:r>
            <a:r>
              <a:rPr lang="fr-FR" dirty="0" smtClean="0">
                <a:sym typeface="Wingdings" pitchFamily="2" charset="2"/>
              </a:rPr>
              <a:t>homologie</a:t>
            </a:r>
            <a:endParaRPr lang="fr-FR" dirty="0"/>
          </a:p>
          <a:p>
            <a:pPr marL="285750" indent="-285750" algn="just"/>
            <a:endParaRPr lang="fr-FR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363" t="5476" r="1723" b="12573"/>
          <a:stretch>
            <a:fillRect/>
          </a:stretch>
        </p:blipFill>
        <p:spPr bwMode="auto">
          <a:xfrm>
            <a:off x="-29480" y="501851"/>
            <a:ext cx="9188228" cy="6134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618" t="4666" r="3490" b="8380"/>
          <a:stretch>
            <a:fillRect/>
          </a:stretch>
        </p:blipFill>
        <p:spPr bwMode="auto">
          <a:xfrm>
            <a:off x="121940" y="382399"/>
            <a:ext cx="8890966" cy="6317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474615" y="2023678"/>
            <a:ext cx="8169639" cy="206864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ZoneTexte 16"/>
          <p:cNvSpPr txBox="1">
            <a:spLocks noChangeArrowheads="1"/>
          </p:cNvSpPr>
          <p:nvPr/>
        </p:nvSpPr>
        <p:spPr bwMode="auto">
          <a:xfrm>
            <a:off x="471528" y="2273169"/>
            <a:ext cx="81758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fr-FR" sz="3200" dirty="0" smtClean="0">
                <a:latin typeface="+mj-lt"/>
              </a:rPr>
              <a:t> Allez dans «NCBI»</a:t>
            </a:r>
          </a:p>
          <a:p>
            <a:pPr marL="284163" indent="-284163">
              <a:buFont typeface="Wingdings" pitchFamily="2" charset="2"/>
              <a:buChar char="§"/>
            </a:pPr>
            <a:r>
              <a:rPr lang="fr-FR" sz="3200" dirty="0" smtClean="0">
                <a:latin typeface="+mj-lt"/>
              </a:rPr>
              <a:t>Entrer la recherche suivante dans la base de donnée «</a:t>
            </a:r>
            <a:r>
              <a:rPr lang="fr-FR" sz="3200" dirty="0" err="1" smtClean="0">
                <a:latin typeface="+mj-lt"/>
              </a:rPr>
              <a:t>Nucleotide</a:t>
            </a:r>
            <a:r>
              <a:rPr lang="fr-FR" sz="3200" dirty="0" smtClean="0">
                <a:latin typeface="+mj-lt"/>
              </a:rPr>
              <a:t>»: </a:t>
            </a:r>
            <a:r>
              <a:rPr lang="fr-FR" sz="3200" b="1" dirty="0" smtClean="0">
                <a:solidFill>
                  <a:srgbClr val="C00000"/>
                </a:solidFill>
                <a:latin typeface="+mj-lt"/>
              </a:rPr>
              <a:t>Bovine </a:t>
            </a:r>
            <a:r>
              <a:rPr lang="fr-FR" sz="3200" b="1" dirty="0" err="1" smtClean="0">
                <a:solidFill>
                  <a:srgbClr val="C00000"/>
                </a:solidFill>
                <a:latin typeface="+mj-lt"/>
              </a:rPr>
              <a:t>chromogranin</a:t>
            </a:r>
            <a:r>
              <a:rPr lang="fr-FR" sz="3200" b="1" dirty="0" smtClean="0">
                <a:solidFill>
                  <a:srgbClr val="C00000"/>
                </a:solidFill>
                <a:latin typeface="+mj-lt"/>
              </a:rPr>
              <a:t> B</a:t>
            </a:r>
            <a:endParaRPr lang="fr-FR" sz="3200" b="1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15" t="305" r="9558" b="8527"/>
          <a:stretch>
            <a:fillRect/>
          </a:stretch>
        </p:blipFill>
        <p:spPr bwMode="auto">
          <a:xfrm>
            <a:off x="530943" y="82449"/>
            <a:ext cx="8052617" cy="640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5184" t="34426" r="46312" b="26082"/>
          <a:stretch>
            <a:fillRect/>
          </a:stretch>
        </p:blipFill>
        <p:spPr bwMode="auto">
          <a:xfrm>
            <a:off x="2728214" y="667322"/>
            <a:ext cx="6041036" cy="2765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6250898" y="779488"/>
            <a:ext cx="464695" cy="1798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 l="5414" t="6199" r="42977" b="46940"/>
          <a:stretch>
            <a:fillRect/>
          </a:stretch>
        </p:blipFill>
        <p:spPr bwMode="auto">
          <a:xfrm>
            <a:off x="2750054" y="3432801"/>
            <a:ext cx="5985384" cy="3055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5331" r="32145" b="17026"/>
          <a:stretch>
            <a:fillRect/>
          </a:stretch>
        </p:blipFill>
        <p:spPr bwMode="auto">
          <a:xfrm>
            <a:off x="504491" y="662172"/>
            <a:ext cx="8135007" cy="6069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5346" t="4310" r="44019"/>
          <a:stretch>
            <a:fillRect/>
          </a:stretch>
        </p:blipFill>
        <p:spPr bwMode="auto">
          <a:xfrm>
            <a:off x="1844566" y="157651"/>
            <a:ext cx="6200743" cy="658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Left Brace 2"/>
          <p:cNvSpPr/>
          <p:nvPr/>
        </p:nvSpPr>
        <p:spPr>
          <a:xfrm>
            <a:off x="1465244" y="220717"/>
            <a:ext cx="316260" cy="62746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1418901" y="6605751"/>
            <a:ext cx="50449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52536" y="3172858"/>
            <a:ext cx="112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Séquence</a:t>
            </a:r>
            <a:endParaRPr lang="fr-FR" dirty="0"/>
          </a:p>
        </p:txBody>
      </p:sp>
      <p:sp>
        <p:nvSpPr>
          <p:cNvPr id="6" name="TextBox 5"/>
          <p:cNvSpPr txBox="1"/>
          <p:nvPr/>
        </p:nvSpPr>
        <p:spPr>
          <a:xfrm>
            <a:off x="835442" y="6443013"/>
            <a:ext cx="507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Fin</a:t>
            </a: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79" t="8181" r="46160" b="420"/>
          <a:stretch>
            <a:fillRect/>
          </a:stretch>
        </p:blipFill>
        <p:spPr bwMode="auto">
          <a:xfrm>
            <a:off x="191729" y="516195"/>
            <a:ext cx="4574235" cy="624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489587" y="6577783"/>
            <a:ext cx="5914103" cy="2048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195640" y="1180007"/>
            <a:ext cx="2853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Nucleotide ambiguity code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601" t="15998" r="486" b="15665"/>
          <a:stretch>
            <a:fillRect/>
          </a:stretch>
        </p:blipFill>
        <p:spPr bwMode="auto">
          <a:xfrm>
            <a:off x="4800375" y="1676397"/>
            <a:ext cx="4087538" cy="4667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601" t="8695" r="486" b="84408"/>
          <a:stretch>
            <a:fillRect/>
          </a:stretch>
        </p:blipFill>
        <p:spPr bwMode="auto">
          <a:xfrm>
            <a:off x="5056462" y="748146"/>
            <a:ext cx="4087538" cy="47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2864</TotalTime>
  <Words>542</Words>
  <Application>Microsoft Office PowerPoint</Application>
  <PresentationFormat>On-screen Show (4:3)</PresentationFormat>
  <Paragraphs>68</Paragraphs>
  <Slides>40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Company>NIH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Djidouille</dc:creator>
  <cp:lastModifiedBy>Djidouille</cp:lastModifiedBy>
  <cp:revision>101</cp:revision>
  <dcterms:created xsi:type="dcterms:W3CDTF">2013-11-15T19:15:10Z</dcterms:created>
  <dcterms:modified xsi:type="dcterms:W3CDTF">2013-12-30T21:35:04Z</dcterms:modified>
</cp:coreProperties>
</file>