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 id="2147483659" r:id="rId5"/>
  </p:sldMasterIdLst>
  <p:notesMasterIdLst>
    <p:notesMasterId r:id="rId55"/>
  </p:notesMasterIdLst>
  <p:handoutMasterIdLst>
    <p:handoutMasterId r:id="rId56"/>
  </p:handoutMasterIdLst>
  <p:sldIdLst>
    <p:sldId id="330" r:id="rId6"/>
    <p:sldId id="331" r:id="rId7"/>
    <p:sldId id="336" r:id="rId8"/>
    <p:sldId id="337" r:id="rId9"/>
    <p:sldId id="338" r:id="rId10"/>
    <p:sldId id="339" r:id="rId11"/>
    <p:sldId id="340" r:id="rId12"/>
    <p:sldId id="342" r:id="rId13"/>
    <p:sldId id="343" r:id="rId14"/>
    <p:sldId id="344" r:id="rId15"/>
    <p:sldId id="345" r:id="rId16"/>
    <p:sldId id="346" r:id="rId17"/>
    <p:sldId id="347" r:id="rId18"/>
    <p:sldId id="348" r:id="rId19"/>
    <p:sldId id="349" r:id="rId20"/>
    <p:sldId id="350" r:id="rId21"/>
    <p:sldId id="352" r:id="rId22"/>
    <p:sldId id="353" r:id="rId23"/>
    <p:sldId id="354" r:id="rId24"/>
    <p:sldId id="355" r:id="rId25"/>
    <p:sldId id="357" r:id="rId26"/>
    <p:sldId id="358" r:id="rId27"/>
    <p:sldId id="359" r:id="rId28"/>
    <p:sldId id="360"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97" r:id="rId49"/>
    <p:sldId id="383" r:id="rId50"/>
    <p:sldId id="384" r:id="rId51"/>
    <p:sldId id="385" r:id="rId52"/>
    <p:sldId id="386" r:id="rId53"/>
    <p:sldId id="394" r:id="rId54"/>
  </p:sldIdLst>
  <p:sldSz cx="9144000" cy="6858000" type="screen4x3"/>
  <p:notesSz cx="6858000" cy="9144000"/>
  <p:embeddedFontLst>
    <p:embeddedFont>
      <p:font typeface="Calibri" panose="020F0502020204030204" pitchFamily="34" charset="0"/>
      <p:regular r:id="rId57"/>
      <p:bold r:id="rId58"/>
      <p:italic r:id="rId59"/>
      <p:boldItalic r:id="rId60"/>
    </p:embeddedFont>
    <p:embeddedFont>
      <p:font typeface="Noto Sans Symbols" panose="020B0604020202020204" charset="0"/>
      <p:regular r:id="rId61"/>
      <p:bold r:id="rId62"/>
      <p:italic r:id="rId63"/>
      <p:boldItalic r:id="rId64"/>
    </p:embeddedFont>
    <p:embeddedFont>
      <p:font typeface="Verdana" panose="020B060403050404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74" userDrawn="1">
          <p15:clr>
            <a:srgbClr val="A4A3A4"/>
          </p15:clr>
        </p15:guide>
        <p15:guide id="3" orient="horz" pos="4178" userDrawn="1">
          <p15:clr>
            <a:srgbClr val="A4A3A4"/>
          </p15:clr>
        </p15:guide>
        <p15:guide id="4" orient="horz" pos="119" userDrawn="1">
          <p15:clr>
            <a:srgbClr val="A4A3A4"/>
          </p15:clr>
        </p15:guide>
        <p15:guide id="5" orient="horz" pos="709" userDrawn="1">
          <p15:clr>
            <a:srgbClr val="A4A3A4"/>
          </p15:clr>
        </p15:guide>
        <p15:guide id="6" orient="horz" pos="822" userDrawn="1">
          <p15:clr>
            <a:srgbClr val="A4A3A4"/>
          </p15:clr>
        </p15:guide>
        <p15:guide id="9" pos="272" userDrawn="1">
          <p15:clr>
            <a:srgbClr val="A4A3A4"/>
          </p15:clr>
        </p15:guide>
        <p15:guide id="10" orient="horz" pos="4042" userDrawn="1">
          <p15:clr>
            <a:srgbClr val="A4A3A4"/>
          </p15:clr>
        </p15:guide>
        <p15:guide id="11" orient="horz" pos="958" userDrawn="1">
          <p15:clr>
            <a:srgbClr val="A4A3A4"/>
          </p15:clr>
        </p15:guide>
        <p15:guide id="12" pos="54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7" name="USER" initials="U" lastIdx="2" clrIdx="7">
    <p:extLst>
      <p:ext uri="{19B8F6BF-5375-455C-9EA6-DF929625EA0E}">
        <p15:presenceInfo xmlns:p15="http://schemas.microsoft.com/office/powerpoint/2012/main" userId="USER" providerId="None"/>
      </p:ext>
    </p:extLst>
  </p:cmAuthor>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3253F-C0C3-4088-B80F-599655D59A5F}" v="8" dt="2023-10-12T11:56:30.285"/>
  </p1510:revLst>
</p1510:revInfo>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5065" autoAdjust="0"/>
  </p:normalViewPr>
  <p:slideViewPr>
    <p:cSldViewPr snapToGrid="0" snapToObjects="1">
      <p:cViewPr varScale="1">
        <p:scale>
          <a:sx n="108" d="100"/>
          <a:sy n="108" d="100"/>
        </p:scale>
        <p:origin x="1698" y="108"/>
      </p:cViewPr>
      <p:guideLst>
        <p:guide orient="horz" pos="3974"/>
        <p:guide orient="horz" pos="4178"/>
        <p:guide orient="horz" pos="119"/>
        <p:guide orient="horz" pos="709"/>
        <p:guide orient="horz" pos="822"/>
        <p:guide pos="272"/>
        <p:guide orient="horz" pos="4042"/>
        <p:guide orient="horz" pos="958"/>
        <p:guide pos="5465"/>
      </p:guideLst>
    </p:cSldViewPr>
  </p:slideViewPr>
  <p:outlineViewPr>
    <p:cViewPr>
      <p:scale>
        <a:sx n="33" d="100"/>
        <a:sy n="33" d="100"/>
      </p:scale>
      <p:origin x="0" y="-41934"/>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2.fntdata"/><Relationship Id="rId66" Type="http://schemas.openxmlformats.org/officeDocument/2006/relationships/font" Target="fonts/font10.fntdata"/><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font" Target="fonts/font5.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6.fntdata"/><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1.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elifa Mazouz" userId="6362e5f7-e0af-4304-bd2d-ebf859a9719e" providerId="ADAL" clId="{3F33253F-C0C3-4088-B80F-599655D59A5F}"/>
    <pc:docChg chg="custSel delSld modSld">
      <pc:chgData name="Khelifa Mazouz" userId="6362e5f7-e0af-4304-bd2d-ebf859a9719e" providerId="ADAL" clId="{3F33253F-C0C3-4088-B80F-599655D59A5F}" dt="2023-10-12T12:30:36.963" v="1209" actId="47"/>
      <pc:docMkLst>
        <pc:docMk/>
      </pc:docMkLst>
      <pc:sldChg chg="addSp modSp mod">
        <pc:chgData name="Khelifa Mazouz" userId="6362e5f7-e0af-4304-bd2d-ebf859a9719e" providerId="ADAL" clId="{3F33253F-C0C3-4088-B80F-599655D59A5F}" dt="2023-10-12T11:43:12.460" v="27" actId="1035"/>
        <pc:sldMkLst>
          <pc:docMk/>
          <pc:sldMk cId="2134255478" sldId="340"/>
        </pc:sldMkLst>
        <pc:spChg chg="mod">
          <ac:chgData name="Khelifa Mazouz" userId="6362e5f7-e0af-4304-bd2d-ebf859a9719e" providerId="ADAL" clId="{3F33253F-C0C3-4088-B80F-599655D59A5F}" dt="2023-10-12T11:42:58.361" v="4"/>
          <ac:spMkLst>
            <pc:docMk/>
            <pc:sldMk cId="2134255478" sldId="340"/>
            <ac:spMk id="3" creationId="{00ADACFB-E46A-4A6B-A2CF-59F187C53402}"/>
          </ac:spMkLst>
        </pc:spChg>
        <pc:graphicFrameChg chg="add mod">
          <ac:chgData name="Khelifa Mazouz" userId="6362e5f7-e0af-4304-bd2d-ebf859a9719e" providerId="ADAL" clId="{3F33253F-C0C3-4088-B80F-599655D59A5F}" dt="2023-10-12T11:43:12.460" v="27" actId="1035"/>
          <ac:graphicFrameMkLst>
            <pc:docMk/>
            <pc:sldMk cId="2134255478" sldId="340"/>
            <ac:graphicFrameMk id="4" creationId="{1EA7DEA2-9D1E-998B-66BA-CE399A9E2AC3}"/>
          </ac:graphicFrameMkLst>
        </pc:graphicFrameChg>
      </pc:sldChg>
      <pc:sldChg chg="delSp modSp del mod">
        <pc:chgData name="Khelifa Mazouz" userId="6362e5f7-e0af-4304-bd2d-ebf859a9719e" providerId="ADAL" clId="{3F33253F-C0C3-4088-B80F-599655D59A5F}" dt="2023-10-12T11:43:16.270" v="28" actId="47"/>
        <pc:sldMkLst>
          <pc:docMk/>
          <pc:sldMk cId="3860911565" sldId="341"/>
        </pc:sldMkLst>
        <pc:spChg chg="mod">
          <ac:chgData name="Khelifa Mazouz" userId="6362e5f7-e0af-4304-bd2d-ebf859a9719e" providerId="ADAL" clId="{3F33253F-C0C3-4088-B80F-599655D59A5F}" dt="2023-10-12T11:42:53.345" v="0" actId="21"/>
          <ac:spMkLst>
            <pc:docMk/>
            <pc:sldMk cId="3860911565" sldId="341"/>
            <ac:spMk id="3" creationId="{00ADACFB-E46A-4A6B-A2CF-59F187C53402}"/>
          </ac:spMkLst>
        </pc:spChg>
        <pc:graphicFrameChg chg="del">
          <ac:chgData name="Khelifa Mazouz" userId="6362e5f7-e0af-4304-bd2d-ebf859a9719e" providerId="ADAL" clId="{3F33253F-C0C3-4088-B80F-599655D59A5F}" dt="2023-10-12T11:43:02.135" v="5" actId="21"/>
          <ac:graphicFrameMkLst>
            <pc:docMk/>
            <pc:sldMk cId="3860911565" sldId="341"/>
            <ac:graphicFrameMk id="4" creationId="{BFEFC723-17DA-4645-899E-A0E7C8778269}"/>
          </ac:graphicFrameMkLst>
        </pc:graphicFrameChg>
      </pc:sldChg>
      <pc:sldChg chg="addSp modSp mod">
        <pc:chgData name="Khelifa Mazouz" userId="6362e5f7-e0af-4304-bd2d-ebf859a9719e" providerId="ADAL" clId="{3F33253F-C0C3-4088-B80F-599655D59A5F}" dt="2023-10-12T11:51:15.346" v="480" actId="1038"/>
        <pc:sldMkLst>
          <pc:docMk/>
          <pc:sldMk cId="3857590098" sldId="350"/>
        </pc:sldMkLst>
        <pc:spChg chg="mod">
          <ac:chgData name="Khelifa Mazouz" userId="6362e5f7-e0af-4304-bd2d-ebf859a9719e" providerId="ADAL" clId="{3F33253F-C0C3-4088-B80F-599655D59A5F}" dt="2023-10-12T11:47:35.084" v="29" actId="20577"/>
          <ac:spMkLst>
            <pc:docMk/>
            <pc:sldMk cId="3857590098" sldId="350"/>
            <ac:spMk id="3" creationId="{70991B01-1AEE-4F35-BC92-DCEDA35D31E5}"/>
          </ac:spMkLst>
        </pc:spChg>
        <pc:spChg chg="add mod">
          <ac:chgData name="Khelifa Mazouz" userId="6362e5f7-e0af-4304-bd2d-ebf859a9719e" providerId="ADAL" clId="{3F33253F-C0C3-4088-B80F-599655D59A5F}" dt="2023-10-12T11:49:19.797" v="61" actId="1036"/>
          <ac:spMkLst>
            <pc:docMk/>
            <pc:sldMk cId="3857590098" sldId="350"/>
            <ac:spMk id="4" creationId="{384F4EB8-2E97-ADDB-F0E4-54D92A43A387}"/>
          </ac:spMkLst>
        </pc:spChg>
        <pc:graphicFrameChg chg="add mod">
          <ac:chgData name="Khelifa Mazouz" userId="6362e5f7-e0af-4304-bd2d-ebf859a9719e" providerId="ADAL" clId="{3F33253F-C0C3-4088-B80F-599655D59A5F}" dt="2023-10-12T11:49:30.041" v="92" actId="1036"/>
          <ac:graphicFrameMkLst>
            <pc:docMk/>
            <pc:sldMk cId="3857590098" sldId="350"/>
            <ac:graphicFrameMk id="5" creationId="{146E8CB1-F669-E6EF-98C1-2FFEEA7610F2}"/>
          </ac:graphicFrameMkLst>
        </pc:graphicFrameChg>
        <pc:graphicFrameChg chg="add mod">
          <ac:chgData name="Khelifa Mazouz" userId="6362e5f7-e0af-4304-bd2d-ebf859a9719e" providerId="ADAL" clId="{3F33253F-C0C3-4088-B80F-599655D59A5F}" dt="2023-10-12T11:49:46.035" v="132" actId="1037"/>
          <ac:graphicFrameMkLst>
            <pc:docMk/>
            <pc:sldMk cId="3857590098" sldId="350"/>
            <ac:graphicFrameMk id="6" creationId="{9D23E378-8114-15D0-0EA9-99028207622C}"/>
          </ac:graphicFrameMkLst>
        </pc:graphicFrameChg>
        <pc:graphicFrameChg chg="add mod">
          <ac:chgData name="Khelifa Mazouz" userId="6362e5f7-e0af-4304-bd2d-ebf859a9719e" providerId="ADAL" clId="{3F33253F-C0C3-4088-B80F-599655D59A5F}" dt="2023-10-12T11:50:05.379" v="204" actId="1035"/>
          <ac:graphicFrameMkLst>
            <pc:docMk/>
            <pc:sldMk cId="3857590098" sldId="350"/>
            <ac:graphicFrameMk id="7" creationId="{77ADA410-D9AE-1E64-9F0F-D232F25294B7}"/>
          </ac:graphicFrameMkLst>
        </pc:graphicFrameChg>
        <pc:graphicFrameChg chg="add mod">
          <ac:chgData name="Khelifa Mazouz" userId="6362e5f7-e0af-4304-bd2d-ebf859a9719e" providerId="ADAL" clId="{3F33253F-C0C3-4088-B80F-599655D59A5F}" dt="2023-10-12T11:50:21.641" v="306" actId="1038"/>
          <ac:graphicFrameMkLst>
            <pc:docMk/>
            <pc:sldMk cId="3857590098" sldId="350"/>
            <ac:graphicFrameMk id="8" creationId="{6BBAA83C-EBF3-ACAE-383D-FAC2507D821E}"/>
          </ac:graphicFrameMkLst>
        </pc:graphicFrameChg>
        <pc:graphicFrameChg chg="add mod">
          <ac:chgData name="Khelifa Mazouz" userId="6362e5f7-e0af-4304-bd2d-ebf859a9719e" providerId="ADAL" clId="{3F33253F-C0C3-4088-B80F-599655D59A5F}" dt="2023-10-12T11:51:15.346" v="480" actId="1038"/>
          <ac:graphicFrameMkLst>
            <pc:docMk/>
            <pc:sldMk cId="3857590098" sldId="350"/>
            <ac:graphicFrameMk id="9" creationId="{F3D919D3-8AE9-0BB3-298A-FDDD85C620F0}"/>
          </ac:graphicFrameMkLst>
        </pc:graphicFrameChg>
      </pc:sldChg>
      <pc:sldChg chg="del">
        <pc:chgData name="Khelifa Mazouz" userId="6362e5f7-e0af-4304-bd2d-ebf859a9719e" providerId="ADAL" clId="{3F33253F-C0C3-4088-B80F-599655D59A5F}" dt="2023-10-12T11:52:06.112" v="481" actId="47"/>
        <pc:sldMkLst>
          <pc:docMk/>
          <pc:sldMk cId="3855876461" sldId="351"/>
        </pc:sldMkLst>
      </pc:sldChg>
      <pc:sldChg chg="modSp mod">
        <pc:chgData name="Khelifa Mazouz" userId="6362e5f7-e0af-4304-bd2d-ebf859a9719e" providerId="ADAL" clId="{3F33253F-C0C3-4088-B80F-599655D59A5F}" dt="2023-10-12T11:53:24.356" v="482" actId="6549"/>
        <pc:sldMkLst>
          <pc:docMk/>
          <pc:sldMk cId="4211352653" sldId="352"/>
        </pc:sldMkLst>
        <pc:spChg chg="mod">
          <ac:chgData name="Khelifa Mazouz" userId="6362e5f7-e0af-4304-bd2d-ebf859a9719e" providerId="ADAL" clId="{3F33253F-C0C3-4088-B80F-599655D59A5F}" dt="2023-10-12T11:53:24.356" v="482" actId="6549"/>
          <ac:spMkLst>
            <pc:docMk/>
            <pc:sldMk cId="4211352653" sldId="352"/>
            <ac:spMk id="2" creationId="{44A83796-EBDB-4B67-A503-B335FD45D037}"/>
          </ac:spMkLst>
        </pc:spChg>
      </pc:sldChg>
      <pc:sldChg chg="modSp mod">
        <pc:chgData name="Khelifa Mazouz" userId="6362e5f7-e0af-4304-bd2d-ebf859a9719e" providerId="ADAL" clId="{3F33253F-C0C3-4088-B80F-599655D59A5F}" dt="2023-10-12T11:53:30.746" v="483" actId="6549"/>
        <pc:sldMkLst>
          <pc:docMk/>
          <pc:sldMk cId="2711825432" sldId="353"/>
        </pc:sldMkLst>
        <pc:spChg chg="mod">
          <ac:chgData name="Khelifa Mazouz" userId="6362e5f7-e0af-4304-bd2d-ebf859a9719e" providerId="ADAL" clId="{3F33253F-C0C3-4088-B80F-599655D59A5F}" dt="2023-10-12T11:53:30.746" v="483" actId="6549"/>
          <ac:spMkLst>
            <pc:docMk/>
            <pc:sldMk cId="2711825432" sldId="353"/>
            <ac:spMk id="2" creationId="{57BD24F9-256B-4B12-A895-C360F9D7FD6D}"/>
          </ac:spMkLst>
        </pc:spChg>
      </pc:sldChg>
      <pc:sldChg chg="modSp mod">
        <pc:chgData name="Khelifa Mazouz" userId="6362e5f7-e0af-4304-bd2d-ebf859a9719e" providerId="ADAL" clId="{3F33253F-C0C3-4088-B80F-599655D59A5F}" dt="2023-10-12T11:53:47.081" v="491" actId="6549"/>
        <pc:sldMkLst>
          <pc:docMk/>
          <pc:sldMk cId="2924060128" sldId="354"/>
        </pc:sldMkLst>
        <pc:spChg chg="mod">
          <ac:chgData name="Khelifa Mazouz" userId="6362e5f7-e0af-4304-bd2d-ebf859a9719e" providerId="ADAL" clId="{3F33253F-C0C3-4088-B80F-599655D59A5F}" dt="2023-10-12T11:53:47.081" v="491" actId="6549"/>
          <ac:spMkLst>
            <pc:docMk/>
            <pc:sldMk cId="2924060128" sldId="354"/>
            <ac:spMk id="2" creationId="{900886EB-94C4-42CA-97C2-B48F2E5AB637}"/>
          </ac:spMkLst>
        </pc:spChg>
      </pc:sldChg>
      <pc:sldChg chg="modSp mod">
        <pc:chgData name="Khelifa Mazouz" userId="6362e5f7-e0af-4304-bd2d-ebf859a9719e" providerId="ADAL" clId="{3F33253F-C0C3-4088-B80F-599655D59A5F}" dt="2023-10-12T12:11:04.432" v="1158" actId="20577"/>
        <pc:sldMkLst>
          <pc:docMk/>
          <pc:sldMk cId="2080913018" sldId="355"/>
        </pc:sldMkLst>
        <pc:spChg chg="mod">
          <ac:chgData name="Khelifa Mazouz" userId="6362e5f7-e0af-4304-bd2d-ebf859a9719e" providerId="ADAL" clId="{3F33253F-C0C3-4088-B80F-599655D59A5F}" dt="2023-10-12T12:11:04.432" v="1158" actId="20577"/>
          <ac:spMkLst>
            <pc:docMk/>
            <pc:sldMk cId="2080913018" sldId="355"/>
            <ac:spMk id="2" creationId="{FC642486-4807-4C09-B7A9-6F24BBD66CDF}"/>
          </ac:spMkLst>
        </pc:spChg>
      </pc:sldChg>
      <pc:sldChg chg="del">
        <pc:chgData name="Khelifa Mazouz" userId="6362e5f7-e0af-4304-bd2d-ebf859a9719e" providerId="ADAL" clId="{3F33253F-C0C3-4088-B80F-599655D59A5F}" dt="2023-10-12T11:59:17.864" v="1147" actId="47"/>
        <pc:sldMkLst>
          <pc:docMk/>
          <pc:sldMk cId="1706484500" sldId="356"/>
        </pc:sldMkLst>
      </pc:sldChg>
      <pc:sldChg chg="addSp modSp mod">
        <pc:chgData name="Khelifa Mazouz" userId="6362e5f7-e0af-4304-bd2d-ebf859a9719e" providerId="ADAL" clId="{3F33253F-C0C3-4088-B80F-599655D59A5F}" dt="2023-10-12T11:59:29.302" v="1155" actId="6549"/>
        <pc:sldMkLst>
          <pc:docMk/>
          <pc:sldMk cId="3890173402" sldId="357"/>
        </pc:sldMkLst>
        <pc:spChg chg="mod">
          <ac:chgData name="Khelifa Mazouz" userId="6362e5f7-e0af-4304-bd2d-ebf859a9719e" providerId="ADAL" clId="{3F33253F-C0C3-4088-B80F-599655D59A5F}" dt="2023-10-12T11:59:29.302" v="1155" actId="6549"/>
          <ac:spMkLst>
            <pc:docMk/>
            <pc:sldMk cId="3890173402" sldId="357"/>
            <ac:spMk id="2" creationId="{1483F415-702F-4E7A-BB24-C45FE431C356}"/>
          </ac:spMkLst>
        </pc:spChg>
        <pc:spChg chg="mod">
          <ac:chgData name="Khelifa Mazouz" userId="6362e5f7-e0af-4304-bd2d-ebf859a9719e" providerId="ADAL" clId="{3F33253F-C0C3-4088-B80F-599655D59A5F}" dt="2023-10-12T11:58:47.790" v="1067" actId="1036"/>
          <ac:spMkLst>
            <pc:docMk/>
            <pc:sldMk cId="3890173402" sldId="357"/>
            <ac:spMk id="3" creationId="{3872C920-7C99-459E-B36D-5128A6A6CD20}"/>
          </ac:spMkLst>
        </pc:spChg>
        <pc:spChg chg="mod">
          <ac:chgData name="Khelifa Mazouz" userId="6362e5f7-e0af-4304-bd2d-ebf859a9719e" providerId="ADAL" clId="{3F33253F-C0C3-4088-B80F-599655D59A5F}" dt="2023-10-12T11:58:21.593" v="954" actId="1036"/>
          <ac:spMkLst>
            <pc:docMk/>
            <pc:sldMk cId="3890173402" sldId="357"/>
            <ac:spMk id="4" creationId="{C7544CED-A2C7-4C1C-A466-A008E4C7D0CA}"/>
          </ac:spMkLst>
        </pc:spChg>
        <pc:spChg chg="mod">
          <ac:chgData name="Khelifa Mazouz" userId="6362e5f7-e0af-4304-bd2d-ebf859a9719e" providerId="ADAL" clId="{3F33253F-C0C3-4088-B80F-599655D59A5F}" dt="2023-10-12T11:58:00.150" v="882" actId="1036"/>
          <ac:spMkLst>
            <pc:docMk/>
            <pc:sldMk cId="3890173402" sldId="357"/>
            <ac:spMk id="5" creationId="{D343FC3D-C65B-4EEB-AC63-2BE5CA55C855}"/>
          </ac:spMkLst>
        </pc:spChg>
        <pc:spChg chg="mod">
          <ac:chgData name="Khelifa Mazouz" userId="6362e5f7-e0af-4304-bd2d-ebf859a9719e" providerId="ADAL" clId="{3F33253F-C0C3-4088-B80F-599655D59A5F}" dt="2023-10-12T11:57:41.413" v="798" actId="1036"/>
          <ac:spMkLst>
            <pc:docMk/>
            <pc:sldMk cId="3890173402" sldId="357"/>
            <ac:spMk id="6" creationId="{6D7F9318-8784-48C1-900A-128AC91B54B8}"/>
          </ac:spMkLst>
        </pc:spChg>
        <pc:spChg chg="mod">
          <ac:chgData name="Khelifa Mazouz" userId="6362e5f7-e0af-4304-bd2d-ebf859a9719e" providerId="ADAL" clId="{3F33253F-C0C3-4088-B80F-599655D59A5F}" dt="2023-10-12T11:57:21.854" v="706" actId="1036"/>
          <ac:spMkLst>
            <pc:docMk/>
            <pc:sldMk cId="3890173402" sldId="357"/>
            <ac:spMk id="7" creationId="{8B6E1E4F-F393-4D78-8814-E36CB505439B}"/>
          </ac:spMkLst>
        </pc:spChg>
        <pc:spChg chg="mod">
          <ac:chgData name="Khelifa Mazouz" userId="6362e5f7-e0af-4304-bd2d-ebf859a9719e" providerId="ADAL" clId="{3F33253F-C0C3-4088-B80F-599655D59A5F}" dt="2023-10-12T11:56:51.117" v="574" actId="1036"/>
          <ac:spMkLst>
            <pc:docMk/>
            <pc:sldMk cId="3890173402" sldId="357"/>
            <ac:spMk id="8" creationId="{FC2422BC-DD93-4B9F-AD79-B8BC9C597ED4}"/>
          </ac:spMkLst>
        </pc:spChg>
        <pc:spChg chg="mod">
          <ac:chgData name="Khelifa Mazouz" userId="6362e5f7-e0af-4304-bd2d-ebf859a9719e" providerId="ADAL" clId="{3F33253F-C0C3-4088-B80F-599655D59A5F}" dt="2023-10-12T11:57:13.168" v="666" actId="1037"/>
          <ac:spMkLst>
            <pc:docMk/>
            <pc:sldMk cId="3890173402" sldId="357"/>
            <ac:spMk id="9" creationId="{A0D7B7C5-B346-4112-BC3E-A292CE92A6F5}"/>
          </ac:spMkLst>
        </pc:spChg>
        <pc:spChg chg="mod">
          <ac:chgData name="Khelifa Mazouz" userId="6362e5f7-e0af-4304-bd2d-ebf859a9719e" providerId="ADAL" clId="{3F33253F-C0C3-4088-B80F-599655D59A5F}" dt="2023-10-12T11:56:44.725" v="551" actId="1036"/>
          <ac:spMkLst>
            <pc:docMk/>
            <pc:sldMk cId="3890173402" sldId="357"/>
            <ac:spMk id="10" creationId="{DC03432E-8D94-42D5-8499-C9B17F8F1303}"/>
          </ac:spMkLst>
        </pc:spChg>
        <pc:spChg chg="add mod">
          <ac:chgData name="Khelifa Mazouz" userId="6362e5f7-e0af-4304-bd2d-ebf859a9719e" providerId="ADAL" clId="{3F33253F-C0C3-4088-B80F-599655D59A5F}" dt="2023-10-12T11:59:14.761" v="1146" actId="1036"/>
          <ac:spMkLst>
            <pc:docMk/>
            <pc:sldMk cId="3890173402" sldId="357"/>
            <ac:spMk id="11" creationId="{0B1DA2B7-62FE-FEAD-4443-784BD205BE99}"/>
          </ac:spMkLst>
        </pc:spChg>
        <pc:graphicFrameChg chg="mod">
          <ac:chgData name="Khelifa Mazouz" userId="6362e5f7-e0af-4304-bd2d-ebf859a9719e" providerId="ADAL" clId="{3F33253F-C0C3-4088-B80F-599655D59A5F}" dt="2023-10-12T11:58:53.521" v="1095" actId="1036"/>
          <ac:graphicFrameMkLst>
            <pc:docMk/>
            <pc:sldMk cId="3890173402" sldId="357"/>
            <ac:graphicFrameMk id="17" creationId="{A8C965EC-16B5-49BA-9C4F-32A20038BE12}"/>
          </ac:graphicFrameMkLst>
        </pc:graphicFrameChg>
        <pc:graphicFrameChg chg="mod">
          <ac:chgData name="Khelifa Mazouz" userId="6362e5f7-e0af-4304-bd2d-ebf859a9719e" providerId="ADAL" clId="{3F33253F-C0C3-4088-B80F-599655D59A5F}" dt="2023-10-12T11:58:33.006" v="1009" actId="1036"/>
          <ac:graphicFrameMkLst>
            <pc:docMk/>
            <pc:sldMk cId="3890173402" sldId="357"/>
            <ac:graphicFrameMk id="18" creationId="{6A670BE2-8F7B-4C96-8EB5-7E3D603149B0}"/>
          </ac:graphicFrameMkLst>
        </pc:graphicFrameChg>
        <pc:graphicFrameChg chg="mod">
          <ac:chgData name="Khelifa Mazouz" userId="6362e5f7-e0af-4304-bd2d-ebf859a9719e" providerId="ADAL" clId="{3F33253F-C0C3-4088-B80F-599655D59A5F}" dt="2023-10-12T11:58:09.579" v="927" actId="1036"/>
          <ac:graphicFrameMkLst>
            <pc:docMk/>
            <pc:sldMk cId="3890173402" sldId="357"/>
            <ac:graphicFrameMk id="19" creationId="{C2AAB4C1-0A60-4C52-BDC4-348D5F6A63C1}"/>
          </ac:graphicFrameMkLst>
        </pc:graphicFrameChg>
        <pc:graphicFrameChg chg="mod">
          <ac:chgData name="Khelifa Mazouz" userId="6362e5f7-e0af-4304-bd2d-ebf859a9719e" providerId="ADAL" clId="{3F33253F-C0C3-4088-B80F-599655D59A5F}" dt="2023-10-12T11:57:48.102" v="826" actId="1035"/>
          <ac:graphicFrameMkLst>
            <pc:docMk/>
            <pc:sldMk cId="3890173402" sldId="357"/>
            <ac:graphicFrameMk id="20" creationId="{710B4B96-AEA7-4004-9C89-FD0DA37C16E0}"/>
          </ac:graphicFrameMkLst>
        </pc:graphicFrameChg>
        <pc:graphicFrameChg chg="mod">
          <ac:chgData name="Khelifa Mazouz" userId="6362e5f7-e0af-4304-bd2d-ebf859a9719e" providerId="ADAL" clId="{3F33253F-C0C3-4088-B80F-599655D59A5F}" dt="2023-10-12T11:57:30.439" v="748" actId="1036"/>
          <ac:graphicFrameMkLst>
            <pc:docMk/>
            <pc:sldMk cId="3890173402" sldId="357"/>
            <ac:graphicFrameMk id="21" creationId="{C18B8C5C-7DD5-4514-B053-A323AB2A7405}"/>
          </ac:graphicFrameMkLst>
        </pc:graphicFrameChg>
        <pc:graphicFrameChg chg="mod">
          <ac:chgData name="Khelifa Mazouz" userId="6362e5f7-e0af-4304-bd2d-ebf859a9719e" providerId="ADAL" clId="{3F33253F-C0C3-4088-B80F-599655D59A5F}" dt="2023-10-12T11:57:00.022" v="611" actId="1037"/>
          <ac:graphicFrameMkLst>
            <pc:docMk/>
            <pc:sldMk cId="3890173402" sldId="357"/>
            <ac:graphicFrameMk id="22" creationId="{4481B35C-310F-4AF1-8455-D393D893B41D}"/>
          </ac:graphicFrameMkLst>
        </pc:graphicFrameChg>
      </pc:sldChg>
      <pc:sldChg chg="modSp mod">
        <pc:chgData name="Khelifa Mazouz" userId="6362e5f7-e0af-4304-bd2d-ebf859a9719e" providerId="ADAL" clId="{3F33253F-C0C3-4088-B80F-599655D59A5F}" dt="2023-10-12T12:00:30.502" v="1156" actId="6549"/>
        <pc:sldMkLst>
          <pc:docMk/>
          <pc:sldMk cId="3268423565" sldId="358"/>
        </pc:sldMkLst>
        <pc:spChg chg="mod">
          <ac:chgData name="Khelifa Mazouz" userId="6362e5f7-e0af-4304-bd2d-ebf859a9719e" providerId="ADAL" clId="{3F33253F-C0C3-4088-B80F-599655D59A5F}" dt="2023-10-12T12:00:30.502" v="1156" actId="6549"/>
          <ac:spMkLst>
            <pc:docMk/>
            <pc:sldMk cId="3268423565" sldId="358"/>
            <ac:spMk id="2" creationId="{DA3B8C85-27EA-43FD-BAC2-956A198132B6}"/>
          </ac:spMkLst>
        </pc:spChg>
      </pc:sldChg>
      <pc:sldChg chg="modSp del mod">
        <pc:chgData name="Khelifa Mazouz" userId="6362e5f7-e0af-4304-bd2d-ebf859a9719e" providerId="ADAL" clId="{3F33253F-C0C3-4088-B80F-599655D59A5F}" dt="2023-10-12T12:12:25.048" v="1161" actId="47"/>
        <pc:sldMkLst>
          <pc:docMk/>
          <pc:sldMk cId="1016608683" sldId="361"/>
        </pc:sldMkLst>
        <pc:spChg chg="mod">
          <ac:chgData name="Khelifa Mazouz" userId="6362e5f7-e0af-4304-bd2d-ebf859a9719e" providerId="ADAL" clId="{3F33253F-C0C3-4088-B80F-599655D59A5F}" dt="2023-10-12T12:11:13.473" v="1160" actId="20577"/>
          <ac:spMkLst>
            <pc:docMk/>
            <pc:sldMk cId="1016608683" sldId="361"/>
            <ac:spMk id="3" creationId="{D8120ADE-FADE-46F1-B197-02A8FCAC553F}"/>
          </ac:spMkLst>
        </pc:spChg>
      </pc:sldChg>
      <pc:sldChg chg="del">
        <pc:chgData name="Khelifa Mazouz" userId="6362e5f7-e0af-4304-bd2d-ebf859a9719e" providerId="ADAL" clId="{3F33253F-C0C3-4088-B80F-599655D59A5F}" dt="2023-10-12T12:12:36.294" v="1162" actId="47"/>
        <pc:sldMkLst>
          <pc:docMk/>
          <pc:sldMk cId="623691114" sldId="362"/>
        </pc:sldMkLst>
      </pc:sldChg>
      <pc:sldChg chg="modSp mod">
        <pc:chgData name="Khelifa Mazouz" userId="6362e5f7-e0af-4304-bd2d-ebf859a9719e" providerId="ADAL" clId="{3F33253F-C0C3-4088-B80F-599655D59A5F}" dt="2023-10-12T12:12:45.518" v="1164" actId="20577"/>
        <pc:sldMkLst>
          <pc:docMk/>
          <pc:sldMk cId="652911649" sldId="363"/>
        </pc:sldMkLst>
        <pc:spChg chg="mod">
          <ac:chgData name="Khelifa Mazouz" userId="6362e5f7-e0af-4304-bd2d-ebf859a9719e" providerId="ADAL" clId="{3F33253F-C0C3-4088-B80F-599655D59A5F}" dt="2023-10-12T12:12:45.518" v="1164" actId="20577"/>
          <ac:spMkLst>
            <pc:docMk/>
            <pc:sldMk cId="652911649" sldId="363"/>
            <ac:spMk id="2" creationId="{1315104F-DDBB-4DEE-8F4D-FB4D3033C413}"/>
          </ac:spMkLst>
        </pc:spChg>
      </pc:sldChg>
      <pc:sldChg chg="modSp mod">
        <pc:chgData name="Khelifa Mazouz" userId="6362e5f7-e0af-4304-bd2d-ebf859a9719e" providerId="ADAL" clId="{3F33253F-C0C3-4088-B80F-599655D59A5F}" dt="2023-10-12T12:13:20.863" v="1166" actId="20577"/>
        <pc:sldMkLst>
          <pc:docMk/>
          <pc:sldMk cId="2792253574" sldId="364"/>
        </pc:sldMkLst>
        <pc:spChg chg="mod">
          <ac:chgData name="Khelifa Mazouz" userId="6362e5f7-e0af-4304-bd2d-ebf859a9719e" providerId="ADAL" clId="{3F33253F-C0C3-4088-B80F-599655D59A5F}" dt="2023-10-12T12:13:20.863" v="1166" actId="20577"/>
          <ac:spMkLst>
            <pc:docMk/>
            <pc:sldMk cId="2792253574" sldId="364"/>
            <ac:spMk id="2" creationId="{1315104F-DDBB-4DEE-8F4D-FB4D3033C413}"/>
          </ac:spMkLst>
        </pc:spChg>
      </pc:sldChg>
      <pc:sldChg chg="modSp mod">
        <pc:chgData name="Khelifa Mazouz" userId="6362e5f7-e0af-4304-bd2d-ebf859a9719e" providerId="ADAL" clId="{3F33253F-C0C3-4088-B80F-599655D59A5F}" dt="2023-10-12T12:13:43.423" v="1168" actId="20577"/>
        <pc:sldMkLst>
          <pc:docMk/>
          <pc:sldMk cId="3716185183" sldId="365"/>
        </pc:sldMkLst>
        <pc:spChg chg="mod">
          <ac:chgData name="Khelifa Mazouz" userId="6362e5f7-e0af-4304-bd2d-ebf859a9719e" providerId="ADAL" clId="{3F33253F-C0C3-4088-B80F-599655D59A5F}" dt="2023-10-12T12:13:43.423" v="1168" actId="20577"/>
          <ac:spMkLst>
            <pc:docMk/>
            <pc:sldMk cId="3716185183" sldId="365"/>
            <ac:spMk id="2" creationId="{1315104F-DDBB-4DEE-8F4D-FB4D3033C413}"/>
          </ac:spMkLst>
        </pc:spChg>
      </pc:sldChg>
      <pc:sldChg chg="modSp mod">
        <pc:chgData name="Khelifa Mazouz" userId="6362e5f7-e0af-4304-bd2d-ebf859a9719e" providerId="ADAL" clId="{3F33253F-C0C3-4088-B80F-599655D59A5F}" dt="2023-10-12T12:14:59.571" v="1178" actId="20577"/>
        <pc:sldMkLst>
          <pc:docMk/>
          <pc:sldMk cId="710899319" sldId="366"/>
        </pc:sldMkLst>
        <pc:spChg chg="mod">
          <ac:chgData name="Khelifa Mazouz" userId="6362e5f7-e0af-4304-bd2d-ebf859a9719e" providerId="ADAL" clId="{3F33253F-C0C3-4088-B80F-599655D59A5F}" dt="2023-10-12T12:14:59.571" v="1178" actId="20577"/>
          <ac:spMkLst>
            <pc:docMk/>
            <pc:sldMk cId="710899319" sldId="366"/>
            <ac:spMk id="2" creationId="{5561FE05-ED41-470C-9096-BDBA0CBB4FBE}"/>
          </ac:spMkLst>
        </pc:spChg>
      </pc:sldChg>
      <pc:sldChg chg="modSp mod">
        <pc:chgData name="Khelifa Mazouz" userId="6362e5f7-e0af-4304-bd2d-ebf859a9719e" providerId="ADAL" clId="{3F33253F-C0C3-4088-B80F-599655D59A5F}" dt="2023-10-12T12:15:07.637" v="1183" actId="20577"/>
        <pc:sldMkLst>
          <pc:docMk/>
          <pc:sldMk cId="1710507667" sldId="367"/>
        </pc:sldMkLst>
        <pc:spChg chg="mod">
          <ac:chgData name="Khelifa Mazouz" userId="6362e5f7-e0af-4304-bd2d-ebf859a9719e" providerId="ADAL" clId="{3F33253F-C0C3-4088-B80F-599655D59A5F}" dt="2023-10-12T12:15:07.637" v="1183" actId="20577"/>
          <ac:spMkLst>
            <pc:docMk/>
            <pc:sldMk cId="1710507667" sldId="367"/>
            <ac:spMk id="2" creationId="{CB932A34-CB44-4E4D-8ACC-22B24C442A01}"/>
          </ac:spMkLst>
        </pc:spChg>
      </pc:sldChg>
      <pc:sldChg chg="modSp mod">
        <pc:chgData name="Khelifa Mazouz" userId="6362e5f7-e0af-4304-bd2d-ebf859a9719e" providerId="ADAL" clId="{3F33253F-C0C3-4088-B80F-599655D59A5F}" dt="2023-10-12T12:15:14.317" v="1188" actId="20577"/>
        <pc:sldMkLst>
          <pc:docMk/>
          <pc:sldMk cId="2031672640" sldId="368"/>
        </pc:sldMkLst>
        <pc:spChg chg="mod">
          <ac:chgData name="Khelifa Mazouz" userId="6362e5f7-e0af-4304-bd2d-ebf859a9719e" providerId="ADAL" clId="{3F33253F-C0C3-4088-B80F-599655D59A5F}" dt="2023-10-12T12:15:14.317" v="1188" actId="20577"/>
          <ac:spMkLst>
            <pc:docMk/>
            <pc:sldMk cId="2031672640" sldId="368"/>
            <ac:spMk id="2" creationId="{CB932A34-CB44-4E4D-8ACC-22B24C442A01}"/>
          </ac:spMkLst>
        </pc:spChg>
        <pc:spChg chg="mod">
          <ac:chgData name="Khelifa Mazouz" userId="6362e5f7-e0af-4304-bd2d-ebf859a9719e" providerId="ADAL" clId="{3F33253F-C0C3-4088-B80F-599655D59A5F}" dt="2023-10-12T12:14:47.574" v="1170" actId="20577"/>
          <ac:spMkLst>
            <pc:docMk/>
            <pc:sldMk cId="2031672640" sldId="368"/>
            <ac:spMk id="29" creationId="{BF848D4C-6DF9-475E-B0EA-62B97BA1644B}"/>
          </ac:spMkLst>
        </pc:spChg>
      </pc:sldChg>
      <pc:sldChg chg="modSp mod">
        <pc:chgData name="Khelifa Mazouz" userId="6362e5f7-e0af-4304-bd2d-ebf859a9719e" providerId="ADAL" clId="{3F33253F-C0C3-4088-B80F-599655D59A5F}" dt="2023-10-12T12:15:23.758" v="1193" actId="20577"/>
        <pc:sldMkLst>
          <pc:docMk/>
          <pc:sldMk cId="2878561196" sldId="369"/>
        </pc:sldMkLst>
        <pc:spChg chg="mod">
          <ac:chgData name="Khelifa Mazouz" userId="6362e5f7-e0af-4304-bd2d-ebf859a9719e" providerId="ADAL" clId="{3F33253F-C0C3-4088-B80F-599655D59A5F}" dt="2023-10-12T12:15:23.758" v="1193" actId="20577"/>
          <ac:spMkLst>
            <pc:docMk/>
            <pc:sldMk cId="2878561196" sldId="369"/>
            <ac:spMk id="2" creationId="{5561FE05-ED41-470C-9096-BDBA0CBB4FBE}"/>
          </ac:spMkLst>
        </pc:spChg>
      </pc:sldChg>
      <pc:sldChg chg="modSp mod">
        <pc:chgData name="Khelifa Mazouz" userId="6362e5f7-e0af-4304-bd2d-ebf859a9719e" providerId="ADAL" clId="{3F33253F-C0C3-4088-B80F-599655D59A5F}" dt="2023-10-12T12:15:34.588" v="1198" actId="20577"/>
        <pc:sldMkLst>
          <pc:docMk/>
          <pc:sldMk cId="1507456986" sldId="370"/>
        </pc:sldMkLst>
        <pc:spChg chg="mod">
          <ac:chgData name="Khelifa Mazouz" userId="6362e5f7-e0af-4304-bd2d-ebf859a9719e" providerId="ADAL" clId="{3F33253F-C0C3-4088-B80F-599655D59A5F}" dt="2023-10-12T12:15:34.588" v="1198" actId="20577"/>
          <ac:spMkLst>
            <pc:docMk/>
            <pc:sldMk cId="1507456986" sldId="370"/>
            <ac:spMk id="2" creationId="{5561FE05-ED41-470C-9096-BDBA0CBB4FBE}"/>
          </ac:spMkLst>
        </pc:spChg>
      </pc:sldChg>
      <pc:sldChg chg="modSp mod">
        <pc:chgData name="Khelifa Mazouz" userId="6362e5f7-e0af-4304-bd2d-ebf859a9719e" providerId="ADAL" clId="{3F33253F-C0C3-4088-B80F-599655D59A5F}" dt="2023-10-12T12:22:59.266" v="1200" actId="20577"/>
        <pc:sldMkLst>
          <pc:docMk/>
          <pc:sldMk cId="2711688073" sldId="371"/>
        </pc:sldMkLst>
        <pc:spChg chg="mod">
          <ac:chgData name="Khelifa Mazouz" userId="6362e5f7-e0af-4304-bd2d-ebf859a9719e" providerId="ADAL" clId="{3F33253F-C0C3-4088-B80F-599655D59A5F}" dt="2023-10-12T12:22:59.266" v="1200" actId="20577"/>
          <ac:spMkLst>
            <pc:docMk/>
            <pc:sldMk cId="2711688073" sldId="371"/>
            <ac:spMk id="2" creationId="{D82076A3-04EE-43BA-BB33-2D619586EB1D}"/>
          </ac:spMkLst>
        </pc:spChg>
      </pc:sldChg>
      <pc:sldChg chg="modSp mod">
        <pc:chgData name="Khelifa Mazouz" userId="6362e5f7-e0af-4304-bd2d-ebf859a9719e" providerId="ADAL" clId="{3F33253F-C0C3-4088-B80F-599655D59A5F}" dt="2023-10-12T12:23:36.145" v="1202" actId="20577"/>
        <pc:sldMkLst>
          <pc:docMk/>
          <pc:sldMk cId="2035115392" sldId="374"/>
        </pc:sldMkLst>
        <pc:spChg chg="mod">
          <ac:chgData name="Khelifa Mazouz" userId="6362e5f7-e0af-4304-bd2d-ebf859a9719e" providerId="ADAL" clId="{3F33253F-C0C3-4088-B80F-599655D59A5F}" dt="2023-10-12T12:23:36.145" v="1202" actId="20577"/>
          <ac:spMkLst>
            <pc:docMk/>
            <pc:sldMk cId="2035115392" sldId="374"/>
            <ac:spMk id="2" creationId="{1315104F-DDBB-4DEE-8F4D-FB4D3033C413}"/>
          </ac:spMkLst>
        </pc:spChg>
      </pc:sldChg>
      <pc:sldChg chg="modSp mod">
        <pc:chgData name="Khelifa Mazouz" userId="6362e5f7-e0af-4304-bd2d-ebf859a9719e" providerId="ADAL" clId="{3F33253F-C0C3-4088-B80F-599655D59A5F}" dt="2023-10-12T12:26:06.560" v="1204" actId="20577"/>
        <pc:sldMkLst>
          <pc:docMk/>
          <pc:sldMk cId="4101110932" sldId="381"/>
        </pc:sldMkLst>
        <pc:spChg chg="mod">
          <ac:chgData name="Khelifa Mazouz" userId="6362e5f7-e0af-4304-bd2d-ebf859a9719e" providerId="ADAL" clId="{3F33253F-C0C3-4088-B80F-599655D59A5F}" dt="2023-10-12T12:26:06.560" v="1204" actId="20577"/>
          <ac:spMkLst>
            <pc:docMk/>
            <pc:sldMk cId="4101110932" sldId="381"/>
            <ac:spMk id="2" creationId="{13F65189-918A-4B9B-9202-DDA2F67479A0}"/>
          </ac:spMkLst>
        </pc:spChg>
      </pc:sldChg>
      <pc:sldChg chg="del">
        <pc:chgData name="Khelifa Mazouz" userId="6362e5f7-e0af-4304-bd2d-ebf859a9719e" providerId="ADAL" clId="{3F33253F-C0C3-4088-B80F-599655D59A5F}" dt="2023-10-12T12:30:36.963" v="1209" actId="47"/>
        <pc:sldMkLst>
          <pc:docMk/>
          <pc:sldMk cId="1820264222" sldId="388"/>
        </pc:sldMkLst>
      </pc:sldChg>
      <pc:sldChg chg="del">
        <pc:chgData name="Khelifa Mazouz" userId="6362e5f7-e0af-4304-bd2d-ebf859a9719e" providerId="ADAL" clId="{3F33253F-C0C3-4088-B80F-599655D59A5F}" dt="2023-10-12T12:30:36.963" v="1209" actId="47"/>
        <pc:sldMkLst>
          <pc:docMk/>
          <pc:sldMk cId="3256140852" sldId="389"/>
        </pc:sldMkLst>
      </pc:sldChg>
      <pc:sldChg chg="del">
        <pc:chgData name="Khelifa Mazouz" userId="6362e5f7-e0af-4304-bd2d-ebf859a9719e" providerId="ADAL" clId="{3F33253F-C0C3-4088-B80F-599655D59A5F}" dt="2023-10-12T12:30:36.963" v="1209" actId="47"/>
        <pc:sldMkLst>
          <pc:docMk/>
          <pc:sldMk cId="1971035690" sldId="390"/>
        </pc:sldMkLst>
      </pc:sldChg>
      <pc:sldChg chg="del">
        <pc:chgData name="Khelifa Mazouz" userId="6362e5f7-e0af-4304-bd2d-ebf859a9719e" providerId="ADAL" clId="{3F33253F-C0C3-4088-B80F-599655D59A5F}" dt="2023-10-12T12:30:36.963" v="1209" actId="47"/>
        <pc:sldMkLst>
          <pc:docMk/>
          <pc:sldMk cId="2776589650" sldId="391"/>
        </pc:sldMkLst>
      </pc:sldChg>
      <pc:sldChg chg="del">
        <pc:chgData name="Khelifa Mazouz" userId="6362e5f7-e0af-4304-bd2d-ebf859a9719e" providerId="ADAL" clId="{3F33253F-C0C3-4088-B80F-599655D59A5F}" dt="2023-10-12T12:30:36.963" v="1209" actId="47"/>
        <pc:sldMkLst>
          <pc:docMk/>
          <pc:sldMk cId="2103229859" sldId="392"/>
        </pc:sldMkLst>
      </pc:sldChg>
      <pc:sldChg chg="del">
        <pc:chgData name="Khelifa Mazouz" userId="6362e5f7-e0af-4304-bd2d-ebf859a9719e" providerId="ADAL" clId="{3F33253F-C0C3-4088-B80F-599655D59A5F}" dt="2023-10-12T12:30:36.963" v="1209" actId="47"/>
        <pc:sldMkLst>
          <pc:docMk/>
          <pc:sldMk cId="2700206453" sldId="393"/>
        </pc:sldMkLst>
      </pc:sldChg>
      <pc:sldChg chg="modSp del mod">
        <pc:chgData name="Khelifa Mazouz" userId="6362e5f7-e0af-4304-bd2d-ebf859a9719e" providerId="ADAL" clId="{3F33253F-C0C3-4088-B80F-599655D59A5F}" dt="2023-10-12T12:30:36.963" v="1209" actId="47"/>
        <pc:sldMkLst>
          <pc:docMk/>
          <pc:sldMk cId="1108269834" sldId="396"/>
        </pc:sldMkLst>
        <pc:spChg chg="mod">
          <ac:chgData name="Khelifa Mazouz" userId="6362e5f7-e0af-4304-bd2d-ebf859a9719e" providerId="ADAL" clId="{3F33253F-C0C3-4088-B80F-599655D59A5F}" dt="2023-10-12T12:27:45.799" v="1208" actId="20577"/>
          <ac:spMkLst>
            <pc:docMk/>
            <pc:sldMk cId="1108269834" sldId="396"/>
            <ac:spMk id="3" creationId="{70A4AB0F-06E6-4CDD-9523-EE65BC9A503A}"/>
          </ac:spMkLst>
        </pc:spChg>
      </pc:sldChg>
      <pc:sldChg chg="modSp mod">
        <pc:chgData name="Khelifa Mazouz" userId="6362e5f7-e0af-4304-bd2d-ebf859a9719e" providerId="ADAL" clId="{3F33253F-C0C3-4088-B80F-599655D59A5F}" dt="2023-10-12T12:26:51.152" v="1206" actId="20577"/>
        <pc:sldMkLst>
          <pc:docMk/>
          <pc:sldMk cId="2007972859" sldId="397"/>
        </pc:sldMkLst>
        <pc:spChg chg="mod">
          <ac:chgData name="Khelifa Mazouz" userId="6362e5f7-e0af-4304-bd2d-ebf859a9719e" providerId="ADAL" clId="{3F33253F-C0C3-4088-B80F-599655D59A5F}" dt="2023-10-12T12:26:51.152" v="1206" actId="20577"/>
          <ac:spMkLst>
            <pc:docMk/>
            <pc:sldMk cId="2007972859" sldId="397"/>
            <ac:spMk id="2" creationId="{0374BDF4-1832-4721-8ACC-538AB918425F}"/>
          </ac:spMkLst>
        </pc:spChg>
      </pc:sldChg>
      <pc:sldChg chg="del">
        <pc:chgData name="Khelifa Mazouz" userId="6362e5f7-e0af-4304-bd2d-ebf859a9719e" providerId="ADAL" clId="{3F33253F-C0C3-4088-B80F-599655D59A5F}" dt="2023-10-12T12:30:36.963" v="1209" actId="47"/>
        <pc:sldMkLst>
          <pc:docMk/>
          <pc:sldMk cId="3928350734" sldId="3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10/11/2023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p>
          <a:p>
            <a:endParaRPr lang="en-US" sz="1200" b="0" i="0" u="none" strike="noStrike" kern="1200" cap="none" dirty="0">
              <a:solidFill>
                <a:schemeClr val="dk1"/>
              </a:solidFill>
              <a:latin typeface="Arial"/>
              <a:cs typeface="Arial"/>
              <a:sym typeface="Arial"/>
            </a:endParaRPr>
          </a:p>
          <a:p>
            <a:r>
              <a:rPr lang="en-US" sz="1200" b="0" i="0" u="none" strike="noStrike" kern="1200" cap="none" dirty="0">
                <a:solidFill>
                  <a:schemeClr val="dk1"/>
                </a:solidFill>
                <a:latin typeface="Arial"/>
                <a:cs typeface="Arial"/>
                <a:sym typeface="Arial"/>
              </a:rPr>
              <a:t>Slides in this presentation contain hyperlinks. JAWS users should be able to get a list of links by using INSERT+F7</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vertical axis has a kink at the origin and is labeled Price of Bonds, P in dollars. It ranges from 750 to 1,000 in increments of 50. The horizontal axis is labeled Quantity of Bonds, B in dollar billions and ranges from 0 to 500 in increments of 100. The demand is shown by an upward sloping line and the supply is shown by the downward sloping line and both the lines intersect each other at a point labeled C with coordinates bond price P asterisk 850 dollars, </a:t>
            </a:r>
            <a:r>
              <a:rPr lang="en-US" sz="1800" b="0" i="0" u="none" strike="noStrike" dirty="0" err="1">
                <a:solidFill>
                  <a:srgbClr val="000000"/>
                </a:solidFill>
                <a:effectLst/>
                <a:latin typeface="Calibri" panose="020F0502020204030204" pitchFamily="34" charset="0"/>
              </a:rPr>
              <a:t>i</a:t>
            </a:r>
            <a:r>
              <a:rPr lang="en-US" sz="1800" b="0" i="0" u="none" strike="noStrike" dirty="0">
                <a:solidFill>
                  <a:srgbClr val="000000"/>
                </a:solidFill>
                <a:effectLst/>
                <a:latin typeface="Calibri" panose="020F0502020204030204" pitchFamily="34" charset="0"/>
              </a:rPr>
              <a:t> = 17.6 percent and quantity of bonds, 300. The demand line labeled B to the power d has following points on it. A (100, 950), B (200, 900), C (300, 850), D (400, 800), and E (500, 750). The supply line labeled B to the power s has following points on it. F (100, 750), G (200, 800), C (300, 850), H (400, 900), and I (500, 950). A horizontal dotted line starts from bond price, 750 of the vertical axis and ends at Point E. The line is labeled, With excess demand, the bond price rises to P asterisk and an up arrow on the line represents the rise. Another horizontal dotted line starts from bond price, 950 of the vertical axis and ends at point, I. The line is labeled, With excess supply, the bond price falls to P asterisk and a down arrow on the line represents the fall.</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6262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 line graph shows shift in the demand curve for bonds. The vertical axis has a kink at the origin and is labeled, Price of Bonds, P. It ranges from 750 to 1,000 in increments of 50. The horizontal axis is labeled, Quantity of Bonds, B and ranges from 0 to 700 in increments of 100. The demand is shown by a downward sloping line and shows that an increase in the demand for bonds shift the bond demand curve rightward. The price of bonds, P for the demand curve B sub 1 to the power d on the left are as follows. A (100, 950), B (200, 900), C (300, 850), D (400, 800), and E (500, 750). The price of bonds, P for the demand curve B sub 2 to the power d on the right are as follows. A prime (300, 950), B prime (400, 900), C prime (500, 850), D prime (600, 800), E prime (700, 750).</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3096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 graph shows shift in the supply curve for bonds. The vertical axis has a kink at the origin and is labeled, Price of Bonds, P. It ranges from 750 to 1,000 in increments of 50. The horizontal axis is labeled, Quantity of Bonds, B and ranges from 0 to 700 in increments of 100. The supply is shown by an upward sloping line and shows that an increase in the supply for bonds shift the bond supply curve rightward. The price of bonds, P for the supply curve B sub 1 to the power s on the left are as follows. F (100, 750), G (200, 800), C (300, 850), H (400, 900), and I (500, 950). The price of bonds, P for the supply curve B sub 2 to the power s on the right are as follows. F prime (300, 750), G prime (400, 800), C prime (500, 850), H prime (600, 900), I prime (700, 950).</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7561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vertical axis is labeled, Price of bond, P and horizontal axis is labeled, Quantity of bond, B. For situation 1 the supply is shown by an upward sloping line, B sub 1 to the power s and demand curve is shown by a downward sloping line, B sub 1 to the power d that intersect each other at price of bond P 1. In situation 2, the supply is shown by an upward sloping line, B sub 2 to the power s on the right and demand curve is shown by a downward sloping line, B sub 2 to the power d on the left which intersect each other at price of bond P 2. The graph shows that,</a:t>
            </a:r>
          </a:p>
          <a:p>
            <a:r>
              <a:rPr lang="en-US" dirty="0"/>
              <a:t>Step 1. A rise in expected inflation shift the bond demand curve leftward.</a:t>
            </a:r>
          </a:p>
          <a:p>
            <a:r>
              <a:rPr lang="en-US" dirty="0"/>
              <a:t>Step 2. and shift the bond supply curve rightward.</a:t>
            </a:r>
          </a:p>
          <a:p>
            <a:r>
              <a:rPr lang="en-US" dirty="0"/>
              <a:t>Step 3. causing the price of bonds to fall and the equilibrium interest rate to rise.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2997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vertical axis is labeled, Annual rate in percent and ranges from 0 to 20 in increments of 4. The horizontal axis lists dates from 1955 to 2015 in 5 year increments. The line for expected inflation shows annual rate as 0.75 percent for the year 1955 which with a fluctuating trend reaches to 3.5 percent by 1960. With a net growing trend over the years the annual rate increases to 18 percent by the year 1980 but with a sudden decline falls down to zero percent by the year 1982. With a fluctuating trend over the year it increases to 4 percent by the year 2000 but falls down to 0 percent by the year 2015. The line for interest rate shows annual rate as 2.5 percent for the year 1955 which with a fluctuating trend reaches to 4 percent by 1960. With a net growing trend over the years the annual rate increases to 15 percent by the year 1980 but with a sudden decline falls down to 8 percent by the year 1982. With a fluctuating trend over the year it decreases to 2 percent by the year 2000 and 0 percent by the year 2015. The values used in the description are approximate.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9916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vertical axis is labeled, Price of bond, P, and horizontal axis is labeled, Quantity of bond, B. For situation 1, the supply is shown by an upward sloping line, B sub 1 to the power s and demand curve is shown by a downward sloping line, B sub 1 to the power d that intersect each other at price of bond P sub 1. In situation 2, the supply is shown by an upward sloping line, B sub 2 to the power s on the right and demand curve is shown by a downward sloping line, B sub 2 to the power d on the right which intersect each other at price of bond P sub 2. The graph shows as follows.</a:t>
            </a:r>
          </a:p>
          <a:p>
            <a:r>
              <a:rPr lang="en-US" dirty="0"/>
              <a:t>Step 1. A business cycle expansion shift the bond supply curve rightward.</a:t>
            </a:r>
          </a:p>
          <a:p>
            <a:r>
              <a:rPr lang="en-US" dirty="0"/>
              <a:t>Step 2. and shift the bond demand curve rightward, but by a lesser amount.</a:t>
            </a:r>
          </a:p>
          <a:p>
            <a:r>
              <a:rPr lang="en-US" dirty="0"/>
              <a:t>Step 3. so the price of bonds falls and the equilibrium interest rate rises.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507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9"/>
            <a:ext cx="3657600" cy="1262062"/>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A13192F1-5420-4735-B9E5-A0EE76B4D8A1}"/>
              </a:ext>
            </a:extLst>
          </p:cNvPr>
          <p:cNvSpPr>
            <a:spLocks noGrp="1"/>
          </p:cNvSpPr>
          <p:nvPr>
            <p:ph sz="quarter" idx="18"/>
          </p:nvPr>
        </p:nvSpPr>
        <p:spPr>
          <a:xfrm>
            <a:off x="5400675" y="4867275"/>
            <a:ext cx="3209925" cy="1009650"/>
          </a:xfrm>
        </p:spPr>
        <p:txBody>
          <a:bodyPr/>
          <a:lstStyle>
            <a:lvl3pPr marL="1143000" indent="-127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3_1 Content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8229600"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8229600"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Text Placeholder 3">
            <a:extLst>
              <a:ext uri="{FF2B5EF4-FFF2-40B4-BE49-F238E27FC236}">
                <a16:creationId xmlns:a16="http://schemas.microsoft.com/office/drawing/2014/main" id="{4D9415E8-8251-4721-B1AE-A3735DD44C16}"/>
              </a:ext>
            </a:extLst>
          </p:cNvPr>
          <p:cNvSpPr>
            <a:spLocks noGrp="1"/>
          </p:cNvSpPr>
          <p:nvPr>
            <p:ph type="body" sz="quarter" idx="15"/>
          </p:nvPr>
        </p:nvSpPr>
        <p:spPr>
          <a:xfrm>
            <a:off x="525463" y="2924175"/>
            <a:ext cx="8161337" cy="750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7">
            <a:extLst>
              <a:ext uri="{FF2B5EF4-FFF2-40B4-BE49-F238E27FC236}">
                <a16:creationId xmlns:a16="http://schemas.microsoft.com/office/drawing/2014/main" id="{BD2C0494-465B-4349-A99B-FDB648A6E2B3}"/>
              </a:ext>
            </a:extLst>
          </p:cNvPr>
          <p:cNvSpPr>
            <a:spLocks noGrp="1"/>
          </p:cNvSpPr>
          <p:nvPr>
            <p:ph sz="quarter" idx="16"/>
          </p:nvPr>
        </p:nvSpPr>
        <p:spPr>
          <a:xfrm>
            <a:off x="457200" y="3956433"/>
            <a:ext cx="8229600"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9862658"/>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3_2 Content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8229600"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8229600"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2" name="Content Placeholder 7">
            <a:extLst>
              <a:ext uri="{FF2B5EF4-FFF2-40B4-BE49-F238E27FC236}">
                <a16:creationId xmlns:a16="http://schemas.microsoft.com/office/drawing/2014/main" id="{BD2C0494-465B-4349-A99B-FDB648A6E2B3}"/>
              </a:ext>
            </a:extLst>
          </p:cNvPr>
          <p:cNvSpPr>
            <a:spLocks noGrp="1"/>
          </p:cNvSpPr>
          <p:nvPr>
            <p:ph sz="quarter" idx="16"/>
          </p:nvPr>
        </p:nvSpPr>
        <p:spPr>
          <a:xfrm>
            <a:off x="457200" y="2981648"/>
            <a:ext cx="8229600"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B99980EE-DADE-475D-87D0-8F604EDB739B}"/>
              </a:ext>
            </a:extLst>
          </p:cNvPr>
          <p:cNvSpPr>
            <a:spLocks noGrp="1"/>
          </p:cNvSpPr>
          <p:nvPr>
            <p:ph type="body" sz="quarter" idx="17"/>
          </p:nvPr>
        </p:nvSpPr>
        <p:spPr>
          <a:xfrm>
            <a:off x="534988" y="3692525"/>
            <a:ext cx="8151812" cy="620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7">
            <a:extLst>
              <a:ext uri="{FF2B5EF4-FFF2-40B4-BE49-F238E27FC236}">
                <a16:creationId xmlns:a16="http://schemas.microsoft.com/office/drawing/2014/main" id="{9C873811-69B2-4B24-B2E8-141E2AC6A9E9}"/>
              </a:ext>
            </a:extLst>
          </p:cNvPr>
          <p:cNvSpPr>
            <a:spLocks noGrp="1"/>
          </p:cNvSpPr>
          <p:nvPr>
            <p:ph sz="quarter" idx="18"/>
          </p:nvPr>
        </p:nvSpPr>
        <p:spPr>
          <a:xfrm>
            <a:off x="534988" y="4600539"/>
            <a:ext cx="8229600"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7666E1DB-EF80-46EF-A09C-56FC640185FA}"/>
              </a:ext>
            </a:extLst>
          </p:cNvPr>
          <p:cNvSpPr>
            <a:spLocks noGrp="1"/>
          </p:cNvSpPr>
          <p:nvPr>
            <p:ph type="body" sz="quarter" idx="19"/>
          </p:nvPr>
        </p:nvSpPr>
        <p:spPr>
          <a:xfrm>
            <a:off x="534988" y="5265162"/>
            <a:ext cx="8151812" cy="620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7">
            <a:extLst>
              <a:ext uri="{FF2B5EF4-FFF2-40B4-BE49-F238E27FC236}">
                <a16:creationId xmlns:a16="http://schemas.microsoft.com/office/drawing/2014/main" id="{4A579484-49A9-421C-A00D-90B1EBCB48DE}"/>
              </a:ext>
            </a:extLst>
          </p:cNvPr>
          <p:cNvSpPr>
            <a:spLocks noGrp="1"/>
          </p:cNvSpPr>
          <p:nvPr>
            <p:ph sz="quarter" idx="20"/>
          </p:nvPr>
        </p:nvSpPr>
        <p:spPr>
          <a:xfrm>
            <a:off x="534988" y="6173176"/>
            <a:ext cx="8229600"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6609664"/>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93309"/>
            <a:ext cx="8229600" cy="38794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063853"/>
            <a:ext cx="8229600" cy="34286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495832"/>
            <a:ext cx="8229600" cy="35883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2946415"/>
            <a:ext cx="8229600" cy="394716"/>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a:lstStyle>
            <a:lvl1pPr indent="-255600">
              <a:defRPr>
                <a:latin typeface="+mn-lt"/>
              </a:defRPr>
            </a:lvl1pPr>
            <a:lvl2pPr>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84240011"/>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58689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487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61030" y="1556326"/>
            <a:ext cx="363154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1563574"/>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243595" y="3977558"/>
            <a:ext cx="4443205" cy="2112272"/>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66603"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3290555"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IN" sz="1200" b="0" i="0" u="none" strike="noStrike" cap="none" dirty="0">
                <a:solidFill>
                  <a:srgbClr val="000000"/>
                </a:solidFill>
                <a:effectLst/>
                <a:latin typeface="Verdana" panose="020B0604030504040204" pitchFamily="34" charset="0"/>
                <a:ea typeface="Verdana" panose="020B0604030504040204" pitchFamily="34" charset="0"/>
                <a:cs typeface="Arial"/>
                <a:sym typeface="Arial"/>
              </a:rPr>
              <a:t>2018, 2015, 2012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8"/>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82" r:id="rId2"/>
    <p:sldLayoutId id="2147483650" r:id="rId3"/>
    <p:sldLayoutId id="2147483676" r:id="rId4"/>
    <p:sldLayoutId id="2147483677" r:id="rId5"/>
    <p:sldLayoutId id="2147483678" r:id="rId6"/>
    <p:sldLayoutId id="2147483679" r:id="rId7"/>
    <p:sldLayoutId id="2147483680" r:id="rId8"/>
    <p:sldLayoutId id="2147483683" r:id="rId9"/>
    <p:sldLayoutId id="2147483684" r:id="rId10"/>
    <p:sldLayoutId id="2147483681" r:id="rId11"/>
    <p:sldLayoutId id="2147483671" r:id="rId12"/>
    <p:sldLayoutId id="2147483673" r:id="rId13"/>
    <p:sldLayoutId id="2147483670" r:id="rId14"/>
    <p:sldLayoutId id="2147483669" r:id="rId15"/>
    <p:sldLayoutId id="214748365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9.wmf"/><Relationship Id="rId3" Type="http://schemas.openxmlformats.org/officeDocument/2006/relationships/image" Target="../media/image16.wmf"/><Relationship Id="rId7" Type="http://schemas.openxmlformats.org/officeDocument/2006/relationships/image" Target="../media/image6.wmf"/><Relationship Id="rId12" Type="http://schemas.openxmlformats.org/officeDocument/2006/relationships/oleObject" Target="../embeddings/oleObject19.bin"/><Relationship Id="rId2" Type="http://schemas.openxmlformats.org/officeDocument/2006/relationships/oleObject" Target="../embeddings/oleObject14.bin"/><Relationship Id="rId1" Type="http://schemas.openxmlformats.org/officeDocument/2006/relationships/slideLayout" Target="../slideLayouts/slideLayout9.xml"/><Relationship Id="rId6" Type="http://schemas.openxmlformats.org/officeDocument/2006/relationships/oleObject" Target="../embeddings/oleObject16.bin"/><Relationship Id="rId11" Type="http://schemas.openxmlformats.org/officeDocument/2006/relationships/image" Target="../media/image18.wmf"/><Relationship Id="rId5" Type="http://schemas.openxmlformats.org/officeDocument/2006/relationships/image" Target="../media/image17.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0.bin"/><Relationship Id="rId1" Type="http://schemas.openxmlformats.org/officeDocument/2006/relationships/slideLayout" Target="../slideLayouts/slideLayout3.xml"/><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22.bin"/><Relationship Id="rId1" Type="http://schemas.openxmlformats.org/officeDocument/2006/relationships/slideLayout" Target="../slideLayouts/slideLayout3.xml"/><Relationship Id="rId6" Type="http://schemas.openxmlformats.org/officeDocument/2006/relationships/oleObject" Target="../embeddings/oleObject24.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7.bin"/><Relationship Id="rId1" Type="http://schemas.openxmlformats.org/officeDocument/2006/relationships/slideLayout" Target="../slideLayouts/slideLayout3.xml"/><Relationship Id="rId6" Type="http://schemas.openxmlformats.org/officeDocument/2006/relationships/oleObject" Target="../embeddings/oleObject29.bin"/><Relationship Id="rId5" Type="http://schemas.openxmlformats.org/officeDocument/2006/relationships/image" Target="../media/image28.wmf"/><Relationship Id="rId4" Type="http://schemas.openxmlformats.org/officeDocument/2006/relationships/oleObject" Target="../embeddings/oleObject28.bin"/></Relationships>
</file>

<file path=ppt/slides/_rels/slide1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30.bin"/><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31.bin"/><Relationship Id="rId1" Type="http://schemas.openxmlformats.org/officeDocument/2006/relationships/slideLayout" Target="../slideLayouts/slideLayout9.xml"/><Relationship Id="rId6" Type="http://schemas.openxmlformats.org/officeDocument/2006/relationships/oleObject" Target="../embeddings/oleObject33.bin"/><Relationship Id="rId5" Type="http://schemas.openxmlformats.org/officeDocument/2006/relationships/image" Target="../media/image32.wmf"/><Relationship Id="rId4" Type="http://schemas.openxmlformats.org/officeDocument/2006/relationships/oleObject" Target="../embeddings/oleObject32.bin"/><Relationship Id="rId9" Type="http://schemas.openxmlformats.org/officeDocument/2006/relationships/image" Target="../media/image3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38.wmf"/><Relationship Id="rId12" Type="http://schemas.openxmlformats.org/officeDocument/2006/relationships/oleObject" Target="../embeddings/oleObject40.bin"/><Relationship Id="rId2" Type="http://schemas.openxmlformats.org/officeDocument/2006/relationships/oleObject" Target="../embeddings/oleObject35.bin"/><Relationship Id="rId1" Type="http://schemas.openxmlformats.org/officeDocument/2006/relationships/slideLayout" Target="../slideLayouts/slideLayout9.xml"/><Relationship Id="rId6" Type="http://schemas.openxmlformats.org/officeDocument/2006/relationships/oleObject" Target="../embeddings/oleObject37.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3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42.wmf"/><Relationship Id="rId7" Type="http://schemas.openxmlformats.org/officeDocument/2006/relationships/image" Target="../media/image44.wmf"/><Relationship Id="rId2" Type="http://schemas.openxmlformats.org/officeDocument/2006/relationships/oleObject" Target="../embeddings/oleObject41.bin"/><Relationship Id="rId1" Type="http://schemas.openxmlformats.org/officeDocument/2006/relationships/slideLayout" Target="../slideLayouts/slideLayout9.xml"/><Relationship Id="rId6" Type="http://schemas.openxmlformats.org/officeDocument/2006/relationships/oleObject" Target="../embeddings/oleObject43.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7.wmf"/><Relationship Id="rId7" Type="http://schemas.openxmlformats.org/officeDocument/2006/relationships/oleObject" Target="../embeddings/oleObject49.bin"/><Relationship Id="rId2" Type="http://schemas.openxmlformats.org/officeDocument/2006/relationships/oleObject" Target="../embeddings/oleObject46.bin"/><Relationship Id="rId1" Type="http://schemas.openxmlformats.org/officeDocument/2006/relationships/slideLayout" Target="../slideLayouts/slideLayout9.xml"/><Relationship Id="rId6" Type="http://schemas.openxmlformats.org/officeDocument/2006/relationships/oleObject" Target="../embeddings/oleObject48.bin"/><Relationship Id="rId5" Type="http://schemas.openxmlformats.org/officeDocument/2006/relationships/image" Target="../media/image48.png"/><Relationship Id="rId4" Type="http://schemas.openxmlformats.org/officeDocument/2006/relationships/oleObject" Target="../embeddings/oleObject47.bin"/></Relationships>
</file>

<file path=ppt/slides/_rels/slide26.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oleObject" Target="../embeddings/oleObject52.bin"/><Relationship Id="rId2" Type="http://schemas.openxmlformats.org/officeDocument/2006/relationships/oleObject" Target="../embeddings/oleObject50.bin"/><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wmf"/><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53.bin"/><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54.bin"/><Relationship Id="rId1" Type="http://schemas.openxmlformats.org/officeDocument/2006/relationships/slideLayout" Target="../slideLayouts/slideLayout9.x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56.wmf"/><Relationship Id="rId3" Type="http://schemas.openxmlformats.org/officeDocument/2006/relationships/image" Target="../media/image52.wmf"/><Relationship Id="rId7" Type="http://schemas.openxmlformats.org/officeDocument/2006/relationships/image" Target="../media/image54.wmf"/><Relationship Id="rId12" Type="http://schemas.openxmlformats.org/officeDocument/2006/relationships/oleObject" Target="../embeddings/oleObject63.bin"/><Relationship Id="rId2" Type="http://schemas.openxmlformats.org/officeDocument/2006/relationships/oleObject" Target="../embeddings/oleObject58.bin"/><Relationship Id="rId1" Type="http://schemas.openxmlformats.org/officeDocument/2006/relationships/slideLayout" Target="../slideLayouts/slideLayout9.xml"/><Relationship Id="rId6" Type="http://schemas.openxmlformats.org/officeDocument/2006/relationships/oleObject" Target="../embeddings/oleObject60.bin"/><Relationship Id="rId11" Type="http://schemas.openxmlformats.org/officeDocument/2006/relationships/image" Target="../media/image55.wmf"/><Relationship Id="rId5" Type="http://schemas.openxmlformats.org/officeDocument/2006/relationships/image" Target="../media/image53.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51.wmf"/><Relationship Id="rId14" Type="http://schemas.openxmlformats.org/officeDocument/2006/relationships/oleObject" Target="../embeddings/oleObject6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65.bin"/><Relationship Id="rId1" Type="http://schemas.openxmlformats.org/officeDocument/2006/relationships/slideLayout" Target="../slideLayouts/slideLayout9.xml"/><Relationship Id="rId6" Type="http://schemas.openxmlformats.org/officeDocument/2006/relationships/oleObject" Target="../embeddings/oleObject67.bin"/><Relationship Id="rId5" Type="http://schemas.openxmlformats.org/officeDocument/2006/relationships/image" Target="../media/image58.wmf"/><Relationship Id="rId4" Type="http://schemas.openxmlformats.org/officeDocument/2006/relationships/oleObject" Target="../embeddings/oleObject66.bin"/><Relationship Id="rId9" Type="http://schemas.openxmlformats.org/officeDocument/2006/relationships/image" Target="../media/image60.wmf"/></Relationships>
</file>

<file path=ppt/slides/_rels/slide31.x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oleObject" Target="../embeddings/oleObject72.bin"/><Relationship Id="rId2" Type="http://schemas.openxmlformats.org/officeDocument/2006/relationships/oleObject" Target="../embeddings/oleObject69.bin"/><Relationship Id="rId1" Type="http://schemas.openxmlformats.org/officeDocument/2006/relationships/slideLayout" Target="../slideLayouts/slideLayout9.xml"/><Relationship Id="rId6" Type="http://schemas.openxmlformats.org/officeDocument/2006/relationships/oleObject" Target="../embeddings/oleObject71.bin"/><Relationship Id="rId5" Type="http://schemas.openxmlformats.org/officeDocument/2006/relationships/image" Target="../media/image51.wmf"/><Relationship Id="rId4" Type="http://schemas.openxmlformats.org/officeDocument/2006/relationships/oleObject" Target="../embeddings/oleObject70.bin"/></Relationships>
</file>

<file path=ppt/slides/_rels/slide32.x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oleObject" Target="../embeddings/oleObject76.bin"/><Relationship Id="rId2" Type="http://schemas.openxmlformats.org/officeDocument/2006/relationships/oleObject" Target="../embeddings/oleObject73.bin"/><Relationship Id="rId1" Type="http://schemas.openxmlformats.org/officeDocument/2006/relationships/slideLayout" Target="../slideLayouts/slideLayout9.xml"/><Relationship Id="rId6" Type="http://schemas.openxmlformats.org/officeDocument/2006/relationships/oleObject" Target="../embeddings/oleObject75.bin"/><Relationship Id="rId5" Type="http://schemas.openxmlformats.org/officeDocument/2006/relationships/image" Target="../media/image51.wmf"/><Relationship Id="rId4" Type="http://schemas.openxmlformats.org/officeDocument/2006/relationships/oleObject" Target="../embeddings/oleObject74.bin"/></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oleObject" Target="../embeddings/oleObject80.bin"/><Relationship Id="rId2" Type="http://schemas.openxmlformats.org/officeDocument/2006/relationships/oleObject" Target="../embeddings/oleObject77.bin"/><Relationship Id="rId1" Type="http://schemas.openxmlformats.org/officeDocument/2006/relationships/slideLayout" Target="../slideLayouts/slideLayout9.xml"/><Relationship Id="rId6" Type="http://schemas.openxmlformats.org/officeDocument/2006/relationships/oleObject" Target="../embeddings/oleObject79.bin"/><Relationship Id="rId5" Type="http://schemas.openxmlformats.org/officeDocument/2006/relationships/image" Target="../media/image63.png"/><Relationship Id="rId4" Type="http://schemas.openxmlformats.org/officeDocument/2006/relationships/oleObject" Target="../embeddings/oleObject78.bin"/></Relationships>
</file>

<file path=ppt/slides/_rels/slide3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81.bin"/><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oleObject" Target="../embeddings/oleObject82.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image" Target="../media/image64.wmf"/><Relationship Id="rId7" Type="http://schemas.openxmlformats.org/officeDocument/2006/relationships/image" Target="../media/image66.wmf"/><Relationship Id="rId2" Type="http://schemas.openxmlformats.org/officeDocument/2006/relationships/oleObject" Target="../embeddings/oleObject83.bin"/><Relationship Id="rId1" Type="http://schemas.openxmlformats.org/officeDocument/2006/relationships/slideLayout" Target="../slideLayouts/slideLayout9.xml"/><Relationship Id="rId6" Type="http://schemas.openxmlformats.org/officeDocument/2006/relationships/oleObject" Target="../embeddings/oleObject85.bin"/><Relationship Id="rId11" Type="http://schemas.openxmlformats.org/officeDocument/2006/relationships/oleObject" Target="../embeddings/oleObject88.bin"/><Relationship Id="rId5" Type="http://schemas.openxmlformats.org/officeDocument/2006/relationships/image" Target="../media/image65.wmf"/><Relationship Id="rId10" Type="http://schemas.openxmlformats.org/officeDocument/2006/relationships/image" Target="../media/image67.wmf"/><Relationship Id="rId4" Type="http://schemas.openxmlformats.org/officeDocument/2006/relationships/oleObject" Target="../embeddings/oleObject84.bin"/><Relationship Id="rId9" Type="http://schemas.openxmlformats.org/officeDocument/2006/relationships/oleObject" Target="../embeddings/oleObject87.bin"/></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69.wmf"/><Relationship Id="rId7" Type="http://schemas.openxmlformats.org/officeDocument/2006/relationships/image" Target="../media/image71.wmf"/><Relationship Id="rId2" Type="http://schemas.openxmlformats.org/officeDocument/2006/relationships/oleObject" Target="../embeddings/oleObject89.bin"/><Relationship Id="rId1" Type="http://schemas.openxmlformats.org/officeDocument/2006/relationships/slideLayout" Target="../slideLayouts/slideLayout9.xml"/><Relationship Id="rId6" Type="http://schemas.openxmlformats.org/officeDocument/2006/relationships/oleObject" Target="../embeddings/oleObject91.bin"/><Relationship Id="rId11" Type="http://schemas.openxmlformats.org/officeDocument/2006/relationships/image" Target="../media/image73.wmf"/><Relationship Id="rId5" Type="http://schemas.openxmlformats.org/officeDocument/2006/relationships/image" Target="../media/image70.wmf"/><Relationship Id="rId10" Type="http://schemas.openxmlformats.org/officeDocument/2006/relationships/oleObject" Target="../embeddings/oleObject93.bin"/><Relationship Id="rId4" Type="http://schemas.openxmlformats.org/officeDocument/2006/relationships/oleObject" Target="../embeddings/oleObject90.bin"/><Relationship Id="rId9" Type="http://schemas.openxmlformats.org/officeDocument/2006/relationships/image" Target="../media/image72.wmf"/></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fred.stlouisfed.org/series/CPIAUCSL" TargetMode="External"/><Relationship Id="rId4" Type="http://schemas.openxmlformats.org/officeDocument/2006/relationships/hyperlink" Target="https://fred.stlouisfed.org/series/TB3M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94.bin"/><Relationship Id="rId1" Type="http://schemas.openxmlformats.org/officeDocument/2006/relationships/slideLayout" Target="../slideLayouts/slideLayout9.xml"/><Relationship Id="rId6" Type="http://schemas.openxmlformats.org/officeDocument/2006/relationships/oleObject" Target="../embeddings/oleObject96.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98.bin"/><Relationship Id="rId4" Type="http://schemas.openxmlformats.org/officeDocument/2006/relationships/oleObject" Target="../embeddings/oleObject95.bin"/><Relationship Id="rId9" Type="http://schemas.openxmlformats.org/officeDocument/2006/relationships/image" Target="../media/image79.wmf"/></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wmf"/><Relationship Id="rId18" Type="http://schemas.openxmlformats.org/officeDocument/2006/relationships/oleObject" Target="../embeddings/oleObject11.bin"/><Relationship Id="rId3" Type="http://schemas.openxmlformats.org/officeDocument/2006/relationships/image" Target="../media/image5.wmf"/><Relationship Id="rId7" Type="http://schemas.openxmlformats.org/officeDocument/2006/relationships/image" Target="../media/image7.wmf"/><Relationship Id="rId12" Type="http://schemas.openxmlformats.org/officeDocument/2006/relationships/oleObject" Target="../embeddings/oleObject8.bin"/><Relationship Id="rId17" Type="http://schemas.openxmlformats.org/officeDocument/2006/relationships/image" Target="../media/image12.wmf"/><Relationship Id="rId2" Type="http://schemas.openxmlformats.org/officeDocument/2006/relationships/oleObject" Target="../embeddings/oleObject3.bin"/><Relationship Id="rId16" Type="http://schemas.openxmlformats.org/officeDocument/2006/relationships/oleObject" Target="../embeddings/oleObject10.bin"/><Relationship Id="rId1" Type="http://schemas.openxmlformats.org/officeDocument/2006/relationships/slideLayout" Target="../slideLayouts/slideLayout9.xml"/><Relationship Id="rId6" Type="http://schemas.openxmlformats.org/officeDocument/2006/relationships/oleObject" Target="../embeddings/oleObject5.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7.bin"/><Relationship Id="rId19" Type="http://schemas.openxmlformats.org/officeDocument/2006/relationships/image" Target="../media/image13.wmf"/><Relationship Id="rId4" Type="http://schemas.openxmlformats.org/officeDocument/2006/relationships/oleObject" Target="../embeddings/oleObject4.bin"/><Relationship Id="rId9" Type="http://schemas.openxmlformats.org/officeDocument/2006/relationships/image" Target="../media/image8.wmf"/><Relationship Id="rId1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3.xml"/><Relationship Id="rId5" Type="http://schemas.openxmlformats.org/officeDocument/2006/relationships/image" Target="../media/image15.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200" y="204980"/>
            <a:ext cx="8229600" cy="920558"/>
          </a:xfrm>
        </p:spPr>
        <p:txBody>
          <a:bodyPr anchor="ctr"/>
          <a:lstStyle/>
          <a:p>
            <a:pPr>
              <a:lnSpc>
                <a:spcPct val="90000"/>
              </a:lnSpc>
              <a:spcBef>
                <a:spcPts val="600"/>
              </a:spcBef>
              <a:spcAft>
                <a:spcPts val="125"/>
              </a:spcAft>
            </a:pPr>
            <a:r>
              <a:rPr lang="en-US" dirty="0">
                <a:solidFill>
                  <a:schemeClr val="tx2"/>
                </a:solidFill>
              </a:rPr>
              <a:t>Lecture 4: Why do interest rates change</a:t>
            </a:r>
          </a:p>
        </p:txBody>
      </p:sp>
      <p:pic>
        <p:nvPicPr>
          <p:cNvPr id="9" name="Picture 8" descr="Front Cover: Financial Markets and Institutions, Ninth Edition by Mishkin and Eakins.">
            <a:extLst>
              <a:ext uri="{FF2B5EF4-FFF2-40B4-BE49-F238E27FC236}">
                <a16:creationId xmlns:a16="http://schemas.microsoft.com/office/drawing/2014/main" id="{64ECA93D-DA04-450E-9E76-997318E85273}"/>
              </a:ext>
            </a:extLst>
          </p:cNvPr>
          <p:cNvPicPr>
            <a:picLocks noChangeAspect="1"/>
          </p:cNvPicPr>
          <p:nvPr/>
        </p:nvPicPr>
        <p:blipFill>
          <a:blip r:embed="rId3" cstate="print"/>
          <a:stretch>
            <a:fillRect/>
          </a:stretch>
        </p:blipFill>
        <p:spPr>
          <a:xfrm>
            <a:off x="572683" y="1693487"/>
            <a:ext cx="3665741" cy="4584088"/>
          </a:xfrm>
          <a:prstGeom prst="rect">
            <a:avLst/>
          </a:prstGeom>
          <a:ln w="9525">
            <a:solidFill>
              <a:schemeClr val="tx1"/>
            </a:solidFill>
          </a:ln>
        </p:spPr>
      </p:pic>
      <p:pic>
        <p:nvPicPr>
          <p:cNvPr id="12" name="Picture Placeholder 21" descr="Pearson Logo">
            <a:extLst>
              <a:ext uri="{FF2B5EF4-FFF2-40B4-BE49-F238E27FC236}">
                <a16:creationId xmlns:a16="http://schemas.microsoft.com/office/drawing/2014/main" id="{CF37FB16-D567-464F-82AB-B4CF4A031A4F}"/>
              </a:ext>
            </a:extLst>
          </p:cNvPr>
          <p:cNvPicPr>
            <a:picLocks noChangeAspect="1"/>
          </p:cNvPicPr>
          <p:nvPr/>
        </p:nvPicPr>
        <p:blipFill>
          <a:blip r:embed="rId4"/>
          <a:srcRect t="22152" b="22152"/>
          <a:stretch>
            <a:fillRect/>
          </a:stretch>
        </p:blipFill>
        <p:spPr>
          <a:xfrm>
            <a:off x="315677" y="6420639"/>
            <a:ext cx="1176574" cy="296443"/>
          </a:xfrm>
          <a:prstGeom prst="rect">
            <a:avLst/>
          </a:prstGeom>
          <a:noFill/>
          <a:ln>
            <a:noFill/>
          </a:ln>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1"/>
              </a:ext>
            </a:extLst>
          </p:cNvPr>
          <p:cNvSpPr>
            <a:spLocks noGrp="1"/>
          </p:cNvSpPr>
          <p:nvPr>
            <p:ph sz="quarter" idx="17"/>
          </p:nvPr>
        </p:nvSpPr>
        <p:spPr>
          <a:xfrm>
            <a:off x="2173288" y="6413500"/>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US" noProof="0" dirty="0"/>
              <a:t>2018, 2015, 2012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B066-CDC1-402F-B170-D5A2134E4ED5}"/>
              </a:ext>
              <a:ext uri="{C183D7F6-B498-43B3-948B-1728B52AA6E4}">
                <adec:decorative xmlns:adec="http://schemas.microsoft.com/office/drawing/2017/decorative" val="1"/>
              </a:ext>
            </a:extLst>
          </p:cNvPr>
          <p:cNvSpPr>
            <a:spLocks noGrp="1"/>
          </p:cNvSpPr>
          <p:nvPr>
            <p:ph type="title"/>
          </p:nvPr>
        </p:nvSpPr>
        <p:spPr/>
        <p:txBody>
          <a:bodyPr/>
          <a:lstStyle/>
          <a:p>
            <a:r>
              <a:rPr lang="en-US" dirty="0"/>
              <a:t>Example 2: Standard Deviation</a:t>
            </a:r>
          </a:p>
        </p:txBody>
      </p:sp>
      <p:sp>
        <p:nvSpPr>
          <p:cNvPr id="3" name="Content Placeholder 2">
            <a:extLst>
              <a:ext uri="{FF2B5EF4-FFF2-40B4-BE49-F238E27FC236}">
                <a16:creationId xmlns:a16="http://schemas.microsoft.com/office/drawing/2014/main" id="{FBAB86C3-2E33-4B93-9A33-4C1AB49A6CB2}"/>
              </a:ext>
              <a:ext uri="{C183D7F6-B498-43B3-948B-1728B52AA6E4}">
                <adec:decorative xmlns:adec="http://schemas.microsoft.com/office/drawing/2017/decorative" val="1"/>
              </a:ext>
            </a:extLst>
          </p:cNvPr>
          <p:cNvSpPr>
            <a:spLocks noGrp="1"/>
          </p:cNvSpPr>
          <p:nvPr>
            <p:ph sz="quarter" idx="13"/>
          </p:nvPr>
        </p:nvSpPr>
        <p:spPr>
          <a:xfrm>
            <a:off x="457200" y="1552575"/>
            <a:ext cx="8132618" cy="848880"/>
          </a:xfrm>
        </p:spPr>
        <p:txBody>
          <a:bodyPr/>
          <a:lstStyle/>
          <a:p>
            <a:pPr marL="432" indent="0">
              <a:buNone/>
            </a:pPr>
            <a:r>
              <a:rPr lang="en-US" sz="2200" noProof="0" dirty="0"/>
              <a:t>Feet-on-the-Ground Bus Company has a standard deviation of returns of 0%.</a:t>
            </a:r>
          </a:p>
        </p:txBody>
      </p:sp>
      <p:graphicFrame>
        <p:nvGraphicFramePr>
          <p:cNvPr id="17" name="Object 16" descr="sigma = square root of p sub 1 times left parenthesis R sub 1 minus R to the power e right parenthesis squared.">
            <a:extLst>
              <a:ext uri="{FF2B5EF4-FFF2-40B4-BE49-F238E27FC236}">
                <a16:creationId xmlns:a16="http://schemas.microsoft.com/office/drawing/2014/main" id="{D52EC932-02B9-4A4A-8F52-A7AF3EEA1E93}"/>
              </a:ext>
            </a:extLst>
          </p:cNvPr>
          <p:cNvGraphicFramePr>
            <a:graphicFrameLocks noChangeAspect="1"/>
          </p:cNvGraphicFramePr>
          <p:nvPr>
            <p:extLst>
              <p:ext uri="{D42A27DB-BD31-4B8C-83A1-F6EECF244321}">
                <p14:modId xmlns:p14="http://schemas.microsoft.com/office/powerpoint/2010/main" val="3791479664"/>
              </p:ext>
            </p:extLst>
          </p:nvPr>
        </p:nvGraphicFramePr>
        <p:xfrm>
          <a:off x="3586063" y="2569599"/>
          <a:ext cx="2015206" cy="545785"/>
        </p:xfrm>
        <a:graphic>
          <a:graphicData uri="http://schemas.openxmlformats.org/presentationml/2006/ole">
            <mc:AlternateContent xmlns:mc="http://schemas.openxmlformats.org/markup-compatibility/2006">
              <mc:Choice xmlns:v="urn:schemas-microsoft-com:vml" Requires="v">
                <p:oleObj name="Equation" r:id="rId2" imgW="2438280" imgH="660240" progId="Equation.DSMT4">
                  <p:embed/>
                </p:oleObj>
              </mc:Choice>
              <mc:Fallback>
                <p:oleObj name="Equation" r:id="rId2" imgW="2438280" imgH="660240" progId="Equation.DSMT4">
                  <p:embed/>
                  <p:pic>
                    <p:nvPicPr>
                      <p:cNvPr id="17" name="Object 16" descr="sigma = square root of p sub 1 times left parenthesis R sub 1 minus R to the power e right parenthesis squared.">
                        <a:extLst>
                          <a:ext uri="{FF2B5EF4-FFF2-40B4-BE49-F238E27FC236}">
                            <a16:creationId xmlns:a16="http://schemas.microsoft.com/office/drawing/2014/main" id="{D52EC932-02B9-4A4A-8F52-A7AF3EEA1E93}"/>
                          </a:ext>
                        </a:extLst>
                      </p:cNvPr>
                      <p:cNvPicPr/>
                      <p:nvPr/>
                    </p:nvPicPr>
                    <p:blipFill>
                      <a:blip r:embed="rId3"/>
                      <a:stretch>
                        <a:fillRect/>
                      </a:stretch>
                    </p:blipFill>
                    <p:spPr>
                      <a:xfrm>
                        <a:off x="3586063" y="2569599"/>
                        <a:ext cx="2015206" cy="545785"/>
                      </a:xfrm>
                      <a:prstGeom prst="rect">
                        <a:avLst/>
                      </a:prstGeom>
                    </p:spPr>
                  </p:pic>
                </p:oleObj>
              </mc:Fallback>
            </mc:AlternateContent>
          </a:graphicData>
        </a:graphic>
      </p:graphicFrame>
      <p:graphicFrame>
        <p:nvGraphicFramePr>
          <p:cNvPr id="18" name="Object 17" descr="R to the power e = p sub 1 times R sub 1.">
            <a:extLst>
              <a:ext uri="{FF2B5EF4-FFF2-40B4-BE49-F238E27FC236}">
                <a16:creationId xmlns:a16="http://schemas.microsoft.com/office/drawing/2014/main" id="{A2EA928F-4355-4FD9-88B6-FC8B091BAB52}"/>
              </a:ext>
            </a:extLst>
          </p:cNvPr>
          <p:cNvGraphicFramePr>
            <a:graphicFrameLocks noChangeAspect="1"/>
          </p:cNvGraphicFramePr>
          <p:nvPr>
            <p:extLst>
              <p:ext uri="{D42A27DB-BD31-4B8C-83A1-F6EECF244321}">
                <p14:modId xmlns:p14="http://schemas.microsoft.com/office/powerpoint/2010/main" val="854924254"/>
              </p:ext>
            </p:extLst>
          </p:nvPr>
        </p:nvGraphicFramePr>
        <p:xfrm>
          <a:off x="4141788" y="3284302"/>
          <a:ext cx="1143000" cy="381000"/>
        </p:xfrm>
        <a:graphic>
          <a:graphicData uri="http://schemas.openxmlformats.org/presentationml/2006/ole">
            <mc:AlternateContent xmlns:mc="http://schemas.openxmlformats.org/markup-compatibility/2006">
              <mc:Choice xmlns:v="urn:schemas-microsoft-com:vml" Requires="v">
                <p:oleObj name="Equation" r:id="rId4" imgW="1257120" imgH="419040" progId="Equation.DSMT4">
                  <p:embed/>
                </p:oleObj>
              </mc:Choice>
              <mc:Fallback>
                <p:oleObj name="Equation" r:id="rId4" imgW="1257120" imgH="419040" progId="Equation.DSMT4">
                  <p:embed/>
                  <p:pic>
                    <p:nvPicPr>
                      <p:cNvPr id="18" name="Object 17" descr="R to the power e = p sub 1 times R sub 1.">
                        <a:extLst>
                          <a:ext uri="{FF2B5EF4-FFF2-40B4-BE49-F238E27FC236}">
                            <a16:creationId xmlns:a16="http://schemas.microsoft.com/office/drawing/2014/main" id="{A2EA928F-4355-4FD9-88B6-FC8B091BAB52}"/>
                          </a:ext>
                        </a:extLst>
                      </p:cNvPr>
                      <p:cNvPicPr/>
                      <p:nvPr/>
                    </p:nvPicPr>
                    <p:blipFill>
                      <a:blip r:embed="rId5"/>
                      <a:stretch>
                        <a:fillRect/>
                      </a:stretch>
                    </p:blipFill>
                    <p:spPr>
                      <a:xfrm>
                        <a:off x="4141788" y="3284302"/>
                        <a:ext cx="11430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47F8E4A-36BC-4E27-B6DB-1F34302EEE7F}"/>
              </a:ext>
              <a:ext uri="{C183D7F6-B498-43B3-948B-1728B52AA6E4}">
                <adec:decorative xmlns:adec="http://schemas.microsoft.com/office/drawing/2017/decorative" val="1"/>
              </a:ext>
            </a:extLst>
          </p:cNvPr>
          <p:cNvSpPr>
            <a:spLocks noGrp="1"/>
          </p:cNvSpPr>
          <p:nvPr>
            <p:ph sz="quarter" idx="14"/>
          </p:nvPr>
        </p:nvSpPr>
        <p:spPr>
          <a:xfrm>
            <a:off x="457200" y="3643793"/>
            <a:ext cx="997527" cy="512571"/>
          </a:xfrm>
        </p:spPr>
        <p:txBody>
          <a:bodyPr/>
          <a:lstStyle/>
          <a:p>
            <a:pPr marL="432" indent="0">
              <a:buNone/>
            </a:pPr>
            <a:r>
              <a:rPr lang="en-US" sz="2200" dirty="0"/>
              <a:t>where</a:t>
            </a:r>
          </a:p>
        </p:txBody>
      </p:sp>
      <p:graphicFrame>
        <p:nvGraphicFramePr>
          <p:cNvPr id="19" name="Object 18" descr="p sub 1 ">
            <a:extLst>
              <a:ext uri="{FF2B5EF4-FFF2-40B4-BE49-F238E27FC236}">
                <a16:creationId xmlns:a16="http://schemas.microsoft.com/office/drawing/2014/main" id="{0CBEB636-42A9-4000-8871-656B00914B27}"/>
              </a:ext>
            </a:extLst>
          </p:cNvPr>
          <p:cNvGraphicFramePr>
            <a:graphicFrameLocks noChangeAspect="1"/>
          </p:cNvGraphicFramePr>
          <p:nvPr>
            <p:extLst>
              <p:ext uri="{D42A27DB-BD31-4B8C-83A1-F6EECF244321}">
                <p14:modId xmlns:p14="http://schemas.microsoft.com/office/powerpoint/2010/main" val="850593785"/>
              </p:ext>
            </p:extLst>
          </p:nvPr>
        </p:nvGraphicFramePr>
        <p:xfrm>
          <a:off x="568040" y="4167191"/>
          <a:ext cx="254000" cy="346364"/>
        </p:xfrm>
        <a:graphic>
          <a:graphicData uri="http://schemas.openxmlformats.org/presentationml/2006/ole">
            <mc:AlternateContent xmlns:mc="http://schemas.openxmlformats.org/markup-compatibility/2006">
              <mc:Choice xmlns:v="urn:schemas-microsoft-com:vml" Requires="v">
                <p:oleObj name="Equation" r:id="rId6" imgW="279360" imgH="380880" progId="Equation.DSMT4">
                  <p:embed/>
                </p:oleObj>
              </mc:Choice>
              <mc:Fallback>
                <p:oleObj name="Equation" r:id="rId6" imgW="279360" imgH="380880" progId="Equation.DSMT4">
                  <p:embed/>
                  <p:pic>
                    <p:nvPicPr>
                      <p:cNvPr id="19" name="Object 18" descr="p sub 1 ">
                        <a:extLst>
                          <a:ext uri="{FF2B5EF4-FFF2-40B4-BE49-F238E27FC236}">
                            <a16:creationId xmlns:a16="http://schemas.microsoft.com/office/drawing/2014/main" id="{0CBEB636-42A9-4000-8871-656B00914B27}"/>
                          </a:ext>
                        </a:extLst>
                      </p:cNvPr>
                      <p:cNvPicPr/>
                      <p:nvPr/>
                    </p:nvPicPr>
                    <p:blipFill>
                      <a:blip r:embed="rId7"/>
                      <a:stretch>
                        <a:fillRect/>
                      </a:stretch>
                    </p:blipFill>
                    <p:spPr>
                      <a:xfrm>
                        <a:off x="568040" y="4167191"/>
                        <a:ext cx="254000" cy="34636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3627D77-414F-4359-8C89-1629C0621DB1}"/>
              </a:ext>
              <a:ext uri="{C183D7F6-B498-43B3-948B-1728B52AA6E4}">
                <adec:decorative xmlns:adec="http://schemas.microsoft.com/office/drawing/2017/decorative" val="1"/>
              </a:ext>
            </a:extLst>
          </p:cNvPr>
          <p:cNvSpPr>
            <a:spLocks noGrp="1"/>
          </p:cNvSpPr>
          <p:nvPr>
            <p:ph sz="quarter" idx="15"/>
          </p:nvPr>
        </p:nvSpPr>
        <p:spPr>
          <a:xfrm>
            <a:off x="937928" y="4225327"/>
            <a:ext cx="5553856" cy="389330"/>
          </a:xfrm>
        </p:spPr>
        <p:txBody>
          <a:bodyPr lIns="0" tIns="0" rIns="0" bIns="0"/>
          <a:lstStyle/>
          <a:p>
            <a:pPr marL="432" indent="0">
              <a:buNone/>
            </a:pPr>
            <a:r>
              <a:rPr lang="en-US" sz="2200" dirty="0"/>
              <a:t>= probability of occurrence of return 1 = 1.0</a:t>
            </a:r>
          </a:p>
        </p:txBody>
      </p:sp>
      <p:graphicFrame>
        <p:nvGraphicFramePr>
          <p:cNvPr id="20" name="Object 19" descr="R sub 1">
            <a:extLst>
              <a:ext uri="{FF2B5EF4-FFF2-40B4-BE49-F238E27FC236}">
                <a16:creationId xmlns:a16="http://schemas.microsoft.com/office/drawing/2014/main" id="{73AC6915-F9E5-445E-9349-D94B4F1E5B0C}"/>
              </a:ext>
            </a:extLst>
          </p:cNvPr>
          <p:cNvGraphicFramePr>
            <a:graphicFrameLocks noChangeAspect="1"/>
          </p:cNvGraphicFramePr>
          <p:nvPr>
            <p:extLst>
              <p:ext uri="{D42A27DB-BD31-4B8C-83A1-F6EECF244321}">
                <p14:modId xmlns:p14="http://schemas.microsoft.com/office/powerpoint/2010/main" val="1105201934"/>
              </p:ext>
            </p:extLst>
          </p:nvPr>
        </p:nvGraphicFramePr>
        <p:xfrm>
          <a:off x="523158" y="4721605"/>
          <a:ext cx="288925" cy="346075"/>
        </p:xfrm>
        <a:graphic>
          <a:graphicData uri="http://schemas.openxmlformats.org/presentationml/2006/ole">
            <mc:AlternateContent xmlns:mc="http://schemas.openxmlformats.org/markup-compatibility/2006">
              <mc:Choice xmlns:v="urn:schemas-microsoft-com:vml" Requires="v">
                <p:oleObj name="Equation" r:id="rId8" imgW="317160" imgH="380880" progId="Equation.DSMT4">
                  <p:embed/>
                </p:oleObj>
              </mc:Choice>
              <mc:Fallback>
                <p:oleObj name="Equation" r:id="rId8" imgW="317160" imgH="380880" progId="Equation.DSMT4">
                  <p:embed/>
                  <p:pic>
                    <p:nvPicPr>
                      <p:cNvPr id="20" name="Object 19" descr="R sub 1">
                        <a:extLst>
                          <a:ext uri="{FF2B5EF4-FFF2-40B4-BE49-F238E27FC236}">
                            <a16:creationId xmlns:a16="http://schemas.microsoft.com/office/drawing/2014/main" id="{73AC6915-F9E5-445E-9349-D94B4F1E5B0C}"/>
                          </a:ext>
                        </a:extLst>
                      </p:cNvPr>
                      <p:cNvPicPr/>
                      <p:nvPr/>
                    </p:nvPicPr>
                    <p:blipFill>
                      <a:blip r:embed="rId9"/>
                      <a:stretch>
                        <a:fillRect/>
                      </a:stretch>
                    </p:blipFill>
                    <p:spPr>
                      <a:xfrm>
                        <a:off x="523158" y="4721605"/>
                        <a:ext cx="288925" cy="3460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9FAAA4C-F2B2-478B-A87B-A311AB0BC2A3}"/>
              </a:ext>
              <a:ext uri="{C183D7F6-B498-43B3-948B-1728B52AA6E4}">
                <adec:decorative xmlns:adec="http://schemas.microsoft.com/office/drawing/2017/decorative" val="1"/>
              </a:ext>
            </a:extLst>
          </p:cNvPr>
          <p:cNvSpPr>
            <a:spLocks noGrp="1"/>
          </p:cNvSpPr>
          <p:nvPr>
            <p:ph sz="quarter" idx="16"/>
          </p:nvPr>
        </p:nvSpPr>
        <p:spPr>
          <a:xfrm>
            <a:off x="927801" y="4728413"/>
            <a:ext cx="4084820" cy="376420"/>
          </a:xfrm>
        </p:spPr>
        <p:txBody>
          <a:bodyPr lIns="0" tIns="0" rIns="0" bIns="0"/>
          <a:lstStyle/>
          <a:p>
            <a:pPr marL="432" indent="0">
              <a:buNone/>
            </a:pPr>
            <a:r>
              <a:rPr lang="en-US" sz="2200" dirty="0"/>
              <a:t>= return in state 1 = 10% = 0.10</a:t>
            </a:r>
          </a:p>
        </p:txBody>
      </p:sp>
      <p:graphicFrame>
        <p:nvGraphicFramePr>
          <p:cNvPr id="21" name="Object 20" descr="R to the e power">
            <a:extLst>
              <a:ext uri="{FF2B5EF4-FFF2-40B4-BE49-F238E27FC236}">
                <a16:creationId xmlns:a16="http://schemas.microsoft.com/office/drawing/2014/main" id="{321A8C8F-A8F2-4797-89FC-415A44F8DE0A}"/>
              </a:ext>
            </a:extLst>
          </p:cNvPr>
          <p:cNvGraphicFramePr>
            <a:graphicFrameLocks noChangeAspect="1"/>
          </p:cNvGraphicFramePr>
          <p:nvPr>
            <p:extLst>
              <p:ext uri="{D42A27DB-BD31-4B8C-83A1-F6EECF244321}">
                <p14:modId xmlns:p14="http://schemas.microsoft.com/office/powerpoint/2010/main" val="2840422297"/>
              </p:ext>
            </p:extLst>
          </p:nvPr>
        </p:nvGraphicFramePr>
        <p:xfrm>
          <a:off x="528638" y="5211763"/>
          <a:ext cx="346075" cy="300037"/>
        </p:xfrm>
        <a:graphic>
          <a:graphicData uri="http://schemas.openxmlformats.org/presentationml/2006/ole">
            <mc:AlternateContent xmlns:mc="http://schemas.openxmlformats.org/markup-compatibility/2006">
              <mc:Choice xmlns:v="urn:schemas-microsoft-com:vml" Requires="v">
                <p:oleObj name="Equation" r:id="rId10" imgW="380880" imgH="330120" progId="Equation.DSMT4">
                  <p:embed/>
                </p:oleObj>
              </mc:Choice>
              <mc:Fallback>
                <p:oleObj name="Equation" r:id="rId10" imgW="380880" imgH="330120" progId="Equation.DSMT4">
                  <p:embed/>
                  <p:pic>
                    <p:nvPicPr>
                      <p:cNvPr id="21" name="Object 20" descr="R to the e power">
                        <a:extLst>
                          <a:ext uri="{FF2B5EF4-FFF2-40B4-BE49-F238E27FC236}">
                            <a16:creationId xmlns:a16="http://schemas.microsoft.com/office/drawing/2014/main" id="{321A8C8F-A8F2-4797-89FC-415A44F8DE0A}"/>
                          </a:ext>
                        </a:extLst>
                      </p:cNvPr>
                      <p:cNvPicPr/>
                      <p:nvPr/>
                    </p:nvPicPr>
                    <p:blipFill>
                      <a:blip r:embed="rId11"/>
                      <a:stretch>
                        <a:fillRect/>
                      </a:stretch>
                    </p:blipFill>
                    <p:spPr>
                      <a:xfrm>
                        <a:off x="528638" y="5211763"/>
                        <a:ext cx="346075" cy="30003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0E0B6D9-FA16-4689-BBFC-3DB407712F39}"/>
              </a:ext>
              <a:ext uri="{C183D7F6-B498-43B3-948B-1728B52AA6E4}">
                <adec:decorative xmlns:adec="http://schemas.microsoft.com/office/drawing/2017/decorative" val="1"/>
              </a:ext>
            </a:extLst>
          </p:cNvPr>
          <p:cNvSpPr>
            <a:spLocks noGrp="1"/>
          </p:cNvSpPr>
          <p:nvPr>
            <p:ph sz="quarter" idx="17"/>
          </p:nvPr>
        </p:nvSpPr>
        <p:spPr>
          <a:xfrm>
            <a:off x="957781" y="5200551"/>
            <a:ext cx="2345858" cy="383967"/>
          </a:xfrm>
        </p:spPr>
        <p:txBody>
          <a:bodyPr lIns="0" tIns="0" rIns="0" bIns="0"/>
          <a:lstStyle/>
          <a:p>
            <a:pPr marL="432" indent="0">
              <a:buNone/>
            </a:pPr>
            <a:r>
              <a:rPr lang="en-US" sz="2200" dirty="0"/>
              <a:t>= expected return</a:t>
            </a:r>
          </a:p>
        </p:txBody>
      </p:sp>
      <p:graphicFrame>
        <p:nvGraphicFramePr>
          <p:cNvPr id="9" name="Object 8" descr="= 1.0 times 0.10 = 0.10">
            <a:extLst>
              <a:ext uri="{FF2B5EF4-FFF2-40B4-BE49-F238E27FC236}">
                <a16:creationId xmlns:a16="http://schemas.microsoft.com/office/drawing/2014/main" id="{F73D3665-3899-48CA-B363-4C946A95C8FE}"/>
              </a:ext>
            </a:extLst>
          </p:cNvPr>
          <p:cNvGraphicFramePr>
            <a:graphicFrameLocks noChangeAspect="1"/>
          </p:cNvGraphicFramePr>
          <p:nvPr>
            <p:extLst>
              <p:ext uri="{D42A27DB-BD31-4B8C-83A1-F6EECF244321}">
                <p14:modId xmlns:p14="http://schemas.microsoft.com/office/powerpoint/2010/main" val="3086420442"/>
              </p:ext>
            </p:extLst>
          </p:nvPr>
        </p:nvGraphicFramePr>
        <p:xfrm>
          <a:off x="3364022" y="5213531"/>
          <a:ext cx="2225124" cy="356859"/>
        </p:xfrm>
        <a:graphic>
          <a:graphicData uri="http://schemas.openxmlformats.org/presentationml/2006/ole">
            <mc:AlternateContent xmlns:mc="http://schemas.openxmlformats.org/markup-compatibility/2006">
              <mc:Choice xmlns:v="urn:schemas-microsoft-com:vml" Requires="v">
                <p:oleObj name="Equation" r:id="rId12" imgW="2692080" imgH="431640" progId="Equation.DSMT4">
                  <p:embed/>
                </p:oleObj>
              </mc:Choice>
              <mc:Fallback>
                <p:oleObj name="Equation" r:id="rId12" imgW="2692080" imgH="431640" progId="Equation.DSMT4">
                  <p:embed/>
                  <p:pic>
                    <p:nvPicPr>
                      <p:cNvPr id="9" name="Object 8" descr="= 1.0 times 0.10 = 0.10">
                        <a:extLst>
                          <a:ext uri="{FF2B5EF4-FFF2-40B4-BE49-F238E27FC236}">
                            <a16:creationId xmlns:a16="http://schemas.microsoft.com/office/drawing/2014/main" id="{F73D3665-3899-48CA-B363-4C946A95C8FE}"/>
                          </a:ext>
                        </a:extLst>
                      </p:cNvPr>
                      <p:cNvPicPr/>
                      <p:nvPr/>
                    </p:nvPicPr>
                    <p:blipFill>
                      <a:blip r:embed="rId13"/>
                      <a:stretch>
                        <a:fillRect/>
                      </a:stretch>
                    </p:blipFill>
                    <p:spPr>
                      <a:xfrm>
                        <a:off x="3364022" y="5213531"/>
                        <a:ext cx="2225124" cy="35685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AD729C1-9536-454A-93B3-E18EB3913AFC}"/>
              </a:ext>
            </a:extLst>
          </p:cNvPr>
          <p:cNvSpPr>
            <a:spLocks noGrp="1"/>
          </p:cNvSpPr>
          <p:nvPr>
            <p:ph sz="quarter" idx="18"/>
          </p:nvPr>
        </p:nvSpPr>
        <p:spPr>
          <a:xfrm>
            <a:off x="457200" y="5712404"/>
            <a:ext cx="1011381" cy="467591"/>
          </a:xfrm>
        </p:spPr>
        <p:txBody>
          <a:bodyPr/>
          <a:lstStyle/>
          <a:p>
            <a:pPr marL="432" indent="0">
              <a:buNone/>
            </a:pPr>
            <a:r>
              <a:rPr lang="en-US" sz="2200" dirty="0"/>
              <a:t>Thus,</a:t>
            </a:r>
          </a:p>
        </p:txBody>
      </p:sp>
    </p:spTree>
    <p:extLst>
      <p:ext uri="{BB962C8B-B14F-4D97-AF65-F5344CB8AC3E}">
        <p14:creationId xmlns:p14="http://schemas.microsoft.com/office/powerpoint/2010/main" val="306524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68C9-4D63-4E0C-90F7-47EB35CF3690}"/>
              </a:ext>
            </a:extLst>
          </p:cNvPr>
          <p:cNvSpPr>
            <a:spLocks noGrp="1"/>
          </p:cNvSpPr>
          <p:nvPr>
            <p:ph type="title"/>
          </p:nvPr>
        </p:nvSpPr>
        <p:spPr/>
        <p:txBody>
          <a:bodyPr/>
          <a:lstStyle/>
          <a:p>
            <a:r>
              <a:rPr lang="en-US" dirty="0"/>
              <a:t>Example 2: Standard Deviation</a:t>
            </a:r>
          </a:p>
        </p:txBody>
      </p:sp>
      <p:graphicFrame>
        <p:nvGraphicFramePr>
          <p:cNvPr id="4" name="Object 3" descr="sigma = square root of left parenthesis 1.0 right parenthesis times left parenthesis 0.10 minus 0.10 right parenthesis squared.">
            <a:extLst>
              <a:ext uri="{FF2B5EF4-FFF2-40B4-BE49-F238E27FC236}">
                <a16:creationId xmlns:a16="http://schemas.microsoft.com/office/drawing/2014/main" id="{50C2CEFE-6EB6-4E89-BC36-4D4FA0225BE6}"/>
              </a:ext>
            </a:extLst>
          </p:cNvPr>
          <p:cNvGraphicFramePr>
            <a:graphicFrameLocks noChangeAspect="1"/>
          </p:cNvGraphicFramePr>
          <p:nvPr>
            <p:extLst>
              <p:ext uri="{D42A27DB-BD31-4B8C-83A1-F6EECF244321}">
                <p14:modId xmlns:p14="http://schemas.microsoft.com/office/powerpoint/2010/main" val="2579151867"/>
              </p:ext>
            </p:extLst>
          </p:nvPr>
        </p:nvGraphicFramePr>
        <p:xfrm>
          <a:off x="3225801" y="1743442"/>
          <a:ext cx="3001818" cy="531091"/>
        </p:xfrm>
        <a:graphic>
          <a:graphicData uri="http://schemas.openxmlformats.org/presentationml/2006/ole">
            <mc:AlternateContent xmlns:mc="http://schemas.openxmlformats.org/markup-compatibility/2006">
              <mc:Choice xmlns:v="urn:schemas-microsoft-com:vml" Requires="v">
                <p:oleObj name="Equation" r:id="rId2" imgW="3301920" imgH="583920" progId="Equation.DSMT4">
                  <p:embed/>
                </p:oleObj>
              </mc:Choice>
              <mc:Fallback>
                <p:oleObj name="Equation" r:id="rId2" imgW="3301920" imgH="583920" progId="Equation.DSMT4">
                  <p:embed/>
                  <p:pic>
                    <p:nvPicPr>
                      <p:cNvPr id="4" name="Object 3" descr="sigma = square root of left parenthesis 1.0 right parenthesis times left parenthesis 0.10 minus 0.10 right parenthesis squared.">
                        <a:extLst>
                          <a:ext uri="{FF2B5EF4-FFF2-40B4-BE49-F238E27FC236}">
                            <a16:creationId xmlns:a16="http://schemas.microsoft.com/office/drawing/2014/main" id="{50C2CEFE-6EB6-4E89-BC36-4D4FA0225BE6}"/>
                          </a:ext>
                        </a:extLst>
                      </p:cNvPr>
                      <p:cNvPicPr/>
                      <p:nvPr/>
                    </p:nvPicPr>
                    <p:blipFill>
                      <a:blip r:embed="rId3"/>
                      <a:stretch>
                        <a:fillRect/>
                      </a:stretch>
                    </p:blipFill>
                    <p:spPr>
                      <a:xfrm>
                        <a:off x="3225801" y="1743442"/>
                        <a:ext cx="3001818" cy="531091"/>
                      </a:xfrm>
                      <a:prstGeom prst="rect">
                        <a:avLst/>
                      </a:prstGeom>
                    </p:spPr>
                  </p:pic>
                </p:oleObj>
              </mc:Fallback>
            </mc:AlternateContent>
          </a:graphicData>
        </a:graphic>
      </p:graphicFrame>
      <p:graphicFrame>
        <p:nvGraphicFramePr>
          <p:cNvPr id="5" name="Object 4" descr=" = square root of 0 = 0 = 0%.">
            <a:extLst>
              <a:ext uri="{FF2B5EF4-FFF2-40B4-BE49-F238E27FC236}">
                <a16:creationId xmlns:a16="http://schemas.microsoft.com/office/drawing/2014/main" id="{2D644862-A79E-4EF7-91EC-9E3490CD9523}"/>
              </a:ext>
            </a:extLst>
          </p:cNvPr>
          <p:cNvGraphicFramePr>
            <a:graphicFrameLocks noChangeAspect="1"/>
          </p:cNvGraphicFramePr>
          <p:nvPr>
            <p:extLst>
              <p:ext uri="{D42A27DB-BD31-4B8C-83A1-F6EECF244321}">
                <p14:modId xmlns:p14="http://schemas.microsoft.com/office/powerpoint/2010/main" val="2645304532"/>
              </p:ext>
            </p:extLst>
          </p:nvPr>
        </p:nvGraphicFramePr>
        <p:xfrm>
          <a:off x="3449206" y="2453055"/>
          <a:ext cx="1917700" cy="393700"/>
        </p:xfrm>
        <a:graphic>
          <a:graphicData uri="http://schemas.openxmlformats.org/presentationml/2006/ole">
            <mc:AlternateContent xmlns:mc="http://schemas.openxmlformats.org/markup-compatibility/2006">
              <mc:Choice xmlns:v="urn:schemas-microsoft-com:vml" Requires="v">
                <p:oleObj name="Equation" r:id="rId4" imgW="1917360" imgH="393480" progId="Equation.DSMT4">
                  <p:embed/>
                </p:oleObj>
              </mc:Choice>
              <mc:Fallback>
                <p:oleObj name="Equation" r:id="rId4" imgW="1917360" imgH="393480" progId="Equation.DSMT4">
                  <p:embed/>
                  <p:pic>
                    <p:nvPicPr>
                      <p:cNvPr id="5" name="Object 4" descr=" = square root of 0 = 0 = 0%.">
                        <a:extLst>
                          <a:ext uri="{FF2B5EF4-FFF2-40B4-BE49-F238E27FC236}">
                            <a16:creationId xmlns:a16="http://schemas.microsoft.com/office/drawing/2014/main" id="{2D644862-A79E-4EF7-91EC-9E3490CD9523}"/>
                          </a:ext>
                        </a:extLst>
                      </p:cNvPr>
                      <p:cNvPicPr/>
                      <p:nvPr/>
                    </p:nvPicPr>
                    <p:blipFill>
                      <a:blip r:embed="rId5"/>
                      <a:stretch>
                        <a:fillRect/>
                      </a:stretch>
                    </p:blipFill>
                    <p:spPr>
                      <a:xfrm>
                        <a:off x="3449206" y="2453055"/>
                        <a:ext cx="1917700" cy="3937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040E6C89-86C7-4CC3-9CC0-AD37D344EB48}"/>
              </a:ext>
            </a:extLst>
          </p:cNvPr>
          <p:cNvSpPr>
            <a:spLocks noGrp="1"/>
          </p:cNvSpPr>
          <p:nvPr>
            <p:ph sz="quarter" idx="13"/>
          </p:nvPr>
        </p:nvSpPr>
        <p:spPr>
          <a:xfrm>
            <a:off x="457200" y="3259511"/>
            <a:ext cx="8229600" cy="1633107"/>
          </a:xfrm>
        </p:spPr>
        <p:txBody>
          <a:bodyPr/>
          <a:lstStyle/>
          <a:p>
            <a:pPr marL="432" indent="0">
              <a:buNone/>
            </a:pPr>
            <a:r>
              <a:rPr lang="en-US" noProof="0" dirty="0"/>
              <a:t>Clearly, Fly-by-Night Airlines is a riskier stock because its standard deviation of returns of 5% is higher than the zero standard deviation of returns for Feet-on-the-Ground Bus Company, which has a certain return.</a:t>
            </a:r>
          </a:p>
        </p:txBody>
      </p:sp>
    </p:spTree>
    <p:extLst>
      <p:ext uri="{BB962C8B-B14F-4D97-AF65-F5344CB8AC3E}">
        <p14:creationId xmlns:p14="http://schemas.microsoft.com/office/powerpoint/2010/main" val="244192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5548-9A9A-46D2-AB85-7F77229FD90E}"/>
              </a:ext>
            </a:extLst>
          </p:cNvPr>
          <p:cNvSpPr>
            <a:spLocks noGrp="1"/>
          </p:cNvSpPr>
          <p:nvPr>
            <p:ph type="title"/>
          </p:nvPr>
        </p:nvSpPr>
        <p:spPr/>
        <p:txBody>
          <a:bodyPr/>
          <a:lstStyle/>
          <a:p>
            <a:r>
              <a:rPr lang="en-US" dirty="0"/>
              <a:t>Example 2: Standard Deviation</a:t>
            </a:r>
          </a:p>
        </p:txBody>
      </p:sp>
      <p:sp>
        <p:nvSpPr>
          <p:cNvPr id="3" name="Content Placeholder 2">
            <a:extLst>
              <a:ext uri="{FF2B5EF4-FFF2-40B4-BE49-F238E27FC236}">
                <a16:creationId xmlns:a16="http://schemas.microsoft.com/office/drawing/2014/main" id="{143F68B5-9B0C-4CF3-BA45-162AC6C3DE59}"/>
              </a:ext>
            </a:extLst>
          </p:cNvPr>
          <p:cNvSpPr>
            <a:spLocks noGrp="1"/>
          </p:cNvSpPr>
          <p:nvPr>
            <p:ph sz="quarter" idx="13"/>
          </p:nvPr>
        </p:nvSpPr>
        <p:spPr/>
        <p:txBody>
          <a:bodyPr/>
          <a:lstStyle/>
          <a:p>
            <a:pPr lvl="0">
              <a:buSzPts val="2000"/>
            </a:pPr>
            <a:r>
              <a:rPr lang="en-US" sz="2000" noProof="0" dirty="0"/>
              <a:t>Fly-by-Night Airlines has a standard deviation of returns of 5%; Feet-on-the-Ground Bus Company has a standard deviation of returns of 0%.</a:t>
            </a:r>
          </a:p>
          <a:p>
            <a:pPr lvl="0">
              <a:buSzPts val="2000"/>
            </a:pPr>
            <a:r>
              <a:rPr lang="en-US" sz="2000" noProof="0" dirty="0"/>
              <a:t>Clearly, Fly-by-Night Airlines is a riskier stock because its standard deviation of returns of 5% is higher than the zero standard deviation of returns for Feet-on-the-Ground Bus Company, which has a certain return.</a:t>
            </a:r>
          </a:p>
          <a:p>
            <a:pPr lvl="0">
              <a:buSzPts val="2000"/>
            </a:pPr>
            <a:r>
              <a:rPr lang="en-US" sz="2000" noProof="0" dirty="0"/>
              <a:t>A </a:t>
            </a:r>
            <a:r>
              <a:rPr lang="en-US" sz="2000" b="1" noProof="0" dirty="0"/>
              <a:t>risk-averse </a:t>
            </a:r>
            <a:r>
              <a:rPr lang="en-US" sz="2000" noProof="0" dirty="0"/>
              <a:t>person prefers stock in the Feet-on-the-Ground (the sure thing) to Fly-by-Night stock (the riskier asset), even though the stocks have the same expected return, 10%. By contrast, a person who prefers risk is a </a:t>
            </a:r>
            <a:r>
              <a:rPr lang="en-US" sz="2000" b="1" noProof="0" dirty="0"/>
              <a:t>risk </a:t>
            </a:r>
            <a:r>
              <a:rPr lang="en-US" sz="2000" b="1" noProof="0" dirty="0" err="1"/>
              <a:t>preferrer</a:t>
            </a:r>
            <a:r>
              <a:rPr lang="en-US" sz="2000" noProof="0" dirty="0"/>
              <a:t> or </a:t>
            </a:r>
            <a:r>
              <a:rPr lang="en-US" sz="2000" b="1" noProof="0" dirty="0"/>
              <a:t>risk lover</a:t>
            </a:r>
            <a:r>
              <a:rPr lang="en-US" sz="2000" noProof="0" dirty="0"/>
              <a:t>. We assume people are risk-averse, especially in their financial decisions.</a:t>
            </a:r>
          </a:p>
        </p:txBody>
      </p:sp>
    </p:spTree>
    <p:extLst>
      <p:ext uri="{BB962C8B-B14F-4D97-AF65-F5344CB8AC3E}">
        <p14:creationId xmlns:p14="http://schemas.microsoft.com/office/powerpoint/2010/main" val="19491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5C8B-7E66-4120-A4C3-607692054D55}"/>
              </a:ext>
            </a:extLst>
          </p:cNvPr>
          <p:cNvSpPr>
            <a:spLocks noGrp="1"/>
          </p:cNvSpPr>
          <p:nvPr>
            <p:ph type="title"/>
          </p:nvPr>
        </p:nvSpPr>
        <p:spPr/>
        <p:txBody>
          <a:bodyPr/>
          <a:lstStyle/>
          <a:p>
            <a:r>
              <a:rPr lang="en-US" dirty="0"/>
              <a:t>Determinants of Asset Demand</a:t>
            </a:r>
          </a:p>
        </p:txBody>
      </p:sp>
      <p:sp>
        <p:nvSpPr>
          <p:cNvPr id="3" name="Content Placeholder 2">
            <a:extLst>
              <a:ext uri="{FF2B5EF4-FFF2-40B4-BE49-F238E27FC236}">
                <a16:creationId xmlns:a16="http://schemas.microsoft.com/office/drawing/2014/main" id="{130CD8D9-90FE-4504-825D-068FE7FC76A6}"/>
              </a:ext>
            </a:extLst>
          </p:cNvPr>
          <p:cNvSpPr>
            <a:spLocks noGrp="1"/>
          </p:cNvSpPr>
          <p:nvPr>
            <p:ph sz="quarter" idx="13"/>
          </p:nvPr>
        </p:nvSpPr>
        <p:spPr>
          <a:xfrm>
            <a:off x="457199" y="1556327"/>
            <a:ext cx="8368145" cy="4586896"/>
          </a:xfrm>
        </p:spPr>
        <p:txBody>
          <a:bodyPr/>
          <a:lstStyle/>
          <a:p>
            <a:pPr marL="0" lvl="0" indent="0">
              <a:buSzPts val="2200"/>
              <a:buNone/>
            </a:pPr>
            <a:r>
              <a:rPr lang="en-US" sz="2000" noProof="0" dirty="0"/>
              <a:t>The quantity demanded of an asset differs by factor.</a:t>
            </a:r>
          </a:p>
          <a:p>
            <a:pPr marL="432000" lvl="1" indent="-432000">
              <a:spcBef>
                <a:spcPts val="1500"/>
              </a:spcBef>
              <a:buSzPts val="2200"/>
              <a:buFont typeface="Arial"/>
              <a:buAutoNum type="arabicPeriod"/>
            </a:pPr>
            <a:r>
              <a:rPr lang="en-US" sz="2000" b="1" noProof="0" dirty="0"/>
              <a:t>Wealth:</a:t>
            </a:r>
            <a:r>
              <a:rPr lang="en-US" sz="2000" noProof="0" dirty="0"/>
              <a:t> Holding everything else constant, an increase in wealth raises the quantity demanded of an asset</a:t>
            </a:r>
          </a:p>
          <a:p>
            <a:pPr marL="432000" lvl="1" indent="-432000">
              <a:spcBef>
                <a:spcPts val="1500"/>
              </a:spcBef>
              <a:buSzPts val="2200"/>
              <a:buFont typeface="Arial"/>
              <a:buAutoNum type="arabicPeriod"/>
            </a:pPr>
            <a:r>
              <a:rPr lang="en-US" sz="2000" b="1" noProof="0" dirty="0"/>
              <a:t>Expected return:</a:t>
            </a:r>
            <a:r>
              <a:rPr lang="en-US" sz="2000" noProof="0" dirty="0"/>
              <a:t> An increase in an asset’s expected return relative to that of an alternative asset, holding everything else unchanged, raises the quantity demanded of the asset</a:t>
            </a:r>
          </a:p>
          <a:p>
            <a:pPr marL="432000" lvl="1" indent="-432000">
              <a:spcBef>
                <a:spcPts val="1500"/>
              </a:spcBef>
              <a:buSzPts val="2200"/>
              <a:buFont typeface="Arial"/>
              <a:buAutoNum type="arabicPeriod"/>
            </a:pPr>
            <a:r>
              <a:rPr lang="en-US" sz="2000" b="1" noProof="0" dirty="0"/>
              <a:t>Risk:</a:t>
            </a:r>
            <a:r>
              <a:rPr lang="en-US" sz="2000" noProof="0" dirty="0"/>
              <a:t> Holding everything else constant, if an asset’s risk rises relative to that of alternative assets, its quantity demanded will fall</a:t>
            </a:r>
          </a:p>
          <a:p>
            <a:pPr marL="432000" lvl="1" indent="-432000">
              <a:spcBef>
                <a:spcPts val="1500"/>
              </a:spcBef>
              <a:buSzPts val="2200"/>
              <a:buFont typeface="Arial"/>
              <a:buAutoNum type="arabicPeriod"/>
            </a:pPr>
            <a:r>
              <a:rPr lang="en-US" sz="2000" b="1" noProof="0" dirty="0"/>
              <a:t>Liquidity:</a:t>
            </a:r>
            <a:r>
              <a:rPr lang="en-US" sz="2000" noProof="0" dirty="0"/>
              <a:t> The more liquid an asset is relative to alternative assets, holding everything else unchanged, the more desirable it is, and the greater will be the quantity demanded</a:t>
            </a:r>
          </a:p>
        </p:txBody>
      </p:sp>
    </p:spTree>
    <p:extLst>
      <p:ext uri="{BB962C8B-B14F-4D97-AF65-F5344CB8AC3E}">
        <p14:creationId xmlns:p14="http://schemas.microsoft.com/office/powerpoint/2010/main" val="198171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7953-E0D4-4F24-871F-7D915DED13EC}"/>
              </a:ext>
            </a:extLst>
          </p:cNvPr>
          <p:cNvSpPr>
            <a:spLocks noGrp="1"/>
          </p:cNvSpPr>
          <p:nvPr>
            <p:ph type="title"/>
          </p:nvPr>
        </p:nvSpPr>
        <p:spPr>
          <a:xfrm>
            <a:off x="457199" y="83127"/>
            <a:ext cx="8218489" cy="1229523"/>
          </a:xfrm>
        </p:spPr>
        <p:txBody>
          <a:bodyPr/>
          <a:lstStyle/>
          <a:p>
            <a:r>
              <a:rPr lang="en-US" sz="2400" dirty="0"/>
              <a:t>Summary Response of the Quantity of an Asset Demanded to Changes in Wealth, Expected Returns, Risk, and Liquidity</a:t>
            </a:r>
          </a:p>
        </p:txBody>
      </p:sp>
      <p:graphicFrame>
        <p:nvGraphicFramePr>
          <p:cNvPr id="4" name="Table 4">
            <a:extLst>
              <a:ext uri="{FF2B5EF4-FFF2-40B4-BE49-F238E27FC236}">
                <a16:creationId xmlns:a16="http://schemas.microsoft.com/office/drawing/2014/main" id="{3486CF2E-4B07-4939-AA35-8956F1C03506}"/>
              </a:ext>
            </a:extLst>
          </p:cNvPr>
          <p:cNvGraphicFramePr>
            <a:graphicFrameLocks noGrp="1"/>
          </p:cNvGraphicFramePr>
          <p:nvPr>
            <p:ph sz="quarter" idx="13"/>
            <p:extLst>
              <p:ext uri="{D42A27DB-BD31-4B8C-83A1-F6EECF244321}">
                <p14:modId xmlns:p14="http://schemas.microsoft.com/office/powerpoint/2010/main" val="111967558"/>
              </p:ext>
            </p:extLst>
          </p:nvPr>
        </p:nvGraphicFramePr>
        <p:xfrm>
          <a:off x="969819" y="1777425"/>
          <a:ext cx="7440759" cy="2931200"/>
        </p:xfrm>
        <a:graphic>
          <a:graphicData uri="http://schemas.openxmlformats.org/drawingml/2006/table">
            <a:tbl>
              <a:tblPr firstRow="1" bandRow="1">
                <a:tableStyleId>{40F9630F-82C1-40B7-BC3A-925EFCFF5E92}</a:tableStyleId>
              </a:tblPr>
              <a:tblGrid>
                <a:gridCol w="2480253">
                  <a:extLst>
                    <a:ext uri="{9D8B030D-6E8A-4147-A177-3AD203B41FA5}">
                      <a16:colId xmlns:a16="http://schemas.microsoft.com/office/drawing/2014/main" val="3703240563"/>
                    </a:ext>
                  </a:extLst>
                </a:gridCol>
                <a:gridCol w="2480253">
                  <a:extLst>
                    <a:ext uri="{9D8B030D-6E8A-4147-A177-3AD203B41FA5}">
                      <a16:colId xmlns:a16="http://schemas.microsoft.com/office/drawing/2014/main" val="2538476544"/>
                    </a:ext>
                  </a:extLst>
                </a:gridCol>
                <a:gridCol w="2480253">
                  <a:extLst>
                    <a:ext uri="{9D8B030D-6E8A-4147-A177-3AD203B41FA5}">
                      <a16:colId xmlns:a16="http://schemas.microsoft.com/office/drawing/2014/main" val="310410393"/>
                    </a:ext>
                  </a:extLst>
                </a:gridCol>
              </a:tblGrid>
              <a:tr h="370840">
                <a:tc>
                  <a:txBody>
                    <a:bodyPr/>
                    <a:lstStyle/>
                    <a:p>
                      <a:pPr marL="0" marR="0" lvl="0" indent="0" algn="l" rtl="0">
                        <a:spcBef>
                          <a:spcPts val="0"/>
                        </a:spcBef>
                        <a:spcAft>
                          <a:spcPts val="0"/>
                        </a:spcAft>
                        <a:buNone/>
                      </a:pPr>
                      <a:r>
                        <a:rPr lang="en-US" sz="1800" b="1" dirty="0">
                          <a:latin typeface="+mn-lt"/>
                        </a:rPr>
                        <a:t>Variable</a:t>
                      </a:r>
                      <a:endParaRPr sz="1800" b="1" dirty="0">
                        <a:latin typeface="+mn-lt"/>
                        <a:ea typeface="Arial"/>
                        <a:cs typeface="Arial"/>
                        <a:sym typeface="Arial"/>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en-US" sz="1800" b="1" dirty="0">
                          <a:latin typeface="+mn-lt"/>
                        </a:rPr>
                        <a:t>Change in Variable</a:t>
                      </a:r>
                      <a:endParaRPr sz="1800" b="1" dirty="0">
                        <a:latin typeface="+mn-lt"/>
                        <a:ea typeface="Arial"/>
                        <a:cs typeface="Arial"/>
                        <a:sym typeface="Arial"/>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en-US" sz="1800" b="1" dirty="0">
                          <a:latin typeface="+mn-lt"/>
                        </a:rPr>
                        <a:t>Change in Quantity Demanded</a:t>
                      </a:r>
                      <a:endParaRPr sz="1800" b="1" dirty="0">
                        <a:latin typeface="+mn-lt"/>
                        <a:ea typeface="Arial"/>
                        <a:cs typeface="Arial"/>
                        <a:sym typeface="Arial"/>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562758"/>
                  </a:ext>
                </a:extLst>
              </a:tr>
              <a:tr h="370840">
                <a:tc>
                  <a:txBody>
                    <a:bodyPr/>
                    <a:lstStyle/>
                    <a:p>
                      <a:pPr marL="0" marR="0" lvl="0" indent="0" algn="l" rtl="0">
                        <a:spcBef>
                          <a:spcPts val="0"/>
                        </a:spcBef>
                        <a:spcAft>
                          <a:spcPts val="0"/>
                        </a:spcAft>
                        <a:buNone/>
                      </a:pPr>
                      <a:r>
                        <a:rPr lang="en-US" sz="1800" dirty="0">
                          <a:latin typeface="+mn-lt"/>
                        </a:rPr>
                        <a:t>Wealth</a:t>
                      </a:r>
                      <a:endParaRPr sz="1800" dirty="0">
                        <a:latin typeface="+mn-lt"/>
                        <a:ea typeface="Arial"/>
                        <a:cs typeface="Arial"/>
                        <a:sym typeface="Arial"/>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en-US" sz="1800" dirty="0">
                          <a:latin typeface="+mn-lt"/>
                        </a:rPr>
                        <a:t>Increase</a:t>
                      </a:r>
                      <a:endParaRPr sz="1800" dirty="0">
                        <a:latin typeface="+mn-lt"/>
                        <a:ea typeface="Arial"/>
                        <a:cs typeface="Arial"/>
                        <a:sym typeface="Arial"/>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en-US" sz="1800">
                          <a:latin typeface="+mn-lt"/>
                        </a:rPr>
                        <a:t>Increase</a:t>
                      </a:r>
                      <a:endParaRPr sz="1800">
                        <a:latin typeface="+mn-lt"/>
                        <a:ea typeface="Arial"/>
                        <a:cs typeface="Arial"/>
                        <a:sym typeface="Arial"/>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6244110"/>
                  </a:ext>
                </a:extLst>
              </a:tr>
              <a:tr h="370840">
                <a:tc>
                  <a:txBody>
                    <a:bodyPr/>
                    <a:lstStyle/>
                    <a:p>
                      <a:pPr marL="0" marR="0" lvl="0" indent="0" algn="l" rtl="0">
                        <a:spcBef>
                          <a:spcPts val="0"/>
                        </a:spcBef>
                        <a:spcAft>
                          <a:spcPts val="0"/>
                        </a:spcAft>
                        <a:buNone/>
                      </a:pPr>
                      <a:r>
                        <a:rPr lang="en-US" sz="1800" dirty="0">
                          <a:latin typeface="+mn-lt"/>
                        </a:rPr>
                        <a:t>Expected Return relative to other assets</a:t>
                      </a:r>
                      <a:endParaRPr sz="1800" dirty="0">
                        <a:latin typeface="+mn-lt"/>
                        <a:ea typeface="Arial"/>
                        <a:cs typeface="Arial"/>
                        <a:sym typeface="Arial"/>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en-US" sz="1800" dirty="0">
                          <a:latin typeface="+mn-lt"/>
                        </a:rPr>
                        <a:t>Increase</a:t>
                      </a:r>
                      <a:endParaRPr sz="1800" dirty="0">
                        <a:latin typeface="+mn-lt"/>
                        <a:ea typeface="Arial"/>
                        <a:cs typeface="Arial"/>
                        <a:sym typeface="Arial"/>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en-US" sz="1800" dirty="0">
                          <a:latin typeface="+mn-lt"/>
                        </a:rPr>
                        <a:t>Increase</a:t>
                      </a:r>
                      <a:endParaRPr sz="1800" dirty="0">
                        <a:latin typeface="+mn-lt"/>
                        <a:ea typeface="Arial"/>
                        <a:cs typeface="Arial"/>
                        <a:sym typeface="Arial"/>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2155099"/>
                  </a:ext>
                </a:extLst>
              </a:tr>
              <a:tr h="370840">
                <a:tc>
                  <a:txBody>
                    <a:bodyPr/>
                    <a:lstStyle/>
                    <a:p>
                      <a:pPr marL="0" marR="0" lvl="0" indent="0" algn="l" rtl="0">
                        <a:spcBef>
                          <a:spcPts val="0"/>
                        </a:spcBef>
                        <a:spcAft>
                          <a:spcPts val="0"/>
                        </a:spcAft>
                        <a:buNone/>
                      </a:pPr>
                      <a:r>
                        <a:rPr lang="en-US" sz="1800" dirty="0">
                          <a:latin typeface="+mn-lt"/>
                        </a:rPr>
                        <a:t>Risk relative to other assets</a:t>
                      </a:r>
                      <a:endParaRPr sz="1800" dirty="0">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en-US" sz="1800">
                          <a:latin typeface="+mn-lt"/>
                        </a:rPr>
                        <a:t>Increase</a:t>
                      </a:r>
                      <a:endParaRPr sz="1800">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en-US" sz="1800" dirty="0">
                          <a:latin typeface="+mn-lt"/>
                        </a:rPr>
                        <a:t>Increase</a:t>
                      </a:r>
                      <a:endParaRPr sz="1800" dirty="0">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3525250"/>
                  </a:ext>
                </a:extLst>
              </a:tr>
              <a:tr h="370840">
                <a:tc>
                  <a:txBody>
                    <a:bodyPr/>
                    <a:lstStyle/>
                    <a:p>
                      <a:pPr marL="0" marR="0" lvl="0" indent="0" algn="l" rtl="0">
                        <a:spcBef>
                          <a:spcPts val="0"/>
                        </a:spcBef>
                        <a:spcAft>
                          <a:spcPts val="0"/>
                        </a:spcAft>
                        <a:buNone/>
                      </a:pPr>
                      <a:r>
                        <a:rPr lang="en-US" sz="1800" dirty="0">
                          <a:latin typeface="+mn-lt"/>
                        </a:rPr>
                        <a:t>Liquidity relative to other assets</a:t>
                      </a:r>
                      <a:endParaRPr sz="1800" dirty="0">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en-US" sz="1800" dirty="0">
                          <a:latin typeface="+mn-lt"/>
                        </a:rPr>
                        <a:t>Increase</a:t>
                      </a:r>
                      <a:endParaRPr sz="1800" dirty="0">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en-US" sz="1800" dirty="0">
                          <a:latin typeface="+mn-lt"/>
                        </a:rPr>
                        <a:t>Increase</a:t>
                      </a:r>
                      <a:endParaRPr sz="1800" dirty="0">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4974070"/>
                  </a:ext>
                </a:extLst>
              </a:tr>
            </a:tbl>
          </a:graphicData>
        </a:graphic>
      </p:graphicFrame>
    </p:spTree>
    <p:extLst>
      <p:ext uri="{BB962C8B-B14F-4D97-AF65-F5344CB8AC3E}">
        <p14:creationId xmlns:p14="http://schemas.microsoft.com/office/powerpoint/2010/main" val="137427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0AE1-84C7-4DE2-ADAE-E6C2164745B7}"/>
              </a:ext>
            </a:extLst>
          </p:cNvPr>
          <p:cNvSpPr>
            <a:spLocks noGrp="1"/>
          </p:cNvSpPr>
          <p:nvPr>
            <p:ph type="title"/>
          </p:nvPr>
        </p:nvSpPr>
        <p:spPr/>
        <p:txBody>
          <a:bodyPr/>
          <a:lstStyle/>
          <a:p>
            <a:r>
              <a:rPr lang="en-US" sz="3400" noProof="0" dirty="0"/>
              <a:t>Supply &amp; Demand in the Bond Market</a:t>
            </a:r>
          </a:p>
        </p:txBody>
      </p:sp>
      <p:sp>
        <p:nvSpPr>
          <p:cNvPr id="3" name="Content Placeholder 2">
            <a:extLst>
              <a:ext uri="{FF2B5EF4-FFF2-40B4-BE49-F238E27FC236}">
                <a16:creationId xmlns:a16="http://schemas.microsoft.com/office/drawing/2014/main" id="{C17B82A3-AA48-4507-A9DE-DD1101B3211D}"/>
              </a:ext>
            </a:extLst>
          </p:cNvPr>
          <p:cNvSpPr>
            <a:spLocks noGrp="1"/>
          </p:cNvSpPr>
          <p:nvPr>
            <p:ph sz="quarter" idx="13"/>
          </p:nvPr>
        </p:nvSpPr>
        <p:spPr/>
        <p:txBody>
          <a:bodyPr/>
          <a:lstStyle/>
          <a:p>
            <a:pPr marL="432" indent="0">
              <a:buNone/>
            </a:pPr>
            <a:r>
              <a:rPr lang="en-US" noProof="0" dirty="0"/>
              <a:t>We now turn our attention to the mechanics of interest rates. That is, we are going to examine how interest rates are determined—from a demand and supply perspective. Keep in mind that these forces act differently in different bond markets. That is, current supply/demand conditions in the corporate bond market are not necessarily the same as, say, in the mortgage market. However, because rates tend to move together, we will proceed as if there is one interest rate for the entire economy.</a:t>
            </a:r>
          </a:p>
        </p:txBody>
      </p:sp>
    </p:spTree>
    <p:extLst>
      <p:ext uri="{BB962C8B-B14F-4D97-AF65-F5344CB8AC3E}">
        <p14:creationId xmlns:p14="http://schemas.microsoft.com/office/powerpoint/2010/main" val="11634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22DBB-C9F4-44DC-896F-BF071BEB9EDB}"/>
              </a:ext>
            </a:extLst>
          </p:cNvPr>
          <p:cNvSpPr>
            <a:spLocks noGrp="1"/>
          </p:cNvSpPr>
          <p:nvPr>
            <p:ph type="title"/>
          </p:nvPr>
        </p:nvSpPr>
        <p:spPr/>
        <p:txBody>
          <a:bodyPr/>
          <a:lstStyle/>
          <a:p>
            <a:r>
              <a:rPr lang="en-US" dirty="0"/>
              <a:t>The Demand Curve</a:t>
            </a:r>
          </a:p>
        </p:txBody>
      </p:sp>
      <p:sp>
        <p:nvSpPr>
          <p:cNvPr id="3" name="Content Placeholder 2">
            <a:extLst>
              <a:ext uri="{FF2B5EF4-FFF2-40B4-BE49-F238E27FC236}">
                <a16:creationId xmlns:a16="http://schemas.microsoft.com/office/drawing/2014/main" id="{70991B01-1AEE-4F35-BC92-DCEDA35D31E5}"/>
              </a:ext>
            </a:extLst>
          </p:cNvPr>
          <p:cNvSpPr>
            <a:spLocks noGrp="1"/>
          </p:cNvSpPr>
          <p:nvPr>
            <p:ph sz="quarter" idx="13"/>
          </p:nvPr>
        </p:nvSpPr>
        <p:spPr>
          <a:xfrm>
            <a:off x="457200" y="1556327"/>
            <a:ext cx="7994073" cy="4586896"/>
          </a:xfrm>
        </p:spPr>
        <p:txBody>
          <a:bodyPr/>
          <a:lstStyle/>
          <a:p>
            <a:pPr marL="0" lvl="0" indent="0">
              <a:lnSpc>
                <a:spcPct val="90000"/>
              </a:lnSpc>
              <a:spcBef>
                <a:spcPts val="1540"/>
              </a:spcBef>
              <a:buClr>
                <a:schemeClr val="dk1"/>
              </a:buClr>
              <a:buSzPts val="2200"/>
              <a:buNone/>
            </a:pPr>
            <a:r>
              <a:rPr lang="en-US" noProof="0" dirty="0"/>
              <a:t>Let’s consider a one-year discount bond with a face value of $1,000. In this case, the return on this bond is entirely determined by its price. The return is, then, the bond’s yield to maturity.</a:t>
            </a:r>
          </a:p>
        </p:txBody>
      </p:sp>
      <p:sp>
        <p:nvSpPr>
          <p:cNvPr id="4" name="Content Placeholder 2">
            <a:extLst>
              <a:ext uri="{FF2B5EF4-FFF2-40B4-BE49-F238E27FC236}">
                <a16:creationId xmlns:a16="http://schemas.microsoft.com/office/drawing/2014/main" id="{384F4EB8-2E97-ADDB-F0E4-54D92A43A387}"/>
              </a:ext>
            </a:extLst>
          </p:cNvPr>
          <p:cNvSpPr txBox="1">
            <a:spLocks/>
          </p:cNvSpPr>
          <p:nvPr/>
        </p:nvSpPr>
        <p:spPr>
          <a:xfrm>
            <a:off x="457200" y="3030022"/>
            <a:ext cx="6756400" cy="5080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255600" algn="l" rtl="0">
              <a:lnSpc>
                <a:spcPct val="100000"/>
              </a:lnSpc>
              <a:spcBef>
                <a:spcPts val="1500"/>
              </a:spcBef>
              <a:spcAft>
                <a:spcPts val="0"/>
              </a:spcAft>
              <a:buClr>
                <a:srgbClr val="007FA3"/>
              </a:buClr>
              <a:buSzPct val="100000"/>
              <a:buFont typeface="Arial"/>
              <a:buChar char="•"/>
              <a:defRPr lang="en-US" sz="2400" b="0" i="0" u="none" strike="noStrike" cap="none" dirty="0" smtClean="0">
                <a:solidFill>
                  <a:schemeClr val="dk1"/>
                </a:solidFill>
                <a:latin typeface="+mn-lt"/>
                <a:ea typeface="Arial"/>
                <a:cs typeface="Arial"/>
                <a:sym typeface="Arial"/>
              </a:defRPr>
            </a:lvl1pPr>
            <a:lvl2pPr marL="742950" marR="0" lvl="1" indent="-284400" algn="l" rtl="0">
              <a:lnSpc>
                <a:spcPct val="100000"/>
              </a:lnSpc>
              <a:spcBef>
                <a:spcPts val="600"/>
              </a:spcBef>
              <a:spcAft>
                <a:spcPts val="0"/>
              </a:spcAft>
              <a:buClr>
                <a:srgbClr val="007FA3"/>
              </a:buClr>
              <a:buSzPct val="100000"/>
              <a:buFont typeface="Arial"/>
              <a:buChar char="–"/>
              <a:defRPr lang="en-US" sz="2400" b="0" i="0" u="none" strike="noStrike" cap="none" dirty="0" smtClean="0">
                <a:solidFill>
                  <a:schemeClr val="dk1"/>
                </a:solidFill>
                <a:latin typeface="+mn-lt"/>
                <a:ea typeface="Arial"/>
                <a:cs typeface="Arial"/>
                <a:sym typeface="Arial"/>
              </a:defRPr>
            </a:lvl2pPr>
            <a:lvl3pPr marL="1143000" marR="0" lvl="2" indent="-230400" algn="l" rtl="0">
              <a:lnSpc>
                <a:spcPct val="100000"/>
              </a:lnSpc>
              <a:spcBef>
                <a:spcPts val="600"/>
              </a:spcBef>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L="1600200" marR="0" lvl="3" indent="-230400" algn="l" rtl="0">
              <a:lnSpc>
                <a:spcPct val="100000"/>
              </a:lnSpc>
              <a:spcBef>
                <a:spcPts val="600"/>
              </a:spcBef>
              <a:spcAft>
                <a:spcPts val="0"/>
              </a:spcAft>
              <a:buClr>
                <a:srgbClr val="007FA3"/>
              </a:buClr>
              <a:buSzPct val="100000"/>
              <a:buFont typeface="Arial"/>
              <a:buChar char="–"/>
              <a:defRPr lang="en-US" sz="2400" b="0" i="0" u="none" strike="noStrike" cap="none" dirty="0" smtClean="0">
                <a:solidFill>
                  <a:schemeClr val="dk1"/>
                </a:solidFill>
                <a:latin typeface="+mn-lt"/>
                <a:ea typeface="Arial"/>
                <a:cs typeface="Arial"/>
                <a:sym typeface="Arial"/>
              </a:defRPr>
            </a:lvl4pPr>
            <a:lvl5pPr marL="2057400" marR="0" lvl="4" indent="-230400" algn="l" rtl="0">
              <a:lnSpc>
                <a:spcPct val="100000"/>
              </a:lnSpc>
              <a:spcBef>
                <a:spcPts val="600"/>
              </a:spcBef>
              <a:spcAft>
                <a:spcPts val="0"/>
              </a:spcAft>
              <a:buClr>
                <a:srgbClr val="007FA3"/>
              </a:buClr>
              <a:buSzPct val="100000"/>
              <a:buFont typeface="Arial"/>
              <a:buChar char="•"/>
              <a:defRPr lang="en-US" sz="2400" b="0" i="0" u="none" strike="noStrike" cap="none" dirty="0">
                <a:solidFill>
                  <a:schemeClr val="dk1"/>
                </a:solidFill>
                <a:latin typeface="+mn-lt"/>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GB"/>
              <a:t>Point A: if the bond was selling for $950, then</a:t>
            </a:r>
          </a:p>
        </p:txBody>
      </p:sp>
      <p:graphicFrame>
        <p:nvGraphicFramePr>
          <p:cNvPr id="5" name="Object 4" descr=" i = start fraction left parenthesis 1,000 minus 950 right parenthesis over 950 end fraction = 5.3%">
            <a:extLst>
              <a:ext uri="{FF2B5EF4-FFF2-40B4-BE49-F238E27FC236}">
                <a16:creationId xmlns:a16="http://schemas.microsoft.com/office/drawing/2014/main" id="{146E8CB1-F669-E6EF-98C1-2FFEEA7610F2}"/>
              </a:ext>
            </a:extLst>
          </p:cNvPr>
          <p:cNvGraphicFramePr>
            <a:graphicFrameLocks noChangeAspect="1"/>
          </p:cNvGraphicFramePr>
          <p:nvPr>
            <p:extLst>
              <p:ext uri="{D42A27DB-BD31-4B8C-83A1-F6EECF244321}">
                <p14:modId xmlns:p14="http://schemas.microsoft.com/office/powerpoint/2010/main" val="140400894"/>
              </p:ext>
            </p:extLst>
          </p:nvPr>
        </p:nvGraphicFramePr>
        <p:xfrm>
          <a:off x="827088" y="3686792"/>
          <a:ext cx="3924300" cy="431800"/>
        </p:xfrm>
        <a:graphic>
          <a:graphicData uri="http://schemas.openxmlformats.org/presentationml/2006/ole">
            <mc:AlternateContent xmlns:mc="http://schemas.openxmlformats.org/markup-compatibility/2006">
              <mc:Choice xmlns:v="urn:schemas-microsoft-com:vml" Requires="v">
                <p:oleObj name="Equation" r:id="rId2" imgW="3924000" imgH="431640" progId="Equation.DSMT4">
                  <p:embed/>
                </p:oleObj>
              </mc:Choice>
              <mc:Fallback>
                <p:oleObj name="Equation" r:id="rId2" imgW="3924000" imgH="431640" progId="Equation.DSMT4">
                  <p:embed/>
                  <p:pic>
                    <p:nvPicPr>
                      <p:cNvPr id="5" name="Object 4" descr=" i = start fraction left parenthesis 1,000 minus 950 right parenthesis over 950 end fraction = 5.3%">
                        <a:extLst>
                          <a:ext uri="{FF2B5EF4-FFF2-40B4-BE49-F238E27FC236}">
                            <a16:creationId xmlns:a16="http://schemas.microsoft.com/office/drawing/2014/main" id="{146E8CB1-F669-E6EF-98C1-2FFEEA7610F2}"/>
                          </a:ext>
                        </a:extLst>
                      </p:cNvPr>
                      <p:cNvPicPr/>
                      <p:nvPr/>
                    </p:nvPicPr>
                    <p:blipFill>
                      <a:blip r:embed="rId3"/>
                      <a:stretch>
                        <a:fillRect/>
                      </a:stretch>
                    </p:blipFill>
                    <p:spPr>
                      <a:xfrm>
                        <a:off x="827088" y="3686792"/>
                        <a:ext cx="3924300" cy="431800"/>
                      </a:xfrm>
                      <a:prstGeom prst="rect">
                        <a:avLst/>
                      </a:prstGeom>
                    </p:spPr>
                  </p:pic>
                </p:oleObj>
              </mc:Fallback>
            </mc:AlternateContent>
          </a:graphicData>
        </a:graphic>
      </p:graphicFrame>
      <p:graphicFrame>
        <p:nvGraphicFramePr>
          <p:cNvPr id="6" name="Object 5" descr="B to the power d = 100.&#10;">
            <a:extLst>
              <a:ext uri="{FF2B5EF4-FFF2-40B4-BE49-F238E27FC236}">
                <a16:creationId xmlns:a16="http://schemas.microsoft.com/office/drawing/2014/main" id="{9D23E378-8114-15D0-0EA9-99028207622C}"/>
              </a:ext>
            </a:extLst>
          </p:cNvPr>
          <p:cNvGraphicFramePr>
            <a:graphicFrameLocks noChangeAspect="1"/>
          </p:cNvGraphicFramePr>
          <p:nvPr>
            <p:extLst>
              <p:ext uri="{D42A27DB-BD31-4B8C-83A1-F6EECF244321}">
                <p14:modId xmlns:p14="http://schemas.microsoft.com/office/powerpoint/2010/main" val="1974000323"/>
              </p:ext>
            </p:extLst>
          </p:nvPr>
        </p:nvGraphicFramePr>
        <p:xfrm>
          <a:off x="804336" y="4276818"/>
          <a:ext cx="1206500" cy="342900"/>
        </p:xfrm>
        <a:graphic>
          <a:graphicData uri="http://schemas.openxmlformats.org/presentationml/2006/ole">
            <mc:AlternateContent xmlns:mc="http://schemas.openxmlformats.org/markup-compatibility/2006">
              <mc:Choice xmlns:v="urn:schemas-microsoft-com:vml" Requires="v">
                <p:oleObj name="Equation" r:id="rId4" imgW="1206360" imgH="342720" progId="Equation.DSMT4">
                  <p:embed/>
                </p:oleObj>
              </mc:Choice>
              <mc:Fallback>
                <p:oleObj name="Equation" r:id="rId4" imgW="1206360" imgH="342720" progId="Equation.DSMT4">
                  <p:embed/>
                  <p:pic>
                    <p:nvPicPr>
                      <p:cNvPr id="6" name="Object 5" descr="B to the power d = 100.&#10;">
                        <a:extLst>
                          <a:ext uri="{FF2B5EF4-FFF2-40B4-BE49-F238E27FC236}">
                            <a16:creationId xmlns:a16="http://schemas.microsoft.com/office/drawing/2014/main" id="{9D23E378-8114-15D0-0EA9-99028207622C}"/>
                          </a:ext>
                        </a:extLst>
                      </p:cNvPr>
                      <p:cNvPicPr/>
                      <p:nvPr/>
                    </p:nvPicPr>
                    <p:blipFill>
                      <a:blip r:embed="rId5"/>
                      <a:stretch>
                        <a:fillRect/>
                      </a:stretch>
                    </p:blipFill>
                    <p:spPr>
                      <a:xfrm>
                        <a:off x="804336" y="4276818"/>
                        <a:ext cx="1206500" cy="342900"/>
                      </a:xfrm>
                      <a:prstGeom prst="rect">
                        <a:avLst/>
                      </a:prstGeom>
                    </p:spPr>
                  </p:pic>
                </p:oleObj>
              </mc:Fallback>
            </mc:AlternateContent>
          </a:graphicData>
        </a:graphic>
      </p:graphicFrame>
      <p:graphicFrame>
        <p:nvGraphicFramePr>
          <p:cNvPr id="7" name="Object 6" descr="P = $ 950.">
            <a:extLst>
              <a:ext uri="{FF2B5EF4-FFF2-40B4-BE49-F238E27FC236}">
                <a16:creationId xmlns:a16="http://schemas.microsoft.com/office/drawing/2014/main" id="{77ADA410-D9AE-1E64-9F0F-D232F25294B7}"/>
              </a:ext>
            </a:extLst>
          </p:cNvPr>
          <p:cNvGraphicFramePr>
            <a:graphicFrameLocks noChangeAspect="1"/>
          </p:cNvGraphicFramePr>
          <p:nvPr>
            <p:extLst>
              <p:ext uri="{D42A27DB-BD31-4B8C-83A1-F6EECF244321}">
                <p14:modId xmlns:p14="http://schemas.microsoft.com/office/powerpoint/2010/main" val="1926972065"/>
              </p:ext>
            </p:extLst>
          </p:nvPr>
        </p:nvGraphicFramePr>
        <p:xfrm>
          <a:off x="2150045" y="4725541"/>
          <a:ext cx="1257300" cy="317500"/>
        </p:xfrm>
        <a:graphic>
          <a:graphicData uri="http://schemas.openxmlformats.org/presentationml/2006/ole">
            <mc:AlternateContent xmlns:mc="http://schemas.openxmlformats.org/markup-compatibility/2006">
              <mc:Choice xmlns:v="urn:schemas-microsoft-com:vml" Requires="v">
                <p:oleObj name="Equation" r:id="rId6" imgW="1257120" imgH="317160" progId="Equation.DSMT4">
                  <p:embed/>
                </p:oleObj>
              </mc:Choice>
              <mc:Fallback>
                <p:oleObj name="Equation" r:id="rId6" imgW="1257120" imgH="317160" progId="Equation.DSMT4">
                  <p:embed/>
                  <p:pic>
                    <p:nvPicPr>
                      <p:cNvPr id="7" name="Object 6" descr="P = $ 950.">
                        <a:extLst>
                          <a:ext uri="{FF2B5EF4-FFF2-40B4-BE49-F238E27FC236}">
                            <a16:creationId xmlns:a16="http://schemas.microsoft.com/office/drawing/2014/main" id="{77ADA410-D9AE-1E64-9F0F-D232F25294B7}"/>
                          </a:ext>
                        </a:extLst>
                      </p:cNvPr>
                      <p:cNvPicPr/>
                      <p:nvPr/>
                    </p:nvPicPr>
                    <p:blipFill>
                      <a:blip r:embed="rId7"/>
                      <a:stretch>
                        <a:fillRect/>
                      </a:stretch>
                    </p:blipFill>
                    <p:spPr>
                      <a:xfrm>
                        <a:off x="2150045" y="4725541"/>
                        <a:ext cx="1257300" cy="317500"/>
                      </a:xfrm>
                      <a:prstGeom prst="rect">
                        <a:avLst/>
                      </a:prstGeom>
                    </p:spPr>
                  </p:pic>
                </p:oleObj>
              </mc:Fallback>
            </mc:AlternateContent>
          </a:graphicData>
        </a:graphic>
      </p:graphicFrame>
      <p:graphicFrame>
        <p:nvGraphicFramePr>
          <p:cNvPr id="8" name="Object 7" descr="i = start fraction left parenthesis $ 1000 minus $ 950 right parenthesis over $ 950 end fraction = 0.053 = 5.3%.">
            <a:extLst>
              <a:ext uri="{FF2B5EF4-FFF2-40B4-BE49-F238E27FC236}">
                <a16:creationId xmlns:a16="http://schemas.microsoft.com/office/drawing/2014/main" id="{6BBAA83C-EBF3-ACAE-383D-FAC2507D821E}"/>
              </a:ext>
            </a:extLst>
          </p:cNvPr>
          <p:cNvGraphicFramePr>
            <a:graphicFrameLocks noChangeAspect="1"/>
          </p:cNvGraphicFramePr>
          <p:nvPr>
            <p:extLst>
              <p:ext uri="{D42A27DB-BD31-4B8C-83A1-F6EECF244321}">
                <p14:modId xmlns:p14="http://schemas.microsoft.com/office/powerpoint/2010/main" val="1100455703"/>
              </p:ext>
            </p:extLst>
          </p:nvPr>
        </p:nvGraphicFramePr>
        <p:xfrm>
          <a:off x="860475" y="5053779"/>
          <a:ext cx="4665483" cy="863978"/>
        </p:xfrm>
        <a:graphic>
          <a:graphicData uri="http://schemas.openxmlformats.org/presentationml/2006/ole">
            <mc:AlternateContent xmlns:mc="http://schemas.openxmlformats.org/markup-compatibility/2006">
              <mc:Choice xmlns:v="urn:schemas-microsoft-com:vml" Requires="v">
                <p:oleObj name="Equation" r:id="rId8" imgW="4457520" imgH="825480" progId="Equation.DSMT4">
                  <p:embed/>
                </p:oleObj>
              </mc:Choice>
              <mc:Fallback>
                <p:oleObj name="Equation" r:id="rId8" imgW="4457520" imgH="825480" progId="Equation.DSMT4">
                  <p:embed/>
                  <p:pic>
                    <p:nvPicPr>
                      <p:cNvPr id="8" name="Object 7" descr="i = start fraction left parenthesis $ 1000 minus $ 950 right parenthesis over $ 950 end fraction = 0.053 = 5.3%.">
                        <a:extLst>
                          <a:ext uri="{FF2B5EF4-FFF2-40B4-BE49-F238E27FC236}">
                            <a16:creationId xmlns:a16="http://schemas.microsoft.com/office/drawing/2014/main" id="{6BBAA83C-EBF3-ACAE-383D-FAC2507D821E}"/>
                          </a:ext>
                        </a:extLst>
                      </p:cNvPr>
                      <p:cNvPicPr/>
                      <p:nvPr/>
                    </p:nvPicPr>
                    <p:blipFill>
                      <a:blip r:embed="rId9"/>
                      <a:stretch>
                        <a:fillRect/>
                      </a:stretch>
                    </p:blipFill>
                    <p:spPr>
                      <a:xfrm>
                        <a:off x="860475" y="5053779"/>
                        <a:ext cx="4665483" cy="863978"/>
                      </a:xfrm>
                      <a:prstGeom prst="rect">
                        <a:avLst/>
                      </a:prstGeom>
                    </p:spPr>
                  </p:pic>
                </p:oleObj>
              </mc:Fallback>
            </mc:AlternateContent>
          </a:graphicData>
        </a:graphic>
      </p:graphicFrame>
      <p:graphicFrame>
        <p:nvGraphicFramePr>
          <p:cNvPr id="9" name="Object 8" descr="B to the power d = 100.&#10;">
            <a:extLst>
              <a:ext uri="{FF2B5EF4-FFF2-40B4-BE49-F238E27FC236}">
                <a16:creationId xmlns:a16="http://schemas.microsoft.com/office/drawing/2014/main" id="{F3D919D3-8AE9-0BB3-298A-FDDD85C620F0}"/>
              </a:ext>
            </a:extLst>
          </p:cNvPr>
          <p:cNvGraphicFramePr>
            <a:graphicFrameLocks noChangeAspect="1"/>
          </p:cNvGraphicFramePr>
          <p:nvPr>
            <p:extLst>
              <p:ext uri="{D42A27DB-BD31-4B8C-83A1-F6EECF244321}">
                <p14:modId xmlns:p14="http://schemas.microsoft.com/office/powerpoint/2010/main" val="1349546036"/>
              </p:ext>
            </p:extLst>
          </p:nvPr>
        </p:nvGraphicFramePr>
        <p:xfrm>
          <a:off x="830847" y="5938671"/>
          <a:ext cx="1206500" cy="342900"/>
        </p:xfrm>
        <a:graphic>
          <a:graphicData uri="http://schemas.openxmlformats.org/presentationml/2006/ole">
            <mc:AlternateContent xmlns:mc="http://schemas.openxmlformats.org/markup-compatibility/2006">
              <mc:Choice xmlns:v="urn:schemas-microsoft-com:vml" Requires="v">
                <p:oleObj name="Equation" r:id="rId10" imgW="1206360" imgH="342720" progId="Equation.DSMT4">
                  <p:embed/>
                </p:oleObj>
              </mc:Choice>
              <mc:Fallback>
                <p:oleObj name="Equation" r:id="rId10" imgW="1206360" imgH="342720" progId="Equation.DSMT4">
                  <p:embed/>
                  <p:pic>
                    <p:nvPicPr>
                      <p:cNvPr id="9" name="Object 8" descr="B to the power d = 100.&#10;">
                        <a:extLst>
                          <a:ext uri="{FF2B5EF4-FFF2-40B4-BE49-F238E27FC236}">
                            <a16:creationId xmlns:a16="http://schemas.microsoft.com/office/drawing/2014/main" id="{F3D919D3-8AE9-0BB3-298A-FDDD85C620F0}"/>
                          </a:ext>
                        </a:extLst>
                      </p:cNvPr>
                      <p:cNvPicPr/>
                      <p:nvPr/>
                    </p:nvPicPr>
                    <p:blipFill>
                      <a:blip r:embed="rId11"/>
                      <a:stretch>
                        <a:fillRect/>
                      </a:stretch>
                    </p:blipFill>
                    <p:spPr>
                      <a:xfrm>
                        <a:off x="830847" y="5938671"/>
                        <a:ext cx="1206500" cy="342900"/>
                      </a:xfrm>
                      <a:prstGeom prst="rect">
                        <a:avLst/>
                      </a:prstGeom>
                    </p:spPr>
                  </p:pic>
                </p:oleObj>
              </mc:Fallback>
            </mc:AlternateContent>
          </a:graphicData>
        </a:graphic>
      </p:graphicFrame>
    </p:spTree>
    <p:extLst>
      <p:ext uri="{BB962C8B-B14F-4D97-AF65-F5344CB8AC3E}">
        <p14:creationId xmlns:p14="http://schemas.microsoft.com/office/powerpoint/2010/main" val="385759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83796-EBDB-4B67-A503-B335FD45D037}"/>
              </a:ext>
            </a:extLst>
          </p:cNvPr>
          <p:cNvSpPr>
            <a:spLocks noGrp="1"/>
          </p:cNvSpPr>
          <p:nvPr>
            <p:ph type="title"/>
          </p:nvPr>
        </p:nvSpPr>
        <p:spPr/>
        <p:txBody>
          <a:bodyPr/>
          <a:lstStyle/>
          <a:p>
            <a:r>
              <a:rPr lang="en-US" dirty="0"/>
              <a:t>Derivation of Demand Curve</a:t>
            </a:r>
          </a:p>
        </p:txBody>
      </p:sp>
      <p:sp>
        <p:nvSpPr>
          <p:cNvPr id="3" name="Content Placeholder 2">
            <a:extLst>
              <a:ext uri="{FF2B5EF4-FFF2-40B4-BE49-F238E27FC236}">
                <a16:creationId xmlns:a16="http://schemas.microsoft.com/office/drawing/2014/main" id="{E99BB3CD-7A1C-4338-8130-4BA914B0EF7A}"/>
              </a:ext>
            </a:extLst>
          </p:cNvPr>
          <p:cNvSpPr>
            <a:spLocks noGrp="1"/>
          </p:cNvSpPr>
          <p:nvPr>
            <p:ph sz="quarter" idx="13"/>
          </p:nvPr>
        </p:nvSpPr>
        <p:spPr>
          <a:xfrm>
            <a:off x="457200" y="1556328"/>
            <a:ext cx="8229600" cy="508000"/>
          </a:xfrm>
        </p:spPr>
        <p:txBody>
          <a:bodyPr/>
          <a:lstStyle/>
          <a:p>
            <a:pPr lvl="0" indent="-256032">
              <a:spcBef>
                <a:spcPts val="0"/>
              </a:spcBef>
              <a:buSzPts val="2200"/>
            </a:pPr>
            <a:r>
              <a:rPr lang="en-US" noProof="0" dirty="0"/>
              <a:t>Point B: if the bond was selling for $900.</a:t>
            </a:r>
          </a:p>
        </p:txBody>
      </p:sp>
      <p:graphicFrame>
        <p:nvGraphicFramePr>
          <p:cNvPr id="6" name="Object 5" descr="P = $ 900.&#10;">
            <a:extLst>
              <a:ext uri="{FF2B5EF4-FFF2-40B4-BE49-F238E27FC236}">
                <a16:creationId xmlns:a16="http://schemas.microsoft.com/office/drawing/2014/main" id="{5A5BD98A-0B90-48B7-AE79-13AD0120FAA2}"/>
              </a:ext>
            </a:extLst>
          </p:cNvPr>
          <p:cNvGraphicFramePr>
            <a:graphicFrameLocks noChangeAspect="1"/>
          </p:cNvGraphicFramePr>
          <p:nvPr>
            <p:extLst>
              <p:ext uri="{D42A27DB-BD31-4B8C-83A1-F6EECF244321}">
                <p14:modId xmlns:p14="http://schemas.microsoft.com/office/powerpoint/2010/main" val="1766758197"/>
              </p:ext>
            </p:extLst>
          </p:nvPr>
        </p:nvGraphicFramePr>
        <p:xfrm>
          <a:off x="2586038" y="2994531"/>
          <a:ext cx="1257300" cy="317500"/>
        </p:xfrm>
        <a:graphic>
          <a:graphicData uri="http://schemas.openxmlformats.org/presentationml/2006/ole">
            <mc:AlternateContent xmlns:mc="http://schemas.openxmlformats.org/markup-compatibility/2006">
              <mc:Choice xmlns:v="urn:schemas-microsoft-com:vml" Requires="v">
                <p:oleObj name="Equation" r:id="rId2" imgW="1257120" imgH="317160" progId="Equation.DSMT4">
                  <p:embed/>
                </p:oleObj>
              </mc:Choice>
              <mc:Fallback>
                <p:oleObj name="Equation" r:id="rId2" imgW="1257120" imgH="317160" progId="Equation.DSMT4">
                  <p:embed/>
                  <p:pic>
                    <p:nvPicPr>
                      <p:cNvPr id="6" name="Object 5" descr="P = $ 900.&#10;">
                        <a:extLst>
                          <a:ext uri="{FF2B5EF4-FFF2-40B4-BE49-F238E27FC236}">
                            <a16:creationId xmlns:a16="http://schemas.microsoft.com/office/drawing/2014/main" id="{5A5BD98A-0B90-48B7-AE79-13AD0120FAA2}"/>
                          </a:ext>
                        </a:extLst>
                      </p:cNvPr>
                      <p:cNvPicPr/>
                      <p:nvPr/>
                    </p:nvPicPr>
                    <p:blipFill>
                      <a:blip r:embed="rId3"/>
                      <a:stretch>
                        <a:fillRect/>
                      </a:stretch>
                    </p:blipFill>
                    <p:spPr>
                      <a:xfrm>
                        <a:off x="2586038" y="2994531"/>
                        <a:ext cx="1257300" cy="317500"/>
                      </a:xfrm>
                      <a:prstGeom prst="rect">
                        <a:avLst/>
                      </a:prstGeom>
                    </p:spPr>
                  </p:pic>
                </p:oleObj>
              </mc:Fallback>
            </mc:AlternateContent>
          </a:graphicData>
        </a:graphic>
      </p:graphicFrame>
      <p:graphicFrame>
        <p:nvGraphicFramePr>
          <p:cNvPr id="7" name="Object 6" descr="i = start fraction left parenthesis $ 1000 minus $ 900 right parenthesis over $ 900 end fraction = 0.111 = 11.1 %.">
            <a:extLst>
              <a:ext uri="{FF2B5EF4-FFF2-40B4-BE49-F238E27FC236}">
                <a16:creationId xmlns:a16="http://schemas.microsoft.com/office/drawing/2014/main" id="{6E2CA492-9054-4847-AF40-2164A0DC1458}"/>
              </a:ext>
            </a:extLst>
          </p:cNvPr>
          <p:cNvGraphicFramePr>
            <a:graphicFrameLocks noChangeAspect="1"/>
          </p:cNvGraphicFramePr>
          <p:nvPr>
            <p:extLst>
              <p:ext uri="{D42A27DB-BD31-4B8C-83A1-F6EECF244321}">
                <p14:modId xmlns:p14="http://schemas.microsoft.com/office/powerpoint/2010/main" val="1487393502"/>
              </p:ext>
            </p:extLst>
          </p:nvPr>
        </p:nvGraphicFramePr>
        <p:xfrm>
          <a:off x="2611438" y="3490913"/>
          <a:ext cx="4784725" cy="865187"/>
        </p:xfrm>
        <a:graphic>
          <a:graphicData uri="http://schemas.openxmlformats.org/presentationml/2006/ole">
            <mc:AlternateContent xmlns:mc="http://schemas.openxmlformats.org/markup-compatibility/2006">
              <mc:Choice xmlns:v="urn:schemas-microsoft-com:vml" Requires="v">
                <p:oleObj name="Equation" r:id="rId4" imgW="4572000" imgH="825480" progId="Equation.DSMT4">
                  <p:embed/>
                </p:oleObj>
              </mc:Choice>
              <mc:Fallback>
                <p:oleObj name="Equation" r:id="rId4" imgW="4572000" imgH="825480" progId="Equation.DSMT4">
                  <p:embed/>
                  <p:pic>
                    <p:nvPicPr>
                      <p:cNvPr id="7" name="Object 6" descr="i = start fraction left parenthesis $ 1000 minus $ 900 right parenthesis over $ 900 end fraction = 0.111 = 11.1 %.">
                        <a:extLst>
                          <a:ext uri="{FF2B5EF4-FFF2-40B4-BE49-F238E27FC236}">
                            <a16:creationId xmlns:a16="http://schemas.microsoft.com/office/drawing/2014/main" id="{6E2CA492-9054-4847-AF40-2164A0DC1458}"/>
                          </a:ext>
                        </a:extLst>
                      </p:cNvPr>
                      <p:cNvPicPr/>
                      <p:nvPr/>
                    </p:nvPicPr>
                    <p:blipFill>
                      <a:blip r:embed="rId5"/>
                      <a:stretch>
                        <a:fillRect/>
                      </a:stretch>
                    </p:blipFill>
                    <p:spPr>
                      <a:xfrm>
                        <a:off x="2611438" y="3490913"/>
                        <a:ext cx="4784725" cy="865187"/>
                      </a:xfrm>
                      <a:prstGeom prst="rect">
                        <a:avLst/>
                      </a:prstGeom>
                    </p:spPr>
                  </p:pic>
                </p:oleObj>
              </mc:Fallback>
            </mc:AlternateContent>
          </a:graphicData>
        </a:graphic>
      </p:graphicFrame>
      <p:graphicFrame>
        <p:nvGraphicFramePr>
          <p:cNvPr id="8" name="Object 7" descr="B to the power d = 200.&#10;">
            <a:extLst>
              <a:ext uri="{FF2B5EF4-FFF2-40B4-BE49-F238E27FC236}">
                <a16:creationId xmlns:a16="http://schemas.microsoft.com/office/drawing/2014/main" id="{F912C240-A94C-4690-9AA5-A536440E7F7D}"/>
              </a:ext>
            </a:extLst>
          </p:cNvPr>
          <p:cNvGraphicFramePr>
            <a:graphicFrameLocks noChangeAspect="1"/>
          </p:cNvGraphicFramePr>
          <p:nvPr>
            <p:extLst>
              <p:ext uri="{D42A27DB-BD31-4B8C-83A1-F6EECF244321}">
                <p14:modId xmlns:p14="http://schemas.microsoft.com/office/powerpoint/2010/main" val="826666437"/>
              </p:ext>
            </p:extLst>
          </p:nvPr>
        </p:nvGraphicFramePr>
        <p:xfrm>
          <a:off x="2278929" y="4562475"/>
          <a:ext cx="1231900" cy="342900"/>
        </p:xfrm>
        <a:graphic>
          <a:graphicData uri="http://schemas.openxmlformats.org/presentationml/2006/ole">
            <mc:AlternateContent xmlns:mc="http://schemas.openxmlformats.org/markup-compatibility/2006">
              <mc:Choice xmlns:v="urn:schemas-microsoft-com:vml" Requires="v">
                <p:oleObj name="Equation" r:id="rId6" imgW="1231560" imgH="342720" progId="Equation.DSMT4">
                  <p:embed/>
                </p:oleObj>
              </mc:Choice>
              <mc:Fallback>
                <p:oleObj name="Equation" r:id="rId6" imgW="1231560" imgH="342720" progId="Equation.DSMT4">
                  <p:embed/>
                  <p:pic>
                    <p:nvPicPr>
                      <p:cNvPr id="8" name="Object 7" descr="B to the power d = 200.&#10;">
                        <a:extLst>
                          <a:ext uri="{FF2B5EF4-FFF2-40B4-BE49-F238E27FC236}">
                            <a16:creationId xmlns:a16="http://schemas.microsoft.com/office/drawing/2014/main" id="{F912C240-A94C-4690-9AA5-A536440E7F7D}"/>
                          </a:ext>
                        </a:extLst>
                      </p:cNvPr>
                      <p:cNvPicPr/>
                      <p:nvPr/>
                    </p:nvPicPr>
                    <p:blipFill>
                      <a:blip r:embed="rId7"/>
                      <a:stretch>
                        <a:fillRect/>
                      </a:stretch>
                    </p:blipFill>
                    <p:spPr>
                      <a:xfrm>
                        <a:off x="2278929" y="4562475"/>
                        <a:ext cx="1231900" cy="342900"/>
                      </a:xfrm>
                      <a:prstGeom prst="rect">
                        <a:avLst/>
                      </a:prstGeom>
                    </p:spPr>
                  </p:pic>
                </p:oleObj>
              </mc:Fallback>
            </mc:AlternateContent>
          </a:graphicData>
        </a:graphic>
      </p:graphicFrame>
    </p:spTree>
    <p:extLst>
      <p:ext uri="{BB962C8B-B14F-4D97-AF65-F5344CB8AC3E}">
        <p14:creationId xmlns:p14="http://schemas.microsoft.com/office/powerpoint/2010/main" val="4211352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24F9-256B-4B12-A895-C360F9D7FD6D}"/>
              </a:ext>
            </a:extLst>
          </p:cNvPr>
          <p:cNvSpPr>
            <a:spLocks noGrp="1"/>
          </p:cNvSpPr>
          <p:nvPr>
            <p:ph type="title"/>
          </p:nvPr>
        </p:nvSpPr>
        <p:spPr/>
        <p:txBody>
          <a:bodyPr/>
          <a:lstStyle/>
          <a:p>
            <a:r>
              <a:rPr lang="en-US" dirty="0"/>
              <a:t>Derivation of Demand Curve</a:t>
            </a:r>
          </a:p>
        </p:txBody>
      </p:sp>
      <p:sp>
        <p:nvSpPr>
          <p:cNvPr id="3" name="Content Placeholder 2">
            <a:extLst>
              <a:ext uri="{FF2B5EF4-FFF2-40B4-BE49-F238E27FC236}">
                <a16:creationId xmlns:a16="http://schemas.microsoft.com/office/drawing/2014/main" id="{76EBF6E6-5646-4D31-A595-955A123BBB05}"/>
              </a:ext>
            </a:extLst>
          </p:cNvPr>
          <p:cNvSpPr>
            <a:spLocks noGrp="1"/>
          </p:cNvSpPr>
          <p:nvPr>
            <p:ph sz="quarter" idx="13"/>
          </p:nvPr>
        </p:nvSpPr>
        <p:spPr>
          <a:xfrm>
            <a:off x="457200" y="1552574"/>
            <a:ext cx="4197927" cy="497899"/>
          </a:xfrm>
        </p:spPr>
        <p:txBody>
          <a:bodyPr/>
          <a:lstStyle/>
          <a:p>
            <a:pPr marL="432" indent="0">
              <a:buNone/>
            </a:pPr>
            <a:r>
              <a:rPr lang="en-US" dirty="0"/>
              <a:t>How do we know the demand</a:t>
            </a:r>
          </a:p>
        </p:txBody>
      </p:sp>
      <p:graphicFrame>
        <p:nvGraphicFramePr>
          <p:cNvPr id="17" name="Object 16" descr="left parenthesis B to the d power right parenthesis">
            <a:extLst>
              <a:ext uri="{FF2B5EF4-FFF2-40B4-BE49-F238E27FC236}">
                <a16:creationId xmlns:a16="http://schemas.microsoft.com/office/drawing/2014/main" id="{3C976321-9981-485A-B547-62B4FA6C1D48}"/>
              </a:ext>
            </a:extLst>
          </p:cNvPr>
          <p:cNvGraphicFramePr>
            <a:graphicFrameLocks noChangeAspect="1"/>
          </p:cNvGraphicFramePr>
          <p:nvPr>
            <p:extLst>
              <p:ext uri="{D42A27DB-BD31-4B8C-83A1-F6EECF244321}">
                <p14:modId xmlns:p14="http://schemas.microsoft.com/office/powerpoint/2010/main" val="1458073915"/>
              </p:ext>
            </p:extLst>
          </p:nvPr>
        </p:nvGraphicFramePr>
        <p:xfrm>
          <a:off x="4740998" y="1584035"/>
          <a:ext cx="622300" cy="508000"/>
        </p:xfrm>
        <a:graphic>
          <a:graphicData uri="http://schemas.openxmlformats.org/presentationml/2006/ole">
            <mc:AlternateContent xmlns:mc="http://schemas.openxmlformats.org/markup-compatibility/2006">
              <mc:Choice xmlns:v="urn:schemas-microsoft-com:vml" Requires="v">
                <p:oleObj name="Equation" r:id="rId2" imgW="622080" imgH="507960" progId="Equation.DSMT4">
                  <p:embed/>
                </p:oleObj>
              </mc:Choice>
              <mc:Fallback>
                <p:oleObj name="Equation" r:id="rId2" imgW="622080" imgH="507960" progId="Equation.DSMT4">
                  <p:embed/>
                  <p:pic>
                    <p:nvPicPr>
                      <p:cNvPr id="17" name="Object 16" descr="left parenthesis B to the d power right parenthesis">
                        <a:extLst>
                          <a:ext uri="{FF2B5EF4-FFF2-40B4-BE49-F238E27FC236}">
                            <a16:creationId xmlns:a16="http://schemas.microsoft.com/office/drawing/2014/main" id="{3C976321-9981-485A-B547-62B4FA6C1D48}"/>
                          </a:ext>
                        </a:extLst>
                      </p:cNvPr>
                      <p:cNvPicPr/>
                      <p:nvPr/>
                    </p:nvPicPr>
                    <p:blipFill>
                      <a:blip r:embed="rId3"/>
                      <a:stretch>
                        <a:fillRect/>
                      </a:stretch>
                    </p:blipFill>
                    <p:spPr>
                      <a:xfrm>
                        <a:off x="4740998" y="1584035"/>
                        <a:ext cx="622300" cy="508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4BFA690-47D5-4036-817D-33643010AAC6}"/>
              </a:ext>
            </a:extLst>
          </p:cNvPr>
          <p:cNvSpPr>
            <a:spLocks noGrp="1"/>
          </p:cNvSpPr>
          <p:nvPr>
            <p:ph sz="quarter" idx="14"/>
          </p:nvPr>
        </p:nvSpPr>
        <p:spPr>
          <a:xfrm>
            <a:off x="5493892" y="1557207"/>
            <a:ext cx="3095469" cy="507120"/>
          </a:xfrm>
        </p:spPr>
        <p:txBody>
          <a:bodyPr lIns="0"/>
          <a:lstStyle/>
          <a:p>
            <a:pPr marL="432" indent="0">
              <a:buNone/>
            </a:pPr>
            <a:r>
              <a:rPr lang="en-US" dirty="0"/>
              <a:t>at point A is 100 and</a:t>
            </a:r>
          </a:p>
        </p:txBody>
      </p:sp>
      <p:sp>
        <p:nvSpPr>
          <p:cNvPr id="5" name="Content Placeholder 4">
            <a:extLst>
              <a:ext uri="{FF2B5EF4-FFF2-40B4-BE49-F238E27FC236}">
                <a16:creationId xmlns:a16="http://schemas.microsoft.com/office/drawing/2014/main" id="{C4E9D7AF-8CE3-4497-A95C-CDE74A40F8CC}"/>
              </a:ext>
            </a:extLst>
          </p:cNvPr>
          <p:cNvSpPr>
            <a:spLocks noGrp="1"/>
          </p:cNvSpPr>
          <p:nvPr>
            <p:ph sz="quarter" idx="15"/>
          </p:nvPr>
        </p:nvSpPr>
        <p:spPr>
          <a:xfrm>
            <a:off x="457200" y="2174497"/>
            <a:ext cx="8102184" cy="1725549"/>
          </a:xfrm>
        </p:spPr>
        <p:txBody>
          <a:bodyPr tIns="0"/>
          <a:lstStyle/>
          <a:p>
            <a:pPr marL="0" lvl="0" indent="0">
              <a:spcBef>
                <a:spcPts val="0"/>
              </a:spcBef>
              <a:buSzPts val="2200"/>
              <a:buNone/>
            </a:pPr>
            <a:r>
              <a:rPr lang="en-US" noProof="0" dirty="0"/>
              <a:t>at point B is 200?</a:t>
            </a:r>
          </a:p>
          <a:p>
            <a:pPr marL="0" lvl="0" indent="0">
              <a:buSzPts val="2200"/>
              <a:buNone/>
            </a:pPr>
            <a:r>
              <a:rPr lang="en-US" noProof="0" dirty="0"/>
              <a:t>Well, we are just making-up those numbers. But we are applying basic economics—more people will want (demand) the bonds if the expected return is higher.</a:t>
            </a:r>
          </a:p>
        </p:txBody>
      </p:sp>
    </p:spTree>
    <p:extLst>
      <p:ext uri="{BB962C8B-B14F-4D97-AF65-F5344CB8AC3E}">
        <p14:creationId xmlns:p14="http://schemas.microsoft.com/office/powerpoint/2010/main" val="271182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86EB-94C4-42CA-97C2-B48F2E5AB637}"/>
              </a:ext>
            </a:extLst>
          </p:cNvPr>
          <p:cNvSpPr>
            <a:spLocks noGrp="1"/>
          </p:cNvSpPr>
          <p:nvPr>
            <p:ph type="title"/>
          </p:nvPr>
        </p:nvSpPr>
        <p:spPr/>
        <p:txBody>
          <a:bodyPr/>
          <a:lstStyle/>
          <a:p>
            <a:r>
              <a:rPr lang="en-US" dirty="0"/>
              <a:t>Derivation of Demand Curve </a:t>
            </a:r>
          </a:p>
        </p:txBody>
      </p:sp>
      <p:sp>
        <p:nvSpPr>
          <p:cNvPr id="3" name="Content Placeholder 2">
            <a:extLst>
              <a:ext uri="{FF2B5EF4-FFF2-40B4-BE49-F238E27FC236}">
                <a16:creationId xmlns:a16="http://schemas.microsoft.com/office/drawing/2014/main" id="{46EECA45-903E-4198-8D3D-4927924AA4D9}"/>
              </a:ext>
            </a:extLst>
          </p:cNvPr>
          <p:cNvSpPr>
            <a:spLocks noGrp="1"/>
          </p:cNvSpPr>
          <p:nvPr>
            <p:ph sz="quarter" idx="13"/>
          </p:nvPr>
        </p:nvSpPr>
        <p:spPr>
          <a:xfrm>
            <a:off x="457201" y="1552574"/>
            <a:ext cx="2244436" cy="525607"/>
          </a:xfrm>
        </p:spPr>
        <p:txBody>
          <a:bodyPr/>
          <a:lstStyle/>
          <a:p>
            <a:pPr marL="432" indent="0">
              <a:buNone/>
            </a:pPr>
            <a:r>
              <a:rPr lang="en-US" dirty="0"/>
              <a:t>To continue …</a:t>
            </a:r>
          </a:p>
        </p:txBody>
      </p:sp>
      <p:sp>
        <p:nvSpPr>
          <p:cNvPr id="4" name="Content Placeholder 3">
            <a:extLst>
              <a:ext uri="{FF2B5EF4-FFF2-40B4-BE49-F238E27FC236}">
                <a16:creationId xmlns:a16="http://schemas.microsoft.com/office/drawing/2014/main" id="{A1F132A6-FDE1-4091-9745-70EA516378C2}"/>
              </a:ext>
            </a:extLst>
          </p:cNvPr>
          <p:cNvSpPr>
            <a:spLocks noGrp="1"/>
          </p:cNvSpPr>
          <p:nvPr>
            <p:ph sz="quarter" idx="14"/>
          </p:nvPr>
        </p:nvSpPr>
        <p:spPr>
          <a:xfrm>
            <a:off x="457200" y="2216772"/>
            <a:ext cx="4253345" cy="526428"/>
          </a:xfrm>
        </p:spPr>
        <p:txBody>
          <a:bodyPr/>
          <a:lstStyle/>
          <a:p>
            <a:r>
              <a:rPr lang="en-US" dirty="0"/>
              <a:t>Point C: </a:t>
            </a:r>
            <a:r>
              <a:rPr lang="en-US" i="1" dirty="0"/>
              <a:t>P</a:t>
            </a:r>
            <a:r>
              <a:rPr lang="en-US" dirty="0"/>
              <a:t> = $850	</a:t>
            </a:r>
            <a:r>
              <a:rPr lang="en-US" i="1" dirty="0" err="1"/>
              <a:t>i</a:t>
            </a:r>
            <a:r>
              <a:rPr lang="en-US" dirty="0"/>
              <a:t> = 17.6%</a:t>
            </a:r>
          </a:p>
        </p:txBody>
      </p:sp>
      <p:graphicFrame>
        <p:nvGraphicFramePr>
          <p:cNvPr id="17" name="Object 16" descr="B to the d power = 300">
            <a:extLst>
              <a:ext uri="{FF2B5EF4-FFF2-40B4-BE49-F238E27FC236}">
                <a16:creationId xmlns:a16="http://schemas.microsoft.com/office/drawing/2014/main" id="{B70D07B9-1D6B-4904-8329-4B0585EA7E93}"/>
              </a:ext>
            </a:extLst>
          </p:cNvPr>
          <p:cNvGraphicFramePr>
            <a:graphicFrameLocks noChangeAspect="1"/>
          </p:cNvGraphicFramePr>
          <p:nvPr>
            <p:extLst>
              <p:ext uri="{D42A27DB-BD31-4B8C-83A1-F6EECF244321}">
                <p14:modId xmlns:p14="http://schemas.microsoft.com/office/powerpoint/2010/main" val="2983621156"/>
              </p:ext>
            </p:extLst>
          </p:nvPr>
        </p:nvGraphicFramePr>
        <p:xfrm>
          <a:off x="4772781" y="2311321"/>
          <a:ext cx="1183344" cy="332816"/>
        </p:xfrm>
        <a:graphic>
          <a:graphicData uri="http://schemas.openxmlformats.org/presentationml/2006/ole">
            <mc:AlternateContent xmlns:mc="http://schemas.openxmlformats.org/markup-compatibility/2006">
              <mc:Choice xmlns:v="urn:schemas-microsoft-com:vml" Requires="v">
                <p:oleObj name="Equation" r:id="rId2" imgW="1218960" imgH="342720" progId="Equation.DSMT4">
                  <p:embed/>
                </p:oleObj>
              </mc:Choice>
              <mc:Fallback>
                <p:oleObj name="Equation" r:id="rId2" imgW="1218960" imgH="342720" progId="Equation.DSMT4">
                  <p:embed/>
                  <p:pic>
                    <p:nvPicPr>
                      <p:cNvPr id="17" name="Object 16" descr="B to the d power = 300">
                        <a:extLst>
                          <a:ext uri="{FF2B5EF4-FFF2-40B4-BE49-F238E27FC236}">
                            <a16:creationId xmlns:a16="http://schemas.microsoft.com/office/drawing/2014/main" id="{B70D07B9-1D6B-4904-8329-4B0585EA7E93}"/>
                          </a:ext>
                        </a:extLst>
                      </p:cNvPr>
                      <p:cNvPicPr/>
                      <p:nvPr/>
                    </p:nvPicPr>
                    <p:blipFill>
                      <a:blip r:embed="rId3"/>
                      <a:stretch>
                        <a:fillRect/>
                      </a:stretch>
                    </p:blipFill>
                    <p:spPr>
                      <a:xfrm>
                        <a:off x="4772781" y="2311321"/>
                        <a:ext cx="1183344" cy="33281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C447409-56CA-4E76-B4B5-0B30E98D47BD}"/>
              </a:ext>
            </a:extLst>
          </p:cNvPr>
          <p:cNvSpPr>
            <a:spLocks noGrp="1"/>
          </p:cNvSpPr>
          <p:nvPr>
            <p:ph sz="quarter" idx="15"/>
          </p:nvPr>
        </p:nvSpPr>
        <p:spPr>
          <a:xfrm>
            <a:off x="457200" y="2842637"/>
            <a:ext cx="4225636" cy="525368"/>
          </a:xfrm>
        </p:spPr>
        <p:txBody>
          <a:bodyPr/>
          <a:lstStyle/>
          <a:p>
            <a:r>
              <a:rPr lang="en-US" dirty="0"/>
              <a:t>Point D: </a:t>
            </a:r>
            <a:r>
              <a:rPr lang="en-US" i="1" dirty="0"/>
              <a:t>P</a:t>
            </a:r>
            <a:r>
              <a:rPr lang="en-US" dirty="0"/>
              <a:t> = $800	</a:t>
            </a:r>
            <a:r>
              <a:rPr lang="en-US" i="1" dirty="0" err="1"/>
              <a:t>i</a:t>
            </a:r>
            <a:r>
              <a:rPr lang="en-US" dirty="0"/>
              <a:t> = 25.0%</a:t>
            </a:r>
          </a:p>
        </p:txBody>
      </p:sp>
      <p:graphicFrame>
        <p:nvGraphicFramePr>
          <p:cNvPr id="18" name="Object 17" descr="B to the d power = 400">
            <a:extLst>
              <a:ext uri="{FF2B5EF4-FFF2-40B4-BE49-F238E27FC236}">
                <a16:creationId xmlns:a16="http://schemas.microsoft.com/office/drawing/2014/main" id="{9245B03B-B174-43DB-BF9D-74C4A1F45D74}"/>
              </a:ext>
            </a:extLst>
          </p:cNvPr>
          <p:cNvGraphicFramePr>
            <a:graphicFrameLocks noChangeAspect="1"/>
          </p:cNvGraphicFramePr>
          <p:nvPr>
            <p:extLst>
              <p:ext uri="{D42A27DB-BD31-4B8C-83A1-F6EECF244321}">
                <p14:modId xmlns:p14="http://schemas.microsoft.com/office/powerpoint/2010/main" val="466719440"/>
              </p:ext>
            </p:extLst>
          </p:nvPr>
        </p:nvGraphicFramePr>
        <p:xfrm>
          <a:off x="4765675" y="2938463"/>
          <a:ext cx="1196975" cy="333375"/>
        </p:xfrm>
        <a:graphic>
          <a:graphicData uri="http://schemas.openxmlformats.org/presentationml/2006/ole">
            <mc:AlternateContent xmlns:mc="http://schemas.openxmlformats.org/markup-compatibility/2006">
              <mc:Choice xmlns:v="urn:schemas-microsoft-com:vml" Requires="v">
                <p:oleObj name="Equation" r:id="rId4" imgW="1231560" imgH="342720" progId="Equation.DSMT4">
                  <p:embed/>
                </p:oleObj>
              </mc:Choice>
              <mc:Fallback>
                <p:oleObj name="Equation" r:id="rId4" imgW="1231560" imgH="342720" progId="Equation.DSMT4">
                  <p:embed/>
                  <p:pic>
                    <p:nvPicPr>
                      <p:cNvPr id="18" name="Object 17" descr="B to the d power = 400">
                        <a:extLst>
                          <a:ext uri="{FF2B5EF4-FFF2-40B4-BE49-F238E27FC236}">
                            <a16:creationId xmlns:a16="http://schemas.microsoft.com/office/drawing/2014/main" id="{9245B03B-B174-43DB-BF9D-74C4A1F45D74}"/>
                          </a:ext>
                        </a:extLst>
                      </p:cNvPr>
                      <p:cNvPicPr/>
                      <p:nvPr/>
                    </p:nvPicPr>
                    <p:blipFill>
                      <a:blip r:embed="rId5"/>
                      <a:stretch>
                        <a:fillRect/>
                      </a:stretch>
                    </p:blipFill>
                    <p:spPr>
                      <a:xfrm>
                        <a:off x="4765675" y="2938463"/>
                        <a:ext cx="1196975" cy="3333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23EB815-47FB-491D-B35D-FCC7849CB6DA}"/>
              </a:ext>
            </a:extLst>
          </p:cNvPr>
          <p:cNvSpPr>
            <a:spLocks noGrp="1"/>
          </p:cNvSpPr>
          <p:nvPr>
            <p:ph sz="quarter" idx="16"/>
          </p:nvPr>
        </p:nvSpPr>
        <p:spPr>
          <a:xfrm>
            <a:off x="457200" y="3446977"/>
            <a:ext cx="4225636" cy="525368"/>
          </a:xfrm>
        </p:spPr>
        <p:txBody>
          <a:bodyPr/>
          <a:lstStyle/>
          <a:p>
            <a:r>
              <a:rPr lang="en-US" dirty="0"/>
              <a:t>Point E: </a:t>
            </a:r>
            <a:r>
              <a:rPr lang="en-US" i="1" dirty="0"/>
              <a:t>P</a:t>
            </a:r>
            <a:r>
              <a:rPr lang="en-US" dirty="0"/>
              <a:t> = $750	</a:t>
            </a:r>
            <a:r>
              <a:rPr lang="en-US" i="1" dirty="0" err="1"/>
              <a:t>i</a:t>
            </a:r>
            <a:r>
              <a:rPr lang="en-US" dirty="0"/>
              <a:t> = 33.0%</a:t>
            </a:r>
          </a:p>
        </p:txBody>
      </p:sp>
      <p:graphicFrame>
        <p:nvGraphicFramePr>
          <p:cNvPr id="19" name="Object 18" descr="B to the d power = 500">
            <a:extLst>
              <a:ext uri="{FF2B5EF4-FFF2-40B4-BE49-F238E27FC236}">
                <a16:creationId xmlns:a16="http://schemas.microsoft.com/office/drawing/2014/main" id="{362AFD62-64D2-4CD0-8C89-3C3692381B1B}"/>
              </a:ext>
            </a:extLst>
          </p:cNvPr>
          <p:cNvGraphicFramePr>
            <a:graphicFrameLocks noChangeAspect="1"/>
          </p:cNvGraphicFramePr>
          <p:nvPr>
            <p:extLst>
              <p:ext uri="{D42A27DB-BD31-4B8C-83A1-F6EECF244321}">
                <p14:modId xmlns:p14="http://schemas.microsoft.com/office/powerpoint/2010/main" val="3124953785"/>
              </p:ext>
            </p:extLst>
          </p:nvPr>
        </p:nvGraphicFramePr>
        <p:xfrm>
          <a:off x="4760913" y="3540125"/>
          <a:ext cx="1184275" cy="333375"/>
        </p:xfrm>
        <a:graphic>
          <a:graphicData uri="http://schemas.openxmlformats.org/presentationml/2006/ole">
            <mc:AlternateContent xmlns:mc="http://schemas.openxmlformats.org/markup-compatibility/2006">
              <mc:Choice xmlns:v="urn:schemas-microsoft-com:vml" Requires="v">
                <p:oleObj name="Equation" r:id="rId6" imgW="1218960" imgH="342720" progId="Equation.DSMT4">
                  <p:embed/>
                </p:oleObj>
              </mc:Choice>
              <mc:Fallback>
                <p:oleObj name="Equation" r:id="rId6" imgW="1218960" imgH="342720" progId="Equation.DSMT4">
                  <p:embed/>
                  <p:pic>
                    <p:nvPicPr>
                      <p:cNvPr id="19" name="Object 18" descr="B to the d power = 500">
                        <a:extLst>
                          <a:ext uri="{FF2B5EF4-FFF2-40B4-BE49-F238E27FC236}">
                            <a16:creationId xmlns:a16="http://schemas.microsoft.com/office/drawing/2014/main" id="{362AFD62-64D2-4CD0-8C89-3C3692381B1B}"/>
                          </a:ext>
                        </a:extLst>
                      </p:cNvPr>
                      <p:cNvPicPr/>
                      <p:nvPr/>
                    </p:nvPicPr>
                    <p:blipFill>
                      <a:blip r:embed="rId7"/>
                      <a:stretch>
                        <a:fillRect/>
                      </a:stretch>
                    </p:blipFill>
                    <p:spPr>
                      <a:xfrm>
                        <a:off x="4760913" y="3540125"/>
                        <a:ext cx="1184275" cy="33337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C19001B-AE47-4541-AABD-CCAA4D88C487}"/>
              </a:ext>
            </a:extLst>
          </p:cNvPr>
          <p:cNvSpPr>
            <a:spLocks noGrp="1"/>
          </p:cNvSpPr>
          <p:nvPr>
            <p:ph sz="quarter" idx="17"/>
          </p:nvPr>
        </p:nvSpPr>
        <p:spPr>
          <a:xfrm>
            <a:off x="457201" y="4269794"/>
            <a:ext cx="2840182" cy="510023"/>
          </a:xfrm>
        </p:spPr>
        <p:txBody>
          <a:bodyPr/>
          <a:lstStyle/>
          <a:p>
            <a:r>
              <a:rPr lang="en-US" dirty="0"/>
              <a:t>Demand Curve is</a:t>
            </a:r>
          </a:p>
        </p:txBody>
      </p:sp>
      <p:graphicFrame>
        <p:nvGraphicFramePr>
          <p:cNvPr id="20" name="Object 19" descr="B to the d power">
            <a:extLst>
              <a:ext uri="{FF2B5EF4-FFF2-40B4-BE49-F238E27FC236}">
                <a16:creationId xmlns:a16="http://schemas.microsoft.com/office/drawing/2014/main" id="{31C069E9-80EB-477C-9EB7-78A5C20BA7B3}"/>
              </a:ext>
            </a:extLst>
          </p:cNvPr>
          <p:cNvGraphicFramePr>
            <a:graphicFrameLocks noChangeAspect="1"/>
          </p:cNvGraphicFramePr>
          <p:nvPr>
            <p:extLst>
              <p:ext uri="{D42A27DB-BD31-4B8C-83A1-F6EECF244321}">
                <p14:modId xmlns:p14="http://schemas.microsoft.com/office/powerpoint/2010/main" val="4157147429"/>
              </p:ext>
            </p:extLst>
          </p:nvPr>
        </p:nvGraphicFramePr>
        <p:xfrm>
          <a:off x="3378776" y="4373560"/>
          <a:ext cx="368300" cy="330200"/>
        </p:xfrm>
        <a:graphic>
          <a:graphicData uri="http://schemas.openxmlformats.org/presentationml/2006/ole">
            <mc:AlternateContent xmlns:mc="http://schemas.openxmlformats.org/markup-compatibility/2006">
              <mc:Choice xmlns:v="urn:schemas-microsoft-com:vml" Requires="v">
                <p:oleObj name="Equation" r:id="rId8" imgW="368280" imgH="330120" progId="Equation.DSMT4">
                  <p:embed/>
                </p:oleObj>
              </mc:Choice>
              <mc:Fallback>
                <p:oleObj name="Equation" r:id="rId8" imgW="368280" imgH="330120" progId="Equation.DSMT4">
                  <p:embed/>
                  <p:pic>
                    <p:nvPicPr>
                      <p:cNvPr id="20" name="Object 19" descr="B to the d power">
                        <a:extLst>
                          <a:ext uri="{FF2B5EF4-FFF2-40B4-BE49-F238E27FC236}">
                            <a16:creationId xmlns:a16="http://schemas.microsoft.com/office/drawing/2014/main" id="{31C069E9-80EB-477C-9EB7-78A5C20BA7B3}"/>
                          </a:ext>
                        </a:extLst>
                      </p:cNvPr>
                      <p:cNvPicPr/>
                      <p:nvPr/>
                    </p:nvPicPr>
                    <p:blipFill>
                      <a:blip r:embed="rId9"/>
                      <a:stretch>
                        <a:fillRect/>
                      </a:stretch>
                    </p:blipFill>
                    <p:spPr>
                      <a:xfrm>
                        <a:off x="3378776" y="4373560"/>
                        <a:ext cx="368300" cy="3302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BD82509-E30A-4386-97C1-DE8EEEB6A147}"/>
              </a:ext>
            </a:extLst>
          </p:cNvPr>
          <p:cNvSpPr>
            <a:spLocks noGrp="1"/>
          </p:cNvSpPr>
          <p:nvPr>
            <p:ph sz="quarter" idx="18"/>
          </p:nvPr>
        </p:nvSpPr>
        <p:spPr>
          <a:xfrm>
            <a:off x="3851567" y="4372836"/>
            <a:ext cx="4350324" cy="406977"/>
          </a:xfrm>
        </p:spPr>
        <p:txBody>
          <a:bodyPr lIns="0" tIns="0" rIns="0" bIns="0"/>
          <a:lstStyle/>
          <a:p>
            <a:pPr marL="432" indent="0">
              <a:buNone/>
            </a:pPr>
            <a:r>
              <a:rPr lang="en-US" dirty="0"/>
              <a:t>in Figure 4.1 (next slide) which</a:t>
            </a:r>
          </a:p>
        </p:txBody>
      </p:sp>
      <p:sp>
        <p:nvSpPr>
          <p:cNvPr id="9" name="Content Placeholder 8">
            <a:extLst>
              <a:ext uri="{FF2B5EF4-FFF2-40B4-BE49-F238E27FC236}">
                <a16:creationId xmlns:a16="http://schemas.microsoft.com/office/drawing/2014/main" id="{BC5B4D00-D44D-4A56-B838-A8A94980300E}"/>
              </a:ext>
            </a:extLst>
          </p:cNvPr>
          <p:cNvSpPr>
            <a:spLocks noGrp="1"/>
          </p:cNvSpPr>
          <p:nvPr>
            <p:ph sz="quarter" idx="19"/>
          </p:nvPr>
        </p:nvSpPr>
        <p:spPr>
          <a:xfrm>
            <a:off x="457200" y="4844157"/>
            <a:ext cx="5868649" cy="854904"/>
          </a:xfrm>
        </p:spPr>
        <p:txBody>
          <a:bodyPr tIns="0"/>
          <a:lstStyle/>
          <a:p>
            <a:pPr marL="255600" indent="0">
              <a:buNone/>
            </a:pPr>
            <a:r>
              <a:rPr lang="en-US" noProof="0" dirty="0"/>
              <a:t>connects points A, B, C, D, E.</a:t>
            </a:r>
          </a:p>
          <a:p>
            <a:pPr lvl="1"/>
            <a:r>
              <a:rPr lang="en-US" noProof="0" dirty="0"/>
              <a:t>Has usual downward slope</a:t>
            </a:r>
          </a:p>
        </p:txBody>
      </p:sp>
    </p:spTree>
    <p:extLst>
      <p:ext uri="{BB962C8B-B14F-4D97-AF65-F5344CB8AC3E}">
        <p14:creationId xmlns:p14="http://schemas.microsoft.com/office/powerpoint/2010/main" val="292406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Overview</a:t>
            </a:r>
            <a:endParaRPr lang="en-US" sz="2000" b="0" noProof="0" dirty="0"/>
          </a:p>
        </p:txBody>
      </p:sp>
      <p:sp>
        <p:nvSpPr>
          <p:cNvPr id="4" name="Content Placeholder 3"/>
          <p:cNvSpPr>
            <a:spLocks noGrp="1"/>
          </p:cNvSpPr>
          <p:nvPr>
            <p:ph sz="quarter" idx="13"/>
          </p:nvPr>
        </p:nvSpPr>
        <p:spPr>
          <a:xfrm>
            <a:off x="457200" y="1556327"/>
            <a:ext cx="8128861" cy="2997200"/>
          </a:xfrm>
        </p:spPr>
        <p:txBody>
          <a:bodyPr/>
          <a:lstStyle/>
          <a:p>
            <a:pPr marL="0" lvl="0" indent="0">
              <a:spcBef>
                <a:spcPts val="0"/>
              </a:spcBef>
              <a:buSzPts val="2200"/>
              <a:buNone/>
            </a:pPr>
            <a:r>
              <a:rPr lang="en-US" noProof="0" dirty="0"/>
              <a:t>In the early 1950s, short-term Treasury bills were yielding about 1%. By 1981, the yields rose to 15% and higher. But then dropped back to 1% by 2003. In 2007, rates jumped up to 5%, only to fall back to near zero in 2008, though 2016.</a:t>
            </a:r>
          </a:p>
          <a:p>
            <a:pPr marL="0" lvl="0" indent="0">
              <a:buSzPts val="2200"/>
              <a:buNone/>
            </a:pPr>
            <a:r>
              <a:rPr lang="en-US" noProof="0" dirty="0"/>
              <a:t>What causes these changes?</a:t>
            </a:r>
          </a:p>
        </p:txBody>
      </p:sp>
    </p:spTree>
    <p:extLst>
      <p:ext uri="{BB962C8B-B14F-4D97-AF65-F5344CB8AC3E}">
        <p14:creationId xmlns:p14="http://schemas.microsoft.com/office/powerpoint/2010/main" val="170387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2486-4807-4C09-B7A9-6F24BBD66CDF}"/>
              </a:ext>
            </a:extLst>
          </p:cNvPr>
          <p:cNvSpPr>
            <a:spLocks noGrp="1"/>
          </p:cNvSpPr>
          <p:nvPr>
            <p:ph type="title"/>
          </p:nvPr>
        </p:nvSpPr>
        <p:spPr/>
        <p:txBody>
          <a:bodyPr/>
          <a:lstStyle/>
          <a:p>
            <a:r>
              <a:rPr lang="en-US" sz="3200" dirty="0"/>
              <a:t>Figure 1 Supply and Demand for Bonds</a:t>
            </a:r>
          </a:p>
        </p:txBody>
      </p:sp>
      <p:pic>
        <p:nvPicPr>
          <p:cNvPr id="4" name="Content Placeholder 3" descr="A line graph shows supply and demand for bonds. For long description in Notes pane, press F6.">
            <a:extLst>
              <a:ext uri="{FF2B5EF4-FFF2-40B4-BE49-F238E27FC236}">
                <a16:creationId xmlns:a16="http://schemas.microsoft.com/office/drawing/2014/main" id="{BD823959-48C1-4936-8675-AA421DDE634D}"/>
              </a:ext>
            </a:extLst>
          </p:cNvPr>
          <p:cNvPicPr>
            <a:picLocks noGrp="1" noChangeAspect="1"/>
          </p:cNvPicPr>
          <p:nvPr>
            <p:ph sz="quarter" idx="13"/>
          </p:nvPr>
        </p:nvPicPr>
        <p:blipFill>
          <a:blip r:embed="rId3"/>
          <a:stretch>
            <a:fillRect/>
          </a:stretch>
        </p:blipFill>
        <p:spPr>
          <a:xfrm>
            <a:off x="2310188" y="1520825"/>
            <a:ext cx="4523624" cy="4377307"/>
          </a:xfrm>
          <a:prstGeom prst="rect">
            <a:avLst/>
          </a:prstGeom>
        </p:spPr>
      </p:pic>
    </p:spTree>
    <p:extLst>
      <p:ext uri="{BB962C8B-B14F-4D97-AF65-F5344CB8AC3E}">
        <p14:creationId xmlns:p14="http://schemas.microsoft.com/office/powerpoint/2010/main" val="2080913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F415-702F-4E7A-BB24-C45FE431C356}"/>
              </a:ext>
            </a:extLst>
          </p:cNvPr>
          <p:cNvSpPr>
            <a:spLocks noGrp="1"/>
          </p:cNvSpPr>
          <p:nvPr>
            <p:ph type="title"/>
          </p:nvPr>
        </p:nvSpPr>
        <p:spPr>
          <a:xfrm>
            <a:off x="457200" y="64445"/>
            <a:ext cx="8229600" cy="1097279"/>
          </a:xfrm>
        </p:spPr>
        <p:txBody>
          <a:bodyPr/>
          <a:lstStyle/>
          <a:p>
            <a:r>
              <a:rPr lang="en-US" dirty="0"/>
              <a:t>Derivation of Supply Curve </a:t>
            </a:r>
          </a:p>
        </p:txBody>
      </p:sp>
      <p:sp>
        <p:nvSpPr>
          <p:cNvPr id="3" name="Content Placeholder 2">
            <a:extLst>
              <a:ext uri="{FF2B5EF4-FFF2-40B4-BE49-F238E27FC236}">
                <a16:creationId xmlns:a16="http://schemas.microsoft.com/office/drawing/2014/main" id="{3872C920-7C99-459E-B36D-5128A6A6CD20}"/>
              </a:ext>
            </a:extLst>
          </p:cNvPr>
          <p:cNvSpPr>
            <a:spLocks noGrp="1"/>
          </p:cNvSpPr>
          <p:nvPr>
            <p:ph sz="quarter" idx="13"/>
          </p:nvPr>
        </p:nvSpPr>
        <p:spPr>
          <a:xfrm>
            <a:off x="457200" y="2768818"/>
            <a:ext cx="4225635" cy="525608"/>
          </a:xfrm>
        </p:spPr>
        <p:txBody>
          <a:bodyPr/>
          <a:lstStyle/>
          <a:p>
            <a:r>
              <a:rPr lang="en-US" dirty="0"/>
              <a:t>Point F: </a:t>
            </a:r>
            <a:r>
              <a:rPr lang="en-US" i="1" dirty="0"/>
              <a:t>P</a:t>
            </a:r>
            <a:r>
              <a:rPr lang="en-US" dirty="0"/>
              <a:t> = $750 </a:t>
            </a:r>
            <a:r>
              <a:rPr lang="en-US" i="1" dirty="0" err="1"/>
              <a:t>i</a:t>
            </a:r>
            <a:r>
              <a:rPr lang="en-US" dirty="0"/>
              <a:t> = 33.0%</a:t>
            </a:r>
          </a:p>
        </p:txBody>
      </p:sp>
      <p:graphicFrame>
        <p:nvGraphicFramePr>
          <p:cNvPr id="17" name="Object 16" descr="B to the s power = 200">
            <a:extLst>
              <a:ext uri="{FF2B5EF4-FFF2-40B4-BE49-F238E27FC236}">
                <a16:creationId xmlns:a16="http://schemas.microsoft.com/office/drawing/2014/main" id="{A8C965EC-16B5-49BA-9C4F-32A20038BE12}"/>
              </a:ext>
            </a:extLst>
          </p:cNvPr>
          <p:cNvGraphicFramePr>
            <a:graphicFrameLocks noChangeAspect="1"/>
          </p:cNvGraphicFramePr>
          <p:nvPr>
            <p:extLst>
              <p:ext uri="{D42A27DB-BD31-4B8C-83A1-F6EECF244321}">
                <p14:modId xmlns:p14="http://schemas.microsoft.com/office/powerpoint/2010/main" val="120280210"/>
              </p:ext>
            </p:extLst>
          </p:nvPr>
        </p:nvGraphicFramePr>
        <p:xfrm>
          <a:off x="4782563" y="2851291"/>
          <a:ext cx="1181100" cy="342900"/>
        </p:xfrm>
        <a:graphic>
          <a:graphicData uri="http://schemas.openxmlformats.org/presentationml/2006/ole">
            <mc:AlternateContent xmlns:mc="http://schemas.openxmlformats.org/markup-compatibility/2006">
              <mc:Choice xmlns:v="urn:schemas-microsoft-com:vml" Requires="v">
                <p:oleObj name="Equation" r:id="rId2" imgW="1180800" imgH="342720" progId="Equation.DSMT4">
                  <p:embed/>
                </p:oleObj>
              </mc:Choice>
              <mc:Fallback>
                <p:oleObj name="Equation" r:id="rId2" imgW="1180800" imgH="342720" progId="Equation.DSMT4">
                  <p:embed/>
                  <p:pic>
                    <p:nvPicPr>
                      <p:cNvPr id="17" name="Object 16" descr="B to the s power = 200">
                        <a:extLst>
                          <a:ext uri="{FF2B5EF4-FFF2-40B4-BE49-F238E27FC236}">
                            <a16:creationId xmlns:a16="http://schemas.microsoft.com/office/drawing/2014/main" id="{A8C965EC-16B5-49BA-9C4F-32A20038BE12}"/>
                          </a:ext>
                        </a:extLst>
                      </p:cNvPr>
                      <p:cNvPicPr/>
                      <p:nvPr/>
                    </p:nvPicPr>
                    <p:blipFill>
                      <a:blip r:embed="rId3"/>
                      <a:stretch>
                        <a:fillRect/>
                      </a:stretch>
                    </p:blipFill>
                    <p:spPr>
                      <a:xfrm>
                        <a:off x="4782563" y="2851291"/>
                        <a:ext cx="1181100" cy="3429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7544CED-A2C7-4C1C-A466-A008E4C7D0CA}"/>
              </a:ext>
            </a:extLst>
          </p:cNvPr>
          <p:cNvSpPr>
            <a:spLocks noGrp="1"/>
          </p:cNvSpPr>
          <p:nvPr>
            <p:ph sz="quarter" idx="14"/>
          </p:nvPr>
        </p:nvSpPr>
        <p:spPr>
          <a:xfrm>
            <a:off x="457200" y="3274961"/>
            <a:ext cx="4267200" cy="484867"/>
          </a:xfrm>
        </p:spPr>
        <p:txBody>
          <a:bodyPr/>
          <a:lstStyle/>
          <a:p>
            <a:r>
              <a:rPr lang="en-US" dirty="0"/>
              <a:t>Point G: </a:t>
            </a:r>
            <a:r>
              <a:rPr lang="en-US" i="1" dirty="0"/>
              <a:t>P</a:t>
            </a:r>
            <a:r>
              <a:rPr lang="en-US" dirty="0"/>
              <a:t> = $800	</a:t>
            </a:r>
            <a:r>
              <a:rPr lang="en-US" i="1" dirty="0" err="1"/>
              <a:t>i</a:t>
            </a:r>
            <a:r>
              <a:rPr lang="en-US" dirty="0"/>
              <a:t> = 25.0%</a:t>
            </a:r>
          </a:p>
        </p:txBody>
      </p:sp>
      <p:graphicFrame>
        <p:nvGraphicFramePr>
          <p:cNvPr id="18" name="Object 17" descr="B to the s power = 200">
            <a:extLst>
              <a:ext uri="{FF2B5EF4-FFF2-40B4-BE49-F238E27FC236}">
                <a16:creationId xmlns:a16="http://schemas.microsoft.com/office/drawing/2014/main" id="{6A670BE2-8F7B-4C96-8EB5-7E3D603149B0}"/>
              </a:ext>
            </a:extLst>
          </p:cNvPr>
          <p:cNvGraphicFramePr>
            <a:graphicFrameLocks noChangeAspect="1"/>
          </p:cNvGraphicFramePr>
          <p:nvPr>
            <p:extLst>
              <p:ext uri="{D42A27DB-BD31-4B8C-83A1-F6EECF244321}">
                <p14:modId xmlns:p14="http://schemas.microsoft.com/office/powerpoint/2010/main" val="1561466180"/>
              </p:ext>
            </p:extLst>
          </p:nvPr>
        </p:nvGraphicFramePr>
        <p:xfrm>
          <a:off x="4756150" y="3361376"/>
          <a:ext cx="1206500" cy="342900"/>
        </p:xfrm>
        <a:graphic>
          <a:graphicData uri="http://schemas.openxmlformats.org/presentationml/2006/ole">
            <mc:AlternateContent xmlns:mc="http://schemas.openxmlformats.org/markup-compatibility/2006">
              <mc:Choice xmlns:v="urn:schemas-microsoft-com:vml" Requires="v">
                <p:oleObj name="Equation" r:id="rId4" imgW="1206360" imgH="342720" progId="Equation.DSMT4">
                  <p:embed/>
                </p:oleObj>
              </mc:Choice>
              <mc:Fallback>
                <p:oleObj name="Equation" r:id="rId4" imgW="1206360" imgH="342720" progId="Equation.DSMT4">
                  <p:embed/>
                  <p:pic>
                    <p:nvPicPr>
                      <p:cNvPr id="18" name="Object 17" descr="B to the s power = 200">
                        <a:extLst>
                          <a:ext uri="{FF2B5EF4-FFF2-40B4-BE49-F238E27FC236}">
                            <a16:creationId xmlns:a16="http://schemas.microsoft.com/office/drawing/2014/main" id="{6A670BE2-8F7B-4C96-8EB5-7E3D603149B0}"/>
                          </a:ext>
                        </a:extLst>
                      </p:cNvPr>
                      <p:cNvPicPr/>
                      <p:nvPr/>
                    </p:nvPicPr>
                    <p:blipFill>
                      <a:blip r:embed="rId5"/>
                      <a:stretch>
                        <a:fillRect/>
                      </a:stretch>
                    </p:blipFill>
                    <p:spPr>
                      <a:xfrm>
                        <a:off x="4756150" y="3361376"/>
                        <a:ext cx="1206500" cy="342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343FC3D-C65B-4EEB-AC63-2BE5CA55C855}"/>
              </a:ext>
            </a:extLst>
          </p:cNvPr>
          <p:cNvSpPr>
            <a:spLocks noGrp="1"/>
          </p:cNvSpPr>
          <p:nvPr>
            <p:ph sz="quarter" idx="15"/>
          </p:nvPr>
        </p:nvSpPr>
        <p:spPr>
          <a:xfrm>
            <a:off x="457200" y="3782200"/>
            <a:ext cx="4225636" cy="510162"/>
          </a:xfrm>
        </p:spPr>
        <p:txBody>
          <a:bodyPr/>
          <a:lstStyle/>
          <a:p>
            <a:r>
              <a:rPr lang="en-US" dirty="0"/>
              <a:t>Point C: </a:t>
            </a:r>
            <a:r>
              <a:rPr lang="en-US" i="1" dirty="0"/>
              <a:t>P</a:t>
            </a:r>
            <a:r>
              <a:rPr lang="en-US" dirty="0"/>
              <a:t> = $850	</a:t>
            </a:r>
            <a:r>
              <a:rPr lang="en-US" i="1" dirty="0" err="1"/>
              <a:t>i</a:t>
            </a:r>
            <a:r>
              <a:rPr lang="en-US" dirty="0"/>
              <a:t> = 17.6%</a:t>
            </a:r>
          </a:p>
        </p:txBody>
      </p:sp>
      <p:graphicFrame>
        <p:nvGraphicFramePr>
          <p:cNvPr id="19" name="Object 18" descr="B to the s power = 300">
            <a:extLst>
              <a:ext uri="{FF2B5EF4-FFF2-40B4-BE49-F238E27FC236}">
                <a16:creationId xmlns:a16="http://schemas.microsoft.com/office/drawing/2014/main" id="{C2AAB4C1-0A60-4C52-BDC4-348D5F6A63C1}"/>
              </a:ext>
            </a:extLst>
          </p:cNvPr>
          <p:cNvGraphicFramePr>
            <a:graphicFrameLocks noChangeAspect="1"/>
          </p:cNvGraphicFramePr>
          <p:nvPr>
            <p:extLst>
              <p:ext uri="{D42A27DB-BD31-4B8C-83A1-F6EECF244321}">
                <p14:modId xmlns:p14="http://schemas.microsoft.com/office/powerpoint/2010/main" val="2176818206"/>
              </p:ext>
            </p:extLst>
          </p:nvPr>
        </p:nvGraphicFramePr>
        <p:xfrm>
          <a:off x="4742291" y="3867276"/>
          <a:ext cx="1206500" cy="342900"/>
        </p:xfrm>
        <a:graphic>
          <a:graphicData uri="http://schemas.openxmlformats.org/presentationml/2006/ole">
            <mc:AlternateContent xmlns:mc="http://schemas.openxmlformats.org/markup-compatibility/2006">
              <mc:Choice xmlns:v="urn:schemas-microsoft-com:vml" Requires="v">
                <p:oleObj name="Equation" r:id="rId6" imgW="1206360" imgH="342720" progId="Equation.DSMT4">
                  <p:embed/>
                </p:oleObj>
              </mc:Choice>
              <mc:Fallback>
                <p:oleObj name="Equation" r:id="rId6" imgW="1206360" imgH="342720" progId="Equation.DSMT4">
                  <p:embed/>
                  <p:pic>
                    <p:nvPicPr>
                      <p:cNvPr id="19" name="Object 18" descr="B to the s power = 300">
                        <a:extLst>
                          <a:ext uri="{FF2B5EF4-FFF2-40B4-BE49-F238E27FC236}">
                            <a16:creationId xmlns:a16="http://schemas.microsoft.com/office/drawing/2014/main" id="{C2AAB4C1-0A60-4C52-BDC4-348D5F6A63C1}"/>
                          </a:ext>
                        </a:extLst>
                      </p:cNvPr>
                      <p:cNvPicPr/>
                      <p:nvPr/>
                    </p:nvPicPr>
                    <p:blipFill>
                      <a:blip r:embed="rId7"/>
                      <a:stretch>
                        <a:fillRect/>
                      </a:stretch>
                    </p:blipFill>
                    <p:spPr>
                      <a:xfrm>
                        <a:off x="4742291" y="3867276"/>
                        <a:ext cx="1206500" cy="342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D7F9318-8784-48C1-900A-128AC91B54B8}"/>
              </a:ext>
            </a:extLst>
          </p:cNvPr>
          <p:cNvSpPr>
            <a:spLocks noGrp="1"/>
          </p:cNvSpPr>
          <p:nvPr>
            <p:ph sz="quarter" idx="16"/>
          </p:nvPr>
        </p:nvSpPr>
        <p:spPr>
          <a:xfrm>
            <a:off x="457200" y="4270053"/>
            <a:ext cx="4225636" cy="501569"/>
          </a:xfrm>
        </p:spPr>
        <p:txBody>
          <a:bodyPr/>
          <a:lstStyle/>
          <a:p>
            <a:r>
              <a:rPr lang="en-US" dirty="0"/>
              <a:t>Point H: </a:t>
            </a:r>
            <a:r>
              <a:rPr lang="en-US" i="1" dirty="0"/>
              <a:t>P</a:t>
            </a:r>
            <a:r>
              <a:rPr lang="en-US" dirty="0"/>
              <a:t> = $900	</a:t>
            </a:r>
            <a:r>
              <a:rPr lang="en-US" i="1" dirty="0" err="1"/>
              <a:t>i</a:t>
            </a:r>
            <a:r>
              <a:rPr lang="en-US" dirty="0"/>
              <a:t> = 11.1%</a:t>
            </a:r>
          </a:p>
        </p:txBody>
      </p:sp>
      <p:graphicFrame>
        <p:nvGraphicFramePr>
          <p:cNvPr id="20" name="Object 19" descr="B to the s power = 400">
            <a:extLst>
              <a:ext uri="{FF2B5EF4-FFF2-40B4-BE49-F238E27FC236}">
                <a16:creationId xmlns:a16="http://schemas.microsoft.com/office/drawing/2014/main" id="{710B4B96-AEA7-4004-9C89-FD0DA37C16E0}"/>
              </a:ext>
            </a:extLst>
          </p:cNvPr>
          <p:cNvGraphicFramePr>
            <a:graphicFrameLocks noChangeAspect="1"/>
          </p:cNvGraphicFramePr>
          <p:nvPr>
            <p:extLst>
              <p:ext uri="{D42A27DB-BD31-4B8C-83A1-F6EECF244321}">
                <p14:modId xmlns:p14="http://schemas.microsoft.com/office/powerpoint/2010/main" val="361930366"/>
              </p:ext>
            </p:extLst>
          </p:nvPr>
        </p:nvGraphicFramePr>
        <p:xfrm>
          <a:off x="4735513" y="4368322"/>
          <a:ext cx="1219200" cy="342900"/>
        </p:xfrm>
        <a:graphic>
          <a:graphicData uri="http://schemas.openxmlformats.org/presentationml/2006/ole">
            <mc:AlternateContent xmlns:mc="http://schemas.openxmlformats.org/markup-compatibility/2006">
              <mc:Choice xmlns:v="urn:schemas-microsoft-com:vml" Requires="v">
                <p:oleObj name="Equation" r:id="rId8" imgW="1218960" imgH="342720" progId="Equation.DSMT4">
                  <p:embed/>
                </p:oleObj>
              </mc:Choice>
              <mc:Fallback>
                <p:oleObj name="Equation" r:id="rId8" imgW="1218960" imgH="342720" progId="Equation.DSMT4">
                  <p:embed/>
                  <p:pic>
                    <p:nvPicPr>
                      <p:cNvPr id="20" name="Object 19" descr="B to the s power = 400">
                        <a:extLst>
                          <a:ext uri="{FF2B5EF4-FFF2-40B4-BE49-F238E27FC236}">
                            <a16:creationId xmlns:a16="http://schemas.microsoft.com/office/drawing/2014/main" id="{710B4B96-AEA7-4004-9C89-FD0DA37C16E0}"/>
                          </a:ext>
                        </a:extLst>
                      </p:cNvPr>
                      <p:cNvPicPr/>
                      <p:nvPr/>
                    </p:nvPicPr>
                    <p:blipFill>
                      <a:blip r:embed="rId9"/>
                      <a:stretch>
                        <a:fillRect/>
                      </a:stretch>
                    </p:blipFill>
                    <p:spPr>
                      <a:xfrm>
                        <a:off x="4735513" y="4368322"/>
                        <a:ext cx="1219200" cy="3429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B6E1E4F-F393-4D78-8814-E36CB505439B}"/>
              </a:ext>
            </a:extLst>
          </p:cNvPr>
          <p:cNvSpPr>
            <a:spLocks noGrp="1"/>
          </p:cNvSpPr>
          <p:nvPr>
            <p:ph sz="quarter" idx="17"/>
          </p:nvPr>
        </p:nvSpPr>
        <p:spPr>
          <a:xfrm>
            <a:off x="457200" y="4754712"/>
            <a:ext cx="4073236" cy="482313"/>
          </a:xfrm>
        </p:spPr>
        <p:txBody>
          <a:bodyPr/>
          <a:lstStyle/>
          <a:p>
            <a:r>
              <a:rPr lang="en-US" dirty="0"/>
              <a:t>Point I: </a:t>
            </a:r>
            <a:r>
              <a:rPr lang="en-US" i="1" dirty="0"/>
              <a:t>P</a:t>
            </a:r>
            <a:r>
              <a:rPr lang="en-US" dirty="0"/>
              <a:t> = $950	</a:t>
            </a:r>
            <a:r>
              <a:rPr lang="en-US" i="1" dirty="0" err="1"/>
              <a:t>i</a:t>
            </a:r>
            <a:r>
              <a:rPr lang="en-US" dirty="0"/>
              <a:t> = 5.3%</a:t>
            </a:r>
          </a:p>
        </p:txBody>
      </p:sp>
      <p:graphicFrame>
        <p:nvGraphicFramePr>
          <p:cNvPr id="21" name="Object 20" descr="B to the s power = 500">
            <a:extLst>
              <a:ext uri="{FF2B5EF4-FFF2-40B4-BE49-F238E27FC236}">
                <a16:creationId xmlns:a16="http://schemas.microsoft.com/office/drawing/2014/main" id="{C18B8C5C-7DD5-4514-B053-A323AB2A7405}"/>
              </a:ext>
            </a:extLst>
          </p:cNvPr>
          <p:cNvGraphicFramePr>
            <a:graphicFrameLocks noChangeAspect="1"/>
          </p:cNvGraphicFramePr>
          <p:nvPr>
            <p:extLst>
              <p:ext uri="{D42A27DB-BD31-4B8C-83A1-F6EECF244321}">
                <p14:modId xmlns:p14="http://schemas.microsoft.com/office/powerpoint/2010/main" val="58556812"/>
              </p:ext>
            </p:extLst>
          </p:nvPr>
        </p:nvGraphicFramePr>
        <p:xfrm>
          <a:off x="4631450" y="4811948"/>
          <a:ext cx="1206500" cy="342900"/>
        </p:xfrm>
        <a:graphic>
          <a:graphicData uri="http://schemas.openxmlformats.org/presentationml/2006/ole">
            <mc:AlternateContent xmlns:mc="http://schemas.openxmlformats.org/markup-compatibility/2006">
              <mc:Choice xmlns:v="urn:schemas-microsoft-com:vml" Requires="v">
                <p:oleObj name="Equation" r:id="rId10" imgW="1206360" imgH="342720" progId="Equation.DSMT4">
                  <p:embed/>
                </p:oleObj>
              </mc:Choice>
              <mc:Fallback>
                <p:oleObj name="Equation" r:id="rId10" imgW="1206360" imgH="342720" progId="Equation.DSMT4">
                  <p:embed/>
                  <p:pic>
                    <p:nvPicPr>
                      <p:cNvPr id="21" name="Object 20" descr="B to the s power = 500">
                        <a:extLst>
                          <a:ext uri="{FF2B5EF4-FFF2-40B4-BE49-F238E27FC236}">
                            <a16:creationId xmlns:a16="http://schemas.microsoft.com/office/drawing/2014/main" id="{C18B8C5C-7DD5-4514-B053-A323AB2A7405}"/>
                          </a:ext>
                        </a:extLst>
                      </p:cNvPr>
                      <p:cNvPicPr/>
                      <p:nvPr/>
                    </p:nvPicPr>
                    <p:blipFill>
                      <a:blip r:embed="rId11"/>
                      <a:stretch>
                        <a:fillRect/>
                      </a:stretch>
                    </p:blipFill>
                    <p:spPr>
                      <a:xfrm>
                        <a:off x="4631450" y="4811948"/>
                        <a:ext cx="1206500" cy="3429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C2422BC-DD93-4B9F-AD79-B8BC9C597ED4}"/>
              </a:ext>
            </a:extLst>
          </p:cNvPr>
          <p:cNvSpPr>
            <a:spLocks noGrp="1"/>
          </p:cNvSpPr>
          <p:nvPr>
            <p:ph sz="quarter" idx="18"/>
          </p:nvPr>
        </p:nvSpPr>
        <p:spPr>
          <a:xfrm>
            <a:off x="457201" y="5267732"/>
            <a:ext cx="2646218" cy="490105"/>
          </a:xfrm>
        </p:spPr>
        <p:txBody>
          <a:bodyPr/>
          <a:lstStyle/>
          <a:p>
            <a:r>
              <a:rPr lang="en-US" dirty="0"/>
              <a:t>Supply Curve is</a:t>
            </a:r>
          </a:p>
        </p:txBody>
      </p:sp>
      <p:graphicFrame>
        <p:nvGraphicFramePr>
          <p:cNvPr id="22" name="Object 21" descr="B to the s power">
            <a:extLst>
              <a:ext uri="{FF2B5EF4-FFF2-40B4-BE49-F238E27FC236}">
                <a16:creationId xmlns:a16="http://schemas.microsoft.com/office/drawing/2014/main" id="{4481B35C-310F-4AF1-8455-D393D893B41D}"/>
              </a:ext>
            </a:extLst>
          </p:cNvPr>
          <p:cNvGraphicFramePr>
            <a:graphicFrameLocks noChangeAspect="1"/>
          </p:cNvGraphicFramePr>
          <p:nvPr>
            <p:extLst>
              <p:ext uri="{D42A27DB-BD31-4B8C-83A1-F6EECF244321}">
                <p14:modId xmlns:p14="http://schemas.microsoft.com/office/powerpoint/2010/main" val="3010444819"/>
              </p:ext>
            </p:extLst>
          </p:nvPr>
        </p:nvGraphicFramePr>
        <p:xfrm>
          <a:off x="3006837" y="5361539"/>
          <a:ext cx="342900" cy="330200"/>
        </p:xfrm>
        <a:graphic>
          <a:graphicData uri="http://schemas.openxmlformats.org/presentationml/2006/ole">
            <mc:AlternateContent xmlns:mc="http://schemas.openxmlformats.org/markup-compatibility/2006">
              <mc:Choice xmlns:v="urn:schemas-microsoft-com:vml" Requires="v">
                <p:oleObj name="Equation" r:id="rId12" imgW="342720" imgH="330120" progId="Equation.DSMT4">
                  <p:embed/>
                </p:oleObj>
              </mc:Choice>
              <mc:Fallback>
                <p:oleObj name="Equation" r:id="rId12" imgW="342720" imgH="330120" progId="Equation.DSMT4">
                  <p:embed/>
                  <p:pic>
                    <p:nvPicPr>
                      <p:cNvPr id="22" name="Object 21" descr="B to the s power">
                        <a:extLst>
                          <a:ext uri="{FF2B5EF4-FFF2-40B4-BE49-F238E27FC236}">
                            <a16:creationId xmlns:a16="http://schemas.microsoft.com/office/drawing/2014/main" id="{4481B35C-310F-4AF1-8455-D393D893B41D}"/>
                          </a:ext>
                        </a:extLst>
                      </p:cNvPr>
                      <p:cNvPicPr/>
                      <p:nvPr/>
                    </p:nvPicPr>
                    <p:blipFill>
                      <a:blip r:embed="rId13"/>
                      <a:stretch>
                        <a:fillRect/>
                      </a:stretch>
                    </p:blipFill>
                    <p:spPr>
                      <a:xfrm>
                        <a:off x="3006837" y="5361539"/>
                        <a:ext cx="342900" cy="3302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A0D7B7C5-B346-4112-BC3E-A292CE92A6F5}"/>
              </a:ext>
            </a:extLst>
          </p:cNvPr>
          <p:cNvSpPr>
            <a:spLocks noGrp="1"/>
          </p:cNvSpPr>
          <p:nvPr>
            <p:ph sz="quarter" idx="19"/>
          </p:nvPr>
        </p:nvSpPr>
        <p:spPr>
          <a:xfrm>
            <a:off x="3418698" y="5276989"/>
            <a:ext cx="4948316" cy="501251"/>
          </a:xfrm>
        </p:spPr>
        <p:txBody>
          <a:bodyPr lIns="0" tIns="90000"/>
          <a:lstStyle/>
          <a:p>
            <a:pPr marL="432" indent="0">
              <a:buNone/>
            </a:pPr>
            <a:r>
              <a:rPr lang="en-US" noProof="0" dirty="0"/>
              <a:t>that connects points F, G, C, H, I, </a:t>
            </a:r>
          </a:p>
        </p:txBody>
      </p:sp>
      <p:sp>
        <p:nvSpPr>
          <p:cNvPr id="10" name="Content Placeholder 9">
            <a:extLst>
              <a:ext uri="{FF2B5EF4-FFF2-40B4-BE49-F238E27FC236}">
                <a16:creationId xmlns:a16="http://schemas.microsoft.com/office/drawing/2014/main" id="{DC03432E-8D94-42D5-8499-C9B17F8F1303}"/>
              </a:ext>
            </a:extLst>
          </p:cNvPr>
          <p:cNvSpPr>
            <a:spLocks noGrp="1"/>
          </p:cNvSpPr>
          <p:nvPr>
            <p:ph sz="quarter" idx="20"/>
          </p:nvPr>
        </p:nvSpPr>
        <p:spPr>
          <a:xfrm>
            <a:off x="457200" y="5814963"/>
            <a:ext cx="3882571" cy="422852"/>
          </a:xfrm>
        </p:spPr>
        <p:txBody>
          <a:bodyPr tIns="0"/>
          <a:lstStyle/>
          <a:p>
            <a:pPr marL="255600" indent="0">
              <a:buNone/>
            </a:pPr>
            <a:r>
              <a:rPr lang="en-US" noProof="0" dirty="0"/>
              <a:t>and has an upward slope</a:t>
            </a:r>
          </a:p>
        </p:txBody>
      </p:sp>
      <p:sp>
        <p:nvSpPr>
          <p:cNvPr id="11" name="Content Placeholder 2">
            <a:extLst>
              <a:ext uri="{FF2B5EF4-FFF2-40B4-BE49-F238E27FC236}">
                <a16:creationId xmlns:a16="http://schemas.microsoft.com/office/drawing/2014/main" id="{0B1DA2B7-62FE-FEAD-4443-784BD205BE99}"/>
              </a:ext>
            </a:extLst>
          </p:cNvPr>
          <p:cNvSpPr txBox="1">
            <a:spLocks/>
          </p:cNvSpPr>
          <p:nvPr/>
        </p:nvSpPr>
        <p:spPr>
          <a:xfrm>
            <a:off x="457200" y="1340851"/>
            <a:ext cx="8229600" cy="135312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255600" algn="l" rtl="0">
              <a:lnSpc>
                <a:spcPct val="100000"/>
              </a:lnSpc>
              <a:spcBef>
                <a:spcPts val="1500"/>
              </a:spcBef>
              <a:spcAft>
                <a:spcPts val="0"/>
              </a:spcAft>
              <a:buClr>
                <a:srgbClr val="007FA3"/>
              </a:buClr>
              <a:buSzPct val="100000"/>
              <a:buFont typeface="Arial"/>
              <a:buChar char="•"/>
              <a:defRPr lang="en-US" sz="2400" b="0" i="0" u="none" strike="noStrike" cap="none" dirty="0" smtClean="0">
                <a:solidFill>
                  <a:schemeClr val="dk1"/>
                </a:solidFill>
                <a:latin typeface="+mn-lt"/>
                <a:ea typeface="Arial"/>
                <a:cs typeface="Arial"/>
                <a:sym typeface="Arial"/>
              </a:defRPr>
            </a:lvl1pPr>
            <a:lvl2pPr marL="742950" marR="0" lvl="1" indent="-284400" algn="l" rtl="0">
              <a:lnSpc>
                <a:spcPct val="100000"/>
              </a:lnSpc>
              <a:spcBef>
                <a:spcPts val="600"/>
              </a:spcBef>
              <a:spcAft>
                <a:spcPts val="0"/>
              </a:spcAft>
              <a:buClr>
                <a:srgbClr val="007FA3"/>
              </a:buClr>
              <a:buSzPct val="100000"/>
              <a:buFont typeface="Arial"/>
              <a:buChar char="–"/>
              <a:defRPr lang="en-US" sz="2400" b="0" i="0" u="none" strike="noStrike" cap="none" dirty="0" smtClean="0">
                <a:solidFill>
                  <a:schemeClr val="dk1"/>
                </a:solidFill>
                <a:latin typeface="+mn-lt"/>
                <a:ea typeface="Arial"/>
                <a:cs typeface="Arial"/>
                <a:sym typeface="Arial"/>
              </a:defRPr>
            </a:lvl2pPr>
            <a:lvl3pPr marL="1143000" marR="0" lvl="2" indent="-230400" algn="l" rtl="0">
              <a:lnSpc>
                <a:spcPct val="100000"/>
              </a:lnSpc>
              <a:spcBef>
                <a:spcPts val="600"/>
              </a:spcBef>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L="1600200" marR="0" lvl="3" indent="-230400" algn="l" rtl="0">
              <a:lnSpc>
                <a:spcPct val="100000"/>
              </a:lnSpc>
              <a:spcBef>
                <a:spcPts val="600"/>
              </a:spcBef>
              <a:spcAft>
                <a:spcPts val="0"/>
              </a:spcAft>
              <a:buClr>
                <a:srgbClr val="007FA3"/>
              </a:buClr>
              <a:buSzPct val="100000"/>
              <a:buFont typeface="Arial"/>
              <a:buChar char="–"/>
              <a:defRPr lang="en-US" sz="2400" b="0" i="0" u="none" strike="noStrike" cap="none" dirty="0" smtClean="0">
                <a:solidFill>
                  <a:schemeClr val="dk1"/>
                </a:solidFill>
                <a:latin typeface="+mn-lt"/>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lang="en-US" sz="2400" b="0" i="0" u="none" strike="noStrike" cap="none" dirty="0">
                <a:solidFill>
                  <a:schemeClr val="dk1"/>
                </a:solidFill>
                <a:latin typeface="+mn-lt"/>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432" indent="0">
              <a:buFont typeface="Arial"/>
              <a:buNone/>
            </a:pPr>
            <a:r>
              <a:rPr lang="en-GB" sz="2200" dirty="0"/>
              <a:t>In the last figure, we snuck the supply curve in—the line connecting points F, G, C, H, and I. The derivation follows the same idea as the demand curve.</a:t>
            </a:r>
          </a:p>
        </p:txBody>
      </p:sp>
    </p:spTree>
    <p:extLst>
      <p:ext uri="{BB962C8B-B14F-4D97-AF65-F5344CB8AC3E}">
        <p14:creationId xmlns:p14="http://schemas.microsoft.com/office/powerpoint/2010/main" val="3890173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8C85-27EA-43FD-BAC2-956A198132B6}"/>
              </a:ext>
            </a:extLst>
          </p:cNvPr>
          <p:cNvSpPr>
            <a:spLocks noGrp="1"/>
          </p:cNvSpPr>
          <p:nvPr>
            <p:ph type="title"/>
          </p:nvPr>
        </p:nvSpPr>
        <p:spPr/>
        <p:txBody>
          <a:bodyPr/>
          <a:lstStyle/>
          <a:p>
            <a:r>
              <a:rPr lang="en-US" dirty="0"/>
              <a:t>Derivation of Demand Curve</a:t>
            </a:r>
          </a:p>
        </p:txBody>
      </p:sp>
      <p:sp>
        <p:nvSpPr>
          <p:cNvPr id="3" name="Content Placeholder 2">
            <a:extLst>
              <a:ext uri="{FF2B5EF4-FFF2-40B4-BE49-F238E27FC236}">
                <a16:creationId xmlns:a16="http://schemas.microsoft.com/office/drawing/2014/main" id="{5DC7D335-0C04-46F5-A0AE-E4D819FE68EB}"/>
              </a:ext>
            </a:extLst>
          </p:cNvPr>
          <p:cNvSpPr>
            <a:spLocks noGrp="1"/>
          </p:cNvSpPr>
          <p:nvPr>
            <p:ph sz="quarter" idx="13"/>
          </p:nvPr>
        </p:nvSpPr>
        <p:spPr>
          <a:xfrm>
            <a:off x="457200" y="1556327"/>
            <a:ext cx="8229600" cy="2784764"/>
          </a:xfrm>
        </p:spPr>
        <p:txBody>
          <a:bodyPr/>
          <a:lstStyle/>
          <a:p>
            <a:pPr lvl="0" indent="-256032">
              <a:spcBef>
                <a:spcPts val="0"/>
              </a:spcBef>
              <a:buSzPts val="2200"/>
            </a:pPr>
            <a:r>
              <a:rPr lang="en-US" noProof="0" dirty="0"/>
              <a:t>How do we know the supply (B</a:t>
            </a:r>
            <a:r>
              <a:rPr lang="en-US" sz="100" noProof="0" dirty="0"/>
              <a:t> </a:t>
            </a:r>
            <a:r>
              <a:rPr lang="en-US" noProof="0" dirty="0"/>
              <a:t>s) at point F is 100 and at point G is 200?</a:t>
            </a:r>
          </a:p>
          <a:p>
            <a:pPr lvl="0" indent="-256032">
              <a:buSzPts val="2200"/>
            </a:pPr>
            <a:r>
              <a:rPr lang="en-US" noProof="0" dirty="0"/>
              <a:t>Again, like the demand curve, we are just making-up those numbers. But we are applying basic economics—more people will offer (supply) the bonds if the expected return (cost) is lower.</a:t>
            </a:r>
          </a:p>
        </p:txBody>
      </p:sp>
    </p:spTree>
    <p:extLst>
      <p:ext uri="{BB962C8B-B14F-4D97-AF65-F5344CB8AC3E}">
        <p14:creationId xmlns:p14="http://schemas.microsoft.com/office/powerpoint/2010/main" val="3268423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3752-C30D-40B0-9518-35B98DEE5AD0}"/>
              </a:ext>
            </a:extLst>
          </p:cNvPr>
          <p:cNvSpPr>
            <a:spLocks noGrp="1"/>
          </p:cNvSpPr>
          <p:nvPr>
            <p:ph type="title"/>
          </p:nvPr>
        </p:nvSpPr>
        <p:spPr/>
        <p:txBody>
          <a:bodyPr/>
          <a:lstStyle/>
          <a:p>
            <a:r>
              <a:rPr lang="en-US" dirty="0"/>
              <a:t>Market Equilibrium</a:t>
            </a:r>
          </a:p>
        </p:txBody>
      </p:sp>
      <p:sp>
        <p:nvSpPr>
          <p:cNvPr id="3" name="Content Placeholder 2">
            <a:extLst>
              <a:ext uri="{FF2B5EF4-FFF2-40B4-BE49-F238E27FC236}">
                <a16:creationId xmlns:a16="http://schemas.microsoft.com/office/drawing/2014/main" id="{924EEDFB-0379-4293-918F-224F4371ECDA}"/>
              </a:ext>
            </a:extLst>
          </p:cNvPr>
          <p:cNvSpPr>
            <a:spLocks noGrp="1"/>
          </p:cNvSpPr>
          <p:nvPr>
            <p:ph sz="quarter" idx="13"/>
          </p:nvPr>
        </p:nvSpPr>
        <p:spPr>
          <a:xfrm>
            <a:off x="457200" y="1552574"/>
            <a:ext cx="8280400" cy="900339"/>
          </a:xfrm>
        </p:spPr>
        <p:txBody>
          <a:bodyPr/>
          <a:lstStyle/>
          <a:p>
            <a:pPr marL="432" indent="0">
              <a:buNone/>
            </a:pPr>
            <a:r>
              <a:rPr lang="en-US" noProof="0" dirty="0"/>
              <a:t>The equilibrium follows what we know from supply-demand analysis:</a:t>
            </a:r>
          </a:p>
        </p:txBody>
      </p:sp>
      <p:sp>
        <p:nvSpPr>
          <p:cNvPr id="4" name="Content Placeholder 3">
            <a:extLst>
              <a:ext uri="{FF2B5EF4-FFF2-40B4-BE49-F238E27FC236}">
                <a16:creationId xmlns:a16="http://schemas.microsoft.com/office/drawing/2014/main" id="{6C1955D1-560A-498C-B10D-DE1B0C422D57}"/>
              </a:ext>
            </a:extLst>
          </p:cNvPr>
          <p:cNvSpPr>
            <a:spLocks noGrp="1"/>
          </p:cNvSpPr>
          <p:nvPr>
            <p:ph sz="quarter" idx="14"/>
          </p:nvPr>
        </p:nvSpPr>
        <p:spPr>
          <a:xfrm>
            <a:off x="457201" y="2546673"/>
            <a:ext cx="2286000" cy="501987"/>
          </a:xfrm>
        </p:spPr>
        <p:txBody>
          <a:bodyPr/>
          <a:lstStyle/>
          <a:p>
            <a:r>
              <a:rPr lang="en-US" dirty="0"/>
              <a:t>Occurs when</a:t>
            </a:r>
          </a:p>
        </p:txBody>
      </p:sp>
      <p:graphicFrame>
        <p:nvGraphicFramePr>
          <p:cNvPr id="17" name="Object 16" descr="B to the d power = B to the s power, at P asterisk = 850, i asterisk = 17.6%">
            <a:extLst>
              <a:ext uri="{FF2B5EF4-FFF2-40B4-BE49-F238E27FC236}">
                <a16:creationId xmlns:a16="http://schemas.microsoft.com/office/drawing/2014/main" id="{F4F24BED-96E7-4C24-B33B-6FBF774245AC}"/>
              </a:ext>
            </a:extLst>
          </p:cNvPr>
          <p:cNvGraphicFramePr>
            <a:graphicFrameLocks noChangeAspect="1"/>
          </p:cNvGraphicFramePr>
          <p:nvPr>
            <p:extLst>
              <p:ext uri="{D42A27DB-BD31-4B8C-83A1-F6EECF244321}">
                <p14:modId xmlns:p14="http://schemas.microsoft.com/office/powerpoint/2010/main" val="1870539292"/>
              </p:ext>
            </p:extLst>
          </p:nvPr>
        </p:nvGraphicFramePr>
        <p:xfrm>
          <a:off x="2790825" y="2624138"/>
          <a:ext cx="4229100" cy="381000"/>
        </p:xfrm>
        <a:graphic>
          <a:graphicData uri="http://schemas.openxmlformats.org/presentationml/2006/ole">
            <mc:AlternateContent xmlns:mc="http://schemas.openxmlformats.org/markup-compatibility/2006">
              <mc:Choice xmlns:v="urn:schemas-microsoft-com:vml" Requires="v">
                <p:oleObj name="Equation" r:id="rId2" imgW="4228920" imgH="380880" progId="Equation.DSMT4">
                  <p:embed/>
                </p:oleObj>
              </mc:Choice>
              <mc:Fallback>
                <p:oleObj name="Equation" r:id="rId2" imgW="4228920" imgH="380880" progId="Equation.DSMT4">
                  <p:embed/>
                  <p:pic>
                    <p:nvPicPr>
                      <p:cNvPr id="17" name="Object 16" descr="B to the d power = B to the s power, at P asterisk = 850, i asterisk = 17.6%">
                        <a:extLst>
                          <a:ext uri="{FF2B5EF4-FFF2-40B4-BE49-F238E27FC236}">
                            <a16:creationId xmlns:a16="http://schemas.microsoft.com/office/drawing/2014/main" id="{F4F24BED-96E7-4C24-B33B-6FBF774245AC}"/>
                          </a:ext>
                        </a:extLst>
                      </p:cNvPr>
                      <p:cNvPicPr/>
                      <p:nvPr/>
                    </p:nvPicPr>
                    <p:blipFill>
                      <a:blip r:embed="rId3"/>
                      <a:stretch>
                        <a:fillRect/>
                      </a:stretch>
                    </p:blipFill>
                    <p:spPr>
                      <a:xfrm>
                        <a:off x="2790825" y="2624138"/>
                        <a:ext cx="42291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0F5A4DE-0B22-48A3-A553-E9C8CA2AA0D9}"/>
              </a:ext>
            </a:extLst>
          </p:cNvPr>
          <p:cNvSpPr>
            <a:spLocks noGrp="1"/>
          </p:cNvSpPr>
          <p:nvPr>
            <p:ph sz="quarter" idx="15"/>
          </p:nvPr>
        </p:nvSpPr>
        <p:spPr>
          <a:xfrm>
            <a:off x="457200" y="3189145"/>
            <a:ext cx="3897086" cy="424110"/>
          </a:xfrm>
        </p:spPr>
        <p:txBody>
          <a:bodyPr tIns="0"/>
          <a:lstStyle/>
          <a:p>
            <a:r>
              <a:rPr lang="en-US" dirty="0"/>
              <a:t>When </a:t>
            </a:r>
            <a:r>
              <a:rPr lang="en-US" i="1" dirty="0"/>
              <a:t>P</a:t>
            </a:r>
            <a:r>
              <a:rPr lang="en-US" dirty="0"/>
              <a:t> = $950, </a:t>
            </a:r>
            <a:r>
              <a:rPr lang="en-US" i="1" dirty="0" err="1"/>
              <a:t>i</a:t>
            </a:r>
            <a:r>
              <a:rPr lang="en-US" dirty="0"/>
              <a:t> = 5.3%</a:t>
            </a:r>
          </a:p>
        </p:txBody>
      </p:sp>
      <p:graphicFrame>
        <p:nvGraphicFramePr>
          <p:cNvPr id="18" name="Object 17" descr="B to the S power is greater than B to the d power">
            <a:extLst>
              <a:ext uri="{FF2B5EF4-FFF2-40B4-BE49-F238E27FC236}">
                <a16:creationId xmlns:a16="http://schemas.microsoft.com/office/drawing/2014/main" id="{5270F575-C50F-410B-A62F-DC9F4058BB1E}"/>
              </a:ext>
            </a:extLst>
          </p:cNvPr>
          <p:cNvGraphicFramePr>
            <a:graphicFrameLocks noChangeAspect="1"/>
          </p:cNvGraphicFramePr>
          <p:nvPr>
            <p:extLst>
              <p:ext uri="{D42A27DB-BD31-4B8C-83A1-F6EECF244321}">
                <p14:modId xmlns:p14="http://schemas.microsoft.com/office/powerpoint/2010/main" val="525403809"/>
              </p:ext>
            </p:extLst>
          </p:nvPr>
        </p:nvGraphicFramePr>
        <p:xfrm>
          <a:off x="4435021" y="3203659"/>
          <a:ext cx="1028700" cy="330200"/>
        </p:xfrm>
        <a:graphic>
          <a:graphicData uri="http://schemas.openxmlformats.org/presentationml/2006/ole">
            <mc:AlternateContent xmlns:mc="http://schemas.openxmlformats.org/markup-compatibility/2006">
              <mc:Choice xmlns:v="urn:schemas-microsoft-com:vml" Requires="v">
                <p:oleObj name="Equation" r:id="rId4" imgW="1028520" imgH="330120" progId="Equation.DSMT4">
                  <p:embed/>
                </p:oleObj>
              </mc:Choice>
              <mc:Fallback>
                <p:oleObj name="Equation" r:id="rId4" imgW="1028520" imgH="330120" progId="Equation.DSMT4">
                  <p:embed/>
                  <p:pic>
                    <p:nvPicPr>
                      <p:cNvPr id="18" name="Object 17" descr="B to the S power is greater than B to the d power">
                        <a:extLst>
                          <a:ext uri="{FF2B5EF4-FFF2-40B4-BE49-F238E27FC236}">
                            <a16:creationId xmlns:a16="http://schemas.microsoft.com/office/drawing/2014/main" id="{5270F575-C50F-410B-A62F-DC9F4058BB1E}"/>
                          </a:ext>
                        </a:extLst>
                      </p:cNvPr>
                      <p:cNvPicPr/>
                      <p:nvPr/>
                    </p:nvPicPr>
                    <p:blipFill>
                      <a:blip r:embed="rId5"/>
                      <a:stretch>
                        <a:fillRect/>
                      </a:stretch>
                    </p:blipFill>
                    <p:spPr>
                      <a:xfrm>
                        <a:off x="4435021" y="3203659"/>
                        <a:ext cx="1028700" cy="3302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1D5E666-3EC3-4795-98D5-2AEFC5D34650}"/>
              </a:ext>
            </a:extLst>
          </p:cNvPr>
          <p:cNvSpPr>
            <a:spLocks noGrp="1"/>
          </p:cNvSpPr>
          <p:nvPr>
            <p:ph sz="quarter" idx="16"/>
          </p:nvPr>
        </p:nvSpPr>
        <p:spPr>
          <a:xfrm>
            <a:off x="5572428" y="3188776"/>
            <a:ext cx="2317143" cy="430144"/>
          </a:xfrm>
        </p:spPr>
        <p:txBody>
          <a:bodyPr lIns="0" tIns="0" rIns="0" bIns="0"/>
          <a:lstStyle/>
          <a:p>
            <a:pPr marL="432" indent="0">
              <a:buNone/>
            </a:pPr>
            <a:r>
              <a:rPr lang="en-US" dirty="0"/>
              <a:t>(excess supply):</a:t>
            </a:r>
          </a:p>
        </p:txBody>
      </p:sp>
      <p:graphicFrame>
        <p:nvGraphicFramePr>
          <p:cNvPr id="19" name="Object 18" descr="P decrease to P asterisk, i increase to i asterisk">
            <a:extLst>
              <a:ext uri="{FF2B5EF4-FFF2-40B4-BE49-F238E27FC236}">
                <a16:creationId xmlns:a16="http://schemas.microsoft.com/office/drawing/2014/main" id="{2D902655-0D5E-4CAC-AF8D-BF10A37B03F4}"/>
              </a:ext>
            </a:extLst>
          </p:cNvPr>
          <p:cNvGraphicFramePr>
            <a:graphicFrameLocks noChangeAspect="1"/>
          </p:cNvGraphicFramePr>
          <p:nvPr>
            <p:extLst>
              <p:ext uri="{D42A27DB-BD31-4B8C-83A1-F6EECF244321}">
                <p14:modId xmlns:p14="http://schemas.microsoft.com/office/powerpoint/2010/main" val="139102677"/>
              </p:ext>
            </p:extLst>
          </p:nvPr>
        </p:nvGraphicFramePr>
        <p:xfrm>
          <a:off x="798060" y="3683294"/>
          <a:ext cx="2514600" cy="381000"/>
        </p:xfrm>
        <a:graphic>
          <a:graphicData uri="http://schemas.openxmlformats.org/presentationml/2006/ole">
            <mc:AlternateContent xmlns:mc="http://schemas.openxmlformats.org/markup-compatibility/2006">
              <mc:Choice xmlns:v="urn:schemas-microsoft-com:vml" Requires="v">
                <p:oleObj name="Equation" r:id="rId6" imgW="2514600" imgH="380880" progId="Equation.DSMT4">
                  <p:embed/>
                </p:oleObj>
              </mc:Choice>
              <mc:Fallback>
                <p:oleObj name="Equation" r:id="rId6" imgW="2514600" imgH="380880" progId="Equation.DSMT4">
                  <p:embed/>
                  <p:pic>
                    <p:nvPicPr>
                      <p:cNvPr id="19" name="Object 18" descr="P decrease to P asterisk, i increase to i asterisk">
                        <a:extLst>
                          <a:ext uri="{FF2B5EF4-FFF2-40B4-BE49-F238E27FC236}">
                            <a16:creationId xmlns:a16="http://schemas.microsoft.com/office/drawing/2014/main" id="{2D902655-0D5E-4CAC-AF8D-BF10A37B03F4}"/>
                          </a:ext>
                        </a:extLst>
                      </p:cNvPr>
                      <p:cNvPicPr/>
                      <p:nvPr/>
                    </p:nvPicPr>
                    <p:blipFill>
                      <a:blip r:embed="rId7"/>
                      <a:stretch>
                        <a:fillRect/>
                      </a:stretch>
                    </p:blipFill>
                    <p:spPr>
                      <a:xfrm>
                        <a:off x="798060" y="3683294"/>
                        <a:ext cx="2514600" cy="3810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659BC74-072F-4E88-889B-B0482EB78AE5}"/>
              </a:ext>
            </a:extLst>
          </p:cNvPr>
          <p:cNvSpPr>
            <a:spLocks noGrp="1"/>
          </p:cNvSpPr>
          <p:nvPr>
            <p:ph sz="quarter" idx="17"/>
          </p:nvPr>
        </p:nvSpPr>
        <p:spPr>
          <a:xfrm>
            <a:off x="457201" y="4290232"/>
            <a:ext cx="3839028" cy="405162"/>
          </a:xfrm>
        </p:spPr>
        <p:txBody>
          <a:bodyPr tIns="0"/>
          <a:lstStyle/>
          <a:p>
            <a:r>
              <a:rPr lang="en-US" dirty="0"/>
              <a:t>When </a:t>
            </a:r>
            <a:r>
              <a:rPr lang="en-US" i="1" dirty="0"/>
              <a:t>P</a:t>
            </a:r>
            <a:r>
              <a:rPr lang="en-US" dirty="0"/>
              <a:t> = $750, </a:t>
            </a:r>
            <a:r>
              <a:rPr lang="en-US" i="1" dirty="0" err="1"/>
              <a:t>i</a:t>
            </a:r>
            <a:r>
              <a:rPr lang="en-US" dirty="0"/>
              <a:t> = 33.0,</a:t>
            </a:r>
          </a:p>
        </p:txBody>
      </p:sp>
      <p:graphicFrame>
        <p:nvGraphicFramePr>
          <p:cNvPr id="20" name="Object 19" descr="B to the d power is greater than B to the s power">
            <a:extLst>
              <a:ext uri="{FF2B5EF4-FFF2-40B4-BE49-F238E27FC236}">
                <a16:creationId xmlns:a16="http://schemas.microsoft.com/office/drawing/2014/main" id="{8588A71B-8145-4785-9025-EA46FDE7E8DD}"/>
              </a:ext>
            </a:extLst>
          </p:cNvPr>
          <p:cNvGraphicFramePr>
            <a:graphicFrameLocks noChangeAspect="1"/>
          </p:cNvGraphicFramePr>
          <p:nvPr>
            <p:extLst>
              <p:ext uri="{D42A27DB-BD31-4B8C-83A1-F6EECF244321}">
                <p14:modId xmlns:p14="http://schemas.microsoft.com/office/powerpoint/2010/main" val="4143526121"/>
              </p:ext>
            </p:extLst>
          </p:nvPr>
        </p:nvGraphicFramePr>
        <p:xfrm>
          <a:off x="4391479" y="4290232"/>
          <a:ext cx="1028700" cy="330200"/>
        </p:xfrm>
        <a:graphic>
          <a:graphicData uri="http://schemas.openxmlformats.org/presentationml/2006/ole">
            <mc:AlternateContent xmlns:mc="http://schemas.openxmlformats.org/markup-compatibility/2006">
              <mc:Choice xmlns:v="urn:schemas-microsoft-com:vml" Requires="v">
                <p:oleObj name="Equation" r:id="rId8" imgW="1028520" imgH="330120" progId="Equation.DSMT4">
                  <p:embed/>
                </p:oleObj>
              </mc:Choice>
              <mc:Fallback>
                <p:oleObj name="Equation" r:id="rId8" imgW="1028520" imgH="330120" progId="Equation.DSMT4">
                  <p:embed/>
                  <p:pic>
                    <p:nvPicPr>
                      <p:cNvPr id="20" name="Object 19" descr="B to the d power is greater than B to the s power">
                        <a:extLst>
                          <a:ext uri="{FF2B5EF4-FFF2-40B4-BE49-F238E27FC236}">
                            <a16:creationId xmlns:a16="http://schemas.microsoft.com/office/drawing/2014/main" id="{8588A71B-8145-4785-9025-EA46FDE7E8DD}"/>
                          </a:ext>
                        </a:extLst>
                      </p:cNvPr>
                      <p:cNvPicPr/>
                      <p:nvPr/>
                    </p:nvPicPr>
                    <p:blipFill>
                      <a:blip r:embed="rId9"/>
                      <a:stretch>
                        <a:fillRect/>
                      </a:stretch>
                    </p:blipFill>
                    <p:spPr>
                      <a:xfrm>
                        <a:off x="4391479" y="4290232"/>
                        <a:ext cx="1028700" cy="3302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DB9BA2C-74E2-4AF3-8A63-C78A9C2B69F5}"/>
              </a:ext>
            </a:extLst>
          </p:cNvPr>
          <p:cNvSpPr>
            <a:spLocks noGrp="1"/>
          </p:cNvSpPr>
          <p:nvPr>
            <p:ph sz="quarter" idx="18"/>
          </p:nvPr>
        </p:nvSpPr>
        <p:spPr>
          <a:xfrm>
            <a:off x="5553567" y="4285754"/>
            <a:ext cx="2558070" cy="418193"/>
          </a:xfrm>
        </p:spPr>
        <p:txBody>
          <a:bodyPr lIns="0" tIns="0" rIns="0" bIns="0"/>
          <a:lstStyle/>
          <a:p>
            <a:pPr marL="432" indent="0">
              <a:buNone/>
            </a:pPr>
            <a:r>
              <a:rPr lang="en-US" dirty="0"/>
              <a:t>(excess demand):</a:t>
            </a:r>
          </a:p>
        </p:txBody>
      </p:sp>
      <p:graphicFrame>
        <p:nvGraphicFramePr>
          <p:cNvPr id="21" name="Object 20" descr="P increase to P asterisk, i decrease to i asterisk">
            <a:extLst>
              <a:ext uri="{FF2B5EF4-FFF2-40B4-BE49-F238E27FC236}">
                <a16:creationId xmlns:a16="http://schemas.microsoft.com/office/drawing/2014/main" id="{F4E04C72-CDFB-47C1-A4AB-5935FF4AEBE1}"/>
              </a:ext>
            </a:extLst>
          </p:cNvPr>
          <p:cNvGraphicFramePr>
            <a:graphicFrameLocks noChangeAspect="1"/>
          </p:cNvGraphicFramePr>
          <p:nvPr>
            <p:extLst>
              <p:ext uri="{D42A27DB-BD31-4B8C-83A1-F6EECF244321}">
                <p14:modId xmlns:p14="http://schemas.microsoft.com/office/powerpoint/2010/main" val="1539029570"/>
              </p:ext>
            </p:extLst>
          </p:nvPr>
        </p:nvGraphicFramePr>
        <p:xfrm>
          <a:off x="798060" y="4761677"/>
          <a:ext cx="2425700" cy="381000"/>
        </p:xfrm>
        <a:graphic>
          <a:graphicData uri="http://schemas.openxmlformats.org/presentationml/2006/ole">
            <mc:AlternateContent xmlns:mc="http://schemas.openxmlformats.org/markup-compatibility/2006">
              <mc:Choice xmlns:v="urn:schemas-microsoft-com:vml" Requires="v">
                <p:oleObj name="Equation" r:id="rId10" imgW="2425680" imgH="380880" progId="Equation.DSMT4">
                  <p:embed/>
                </p:oleObj>
              </mc:Choice>
              <mc:Fallback>
                <p:oleObj name="Equation" r:id="rId10" imgW="2425680" imgH="380880" progId="Equation.DSMT4">
                  <p:embed/>
                  <p:pic>
                    <p:nvPicPr>
                      <p:cNvPr id="21" name="Object 20" descr="P increase to P asterisk, i decrease to i asterisk">
                        <a:extLst>
                          <a:ext uri="{FF2B5EF4-FFF2-40B4-BE49-F238E27FC236}">
                            <a16:creationId xmlns:a16="http://schemas.microsoft.com/office/drawing/2014/main" id="{F4E04C72-CDFB-47C1-A4AB-5935FF4AEBE1}"/>
                          </a:ext>
                        </a:extLst>
                      </p:cNvPr>
                      <p:cNvPicPr/>
                      <p:nvPr/>
                    </p:nvPicPr>
                    <p:blipFill>
                      <a:blip r:embed="rId11"/>
                      <a:stretch>
                        <a:fillRect/>
                      </a:stretch>
                    </p:blipFill>
                    <p:spPr>
                      <a:xfrm>
                        <a:off x="798060" y="4761677"/>
                        <a:ext cx="2425700" cy="381000"/>
                      </a:xfrm>
                      <a:prstGeom prst="rect">
                        <a:avLst/>
                      </a:prstGeom>
                    </p:spPr>
                  </p:pic>
                </p:oleObj>
              </mc:Fallback>
            </mc:AlternateContent>
          </a:graphicData>
        </a:graphic>
      </p:graphicFrame>
    </p:spTree>
    <p:extLst>
      <p:ext uri="{BB962C8B-B14F-4D97-AF65-F5344CB8AC3E}">
        <p14:creationId xmlns:p14="http://schemas.microsoft.com/office/powerpoint/2010/main" val="1256531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672A-A68E-4C34-88BF-3964D6032DE9}"/>
              </a:ext>
            </a:extLst>
          </p:cNvPr>
          <p:cNvSpPr>
            <a:spLocks noGrp="1"/>
          </p:cNvSpPr>
          <p:nvPr>
            <p:ph type="title"/>
          </p:nvPr>
        </p:nvSpPr>
        <p:spPr/>
        <p:txBody>
          <a:bodyPr/>
          <a:lstStyle/>
          <a:p>
            <a:r>
              <a:rPr lang="en-US" dirty="0"/>
              <a:t>Market Conditions</a:t>
            </a:r>
          </a:p>
        </p:txBody>
      </p:sp>
      <p:sp>
        <p:nvSpPr>
          <p:cNvPr id="3" name="Content Placeholder 2">
            <a:extLst>
              <a:ext uri="{FF2B5EF4-FFF2-40B4-BE49-F238E27FC236}">
                <a16:creationId xmlns:a16="http://schemas.microsoft.com/office/drawing/2014/main" id="{075532C9-9637-4889-A59D-7341D888C6BB}"/>
              </a:ext>
            </a:extLst>
          </p:cNvPr>
          <p:cNvSpPr>
            <a:spLocks noGrp="1"/>
          </p:cNvSpPr>
          <p:nvPr>
            <p:ph sz="quarter" idx="13"/>
          </p:nvPr>
        </p:nvSpPr>
        <p:spPr/>
        <p:txBody>
          <a:bodyPr/>
          <a:lstStyle/>
          <a:p>
            <a:pPr marL="0" lvl="0" indent="0">
              <a:spcBef>
                <a:spcPts val="0"/>
              </a:spcBef>
              <a:buSzPts val="2200"/>
              <a:buNone/>
            </a:pPr>
            <a:r>
              <a:rPr lang="en-US" b="1" noProof="0" dirty="0"/>
              <a:t>Market equilibrium </a:t>
            </a:r>
            <a:r>
              <a:rPr lang="en-US" noProof="0" dirty="0"/>
              <a:t>occurs when the amount that people are willing to buy (</a:t>
            </a:r>
            <a:r>
              <a:rPr lang="en-US" b="1" noProof="0" dirty="0"/>
              <a:t>demand</a:t>
            </a:r>
            <a:r>
              <a:rPr lang="en-US" noProof="0" dirty="0"/>
              <a:t>) equals the amount that people are willing to sell (</a:t>
            </a:r>
            <a:r>
              <a:rPr lang="en-US" b="1" noProof="0" dirty="0"/>
              <a:t>supply</a:t>
            </a:r>
            <a:r>
              <a:rPr lang="en-US" noProof="0" dirty="0"/>
              <a:t>) at a given price</a:t>
            </a:r>
          </a:p>
          <a:p>
            <a:pPr marL="0" lvl="0" indent="0">
              <a:spcBef>
                <a:spcPts val="1200"/>
              </a:spcBef>
              <a:buSzPts val="2200"/>
              <a:buNone/>
            </a:pPr>
            <a:r>
              <a:rPr lang="en-US" b="1" noProof="0" dirty="0"/>
              <a:t>Excess supply </a:t>
            </a:r>
            <a:r>
              <a:rPr lang="en-US" noProof="0" dirty="0"/>
              <a:t>occurs when the amount that people are willing to sell (</a:t>
            </a:r>
            <a:r>
              <a:rPr lang="en-US" b="1" noProof="0" dirty="0"/>
              <a:t>supply</a:t>
            </a:r>
            <a:r>
              <a:rPr lang="en-US" noProof="0" dirty="0"/>
              <a:t>) is greater than the amount people are willing to buy (</a:t>
            </a:r>
            <a:r>
              <a:rPr lang="en-US" b="1" noProof="0" dirty="0"/>
              <a:t>demand</a:t>
            </a:r>
            <a:r>
              <a:rPr lang="en-US" noProof="0" dirty="0"/>
              <a:t>) at a given price</a:t>
            </a:r>
          </a:p>
          <a:p>
            <a:pPr marL="0" lvl="0" indent="0">
              <a:spcBef>
                <a:spcPts val="1200"/>
              </a:spcBef>
              <a:buSzPts val="2200"/>
              <a:buNone/>
            </a:pPr>
            <a:r>
              <a:rPr lang="en-US" b="1" noProof="0" dirty="0"/>
              <a:t>Excess demand </a:t>
            </a:r>
            <a:r>
              <a:rPr lang="en-US" noProof="0" dirty="0"/>
              <a:t>occurs when the amount that people are willing to buy (</a:t>
            </a:r>
            <a:r>
              <a:rPr lang="en-US" b="1" noProof="0" dirty="0"/>
              <a:t>demand</a:t>
            </a:r>
            <a:r>
              <a:rPr lang="en-US" noProof="0" dirty="0"/>
              <a:t>) is greater than the amount that people are willing to sell (</a:t>
            </a:r>
            <a:r>
              <a:rPr lang="en-US" b="1" noProof="0" dirty="0"/>
              <a:t>supply</a:t>
            </a:r>
            <a:r>
              <a:rPr lang="en-US" noProof="0" dirty="0"/>
              <a:t>) at a given price</a:t>
            </a:r>
          </a:p>
        </p:txBody>
      </p:sp>
    </p:spTree>
    <p:extLst>
      <p:ext uri="{BB962C8B-B14F-4D97-AF65-F5344CB8AC3E}">
        <p14:creationId xmlns:p14="http://schemas.microsoft.com/office/powerpoint/2010/main" val="4042751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104F-DDBB-4DEE-8F4D-FB4D3033C413}"/>
              </a:ext>
            </a:extLst>
          </p:cNvPr>
          <p:cNvSpPr>
            <a:spLocks noGrp="1"/>
          </p:cNvSpPr>
          <p:nvPr>
            <p:ph type="title"/>
          </p:nvPr>
        </p:nvSpPr>
        <p:spPr/>
        <p:txBody>
          <a:bodyPr/>
          <a:lstStyle/>
          <a:p>
            <a:r>
              <a:rPr lang="en-US" sz="3200" dirty="0"/>
              <a:t>Table 2 Summary Factors That Shift the Demand Curve for Bonds </a:t>
            </a:r>
            <a:r>
              <a:rPr lang="en-US" sz="2000" b="0" dirty="0"/>
              <a:t>(1 of 3)</a:t>
            </a:r>
            <a:endParaRPr lang="en-US" dirty="0"/>
          </a:p>
        </p:txBody>
      </p:sp>
      <p:graphicFrame>
        <p:nvGraphicFramePr>
          <p:cNvPr id="4" name="Table 4">
            <a:extLst>
              <a:ext uri="{FF2B5EF4-FFF2-40B4-BE49-F238E27FC236}">
                <a16:creationId xmlns:a16="http://schemas.microsoft.com/office/drawing/2014/main" id="{8E30337C-5D2C-47E6-AF63-ACA02511964C}"/>
              </a:ext>
            </a:extLst>
          </p:cNvPr>
          <p:cNvGraphicFramePr>
            <a:graphicFrameLocks noGrp="1"/>
          </p:cNvGraphicFramePr>
          <p:nvPr>
            <p:ph sz="quarter" idx="13"/>
            <p:extLst>
              <p:ext uri="{D42A27DB-BD31-4B8C-83A1-F6EECF244321}">
                <p14:modId xmlns:p14="http://schemas.microsoft.com/office/powerpoint/2010/main" val="576524458"/>
              </p:ext>
            </p:extLst>
          </p:nvPr>
        </p:nvGraphicFramePr>
        <p:xfrm>
          <a:off x="457199" y="1552575"/>
          <a:ext cx="8338456" cy="4169394"/>
        </p:xfrm>
        <a:graphic>
          <a:graphicData uri="http://schemas.openxmlformats.org/drawingml/2006/table">
            <a:tbl>
              <a:tblPr firstRow="1" bandRow="1">
                <a:tableStyleId>{40F9630F-82C1-40B7-BC3A-925EFCFF5E92}</a:tableStyleId>
              </a:tblPr>
              <a:tblGrid>
                <a:gridCol w="2084614">
                  <a:extLst>
                    <a:ext uri="{9D8B030D-6E8A-4147-A177-3AD203B41FA5}">
                      <a16:colId xmlns:a16="http://schemas.microsoft.com/office/drawing/2014/main" val="719392080"/>
                    </a:ext>
                  </a:extLst>
                </a:gridCol>
                <a:gridCol w="2084614">
                  <a:extLst>
                    <a:ext uri="{9D8B030D-6E8A-4147-A177-3AD203B41FA5}">
                      <a16:colId xmlns:a16="http://schemas.microsoft.com/office/drawing/2014/main" val="1834207346"/>
                    </a:ext>
                  </a:extLst>
                </a:gridCol>
                <a:gridCol w="2084614">
                  <a:extLst>
                    <a:ext uri="{9D8B030D-6E8A-4147-A177-3AD203B41FA5}">
                      <a16:colId xmlns:a16="http://schemas.microsoft.com/office/drawing/2014/main" val="3888244339"/>
                    </a:ext>
                  </a:extLst>
                </a:gridCol>
                <a:gridCol w="2084614">
                  <a:extLst>
                    <a:ext uri="{9D8B030D-6E8A-4147-A177-3AD203B41FA5}">
                      <a16:colId xmlns:a16="http://schemas.microsoft.com/office/drawing/2014/main" val="2037052473"/>
                    </a:ext>
                  </a:extLst>
                </a:gridCol>
              </a:tblGrid>
              <a:tr h="70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noProof="0" dirty="0">
                          <a:solidFill>
                            <a:schemeClr val="dk1"/>
                          </a:solidFill>
                          <a:latin typeface="+mn-lt"/>
                          <a:ea typeface="Arial"/>
                          <a:cs typeface="Arial"/>
                          <a:sym typeface="Arial"/>
                        </a:rPr>
                        <a:t>Variable</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noProof="0" dirty="0">
                          <a:solidFill>
                            <a:schemeClr val="dk1"/>
                          </a:solidFill>
                          <a:latin typeface="+mn-lt"/>
                          <a:ea typeface="Arial"/>
                          <a:cs typeface="Arial"/>
                          <a:sym typeface="Arial"/>
                        </a:rPr>
                        <a:t>Change in Variable</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noProof="0" dirty="0">
                          <a:solidFill>
                            <a:schemeClr val="dk1"/>
                          </a:solidFill>
                          <a:latin typeface="+mn-lt"/>
                          <a:ea typeface="Arial"/>
                          <a:cs typeface="Arial"/>
                          <a:sym typeface="Arial"/>
                        </a:rPr>
                        <a:t>Change in Quantity Demanded at Each Bond Price</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noProof="0" dirty="0">
                          <a:solidFill>
                            <a:schemeClr val="dk1"/>
                          </a:solidFill>
                          <a:latin typeface="+mn-lt"/>
                          <a:ea typeface="Arial"/>
                          <a:cs typeface="Arial"/>
                          <a:sym typeface="Arial"/>
                        </a:rPr>
                        <a:t>Shift in Demand Curve</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7376044"/>
                  </a:ext>
                </a:extLst>
              </a:tr>
              <a:tr h="1457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baseline="0" noProof="0" dirty="0">
                          <a:solidFill>
                            <a:schemeClr val="dk1"/>
                          </a:solidFill>
                          <a:latin typeface="+mn-lt"/>
                          <a:ea typeface="Arial"/>
                          <a:cs typeface="Arial"/>
                          <a:sym typeface="Arial"/>
                        </a:rPr>
                        <a:t>Wealth</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increase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increase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A graph plots P versus B. The graph plots a falling line, B to the d power, sub 1. The line shifts to the right and is </a:t>
                      </a:r>
                      <a:r>
                        <a:rPr lang="en-IN" sz="100" b="0" i="0" u="none" strike="noStrike" dirty="0" err="1">
                          <a:solidFill>
                            <a:srgbClr val="000000"/>
                          </a:solidFill>
                          <a:effectLst/>
                          <a:latin typeface="+mn-lt"/>
                        </a:rPr>
                        <a:t>labeled</a:t>
                      </a:r>
                      <a:r>
                        <a:rPr lang="en-IN" sz="100" b="0" i="0" u="none" strike="noStrike" dirty="0">
                          <a:solidFill>
                            <a:srgbClr val="000000"/>
                          </a:solidFill>
                          <a:effectLst/>
                          <a:latin typeface="+mn-lt"/>
                        </a:rPr>
                        <a:t>, B to the d power, sub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6996849"/>
                  </a:ext>
                </a:extLst>
              </a:tr>
              <a:tr h="188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baseline="0" noProof="0" dirty="0">
                          <a:solidFill>
                            <a:schemeClr val="dk1"/>
                          </a:solidFill>
                          <a:latin typeface="+mn-lt"/>
                          <a:ea typeface="Arial"/>
                          <a:cs typeface="Arial"/>
                          <a:sym typeface="Arial"/>
                        </a:rPr>
                        <a:t>Expected interest rate</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increase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decrease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A graph plots P versus B. The graph plots a falling line, B to the d power, sub 1. The line shifts to the left and is </a:t>
                      </a:r>
                      <a:r>
                        <a:rPr lang="en-IN" sz="100" b="0" i="0" u="none" strike="noStrike" dirty="0" err="1">
                          <a:solidFill>
                            <a:srgbClr val="000000"/>
                          </a:solidFill>
                          <a:effectLst/>
                          <a:latin typeface="+mn-lt"/>
                        </a:rPr>
                        <a:t>labeled</a:t>
                      </a:r>
                      <a:r>
                        <a:rPr lang="en-IN" sz="100" b="0" i="0" u="none" strike="noStrike" dirty="0">
                          <a:solidFill>
                            <a:srgbClr val="000000"/>
                          </a:solidFill>
                          <a:effectLst/>
                          <a:latin typeface="+mn-lt"/>
                        </a:rPr>
                        <a:t>, B to the d power, sub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0463635"/>
                  </a:ext>
                </a:extLst>
              </a:tr>
            </a:tbl>
          </a:graphicData>
        </a:graphic>
      </p:graphicFrame>
      <p:graphicFrame>
        <p:nvGraphicFramePr>
          <p:cNvPr id="7" name="Object 6">
            <a:extLst>
              <a:ext uri="{FF2B5EF4-FFF2-40B4-BE49-F238E27FC236}">
                <a16:creationId xmlns:a16="http://schemas.microsoft.com/office/drawing/2014/main" id="{5B006C6A-377B-4978-9646-2C09E838AE0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31759821"/>
              </p:ext>
            </p:extLst>
          </p:nvPr>
        </p:nvGraphicFramePr>
        <p:xfrm>
          <a:off x="3451679" y="2517775"/>
          <a:ext cx="215900" cy="342900"/>
        </p:xfrm>
        <a:graphic>
          <a:graphicData uri="http://schemas.openxmlformats.org/presentationml/2006/ole">
            <mc:AlternateContent xmlns:mc="http://schemas.openxmlformats.org/markup-compatibility/2006">
              <mc:Choice xmlns:v="urn:schemas-microsoft-com:vml" Requires="v">
                <p:oleObj name="Equation" r:id="rId2" imgW="215640" imgH="342720" progId="Equation.DSMT4">
                  <p:embed/>
                </p:oleObj>
              </mc:Choice>
              <mc:Fallback>
                <p:oleObj name="Equation" r:id="rId2" imgW="215640" imgH="342720" progId="Equation.DSMT4">
                  <p:embed/>
                  <p:pic>
                    <p:nvPicPr>
                      <p:cNvPr id="7" name="Object 6">
                        <a:extLst>
                          <a:ext uri="{FF2B5EF4-FFF2-40B4-BE49-F238E27FC236}">
                            <a16:creationId xmlns:a16="http://schemas.microsoft.com/office/drawing/2014/main" id="{5B006C6A-377B-4978-9646-2C09E838AE06}"/>
                          </a:ext>
                          <a:ext uri="{C183D7F6-B498-43B3-948B-1728B52AA6E4}">
                            <adec:decorative xmlns:adec="http://schemas.microsoft.com/office/drawing/2017/decorative" val="1"/>
                          </a:ext>
                        </a:extLst>
                      </p:cNvPr>
                      <p:cNvPicPr/>
                      <p:nvPr/>
                    </p:nvPicPr>
                    <p:blipFill>
                      <a:blip r:embed="rId3"/>
                      <a:stretch>
                        <a:fillRect/>
                      </a:stretch>
                    </p:blipFill>
                    <p:spPr>
                      <a:xfrm>
                        <a:off x="3451679" y="2517775"/>
                        <a:ext cx="215900" cy="342900"/>
                      </a:xfrm>
                      <a:prstGeom prst="rect">
                        <a:avLst/>
                      </a:prstGeom>
                      <a:solidFill>
                        <a:schemeClr val="bg1"/>
                      </a:solidFill>
                    </p:spPr>
                  </p:pic>
                </p:oleObj>
              </mc:Fallback>
            </mc:AlternateContent>
          </a:graphicData>
        </a:graphic>
      </p:graphicFrame>
      <p:graphicFrame>
        <p:nvGraphicFramePr>
          <p:cNvPr id="8" name="Object 7">
            <a:extLst>
              <a:ext uri="{FF2B5EF4-FFF2-40B4-BE49-F238E27FC236}">
                <a16:creationId xmlns:a16="http://schemas.microsoft.com/office/drawing/2014/main" id="{03280538-857F-4456-8EE2-A619869073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2317931"/>
              </p:ext>
            </p:extLst>
          </p:nvPr>
        </p:nvGraphicFramePr>
        <p:xfrm>
          <a:off x="5368473" y="2498725"/>
          <a:ext cx="215900" cy="342900"/>
        </p:xfrm>
        <a:graphic>
          <a:graphicData uri="http://schemas.openxmlformats.org/presentationml/2006/ole">
            <mc:AlternateContent xmlns:mc="http://schemas.openxmlformats.org/markup-compatibility/2006">
              <mc:Choice xmlns:v="urn:schemas-microsoft-com:vml" Requires="v">
                <p:oleObj name="Equation" r:id="rId4" imgW="215640" imgH="342720" progId="Equation.DSMT4">
                  <p:embed/>
                </p:oleObj>
              </mc:Choice>
              <mc:Fallback>
                <p:oleObj name="Equation" r:id="rId4" imgW="215640" imgH="342720" progId="Equation.DSMT4">
                  <p:embed/>
                  <p:pic>
                    <p:nvPicPr>
                      <p:cNvPr id="8" name="Object 7">
                        <a:extLst>
                          <a:ext uri="{FF2B5EF4-FFF2-40B4-BE49-F238E27FC236}">
                            <a16:creationId xmlns:a16="http://schemas.microsoft.com/office/drawing/2014/main" id="{03280538-857F-4456-8EE2-A61986907380}"/>
                          </a:ext>
                          <a:ext uri="{C183D7F6-B498-43B3-948B-1728B52AA6E4}">
                            <adec:decorative xmlns:adec="http://schemas.microsoft.com/office/drawing/2017/decorative" val="1"/>
                          </a:ext>
                        </a:extLst>
                      </p:cNvPr>
                      <p:cNvPicPr/>
                      <p:nvPr/>
                    </p:nvPicPr>
                    <p:blipFill>
                      <a:blip r:embed="rId3"/>
                      <a:stretch>
                        <a:fillRect/>
                      </a:stretch>
                    </p:blipFill>
                    <p:spPr>
                      <a:xfrm>
                        <a:off x="5368473" y="2498725"/>
                        <a:ext cx="215900" cy="342900"/>
                      </a:xfrm>
                      <a:prstGeom prst="rect">
                        <a:avLst/>
                      </a:prstGeom>
                      <a:solidFill>
                        <a:schemeClr val="bg1"/>
                      </a:solidFill>
                    </p:spPr>
                  </p:pic>
                </p:oleObj>
              </mc:Fallback>
            </mc:AlternateContent>
          </a:graphicData>
        </a:graphic>
      </p:graphicFrame>
      <p:pic>
        <p:nvPicPr>
          <p:cNvPr id="13" name="Picture 12">
            <a:extLst>
              <a:ext uri="{FF2B5EF4-FFF2-40B4-BE49-F238E27FC236}">
                <a16:creationId xmlns:a16="http://schemas.microsoft.com/office/drawing/2014/main" id="{EC9CE272-1916-460D-9C44-0EB5F719F848}"/>
              </a:ext>
              <a:ext uri="{C183D7F6-B498-43B3-948B-1728B52AA6E4}">
                <adec:decorative xmlns:adec="http://schemas.microsoft.com/office/drawing/2017/decorative" val="1"/>
              </a:ext>
            </a:extLst>
          </p:cNvPr>
          <p:cNvPicPr>
            <a:picLocks noChangeAspect="1"/>
          </p:cNvPicPr>
          <p:nvPr/>
        </p:nvPicPr>
        <p:blipFill rotWithShape="1">
          <a:blip r:embed="rId5"/>
          <a:srcRect l="73866" t="23830" r="1443" b="39474"/>
          <a:stretch/>
        </p:blipFill>
        <p:spPr>
          <a:xfrm>
            <a:off x="6838118" y="2453005"/>
            <a:ext cx="1536262" cy="1315605"/>
          </a:xfrm>
          <a:prstGeom prst="rect">
            <a:avLst/>
          </a:prstGeom>
        </p:spPr>
      </p:pic>
      <p:graphicFrame>
        <p:nvGraphicFramePr>
          <p:cNvPr id="9" name="Object 8">
            <a:extLst>
              <a:ext uri="{FF2B5EF4-FFF2-40B4-BE49-F238E27FC236}">
                <a16:creationId xmlns:a16="http://schemas.microsoft.com/office/drawing/2014/main" id="{BD366328-8AB5-49B5-8CD2-B1D48BF7CDA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5441496"/>
              </p:ext>
            </p:extLst>
          </p:nvPr>
        </p:nvGraphicFramePr>
        <p:xfrm>
          <a:off x="3451679" y="3903209"/>
          <a:ext cx="215900" cy="342900"/>
        </p:xfrm>
        <a:graphic>
          <a:graphicData uri="http://schemas.openxmlformats.org/presentationml/2006/ole">
            <mc:AlternateContent xmlns:mc="http://schemas.openxmlformats.org/markup-compatibility/2006">
              <mc:Choice xmlns:v="urn:schemas-microsoft-com:vml" Requires="v">
                <p:oleObj name="Equation" r:id="rId6" imgW="215640" imgH="342720" progId="Equation.DSMT4">
                  <p:embed/>
                </p:oleObj>
              </mc:Choice>
              <mc:Fallback>
                <p:oleObj name="Equation" r:id="rId6" imgW="215640" imgH="342720" progId="Equation.DSMT4">
                  <p:embed/>
                  <p:pic>
                    <p:nvPicPr>
                      <p:cNvPr id="9" name="Object 8">
                        <a:extLst>
                          <a:ext uri="{FF2B5EF4-FFF2-40B4-BE49-F238E27FC236}">
                            <a16:creationId xmlns:a16="http://schemas.microsoft.com/office/drawing/2014/main" id="{BD366328-8AB5-49B5-8CD2-B1D48BF7CDAE}"/>
                          </a:ext>
                          <a:ext uri="{C183D7F6-B498-43B3-948B-1728B52AA6E4}">
                            <adec:decorative xmlns:adec="http://schemas.microsoft.com/office/drawing/2017/decorative" val="1"/>
                          </a:ext>
                        </a:extLst>
                      </p:cNvPr>
                      <p:cNvPicPr/>
                      <p:nvPr/>
                    </p:nvPicPr>
                    <p:blipFill>
                      <a:blip r:embed="rId3"/>
                      <a:stretch>
                        <a:fillRect/>
                      </a:stretch>
                    </p:blipFill>
                    <p:spPr>
                      <a:xfrm>
                        <a:off x="3451679" y="3903209"/>
                        <a:ext cx="215900" cy="342900"/>
                      </a:xfrm>
                      <a:prstGeom prst="rect">
                        <a:avLst/>
                      </a:prstGeom>
                      <a:solidFill>
                        <a:schemeClr val="bg1"/>
                      </a:solidFill>
                    </p:spPr>
                  </p:pic>
                </p:oleObj>
              </mc:Fallback>
            </mc:AlternateContent>
          </a:graphicData>
        </a:graphic>
      </p:graphicFrame>
      <p:graphicFrame>
        <p:nvGraphicFramePr>
          <p:cNvPr id="10" name="Object 9">
            <a:extLst>
              <a:ext uri="{FF2B5EF4-FFF2-40B4-BE49-F238E27FC236}">
                <a16:creationId xmlns:a16="http://schemas.microsoft.com/office/drawing/2014/main" id="{193A2D1A-8C97-4767-98ED-3CC2CB316FC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66011059"/>
              </p:ext>
            </p:extLst>
          </p:nvPr>
        </p:nvGraphicFramePr>
        <p:xfrm>
          <a:off x="5476423" y="3905477"/>
          <a:ext cx="215900" cy="342900"/>
        </p:xfrm>
        <a:graphic>
          <a:graphicData uri="http://schemas.openxmlformats.org/presentationml/2006/ole">
            <mc:AlternateContent xmlns:mc="http://schemas.openxmlformats.org/markup-compatibility/2006">
              <mc:Choice xmlns:v="urn:schemas-microsoft-com:vml" Requires="v">
                <p:oleObj name="Equation" r:id="rId7" imgW="215640" imgH="342720" progId="Equation.DSMT4">
                  <p:embed/>
                </p:oleObj>
              </mc:Choice>
              <mc:Fallback>
                <p:oleObj name="Equation" r:id="rId7" imgW="215640" imgH="342720" progId="Equation.DSMT4">
                  <p:embed/>
                  <p:pic>
                    <p:nvPicPr>
                      <p:cNvPr id="10" name="Object 9">
                        <a:extLst>
                          <a:ext uri="{FF2B5EF4-FFF2-40B4-BE49-F238E27FC236}">
                            <a16:creationId xmlns:a16="http://schemas.microsoft.com/office/drawing/2014/main" id="{193A2D1A-8C97-4767-98ED-3CC2CB316FCF}"/>
                          </a:ext>
                          <a:ext uri="{C183D7F6-B498-43B3-948B-1728B52AA6E4}">
                            <adec:decorative xmlns:adec="http://schemas.microsoft.com/office/drawing/2017/decorative" val="1"/>
                          </a:ext>
                        </a:extLst>
                      </p:cNvPr>
                      <p:cNvPicPr/>
                      <p:nvPr/>
                    </p:nvPicPr>
                    <p:blipFill>
                      <a:blip r:embed="rId8"/>
                      <a:stretch>
                        <a:fillRect/>
                      </a:stretch>
                    </p:blipFill>
                    <p:spPr>
                      <a:xfrm>
                        <a:off x="5476423" y="3905477"/>
                        <a:ext cx="215900" cy="342900"/>
                      </a:xfrm>
                      <a:prstGeom prst="rect">
                        <a:avLst/>
                      </a:prstGeom>
                      <a:solidFill>
                        <a:schemeClr val="bg1"/>
                      </a:solidFill>
                    </p:spPr>
                  </p:pic>
                </p:oleObj>
              </mc:Fallback>
            </mc:AlternateContent>
          </a:graphicData>
        </a:graphic>
      </p:graphicFrame>
      <p:pic>
        <p:nvPicPr>
          <p:cNvPr id="21" name="Picture 20">
            <a:extLst>
              <a:ext uri="{FF2B5EF4-FFF2-40B4-BE49-F238E27FC236}">
                <a16:creationId xmlns:a16="http://schemas.microsoft.com/office/drawing/2014/main" id="{AAD459A7-B226-4DA8-8977-B712D0D7CD4E}"/>
              </a:ext>
              <a:ext uri="{C183D7F6-B498-43B3-948B-1728B52AA6E4}">
                <adec:decorative xmlns:adec="http://schemas.microsoft.com/office/drawing/2017/decorative" val="1"/>
              </a:ext>
            </a:extLst>
          </p:cNvPr>
          <p:cNvPicPr>
            <a:picLocks noChangeAspect="1"/>
          </p:cNvPicPr>
          <p:nvPr/>
        </p:nvPicPr>
        <p:blipFill rotWithShape="1">
          <a:blip r:embed="rId5"/>
          <a:srcRect l="73985" t="62192" r="1325"/>
          <a:stretch/>
        </p:blipFill>
        <p:spPr>
          <a:xfrm>
            <a:off x="6829197" y="3947007"/>
            <a:ext cx="1845499" cy="1628316"/>
          </a:xfrm>
          <a:prstGeom prst="rect">
            <a:avLst/>
          </a:prstGeom>
        </p:spPr>
      </p:pic>
    </p:spTree>
    <p:extLst>
      <p:ext uri="{BB962C8B-B14F-4D97-AF65-F5344CB8AC3E}">
        <p14:creationId xmlns:p14="http://schemas.microsoft.com/office/powerpoint/2010/main" val="652911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104F-DDBB-4DEE-8F4D-FB4D3033C413}"/>
              </a:ext>
            </a:extLst>
          </p:cNvPr>
          <p:cNvSpPr>
            <a:spLocks noGrp="1"/>
          </p:cNvSpPr>
          <p:nvPr>
            <p:ph type="title"/>
          </p:nvPr>
        </p:nvSpPr>
        <p:spPr/>
        <p:txBody>
          <a:bodyPr/>
          <a:lstStyle/>
          <a:p>
            <a:r>
              <a:rPr lang="en-US" sz="3200" dirty="0"/>
              <a:t>Table 2 Summary Factors That Shift the Demand Curve for Bonds </a:t>
            </a:r>
            <a:r>
              <a:rPr lang="en-US" sz="2000" b="0" dirty="0"/>
              <a:t>(2 of 3)</a:t>
            </a:r>
            <a:endParaRPr lang="en-US" dirty="0"/>
          </a:p>
        </p:txBody>
      </p:sp>
      <p:graphicFrame>
        <p:nvGraphicFramePr>
          <p:cNvPr id="4" name="Table 4">
            <a:extLst>
              <a:ext uri="{FF2B5EF4-FFF2-40B4-BE49-F238E27FC236}">
                <a16:creationId xmlns:a16="http://schemas.microsoft.com/office/drawing/2014/main" id="{8E30337C-5D2C-47E6-AF63-ACA02511964C}"/>
              </a:ext>
            </a:extLst>
          </p:cNvPr>
          <p:cNvGraphicFramePr>
            <a:graphicFrameLocks noGrp="1"/>
          </p:cNvGraphicFramePr>
          <p:nvPr>
            <p:ph sz="quarter" idx="13"/>
            <p:extLst>
              <p:ext uri="{D42A27DB-BD31-4B8C-83A1-F6EECF244321}">
                <p14:modId xmlns:p14="http://schemas.microsoft.com/office/powerpoint/2010/main" val="59274273"/>
              </p:ext>
            </p:extLst>
          </p:nvPr>
        </p:nvGraphicFramePr>
        <p:xfrm>
          <a:off x="457199" y="1552575"/>
          <a:ext cx="8338456" cy="3958845"/>
        </p:xfrm>
        <a:graphic>
          <a:graphicData uri="http://schemas.openxmlformats.org/drawingml/2006/table">
            <a:tbl>
              <a:tblPr firstRow="1" bandRow="1">
                <a:tableStyleId>{40F9630F-82C1-40B7-BC3A-925EFCFF5E92}</a:tableStyleId>
              </a:tblPr>
              <a:tblGrid>
                <a:gridCol w="2084614">
                  <a:extLst>
                    <a:ext uri="{9D8B030D-6E8A-4147-A177-3AD203B41FA5}">
                      <a16:colId xmlns:a16="http://schemas.microsoft.com/office/drawing/2014/main" val="719392080"/>
                    </a:ext>
                  </a:extLst>
                </a:gridCol>
                <a:gridCol w="2084614">
                  <a:extLst>
                    <a:ext uri="{9D8B030D-6E8A-4147-A177-3AD203B41FA5}">
                      <a16:colId xmlns:a16="http://schemas.microsoft.com/office/drawing/2014/main" val="1834207346"/>
                    </a:ext>
                  </a:extLst>
                </a:gridCol>
                <a:gridCol w="2084614">
                  <a:extLst>
                    <a:ext uri="{9D8B030D-6E8A-4147-A177-3AD203B41FA5}">
                      <a16:colId xmlns:a16="http://schemas.microsoft.com/office/drawing/2014/main" val="3888244339"/>
                    </a:ext>
                  </a:extLst>
                </a:gridCol>
                <a:gridCol w="2084614">
                  <a:extLst>
                    <a:ext uri="{9D8B030D-6E8A-4147-A177-3AD203B41FA5}">
                      <a16:colId xmlns:a16="http://schemas.microsoft.com/office/drawing/2014/main" val="2037052473"/>
                    </a:ext>
                  </a:extLst>
                </a:gridCol>
              </a:tblGrid>
              <a:tr h="70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a:solidFill>
                            <a:schemeClr val="dk1"/>
                          </a:solidFill>
                          <a:latin typeface="+mn-lt"/>
                          <a:ea typeface="Arial"/>
                          <a:cs typeface="Arial"/>
                          <a:sym typeface="Arial"/>
                        </a:rPr>
                        <a:t>Variable</a:t>
                      </a:r>
                    </a:p>
                  </a:txBody>
                  <a:tcPr marL="90000" marR="90000" marT="46800" marB="468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a:solidFill>
                            <a:schemeClr val="dk1"/>
                          </a:solidFill>
                          <a:latin typeface="+mn-lt"/>
                          <a:ea typeface="Arial"/>
                          <a:cs typeface="Arial"/>
                          <a:sym typeface="Arial"/>
                        </a:rPr>
                        <a:t>Change in Variable</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i="0" u="none" strike="noStrike" cap="none" baseline="0" dirty="0">
                          <a:solidFill>
                            <a:schemeClr val="dk1"/>
                          </a:solidFill>
                          <a:latin typeface="+mn-lt"/>
                          <a:ea typeface="Arial"/>
                          <a:cs typeface="Arial"/>
                          <a:sym typeface="Arial"/>
                        </a:rPr>
                        <a:t>Change in Quantity Demanded at Each Bond Price</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a:solidFill>
                            <a:schemeClr val="dk1"/>
                          </a:solidFill>
                          <a:latin typeface="+mn-lt"/>
                          <a:ea typeface="Arial"/>
                          <a:cs typeface="Arial"/>
                          <a:sym typeface="Arial"/>
                        </a:rPr>
                        <a:t>Shift in Demand Curve</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7376044"/>
                  </a:ext>
                </a:extLst>
              </a:tr>
              <a:tr h="1457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baseline="0" dirty="0">
                          <a:solidFill>
                            <a:schemeClr val="dk1"/>
                          </a:solidFill>
                          <a:latin typeface="+mn-lt"/>
                          <a:ea typeface="Arial"/>
                          <a:cs typeface="Arial"/>
                          <a:sym typeface="Arial"/>
                        </a:rPr>
                        <a:t>Expected inflation</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increase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decrease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A graph plots P versus B. The graph plots a falling line, B to the d power, sub 1. The line shifts to the left and is </a:t>
                      </a:r>
                      <a:r>
                        <a:rPr lang="en-IN" sz="100" b="0" i="0" u="none" strike="noStrike" dirty="0" err="1">
                          <a:solidFill>
                            <a:srgbClr val="000000"/>
                          </a:solidFill>
                          <a:effectLst/>
                          <a:latin typeface="+mn-lt"/>
                        </a:rPr>
                        <a:t>labeled</a:t>
                      </a:r>
                      <a:r>
                        <a:rPr lang="en-IN" sz="100" b="0" i="0" u="none" strike="noStrike" dirty="0">
                          <a:solidFill>
                            <a:srgbClr val="000000"/>
                          </a:solidFill>
                          <a:effectLst/>
                          <a:latin typeface="+mn-lt"/>
                        </a:rPr>
                        <a:t>, B to the d power, sub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6996849"/>
                  </a:ext>
                </a:extLst>
              </a:tr>
              <a:tr h="1676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cap="none" baseline="0" dirty="0">
                          <a:solidFill>
                            <a:schemeClr val="dk1"/>
                          </a:solidFill>
                          <a:latin typeface="+mn-lt"/>
                          <a:ea typeface="Arial"/>
                          <a:cs typeface="Arial"/>
                          <a:sym typeface="Arial"/>
                        </a:rPr>
                        <a:t>Riskiness of bonds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cap="none" baseline="0" dirty="0">
                          <a:solidFill>
                            <a:schemeClr val="dk1"/>
                          </a:solidFill>
                          <a:latin typeface="+mn-lt"/>
                          <a:ea typeface="Arial"/>
                          <a:cs typeface="Arial"/>
                          <a:sym typeface="Arial"/>
                        </a:rPr>
                        <a:t>relative to other assets</a:t>
                      </a:r>
                      <a:endParaRPr lang="en-US" sz="1600" b="0" i="0" u="none" strike="noStrike" cap="none" baseline="0" dirty="0">
                        <a:solidFill>
                          <a:schemeClr val="dk1"/>
                        </a:solidFill>
                        <a:latin typeface="+mn-lt"/>
                        <a:ea typeface="Arial"/>
                        <a:cs typeface="Arial"/>
                        <a:sym typeface="Arial"/>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increase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decrease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A graph plots P versus B. The graph plots a falling line, B to the d power, sub 1. The line shifts to the right and is </a:t>
                      </a:r>
                      <a:r>
                        <a:rPr lang="en-IN" sz="100" b="0" i="0" u="none" strike="noStrike" dirty="0" err="1">
                          <a:solidFill>
                            <a:srgbClr val="000000"/>
                          </a:solidFill>
                          <a:effectLst/>
                          <a:latin typeface="+mn-lt"/>
                        </a:rPr>
                        <a:t>labeled</a:t>
                      </a:r>
                      <a:r>
                        <a:rPr lang="en-IN" sz="100" b="0" i="0" u="none" strike="noStrike" dirty="0">
                          <a:solidFill>
                            <a:srgbClr val="000000"/>
                          </a:solidFill>
                          <a:effectLst/>
                          <a:latin typeface="+mn-lt"/>
                        </a:rPr>
                        <a:t>, B to the d power, sub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0463635"/>
                  </a:ext>
                </a:extLst>
              </a:tr>
            </a:tbl>
          </a:graphicData>
        </a:graphic>
      </p:graphicFrame>
      <p:graphicFrame>
        <p:nvGraphicFramePr>
          <p:cNvPr id="7" name="Object 6">
            <a:extLst>
              <a:ext uri="{FF2B5EF4-FFF2-40B4-BE49-F238E27FC236}">
                <a16:creationId xmlns:a16="http://schemas.microsoft.com/office/drawing/2014/main" id="{5B006C6A-377B-4978-9646-2C09E838AE0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61375586"/>
              </p:ext>
            </p:extLst>
          </p:nvPr>
        </p:nvGraphicFramePr>
        <p:xfrm>
          <a:off x="3451679" y="2517775"/>
          <a:ext cx="215900" cy="342900"/>
        </p:xfrm>
        <a:graphic>
          <a:graphicData uri="http://schemas.openxmlformats.org/presentationml/2006/ole">
            <mc:AlternateContent xmlns:mc="http://schemas.openxmlformats.org/markup-compatibility/2006">
              <mc:Choice xmlns:v="urn:schemas-microsoft-com:vml" Requires="v">
                <p:oleObj name="Equation" r:id="rId2" imgW="215640" imgH="342720" progId="Equation.DSMT4">
                  <p:embed/>
                </p:oleObj>
              </mc:Choice>
              <mc:Fallback>
                <p:oleObj name="Equation" r:id="rId2" imgW="215640" imgH="342720" progId="Equation.DSMT4">
                  <p:embed/>
                  <p:pic>
                    <p:nvPicPr>
                      <p:cNvPr id="7" name="Object 6">
                        <a:extLst>
                          <a:ext uri="{FF2B5EF4-FFF2-40B4-BE49-F238E27FC236}">
                            <a16:creationId xmlns:a16="http://schemas.microsoft.com/office/drawing/2014/main" id="{5B006C6A-377B-4978-9646-2C09E838AE06}"/>
                          </a:ext>
                          <a:ext uri="{C183D7F6-B498-43B3-948B-1728B52AA6E4}">
                            <adec:decorative xmlns:adec="http://schemas.microsoft.com/office/drawing/2017/decorative" val="1"/>
                          </a:ext>
                        </a:extLst>
                      </p:cNvPr>
                      <p:cNvPicPr/>
                      <p:nvPr/>
                    </p:nvPicPr>
                    <p:blipFill>
                      <a:blip r:embed="rId3"/>
                      <a:stretch>
                        <a:fillRect/>
                      </a:stretch>
                    </p:blipFill>
                    <p:spPr>
                      <a:xfrm>
                        <a:off x="3451679" y="2517775"/>
                        <a:ext cx="215900" cy="342900"/>
                      </a:xfrm>
                      <a:prstGeom prst="rect">
                        <a:avLst/>
                      </a:prstGeom>
                      <a:solidFill>
                        <a:schemeClr val="lt1"/>
                      </a:solidFill>
                    </p:spPr>
                  </p:pic>
                </p:oleObj>
              </mc:Fallback>
            </mc:AlternateContent>
          </a:graphicData>
        </a:graphic>
      </p:graphicFrame>
      <p:graphicFrame>
        <p:nvGraphicFramePr>
          <p:cNvPr id="37" name="Object 36">
            <a:extLst>
              <a:ext uri="{FF2B5EF4-FFF2-40B4-BE49-F238E27FC236}">
                <a16:creationId xmlns:a16="http://schemas.microsoft.com/office/drawing/2014/main" id="{1AFC6BEB-25BA-4289-9D13-A3623F1689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23275745"/>
              </p:ext>
            </p:extLst>
          </p:nvPr>
        </p:nvGraphicFramePr>
        <p:xfrm>
          <a:off x="5476423" y="2515204"/>
          <a:ext cx="215900" cy="342900"/>
        </p:xfrm>
        <a:graphic>
          <a:graphicData uri="http://schemas.openxmlformats.org/presentationml/2006/ole">
            <mc:AlternateContent xmlns:mc="http://schemas.openxmlformats.org/markup-compatibility/2006">
              <mc:Choice xmlns:v="urn:schemas-microsoft-com:vml" Requires="v">
                <p:oleObj name="Equation" r:id="rId4" imgW="215640" imgH="342720" progId="Equation.DSMT4">
                  <p:embed/>
                </p:oleObj>
              </mc:Choice>
              <mc:Fallback>
                <p:oleObj name="Equation" r:id="rId4" imgW="215640" imgH="342720" progId="Equation.DSMT4">
                  <p:embed/>
                  <p:pic>
                    <p:nvPicPr>
                      <p:cNvPr id="37" name="Object 36">
                        <a:extLst>
                          <a:ext uri="{FF2B5EF4-FFF2-40B4-BE49-F238E27FC236}">
                            <a16:creationId xmlns:a16="http://schemas.microsoft.com/office/drawing/2014/main" id="{1AFC6BEB-25BA-4289-9D13-A3623F1689EF}"/>
                          </a:ext>
                          <a:ext uri="{C183D7F6-B498-43B3-948B-1728B52AA6E4}">
                            <adec:decorative xmlns:adec="http://schemas.microsoft.com/office/drawing/2017/decorative" val="1"/>
                          </a:ext>
                        </a:extLst>
                      </p:cNvPr>
                      <p:cNvPicPr/>
                      <p:nvPr/>
                    </p:nvPicPr>
                    <p:blipFill>
                      <a:blip r:embed="rId5"/>
                      <a:stretch>
                        <a:fillRect/>
                      </a:stretch>
                    </p:blipFill>
                    <p:spPr>
                      <a:xfrm>
                        <a:off x="5476423" y="2515204"/>
                        <a:ext cx="215900" cy="342900"/>
                      </a:xfrm>
                      <a:prstGeom prst="rect">
                        <a:avLst/>
                      </a:prstGeom>
                      <a:solidFill>
                        <a:schemeClr val="lt1"/>
                      </a:solidFill>
                    </p:spPr>
                  </p:pic>
                </p:oleObj>
              </mc:Fallback>
            </mc:AlternateContent>
          </a:graphicData>
        </a:graphic>
      </p:graphicFrame>
      <p:pic>
        <p:nvPicPr>
          <p:cNvPr id="22" name="Picture 21">
            <a:extLst>
              <a:ext uri="{FF2B5EF4-FFF2-40B4-BE49-F238E27FC236}">
                <a16:creationId xmlns:a16="http://schemas.microsoft.com/office/drawing/2014/main" id="{D5458762-7827-4707-B783-6326862AE14B}"/>
              </a:ext>
              <a:ext uri="{C183D7F6-B498-43B3-948B-1728B52AA6E4}">
                <adec:decorative xmlns:adec="http://schemas.microsoft.com/office/drawing/2017/decorative" val="1"/>
              </a:ext>
            </a:extLst>
          </p:cNvPr>
          <p:cNvPicPr>
            <a:picLocks noChangeAspect="1"/>
          </p:cNvPicPr>
          <p:nvPr/>
        </p:nvPicPr>
        <p:blipFill rotWithShape="1">
          <a:blip r:embed="rId6"/>
          <a:srcRect l="72688" t="1589" r="-1025" b="70131"/>
          <a:stretch/>
        </p:blipFill>
        <p:spPr>
          <a:xfrm>
            <a:off x="6918036" y="2441313"/>
            <a:ext cx="1684394" cy="1280102"/>
          </a:xfrm>
          <a:prstGeom prst="rect">
            <a:avLst/>
          </a:prstGeom>
        </p:spPr>
      </p:pic>
      <p:graphicFrame>
        <p:nvGraphicFramePr>
          <p:cNvPr id="9" name="Object 8">
            <a:extLst>
              <a:ext uri="{FF2B5EF4-FFF2-40B4-BE49-F238E27FC236}">
                <a16:creationId xmlns:a16="http://schemas.microsoft.com/office/drawing/2014/main" id="{BD366328-8AB5-49B5-8CD2-B1D48BF7CDA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92430931"/>
              </p:ext>
            </p:extLst>
          </p:nvPr>
        </p:nvGraphicFramePr>
        <p:xfrm>
          <a:off x="3451679" y="3903209"/>
          <a:ext cx="215900" cy="342900"/>
        </p:xfrm>
        <a:graphic>
          <a:graphicData uri="http://schemas.openxmlformats.org/presentationml/2006/ole">
            <mc:AlternateContent xmlns:mc="http://schemas.openxmlformats.org/markup-compatibility/2006">
              <mc:Choice xmlns:v="urn:schemas-microsoft-com:vml" Requires="v">
                <p:oleObj name="Equation" r:id="rId7" imgW="215640" imgH="342720" progId="Equation.DSMT4">
                  <p:embed/>
                </p:oleObj>
              </mc:Choice>
              <mc:Fallback>
                <p:oleObj name="Equation" r:id="rId7" imgW="215640" imgH="342720" progId="Equation.DSMT4">
                  <p:embed/>
                  <p:pic>
                    <p:nvPicPr>
                      <p:cNvPr id="9" name="Object 8">
                        <a:extLst>
                          <a:ext uri="{FF2B5EF4-FFF2-40B4-BE49-F238E27FC236}">
                            <a16:creationId xmlns:a16="http://schemas.microsoft.com/office/drawing/2014/main" id="{BD366328-8AB5-49B5-8CD2-B1D48BF7CDAE}"/>
                          </a:ext>
                          <a:ext uri="{C183D7F6-B498-43B3-948B-1728B52AA6E4}">
                            <adec:decorative xmlns:adec="http://schemas.microsoft.com/office/drawing/2017/decorative" val="1"/>
                          </a:ext>
                        </a:extLst>
                      </p:cNvPr>
                      <p:cNvPicPr/>
                      <p:nvPr/>
                    </p:nvPicPr>
                    <p:blipFill>
                      <a:blip r:embed="rId3"/>
                      <a:stretch>
                        <a:fillRect/>
                      </a:stretch>
                    </p:blipFill>
                    <p:spPr>
                      <a:xfrm>
                        <a:off x="3451679" y="3903209"/>
                        <a:ext cx="215900" cy="342900"/>
                      </a:xfrm>
                      <a:prstGeom prst="rect">
                        <a:avLst/>
                      </a:prstGeom>
                      <a:solidFill>
                        <a:schemeClr val="lt1"/>
                      </a:solidFill>
                    </p:spPr>
                  </p:pic>
                </p:oleObj>
              </mc:Fallback>
            </mc:AlternateContent>
          </a:graphicData>
        </a:graphic>
      </p:graphicFrame>
      <p:graphicFrame>
        <p:nvGraphicFramePr>
          <p:cNvPr id="10" name="Object 9">
            <a:extLst>
              <a:ext uri="{FF2B5EF4-FFF2-40B4-BE49-F238E27FC236}">
                <a16:creationId xmlns:a16="http://schemas.microsoft.com/office/drawing/2014/main" id="{193A2D1A-8C97-4767-98ED-3CC2CB316FC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31648926"/>
              </p:ext>
            </p:extLst>
          </p:nvPr>
        </p:nvGraphicFramePr>
        <p:xfrm>
          <a:off x="5476423" y="3905477"/>
          <a:ext cx="215900" cy="342900"/>
        </p:xfrm>
        <a:graphic>
          <a:graphicData uri="http://schemas.openxmlformats.org/presentationml/2006/ole">
            <mc:AlternateContent xmlns:mc="http://schemas.openxmlformats.org/markup-compatibility/2006">
              <mc:Choice xmlns:v="urn:schemas-microsoft-com:vml" Requires="v">
                <p:oleObj name="Equation" r:id="rId4" imgW="215640" imgH="342720" progId="Equation.DSMT4">
                  <p:embed/>
                </p:oleObj>
              </mc:Choice>
              <mc:Fallback>
                <p:oleObj name="Equation" r:id="rId4" imgW="215640" imgH="342720" progId="Equation.DSMT4">
                  <p:embed/>
                  <p:pic>
                    <p:nvPicPr>
                      <p:cNvPr id="10" name="Object 9">
                        <a:extLst>
                          <a:ext uri="{FF2B5EF4-FFF2-40B4-BE49-F238E27FC236}">
                            <a16:creationId xmlns:a16="http://schemas.microsoft.com/office/drawing/2014/main" id="{193A2D1A-8C97-4767-98ED-3CC2CB316FCF}"/>
                          </a:ext>
                          <a:ext uri="{C183D7F6-B498-43B3-948B-1728B52AA6E4}">
                            <adec:decorative xmlns:adec="http://schemas.microsoft.com/office/drawing/2017/decorative" val="1"/>
                          </a:ext>
                        </a:extLst>
                      </p:cNvPr>
                      <p:cNvPicPr/>
                      <p:nvPr/>
                    </p:nvPicPr>
                    <p:blipFill>
                      <a:blip r:embed="rId5"/>
                      <a:stretch>
                        <a:fillRect/>
                      </a:stretch>
                    </p:blipFill>
                    <p:spPr>
                      <a:xfrm>
                        <a:off x="5476423" y="3905477"/>
                        <a:ext cx="215900" cy="342900"/>
                      </a:xfrm>
                      <a:prstGeom prst="rect">
                        <a:avLst/>
                      </a:prstGeom>
                      <a:solidFill>
                        <a:schemeClr val="lt1"/>
                      </a:solidFill>
                    </p:spPr>
                  </p:pic>
                </p:oleObj>
              </mc:Fallback>
            </mc:AlternateContent>
          </a:graphicData>
        </a:graphic>
      </p:graphicFrame>
      <p:pic>
        <p:nvPicPr>
          <p:cNvPr id="20" name="Picture 19">
            <a:extLst>
              <a:ext uri="{FF2B5EF4-FFF2-40B4-BE49-F238E27FC236}">
                <a16:creationId xmlns:a16="http://schemas.microsoft.com/office/drawing/2014/main" id="{10DF97EB-082A-42EA-87BE-D8D4597F133F}"/>
              </a:ext>
              <a:ext uri="{C183D7F6-B498-43B3-948B-1728B52AA6E4}">
                <adec:decorative xmlns:adec="http://schemas.microsoft.com/office/drawing/2017/decorative" val="1"/>
              </a:ext>
            </a:extLst>
          </p:cNvPr>
          <p:cNvPicPr>
            <a:picLocks noChangeAspect="1"/>
          </p:cNvPicPr>
          <p:nvPr/>
        </p:nvPicPr>
        <p:blipFill rotWithShape="1">
          <a:blip r:embed="rId6"/>
          <a:srcRect l="72844" t="29869" r="895" b="39524"/>
          <a:stretch/>
        </p:blipFill>
        <p:spPr>
          <a:xfrm>
            <a:off x="6902349" y="3944724"/>
            <a:ext cx="1592321" cy="1413281"/>
          </a:xfrm>
          <a:prstGeom prst="rect">
            <a:avLst/>
          </a:prstGeom>
        </p:spPr>
      </p:pic>
    </p:spTree>
    <p:extLst>
      <p:ext uri="{BB962C8B-B14F-4D97-AF65-F5344CB8AC3E}">
        <p14:creationId xmlns:p14="http://schemas.microsoft.com/office/powerpoint/2010/main" val="2792253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104F-DDBB-4DEE-8F4D-FB4D3033C413}"/>
              </a:ext>
            </a:extLst>
          </p:cNvPr>
          <p:cNvSpPr>
            <a:spLocks noGrp="1"/>
          </p:cNvSpPr>
          <p:nvPr>
            <p:ph type="title"/>
          </p:nvPr>
        </p:nvSpPr>
        <p:spPr/>
        <p:txBody>
          <a:bodyPr/>
          <a:lstStyle/>
          <a:p>
            <a:r>
              <a:rPr lang="en-US" sz="3200" dirty="0"/>
              <a:t>Table 2 Summary Factors That Shift the Demand Curve for Bonds </a:t>
            </a:r>
            <a:r>
              <a:rPr lang="en-US" sz="2000" b="0" dirty="0"/>
              <a:t>(3 of 3)</a:t>
            </a:r>
            <a:endParaRPr lang="en-US" dirty="0"/>
          </a:p>
        </p:txBody>
      </p:sp>
      <p:graphicFrame>
        <p:nvGraphicFramePr>
          <p:cNvPr id="4" name="Table 4">
            <a:extLst>
              <a:ext uri="{FF2B5EF4-FFF2-40B4-BE49-F238E27FC236}">
                <a16:creationId xmlns:a16="http://schemas.microsoft.com/office/drawing/2014/main" id="{8E30337C-5D2C-47E6-AF63-ACA02511964C}"/>
              </a:ext>
            </a:extLst>
          </p:cNvPr>
          <p:cNvGraphicFramePr>
            <a:graphicFrameLocks noGrp="1"/>
          </p:cNvGraphicFramePr>
          <p:nvPr>
            <p:ph sz="quarter" idx="13"/>
            <p:extLst>
              <p:ext uri="{D42A27DB-BD31-4B8C-83A1-F6EECF244321}">
                <p14:modId xmlns:p14="http://schemas.microsoft.com/office/powerpoint/2010/main" val="3236355306"/>
              </p:ext>
            </p:extLst>
          </p:nvPr>
        </p:nvGraphicFramePr>
        <p:xfrm>
          <a:off x="457199" y="1552575"/>
          <a:ext cx="8338456" cy="2409825"/>
        </p:xfrm>
        <a:graphic>
          <a:graphicData uri="http://schemas.openxmlformats.org/drawingml/2006/table">
            <a:tbl>
              <a:tblPr firstRow="1" bandRow="1">
                <a:tableStyleId>{40F9630F-82C1-40B7-BC3A-925EFCFF5E92}</a:tableStyleId>
              </a:tblPr>
              <a:tblGrid>
                <a:gridCol w="2084614">
                  <a:extLst>
                    <a:ext uri="{9D8B030D-6E8A-4147-A177-3AD203B41FA5}">
                      <a16:colId xmlns:a16="http://schemas.microsoft.com/office/drawing/2014/main" val="719392080"/>
                    </a:ext>
                  </a:extLst>
                </a:gridCol>
                <a:gridCol w="2084614">
                  <a:extLst>
                    <a:ext uri="{9D8B030D-6E8A-4147-A177-3AD203B41FA5}">
                      <a16:colId xmlns:a16="http://schemas.microsoft.com/office/drawing/2014/main" val="1834207346"/>
                    </a:ext>
                  </a:extLst>
                </a:gridCol>
                <a:gridCol w="2084614">
                  <a:extLst>
                    <a:ext uri="{9D8B030D-6E8A-4147-A177-3AD203B41FA5}">
                      <a16:colId xmlns:a16="http://schemas.microsoft.com/office/drawing/2014/main" val="3888244339"/>
                    </a:ext>
                  </a:extLst>
                </a:gridCol>
                <a:gridCol w="2084614">
                  <a:extLst>
                    <a:ext uri="{9D8B030D-6E8A-4147-A177-3AD203B41FA5}">
                      <a16:colId xmlns:a16="http://schemas.microsoft.com/office/drawing/2014/main" val="2037052473"/>
                    </a:ext>
                  </a:extLst>
                </a:gridCol>
              </a:tblGrid>
              <a:tr h="70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a:solidFill>
                            <a:schemeClr val="dk1"/>
                          </a:solidFill>
                          <a:latin typeface="+mn-lt"/>
                          <a:ea typeface="Arial"/>
                          <a:cs typeface="Arial"/>
                          <a:sym typeface="Arial"/>
                        </a:rPr>
                        <a:t>Variable</a:t>
                      </a:r>
                    </a:p>
                  </a:txBody>
                  <a:tcPr marL="90000" marR="90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a:solidFill>
                            <a:schemeClr val="dk1"/>
                          </a:solidFill>
                          <a:latin typeface="+mn-lt"/>
                          <a:ea typeface="Arial"/>
                          <a:cs typeface="Arial"/>
                          <a:sym typeface="Arial"/>
                        </a:rPr>
                        <a:t>Change in Variable</a:t>
                      </a:r>
                    </a:p>
                  </a:txBody>
                  <a:tcPr marL="90000" marR="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i="0" u="none" strike="noStrike" cap="none" baseline="0" dirty="0">
                          <a:solidFill>
                            <a:schemeClr val="dk1"/>
                          </a:solidFill>
                          <a:latin typeface="+mn-lt"/>
                          <a:ea typeface="Arial"/>
                          <a:cs typeface="Arial"/>
                          <a:sym typeface="Arial"/>
                        </a:rPr>
                        <a:t>Change in Quantity Demanded at Each Bond Price</a:t>
                      </a:r>
                    </a:p>
                  </a:txBody>
                  <a:tcPr marL="90000" marR="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a:solidFill>
                            <a:schemeClr val="dk1"/>
                          </a:solidFill>
                          <a:latin typeface="+mn-lt"/>
                          <a:ea typeface="Arial"/>
                          <a:cs typeface="Arial"/>
                          <a:sym typeface="Arial"/>
                        </a:rPr>
                        <a:t>Shift in Demand Curve</a:t>
                      </a:r>
                    </a:p>
                  </a:txBody>
                  <a:tcPr marL="90000" marR="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7376044"/>
                  </a:ext>
                </a:extLst>
              </a:tr>
              <a:tr h="1586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cap="none" baseline="0" dirty="0">
                          <a:solidFill>
                            <a:schemeClr val="dk1"/>
                          </a:solidFill>
                          <a:latin typeface="+mn-lt"/>
                          <a:ea typeface="Arial"/>
                          <a:cs typeface="Arial"/>
                          <a:sym typeface="Arial"/>
                        </a:rPr>
                        <a:t>Liquidity of bonds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cap="none" baseline="0" dirty="0">
                          <a:solidFill>
                            <a:schemeClr val="dk1"/>
                          </a:solidFill>
                          <a:latin typeface="+mn-lt"/>
                          <a:ea typeface="Arial"/>
                          <a:cs typeface="Arial"/>
                          <a:sym typeface="Arial"/>
                        </a:rPr>
                        <a:t>relative to other assets</a:t>
                      </a:r>
                      <a:endParaRPr lang="en-US" sz="1600" b="0" i="0" u="none" strike="noStrike" cap="none" baseline="0" dirty="0">
                        <a:solidFill>
                          <a:schemeClr val="dk1"/>
                        </a:solidFill>
                        <a:latin typeface="+mn-lt"/>
                        <a:ea typeface="Arial"/>
                        <a:cs typeface="Arial"/>
                        <a:sym typeface="Arial"/>
                      </a:endParaRPr>
                    </a:p>
                  </a:txBody>
                  <a:tcPr marL="90000" marR="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increase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increase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A graph plots P versus B. The graph plots a falling line, B to the d power, sub 1. The line shifts to the right and is </a:t>
                      </a:r>
                      <a:r>
                        <a:rPr lang="en-IN" sz="100" b="0" i="0" u="none" strike="noStrike" dirty="0" err="1">
                          <a:solidFill>
                            <a:srgbClr val="000000"/>
                          </a:solidFill>
                          <a:effectLst/>
                          <a:latin typeface="+mn-lt"/>
                        </a:rPr>
                        <a:t>labeled</a:t>
                      </a:r>
                      <a:r>
                        <a:rPr lang="en-IN" sz="100" b="0" i="0" u="none" strike="noStrike" dirty="0">
                          <a:solidFill>
                            <a:srgbClr val="000000"/>
                          </a:solidFill>
                          <a:effectLst/>
                          <a:latin typeface="+mn-lt"/>
                        </a:rPr>
                        <a:t>, B to the d power, sub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6996849"/>
                  </a:ext>
                </a:extLst>
              </a:tr>
            </a:tbl>
          </a:graphicData>
        </a:graphic>
      </p:graphicFrame>
      <p:graphicFrame>
        <p:nvGraphicFramePr>
          <p:cNvPr id="7" name="Object 6">
            <a:extLst>
              <a:ext uri="{FF2B5EF4-FFF2-40B4-BE49-F238E27FC236}">
                <a16:creationId xmlns:a16="http://schemas.microsoft.com/office/drawing/2014/main" id="{5B006C6A-377B-4978-9646-2C09E838AE0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4632029"/>
              </p:ext>
            </p:extLst>
          </p:nvPr>
        </p:nvGraphicFramePr>
        <p:xfrm>
          <a:off x="3451679" y="2517775"/>
          <a:ext cx="215900" cy="342900"/>
        </p:xfrm>
        <a:graphic>
          <a:graphicData uri="http://schemas.openxmlformats.org/presentationml/2006/ole">
            <mc:AlternateContent xmlns:mc="http://schemas.openxmlformats.org/markup-compatibility/2006">
              <mc:Choice xmlns:v="urn:schemas-microsoft-com:vml" Requires="v">
                <p:oleObj name="Equation" r:id="rId2" imgW="215640" imgH="342720" progId="Equation.DSMT4">
                  <p:embed/>
                </p:oleObj>
              </mc:Choice>
              <mc:Fallback>
                <p:oleObj name="Equation" r:id="rId2" imgW="215640" imgH="342720" progId="Equation.DSMT4">
                  <p:embed/>
                  <p:pic>
                    <p:nvPicPr>
                      <p:cNvPr id="7" name="Object 6">
                        <a:extLst>
                          <a:ext uri="{FF2B5EF4-FFF2-40B4-BE49-F238E27FC236}">
                            <a16:creationId xmlns:a16="http://schemas.microsoft.com/office/drawing/2014/main" id="{5B006C6A-377B-4978-9646-2C09E838AE06}"/>
                          </a:ext>
                          <a:ext uri="{C183D7F6-B498-43B3-948B-1728B52AA6E4}">
                            <adec:decorative xmlns:adec="http://schemas.microsoft.com/office/drawing/2017/decorative" val="1"/>
                          </a:ext>
                        </a:extLst>
                      </p:cNvPr>
                      <p:cNvPicPr/>
                      <p:nvPr/>
                    </p:nvPicPr>
                    <p:blipFill>
                      <a:blip r:embed="rId3"/>
                      <a:stretch>
                        <a:fillRect/>
                      </a:stretch>
                    </p:blipFill>
                    <p:spPr>
                      <a:xfrm>
                        <a:off x="3451679" y="2517775"/>
                        <a:ext cx="215900" cy="342900"/>
                      </a:xfrm>
                      <a:prstGeom prst="rect">
                        <a:avLst/>
                      </a:prstGeom>
                      <a:solidFill>
                        <a:schemeClr val="lt1"/>
                      </a:solidFill>
                    </p:spPr>
                  </p:pic>
                </p:oleObj>
              </mc:Fallback>
            </mc:AlternateContent>
          </a:graphicData>
        </a:graphic>
      </p:graphicFrame>
      <p:graphicFrame>
        <p:nvGraphicFramePr>
          <p:cNvPr id="8" name="Object 7">
            <a:extLst>
              <a:ext uri="{FF2B5EF4-FFF2-40B4-BE49-F238E27FC236}">
                <a16:creationId xmlns:a16="http://schemas.microsoft.com/office/drawing/2014/main" id="{C92FD5D0-61FD-44AD-BDFC-6116D064B4C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24598983"/>
              </p:ext>
            </p:extLst>
          </p:nvPr>
        </p:nvGraphicFramePr>
        <p:xfrm>
          <a:off x="5476423" y="2498725"/>
          <a:ext cx="215900" cy="342900"/>
        </p:xfrm>
        <a:graphic>
          <a:graphicData uri="http://schemas.openxmlformats.org/presentationml/2006/ole">
            <mc:AlternateContent xmlns:mc="http://schemas.openxmlformats.org/markup-compatibility/2006">
              <mc:Choice xmlns:v="urn:schemas-microsoft-com:vml" Requires="v">
                <p:oleObj name="Equation" r:id="rId2" imgW="215640" imgH="342720" progId="Equation.DSMT4">
                  <p:embed/>
                </p:oleObj>
              </mc:Choice>
              <mc:Fallback>
                <p:oleObj name="Equation" r:id="rId2" imgW="215640" imgH="342720" progId="Equation.DSMT4">
                  <p:embed/>
                  <p:pic>
                    <p:nvPicPr>
                      <p:cNvPr id="8" name="Object 7">
                        <a:extLst>
                          <a:ext uri="{FF2B5EF4-FFF2-40B4-BE49-F238E27FC236}">
                            <a16:creationId xmlns:a16="http://schemas.microsoft.com/office/drawing/2014/main" id="{C92FD5D0-61FD-44AD-BDFC-6116D064B4CF}"/>
                          </a:ext>
                          <a:ext uri="{C183D7F6-B498-43B3-948B-1728B52AA6E4}">
                            <adec:decorative xmlns:adec="http://schemas.microsoft.com/office/drawing/2017/decorative" val="1"/>
                          </a:ext>
                        </a:extLst>
                      </p:cNvPr>
                      <p:cNvPicPr/>
                      <p:nvPr/>
                    </p:nvPicPr>
                    <p:blipFill>
                      <a:blip r:embed="rId3"/>
                      <a:stretch>
                        <a:fillRect/>
                      </a:stretch>
                    </p:blipFill>
                    <p:spPr>
                      <a:xfrm>
                        <a:off x="5476423" y="2498725"/>
                        <a:ext cx="215900" cy="342900"/>
                      </a:xfrm>
                      <a:prstGeom prst="rect">
                        <a:avLst/>
                      </a:prstGeom>
                      <a:solidFill>
                        <a:schemeClr val="lt1"/>
                      </a:solidFill>
                    </p:spPr>
                  </p:pic>
                </p:oleObj>
              </mc:Fallback>
            </mc:AlternateContent>
          </a:graphicData>
        </a:graphic>
      </p:graphicFrame>
      <p:pic>
        <p:nvPicPr>
          <p:cNvPr id="13" name="Picture 12">
            <a:extLst>
              <a:ext uri="{FF2B5EF4-FFF2-40B4-BE49-F238E27FC236}">
                <a16:creationId xmlns:a16="http://schemas.microsoft.com/office/drawing/2014/main" id="{CF02A530-D517-499B-9951-94BF9D228D0A}"/>
              </a:ext>
              <a:ext uri="{C183D7F6-B498-43B3-948B-1728B52AA6E4}">
                <adec:decorative xmlns:adec="http://schemas.microsoft.com/office/drawing/2017/decorative" val="1"/>
              </a:ext>
            </a:extLst>
          </p:cNvPr>
          <p:cNvPicPr>
            <a:picLocks noChangeAspect="1"/>
          </p:cNvPicPr>
          <p:nvPr/>
        </p:nvPicPr>
        <p:blipFill rotWithShape="1">
          <a:blip r:embed="rId4"/>
          <a:srcRect l="73464" t="61172" r="1984" b="10465"/>
          <a:stretch/>
        </p:blipFill>
        <p:spPr>
          <a:xfrm>
            <a:off x="6910933" y="2427472"/>
            <a:ext cx="1621333" cy="1426361"/>
          </a:xfrm>
          <a:prstGeom prst="rect">
            <a:avLst/>
          </a:prstGeom>
        </p:spPr>
      </p:pic>
      <p:sp>
        <p:nvSpPr>
          <p:cNvPr id="5" name="Content Placeholder 4">
            <a:extLst>
              <a:ext uri="{FF2B5EF4-FFF2-40B4-BE49-F238E27FC236}">
                <a16:creationId xmlns:a16="http://schemas.microsoft.com/office/drawing/2014/main" id="{A3E338BC-C56E-4974-AE8E-D24D2A08DDFA}"/>
              </a:ext>
            </a:extLst>
          </p:cNvPr>
          <p:cNvSpPr>
            <a:spLocks noGrp="1"/>
          </p:cNvSpPr>
          <p:nvPr>
            <p:ph sz="quarter" idx="15"/>
          </p:nvPr>
        </p:nvSpPr>
        <p:spPr>
          <a:xfrm>
            <a:off x="457201" y="4144966"/>
            <a:ext cx="7781636" cy="911939"/>
          </a:xfrm>
        </p:spPr>
        <p:txBody>
          <a:bodyPr/>
          <a:lstStyle/>
          <a:p>
            <a:pPr marL="432" indent="0">
              <a:buNone/>
            </a:pPr>
            <a:r>
              <a:rPr lang="en-US" sz="1600" b="1" noProof="0" dirty="0"/>
              <a:t>Note: </a:t>
            </a:r>
            <a:r>
              <a:rPr lang="en-US" sz="1600" noProof="0" dirty="0"/>
              <a:t>Only increases in the variables are shown. The effect |of decreases in the variables on the change in demand would be the opposite of those indicated in the remaining columns.</a:t>
            </a:r>
          </a:p>
        </p:txBody>
      </p:sp>
    </p:spTree>
    <p:extLst>
      <p:ext uri="{BB962C8B-B14F-4D97-AF65-F5344CB8AC3E}">
        <p14:creationId xmlns:p14="http://schemas.microsoft.com/office/powerpoint/2010/main" val="3716185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FE05-ED41-470C-9096-BDBA0CBB4FBE}"/>
              </a:ext>
            </a:extLst>
          </p:cNvPr>
          <p:cNvSpPr>
            <a:spLocks noGrp="1"/>
          </p:cNvSpPr>
          <p:nvPr>
            <p:ph type="title"/>
          </p:nvPr>
        </p:nvSpPr>
        <p:spPr>
          <a:xfrm>
            <a:off x="457200" y="215371"/>
            <a:ext cx="8437418" cy="1097279"/>
          </a:xfrm>
        </p:spPr>
        <p:txBody>
          <a:bodyPr/>
          <a:lstStyle/>
          <a:p>
            <a:r>
              <a:rPr lang="en-US" sz="3200" dirty="0"/>
              <a:t>How Factors Shift the Demand Curve </a:t>
            </a:r>
            <a:endParaRPr lang="en-US" sz="2000" dirty="0"/>
          </a:p>
        </p:txBody>
      </p:sp>
      <p:sp>
        <p:nvSpPr>
          <p:cNvPr id="3" name="Content Placeholder 2">
            <a:extLst>
              <a:ext uri="{FF2B5EF4-FFF2-40B4-BE49-F238E27FC236}">
                <a16:creationId xmlns:a16="http://schemas.microsoft.com/office/drawing/2014/main" id="{DF8DF86B-5C29-4606-9F05-FB30E4B1A0A6}"/>
              </a:ext>
            </a:extLst>
          </p:cNvPr>
          <p:cNvSpPr>
            <a:spLocks noGrp="1"/>
          </p:cNvSpPr>
          <p:nvPr>
            <p:ph sz="quarter" idx="13"/>
          </p:nvPr>
        </p:nvSpPr>
        <p:spPr>
          <a:xfrm>
            <a:off x="457201" y="1552575"/>
            <a:ext cx="2822674" cy="511752"/>
          </a:xfrm>
        </p:spPr>
        <p:txBody>
          <a:bodyPr/>
          <a:lstStyle/>
          <a:p>
            <a:pPr marL="432000" indent="-432000">
              <a:buFont typeface="+mj-lt"/>
              <a:buAutoNum type="arabicPeriod"/>
            </a:pPr>
            <a:r>
              <a:rPr lang="en-US" dirty="0"/>
              <a:t>Wealth/saving</a:t>
            </a:r>
          </a:p>
        </p:txBody>
      </p:sp>
      <p:sp>
        <p:nvSpPr>
          <p:cNvPr id="4" name="Content Placeholder 3">
            <a:extLst>
              <a:ext uri="{FF2B5EF4-FFF2-40B4-BE49-F238E27FC236}">
                <a16:creationId xmlns:a16="http://schemas.microsoft.com/office/drawing/2014/main" id="{B7EE8331-1280-4C2A-9556-087B79E4A33B}"/>
              </a:ext>
            </a:extLst>
          </p:cNvPr>
          <p:cNvSpPr>
            <a:spLocks noGrp="1"/>
          </p:cNvSpPr>
          <p:nvPr>
            <p:ph sz="quarter" idx="14"/>
          </p:nvPr>
        </p:nvSpPr>
        <p:spPr>
          <a:xfrm>
            <a:off x="457199" y="2141822"/>
            <a:ext cx="4189751" cy="436487"/>
          </a:xfrm>
        </p:spPr>
        <p:txBody>
          <a:bodyPr tIns="0"/>
          <a:lstStyle/>
          <a:p>
            <a:pPr lvl="1"/>
            <a:r>
              <a:rPr lang="en-US" dirty="0"/>
              <a:t>Economy up, wealth up</a:t>
            </a:r>
          </a:p>
        </p:txBody>
      </p:sp>
      <p:sp>
        <p:nvSpPr>
          <p:cNvPr id="5" name="Content Placeholder 4">
            <a:extLst>
              <a:ext uri="{FF2B5EF4-FFF2-40B4-BE49-F238E27FC236}">
                <a16:creationId xmlns:a16="http://schemas.microsoft.com/office/drawing/2014/main" id="{F6E64F1F-3D0B-4C54-AD34-8213D9624431}"/>
              </a:ext>
            </a:extLst>
          </p:cNvPr>
          <p:cNvSpPr>
            <a:spLocks noGrp="1"/>
          </p:cNvSpPr>
          <p:nvPr>
            <p:ph sz="quarter" idx="15"/>
          </p:nvPr>
        </p:nvSpPr>
        <p:spPr>
          <a:xfrm>
            <a:off x="906901" y="2608706"/>
            <a:ext cx="386189" cy="404320"/>
          </a:xfrm>
        </p:spPr>
        <p:txBody>
          <a:bodyPr tIns="0" bIns="0"/>
          <a:lstStyle/>
          <a:p>
            <a:pPr marL="0" lvl="1" indent="0"/>
            <a:r>
              <a:rPr lang="en-US" dirty="0"/>
              <a:t> </a:t>
            </a:r>
            <a:r>
              <a:rPr lang="en-US" sz="100" dirty="0"/>
              <a:t> </a:t>
            </a:r>
          </a:p>
        </p:txBody>
      </p:sp>
      <p:graphicFrame>
        <p:nvGraphicFramePr>
          <p:cNvPr id="17" name="Object 16" descr="B to the d power">
            <a:extLst>
              <a:ext uri="{FF2B5EF4-FFF2-40B4-BE49-F238E27FC236}">
                <a16:creationId xmlns:a16="http://schemas.microsoft.com/office/drawing/2014/main" id="{17F58C54-ACC8-4D6E-B9EF-759A95E3D3A1}"/>
              </a:ext>
            </a:extLst>
          </p:cNvPr>
          <p:cNvGraphicFramePr>
            <a:graphicFrameLocks noChangeAspect="1"/>
          </p:cNvGraphicFramePr>
          <p:nvPr>
            <p:extLst>
              <p:ext uri="{D42A27DB-BD31-4B8C-83A1-F6EECF244321}">
                <p14:modId xmlns:p14="http://schemas.microsoft.com/office/powerpoint/2010/main" val="3314266684"/>
              </p:ext>
            </p:extLst>
          </p:nvPr>
        </p:nvGraphicFramePr>
        <p:xfrm>
          <a:off x="1403868" y="2643006"/>
          <a:ext cx="368300" cy="330200"/>
        </p:xfrm>
        <a:graphic>
          <a:graphicData uri="http://schemas.openxmlformats.org/presentationml/2006/ole">
            <mc:AlternateContent xmlns:mc="http://schemas.openxmlformats.org/markup-compatibility/2006">
              <mc:Choice xmlns:v="urn:schemas-microsoft-com:vml" Requires="v">
                <p:oleObj name="Equation" r:id="rId2" imgW="368280" imgH="330120" progId="Equation.DSMT4">
                  <p:embed/>
                </p:oleObj>
              </mc:Choice>
              <mc:Fallback>
                <p:oleObj name="Equation" r:id="rId2" imgW="368280" imgH="330120" progId="Equation.DSMT4">
                  <p:embed/>
                  <p:pic>
                    <p:nvPicPr>
                      <p:cNvPr id="17" name="Object 16" descr="B to the d power">
                        <a:extLst>
                          <a:ext uri="{FF2B5EF4-FFF2-40B4-BE49-F238E27FC236}">
                            <a16:creationId xmlns:a16="http://schemas.microsoft.com/office/drawing/2014/main" id="{17F58C54-ACC8-4D6E-B9EF-759A95E3D3A1}"/>
                          </a:ext>
                        </a:extLst>
                      </p:cNvPr>
                      <p:cNvPicPr/>
                      <p:nvPr/>
                    </p:nvPicPr>
                    <p:blipFill>
                      <a:blip r:embed="rId3"/>
                      <a:stretch>
                        <a:fillRect/>
                      </a:stretch>
                    </p:blipFill>
                    <p:spPr>
                      <a:xfrm>
                        <a:off x="1403868" y="2643006"/>
                        <a:ext cx="368300" cy="3302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6E54028-C936-4102-88AE-7C9031820780}"/>
              </a:ext>
            </a:extLst>
          </p:cNvPr>
          <p:cNvSpPr>
            <a:spLocks noGrp="1"/>
          </p:cNvSpPr>
          <p:nvPr>
            <p:ph sz="quarter" idx="16"/>
          </p:nvPr>
        </p:nvSpPr>
        <p:spPr>
          <a:xfrm>
            <a:off x="1904431" y="2636656"/>
            <a:ext cx="1071797" cy="406400"/>
          </a:xfrm>
        </p:spPr>
        <p:txBody>
          <a:bodyPr lIns="0" tIns="0" rIns="0" bIns="0"/>
          <a:lstStyle/>
          <a:p>
            <a:pPr marL="0" lvl="1" indent="0">
              <a:buNone/>
            </a:pPr>
            <a:r>
              <a:rPr lang="en-US" dirty="0"/>
              <a:t>higher,</a:t>
            </a:r>
          </a:p>
        </p:txBody>
      </p:sp>
      <p:graphicFrame>
        <p:nvGraphicFramePr>
          <p:cNvPr id="18" name="Object 17" descr="B to the d power">
            <a:extLst>
              <a:ext uri="{FF2B5EF4-FFF2-40B4-BE49-F238E27FC236}">
                <a16:creationId xmlns:a16="http://schemas.microsoft.com/office/drawing/2014/main" id="{EDA4DA25-30F7-4EA6-992F-58636E3AC228}"/>
              </a:ext>
            </a:extLst>
          </p:cNvPr>
          <p:cNvGraphicFramePr>
            <a:graphicFrameLocks noChangeAspect="1"/>
          </p:cNvGraphicFramePr>
          <p:nvPr>
            <p:extLst>
              <p:ext uri="{D42A27DB-BD31-4B8C-83A1-F6EECF244321}">
                <p14:modId xmlns:p14="http://schemas.microsoft.com/office/powerpoint/2010/main" val="3820136208"/>
              </p:ext>
            </p:extLst>
          </p:nvPr>
        </p:nvGraphicFramePr>
        <p:xfrm>
          <a:off x="3065940" y="2652531"/>
          <a:ext cx="368300" cy="330200"/>
        </p:xfrm>
        <a:graphic>
          <a:graphicData uri="http://schemas.openxmlformats.org/presentationml/2006/ole">
            <mc:AlternateContent xmlns:mc="http://schemas.openxmlformats.org/markup-compatibility/2006">
              <mc:Choice xmlns:v="urn:schemas-microsoft-com:vml" Requires="v">
                <p:oleObj name="Equation" r:id="rId4" imgW="368280" imgH="330120" progId="Equation.DSMT4">
                  <p:embed/>
                </p:oleObj>
              </mc:Choice>
              <mc:Fallback>
                <p:oleObj name="Equation" r:id="rId4" imgW="368280" imgH="330120" progId="Equation.DSMT4">
                  <p:embed/>
                  <p:pic>
                    <p:nvPicPr>
                      <p:cNvPr id="18" name="Object 17" descr="B to the d power">
                        <a:extLst>
                          <a:ext uri="{FF2B5EF4-FFF2-40B4-BE49-F238E27FC236}">
                            <a16:creationId xmlns:a16="http://schemas.microsoft.com/office/drawing/2014/main" id="{EDA4DA25-30F7-4EA6-992F-58636E3AC228}"/>
                          </a:ext>
                        </a:extLst>
                      </p:cNvPr>
                      <p:cNvPicPr/>
                      <p:nvPr/>
                    </p:nvPicPr>
                    <p:blipFill>
                      <a:blip r:embed="rId3"/>
                      <a:stretch>
                        <a:fillRect/>
                      </a:stretch>
                    </p:blipFill>
                    <p:spPr>
                      <a:xfrm>
                        <a:off x="3065940" y="2652531"/>
                        <a:ext cx="368300" cy="330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D0A5F6E-7CDD-4757-99B1-BA696E35F2AC}"/>
              </a:ext>
            </a:extLst>
          </p:cNvPr>
          <p:cNvSpPr>
            <a:spLocks noGrp="1"/>
          </p:cNvSpPr>
          <p:nvPr>
            <p:ph sz="quarter" idx="17"/>
          </p:nvPr>
        </p:nvSpPr>
        <p:spPr>
          <a:xfrm>
            <a:off x="3523366" y="2643006"/>
            <a:ext cx="2390931" cy="413947"/>
          </a:xfrm>
        </p:spPr>
        <p:txBody>
          <a:bodyPr lIns="0" tIns="0" rIns="0" bIns="0"/>
          <a:lstStyle/>
          <a:p>
            <a:pPr marL="0" lvl="1" indent="0">
              <a:buNone/>
            </a:pPr>
            <a:r>
              <a:rPr lang="en-US" dirty="0"/>
              <a:t>shifts out to right</a:t>
            </a:r>
          </a:p>
        </p:txBody>
      </p:sp>
      <p:sp>
        <p:nvSpPr>
          <p:cNvPr id="8" name="Content Placeholder 7">
            <a:extLst>
              <a:ext uri="{FF2B5EF4-FFF2-40B4-BE49-F238E27FC236}">
                <a16:creationId xmlns:a16="http://schemas.microsoft.com/office/drawing/2014/main" id="{2F9A4BD1-47FD-4A2B-857F-AF43D8EF6082}"/>
              </a:ext>
            </a:extLst>
          </p:cNvPr>
          <p:cNvSpPr>
            <a:spLocks noGrp="1"/>
          </p:cNvSpPr>
          <p:nvPr>
            <p:ph sz="quarter" idx="18"/>
          </p:nvPr>
        </p:nvSpPr>
        <p:spPr>
          <a:xfrm>
            <a:off x="1191715" y="3150306"/>
            <a:ext cx="682052" cy="514350"/>
          </a:xfrm>
        </p:spPr>
        <p:txBody>
          <a:bodyPr/>
          <a:lstStyle/>
          <a:p>
            <a:pPr marL="0" lvl="1" indent="0">
              <a:buNone/>
            </a:pPr>
            <a:r>
              <a:rPr lang="en-US" dirty="0"/>
              <a:t>OR</a:t>
            </a:r>
          </a:p>
        </p:txBody>
      </p:sp>
      <p:sp>
        <p:nvSpPr>
          <p:cNvPr id="9" name="Content Placeholder 8">
            <a:extLst>
              <a:ext uri="{FF2B5EF4-FFF2-40B4-BE49-F238E27FC236}">
                <a16:creationId xmlns:a16="http://schemas.microsoft.com/office/drawing/2014/main" id="{E1E38AE6-F772-438F-91BD-C18C3A071842}"/>
              </a:ext>
            </a:extLst>
          </p:cNvPr>
          <p:cNvSpPr>
            <a:spLocks noGrp="1"/>
          </p:cNvSpPr>
          <p:nvPr>
            <p:ph sz="quarter" idx="19"/>
          </p:nvPr>
        </p:nvSpPr>
        <p:spPr>
          <a:xfrm>
            <a:off x="457200" y="3724880"/>
            <a:ext cx="5089161" cy="517336"/>
          </a:xfrm>
        </p:spPr>
        <p:txBody>
          <a:bodyPr/>
          <a:lstStyle/>
          <a:p>
            <a:pPr lvl="1"/>
            <a:r>
              <a:rPr lang="en-US" dirty="0"/>
              <a:t>Economy down, wealth down</a:t>
            </a:r>
          </a:p>
        </p:txBody>
      </p:sp>
      <p:sp>
        <p:nvSpPr>
          <p:cNvPr id="10" name="Content Placeholder 9">
            <a:extLst>
              <a:ext uri="{FF2B5EF4-FFF2-40B4-BE49-F238E27FC236}">
                <a16:creationId xmlns:a16="http://schemas.microsoft.com/office/drawing/2014/main" id="{3EF167DE-8C93-4DE9-B398-3862C0C662C7}"/>
              </a:ext>
            </a:extLst>
          </p:cNvPr>
          <p:cNvSpPr>
            <a:spLocks noGrp="1"/>
          </p:cNvSpPr>
          <p:nvPr>
            <p:ph sz="quarter" idx="20"/>
          </p:nvPr>
        </p:nvSpPr>
        <p:spPr>
          <a:xfrm>
            <a:off x="992263" y="4317483"/>
            <a:ext cx="300827" cy="465137"/>
          </a:xfrm>
        </p:spPr>
        <p:txBody>
          <a:bodyPr lIns="0" tIns="0"/>
          <a:lstStyle/>
          <a:p>
            <a:pPr marL="0" lvl="1" indent="0"/>
            <a:r>
              <a:rPr lang="en-US" dirty="0"/>
              <a:t> </a:t>
            </a:r>
            <a:r>
              <a:rPr lang="en-US" sz="100" dirty="0"/>
              <a:t> </a:t>
            </a:r>
          </a:p>
        </p:txBody>
      </p:sp>
      <p:graphicFrame>
        <p:nvGraphicFramePr>
          <p:cNvPr id="19" name="Object 18" descr="B to the d power">
            <a:extLst>
              <a:ext uri="{FF2B5EF4-FFF2-40B4-BE49-F238E27FC236}">
                <a16:creationId xmlns:a16="http://schemas.microsoft.com/office/drawing/2014/main" id="{54AD8E1F-45EF-46AA-96D6-21D957D7774E}"/>
              </a:ext>
            </a:extLst>
          </p:cNvPr>
          <p:cNvGraphicFramePr>
            <a:graphicFrameLocks noChangeAspect="1"/>
          </p:cNvGraphicFramePr>
          <p:nvPr>
            <p:extLst>
              <p:ext uri="{D42A27DB-BD31-4B8C-83A1-F6EECF244321}">
                <p14:modId xmlns:p14="http://schemas.microsoft.com/office/powerpoint/2010/main" val="1976562361"/>
              </p:ext>
            </p:extLst>
          </p:nvPr>
        </p:nvGraphicFramePr>
        <p:xfrm>
          <a:off x="1417724" y="4354971"/>
          <a:ext cx="368300" cy="330200"/>
        </p:xfrm>
        <a:graphic>
          <a:graphicData uri="http://schemas.openxmlformats.org/presentationml/2006/ole">
            <mc:AlternateContent xmlns:mc="http://schemas.openxmlformats.org/markup-compatibility/2006">
              <mc:Choice xmlns:v="urn:schemas-microsoft-com:vml" Requires="v">
                <p:oleObj name="Equation" r:id="rId5" imgW="368280" imgH="330120" progId="Equation.DSMT4">
                  <p:embed/>
                </p:oleObj>
              </mc:Choice>
              <mc:Fallback>
                <p:oleObj name="Equation" r:id="rId5" imgW="368280" imgH="330120" progId="Equation.DSMT4">
                  <p:embed/>
                  <p:pic>
                    <p:nvPicPr>
                      <p:cNvPr id="19" name="Object 18" descr="B to the d power">
                        <a:extLst>
                          <a:ext uri="{FF2B5EF4-FFF2-40B4-BE49-F238E27FC236}">
                            <a16:creationId xmlns:a16="http://schemas.microsoft.com/office/drawing/2014/main" id="{54AD8E1F-45EF-46AA-96D6-21D957D7774E}"/>
                          </a:ext>
                        </a:extLst>
                      </p:cNvPr>
                      <p:cNvPicPr/>
                      <p:nvPr/>
                    </p:nvPicPr>
                    <p:blipFill>
                      <a:blip r:embed="rId3"/>
                      <a:stretch>
                        <a:fillRect/>
                      </a:stretch>
                    </p:blipFill>
                    <p:spPr>
                      <a:xfrm>
                        <a:off x="1417724" y="4354971"/>
                        <a:ext cx="368300" cy="3302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DC9D6FE2-F768-450A-BAB1-5EF69F7B23B6}"/>
              </a:ext>
            </a:extLst>
          </p:cNvPr>
          <p:cNvSpPr>
            <a:spLocks noGrp="1"/>
          </p:cNvSpPr>
          <p:nvPr>
            <p:ph sz="quarter" idx="21"/>
          </p:nvPr>
        </p:nvSpPr>
        <p:spPr>
          <a:xfrm>
            <a:off x="1867201" y="4349947"/>
            <a:ext cx="1028323" cy="397372"/>
          </a:xfrm>
        </p:spPr>
        <p:txBody>
          <a:bodyPr lIns="0" tIns="0" rIns="0" bIns="0"/>
          <a:lstStyle/>
          <a:p>
            <a:pPr marL="0" lvl="1" indent="0">
              <a:buNone/>
            </a:pPr>
            <a:r>
              <a:rPr lang="en-US" dirty="0"/>
              <a:t>higher,</a:t>
            </a:r>
          </a:p>
        </p:txBody>
      </p:sp>
      <p:graphicFrame>
        <p:nvGraphicFramePr>
          <p:cNvPr id="20" name="Object 19" descr="B to the d power">
            <a:extLst>
              <a:ext uri="{FF2B5EF4-FFF2-40B4-BE49-F238E27FC236}">
                <a16:creationId xmlns:a16="http://schemas.microsoft.com/office/drawing/2014/main" id="{D54ACDA4-D5CF-45DF-9BAB-B29FAD0569D0}"/>
              </a:ext>
            </a:extLst>
          </p:cNvPr>
          <p:cNvGraphicFramePr>
            <a:graphicFrameLocks noChangeAspect="1"/>
          </p:cNvGraphicFramePr>
          <p:nvPr>
            <p:extLst>
              <p:ext uri="{D42A27DB-BD31-4B8C-83A1-F6EECF244321}">
                <p14:modId xmlns:p14="http://schemas.microsoft.com/office/powerpoint/2010/main" val="2119737780"/>
              </p:ext>
            </p:extLst>
          </p:nvPr>
        </p:nvGraphicFramePr>
        <p:xfrm>
          <a:off x="3003938" y="4368543"/>
          <a:ext cx="368300" cy="330200"/>
        </p:xfrm>
        <a:graphic>
          <a:graphicData uri="http://schemas.openxmlformats.org/presentationml/2006/ole">
            <mc:AlternateContent xmlns:mc="http://schemas.openxmlformats.org/markup-compatibility/2006">
              <mc:Choice xmlns:v="urn:schemas-microsoft-com:vml" Requires="v">
                <p:oleObj name="Equation" r:id="rId6" imgW="368280" imgH="330120" progId="Equation.DSMT4">
                  <p:embed/>
                </p:oleObj>
              </mc:Choice>
              <mc:Fallback>
                <p:oleObj name="Equation" r:id="rId6" imgW="368280" imgH="330120" progId="Equation.DSMT4">
                  <p:embed/>
                  <p:pic>
                    <p:nvPicPr>
                      <p:cNvPr id="20" name="Object 19" descr="B to the d power">
                        <a:extLst>
                          <a:ext uri="{FF2B5EF4-FFF2-40B4-BE49-F238E27FC236}">
                            <a16:creationId xmlns:a16="http://schemas.microsoft.com/office/drawing/2014/main" id="{D54ACDA4-D5CF-45DF-9BAB-B29FAD0569D0}"/>
                          </a:ext>
                        </a:extLst>
                      </p:cNvPr>
                      <p:cNvPicPr/>
                      <p:nvPr/>
                    </p:nvPicPr>
                    <p:blipFill>
                      <a:blip r:embed="rId3"/>
                      <a:stretch>
                        <a:fillRect/>
                      </a:stretch>
                    </p:blipFill>
                    <p:spPr>
                      <a:xfrm>
                        <a:off x="3003938" y="4368543"/>
                        <a:ext cx="368300" cy="3302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2AE5CC51-BA30-4259-9E3B-4DDE13749639}"/>
              </a:ext>
            </a:extLst>
          </p:cNvPr>
          <p:cNvSpPr>
            <a:spLocks noGrp="1"/>
          </p:cNvSpPr>
          <p:nvPr>
            <p:ph sz="quarter" idx="22"/>
          </p:nvPr>
        </p:nvSpPr>
        <p:spPr>
          <a:xfrm>
            <a:off x="3500957" y="4361099"/>
            <a:ext cx="2392597" cy="405047"/>
          </a:xfrm>
        </p:spPr>
        <p:txBody>
          <a:bodyPr lIns="0" tIns="0" rIns="0" bIns="0"/>
          <a:lstStyle/>
          <a:p>
            <a:pPr marL="0" lvl="1" indent="0">
              <a:buNone/>
            </a:pPr>
            <a:r>
              <a:rPr lang="en-US" dirty="0"/>
              <a:t>shifts out to right</a:t>
            </a:r>
          </a:p>
        </p:txBody>
      </p:sp>
    </p:spTree>
    <p:extLst>
      <p:ext uri="{BB962C8B-B14F-4D97-AF65-F5344CB8AC3E}">
        <p14:creationId xmlns:p14="http://schemas.microsoft.com/office/powerpoint/2010/main" val="710899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2A34-CB44-4E4D-8ACC-22B24C442A01}"/>
              </a:ext>
            </a:extLst>
          </p:cNvPr>
          <p:cNvSpPr>
            <a:spLocks noGrp="1"/>
          </p:cNvSpPr>
          <p:nvPr>
            <p:ph type="title"/>
          </p:nvPr>
        </p:nvSpPr>
        <p:spPr>
          <a:xfrm>
            <a:off x="457199" y="215371"/>
            <a:ext cx="8401987" cy="1097279"/>
          </a:xfrm>
        </p:spPr>
        <p:txBody>
          <a:bodyPr/>
          <a:lstStyle/>
          <a:p>
            <a:r>
              <a:rPr lang="en-US" sz="3200" dirty="0"/>
              <a:t>How Factors Shift the Demand Curve </a:t>
            </a:r>
            <a:r>
              <a:rPr lang="en-US" sz="2000" b="0" dirty="0"/>
              <a:t>(cont.)</a:t>
            </a:r>
            <a:endParaRPr lang="en-US" sz="2000" dirty="0"/>
          </a:p>
        </p:txBody>
      </p:sp>
      <p:sp>
        <p:nvSpPr>
          <p:cNvPr id="3" name="Content Placeholder 2">
            <a:extLst>
              <a:ext uri="{FF2B5EF4-FFF2-40B4-BE49-F238E27FC236}">
                <a16:creationId xmlns:a16="http://schemas.microsoft.com/office/drawing/2014/main" id="{CFE0B812-94B8-4B2F-8C74-DCA75AFABFF7}"/>
              </a:ext>
            </a:extLst>
          </p:cNvPr>
          <p:cNvSpPr>
            <a:spLocks noGrp="1"/>
          </p:cNvSpPr>
          <p:nvPr>
            <p:ph sz="quarter" idx="13"/>
          </p:nvPr>
        </p:nvSpPr>
        <p:spPr>
          <a:xfrm>
            <a:off x="457200" y="1552575"/>
            <a:ext cx="4444584" cy="516068"/>
          </a:xfrm>
        </p:spPr>
        <p:txBody>
          <a:bodyPr/>
          <a:lstStyle/>
          <a:p>
            <a:pPr marL="432000" lvl="0" indent="-432000">
              <a:buSzPts val="2200"/>
              <a:buFont typeface="Arial"/>
              <a:buAutoNum type="arabicPeriod" startAt="2"/>
            </a:pPr>
            <a:r>
              <a:rPr lang="en-US" dirty="0"/>
              <a:t>Expected Returns on bonds</a:t>
            </a:r>
          </a:p>
        </p:txBody>
      </p:sp>
      <p:sp>
        <p:nvSpPr>
          <p:cNvPr id="4" name="Content Placeholder 3">
            <a:extLst>
              <a:ext uri="{FF2B5EF4-FFF2-40B4-BE49-F238E27FC236}">
                <a16:creationId xmlns:a16="http://schemas.microsoft.com/office/drawing/2014/main" id="{0D2ABA62-D37F-411B-9225-BBCA229F0D0C}"/>
              </a:ext>
            </a:extLst>
          </p:cNvPr>
          <p:cNvSpPr>
            <a:spLocks noGrp="1"/>
          </p:cNvSpPr>
          <p:nvPr>
            <p:ph sz="quarter" idx="14"/>
          </p:nvPr>
        </p:nvSpPr>
        <p:spPr>
          <a:xfrm>
            <a:off x="457200" y="2123745"/>
            <a:ext cx="1101777" cy="397690"/>
          </a:xfrm>
        </p:spPr>
        <p:txBody>
          <a:bodyPr tIns="0"/>
          <a:lstStyle/>
          <a:p>
            <a:pPr lvl="1"/>
            <a:r>
              <a:rPr lang="en-US" i="1" dirty="0" err="1"/>
              <a:t>i</a:t>
            </a:r>
            <a:endParaRPr lang="en-US" i="1" dirty="0"/>
          </a:p>
        </p:txBody>
      </p:sp>
      <p:graphicFrame>
        <p:nvGraphicFramePr>
          <p:cNvPr id="17" name="Object 16" descr="decrease">
            <a:extLst>
              <a:ext uri="{FF2B5EF4-FFF2-40B4-BE49-F238E27FC236}">
                <a16:creationId xmlns:a16="http://schemas.microsoft.com/office/drawing/2014/main" id="{8DC4EECC-38EE-404B-8696-E76747F9D841}"/>
              </a:ext>
            </a:extLst>
          </p:cNvPr>
          <p:cNvGraphicFramePr>
            <a:graphicFrameLocks noChangeAspect="1"/>
          </p:cNvGraphicFramePr>
          <p:nvPr>
            <p:extLst>
              <p:ext uri="{D42A27DB-BD31-4B8C-83A1-F6EECF244321}">
                <p14:modId xmlns:p14="http://schemas.microsoft.com/office/powerpoint/2010/main" val="669873448"/>
              </p:ext>
            </p:extLst>
          </p:nvPr>
        </p:nvGraphicFramePr>
        <p:xfrm>
          <a:off x="1618937" y="2163545"/>
          <a:ext cx="215900" cy="342900"/>
        </p:xfrm>
        <a:graphic>
          <a:graphicData uri="http://schemas.openxmlformats.org/presentationml/2006/ole">
            <mc:AlternateContent xmlns:mc="http://schemas.openxmlformats.org/markup-compatibility/2006">
              <mc:Choice xmlns:v="urn:schemas-microsoft-com:vml" Requires="v">
                <p:oleObj name="Equation" r:id="rId2" imgW="215640" imgH="342720" progId="Equation.DSMT4">
                  <p:embed/>
                </p:oleObj>
              </mc:Choice>
              <mc:Fallback>
                <p:oleObj name="Equation" r:id="rId2" imgW="215640" imgH="342720" progId="Equation.DSMT4">
                  <p:embed/>
                  <p:pic>
                    <p:nvPicPr>
                      <p:cNvPr id="17" name="Object 16" descr="decrease">
                        <a:extLst>
                          <a:ext uri="{FF2B5EF4-FFF2-40B4-BE49-F238E27FC236}">
                            <a16:creationId xmlns:a16="http://schemas.microsoft.com/office/drawing/2014/main" id="{8DC4EECC-38EE-404B-8696-E76747F9D841}"/>
                          </a:ext>
                        </a:extLst>
                      </p:cNvPr>
                      <p:cNvPicPr/>
                      <p:nvPr/>
                    </p:nvPicPr>
                    <p:blipFill>
                      <a:blip r:embed="rId3"/>
                      <a:stretch>
                        <a:fillRect/>
                      </a:stretch>
                    </p:blipFill>
                    <p:spPr>
                      <a:xfrm>
                        <a:off x="1618937" y="2163545"/>
                        <a:ext cx="215900" cy="342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F894E64-025F-49EC-A1DE-5A4FE23A7354}"/>
              </a:ext>
            </a:extLst>
          </p:cNvPr>
          <p:cNvSpPr>
            <a:spLocks noGrp="1"/>
          </p:cNvSpPr>
          <p:nvPr>
            <p:ph sz="quarter" idx="15"/>
          </p:nvPr>
        </p:nvSpPr>
        <p:spPr>
          <a:xfrm>
            <a:off x="1967456" y="2148243"/>
            <a:ext cx="1311639" cy="404320"/>
          </a:xfrm>
        </p:spPr>
        <p:txBody>
          <a:bodyPr lIns="0" tIns="0" rIns="0" bIns="0"/>
          <a:lstStyle/>
          <a:p>
            <a:pPr marL="0" lvl="1" indent="0">
              <a:buNone/>
            </a:pPr>
            <a:r>
              <a:rPr lang="en-US" dirty="0"/>
              <a:t>in future,</a:t>
            </a:r>
          </a:p>
        </p:txBody>
      </p:sp>
      <p:graphicFrame>
        <p:nvGraphicFramePr>
          <p:cNvPr id="18" name="Object 17" descr="R to the e power">
            <a:extLst>
              <a:ext uri="{FF2B5EF4-FFF2-40B4-BE49-F238E27FC236}">
                <a16:creationId xmlns:a16="http://schemas.microsoft.com/office/drawing/2014/main" id="{792912EB-336F-4DBF-8681-45142D174273}"/>
              </a:ext>
            </a:extLst>
          </p:cNvPr>
          <p:cNvGraphicFramePr>
            <a:graphicFrameLocks noChangeAspect="1"/>
          </p:cNvGraphicFramePr>
          <p:nvPr>
            <p:extLst>
              <p:ext uri="{D42A27DB-BD31-4B8C-83A1-F6EECF244321}">
                <p14:modId xmlns:p14="http://schemas.microsoft.com/office/powerpoint/2010/main" val="4270031501"/>
              </p:ext>
            </p:extLst>
          </p:nvPr>
        </p:nvGraphicFramePr>
        <p:xfrm>
          <a:off x="3369035" y="2172480"/>
          <a:ext cx="381000" cy="330200"/>
        </p:xfrm>
        <a:graphic>
          <a:graphicData uri="http://schemas.openxmlformats.org/presentationml/2006/ole">
            <mc:AlternateContent xmlns:mc="http://schemas.openxmlformats.org/markup-compatibility/2006">
              <mc:Choice xmlns:v="urn:schemas-microsoft-com:vml" Requires="v">
                <p:oleObj name="Equation" r:id="rId4" imgW="380880" imgH="330120" progId="Equation.DSMT4">
                  <p:embed/>
                </p:oleObj>
              </mc:Choice>
              <mc:Fallback>
                <p:oleObj name="Equation" r:id="rId4" imgW="380880" imgH="330120" progId="Equation.DSMT4">
                  <p:embed/>
                  <p:pic>
                    <p:nvPicPr>
                      <p:cNvPr id="18" name="Object 17" descr="R to the e power">
                        <a:extLst>
                          <a:ext uri="{FF2B5EF4-FFF2-40B4-BE49-F238E27FC236}">
                            <a16:creationId xmlns:a16="http://schemas.microsoft.com/office/drawing/2014/main" id="{792912EB-336F-4DBF-8681-45142D174273}"/>
                          </a:ext>
                        </a:extLst>
                      </p:cNvPr>
                      <p:cNvPicPr/>
                      <p:nvPr/>
                    </p:nvPicPr>
                    <p:blipFill>
                      <a:blip r:embed="rId5"/>
                      <a:stretch>
                        <a:fillRect/>
                      </a:stretch>
                    </p:blipFill>
                    <p:spPr>
                      <a:xfrm>
                        <a:off x="3369035" y="2172480"/>
                        <a:ext cx="381000" cy="3302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BC053DE-58A1-4ADE-86EB-F3ABE81EA2BC}"/>
              </a:ext>
            </a:extLst>
          </p:cNvPr>
          <p:cNvSpPr>
            <a:spLocks noGrp="1"/>
          </p:cNvSpPr>
          <p:nvPr>
            <p:ph sz="quarter" idx="16"/>
          </p:nvPr>
        </p:nvSpPr>
        <p:spPr>
          <a:xfrm>
            <a:off x="3840596" y="2157863"/>
            <a:ext cx="2795666" cy="406400"/>
          </a:xfrm>
        </p:spPr>
        <p:txBody>
          <a:bodyPr lIns="0" tIns="0" rIns="0" bIns="0"/>
          <a:lstStyle/>
          <a:p>
            <a:pPr marL="0" lvl="1" indent="0">
              <a:buNone/>
            </a:pPr>
            <a:r>
              <a:rPr lang="en-US" dirty="0"/>
              <a:t>for long-term bonds</a:t>
            </a:r>
          </a:p>
        </p:txBody>
      </p:sp>
      <p:graphicFrame>
        <p:nvGraphicFramePr>
          <p:cNvPr id="23" name="Object 22" descr="increase">
            <a:extLst>
              <a:ext uri="{FF2B5EF4-FFF2-40B4-BE49-F238E27FC236}">
                <a16:creationId xmlns:a16="http://schemas.microsoft.com/office/drawing/2014/main" id="{1D902954-33BD-4F6B-B9D0-B768884CF79D}"/>
              </a:ext>
            </a:extLst>
          </p:cNvPr>
          <p:cNvGraphicFramePr>
            <a:graphicFrameLocks noChangeAspect="1"/>
          </p:cNvGraphicFramePr>
          <p:nvPr>
            <p:extLst>
              <p:ext uri="{D42A27DB-BD31-4B8C-83A1-F6EECF244321}">
                <p14:modId xmlns:p14="http://schemas.microsoft.com/office/powerpoint/2010/main" val="3933319231"/>
              </p:ext>
            </p:extLst>
          </p:nvPr>
        </p:nvGraphicFramePr>
        <p:xfrm>
          <a:off x="6663970" y="2185571"/>
          <a:ext cx="215900" cy="342900"/>
        </p:xfrm>
        <a:graphic>
          <a:graphicData uri="http://schemas.openxmlformats.org/presentationml/2006/ole">
            <mc:AlternateContent xmlns:mc="http://schemas.openxmlformats.org/markup-compatibility/2006">
              <mc:Choice xmlns:v="urn:schemas-microsoft-com:vml" Requires="v">
                <p:oleObj name="Equation" r:id="rId6" imgW="215640" imgH="342720" progId="Equation.DSMT4">
                  <p:embed/>
                </p:oleObj>
              </mc:Choice>
              <mc:Fallback>
                <p:oleObj name="Equation" r:id="rId6" imgW="215640" imgH="342720" progId="Equation.DSMT4">
                  <p:embed/>
                  <p:pic>
                    <p:nvPicPr>
                      <p:cNvPr id="23" name="Object 22" descr="increase">
                        <a:extLst>
                          <a:ext uri="{FF2B5EF4-FFF2-40B4-BE49-F238E27FC236}">
                            <a16:creationId xmlns:a16="http://schemas.microsoft.com/office/drawing/2014/main" id="{1D902954-33BD-4F6B-B9D0-B768884CF79D}"/>
                          </a:ext>
                        </a:extLst>
                      </p:cNvPr>
                      <p:cNvPicPr/>
                      <p:nvPr/>
                    </p:nvPicPr>
                    <p:blipFill>
                      <a:blip r:embed="rId7"/>
                      <a:stretch>
                        <a:fillRect/>
                      </a:stretch>
                    </p:blipFill>
                    <p:spPr>
                      <a:xfrm>
                        <a:off x="6663970" y="2185571"/>
                        <a:ext cx="215900" cy="3429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E500372-23E0-4A60-B7D0-89831F41F04B}"/>
              </a:ext>
            </a:extLst>
          </p:cNvPr>
          <p:cNvSpPr>
            <a:spLocks noGrp="1"/>
          </p:cNvSpPr>
          <p:nvPr>
            <p:ph sz="quarter" idx="17"/>
          </p:nvPr>
        </p:nvSpPr>
        <p:spPr>
          <a:xfrm>
            <a:off x="921892" y="2629056"/>
            <a:ext cx="412229" cy="428937"/>
          </a:xfrm>
        </p:spPr>
        <p:txBody>
          <a:bodyPr tIns="0" bIns="0"/>
          <a:lstStyle/>
          <a:p>
            <a:pPr marL="0" lvl="1" indent="0"/>
            <a:r>
              <a:rPr lang="en-US" dirty="0"/>
              <a:t> </a:t>
            </a:r>
            <a:r>
              <a:rPr lang="en-US" sz="100" dirty="0"/>
              <a:t> </a:t>
            </a:r>
          </a:p>
        </p:txBody>
      </p:sp>
      <p:graphicFrame>
        <p:nvGraphicFramePr>
          <p:cNvPr id="19" name="Object 18" descr="B to the d power">
            <a:extLst>
              <a:ext uri="{FF2B5EF4-FFF2-40B4-BE49-F238E27FC236}">
                <a16:creationId xmlns:a16="http://schemas.microsoft.com/office/drawing/2014/main" id="{EA4EDA8B-2F36-4EE5-B00E-56A29889E0CF}"/>
              </a:ext>
            </a:extLst>
          </p:cNvPr>
          <p:cNvGraphicFramePr>
            <a:graphicFrameLocks noChangeAspect="1"/>
          </p:cNvGraphicFramePr>
          <p:nvPr>
            <p:extLst>
              <p:ext uri="{D42A27DB-BD31-4B8C-83A1-F6EECF244321}">
                <p14:modId xmlns:p14="http://schemas.microsoft.com/office/powerpoint/2010/main" val="3053704236"/>
              </p:ext>
            </p:extLst>
          </p:nvPr>
        </p:nvGraphicFramePr>
        <p:xfrm>
          <a:off x="1403557" y="2659090"/>
          <a:ext cx="368300" cy="330200"/>
        </p:xfrm>
        <a:graphic>
          <a:graphicData uri="http://schemas.openxmlformats.org/presentationml/2006/ole">
            <mc:AlternateContent xmlns:mc="http://schemas.openxmlformats.org/markup-compatibility/2006">
              <mc:Choice xmlns:v="urn:schemas-microsoft-com:vml" Requires="v">
                <p:oleObj name="Equation" r:id="rId8" imgW="368280" imgH="330120" progId="Equation.DSMT4">
                  <p:embed/>
                </p:oleObj>
              </mc:Choice>
              <mc:Fallback>
                <p:oleObj name="Equation" r:id="rId8" imgW="368280" imgH="330120" progId="Equation.DSMT4">
                  <p:embed/>
                  <p:pic>
                    <p:nvPicPr>
                      <p:cNvPr id="19" name="Object 18" descr="B to the d power">
                        <a:extLst>
                          <a:ext uri="{FF2B5EF4-FFF2-40B4-BE49-F238E27FC236}">
                            <a16:creationId xmlns:a16="http://schemas.microsoft.com/office/drawing/2014/main" id="{EA4EDA8B-2F36-4EE5-B00E-56A29889E0CF}"/>
                          </a:ext>
                        </a:extLst>
                      </p:cNvPr>
                      <p:cNvPicPr/>
                      <p:nvPr/>
                    </p:nvPicPr>
                    <p:blipFill>
                      <a:blip r:embed="rId9"/>
                      <a:stretch>
                        <a:fillRect/>
                      </a:stretch>
                    </p:blipFill>
                    <p:spPr>
                      <a:xfrm>
                        <a:off x="1403557" y="2659090"/>
                        <a:ext cx="368300" cy="3302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81D5B0A0-1C8A-48CA-9EA8-DFC2F2D8D6EE}"/>
              </a:ext>
            </a:extLst>
          </p:cNvPr>
          <p:cNvSpPr>
            <a:spLocks noGrp="1"/>
          </p:cNvSpPr>
          <p:nvPr>
            <p:ph sz="quarter" idx="18"/>
          </p:nvPr>
        </p:nvSpPr>
        <p:spPr>
          <a:xfrm>
            <a:off x="1922486" y="2639675"/>
            <a:ext cx="2375941" cy="416289"/>
          </a:xfrm>
        </p:spPr>
        <p:txBody>
          <a:bodyPr lIns="0" tIns="0" rIns="0" bIns="0"/>
          <a:lstStyle/>
          <a:p>
            <a:pPr marL="0" lvl="1" indent="0">
              <a:buNone/>
            </a:pPr>
            <a:r>
              <a:rPr lang="en-US" dirty="0"/>
              <a:t>shifts out to right</a:t>
            </a:r>
          </a:p>
        </p:txBody>
      </p:sp>
      <p:sp>
        <p:nvSpPr>
          <p:cNvPr id="9" name="Content Placeholder 8">
            <a:extLst>
              <a:ext uri="{FF2B5EF4-FFF2-40B4-BE49-F238E27FC236}">
                <a16:creationId xmlns:a16="http://schemas.microsoft.com/office/drawing/2014/main" id="{B9E65069-E7C7-4D90-9197-3AAC4A96E35B}"/>
              </a:ext>
            </a:extLst>
          </p:cNvPr>
          <p:cNvSpPr>
            <a:spLocks noGrp="1"/>
          </p:cNvSpPr>
          <p:nvPr>
            <p:ph sz="quarter" idx="19"/>
          </p:nvPr>
        </p:nvSpPr>
        <p:spPr>
          <a:xfrm>
            <a:off x="1167775" y="3292111"/>
            <a:ext cx="667062" cy="528143"/>
          </a:xfrm>
        </p:spPr>
        <p:txBody>
          <a:bodyPr/>
          <a:lstStyle/>
          <a:p>
            <a:pPr marL="0" lvl="1" indent="0">
              <a:buNone/>
            </a:pPr>
            <a:r>
              <a:rPr lang="en-US" dirty="0">
                <a:solidFill>
                  <a:srgbClr val="000000"/>
                </a:solidFill>
              </a:rPr>
              <a:t>OR</a:t>
            </a:r>
            <a:endParaRPr lang="en-US" dirty="0"/>
          </a:p>
        </p:txBody>
      </p:sp>
      <p:sp>
        <p:nvSpPr>
          <p:cNvPr id="10" name="Content Placeholder 9">
            <a:extLst>
              <a:ext uri="{FF2B5EF4-FFF2-40B4-BE49-F238E27FC236}">
                <a16:creationId xmlns:a16="http://schemas.microsoft.com/office/drawing/2014/main" id="{D9302D94-8D79-4C7D-A237-7ACBF7D88B2F}"/>
              </a:ext>
            </a:extLst>
          </p:cNvPr>
          <p:cNvSpPr>
            <a:spLocks noGrp="1"/>
          </p:cNvSpPr>
          <p:nvPr>
            <p:ph sz="quarter" idx="20"/>
          </p:nvPr>
        </p:nvSpPr>
        <p:spPr>
          <a:xfrm>
            <a:off x="995182" y="3925780"/>
            <a:ext cx="323953" cy="406373"/>
          </a:xfrm>
        </p:spPr>
        <p:txBody>
          <a:bodyPr lIns="0" tIns="0" rIns="0" bIns="0"/>
          <a:lstStyle/>
          <a:p>
            <a:pPr marL="0" lvl="1" indent="0"/>
            <a:r>
              <a:rPr lang="en-US" dirty="0"/>
              <a:t> </a:t>
            </a:r>
            <a:r>
              <a:rPr lang="en-US" sz="100" dirty="0"/>
              <a:t> </a:t>
            </a:r>
          </a:p>
        </p:txBody>
      </p:sp>
      <p:graphicFrame>
        <p:nvGraphicFramePr>
          <p:cNvPr id="20" name="Object 19" descr="pi to the e power decrease,">
            <a:extLst>
              <a:ext uri="{FF2B5EF4-FFF2-40B4-BE49-F238E27FC236}">
                <a16:creationId xmlns:a16="http://schemas.microsoft.com/office/drawing/2014/main" id="{2FC330A2-964D-4A5A-91C6-B93AA95FF0DE}"/>
              </a:ext>
            </a:extLst>
          </p:cNvPr>
          <p:cNvGraphicFramePr>
            <a:graphicFrameLocks noChangeAspect="1"/>
          </p:cNvGraphicFramePr>
          <p:nvPr>
            <p:extLst>
              <p:ext uri="{D42A27DB-BD31-4B8C-83A1-F6EECF244321}">
                <p14:modId xmlns:p14="http://schemas.microsoft.com/office/powerpoint/2010/main" val="2850244262"/>
              </p:ext>
            </p:extLst>
          </p:nvPr>
        </p:nvGraphicFramePr>
        <p:xfrm>
          <a:off x="1351328" y="3911965"/>
          <a:ext cx="739775" cy="420688"/>
        </p:xfrm>
        <a:graphic>
          <a:graphicData uri="http://schemas.openxmlformats.org/presentationml/2006/ole">
            <mc:AlternateContent xmlns:mc="http://schemas.openxmlformats.org/markup-compatibility/2006">
              <mc:Choice xmlns:v="urn:schemas-microsoft-com:vml" Requires="v">
                <p:oleObj name="Equation" r:id="rId10" imgW="672840" imgH="380880" progId="Equation.DSMT4">
                  <p:embed/>
                </p:oleObj>
              </mc:Choice>
              <mc:Fallback>
                <p:oleObj name="Equation" r:id="rId10" imgW="672840" imgH="380880" progId="Equation.DSMT4">
                  <p:embed/>
                  <p:pic>
                    <p:nvPicPr>
                      <p:cNvPr id="20" name="Object 19" descr="pi to the e power decrease,">
                        <a:extLst>
                          <a:ext uri="{FF2B5EF4-FFF2-40B4-BE49-F238E27FC236}">
                            <a16:creationId xmlns:a16="http://schemas.microsoft.com/office/drawing/2014/main" id="{2FC330A2-964D-4A5A-91C6-B93AA95FF0DE}"/>
                          </a:ext>
                        </a:extLst>
                      </p:cNvPr>
                      <p:cNvPicPr/>
                      <p:nvPr/>
                    </p:nvPicPr>
                    <p:blipFill>
                      <a:blip r:embed="rId11"/>
                      <a:stretch>
                        <a:fillRect/>
                      </a:stretch>
                    </p:blipFill>
                    <p:spPr>
                      <a:xfrm>
                        <a:off x="1351328" y="3911965"/>
                        <a:ext cx="739775" cy="42068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F6FC6B33-EE68-4038-9609-607289814160}"/>
              </a:ext>
            </a:extLst>
          </p:cNvPr>
          <p:cNvSpPr>
            <a:spLocks noGrp="1"/>
          </p:cNvSpPr>
          <p:nvPr>
            <p:ph sz="quarter" idx="21"/>
          </p:nvPr>
        </p:nvSpPr>
        <p:spPr>
          <a:xfrm>
            <a:off x="2209377" y="3930585"/>
            <a:ext cx="1133423" cy="414863"/>
          </a:xfrm>
        </p:spPr>
        <p:txBody>
          <a:bodyPr lIns="0" tIns="0" rIns="0" bIns="0"/>
          <a:lstStyle/>
          <a:p>
            <a:pPr marL="0" lvl="1" indent="0">
              <a:buNone/>
            </a:pPr>
            <a:r>
              <a:rPr lang="en-US" dirty="0"/>
              <a:t>relative</a:t>
            </a:r>
          </a:p>
        </p:txBody>
      </p:sp>
      <p:graphicFrame>
        <p:nvGraphicFramePr>
          <p:cNvPr id="21" name="Object 20" descr="R to the e power increase">
            <a:extLst>
              <a:ext uri="{FF2B5EF4-FFF2-40B4-BE49-F238E27FC236}">
                <a16:creationId xmlns:a16="http://schemas.microsoft.com/office/drawing/2014/main" id="{0B667A5D-C87A-4C33-8196-1691FF28E879}"/>
              </a:ext>
            </a:extLst>
          </p:cNvPr>
          <p:cNvGraphicFramePr>
            <a:graphicFrameLocks noChangeAspect="1"/>
          </p:cNvGraphicFramePr>
          <p:nvPr>
            <p:extLst>
              <p:ext uri="{D42A27DB-BD31-4B8C-83A1-F6EECF244321}">
                <p14:modId xmlns:p14="http://schemas.microsoft.com/office/powerpoint/2010/main" val="3491325347"/>
              </p:ext>
            </p:extLst>
          </p:nvPr>
        </p:nvGraphicFramePr>
        <p:xfrm>
          <a:off x="3386600" y="3935551"/>
          <a:ext cx="660400" cy="342900"/>
        </p:xfrm>
        <a:graphic>
          <a:graphicData uri="http://schemas.openxmlformats.org/presentationml/2006/ole">
            <mc:AlternateContent xmlns:mc="http://schemas.openxmlformats.org/markup-compatibility/2006">
              <mc:Choice xmlns:v="urn:schemas-microsoft-com:vml" Requires="v">
                <p:oleObj name="Equation" r:id="rId12" imgW="660240" imgH="342720" progId="Equation.DSMT4">
                  <p:embed/>
                </p:oleObj>
              </mc:Choice>
              <mc:Fallback>
                <p:oleObj name="Equation" r:id="rId12" imgW="660240" imgH="342720" progId="Equation.DSMT4">
                  <p:embed/>
                  <p:pic>
                    <p:nvPicPr>
                      <p:cNvPr id="21" name="Object 20" descr="R to the e power increase">
                        <a:extLst>
                          <a:ext uri="{FF2B5EF4-FFF2-40B4-BE49-F238E27FC236}">
                            <a16:creationId xmlns:a16="http://schemas.microsoft.com/office/drawing/2014/main" id="{0B667A5D-C87A-4C33-8196-1691FF28E879}"/>
                          </a:ext>
                        </a:extLst>
                      </p:cNvPr>
                      <p:cNvPicPr/>
                      <p:nvPr/>
                    </p:nvPicPr>
                    <p:blipFill>
                      <a:blip r:embed="rId13"/>
                      <a:stretch>
                        <a:fillRect/>
                      </a:stretch>
                    </p:blipFill>
                    <p:spPr>
                      <a:xfrm>
                        <a:off x="3386600" y="3935551"/>
                        <a:ext cx="660400" cy="3429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0C07149F-217B-473B-9E85-9237B2F48315}"/>
              </a:ext>
            </a:extLst>
          </p:cNvPr>
          <p:cNvSpPr>
            <a:spLocks noGrp="1"/>
          </p:cNvSpPr>
          <p:nvPr>
            <p:ph sz="quarter" idx="22"/>
          </p:nvPr>
        </p:nvSpPr>
        <p:spPr>
          <a:xfrm>
            <a:off x="1008088" y="4441030"/>
            <a:ext cx="308964" cy="390057"/>
          </a:xfrm>
        </p:spPr>
        <p:txBody>
          <a:bodyPr lIns="0" tIns="0" rIns="0" bIns="0"/>
          <a:lstStyle/>
          <a:p>
            <a:pPr marL="0" lvl="1" indent="0"/>
            <a:r>
              <a:rPr lang="en-US" dirty="0"/>
              <a:t> </a:t>
            </a:r>
            <a:r>
              <a:rPr lang="en-US" sz="100" dirty="0"/>
              <a:t> </a:t>
            </a:r>
          </a:p>
        </p:txBody>
      </p:sp>
      <p:graphicFrame>
        <p:nvGraphicFramePr>
          <p:cNvPr id="22" name="Object 21" descr="B to the d power">
            <a:extLst>
              <a:ext uri="{FF2B5EF4-FFF2-40B4-BE49-F238E27FC236}">
                <a16:creationId xmlns:a16="http://schemas.microsoft.com/office/drawing/2014/main" id="{CC6EF79E-D3B7-405F-A878-6DF50206F204}"/>
              </a:ext>
            </a:extLst>
          </p:cNvPr>
          <p:cNvGraphicFramePr>
            <a:graphicFrameLocks noChangeAspect="1"/>
          </p:cNvGraphicFramePr>
          <p:nvPr>
            <p:extLst>
              <p:ext uri="{D42A27DB-BD31-4B8C-83A1-F6EECF244321}">
                <p14:modId xmlns:p14="http://schemas.microsoft.com/office/powerpoint/2010/main" val="225087236"/>
              </p:ext>
            </p:extLst>
          </p:nvPr>
        </p:nvGraphicFramePr>
        <p:xfrm>
          <a:off x="1388567" y="4471010"/>
          <a:ext cx="368300" cy="330200"/>
        </p:xfrm>
        <a:graphic>
          <a:graphicData uri="http://schemas.openxmlformats.org/presentationml/2006/ole">
            <mc:AlternateContent xmlns:mc="http://schemas.openxmlformats.org/markup-compatibility/2006">
              <mc:Choice xmlns:v="urn:schemas-microsoft-com:vml" Requires="v">
                <p:oleObj name="Equation" r:id="rId14" imgW="368280" imgH="330120" progId="Equation.DSMT4">
                  <p:embed/>
                </p:oleObj>
              </mc:Choice>
              <mc:Fallback>
                <p:oleObj name="Equation" r:id="rId14" imgW="368280" imgH="330120" progId="Equation.DSMT4">
                  <p:embed/>
                  <p:pic>
                    <p:nvPicPr>
                      <p:cNvPr id="22" name="Object 21" descr="B to the d power">
                        <a:extLst>
                          <a:ext uri="{FF2B5EF4-FFF2-40B4-BE49-F238E27FC236}">
                            <a16:creationId xmlns:a16="http://schemas.microsoft.com/office/drawing/2014/main" id="{CC6EF79E-D3B7-405F-A878-6DF50206F204}"/>
                          </a:ext>
                        </a:extLst>
                      </p:cNvPr>
                      <p:cNvPicPr/>
                      <p:nvPr/>
                    </p:nvPicPr>
                    <p:blipFill>
                      <a:blip r:embed="rId9"/>
                      <a:stretch>
                        <a:fillRect/>
                      </a:stretch>
                    </p:blipFill>
                    <p:spPr>
                      <a:xfrm>
                        <a:off x="1388567" y="4471010"/>
                        <a:ext cx="368300" cy="33020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D1B82F53-3065-474F-B142-C9DA7772A250}"/>
              </a:ext>
            </a:extLst>
          </p:cNvPr>
          <p:cNvSpPr>
            <a:spLocks noGrp="1"/>
          </p:cNvSpPr>
          <p:nvPr>
            <p:ph sz="quarter" idx="23"/>
          </p:nvPr>
        </p:nvSpPr>
        <p:spPr>
          <a:xfrm>
            <a:off x="1877992" y="4491762"/>
            <a:ext cx="2377607" cy="435600"/>
          </a:xfrm>
        </p:spPr>
        <p:txBody>
          <a:bodyPr lIns="0" tIns="0" rIns="0" bIns="0"/>
          <a:lstStyle/>
          <a:p>
            <a:pPr marL="0" lvl="1" indent="0">
              <a:buNone/>
            </a:pPr>
            <a:r>
              <a:rPr lang="en-US" dirty="0"/>
              <a:t>shifts out to right</a:t>
            </a:r>
          </a:p>
        </p:txBody>
      </p:sp>
    </p:spTree>
    <p:extLst>
      <p:ext uri="{BB962C8B-B14F-4D97-AF65-F5344CB8AC3E}">
        <p14:creationId xmlns:p14="http://schemas.microsoft.com/office/powerpoint/2010/main" val="171050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56D2-8941-4551-9492-02D5FE92CAED}"/>
              </a:ext>
            </a:extLst>
          </p:cNvPr>
          <p:cNvSpPr>
            <a:spLocks noGrp="1"/>
          </p:cNvSpPr>
          <p:nvPr>
            <p:ph type="title"/>
          </p:nvPr>
        </p:nvSpPr>
        <p:spPr/>
        <p:txBody>
          <a:bodyPr/>
          <a:lstStyle/>
          <a:p>
            <a:r>
              <a:rPr lang="en-US" noProof="0" dirty="0"/>
              <a:t>Overview </a:t>
            </a:r>
            <a:r>
              <a:rPr lang="en-US" sz="2000" b="0" noProof="0" dirty="0"/>
              <a:t>(cont.)</a:t>
            </a:r>
            <a:endParaRPr lang="en-US" noProof="0" dirty="0"/>
          </a:p>
        </p:txBody>
      </p:sp>
      <p:sp>
        <p:nvSpPr>
          <p:cNvPr id="3" name="Content Placeholder 2">
            <a:extLst>
              <a:ext uri="{FF2B5EF4-FFF2-40B4-BE49-F238E27FC236}">
                <a16:creationId xmlns:a16="http://schemas.microsoft.com/office/drawing/2014/main" id="{F71B0C7F-9003-477A-A619-DCB5DFC303F7}"/>
              </a:ext>
            </a:extLst>
          </p:cNvPr>
          <p:cNvSpPr>
            <a:spLocks noGrp="1"/>
          </p:cNvSpPr>
          <p:nvPr>
            <p:ph sz="quarter" idx="13"/>
          </p:nvPr>
        </p:nvSpPr>
        <p:spPr/>
        <p:txBody>
          <a:bodyPr/>
          <a:lstStyle/>
          <a:p>
            <a:pPr marL="0" lvl="0" indent="0">
              <a:spcBef>
                <a:spcPts val="0"/>
              </a:spcBef>
              <a:buSzPts val="2200"/>
              <a:buNone/>
            </a:pPr>
            <a:r>
              <a:rPr lang="en-US" noProof="0" dirty="0"/>
              <a:t>In this lecture, we examine the forces the move interest rates and the theories behind those movements. Topics include:</a:t>
            </a:r>
          </a:p>
          <a:p>
            <a:pPr lvl="0" indent="-256032">
              <a:buSzPts val="2200"/>
            </a:pPr>
            <a:r>
              <a:rPr lang="en-US" noProof="0" dirty="0"/>
              <a:t>Determining Asset Demand</a:t>
            </a:r>
          </a:p>
          <a:p>
            <a:pPr lvl="0" indent="-256032">
              <a:buSzPts val="2200"/>
            </a:pPr>
            <a:r>
              <a:rPr lang="en-US" noProof="0" dirty="0"/>
              <a:t>Supply and Demand in the Bond Market</a:t>
            </a:r>
          </a:p>
          <a:p>
            <a:pPr lvl="0" indent="-256032">
              <a:buSzPts val="2200"/>
            </a:pPr>
            <a:r>
              <a:rPr lang="en-US" noProof="0" dirty="0"/>
              <a:t>Changes in Equilibrium Interest Rates</a:t>
            </a:r>
          </a:p>
        </p:txBody>
      </p:sp>
    </p:spTree>
    <p:extLst>
      <p:ext uri="{BB962C8B-B14F-4D97-AF65-F5344CB8AC3E}">
        <p14:creationId xmlns:p14="http://schemas.microsoft.com/office/powerpoint/2010/main" val="1990684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2A34-CB44-4E4D-8ACC-22B24C442A01}"/>
              </a:ext>
            </a:extLst>
          </p:cNvPr>
          <p:cNvSpPr>
            <a:spLocks noGrp="1"/>
          </p:cNvSpPr>
          <p:nvPr>
            <p:ph type="title"/>
          </p:nvPr>
        </p:nvSpPr>
        <p:spPr>
          <a:xfrm>
            <a:off x="457199" y="215371"/>
            <a:ext cx="8401987" cy="1097279"/>
          </a:xfrm>
        </p:spPr>
        <p:txBody>
          <a:bodyPr/>
          <a:lstStyle/>
          <a:p>
            <a:r>
              <a:rPr lang="en-US" sz="3200" dirty="0"/>
              <a:t>How Factors Shift the Demand Curve </a:t>
            </a:r>
            <a:r>
              <a:rPr lang="en-US" sz="2000" b="0" dirty="0"/>
              <a:t>(cont.)</a:t>
            </a:r>
            <a:endParaRPr lang="en-US" sz="2000" dirty="0"/>
          </a:p>
        </p:txBody>
      </p:sp>
      <p:sp>
        <p:nvSpPr>
          <p:cNvPr id="3" name="Content Placeholder 2">
            <a:extLst>
              <a:ext uri="{FF2B5EF4-FFF2-40B4-BE49-F238E27FC236}">
                <a16:creationId xmlns:a16="http://schemas.microsoft.com/office/drawing/2014/main" id="{CFE0B812-94B8-4B2F-8C74-DCA75AFABFF7}"/>
              </a:ext>
            </a:extLst>
          </p:cNvPr>
          <p:cNvSpPr>
            <a:spLocks noGrp="1"/>
          </p:cNvSpPr>
          <p:nvPr>
            <p:ph sz="quarter" idx="13"/>
          </p:nvPr>
        </p:nvSpPr>
        <p:spPr>
          <a:xfrm>
            <a:off x="457199" y="1552575"/>
            <a:ext cx="5808689" cy="516068"/>
          </a:xfrm>
        </p:spPr>
        <p:txBody>
          <a:bodyPr/>
          <a:lstStyle/>
          <a:p>
            <a:pPr marL="0" lvl="0" indent="0">
              <a:spcBef>
                <a:spcPts val="0"/>
              </a:spcBef>
              <a:buSzPts val="2200"/>
              <a:buNone/>
            </a:pPr>
            <a:r>
              <a:rPr lang="en-US" noProof="0" dirty="0"/>
              <a:t>…and Expected Returns on other assets</a:t>
            </a:r>
          </a:p>
        </p:txBody>
      </p:sp>
      <p:sp>
        <p:nvSpPr>
          <p:cNvPr id="4" name="Content Placeholder 3">
            <a:extLst>
              <a:ext uri="{FF2B5EF4-FFF2-40B4-BE49-F238E27FC236}">
                <a16:creationId xmlns:a16="http://schemas.microsoft.com/office/drawing/2014/main" id="{0D2ABA62-D37F-411B-9225-BBCA229F0D0C}"/>
              </a:ext>
            </a:extLst>
          </p:cNvPr>
          <p:cNvSpPr>
            <a:spLocks noGrp="1"/>
          </p:cNvSpPr>
          <p:nvPr>
            <p:ph sz="quarter" idx="14"/>
          </p:nvPr>
        </p:nvSpPr>
        <p:spPr>
          <a:xfrm>
            <a:off x="457200" y="2123745"/>
            <a:ext cx="4444584" cy="397690"/>
          </a:xfrm>
        </p:spPr>
        <p:txBody>
          <a:bodyPr tIns="0"/>
          <a:lstStyle/>
          <a:p>
            <a:pPr lvl="1"/>
            <a:r>
              <a:rPr lang="en-US" i="1" dirty="0"/>
              <a:t>E</a:t>
            </a:r>
            <a:r>
              <a:rPr lang="en-US" sz="100" i="1" dirty="0"/>
              <a:t> </a:t>
            </a:r>
            <a:r>
              <a:rPr lang="en-US" i="1" dirty="0"/>
              <a:t>R </a:t>
            </a:r>
            <a:r>
              <a:rPr lang="en-US" dirty="0"/>
              <a:t>on other asset (stock)</a:t>
            </a:r>
            <a:endParaRPr lang="en-US" i="1" dirty="0"/>
          </a:p>
        </p:txBody>
      </p:sp>
      <p:graphicFrame>
        <p:nvGraphicFramePr>
          <p:cNvPr id="21" name="Object 20" descr="increase">
            <a:extLst>
              <a:ext uri="{FF2B5EF4-FFF2-40B4-BE49-F238E27FC236}">
                <a16:creationId xmlns:a16="http://schemas.microsoft.com/office/drawing/2014/main" id="{0B667A5D-C87A-4C33-8196-1691FF28E879}"/>
              </a:ext>
            </a:extLst>
          </p:cNvPr>
          <p:cNvGraphicFramePr>
            <a:graphicFrameLocks noChangeAspect="1"/>
          </p:cNvGraphicFramePr>
          <p:nvPr>
            <p:extLst>
              <p:ext uri="{D42A27DB-BD31-4B8C-83A1-F6EECF244321}">
                <p14:modId xmlns:p14="http://schemas.microsoft.com/office/powerpoint/2010/main" val="3287427580"/>
              </p:ext>
            </p:extLst>
          </p:nvPr>
        </p:nvGraphicFramePr>
        <p:xfrm>
          <a:off x="4946754" y="2163545"/>
          <a:ext cx="215900" cy="342900"/>
        </p:xfrm>
        <a:graphic>
          <a:graphicData uri="http://schemas.openxmlformats.org/presentationml/2006/ole">
            <mc:AlternateContent xmlns:mc="http://schemas.openxmlformats.org/markup-compatibility/2006">
              <mc:Choice xmlns:v="urn:schemas-microsoft-com:vml" Requires="v">
                <p:oleObj name="Equation" r:id="rId2" imgW="215640" imgH="342720" progId="Equation.DSMT4">
                  <p:embed/>
                </p:oleObj>
              </mc:Choice>
              <mc:Fallback>
                <p:oleObj name="Equation" r:id="rId2" imgW="215640" imgH="342720" progId="Equation.DSMT4">
                  <p:embed/>
                  <p:pic>
                    <p:nvPicPr>
                      <p:cNvPr id="21" name="Object 20" descr="increase">
                        <a:extLst>
                          <a:ext uri="{FF2B5EF4-FFF2-40B4-BE49-F238E27FC236}">
                            <a16:creationId xmlns:a16="http://schemas.microsoft.com/office/drawing/2014/main" id="{0B667A5D-C87A-4C33-8196-1691FF28E879}"/>
                          </a:ext>
                        </a:extLst>
                      </p:cNvPr>
                      <p:cNvPicPr/>
                      <p:nvPr/>
                    </p:nvPicPr>
                    <p:blipFill>
                      <a:blip r:embed="rId3"/>
                      <a:stretch>
                        <a:fillRect/>
                      </a:stretch>
                    </p:blipFill>
                    <p:spPr>
                      <a:xfrm>
                        <a:off x="4946754" y="2163545"/>
                        <a:ext cx="215900" cy="3429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E500372-23E0-4A60-B7D0-89831F41F04B}"/>
              </a:ext>
            </a:extLst>
          </p:cNvPr>
          <p:cNvSpPr>
            <a:spLocks noGrp="1"/>
          </p:cNvSpPr>
          <p:nvPr>
            <p:ph sz="quarter" idx="17"/>
          </p:nvPr>
        </p:nvSpPr>
        <p:spPr>
          <a:xfrm>
            <a:off x="921892" y="2689016"/>
            <a:ext cx="412229" cy="428937"/>
          </a:xfrm>
        </p:spPr>
        <p:txBody>
          <a:bodyPr tIns="0" bIns="0"/>
          <a:lstStyle/>
          <a:p>
            <a:pPr marL="0" lvl="1" indent="0"/>
            <a:r>
              <a:rPr lang="en-US" dirty="0"/>
              <a:t> </a:t>
            </a:r>
            <a:r>
              <a:rPr lang="en-US" sz="100" dirty="0"/>
              <a:t> </a:t>
            </a:r>
          </a:p>
        </p:txBody>
      </p:sp>
      <p:graphicFrame>
        <p:nvGraphicFramePr>
          <p:cNvPr id="19" name="Object 18" descr="R to the e power">
            <a:extLst>
              <a:ext uri="{FF2B5EF4-FFF2-40B4-BE49-F238E27FC236}">
                <a16:creationId xmlns:a16="http://schemas.microsoft.com/office/drawing/2014/main" id="{EA4EDA8B-2F36-4EE5-B00E-56A29889E0CF}"/>
              </a:ext>
            </a:extLst>
          </p:cNvPr>
          <p:cNvGraphicFramePr>
            <a:graphicFrameLocks noChangeAspect="1"/>
          </p:cNvGraphicFramePr>
          <p:nvPr>
            <p:extLst>
              <p:ext uri="{D42A27DB-BD31-4B8C-83A1-F6EECF244321}">
                <p14:modId xmlns:p14="http://schemas.microsoft.com/office/powerpoint/2010/main" val="4041451627"/>
              </p:ext>
            </p:extLst>
          </p:nvPr>
        </p:nvGraphicFramePr>
        <p:xfrm>
          <a:off x="1397000" y="2719753"/>
          <a:ext cx="381000" cy="330200"/>
        </p:xfrm>
        <a:graphic>
          <a:graphicData uri="http://schemas.openxmlformats.org/presentationml/2006/ole">
            <mc:AlternateContent xmlns:mc="http://schemas.openxmlformats.org/markup-compatibility/2006">
              <mc:Choice xmlns:v="urn:schemas-microsoft-com:vml" Requires="v">
                <p:oleObj name="Equation" r:id="rId4" imgW="380880" imgH="330120" progId="Equation.DSMT4">
                  <p:embed/>
                </p:oleObj>
              </mc:Choice>
              <mc:Fallback>
                <p:oleObj name="Equation" r:id="rId4" imgW="380880" imgH="330120" progId="Equation.DSMT4">
                  <p:embed/>
                  <p:pic>
                    <p:nvPicPr>
                      <p:cNvPr id="19" name="Object 18" descr="R to the e power">
                        <a:extLst>
                          <a:ext uri="{FF2B5EF4-FFF2-40B4-BE49-F238E27FC236}">
                            <a16:creationId xmlns:a16="http://schemas.microsoft.com/office/drawing/2014/main" id="{EA4EDA8B-2F36-4EE5-B00E-56A29889E0CF}"/>
                          </a:ext>
                        </a:extLst>
                      </p:cNvPr>
                      <p:cNvPicPr/>
                      <p:nvPr/>
                    </p:nvPicPr>
                    <p:blipFill>
                      <a:blip r:embed="rId5"/>
                      <a:stretch>
                        <a:fillRect/>
                      </a:stretch>
                    </p:blipFill>
                    <p:spPr>
                      <a:xfrm>
                        <a:off x="1397000" y="2719753"/>
                        <a:ext cx="381000" cy="3302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81D5B0A0-1C8A-48CA-9EA8-DFC2F2D8D6EE}"/>
              </a:ext>
            </a:extLst>
          </p:cNvPr>
          <p:cNvSpPr>
            <a:spLocks noGrp="1"/>
          </p:cNvSpPr>
          <p:nvPr>
            <p:ph sz="quarter" idx="18"/>
          </p:nvPr>
        </p:nvSpPr>
        <p:spPr>
          <a:xfrm>
            <a:off x="1922486" y="2699635"/>
            <a:ext cx="2769436" cy="416289"/>
          </a:xfrm>
        </p:spPr>
        <p:txBody>
          <a:bodyPr lIns="0" tIns="0" rIns="0" bIns="0"/>
          <a:lstStyle/>
          <a:p>
            <a:pPr marL="0" lvl="1" indent="0">
              <a:buNone/>
            </a:pPr>
            <a:r>
              <a:rPr lang="en-US" dirty="0"/>
              <a:t>for long-term bonds</a:t>
            </a:r>
          </a:p>
        </p:txBody>
      </p:sp>
      <p:graphicFrame>
        <p:nvGraphicFramePr>
          <p:cNvPr id="25" name="Object 24" descr="decrease">
            <a:extLst>
              <a:ext uri="{FF2B5EF4-FFF2-40B4-BE49-F238E27FC236}">
                <a16:creationId xmlns:a16="http://schemas.microsoft.com/office/drawing/2014/main" id="{66E88155-FAF2-43F6-936E-0481D867AFD2}"/>
              </a:ext>
            </a:extLst>
          </p:cNvPr>
          <p:cNvGraphicFramePr>
            <a:graphicFrameLocks noChangeAspect="1"/>
          </p:cNvGraphicFramePr>
          <p:nvPr>
            <p:extLst>
              <p:ext uri="{D42A27DB-BD31-4B8C-83A1-F6EECF244321}">
                <p14:modId xmlns:p14="http://schemas.microsoft.com/office/powerpoint/2010/main" val="1362204588"/>
              </p:ext>
            </p:extLst>
          </p:nvPr>
        </p:nvGraphicFramePr>
        <p:xfrm>
          <a:off x="4768525" y="2722527"/>
          <a:ext cx="236537" cy="379412"/>
        </p:xfrm>
        <a:graphic>
          <a:graphicData uri="http://schemas.openxmlformats.org/presentationml/2006/ole">
            <mc:AlternateContent xmlns:mc="http://schemas.openxmlformats.org/markup-compatibility/2006">
              <mc:Choice xmlns:v="urn:schemas-microsoft-com:vml" Requires="v">
                <p:oleObj name="Equation" r:id="rId6" imgW="215640" imgH="342720" progId="Equation.DSMT4">
                  <p:embed/>
                </p:oleObj>
              </mc:Choice>
              <mc:Fallback>
                <p:oleObj name="Equation" r:id="rId6" imgW="215640" imgH="342720" progId="Equation.DSMT4">
                  <p:embed/>
                  <p:pic>
                    <p:nvPicPr>
                      <p:cNvPr id="25" name="Object 24" descr="decrease">
                        <a:extLst>
                          <a:ext uri="{FF2B5EF4-FFF2-40B4-BE49-F238E27FC236}">
                            <a16:creationId xmlns:a16="http://schemas.microsoft.com/office/drawing/2014/main" id="{66E88155-FAF2-43F6-936E-0481D867AFD2}"/>
                          </a:ext>
                        </a:extLst>
                      </p:cNvPr>
                      <p:cNvPicPr/>
                      <p:nvPr/>
                    </p:nvPicPr>
                    <p:blipFill>
                      <a:blip r:embed="rId7"/>
                      <a:stretch>
                        <a:fillRect/>
                      </a:stretch>
                    </p:blipFill>
                    <p:spPr>
                      <a:xfrm>
                        <a:off x="4768525" y="2722527"/>
                        <a:ext cx="236537" cy="37941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9302D94-8D79-4C7D-A237-7ACBF7D88B2F}"/>
              </a:ext>
            </a:extLst>
          </p:cNvPr>
          <p:cNvSpPr>
            <a:spLocks noGrp="1"/>
          </p:cNvSpPr>
          <p:nvPr>
            <p:ph sz="quarter" idx="20"/>
          </p:nvPr>
        </p:nvSpPr>
        <p:spPr>
          <a:xfrm>
            <a:off x="1010172" y="3161285"/>
            <a:ext cx="323953" cy="406373"/>
          </a:xfrm>
        </p:spPr>
        <p:txBody>
          <a:bodyPr lIns="0" tIns="0" rIns="0" bIns="0"/>
          <a:lstStyle/>
          <a:p>
            <a:pPr marL="0" lvl="1" indent="0"/>
            <a:r>
              <a:rPr lang="en-US" dirty="0"/>
              <a:t> </a:t>
            </a:r>
            <a:r>
              <a:rPr lang="en-US" sz="100" dirty="0"/>
              <a:t> </a:t>
            </a:r>
          </a:p>
        </p:txBody>
      </p:sp>
      <p:graphicFrame>
        <p:nvGraphicFramePr>
          <p:cNvPr id="20" name="Object 19" descr="B to the d power">
            <a:extLst>
              <a:ext uri="{FF2B5EF4-FFF2-40B4-BE49-F238E27FC236}">
                <a16:creationId xmlns:a16="http://schemas.microsoft.com/office/drawing/2014/main" id="{2FC330A2-964D-4A5A-91C6-B93AA95FF0DE}"/>
              </a:ext>
            </a:extLst>
          </p:cNvPr>
          <p:cNvGraphicFramePr>
            <a:graphicFrameLocks noChangeAspect="1"/>
          </p:cNvGraphicFramePr>
          <p:nvPr>
            <p:extLst>
              <p:ext uri="{D42A27DB-BD31-4B8C-83A1-F6EECF244321}">
                <p14:modId xmlns:p14="http://schemas.microsoft.com/office/powerpoint/2010/main" val="3705702244"/>
              </p:ext>
            </p:extLst>
          </p:nvPr>
        </p:nvGraphicFramePr>
        <p:xfrm>
          <a:off x="1416971" y="3176540"/>
          <a:ext cx="368012" cy="331932"/>
        </p:xfrm>
        <a:graphic>
          <a:graphicData uri="http://schemas.openxmlformats.org/presentationml/2006/ole">
            <mc:AlternateContent xmlns:mc="http://schemas.openxmlformats.org/markup-compatibility/2006">
              <mc:Choice xmlns:v="urn:schemas-microsoft-com:vml" Requires="v">
                <p:oleObj name="Equation" r:id="rId8" imgW="368280" imgH="330120" progId="Equation.DSMT4">
                  <p:embed/>
                </p:oleObj>
              </mc:Choice>
              <mc:Fallback>
                <p:oleObj name="Equation" r:id="rId8" imgW="368280" imgH="330120" progId="Equation.DSMT4">
                  <p:embed/>
                  <p:pic>
                    <p:nvPicPr>
                      <p:cNvPr id="20" name="Object 19" descr="B to the d power">
                        <a:extLst>
                          <a:ext uri="{FF2B5EF4-FFF2-40B4-BE49-F238E27FC236}">
                            <a16:creationId xmlns:a16="http://schemas.microsoft.com/office/drawing/2014/main" id="{2FC330A2-964D-4A5A-91C6-B93AA95FF0DE}"/>
                          </a:ext>
                        </a:extLst>
                      </p:cNvPr>
                      <p:cNvPicPr/>
                      <p:nvPr/>
                    </p:nvPicPr>
                    <p:blipFill>
                      <a:blip r:embed="rId9"/>
                      <a:stretch>
                        <a:fillRect/>
                      </a:stretch>
                    </p:blipFill>
                    <p:spPr>
                      <a:xfrm>
                        <a:off x="1416971" y="3176540"/>
                        <a:ext cx="368012" cy="33193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F6FC6B33-EE68-4038-9609-607289814160}"/>
              </a:ext>
            </a:extLst>
          </p:cNvPr>
          <p:cNvSpPr>
            <a:spLocks noGrp="1"/>
          </p:cNvSpPr>
          <p:nvPr>
            <p:ph sz="quarter" idx="21"/>
          </p:nvPr>
        </p:nvSpPr>
        <p:spPr>
          <a:xfrm>
            <a:off x="1896491" y="3196070"/>
            <a:ext cx="2272683" cy="414863"/>
          </a:xfrm>
        </p:spPr>
        <p:txBody>
          <a:bodyPr lIns="0" tIns="0" rIns="0" bIns="0"/>
          <a:lstStyle/>
          <a:p>
            <a:pPr marL="0" lvl="1" indent="0">
              <a:buNone/>
            </a:pPr>
            <a:r>
              <a:rPr lang="en-US" dirty="0"/>
              <a:t>shifts out to left</a:t>
            </a:r>
          </a:p>
        </p:txBody>
      </p:sp>
      <p:sp>
        <p:nvSpPr>
          <p:cNvPr id="29" name="Content Placeholder 28">
            <a:extLst>
              <a:ext uri="{FF2B5EF4-FFF2-40B4-BE49-F238E27FC236}">
                <a16:creationId xmlns:a16="http://schemas.microsoft.com/office/drawing/2014/main" id="{BF848D4C-6DF9-475E-B0EA-62B97BA1644B}"/>
              </a:ext>
            </a:extLst>
          </p:cNvPr>
          <p:cNvSpPr>
            <a:spLocks noGrp="1"/>
          </p:cNvSpPr>
          <p:nvPr>
            <p:ph sz="quarter" idx="22"/>
          </p:nvPr>
        </p:nvSpPr>
        <p:spPr>
          <a:xfrm>
            <a:off x="431800" y="3739383"/>
            <a:ext cx="8255000" cy="930889"/>
          </a:xfrm>
        </p:spPr>
        <p:txBody>
          <a:bodyPr/>
          <a:lstStyle/>
          <a:p>
            <a:pPr marL="432" indent="0">
              <a:buNone/>
            </a:pPr>
            <a:r>
              <a:rPr lang="en-US" noProof="0" dirty="0"/>
              <a:t>These are closely tied to </a:t>
            </a:r>
            <a:r>
              <a:rPr lang="en-US" b="1" noProof="0" dirty="0"/>
              <a:t>expected interest rate </a:t>
            </a:r>
            <a:r>
              <a:rPr lang="en-US" noProof="0" dirty="0"/>
              <a:t>and </a:t>
            </a:r>
            <a:r>
              <a:rPr lang="en-US" b="1" noProof="0" dirty="0"/>
              <a:t>expected inflation </a:t>
            </a:r>
            <a:r>
              <a:rPr lang="en-US" noProof="0" dirty="0"/>
              <a:t>from Table 2</a:t>
            </a:r>
          </a:p>
        </p:txBody>
      </p:sp>
    </p:spTree>
    <p:extLst>
      <p:ext uri="{BB962C8B-B14F-4D97-AF65-F5344CB8AC3E}">
        <p14:creationId xmlns:p14="http://schemas.microsoft.com/office/powerpoint/2010/main" val="2031672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FE05-ED41-470C-9096-BDBA0CBB4FBE}"/>
              </a:ext>
            </a:extLst>
          </p:cNvPr>
          <p:cNvSpPr>
            <a:spLocks noGrp="1"/>
          </p:cNvSpPr>
          <p:nvPr>
            <p:ph type="title"/>
          </p:nvPr>
        </p:nvSpPr>
        <p:spPr>
          <a:xfrm>
            <a:off x="457200" y="215371"/>
            <a:ext cx="8437418" cy="1097279"/>
          </a:xfrm>
        </p:spPr>
        <p:txBody>
          <a:bodyPr/>
          <a:lstStyle/>
          <a:p>
            <a:r>
              <a:rPr lang="en-US" sz="3200" dirty="0"/>
              <a:t>How Factors Shift the Demand Curve </a:t>
            </a:r>
            <a:r>
              <a:rPr lang="en-US" sz="2000" b="0" dirty="0"/>
              <a:t>(cont.)</a:t>
            </a:r>
            <a:endParaRPr lang="en-US" sz="2000" dirty="0"/>
          </a:p>
        </p:txBody>
      </p:sp>
      <p:sp>
        <p:nvSpPr>
          <p:cNvPr id="3" name="Content Placeholder 2">
            <a:extLst>
              <a:ext uri="{FF2B5EF4-FFF2-40B4-BE49-F238E27FC236}">
                <a16:creationId xmlns:a16="http://schemas.microsoft.com/office/drawing/2014/main" id="{DF8DF86B-5C29-4606-9F05-FB30E4B1A0A6}"/>
              </a:ext>
            </a:extLst>
          </p:cNvPr>
          <p:cNvSpPr>
            <a:spLocks noGrp="1"/>
          </p:cNvSpPr>
          <p:nvPr>
            <p:ph sz="quarter" idx="13"/>
          </p:nvPr>
        </p:nvSpPr>
        <p:spPr>
          <a:xfrm>
            <a:off x="457201" y="1552575"/>
            <a:ext cx="2822674" cy="511752"/>
          </a:xfrm>
        </p:spPr>
        <p:txBody>
          <a:bodyPr/>
          <a:lstStyle/>
          <a:p>
            <a:pPr marL="432000" lvl="0" indent="-432000">
              <a:spcBef>
                <a:spcPts val="0"/>
              </a:spcBef>
              <a:buSzPts val="2200"/>
              <a:buFont typeface="Arial"/>
              <a:buAutoNum type="arabicPeriod" startAt="3"/>
            </a:pPr>
            <a:r>
              <a:rPr lang="en-US" dirty="0"/>
              <a:t>Risk</a:t>
            </a:r>
          </a:p>
        </p:txBody>
      </p:sp>
      <p:sp>
        <p:nvSpPr>
          <p:cNvPr id="4" name="Content Placeholder 3">
            <a:extLst>
              <a:ext uri="{FF2B5EF4-FFF2-40B4-BE49-F238E27FC236}">
                <a16:creationId xmlns:a16="http://schemas.microsoft.com/office/drawing/2014/main" id="{B7EE8331-1280-4C2A-9556-087B79E4A33B}"/>
              </a:ext>
            </a:extLst>
          </p:cNvPr>
          <p:cNvSpPr>
            <a:spLocks noGrp="1"/>
          </p:cNvSpPr>
          <p:nvPr>
            <p:ph sz="quarter" idx="14"/>
          </p:nvPr>
        </p:nvSpPr>
        <p:spPr>
          <a:xfrm>
            <a:off x="457199" y="2141823"/>
            <a:ext cx="2840637" cy="406506"/>
          </a:xfrm>
        </p:spPr>
        <p:txBody>
          <a:bodyPr tIns="0"/>
          <a:lstStyle/>
          <a:p>
            <a:pPr lvl="1"/>
            <a:r>
              <a:rPr lang="en-US" dirty="0"/>
              <a:t>Risk of bonds</a:t>
            </a:r>
          </a:p>
        </p:txBody>
      </p:sp>
      <p:graphicFrame>
        <p:nvGraphicFramePr>
          <p:cNvPr id="13" name="Object 12" descr="decrease, B to the d power increase">
            <a:extLst>
              <a:ext uri="{FF2B5EF4-FFF2-40B4-BE49-F238E27FC236}">
                <a16:creationId xmlns:a16="http://schemas.microsoft.com/office/drawing/2014/main" id="{5A5DD784-8F2A-4952-9189-53E162D31385}"/>
              </a:ext>
            </a:extLst>
          </p:cNvPr>
          <p:cNvGraphicFramePr>
            <a:graphicFrameLocks noChangeAspect="1"/>
          </p:cNvGraphicFramePr>
          <p:nvPr>
            <p:extLst>
              <p:ext uri="{D42A27DB-BD31-4B8C-83A1-F6EECF244321}">
                <p14:modId xmlns:p14="http://schemas.microsoft.com/office/powerpoint/2010/main" val="2000588339"/>
              </p:ext>
            </p:extLst>
          </p:nvPr>
        </p:nvGraphicFramePr>
        <p:xfrm>
          <a:off x="3387360" y="2151295"/>
          <a:ext cx="1016000" cy="381000"/>
        </p:xfrm>
        <a:graphic>
          <a:graphicData uri="http://schemas.openxmlformats.org/presentationml/2006/ole">
            <mc:AlternateContent xmlns:mc="http://schemas.openxmlformats.org/markup-compatibility/2006">
              <mc:Choice xmlns:v="urn:schemas-microsoft-com:vml" Requires="v">
                <p:oleObj name="Equation" r:id="rId2" imgW="1015920" imgH="380880" progId="Equation.DSMT4">
                  <p:embed/>
                </p:oleObj>
              </mc:Choice>
              <mc:Fallback>
                <p:oleObj name="Equation" r:id="rId2" imgW="1015920" imgH="380880" progId="Equation.DSMT4">
                  <p:embed/>
                  <p:pic>
                    <p:nvPicPr>
                      <p:cNvPr id="13" name="Object 12" descr="decrease, B to the d power increase">
                        <a:extLst>
                          <a:ext uri="{FF2B5EF4-FFF2-40B4-BE49-F238E27FC236}">
                            <a16:creationId xmlns:a16="http://schemas.microsoft.com/office/drawing/2014/main" id="{5A5DD784-8F2A-4952-9189-53E162D31385}"/>
                          </a:ext>
                        </a:extLst>
                      </p:cNvPr>
                      <p:cNvPicPr/>
                      <p:nvPr/>
                    </p:nvPicPr>
                    <p:blipFill>
                      <a:blip r:embed="rId3"/>
                      <a:stretch>
                        <a:fillRect/>
                      </a:stretch>
                    </p:blipFill>
                    <p:spPr>
                      <a:xfrm>
                        <a:off x="3387360" y="2151295"/>
                        <a:ext cx="10160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6E64F1F-3D0B-4C54-AD34-8213D9624431}"/>
              </a:ext>
            </a:extLst>
          </p:cNvPr>
          <p:cNvSpPr>
            <a:spLocks noGrp="1"/>
          </p:cNvSpPr>
          <p:nvPr>
            <p:ph sz="quarter" idx="15"/>
          </p:nvPr>
        </p:nvSpPr>
        <p:spPr>
          <a:xfrm>
            <a:off x="906902" y="2608706"/>
            <a:ext cx="382252" cy="404320"/>
          </a:xfrm>
        </p:spPr>
        <p:txBody>
          <a:bodyPr tIns="0" bIns="0"/>
          <a:lstStyle/>
          <a:p>
            <a:pPr marL="0" lvl="1" indent="0"/>
            <a:r>
              <a:rPr lang="en-US" dirty="0"/>
              <a:t> </a:t>
            </a:r>
            <a:r>
              <a:rPr lang="en-US" sz="100" dirty="0"/>
              <a:t> </a:t>
            </a:r>
          </a:p>
        </p:txBody>
      </p:sp>
      <p:graphicFrame>
        <p:nvGraphicFramePr>
          <p:cNvPr id="17" name="Object 16" descr="B to the d power">
            <a:extLst>
              <a:ext uri="{FF2B5EF4-FFF2-40B4-BE49-F238E27FC236}">
                <a16:creationId xmlns:a16="http://schemas.microsoft.com/office/drawing/2014/main" id="{17F58C54-ACC8-4D6E-B9EF-759A95E3D3A1}"/>
              </a:ext>
            </a:extLst>
          </p:cNvPr>
          <p:cNvGraphicFramePr>
            <a:graphicFrameLocks noChangeAspect="1"/>
          </p:cNvGraphicFramePr>
          <p:nvPr>
            <p:extLst>
              <p:ext uri="{D42A27DB-BD31-4B8C-83A1-F6EECF244321}">
                <p14:modId xmlns:p14="http://schemas.microsoft.com/office/powerpoint/2010/main" val="3096526827"/>
              </p:ext>
            </p:extLst>
          </p:nvPr>
        </p:nvGraphicFramePr>
        <p:xfrm>
          <a:off x="1380777" y="2637541"/>
          <a:ext cx="368300" cy="330200"/>
        </p:xfrm>
        <a:graphic>
          <a:graphicData uri="http://schemas.openxmlformats.org/presentationml/2006/ole">
            <mc:AlternateContent xmlns:mc="http://schemas.openxmlformats.org/markup-compatibility/2006">
              <mc:Choice xmlns:v="urn:schemas-microsoft-com:vml" Requires="v">
                <p:oleObj name="Equation" r:id="rId4" imgW="368280" imgH="330120" progId="Equation.DSMT4">
                  <p:embed/>
                </p:oleObj>
              </mc:Choice>
              <mc:Fallback>
                <p:oleObj name="Equation" r:id="rId4" imgW="368280" imgH="330120" progId="Equation.DSMT4">
                  <p:embed/>
                  <p:pic>
                    <p:nvPicPr>
                      <p:cNvPr id="17" name="Object 16" descr="B to the d power">
                        <a:extLst>
                          <a:ext uri="{FF2B5EF4-FFF2-40B4-BE49-F238E27FC236}">
                            <a16:creationId xmlns:a16="http://schemas.microsoft.com/office/drawing/2014/main" id="{17F58C54-ACC8-4D6E-B9EF-759A95E3D3A1}"/>
                          </a:ext>
                        </a:extLst>
                      </p:cNvPr>
                      <p:cNvPicPr/>
                      <p:nvPr/>
                    </p:nvPicPr>
                    <p:blipFill>
                      <a:blip r:embed="rId5"/>
                      <a:stretch>
                        <a:fillRect/>
                      </a:stretch>
                    </p:blipFill>
                    <p:spPr>
                      <a:xfrm>
                        <a:off x="1380777" y="2637541"/>
                        <a:ext cx="368300" cy="3302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6E54028-C936-4102-88AE-7C9031820780}"/>
              </a:ext>
            </a:extLst>
          </p:cNvPr>
          <p:cNvSpPr>
            <a:spLocks noGrp="1"/>
          </p:cNvSpPr>
          <p:nvPr>
            <p:ph sz="quarter" idx="16"/>
          </p:nvPr>
        </p:nvSpPr>
        <p:spPr>
          <a:xfrm>
            <a:off x="1858249" y="2636656"/>
            <a:ext cx="2375941" cy="406400"/>
          </a:xfrm>
        </p:spPr>
        <p:txBody>
          <a:bodyPr lIns="0" tIns="0" rIns="0" bIns="0"/>
          <a:lstStyle/>
          <a:p>
            <a:pPr marL="0" lvl="1" indent="0">
              <a:buNone/>
            </a:pPr>
            <a:r>
              <a:rPr lang="en-US" dirty="0"/>
              <a:t>shifts out to right</a:t>
            </a:r>
          </a:p>
        </p:txBody>
      </p:sp>
      <p:sp>
        <p:nvSpPr>
          <p:cNvPr id="8" name="Content Placeholder 7">
            <a:extLst>
              <a:ext uri="{FF2B5EF4-FFF2-40B4-BE49-F238E27FC236}">
                <a16:creationId xmlns:a16="http://schemas.microsoft.com/office/drawing/2014/main" id="{2F9A4BD1-47FD-4A2B-857F-AF43D8EF6082}"/>
              </a:ext>
            </a:extLst>
          </p:cNvPr>
          <p:cNvSpPr>
            <a:spLocks noGrp="1"/>
          </p:cNvSpPr>
          <p:nvPr>
            <p:ph sz="quarter" idx="18"/>
          </p:nvPr>
        </p:nvSpPr>
        <p:spPr>
          <a:xfrm>
            <a:off x="1191715" y="3150306"/>
            <a:ext cx="682052" cy="514350"/>
          </a:xfrm>
        </p:spPr>
        <p:txBody>
          <a:bodyPr/>
          <a:lstStyle/>
          <a:p>
            <a:pPr marL="0" lvl="1" indent="0">
              <a:buNone/>
            </a:pPr>
            <a:r>
              <a:rPr lang="en-US" dirty="0"/>
              <a:t>OR</a:t>
            </a:r>
          </a:p>
        </p:txBody>
      </p:sp>
      <p:sp>
        <p:nvSpPr>
          <p:cNvPr id="9" name="Content Placeholder 8">
            <a:extLst>
              <a:ext uri="{FF2B5EF4-FFF2-40B4-BE49-F238E27FC236}">
                <a16:creationId xmlns:a16="http://schemas.microsoft.com/office/drawing/2014/main" id="{E1E38AE6-F772-438F-91BD-C18C3A071842}"/>
              </a:ext>
            </a:extLst>
          </p:cNvPr>
          <p:cNvSpPr>
            <a:spLocks noGrp="1"/>
          </p:cNvSpPr>
          <p:nvPr>
            <p:ph sz="quarter" idx="19"/>
          </p:nvPr>
        </p:nvSpPr>
        <p:spPr>
          <a:xfrm>
            <a:off x="457200" y="3724880"/>
            <a:ext cx="3620125" cy="517336"/>
          </a:xfrm>
        </p:spPr>
        <p:txBody>
          <a:bodyPr/>
          <a:lstStyle/>
          <a:p>
            <a:pPr lvl="1"/>
            <a:r>
              <a:rPr lang="en-US" dirty="0"/>
              <a:t>Risk of other assets</a:t>
            </a:r>
          </a:p>
        </p:txBody>
      </p:sp>
      <p:graphicFrame>
        <p:nvGraphicFramePr>
          <p:cNvPr id="21" name="Object 20" descr="decrease, B to the d power increase">
            <a:extLst>
              <a:ext uri="{FF2B5EF4-FFF2-40B4-BE49-F238E27FC236}">
                <a16:creationId xmlns:a16="http://schemas.microsoft.com/office/drawing/2014/main" id="{10F92576-79EC-4AA5-B1DE-3B2EC2BA3FC0}"/>
              </a:ext>
            </a:extLst>
          </p:cNvPr>
          <p:cNvGraphicFramePr>
            <a:graphicFrameLocks noChangeAspect="1"/>
          </p:cNvGraphicFramePr>
          <p:nvPr>
            <p:extLst>
              <p:ext uri="{D42A27DB-BD31-4B8C-83A1-F6EECF244321}">
                <p14:modId xmlns:p14="http://schemas.microsoft.com/office/powerpoint/2010/main" val="3286216549"/>
              </p:ext>
            </p:extLst>
          </p:nvPr>
        </p:nvGraphicFramePr>
        <p:xfrm>
          <a:off x="4182256" y="3814945"/>
          <a:ext cx="1016000" cy="381000"/>
        </p:xfrm>
        <a:graphic>
          <a:graphicData uri="http://schemas.openxmlformats.org/presentationml/2006/ole">
            <mc:AlternateContent xmlns:mc="http://schemas.openxmlformats.org/markup-compatibility/2006">
              <mc:Choice xmlns:v="urn:schemas-microsoft-com:vml" Requires="v">
                <p:oleObj name="Equation" r:id="rId6" imgW="1015920" imgH="380880" progId="Equation.DSMT4">
                  <p:embed/>
                </p:oleObj>
              </mc:Choice>
              <mc:Fallback>
                <p:oleObj name="Equation" r:id="rId6" imgW="1015920" imgH="380880" progId="Equation.DSMT4">
                  <p:embed/>
                  <p:pic>
                    <p:nvPicPr>
                      <p:cNvPr id="21" name="Object 20" descr="decrease, B to the d power increase">
                        <a:extLst>
                          <a:ext uri="{FF2B5EF4-FFF2-40B4-BE49-F238E27FC236}">
                            <a16:creationId xmlns:a16="http://schemas.microsoft.com/office/drawing/2014/main" id="{10F92576-79EC-4AA5-B1DE-3B2EC2BA3FC0}"/>
                          </a:ext>
                        </a:extLst>
                      </p:cNvPr>
                      <p:cNvPicPr/>
                      <p:nvPr/>
                    </p:nvPicPr>
                    <p:blipFill>
                      <a:blip r:embed="rId3"/>
                      <a:stretch>
                        <a:fillRect/>
                      </a:stretch>
                    </p:blipFill>
                    <p:spPr>
                      <a:xfrm>
                        <a:off x="4182256" y="3814945"/>
                        <a:ext cx="1016000" cy="3810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3EF167DE-8C93-4DE9-B398-3862C0C662C7}"/>
              </a:ext>
            </a:extLst>
          </p:cNvPr>
          <p:cNvSpPr>
            <a:spLocks noGrp="1"/>
          </p:cNvSpPr>
          <p:nvPr>
            <p:ph sz="quarter" idx="20"/>
          </p:nvPr>
        </p:nvSpPr>
        <p:spPr>
          <a:xfrm>
            <a:off x="992262" y="4317483"/>
            <a:ext cx="420901" cy="465137"/>
          </a:xfrm>
        </p:spPr>
        <p:txBody>
          <a:bodyPr lIns="0" tIns="0"/>
          <a:lstStyle/>
          <a:p>
            <a:pPr marL="0" lvl="1" indent="0"/>
            <a:r>
              <a:rPr lang="en-US" dirty="0"/>
              <a:t> </a:t>
            </a:r>
            <a:r>
              <a:rPr lang="en-US" sz="100" dirty="0"/>
              <a:t> </a:t>
            </a:r>
          </a:p>
        </p:txBody>
      </p:sp>
      <p:graphicFrame>
        <p:nvGraphicFramePr>
          <p:cNvPr id="19" name="Object 18" descr="B to the d power">
            <a:extLst>
              <a:ext uri="{FF2B5EF4-FFF2-40B4-BE49-F238E27FC236}">
                <a16:creationId xmlns:a16="http://schemas.microsoft.com/office/drawing/2014/main" id="{54AD8E1F-45EF-46AA-96D6-21D957D7774E}"/>
              </a:ext>
            </a:extLst>
          </p:cNvPr>
          <p:cNvGraphicFramePr>
            <a:graphicFrameLocks noChangeAspect="1"/>
          </p:cNvGraphicFramePr>
          <p:nvPr>
            <p:extLst>
              <p:ext uri="{D42A27DB-BD31-4B8C-83A1-F6EECF244321}">
                <p14:modId xmlns:p14="http://schemas.microsoft.com/office/powerpoint/2010/main" val="1373842811"/>
              </p:ext>
            </p:extLst>
          </p:nvPr>
        </p:nvGraphicFramePr>
        <p:xfrm>
          <a:off x="1454668" y="4354971"/>
          <a:ext cx="368300" cy="330200"/>
        </p:xfrm>
        <a:graphic>
          <a:graphicData uri="http://schemas.openxmlformats.org/presentationml/2006/ole">
            <mc:AlternateContent xmlns:mc="http://schemas.openxmlformats.org/markup-compatibility/2006">
              <mc:Choice xmlns:v="urn:schemas-microsoft-com:vml" Requires="v">
                <p:oleObj name="Equation" r:id="rId7" imgW="368280" imgH="330120" progId="Equation.DSMT4">
                  <p:embed/>
                </p:oleObj>
              </mc:Choice>
              <mc:Fallback>
                <p:oleObj name="Equation" r:id="rId7" imgW="368280" imgH="330120" progId="Equation.DSMT4">
                  <p:embed/>
                  <p:pic>
                    <p:nvPicPr>
                      <p:cNvPr id="19" name="Object 18" descr="B to the d power">
                        <a:extLst>
                          <a:ext uri="{FF2B5EF4-FFF2-40B4-BE49-F238E27FC236}">
                            <a16:creationId xmlns:a16="http://schemas.microsoft.com/office/drawing/2014/main" id="{54AD8E1F-45EF-46AA-96D6-21D957D7774E}"/>
                          </a:ext>
                        </a:extLst>
                      </p:cNvPr>
                      <p:cNvPicPr/>
                      <p:nvPr/>
                    </p:nvPicPr>
                    <p:blipFill>
                      <a:blip r:embed="rId5"/>
                      <a:stretch>
                        <a:fillRect/>
                      </a:stretch>
                    </p:blipFill>
                    <p:spPr>
                      <a:xfrm>
                        <a:off x="1454668" y="4354971"/>
                        <a:ext cx="368300" cy="3302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DC9D6FE2-F768-450A-BAB1-5EF69F7B23B6}"/>
              </a:ext>
            </a:extLst>
          </p:cNvPr>
          <p:cNvSpPr>
            <a:spLocks noGrp="1"/>
          </p:cNvSpPr>
          <p:nvPr>
            <p:ph sz="quarter" idx="21"/>
          </p:nvPr>
        </p:nvSpPr>
        <p:spPr>
          <a:xfrm>
            <a:off x="1904145" y="4349947"/>
            <a:ext cx="2407418" cy="397372"/>
          </a:xfrm>
        </p:spPr>
        <p:txBody>
          <a:bodyPr lIns="0" tIns="0" rIns="0" bIns="0"/>
          <a:lstStyle/>
          <a:p>
            <a:pPr marL="0" lvl="1" indent="0">
              <a:buNone/>
            </a:pPr>
            <a:r>
              <a:rPr lang="en-US" dirty="0"/>
              <a:t>shifts out to right</a:t>
            </a:r>
          </a:p>
        </p:txBody>
      </p:sp>
    </p:spTree>
    <p:extLst>
      <p:ext uri="{BB962C8B-B14F-4D97-AF65-F5344CB8AC3E}">
        <p14:creationId xmlns:p14="http://schemas.microsoft.com/office/powerpoint/2010/main" val="2878561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FE05-ED41-470C-9096-BDBA0CBB4FBE}"/>
              </a:ext>
            </a:extLst>
          </p:cNvPr>
          <p:cNvSpPr>
            <a:spLocks noGrp="1"/>
          </p:cNvSpPr>
          <p:nvPr>
            <p:ph type="title"/>
          </p:nvPr>
        </p:nvSpPr>
        <p:spPr>
          <a:xfrm>
            <a:off x="457200" y="215371"/>
            <a:ext cx="8437418" cy="1097279"/>
          </a:xfrm>
        </p:spPr>
        <p:txBody>
          <a:bodyPr/>
          <a:lstStyle/>
          <a:p>
            <a:r>
              <a:rPr lang="en-US" sz="3200" dirty="0"/>
              <a:t>How Factors Shift the Demand Curve </a:t>
            </a:r>
            <a:r>
              <a:rPr lang="en-US" sz="2000" b="0" dirty="0"/>
              <a:t>(cont.)</a:t>
            </a:r>
            <a:endParaRPr lang="en-US" sz="2000" dirty="0"/>
          </a:p>
        </p:txBody>
      </p:sp>
      <p:sp>
        <p:nvSpPr>
          <p:cNvPr id="3" name="Content Placeholder 2">
            <a:extLst>
              <a:ext uri="{FF2B5EF4-FFF2-40B4-BE49-F238E27FC236}">
                <a16:creationId xmlns:a16="http://schemas.microsoft.com/office/drawing/2014/main" id="{DF8DF86B-5C29-4606-9F05-FB30E4B1A0A6}"/>
              </a:ext>
            </a:extLst>
          </p:cNvPr>
          <p:cNvSpPr>
            <a:spLocks noGrp="1"/>
          </p:cNvSpPr>
          <p:nvPr>
            <p:ph sz="quarter" idx="13"/>
          </p:nvPr>
        </p:nvSpPr>
        <p:spPr>
          <a:xfrm>
            <a:off x="457201" y="1552575"/>
            <a:ext cx="2822674" cy="511752"/>
          </a:xfrm>
        </p:spPr>
        <p:txBody>
          <a:bodyPr/>
          <a:lstStyle/>
          <a:p>
            <a:pPr marL="432000" lvl="0" indent="-432000">
              <a:buSzPts val="2200"/>
              <a:buFont typeface="Arial"/>
              <a:buAutoNum type="arabicPeriod" startAt="4"/>
            </a:pPr>
            <a:r>
              <a:rPr lang="en-US" dirty="0"/>
              <a:t>Liquidity</a:t>
            </a:r>
          </a:p>
        </p:txBody>
      </p:sp>
      <p:sp>
        <p:nvSpPr>
          <p:cNvPr id="4" name="Content Placeholder 3">
            <a:extLst>
              <a:ext uri="{FF2B5EF4-FFF2-40B4-BE49-F238E27FC236}">
                <a16:creationId xmlns:a16="http://schemas.microsoft.com/office/drawing/2014/main" id="{B7EE8331-1280-4C2A-9556-087B79E4A33B}"/>
              </a:ext>
            </a:extLst>
          </p:cNvPr>
          <p:cNvSpPr>
            <a:spLocks noGrp="1"/>
          </p:cNvSpPr>
          <p:nvPr>
            <p:ph sz="quarter" idx="14"/>
          </p:nvPr>
        </p:nvSpPr>
        <p:spPr>
          <a:xfrm>
            <a:off x="457199" y="2141823"/>
            <a:ext cx="3350303" cy="406506"/>
          </a:xfrm>
        </p:spPr>
        <p:txBody>
          <a:bodyPr tIns="0"/>
          <a:lstStyle/>
          <a:p>
            <a:pPr lvl="1"/>
            <a:r>
              <a:rPr lang="en-US" dirty="0"/>
              <a:t>Liquidity of bonds</a:t>
            </a:r>
          </a:p>
        </p:txBody>
      </p:sp>
      <p:graphicFrame>
        <p:nvGraphicFramePr>
          <p:cNvPr id="13" name="Object 12" descr="decrease, B to the d power increase">
            <a:extLst>
              <a:ext uri="{FF2B5EF4-FFF2-40B4-BE49-F238E27FC236}">
                <a16:creationId xmlns:a16="http://schemas.microsoft.com/office/drawing/2014/main" id="{5A5DD784-8F2A-4952-9189-53E162D31385}"/>
              </a:ext>
            </a:extLst>
          </p:cNvPr>
          <p:cNvGraphicFramePr>
            <a:graphicFrameLocks noChangeAspect="1"/>
          </p:cNvGraphicFramePr>
          <p:nvPr>
            <p:extLst>
              <p:ext uri="{D42A27DB-BD31-4B8C-83A1-F6EECF244321}">
                <p14:modId xmlns:p14="http://schemas.microsoft.com/office/powerpoint/2010/main" val="1644018885"/>
              </p:ext>
            </p:extLst>
          </p:nvPr>
        </p:nvGraphicFramePr>
        <p:xfrm>
          <a:off x="3912016" y="2151295"/>
          <a:ext cx="1016000" cy="381000"/>
        </p:xfrm>
        <a:graphic>
          <a:graphicData uri="http://schemas.openxmlformats.org/presentationml/2006/ole">
            <mc:AlternateContent xmlns:mc="http://schemas.openxmlformats.org/markup-compatibility/2006">
              <mc:Choice xmlns:v="urn:schemas-microsoft-com:vml" Requires="v">
                <p:oleObj name="Equation" r:id="rId2" imgW="1015920" imgH="380880" progId="Equation.DSMT4">
                  <p:embed/>
                </p:oleObj>
              </mc:Choice>
              <mc:Fallback>
                <p:oleObj name="Equation" r:id="rId2" imgW="1015920" imgH="380880" progId="Equation.DSMT4">
                  <p:embed/>
                  <p:pic>
                    <p:nvPicPr>
                      <p:cNvPr id="13" name="Object 12" descr="decrease, B to the d power increase">
                        <a:extLst>
                          <a:ext uri="{FF2B5EF4-FFF2-40B4-BE49-F238E27FC236}">
                            <a16:creationId xmlns:a16="http://schemas.microsoft.com/office/drawing/2014/main" id="{5A5DD784-8F2A-4952-9189-53E162D31385}"/>
                          </a:ext>
                        </a:extLst>
                      </p:cNvPr>
                      <p:cNvPicPr/>
                      <p:nvPr/>
                    </p:nvPicPr>
                    <p:blipFill>
                      <a:blip r:embed="rId3"/>
                      <a:stretch>
                        <a:fillRect/>
                      </a:stretch>
                    </p:blipFill>
                    <p:spPr>
                      <a:xfrm>
                        <a:off x="3912016" y="2151295"/>
                        <a:ext cx="10160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6E64F1F-3D0B-4C54-AD34-8213D9624431}"/>
              </a:ext>
            </a:extLst>
          </p:cNvPr>
          <p:cNvSpPr>
            <a:spLocks noGrp="1"/>
          </p:cNvSpPr>
          <p:nvPr>
            <p:ph sz="quarter" idx="15"/>
          </p:nvPr>
        </p:nvSpPr>
        <p:spPr>
          <a:xfrm>
            <a:off x="906902" y="2608706"/>
            <a:ext cx="382252" cy="404320"/>
          </a:xfrm>
        </p:spPr>
        <p:txBody>
          <a:bodyPr tIns="0" bIns="0"/>
          <a:lstStyle/>
          <a:p>
            <a:pPr marL="0" lvl="1" indent="0"/>
            <a:r>
              <a:rPr lang="en-US" dirty="0"/>
              <a:t> </a:t>
            </a:r>
            <a:r>
              <a:rPr lang="en-US" sz="100" dirty="0"/>
              <a:t> </a:t>
            </a:r>
          </a:p>
        </p:txBody>
      </p:sp>
      <p:graphicFrame>
        <p:nvGraphicFramePr>
          <p:cNvPr id="17" name="Object 16" descr="B to the d power">
            <a:extLst>
              <a:ext uri="{FF2B5EF4-FFF2-40B4-BE49-F238E27FC236}">
                <a16:creationId xmlns:a16="http://schemas.microsoft.com/office/drawing/2014/main" id="{17F58C54-ACC8-4D6E-B9EF-759A95E3D3A1}"/>
              </a:ext>
            </a:extLst>
          </p:cNvPr>
          <p:cNvGraphicFramePr>
            <a:graphicFrameLocks noChangeAspect="1"/>
          </p:cNvGraphicFramePr>
          <p:nvPr>
            <p:extLst>
              <p:ext uri="{D42A27DB-BD31-4B8C-83A1-F6EECF244321}">
                <p14:modId xmlns:p14="http://schemas.microsoft.com/office/powerpoint/2010/main" val="640335759"/>
              </p:ext>
            </p:extLst>
          </p:nvPr>
        </p:nvGraphicFramePr>
        <p:xfrm>
          <a:off x="1445433" y="2637541"/>
          <a:ext cx="368300" cy="330200"/>
        </p:xfrm>
        <a:graphic>
          <a:graphicData uri="http://schemas.openxmlformats.org/presentationml/2006/ole">
            <mc:AlternateContent xmlns:mc="http://schemas.openxmlformats.org/markup-compatibility/2006">
              <mc:Choice xmlns:v="urn:schemas-microsoft-com:vml" Requires="v">
                <p:oleObj name="Equation" r:id="rId4" imgW="368280" imgH="330120" progId="Equation.DSMT4">
                  <p:embed/>
                </p:oleObj>
              </mc:Choice>
              <mc:Fallback>
                <p:oleObj name="Equation" r:id="rId4" imgW="368280" imgH="330120" progId="Equation.DSMT4">
                  <p:embed/>
                  <p:pic>
                    <p:nvPicPr>
                      <p:cNvPr id="17" name="Object 16" descr="B to the d power">
                        <a:extLst>
                          <a:ext uri="{FF2B5EF4-FFF2-40B4-BE49-F238E27FC236}">
                            <a16:creationId xmlns:a16="http://schemas.microsoft.com/office/drawing/2014/main" id="{17F58C54-ACC8-4D6E-B9EF-759A95E3D3A1}"/>
                          </a:ext>
                        </a:extLst>
                      </p:cNvPr>
                      <p:cNvPicPr/>
                      <p:nvPr/>
                    </p:nvPicPr>
                    <p:blipFill>
                      <a:blip r:embed="rId5"/>
                      <a:stretch>
                        <a:fillRect/>
                      </a:stretch>
                    </p:blipFill>
                    <p:spPr>
                      <a:xfrm>
                        <a:off x="1445433" y="2637541"/>
                        <a:ext cx="368300" cy="3302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6E54028-C936-4102-88AE-7C9031820780}"/>
              </a:ext>
            </a:extLst>
          </p:cNvPr>
          <p:cNvSpPr>
            <a:spLocks noGrp="1"/>
          </p:cNvSpPr>
          <p:nvPr>
            <p:ph sz="quarter" idx="16"/>
          </p:nvPr>
        </p:nvSpPr>
        <p:spPr>
          <a:xfrm>
            <a:off x="1941377" y="2636656"/>
            <a:ext cx="2375941" cy="406400"/>
          </a:xfrm>
        </p:spPr>
        <p:txBody>
          <a:bodyPr lIns="0" tIns="0" rIns="0" bIns="0"/>
          <a:lstStyle/>
          <a:p>
            <a:pPr marL="0" lvl="1" indent="0">
              <a:buNone/>
            </a:pPr>
            <a:r>
              <a:rPr lang="en-US" dirty="0"/>
              <a:t>shifts out to right</a:t>
            </a:r>
          </a:p>
        </p:txBody>
      </p:sp>
      <p:sp>
        <p:nvSpPr>
          <p:cNvPr id="8" name="Content Placeholder 7">
            <a:extLst>
              <a:ext uri="{FF2B5EF4-FFF2-40B4-BE49-F238E27FC236}">
                <a16:creationId xmlns:a16="http://schemas.microsoft.com/office/drawing/2014/main" id="{2F9A4BD1-47FD-4A2B-857F-AF43D8EF6082}"/>
              </a:ext>
            </a:extLst>
          </p:cNvPr>
          <p:cNvSpPr>
            <a:spLocks noGrp="1"/>
          </p:cNvSpPr>
          <p:nvPr>
            <p:ph sz="quarter" idx="18"/>
          </p:nvPr>
        </p:nvSpPr>
        <p:spPr>
          <a:xfrm>
            <a:off x="1191715" y="3150306"/>
            <a:ext cx="682052" cy="514350"/>
          </a:xfrm>
        </p:spPr>
        <p:txBody>
          <a:bodyPr/>
          <a:lstStyle/>
          <a:p>
            <a:pPr marL="0" lvl="1" indent="0">
              <a:buNone/>
            </a:pPr>
            <a:r>
              <a:rPr lang="en-US" dirty="0"/>
              <a:t>OR</a:t>
            </a:r>
          </a:p>
        </p:txBody>
      </p:sp>
      <p:sp>
        <p:nvSpPr>
          <p:cNvPr id="9" name="Content Placeholder 8">
            <a:extLst>
              <a:ext uri="{FF2B5EF4-FFF2-40B4-BE49-F238E27FC236}">
                <a16:creationId xmlns:a16="http://schemas.microsoft.com/office/drawing/2014/main" id="{E1E38AE6-F772-438F-91BD-C18C3A071842}"/>
              </a:ext>
            </a:extLst>
          </p:cNvPr>
          <p:cNvSpPr>
            <a:spLocks noGrp="1"/>
          </p:cNvSpPr>
          <p:nvPr>
            <p:ph sz="quarter" idx="19"/>
          </p:nvPr>
        </p:nvSpPr>
        <p:spPr>
          <a:xfrm>
            <a:off x="457200" y="3724880"/>
            <a:ext cx="4144780" cy="517336"/>
          </a:xfrm>
        </p:spPr>
        <p:txBody>
          <a:bodyPr/>
          <a:lstStyle/>
          <a:p>
            <a:pPr lvl="1"/>
            <a:r>
              <a:rPr lang="en-US" dirty="0"/>
              <a:t>Liquidity of other assets</a:t>
            </a:r>
          </a:p>
        </p:txBody>
      </p:sp>
      <p:graphicFrame>
        <p:nvGraphicFramePr>
          <p:cNvPr id="21" name="Object 20" descr="decrease, B to the d power increase">
            <a:extLst>
              <a:ext uri="{FF2B5EF4-FFF2-40B4-BE49-F238E27FC236}">
                <a16:creationId xmlns:a16="http://schemas.microsoft.com/office/drawing/2014/main" id="{10F92576-79EC-4AA5-B1DE-3B2EC2BA3FC0}"/>
              </a:ext>
            </a:extLst>
          </p:cNvPr>
          <p:cNvGraphicFramePr>
            <a:graphicFrameLocks noChangeAspect="1"/>
          </p:cNvGraphicFramePr>
          <p:nvPr>
            <p:extLst>
              <p:ext uri="{D42A27DB-BD31-4B8C-83A1-F6EECF244321}">
                <p14:modId xmlns:p14="http://schemas.microsoft.com/office/powerpoint/2010/main" val="3962190120"/>
              </p:ext>
            </p:extLst>
          </p:nvPr>
        </p:nvGraphicFramePr>
        <p:xfrm>
          <a:off x="4706910" y="3814945"/>
          <a:ext cx="1016000" cy="381000"/>
        </p:xfrm>
        <a:graphic>
          <a:graphicData uri="http://schemas.openxmlformats.org/presentationml/2006/ole">
            <mc:AlternateContent xmlns:mc="http://schemas.openxmlformats.org/markup-compatibility/2006">
              <mc:Choice xmlns:v="urn:schemas-microsoft-com:vml" Requires="v">
                <p:oleObj name="Equation" r:id="rId6" imgW="1015920" imgH="380880" progId="Equation.DSMT4">
                  <p:embed/>
                </p:oleObj>
              </mc:Choice>
              <mc:Fallback>
                <p:oleObj name="Equation" r:id="rId6" imgW="1015920" imgH="380880" progId="Equation.DSMT4">
                  <p:embed/>
                  <p:pic>
                    <p:nvPicPr>
                      <p:cNvPr id="21" name="Object 20" descr="decrease, B to the d power increase">
                        <a:extLst>
                          <a:ext uri="{FF2B5EF4-FFF2-40B4-BE49-F238E27FC236}">
                            <a16:creationId xmlns:a16="http://schemas.microsoft.com/office/drawing/2014/main" id="{10F92576-79EC-4AA5-B1DE-3B2EC2BA3FC0}"/>
                          </a:ext>
                        </a:extLst>
                      </p:cNvPr>
                      <p:cNvPicPr/>
                      <p:nvPr/>
                    </p:nvPicPr>
                    <p:blipFill>
                      <a:blip r:embed="rId3"/>
                      <a:stretch>
                        <a:fillRect/>
                      </a:stretch>
                    </p:blipFill>
                    <p:spPr>
                      <a:xfrm>
                        <a:off x="4706910" y="3814945"/>
                        <a:ext cx="1016000" cy="3810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3EF167DE-8C93-4DE9-B398-3862C0C662C7}"/>
              </a:ext>
            </a:extLst>
          </p:cNvPr>
          <p:cNvSpPr>
            <a:spLocks noGrp="1"/>
          </p:cNvSpPr>
          <p:nvPr>
            <p:ph sz="quarter" idx="20"/>
          </p:nvPr>
        </p:nvSpPr>
        <p:spPr>
          <a:xfrm>
            <a:off x="992263" y="4317483"/>
            <a:ext cx="300828" cy="465137"/>
          </a:xfrm>
        </p:spPr>
        <p:txBody>
          <a:bodyPr lIns="0" tIns="0"/>
          <a:lstStyle/>
          <a:p>
            <a:pPr marL="0" lvl="1" indent="0"/>
            <a:r>
              <a:rPr lang="en-US" dirty="0"/>
              <a:t> </a:t>
            </a:r>
            <a:r>
              <a:rPr lang="en-US" sz="100" dirty="0"/>
              <a:t> </a:t>
            </a:r>
          </a:p>
        </p:txBody>
      </p:sp>
      <p:graphicFrame>
        <p:nvGraphicFramePr>
          <p:cNvPr id="19" name="Object 18" descr="B to the d power">
            <a:extLst>
              <a:ext uri="{FF2B5EF4-FFF2-40B4-BE49-F238E27FC236}">
                <a16:creationId xmlns:a16="http://schemas.microsoft.com/office/drawing/2014/main" id="{54AD8E1F-45EF-46AA-96D6-21D957D7774E}"/>
              </a:ext>
            </a:extLst>
          </p:cNvPr>
          <p:cNvGraphicFramePr>
            <a:graphicFrameLocks noChangeAspect="1"/>
          </p:cNvGraphicFramePr>
          <p:nvPr>
            <p:extLst>
              <p:ext uri="{D42A27DB-BD31-4B8C-83A1-F6EECF244321}">
                <p14:modId xmlns:p14="http://schemas.microsoft.com/office/powerpoint/2010/main" val="3998305567"/>
              </p:ext>
            </p:extLst>
          </p:nvPr>
        </p:nvGraphicFramePr>
        <p:xfrm>
          <a:off x="1380777" y="4354971"/>
          <a:ext cx="368300" cy="330200"/>
        </p:xfrm>
        <a:graphic>
          <a:graphicData uri="http://schemas.openxmlformats.org/presentationml/2006/ole">
            <mc:AlternateContent xmlns:mc="http://schemas.openxmlformats.org/markup-compatibility/2006">
              <mc:Choice xmlns:v="urn:schemas-microsoft-com:vml" Requires="v">
                <p:oleObj name="Equation" r:id="rId7" imgW="368280" imgH="330120" progId="Equation.DSMT4">
                  <p:embed/>
                </p:oleObj>
              </mc:Choice>
              <mc:Fallback>
                <p:oleObj name="Equation" r:id="rId7" imgW="368280" imgH="330120" progId="Equation.DSMT4">
                  <p:embed/>
                  <p:pic>
                    <p:nvPicPr>
                      <p:cNvPr id="19" name="Object 18" descr="B to the d power">
                        <a:extLst>
                          <a:ext uri="{FF2B5EF4-FFF2-40B4-BE49-F238E27FC236}">
                            <a16:creationId xmlns:a16="http://schemas.microsoft.com/office/drawing/2014/main" id="{54AD8E1F-45EF-46AA-96D6-21D957D7774E}"/>
                          </a:ext>
                        </a:extLst>
                      </p:cNvPr>
                      <p:cNvPicPr/>
                      <p:nvPr/>
                    </p:nvPicPr>
                    <p:blipFill>
                      <a:blip r:embed="rId5"/>
                      <a:stretch>
                        <a:fillRect/>
                      </a:stretch>
                    </p:blipFill>
                    <p:spPr>
                      <a:xfrm>
                        <a:off x="1380777" y="4354971"/>
                        <a:ext cx="368300" cy="3302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DC9D6FE2-F768-450A-BAB1-5EF69F7B23B6}"/>
              </a:ext>
            </a:extLst>
          </p:cNvPr>
          <p:cNvSpPr>
            <a:spLocks noGrp="1"/>
          </p:cNvSpPr>
          <p:nvPr>
            <p:ph sz="quarter" idx="21"/>
          </p:nvPr>
        </p:nvSpPr>
        <p:spPr>
          <a:xfrm>
            <a:off x="1830254" y="4349947"/>
            <a:ext cx="2407418" cy="397372"/>
          </a:xfrm>
        </p:spPr>
        <p:txBody>
          <a:bodyPr lIns="0" tIns="0" rIns="0" bIns="0"/>
          <a:lstStyle/>
          <a:p>
            <a:pPr marL="0" lvl="1" indent="0">
              <a:buNone/>
            </a:pPr>
            <a:r>
              <a:rPr lang="en-US" dirty="0"/>
              <a:t>shifts out to right</a:t>
            </a:r>
          </a:p>
        </p:txBody>
      </p:sp>
    </p:spTree>
    <p:extLst>
      <p:ext uri="{BB962C8B-B14F-4D97-AF65-F5344CB8AC3E}">
        <p14:creationId xmlns:p14="http://schemas.microsoft.com/office/powerpoint/2010/main" val="1507456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76A3-04EE-43BA-BB33-2D619586EB1D}"/>
              </a:ext>
            </a:extLst>
          </p:cNvPr>
          <p:cNvSpPr>
            <a:spLocks noGrp="1"/>
          </p:cNvSpPr>
          <p:nvPr>
            <p:ph type="title"/>
          </p:nvPr>
        </p:nvSpPr>
        <p:spPr/>
        <p:txBody>
          <a:bodyPr/>
          <a:lstStyle/>
          <a:p>
            <a:r>
              <a:rPr lang="en-US" sz="3200" noProof="0" dirty="0"/>
              <a:t>Figure 2 Shift in the Demand Curve for Bonds</a:t>
            </a:r>
          </a:p>
        </p:txBody>
      </p:sp>
      <p:pic>
        <p:nvPicPr>
          <p:cNvPr id="4" name="Content Placeholder 3" descr="A line graph shows shift in the demand curve for bonds.&#10;For long description in Notes pane, press F6.">
            <a:extLst>
              <a:ext uri="{FF2B5EF4-FFF2-40B4-BE49-F238E27FC236}">
                <a16:creationId xmlns:a16="http://schemas.microsoft.com/office/drawing/2014/main" id="{1445A80B-EFB7-4D76-89CF-4CD9CA43FE3F}"/>
              </a:ext>
            </a:extLst>
          </p:cNvPr>
          <p:cNvPicPr>
            <a:picLocks noGrp="1" noChangeAspect="1"/>
          </p:cNvPicPr>
          <p:nvPr>
            <p:ph sz="quarter" idx="13"/>
          </p:nvPr>
        </p:nvPicPr>
        <p:blipFill>
          <a:blip r:embed="rId3"/>
          <a:stretch>
            <a:fillRect/>
          </a:stretch>
        </p:blipFill>
        <p:spPr>
          <a:xfrm>
            <a:off x="1579562" y="1600950"/>
            <a:ext cx="5984876" cy="4497475"/>
          </a:xfrm>
          <a:prstGeom prst="rect">
            <a:avLst/>
          </a:prstGeom>
        </p:spPr>
      </p:pic>
    </p:spTree>
    <p:extLst>
      <p:ext uri="{BB962C8B-B14F-4D97-AF65-F5344CB8AC3E}">
        <p14:creationId xmlns:p14="http://schemas.microsoft.com/office/powerpoint/2010/main" val="2711688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F683-FD98-4214-8CB0-5B82188B8FF4}"/>
              </a:ext>
            </a:extLst>
          </p:cNvPr>
          <p:cNvSpPr>
            <a:spLocks noGrp="1"/>
          </p:cNvSpPr>
          <p:nvPr>
            <p:ph type="title"/>
          </p:nvPr>
        </p:nvSpPr>
        <p:spPr/>
        <p:txBody>
          <a:bodyPr/>
          <a:lstStyle/>
          <a:p>
            <a:r>
              <a:rPr lang="en-US" sz="3200" dirty="0"/>
              <a:t>Summary of Shifts in the Demand for Bonds </a:t>
            </a:r>
            <a:r>
              <a:rPr lang="en-US" sz="2000" b="0" dirty="0"/>
              <a:t>(1 of 2)</a:t>
            </a:r>
            <a:endParaRPr lang="en-US" dirty="0"/>
          </a:p>
        </p:txBody>
      </p:sp>
      <p:sp>
        <p:nvSpPr>
          <p:cNvPr id="3" name="Content Placeholder 2">
            <a:extLst>
              <a:ext uri="{FF2B5EF4-FFF2-40B4-BE49-F238E27FC236}">
                <a16:creationId xmlns:a16="http://schemas.microsoft.com/office/drawing/2014/main" id="{EB1C3AD9-3A5D-465F-AC0E-59E25BB4A523}"/>
              </a:ext>
            </a:extLst>
          </p:cNvPr>
          <p:cNvSpPr>
            <a:spLocks noGrp="1"/>
          </p:cNvSpPr>
          <p:nvPr>
            <p:ph sz="quarter" idx="13"/>
          </p:nvPr>
        </p:nvSpPr>
        <p:spPr/>
        <p:txBody>
          <a:bodyPr/>
          <a:lstStyle/>
          <a:p>
            <a:pPr marL="432000" lvl="0" indent="-432000">
              <a:buSzPts val="2200"/>
              <a:buFont typeface="Arial"/>
              <a:buAutoNum type="arabicPeriod"/>
            </a:pPr>
            <a:r>
              <a:rPr lang="en-US" b="1" noProof="0" dirty="0"/>
              <a:t>Wealth:</a:t>
            </a:r>
            <a:r>
              <a:rPr lang="en-US" noProof="0" dirty="0"/>
              <a:t> in a business cycle expansion with growing wealth, the demand for bonds rises, conversely, in a recession, when income and wealth are falling, the demand for bonds falls</a:t>
            </a:r>
          </a:p>
          <a:p>
            <a:pPr marL="432000" lvl="0" indent="-432000">
              <a:buSzPts val="2200"/>
              <a:buFont typeface="Arial"/>
              <a:buAutoNum type="arabicPeriod"/>
            </a:pPr>
            <a:r>
              <a:rPr lang="en-US" b="1" noProof="0" dirty="0"/>
              <a:t>Expected returns:</a:t>
            </a:r>
            <a:r>
              <a:rPr lang="en-US" noProof="0" dirty="0"/>
              <a:t> higher expected interest rates in the future decrease the demand for long-term bonds, conversely, lower expected interest rates in the future increase the demand for long-term bonds</a:t>
            </a:r>
          </a:p>
        </p:txBody>
      </p:sp>
    </p:spTree>
    <p:extLst>
      <p:ext uri="{BB962C8B-B14F-4D97-AF65-F5344CB8AC3E}">
        <p14:creationId xmlns:p14="http://schemas.microsoft.com/office/powerpoint/2010/main" val="1559985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F683-FD98-4214-8CB0-5B82188B8FF4}"/>
              </a:ext>
            </a:extLst>
          </p:cNvPr>
          <p:cNvSpPr>
            <a:spLocks noGrp="1"/>
          </p:cNvSpPr>
          <p:nvPr>
            <p:ph type="title"/>
          </p:nvPr>
        </p:nvSpPr>
        <p:spPr/>
        <p:txBody>
          <a:bodyPr/>
          <a:lstStyle/>
          <a:p>
            <a:r>
              <a:rPr lang="en-US" sz="3200" dirty="0"/>
              <a:t>Summary of Shifts in the Demand for Bonds </a:t>
            </a:r>
            <a:r>
              <a:rPr lang="en-US" sz="2000" b="0" dirty="0"/>
              <a:t>(2 of 2)</a:t>
            </a:r>
            <a:endParaRPr lang="en-US" dirty="0"/>
          </a:p>
        </p:txBody>
      </p:sp>
      <p:sp>
        <p:nvSpPr>
          <p:cNvPr id="3" name="Content Placeholder 2">
            <a:extLst>
              <a:ext uri="{FF2B5EF4-FFF2-40B4-BE49-F238E27FC236}">
                <a16:creationId xmlns:a16="http://schemas.microsoft.com/office/drawing/2014/main" id="{EB1C3AD9-3A5D-465F-AC0E-59E25BB4A523}"/>
              </a:ext>
            </a:extLst>
          </p:cNvPr>
          <p:cNvSpPr>
            <a:spLocks noGrp="1"/>
          </p:cNvSpPr>
          <p:nvPr>
            <p:ph sz="quarter" idx="13"/>
          </p:nvPr>
        </p:nvSpPr>
        <p:spPr/>
        <p:txBody>
          <a:bodyPr/>
          <a:lstStyle/>
          <a:p>
            <a:pPr marL="432000" lvl="0" indent="-432000">
              <a:spcBef>
                <a:spcPts val="1000"/>
              </a:spcBef>
              <a:buSzPts val="2200"/>
              <a:buFont typeface="Arial"/>
              <a:buAutoNum type="arabicPeriod" startAt="3"/>
            </a:pPr>
            <a:r>
              <a:rPr lang="en-US" b="1" noProof="0" dirty="0"/>
              <a:t>Risk:</a:t>
            </a:r>
            <a:r>
              <a:rPr lang="en-US" noProof="0" dirty="0"/>
              <a:t> an increase in the riskiness of bonds causes the demand for bonds to fall, conversely, an increase in the riskiness of alternative assets (like stocks) causes the demand for bonds to rise</a:t>
            </a:r>
          </a:p>
          <a:p>
            <a:pPr marL="432000" lvl="0" indent="-432000">
              <a:spcBef>
                <a:spcPts val="1000"/>
              </a:spcBef>
              <a:buSzPts val="2200"/>
              <a:buFont typeface="Arial"/>
              <a:buAutoNum type="arabicPeriod" startAt="3"/>
            </a:pPr>
            <a:r>
              <a:rPr lang="en-US" b="1" noProof="0" dirty="0"/>
              <a:t>Liquidity:</a:t>
            </a:r>
            <a:r>
              <a:rPr lang="en-US" noProof="0" dirty="0"/>
              <a:t> increased liquidity of the bond market results in an increased demand for bonds, conversely, increased liquidity of alternative asset markets (like the stock market) lowers the demand for bonds</a:t>
            </a:r>
          </a:p>
        </p:txBody>
      </p:sp>
    </p:spTree>
    <p:extLst>
      <p:ext uri="{BB962C8B-B14F-4D97-AF65-F5344CB8AC3E}">
        <p14:creationId xmlns:p14="http://schemas.microsoft.com/office/powerpoint/2010/main" val="50154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104F-DDBB-4DEE-8F4D-FB4D3033C413}"/>
              </a:ext>
            </a:extLst>
          </p:cNvPr>
          <p:cNvSpPr>
            <a:spLocks noGrp="1"/>
          </p:cNvSpPr>
          <p:nvPr>
            <p:ph type="title"/>
          </p:nvPr>
        </p:nvSpPr>
        <p:spPr/>
        <p:txBody>
          <a:bodyPr/>
          <a:lstStyle/>
          <a:p>
            <a:r>
              <a:rPr lang="en-US" sz="3200" noProof="0" dirty="0"/>
              <a:t>Table 3 Factors That Shift Supply Curve of Bonds</a:t>
            </a:r>
            <a:r>
              <a:rPr lang="en-US" sz="3200" dirty="0"/>
              <a:t> </a:t>
            </a:r>
            <a:r>
              <a:rPr lang="en-US" sz="2000" b="0" dirty="0"/>
              <a:t>(1 of 2)</a:t>
            </a:r>
            <a:endParaRPr lang="en-US" dirty="0"/>
          </a:p>
        </p:txBody>
      </p:sp>
      <p:graphicFrame>
        <p:nvGraphicFramePr>
          <p:cNvPr id="4" name="Table 4">
            <a:extLst>
              <a:ext uri="{FF2B5EF4-FFF2-40B4-BE49-F238E27FC236}">
                <a16:creationId xmlns:a16="http://schemas.microsoft.com/office/drawing/2014/main" id="{8E30337C-5D2C-47E6-AF63-ACA02511964C}"/>
              </a:ext>
            </a:extLst>
          </p:cNvPr>
          <p:cNvGraphicFramePr>
            <a:graphicFrameLocks noGrp="1"/>
          </p:cNvGraphicFramePr>
          <p:nvPr>
            <p:ph sz="quarter" idx="13"/>
            <p:extLst>
              <p:ext uri="{D42A27DB-BD31-4B8C-83A1-F6EECF244321}">
                <p14:modId xmlns:p14="http://schemas.microsoft.com/office/powerpoint/2010/main" val="2700975787"/>
              </p:ext>
            </p:extLst>
          </p:nvPr>
        </p:nvGraphicFramePr>
        <p:xfrm>
          <a:off x="457199" y="1552575"/>
          <a:ext cx="8338456" cy="4213555"/>
        </p:xfrm>
        <a:graphic>
          <a:graphicData uri="http://schemas.openxmlformats.org/drawingml/2006/table">
            <a:tbl>
              <a:tblPr firstRow="1" bandRow="1">
                <a:tableStyleId>{40F9630F-82C1-40B7-BC3A-925EFCFF5E92}</a:tableStyleId>
              </a:tblPr>
              <a:tblGrid>
                <a:gridCol w="2084614">
                  <a:extLst>
                    <a:ext uri="{9D8B030D-6E8A-4147-A177-3AD203B41FA5}">
                      <a16:colId xmlns:a16="http://schemas.microsoft.com/office/drawing/2014/main" val="719392080"/>
                    </a:ext>
                  </a:extLst>
                </a:gridCol>
                <a:gridCol w="2084614">
                  <a:extLst>
                    <a:ext uri="{9D8B030D-6E8A-4147-A177-3AD203B41FA5}">
                      <a16:colId xmlns:a16="http://schemas.microsoft.com/office/drawing/2014/main" val="1834207346"/>
                    </a:ext>
                  </a:extLst>
                </a:gridCol>
                <a:gridCol w="2084614">
                  <a:extLst>
                    <a:ext uri="{9D8B030D-6E8A-4147-A177-3AD203B41FA5}">
                      <a16:colId xmlns:a16="http://schemas.microsoft.com/office/drawing/2014/main" val="3888244339"/>
                    </a:ext>
                  </a:extLst>
                </a:gridCol>
                <a:gridCol w="2084614">
                  <a:extLst>
                    <a:ext uri="{9D8B030D-6E8A-4147-A177-3AD203B41FA5}">
                      <a16:colId xmlns:a16="http://schemas.microsoft.com/office/drawing/2014/main" val="2037052473"/>
                    </a:ext>
                  </a:extLst>
                </a:gridCol>
              </a:tblGrid>
              <a:tr h="70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a:solidFill>
                            <a:schemeClr val="dk1"/>
                          </a:solidFill>
                          <a:latin typeface="+mn-lt"/>
                          <a:ea typeface="Arial"/>
                          <a:cs typeface="Arial"/>
                          <a:sym typeface="Arial"/>
                        </a:rPr>
                        <a:t>Variable</a:t>
                      </a:r>
                    </a:p>
                  </a:txBody>
                  <a:tcPr marL="44573" marR="44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a:solidFill>
                            <a:schemeClr val="dk1"/>
                          </a:solidFill>
                          <a:latin typeface="+mn-lt"/>
                          <a:ea typeface="Arial"/>
                          <a:cs typeface="Arial"/>
                          <a:sym typeface="Arial"/>
                        </a:rPr>
                        <a:t>Change in Variable</a:t>
                      </a:r>
                    </a:p>
                  </a:txBody>
                  <a:tcPr marL="44573" marR="44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i="0" u="none" strike="noStrike" cap="none" baseline="0" dirty="0">
                          <a:solidFill>
                            <a:schemeClr val="dk1"/>
                          </a:solidFill>
                          <a:latin typeface="+mn-lt"/>
                          <a:ea typeface="Arial"/>
                          <a:cs typeface="Arial"/>
                          <a:sym typeface="Arial"/>
                        </a:rPr>
                        <a:t>Change in Quantity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i="0" u="none" strike="noStrike" cap="none" baseline="0" dirty="0">
                          <a:solidFill>
                            <a:schemeClr val="dk1"/>
                          </a:solidFill>
                          <a:latin typeface="+mn-lt"/>
                          <a:ea typeface="Arial"/>
                          <a:cs typeface="Arial"/>
                          <a:sym typeface="Arial"/>
                        </a:rPr>
                        <a:t>Supplied at Each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i="0" u="none" strike="noStrike" cap="none" baseline="0" dirty="0">
                          <a:solidFill>
                            <a:schemeClr val="dk1"/>
                          </a:solidFill>
                          <a:latin typeface="+mn-lt"/>
                          <a:ea typeface="Arial"/>
                          <a:cs typeface="Arial"/>
                          <a:sym typeface="Arial"/>
                        </a:rPr>
                        <a:t>Bond Price</a:t>
                      </a:r>
                    </a:p>
                  </a:txBody>
                  <a:tcPr marL="44573" marR="44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a:solidFill>
                            <a:schemeClr val="dk1"/>
                          </a:solidFill>
                          <a:latin typeface="+mn-lt"/>
                          <a:ea typeface="Arial"/>
                          <a:cs typeface="Arial"/>
                          <a:sym typeface="Arial"/>
                        </a:rPr>
                        <a:t>Shift in supply Curve</a:t>
                      </a:r>
                    </a:p>
                  </a:txBody>
                  <a:tcPr marL="44573" marR="44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7376044"/>
                  </a:ext>
                </a:extLst>
              </a:tr>
              <a:tr h="15037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baseline="0" dirty="0">
                          <a:solidFill>
                            <a:schemeClr val="dk1"/>
                          </a:solidFill>
                          <a:latin typeface="+mn-lt"/>
                          <a:ea typeface="Arial"/>
                          <a:cs typeface="Arial"/>
                          <a:sym typeface="Arial"/>
                        </a:rPr>
                        <a:t>Profitability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baseline="0" dirty="0">
                          <a:solidFill>
                            <a:schemeClr val="dk1"/>
                          </a:solidFill>
                          <a:latin typeface="+mn-lt"/>
                          <a:ea typeface="Arial"/>
                          <a:cs typeface="Arial"/>
                          <a:sym typeface="Arial"/>
                        </a:rPr>
                        <a:t>investments</a:t>
                      </a:r>
                    </a:p>
                  </a:txBody>
                  <a:tcPr marL="44573" marR="445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increase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increase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A graph plots P versus B. The graph plots a rising line, B to the S power, sub 1. The line shifts to the right and is </a:t>
                      </a:r>
                      <a:r>
                        <a:rPr lang="en-IN" sz="100" b="0" i="0" u="none" strike="noStrike" dirty="0" err="1">
                          <a:solidFill>
                            <a:srgbClr val="000000"/>
                          </a:solidFill>
                          <a:effectLst/>
                          <a:latin typeface="+mn-lt"/>
                        </a:rPr>
                        <a:t>labeled</a:t>
                      </a:r>
                      <a:r>
                        <a:rPr lang="en-IN" sz="100" b="0" i="0" u="none" strike="noStrike" dirty="0">
                          <a:solidFill>
                            <a:srgbClr val="000000"/>
                          </a:solidFill>
                          <a:effectLst/>
                          <a:latin typeface="+mn-lt"/>
                        </a:rPr>
                        <a:t>, B to the s power, sub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6996849"/>
                  </a:ext>
                </a:extLst>
              </a:tr>
              <a:tr h="188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baseline="0" dirty="0">
                          <a:solidFill>
                            <a:schemeClr val="dk1"/>
                          </a:solidFill>
                          <a:latin typeface="+mn-lt"/>
                          <a:ea typeface="Arial"/>
                          <a:cs typeface="Arial"/>
                          <a:sym typeface="Arial"/>
                        </a:rPr>
                        <a:t>Expected inflation</a:t>
                      </a:r>
                    </a:p>
                  </a:txBody>
                  <a:tcPr marL="44573" marR="445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increase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increase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A graph plots P versus B. The graph plots a rising line, B to the S power, sub 1. The line shifts to the right and is </a:t>
                      </a:r>
                      <a:r>
                        <a:rPr lang="en-IN" sz="100" b="0" i="0" u="none" strike="noStrike" dirty="0" err="1">
                          <a:solidFill>
                            <a:srgbClr val="000000"/>
                          </a:solidFill>
                          <a:effectLst/>
                          <a:latin typeface="+mn-lt"/>
                        </a:rPr>
                        <a:t>labeled</a:t>
                      </a:r>
                      <a:r>
                        <a:rPr lang="en-IN" sz="100" b="0" i="0" u="none" strike="noStrike" dirty="0">
                          <a:solidFill>
                            <a:srgbClr val="000000"/>
                          </a:solidFill>
                          <a:effectLst/>
                          <a:latin typeface="+mn-lt"/>
                        </a:rPr>
                        <a:t>, B to the s power, sub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0463635"/>
                  </a:ext>
                </a:extLst>
              </a:tr>
            </a:tbl>
          </a:graphicData>
        </a:graphic>
      </p:graphicFrame>
      <p:graphicFrame>
        <p:nvGraphicFramePr>
          <p:cNvPr id="7" name="Object 6">
            <a:extLst>
              <a:ext uri="{FF2B5EF4-FFF2-40B4-BE49-F238E27FC236}">
                <a16:creationId xmlns:a16="http://schemas.microsoft.com/office/drawing/2014/main" id="{5B006C6A-377B-4978-9646-2C09E838AE0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92338781"/>
              </p:ext>
            </p:extLst>
          </p:nvPr>
        </p:nvGraphicFramePr>
        <p:xfrm>
          <a:off x="3451679" y="2517775"/>
          <a:ext cx="215900" cy="342900"/>
        </p:xfrm>
        <a:graphic>
          <a:graphicData uri="http://schemas.openxmlformats.org/presentationml/2006/ole">
            <mc:AlternateContent xmlns:mc="http://schemas.openxmlformats.org/markup-compatibility/2006">
              <mc:Choice xmlns:v="urn:schemas-microsoft-com:vml" Requires="v">
                <p:oleObj name="Equation" r:id="rId2" imgW="215640" imgH="342720" progId="Equation.DSMT4">
                  <p:embed/>
                </p:oleObj>
              </mc:Choice>
              <mc:Fallback>
                <p:oleObj name="Equation" r:id="rId2" imgW="215640" imgH="342720" progId="Equation.DSMT4">
                  <p:embed/>
                  <p:pic>
                    <p:nvPicPr>
                      <p:cNvPr id="7" name="Object 6">
                        <a:extLst>
                          <a:ext uri="{FF2B5EF4-FFF2-40B4-BE49-F238E27FC236}">
                            <a16:creationId xmlns:a16="http://schemas.microsoft.com/office/drawing/2014/main" id="{5B006C6A-377B-4978-9646-2C09E838AE06}"/>
                          </a:ext>
                          <a:ext uri="{C183D7F6-B498-43B3-948B-1728B52AA6E4}">
                            <adec:decorative xmlns:adec="http://schemas.microsoft.com/office/drawing/2017/decorative" val="1"/>
                          </a:ext>
                        </a:extLst>
                      </p:cNvPr>
                      <p:cNvPicPr/>
                      <p:nvPr/>
                    </p:nvPicPr>
                    <p:blipFill>
                      <a:blip r:embed="rId3"/>
                      <a:stretch>
                        <a:fillRect/>
                      </a:stretch>
                    </p:blipFill>
                    <p:spPr>
                      <a:xfrm>
                        <a:off x="3451679" y="2517775"/>
                        <a:ext cx="215900" cy="342900"/>
                      </a:xfrm>
                      <a:prstGeom prst="rect">
                        <a:avLst/>
                      </a:prstGeom>
                      <a:solidFill>
                        <a:schemeClr val="lt1"/>
                      </a:solidFill>
                    </p:spPr>
                  </p:pic>
                </p:oleObj>
              </mc:Fallback>
            </mc:AlternateContent>
          </a:graphicData>
        </a:graphic>
      </p:graphicFrame>
      <p:graphicFrame>
        <p:nvGraphicFramePr>
          <p:cNvPr id="8" name="Object 7">
            <a:extLst>
              <a:ext uri="{FF2B5EF4-FFF2-40B4-BE49-F238E27FC236}">
                <a16:creationId xmlns:a16="http://schemas.microsoft.com/office/drawing/2014/main" id="{03280538-857F-4456-8EE2-A619869073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17125505"/>
              </p:ext>
            </p:extLst>
          </p:nvPr>
        </p:nvGraphicFramePr>
        <p:xfrm>
          <a:off x="5368473" y="2498725"/>
          <a:ext cx="215900" cy="342900"/>
        </p:xfrm>
        <a:graphic>
          <a:graphicData uri="http://schemas.openxmlformats.org/presentationml/2006/ole">
            <mc:AlternateContent xmlns:mc="http://schemas.openxmlformats.org/markup-compatibility/2006">
              <mc:Choice xmlns:v="urn:schemas-microsoft-com:vml" Requires="v">
                <p:oleObj name="Equation" r:id="rId4" imgW="215640" imgH="342720" progId="Equation.DSMT4">
                  <p:embed/>
                </p:oleObj>
              </mc:Choice>
              <mc:Fallback>
                <p:oleObj name="Equation" r:id="rId4" imgW="215640" imgH="342720" progId="Equation.DSMT4">
                  <p:embed/>
                  <p:pic>
                    <p:nvPicPr>
                      <p:cNvPr id="8" name="Object 7">
                        <a:extLst>
                          <a:ext uri="{FF2B5EF4-FFF2-40B4-BE49-F238E27FC236}">
                            <a16:creationId xmlns:a16="http://schemas.microsoft.com/office/drawing/2014/main" id="{03280538-857F-4456-8EE2-A61986907380}"/>
                          </a:ext>
                          <a:ext uri="{C183D7F6-B498-43B3-948B-1728B52AA6E4}">
                            <adec:decorative xmlns:adec="http://schemas.microsoft.com/office/drawing/2017/decorative" val="1"/>
                          </a:ext>
                        </a:extLst>
                      </p:cNvPr>
                      <p:cNvPicPr/>
                      <p:nvPr/>
                    </p:nvPicPr>
                    <p:blipFill>
                      <a:blip r:embed="rId3"/>
                      <a:stretch>
                        <a:fillRect/>
                      </a:stretch>
                    </p:blipFill>
                    <p:spPr>
                      <a:xfrm>
                        <a:off x="5368473" y="2498725"/>
                        <a:ext cx="215900" cy="342900"/>
                      </a:xfrm>
                      <a:prstGeom prst="rect">
                        <a:avLst/>
                      </a:prstGeom>
                      <a:solidFill>
                        <a:schemeClr val="lt1"/>
                      </a:solidFill>
                    </p:spPr>
                  </p:pic>
                </p:oleObj>
              </mc:Fallback>
            </mc:AlternateContent>
          </a:graphicData>
        </a:graphic>
      </p:graphicFrame>
      <p:pic>
        <p:nvPicPr>
          <p:cNvPr id="15" name="Picture 14">
            <a:extLst>
              <a:ext uri="{FF2B5EF4-FFF2-40B4-BE49-F238E27FC236}">
                <a16:creationId xmlns:a16="http://schemas.microsoft.com/office/drawing/2014/main" id="{29B9DFA3-7B07-426C-B1E6-EDEABFA66A5B}"/>
              </a:ext>
              <a:ext uri="{C183D7F6-B498-43B3-948B-1728B52AA6E4}">
                <adec:decorative xmlns:adec="http://schemas.microsoft.com/office/drawing/2017/decorative" val="1"/>
              </a:ext>
            </a:extLst>
          </p:cNvPr>
          <p:cNvPicPr>
            <a:picLocks noChangeAspect="1"/>
          </p:cNvPicPr>
          <p:nvPr/>
        </p:nvPicPr>
        <p:blipFill rotWithShape="1">
          <a:blip r:embed="rId5"/>
          <a:srcRect l="73267" t="15292" r="1842" b="60348"/>
          <a:stretch/>
        </p:blipFill>
        <p:spPr>
          <a:xfrm>
            <a:off x="6871853" y="2397702"/>
            <a:ext cx="1533237" cy="1366581"/>
          </a:xfrm>
          <a:prstGeom prst="rect">
            <a:avLst/>
          </a:prstGeom>
        </p:spPr>
      </p:pic>
      <p:graphicFrame>
        <p:nvGraphicFramePr>
          <p:cNvPr id="9" name="Object 8">
            <a:extLst>
              <a:ext uri="{FF2B5EF4-FFF2-40B4-BE49-F238E27FC236}">
                <a16:creationId xmlns:a16="http://schemas.microsoft.com/office/drawing/2014/main" id="{BD366328-8AB5-49B5-8CD2-B1D48BF7CDA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8631131"/>
              </p:ext>
            </p:extLst>
          </p:nvPr>
        </p:nvGraphicFramePr>
        <p:xfrm>
          <a:off x="3451679" y="3903209"/>
          <a:ext cx="215900" cy="342900"/>
        </p:xfrm>
        <a:graphic>
          <a:graphicData uri="http://schemas.openxmlformats.org/presentationml/2006/ole">
            <mc:AlternateContent xmlns:mc="http://schemas.openxmlformats.org/markup-compatibility/2006">
              <mc:Choice xmlns:v="urn:schemas-microsoft-com:vml" Requires="v">
                <p:oleObj name="Equation" r:id="rId6" imgW="215640" imgH="342720" progId="Equation.DSMT4">
                  <p:embed/>
                </p:oleObj>
              </mc:Choice>
              <mc:Fallback>
                <p:oleObj name="Equation" r:id="rId6" imgW="215640" imgH="342720" progId="Equation.DSMT4">
                  <p:embed/>
                  <p:pic>
                    <p:nvPicPr>
                      <p:cNvPr id="9" name="Object 8">
                        <a:extLst>
                          <a:ext uri="{FF2B5EF4-FFF2-40B4-BE49-F238E27FC236}">
                            <a16:creationId xmlns:a16="http://schemas.microsoft.com/office/drawing/2014/main" id="{BD366328-8AB5-49B5-8CD2-B1D48BF7CDAE}"/>
                          </a:ext>
                          <a:ext uri="{C183D7F6-B498-43B3-948B-1728B52AA6E4}">
                            <adec:decorative xmlns:adec="http://schemas.microsoft.com/office/drawing/2017/decorative" val="1"/>
                          </a:ext>
                        </a:extLst>
                      </p:cNvPr>
                      <p:cNvPicPr/>
                      <p:nvPr/>
                    </p:nvPicPr>
                    <p:blipFill>
                      <a:blip r:embed="rId3"/>
                      <a:stretch>
                        <a:fillRect/>
                      </a:stretch>
                    </p:blipFill>
                    <p:spPr>
                      <a:xfrm>
                        <a:off x="3451679" y="3903209"/>
                        <a:ext cx="215900" cy="342900"/>
                      </a:xfrm>
                      <a:prstGeom prst="rect">
                        <a:avLst/>
                      </a:prstGeom>
                      <a:solidFill>
                        <a:schemeClr val="lt1"/>
                      </a:solidFill>
                    </p:spPr>
                  </p:pic>
                </p:oleObj>
              </mc:Fallback>
            </mc:AlternateContent>
          </a:graphicData>
        </a:graphic>
      </p:graphicFrame>
      <p:graphicFrame>
        <p:nvGraphicFramePr>
          <p:cNvPr id="11" name="Object 10">
            <a:extLst>
              <a:ext uri="{FF2B5EF4-FFF2-40B4-BE49-F238E27FC236}">
                <a16:creationId xmlns:a16="http://schemas.microsoft.com/office/drawing/2014/main" id="{D2ECC0F1-9F8B-4BCE-8EE4-2B6DD7820F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32661911"/>
              </p:ext>
            </p:extLst>
          </p:nvPr>
        </p:nvGraphicFramePr>
        <p:xfrm>
          <a:off x="5471412" y="3937817"/>
          <a:ext cx="215900" cy="342900"/>
        </p:xfrm>
        <a:graphic>
          <a:graphicData uri="http://schemas.openxmlformats.org/presentationml/2006/ole">
            <mc:AlternateContent xmlns:mc="http://schemas.openxmlformats.org/markup-compatibility/2006">
              <mc:Choice xmlns:v="urn:schemas-microsoft-com:vml" Requires="v">
                <p:oleObj name="Equation" r:id="rId7" imgW="215640" imgH="342720" progId="Equation.DSMT4">
                  <p:embed/>
                </p:oleObj>
              </mc:Choice>
              <mc:Fallback>
                <p:oleObj name="Equation" r:id="rId7" imgW="215640" imgH="342720" progId="Equation.DSMT4">
                  <p:embed/>
                  <p:pic>
                    <p:nvPicPr>
                      <p:cNvPr id="11" name="Object 10">
                        <a:extLst>
                          <a:ext uri="{FF2B5EF4-FFF2-40B4-BE49-F238E27FC236}">
                            <a16:creationId xmlns:a16="http://schemas.microsoft.com/office/drawing/2014/main" id="{D2ECC0F1-9F8B-4BCE-8EE4-2B6DD7820F57}"/>
                          </a:ext>
                          <a:ext uri="{C183D7F6-B498-43B3-948B-1728B52AA6E4}">
                            <adec:decorative xmlns:adec="http://schemas.microsoft.com/office/drawing/2017/decorative" val="1"/>
                          </a:ext>
                        </a:extLst>
                      </p:cNvPr>
                      <p:cNvPicPr/>
                      <p:nvPr/>
                    </p:nvPicPr>
                    <p:blipFill>
                      <a:blip r:embed="rId3"/>
                      <a:stretch>
                        <a:fillRect/>
                      </a:stretch>
                    </p:blipFill>
                    <p:spPr>
                      <a:xfrm>
                        <a:off x="5471412" y="3937817"/>
                        <a:ext cx="215900" cy="342900"/>
                      </a:xfrm>
                      <a:prstGeom prst="rect">
                        <a:avLst/>
                      </a:prstGeom>
                      <a:solidFill>
                        <a:schemeClr val="lt1"/>
                      </a:solidFill>
                    </p:spPr>
                  </p:pic>
                </p:oleObj>
              </mc:Fallback>
            </mc:AlternateContent>
          </a:graphicData>
        </a:graphic>
      </p:graphicFrame>
      <p:pic>
        <p:nvPicPr>
          <p:cNvPr id="17" name="Picture 16">
            <a:extLst>
              <a:ext uri="{FF2B5EF4-FFF2-40B4-BE49-F238E27FC236}">
                <a16:creationId xmlns:a16="http://schemas.microsoft.com/office/drawing/2014/main" id="{70F3FE3D-F5C0-4FC2-83D6-7962CC3EEE22}"/>
              </a:ext>
              <a:ext uri="{C183D7F6-B498-43B3-948B-1728B52AA6E4}">
                <adec:decorative xmlns:adec="http://schemas.microsoft.com/office/drawing/2017/decorative" val="1"/>
              </a:ext>
            </a:extLst>
          </p:cNvPr>
          <p:cNvPicPr>
            <a:picLocks noChangeAspect="1"/>
          </p:cNvPicPr>
          <p:nvPr/>
        </p:nvPicPr>
        <p:blipFill rotWithShape="1">
          <a:blip r:embed="rId5"/>
          <a:srcRect l="72546" t="41831" r="2203" b="34602"/>
          <a:stretch/>
        </p:blipFill>
        <p:spPr>
          <a:xfrm>
            <a:off x="6871853" y="4048654"/>
            <a:ext cx="1771210" cy="1505527"/>
          </a:xfrm>
          <a:prstGeom prst="rect">
            <a:avLst/>
          </a:prstGeom>
        </p:spPr>
      </p:pic>
    </p:spTree>
    <p:extLst>
      <p:ext uri="{BB962C8B-B14F-4D97-AF65-F5344CB8AC3E}">
        <p14:creationId xmlns:p14="http://schemas.microsoft.com/office/powerpoint/2010/main" val="2035115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104F-DDBB-4DEE-8F4D-FB4D3033C413}"/>
              </a:ext>
            </a:extLst>
          </p:cNvPr>
          <p:cNvSpPr>
            <a:spLocks noGrp="1"/>
          </p:cNvSpPr>
          <p:nvPr>
            <p:ph type="title"/>
          </p:nvPr>
        </p:nvSpPr>
        <p:spPr/>
        <p:txBody>
          <a:bodyPr/>
          <a:lstStyle/>
          <a:p>
            <a:r>
              <a:rPr lang="en-US" sz="3200" noProof="0" dirty="0"/>
              <a:t>Table 4.3 Factors That Shift Supply Curve of Bonds</a:t>
            </a:r>
            <a:r>
              <a:rPr lang="en-US" sz="3200" dirty="0"/>
              <a:t> </a:t>
            </a:r>
            <a:r>
              <a:rPr lang="en-US" sz="2000" b="0" dirty="0"/>
              <a:t>(2 of 2)</a:t>
            </a:r>
            <a:endParaRPr lang="en-US" dirty="0"/>
          </a:p>
        </p:txBody>
      </p:sp>
      <p:graphicFrame>
        <p:nvGraphicFramePr>
          <p:cNvPr id="4" name="Table 4">
            <a:extLst>
              <a:ext uri="{FF2B5EF4-FFF2-40B4-BE49-F238E27FC236}">
                <a16:creationId xmlns:a16="http://schemas.microsoft.com/office/drawing/2014/main" id="{8E30337C-5D2C-47E6-AF63-ACA02511964C}"/>
              </a:ext>
            </a:extLst>
          </p:cNvPr>
          <p:cNvGraphicFramePr>
            <a:graphicFrameLocks noGrp="1"/>
          </p:cNvGraphicFramePr>
          <p:nvPr>
            <p:ph sz="quarter" idx="13"/>
            <p:extLst>
              <p:ext uri="{D42A27DB-BD31-4B8C-83A1-F6EECF244321}">
                <p14:modId xmlns:p14="http://schemas.microsoft.com/office/powerpoint/2010/main" val="2960032141"/>
              </p:ext>
            </p:extLst>
          </p:nvPr>
        </p:nvGraphicFramePr>
        <p:xfrm>
          <a:off x="457199" y="1552575"/>
          <a:ext cx="8338456" cy="2280377"/>
        </p:xfrm>
        <a:graphic>
          <a:graphicData uri="http://schemas.openxmlformats.org/drawingml/2006/table">
            <a:tbl>
              <a:tblPr firstRow="1" bandRow="1">
                <a:tableStyleId>{40F9630F-82C1-40B7-BC3A-925EFCFF5E92}</a:tableStyleId>
              </a:tblPr>
              <a:tblGrid>
                <a:gridCol w="2084614">
                  <a:extLst>
                    <a:ext uri="{9D8B030D-6E8A-4147-A177-3AD203B41FA5}">
                      <a16:colId xmlns:a16="http://schemas.microsoft.com/office/drawing/2014/main" val="719392080"/>
                    </a:ext>
                  </a:extLst>
                </a:gridCol>
                <a:gridCol w="2084614">
                  <a:extLst>
                    <a:ext uri="{9D8B030D-6E8A-4147-A177-3AD203B41FA5}">
                      <a16:colId xmlns:a16="http://schemas.microsoft.com/office/drawing/2014/main" val="1834207346"/>
                    </a:ext>
                  </a:extLst>
                </a:gridCol>
                <a:gridCol w="2084614">
                  <a:extLst>
                    <a:ext uri="{9D8B030D-6E8A-4147-A177-3AD203B41FA5}">
                      <a16:colId xmlns:a16="http://schemas.microsoft.com/office/drawing/2014/main" val="3888244339"/>
                    </a:ext>
                  </a:extLst>
                </a:gridCol>
                <a:gridCol w="2084614">
                  <a:extLst>
                    <a:ext uri="{9D8B030D-6E8A-4147-A177-3AD203B41FA5}">
                      <a16:colId xmlns:a16="http://schemas.microsoft.com/office/drawing/2014/main" val="2037052473"/>
                    </a:ext>
                  </a:extLst>
                </a:gridCol>
              </a:tblGrid>
              <a:tr h="708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a:solidFill>
                            <a:schemeClr val="dk1"/>
                          </a:solidFill>
                          <a:latin typeface="+mn-lt"/>
                          <a:ea typeface="Arial"/>
                          <a:cs typeface="Arial"/>
                          <a:sym typeface="Arial"/>
                        </a:rPr>
                        <a:t>Variable</a:t>
                      </a:r>
                    </a:p>
                  </a:txBody>
                  <a:tcPr marL="44573" marR="44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a:solidFill>
                            <a:schemeClr val="dk1"/>
                          </a:solidFill>
                          <a:latin typeface="+mn-lt"/>
                          <a:ea typeface="Arial"/>
                          <a:cs typeface="Arial"/>
                          <a:sym typeface="Arial"/>
                        </a:rPr>
                        <a:t>Change in Variable</a:t>
                      </a:r>
                    </a:p>
                  </a:txBody>
                  <a:tcPr marL="44573" marR="44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i="0" u="none" strike="noStrike" cap="none" baseline="0" dirty="0">
                          <a:solidFill>
                            <a:schemeClr val="dk1"/>
                          </a:solidFill>
                          <a:latin typeface="+mn-lt"/>
                          <a:ea typeface="Arial"/>
                          <a:cs typeface="Arial"/>
                          <a:sym typeface="Arial"/>
                        </a:rPr>
                        <a:t>Change in Quantity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i="0" u="none" strike="noStrike" cap="none" baseline="0" dirty="0">
                          <a:solidFill>
                            <a:schemeClr val="dk1"/>
                          </a:solidFill>
                          <a:latin typeface="+mn-lt"/>
                          <a:ea typeface="Arial"/>
                          <a:cs typeface="Arial"/>
                          <a:sym typeface="Arial"/>
                        </a:rPr>
                        <a:t>Supplied at Each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i="0" u="none" strike="noStrike" cap="none" baseline="0" dirty="0">
                          <a:solidFill>
                            <a:schemeClr val="dk1"/>
                          </a:solidFill>
                          <a:latin typeface="+mn-lt"/>
                          <a:ea typeface="Arial"/>
                          <a:cs typeface="Arial"/>
                          <a:sym typeface="Arial"/>
                        </a:rPr>
                        <a:t>Bond Price</a:t>
                      </a:r>
                    </a:p>
                  </a:txBody>
                  <a:tcPr marL="44573" marR="44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a:solidFill>
                            <a:schemeClr val="dk1"/>
                          </a:solidFill>
                          <a:latin typeface="Arial"/>
                          <a:ea typeface="Arial"/>
                          <a:cs typeface="Arial"/>
                          <a:sym typeface="Arial"/>
                        </a:rPr>
                        <a:t>Shift in supply Curve</a:t>
                      </a:r>
                    </a:p>
                  </a:txBody>
                  <a:tcPr marL="44573" marR="44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7376044"/>
                  </a:ext>
                </a:extLst>
              </a:tr>
              <a:tr h="1457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baseline="0" dirty="0">
                          <a:solidFill>
                            <a:schemeClr val="dk1"/>
                          </a:solidFill>
                          <a:latin typeface="+mn-lt"/>
                          <a:ea typeface="Arial"/>
                          <a:cs typeface="Arial"/>
                          <a:sym typeface="Arial"/>
                        </a:rPr>
                        <a:t>Government deficit</a:t>
                      </a:r>
                    </a:p>
                  </a:txBody>
                  <a:tcPr marL="44573" marR="445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increase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increase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A graph plots P versus B. The graph plots a rising line, B to the S power, sub 1. The line shifts to the right and is </a:t>
                      </a:r>
                      <a:r>
                        <a:rPr lang="en-IN" sz="100" b="0" i="0" u="none" strike="noStrike" dirty="0" err="1">
                          <a:solidFill>
                            <a:srgbClr val="000000"/>
                          </a:solidFill>
                          <a:effectLst/>
                          <a:latin typeface="+mn-lt"/>
                        </a:rPr>
                        <a:t>labeled</a:t>
                      </a:r>
                      <a:r>
                        <a:rPr lang="en-IN" sz="100" b="0" i="0" u="none" strike="noStrike" dirty="0">
                          <a:solidFill>
                            <a:srgbClr val="000000"/>
                          </a:solidFill>
                          <a:effectLst/>
                          <a:latin typeface="+mn-lt"/>
                        </a:rPr>
                        <a:t>, B to the s power, sub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6996849"/>
                  </a:ext>
                </a:extLst>
              </a:tr>
            </a:tbl>
          </a:graphicData>
        </a:graphic>
      </p:graphicFrame>
      <p:graphicFrame>
        <p:nvGraphicFramePr>
          <p:cNvPr id="7" name="Object 6">
            <a:extLst>
              <a:ext uri="{FF2B5EF4-FFF2-40B4-BE49-F238E27FC236}">
                <a16:creationId xmlns:a16="http://schemas.microsoft.com/office/drawing/2014/main" id="{5B006C6A-377B-4978-9646-2C09E838AE0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06938788"/>
              </p:ext>
            </p:extLst>
          </p:nvPr>
        </p:nvGraphicFramePr>
        <p:xfrm>
          <a:off x="3451679" y="2517775"/>
          <a:ext cx="215900" cy="342900"/>
        </p:xfrm>
        <a:graphic>
          <a:graphicData uri="http://schemas.openxmlformats.org/presentationml/2006/ole">
            <mc:AlternateContent xmlns:mc="http://schemas.openxmlformats.org/markup-compatibility/2006">
              <mc:Choice xmlns:v="urn:schemas-microsoft-com:vml" Requires="v">
                <p:oleObj name="Equation" r:id="rId2" imgW="215640" imgH="342720" progId="Equation.DSMT4">
                  <p:embed/>
                </p:oleObj>
              </mc:Choice>
              <mc:Fallback>
                <p:oleObj name="Equation" r:id="rId2" imgW="215640" imgH="342720" progId="Equation.DSMT4">
                  <p:embed/>
                  <p:pic>
                    <p:nvPicPr>
                      <p:cNvPr id="7" name="Object 6">
                        <a:extLst>
                          <a:ext uri="{FF2B5EF4-FFF2-40B4-BE49-F238E27FC236}">
                            <a16:creationId xmlns:a16="http://schemas.microsoft.com/office/drawing/2014/main" id="{5B006C6A-377B-4978-9646-2C09E838AE06}"/>
                          </a:ext>
                          <a:ext uri="{C183D7F6-B498-43B3-948B-1728B52AA6E4}">
                            <adec:decorative xmlns:adec="http://schemas.microsoft.com/office/drawing/2017/decorative" val="1"/>
                          </a:ext>
                        </a:extLst>
                      </p:cNvPr>
                      <p:cNvPicPr/>
                      <p:nvPr/>
                    </p:nvPicPr>
                    <p:blipFill>
                      <a:blip r:embed="rId3"/>
                      <a:stretch>
                        <a:fillRect/>
                      </a:stretch>
                    </p:blipFill>
                    <p:spPr>
                      <a:xfrm>
                        <a:off x="3451679" y="2517775"/>
                        <a:ext cx="215900" cy="342900"/>
                      </a:xfrm>
                      <a:prstGeom prst="rect">
                        <a:avLst/>
                      </a:prstGeom>
                      <a:solidFill>
                        <a:schemeClr val="lt1"/>
                      </a:solidFill>
                    </p:spPr>
                  </p:pic>
                </p:oleObj>
              </mc:Fallback>
            </mc:AlternateContent>
          </a:graphicData>
        </a:graphic>
      </p:graphicFrame>
      <p:graphicFrame>
        <p:nvGraphicFramePr>
          <p:cNvPr id="8" name="Object 7">
            <a:extLst>
              <a:ext uri="{FF2B5EF4-FFF2-40B4-BE49-F238E27FC236}">
                <a16:creationId xmlns:a16="http://schemas.microsoft.com/office/drawing/2014/main" id="{03280538-857F-4456-8EE2-A619869073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96772394"/>
              </p:ext>
            </p:extLst>
          </p:nvPr>
        </p:nvGraphicFramePr>
        <p:xfrm>
          <a:off x="5368473" y="2498725"/>
          <a:ext cx="215900" cy="342900"/>
        </p:xfrm>
        <a:graphic>
          <a:graphicData uri="http://schemas.openxmlformats.org/presentationml/2006/ole">
            <mc:AlternateContent xmlns:mc="http://schemas.openxmlformats.org/markup-compatibility/2006">
              <mc:Choice xmlns:v="urn:schemas-microsoft-com:vml" Requires="v">
                <p:oleObj name="Equation" r:id="rId4" imgW="215640" imgH="342720" progId="Equation.DSMT4">
                  <p:embed/>
                </p:oleObj>
              </mc:Choice>
              <mc:Fallback>
                <p:oleObj name="Equation" r:id="rId4" imgW="215640" imgH="342720" progId="Equation.DSMT4">
                  <p:embed/>
                  <p:pic>
                    <p:nvPicPr>
                      <p:cNvPr id="8" name="Object 7">
                        <a:extLst>
                          <a:ext uri="{FF2B5EF4-FFF2-40B4-BE49-F238E27FC236}">
                            <a16:creationId xmlns:a16="http://schemas.microsoft.com/office/drawing/2014/main" id="{03280538-857F-4456-8EE2-A61986907380}"/>
                          </a:ext>
                          <a:ext uri="{C183D7F6-B498-43B3-948B-1728B52AA6E4}">
                            <adec:decorative xmlns:adec="http://schemas.microsoft.com/office/drawing/2017/decorative" val="1"/>
                          </a:ext>
                        </a:extLst>
                      </p:cNvPr>
                      <p:cNvPicPr/>
                      <p:nvPr/>
                    </p:nvPicPr>
                    <p:blipFill>
                      <a:blip r:embed="rId3"/>
                      <a:stretch>
                        <a:fillRect/>
                      </a:stretch>
                    </p:blipFill>
                    <p:spPr>
                      <a:xfrm>
                        <a:off x="5368473" y="2498725"/>
                        <a:ext cx="215900" cy="342900"/>
                      </a:xfrm>
                      <a:prstGeom prst="rect">
                        <a:avLst/>
                      </a:prstGeom>
                      <a:solidFill>
                        <a:schemeClr val="lt1"/>
                      </a:solidFill>
                    </p:spPr>
                  </p:pic>
                </p:oleObj>
              </mc:Fallback>
            </mc:AlternateContent>
          </a:graphicData>
        </a:graphic>
      </p:graphicFrame>
      <p:pic>
        <p:nvPicPr>
          <p:cNvPr id="10" name="Picture 9">
            <a:extLst>
              <a:ext uri="{FF2B5EF4-FFF2-40B4-BE49-F238E27FC236}">
                <a16:creationId xmlns:a16="http://schemas.microsoft.com/office/drawing/2014/main" id="{DFC8030F-9A0A-4657-ADB2-E408391D6F9F}"/>
              </a:ext>
              <a:ext uri="{C183D7F6-B498-43B3-948B-1728B52AA6E4}">
                <adec:decorative xmlns:adec="http://schemas.microsoft.com/office/drawing/2017/decorative" val="1"/>
              </a:ext>
            </a:extLst>
          </p:cNvPr>
          <p:cNvPicPr>
            <a:picLocks noChangeAspect="1"/>
          </p:cNvPicPr>
          <p:nvPr/>
        </p:nvPicPr>
        <p:blipFill rotWithShape="1">
          <a:blip r:embed="rId5"/>
          <a:srcRect l="73268" t="67181" r="2022" b="9053"/>
          <a:stretch/>
        </p:blipFill>
        <p:spPr>
          <a:xfrm>
            <a:off x="6871854" y="2426160"/>
            <a:ext cx="1560945" cy="1367250"/>
          </a:xfrm>
          <a:prstGeom prst="rect">
            <a:avLst/>
          </a:prstGeom>
        </p:spPr>
      </p:pic>
      <p:sp>
        <p:nvSpPr>
          <p:cNvPr id="5" name="Content Placeholder 4">
            <a:extLst>
              <a:ext uri="{FF2B5EF4-FFF2-40B4-BE49-F238E27FC236}">
                <a16:creationId xmlns:a16="http://schemas.microsoft.com/office/drawing/2014/main" id="{730E8168-1A83-479D-B726-2C31739C148B}"/>
              </a:ext>
            </a:extLst>
          </p:cNvPr>
          <p:cNvSpPr>
            <a:spLocks noGrp="1"/>
          </p:cNvSpPr>
          <p:nvPr>
            <p:ph sz="quarter" idx="15"/>
          </p:nvPr>
        </p:nvSpPr>
        <p:spPr>
          <a:xfrm>
            <a:off x="457200" y="4016676"/>
            <a:ext cx="8483600" cy="744009"/>
          </a:xfrm>
        </p:spPr>
        <p:txBody>
          <a:bodyPr/>
          <a:lstStyle/>
          <a:p>
            <a:pPr marL="432" indent="0">
              <a:buNone/>
            </a:pPr>
            <a:r>
              <a:rPr lang="en-US" sz="1600" b="1" noProof="0" dirty="0"/>
              <a:t>Note: </a:t>
            </a:r>
            <a:r>
              <a:rPr lang="en-US" sz="1600" noProof="0" dirty="0"/>
              <a:t>Only increases in the variables are shown. The effect of decreases in the variables on the change in supply would be the opposite of those indicated in the remaining columns.</a:t>
            </a:r>
          </a:p>
        </p:txBody>
      </p:sp>
    </p:spTree>
    <p:extLst>
      <p:ext uri="{BB962C8B-B14F-4D97-AF65-F5344CB8AC3E}">
        <p14:creationId xmlns:p14="http://schemas.microsoft.com/office/powerpoint/2010/main" val="1285870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02B9-BC94-4DFB-86D2-3FDF7F82B4B4}"/>
              </a:ext>
            </a:extLst>
          </p:cNvPr>
          <p:cNvSpPr>
            <a:spLocks noGrp="1"/>
          </p:cNvSpPr>
          <p:nvPr>
            <p:ph type="title"/>
          </p:nvPr>
        </p:nvSpPr>
        <p:spPr/>
        <p:txBody>
          <a:bodyPr/>
          <a:lstStyle/>
          <a:p>
            <a:r>
              <a:rPr lang="en-US" noProof="0" dirty="0"/>
              <a:t>Shifts in the Supply Curve</a:t>
            </a:r>
          </a:p>
        </p:txBody>
      </p:sp>
      <p:sp>
        <p:nvSpPr>
          <p:cNvPr id="3" name="Content Placeholder 2">
            <a:extLst>
              <a:ext uri="{FF2B5EF4-FFF2-40B4-BE49-F238E27FC236}">
                <a16:creationId xmlns:a16="http://schemas.microsoft.com/office/drawing/2014/main" id="{0834EC69-A4AE-45AE-9E10-EF71A0B699B0}"/>
              </a:ext>
            </a:extLst>
          </p:cNvPr>
          <p:cNvSpPr>
            <a:spLocks noGrp="1"/>
          </p:cNvSpPr>
          <p:nvPr>
            <p:ph sz="quarter" idx="13"/>
          </p:nvPr>
        </p:nvSpPr>
        <p:spPr>
          <a:xfrm>
            <a:off x="457200" y="1552575"/>
            <a:ext cx="5624286" cy="464912"/>
          </a:xfrm>
        </p:spPr>
        <p:txBody>
          <a:bodyPr/>
          <a:lstStyle/>
          <a:p>
            <a:pPr marL="432000" indent="-432000">
              <a:buFont typeface="+mj-lt"/>
              <a:buAutoNum type="arabicPeriod"/>
            </a:pPr>
            <a:r>
              <a:rPr lang="en-US" sz="2200" dirty="0"/>
              <a:t>Profitability of Investment Opportunities</a:t>
            </a:r>
          </a:p>
        </p:txBody>
      </p:sp>
      <p:sp>
        <p:nvSpPr>
          <p:cNvPr id="4" name="Content Placeholder 3">
            <a:extLst>
              <a:ext uri="{FF2B5EF4-FFF2-40B4-BE49-F238E27FC236}">
                <a16:creationId xmlns:a16="http://schemas.microsoft.com/office/drawing/2014/main" id="{FA0935E8-0052-4712-A2E0-215ACD9F3E28}"/>
              </a:ext>
            </a:extLst>
          </p:cNvPr>
          <p:cNvSpPr>
            <a:spLocks noGrp="1"/>
          </p:cNvSpPr>
          <p:nvPr>
            <p:ph sz="quarter" idx="14"/>
          </p:nvPr>
        </p:nvSpPr>
        <p:spPr>
          <a:xfrm>
            <a:off x="457200" y="2071630"/>
            <a:ext cx="4361543" cy="366771"/>
          </a:xfrm>
        </p:spPr>
        <p:txBody>
          <a:bodyPr tIns="0"/>
          <a:lstStyle/>
          <a:p>
            <a:pPr lvl="1"/>
            <a:r>
              <a:rPr lang="en-US" sz="2200" dirty="0"/>
              <a:t>Business cycle expansion,</a:t>
            </a:r>
          </a:p>
        </p:txBody>
      </p:sp>
      <p:sp>
        <p:nvSpPr>
          <p:cNvPr id="5" name="Content Placeholder 4">
            <a:extLst>
              <a:ext uri="{FF2B5EF4-FFF2-40B4-BE49-F238E27FC236}">
                <a16:creationId xmlns:a16="http://schemas.microsoft.com/office/drawing/2014/main" id="{98601321-0079-4650-9665-E7613BB96CFC}"/>
              </a:ext>
            </a:extLst>
          </p:cNvPr>
          <p:cNvSpPr>
            <a:spLocks noGrp="1"/>
          </p:cNvSpPr>
          <p:nvPr>
            <p:ph sz="quarter" idx="15"/>
          </p:nvPr>
        </p:nvSpPr>
        <p:spPr>
          <a:xfrm>
            <a:off x="457200" y="2479205"/>
            <a:ext cx="3969657" cy="394624"/>
          </a:xfrm>
        </p:spPr>
        <p:txBody>
          <a:bodyPr tIns="0"/>
          <a:lstStyle/>
          <a:p>
            <a:pPr lvl="1"/>
            <a:r>
              <a:rPr lang="en-US" sz="2200" dirty="0"/>
              <a:t>investment opportunities</a:t>
            </a:r>
          </a:p>
        </p:txBody>
      </p:sp>
      <p:graphicFrame>
        <p:nvGraphicFramePr>
          <p:cNvPr id="17" name="Object 16" descr="increase, B to the s power increase, ">
            <a:extLst>
              <a:ext uri="{FF2B5EF4-FFF2-40B4-BE49-F238E27FC236}">
                <a16:creationId xmlns:a16="http://schemas.microsoft.com/office/drawing/2014/main" id="{3DD46243-FB4D-454D-8470-DC47828011B2}"/>
              </a:ext>
            </a:extLst>
          </p:cNvPr>
          <p:cNvGraphicFramePr>
            <a:graphicFrameLocks noChangeAspect="1"/>
          </p:cNvGraphicFramePr>
          <p:nvPr>
            <p:extLst>
              <p:ext uri="{D42A27DB-BD31-4B8C-83A1-F6EECF244321}">
                <p14:modId xmlns:p14="http://schemas.microsoft.com/office/powerpoint/2010/main" val="2306526568"/>
              </p:ext>
            </p:extLst>
          </p:nvPr>
        </p:nvGraphicFramePr>
        <p:xfrm>
          <a:off x="4499460" y="2519617"/>
          <a:ext cx="879869" cy="318025"/>
        </p:xfrm>
        <a:graphic>
          <a:graphicData uri="http://schemas.openxmlformats.org/presentationml/2006/ole">
            <mc:AlternateContent xmlns:mc="http://schemas.openxmlformats.org/markup-compatibility/2006">
              <mc:Choice xmlns:v="urn:schemas-microsoft-com:vml" Requires="v">
                <p:oleObj name="Equation" r:id="rId2" imgW="1054080" imgH="380880" progId="Equation.DSMT4">
                  <p:embed/>
                </p:oleObj>
              </mc:Choice>
              <mc:Fallback>
                <p:oleObj name="Equation" r:id="rId2" imgW="1054080" imgH="380880" progId="Equation.DSMT4">
                  <p:embed/>
                  <p:pic>
                    <p:nvPicPr>
                      <p:cNvPr id="17" name="Object 16" descr="increase, B to the s power increase, ">
                        <a:extLst>
                          <a:ext uri="{FF2B5EF4-FFF2-40B4-BE49-F238E27FC236}">
                            <a16:creationId xmlns:a16="http://schemas.microsoft.com/office/drawing/2014/main" id="{3DD46243-FB4D-454D-8470-DC47828011B2}"/>
                          </a:ext>
                        </a:extLst>
                      </p:cNvPr>
                      <p:cNvPicPr/>
                      <p:nvPr/>
                    </p:nvPicPr>
                    <p:blipFill>
                      <a:blip r:embed="rId3"/>
                      <a:stretch>
                        <a:fillRect/>
                      </a:stretch>
                    </p:blipFill>
                    <p:spPr>
                      <a:xfrm>
                        <a:off x="4499460" y="2519617"/>
                        <a:ext cx="879869" cy="31802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2E8C555A-A21B-49FE-A235-27ADD72FE050}"/>
              </a:ext>
            </a:extLst>
          </p:cNvPr>
          <p:cNvSpPr>
            <a:spLocks noGrp="1"/>
          </p:cNvSpPr>
          <p:nvPr>
            <p:ph sz="quarter" idx="16"/>
          </p:nvPr>
        </p:nvSpPr>
        <p:spPr>
          <a:xfrm>
            <a:off x="1008742" y="2917702"/>
            <a:ext cx="312057" cy="369567"/>
          </a:xfrm>
        </p:spPr>
        <p:txBody>
          <a:bodyPr lIns="0" tIns="0" rIns="0" bIns="0"/>
          <a:lstStyle/>
          <a:p>
            <a:pPr marL="0" lvl="1" indent="0"/>
            <a:r>
              <a:rPr lang="en-US" dirty="0"/>
              <a:t> </a:t>
            </a:r>
            <a:r>
              <a:rPr lang="en-US" sz="100" dirty="0"/>
              <a:t> </a:t>
            </a:r>
          </a:p>
        </p:txBody>
      </p:sp>
      <p:graphicFrame>
        <p:nvGraphicFramePr>
          <p:cNvPr id="18" name="Object 17" descr="B to the S power">
            <a:extLst>
              <a:ext uri="{FF2B5EF4-FFF2-40B4-BE49-F238E27FC236}">
                <a16:creationId xmlns:a16="http://schemas.microsoft.com/office/drawing/2014/main" id="{D4E6EEA3-DAC8-45B3-9897-72ED1C46C6C5}"/>
              </a:ext>
            </a:extLst>
          </p:cNvPr>
          <p:cNvGraphicFramePr>
            <a:graphicFrameLocks noChangeAspect="1"/>
          </p:cNvGraphicFramePr>
          <p:nvPr>
            <p:extLst>
              <p:ext uri="{D42A27DB-BD31-4B8C-83A1-F6EECF244321}">
                <p14:modId xmlns:p14="http://schemas.microsoft.com/office/powerpoint/2010/main" val="3171954551"/>
              </p:ext>
            </p:extLst>
          </p:nvPr>
        </p:nvGraphicFramePr>
        <p:xfrm>
          <a:off x="1425615" y="2946136"/>
          <a:ext cx="311727" cy="300182"/>
        </p:xfrm>
        <a:graphic>
          <a:graphicData uri="http://schemas.openxmlformats.org/presentationml/2006/ole">
            <mc:AlternateContent xmlns:mc="http://schemas.openxmlformats.org/markup-compatibility/2006">
              <mc:Choice xmlns:v="urn:schemas-microsoft-com:vml" Requires="v">
                <p:oleObj name="Equation" r:id="rId4" imgW="342720" imgH="330120" progId="Equation.DSMT4">
                  <p:embed/>
                </p:oleObj>
              </mc:Choice>
              <mc:Fallback>
                <p:oleObj name="Equation" r:id="rId4" imgW="342720" imgH="330120" progId="Equation.DSMT4">
                  <p:embed/>
                  <p:pic>
                    <p:nvPicPr>
                      <p:cNvPr id="18" name="Object 17" descr="B to the S power">
                        <a:extLst>
                          <a:ext uri="{FF2B5EF4-FFF2-40B4-BE49-F238E27FC236}">
                            <a16:creationId xmlns:a16="http://schemas.microsoft.com/office/drawing/2014/main" id="{D4E6EEA3-DAC8-45B3-9897-72ED1C46C6C5}"/>
                          </a:ext>
                        </a:extLst>
                      </p:cNvPr>
                      <p:cNvPicPr/>
                      <p:nvPr/>
                    </p:nvPicPr>
                    <p:blipFill>
                      <a:blip r:embed="rId5"/>
                      <a:stretch>
                        <a:fillRect/>
                      </a:stretch>
                    </p:blipFill>
                    <p:spPr>
                      <a:xfrm>
                        <a:off x="1425615" y="2946136"/>
                        <a:ext cx="311727" cy="30018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2875F9B-364B-47B8-AB1D-4235A55E58F4}"/>
              </a:ext>
            </a:extLst>
          </p:cNvPr>
          <p:cNvSpPr>
            <a:spLocks noGrp="1"/>
          </p:cNvSpPr>
          <p:nvPr>
            <p:ph sz="quarter" idx="17"/>
          </p:nvPr>
        </p:nvSpPr>
        <p:spPr>
          <a:xfrm>
            <a:off x="1854199" y="2950012"/>
            <a:ext cx="2184400" cy="393247"/>
          </a:xfrm>
        </p:spPr>
        <p:txBody>
          <a:bodyPr lIns="0" tIns="0" rIns="0" bIns="0"/>
          <a:lstStyle/>
          <a:p>
            <a:pPr marL="0" lvl="1" indent="0">
              <a:buNone/>
            </a:pPr>
            <a:r>
              <a:rPr lang="en-US" sz="2200" dirty="0"/>
              <a:t>shifts out to right</a:t>
            </a:r>
          </a:p>
        </p:txBody>
      </p:sp>
      <p:sp>
        <p:nvSpPr>
          <p:cNvPr id="8" name="Content Placeholder 7">
            <a:extLst>
              <a:ext uri="{FF2B5EF4-FFF2-40B4-BE49-F238E27FC236}">
                <a16:creationId xmlns:a16="http://schemas.microsoft.com/office/drawing/2014/main" id="{FBC8D004-F7A8-4957-B8F9-8DAA707F6884}"/>
              </a:ext>
            </a:extLst>
          </p:cNvPr>
          <p:cNvSpPr>
            <a:spLocks noGrp="1"/>
          </p:cNvSpPr>
          <p:nvPr>
            <p:ph sz="quarter" idx="18"/>
          </p:nvPr>
        </p:nvSpPr>
        <p:spPr>
          <a:xfrm>
            <a:off x="457201" y="3418907"/>
            <a:ext cx="2881086" cy="378506"/>
          </a:xfrm>
        </p:spPr>
        <p:txBody>
          <a:bodyPr tIns="0"/>
          <a:lstStyle/>
          <a:p>
            <a:pPr marL="432000" indent="-432000">
              <a:buFont typeface="+mj-lt"/>
              <a:buAutoNum type="arabicPeriod" startAt="2"/>
            </a:pPr>
            <a:r>
              <a:rPr lang="en-US" sz="2200" dirty="0"/>
              <a:t>Expected Inflation</a:t>
            </a:r>
          </a:p>
        </p:txBody>
      </p:sp>
      <p:sp>
        <p:nvSpPr>
          <p:cNvPr id="9" name="Content Placeholder 8">
            <a:extLst>
              <a:ext uri="{FF2B5EF4-FFF2-40B4-BE49-F238E27FC236}">
                <a16:creationId xmlns:a16="http://schemas.microsoft.com/office/drawing/2014/main" id="{3EF520C0-6F79-413F-A3CD-872521B8D852}"/>
              </a:ext>
            </a:extLst>
          </p:cNvPr>
          <p:cNvSpPr>
            <a:spLocks noGrp="1"/>
          </p:cNvSpPr>
          <p:nvPr>
            <p:ph sz="quarter" idx="19"/>
          </p:nvPr>
        </p:nvSpPr>
        <p:spPr>
          <a:xfrm>
            <a:off x="1016870" y="3849459"/>
            <a:ext cx="353860" cy="436213"/>
          </a:xfrm>
        </p:spPr>
        <p:txBody>
          <a:bodyPr lIns="0" tIns="0" rIns="0" bIns="0"/>
          <a:lstStyle/>
          <a:p>
            <a:pPr marL="0" lvl="1" indent="0"/>
            <a:r>
              <a:rPr lang="en-US" dirty="0"/>
              <a:t> </a:t>
            </a:r>
            <a:r>
              <a:rPr lang="en-US" sz="100" dirty="0"/>
              <a:t> </a:t>
            </a:r>
          </a:p>
        </p:txBody>
      </p:sp>
      <p:graphicFrame>
        <p:nvGraphicFramePr>
          <p:cNvPr id="19" name="Object 18" descr="pi to the e power increase, B to the S power increase">
            <a:extLst>
              <a:ext uri="{FF2B5EF4-FFF2-40B4-BE49-F238E27FC236}">
                <a16:creationId xmlns:a16="http://schemas.microsoft.com/office/drawing/2014/main" id="{86782145-6C08-466A-B057-4A6B47B75BE1}"/>
              </a:ext>
            </a:extLst>
          </p:cNvPr>
          <p:cNvGraphicFramePr>
            <a:graphicFrameLocks noChangeAspect="1"/>
          </p:cNvGraphicFramePr>
          <p:nvPr>
            <p:extLst>
              <p:ext uri="{D42A27DB-BD31-4B8C-83A1-F6EECF244321}">
                <p14:modId xmlns:p14="http://schemas.microsoft.com/office/powerpoint/2010/main" val="2309892761"/>
              </p:ext>
            </p:extLst>
          </p:nvPr>
        </p:nvGraphicFramePr>
        <p:xfrm>
          <a:off x="1446727" y="3839406"/>
          <a:ext cx="1409700" cy="381000"/>
        </p:xfrm>
        <a:graphic>
          <a:graphicData uri="http://schemas.openxmlformats.org/presentationml/2006/ole">
            <mc:AlternateContent xmlns:mc="http://schemas.openxmlformats.org/markup-compatibility/2006">
              <mc:Choice xmlns:v="urn:schemas-microsoft-com:vml" Requires="v">
                <p:oleObj name="Equation" r:id="rId6" imgW="1409400" imgH="380880" progId="Equation.DSMT4">
                  <p:embed/>
                </p:oleObj>
              </mc:Choice>
              <mc:Fallback>
                <p:oleObj name="Equation" r:id="rId6" imgW="1409400" imgH="380880" progId="Equation.DSMT4">
                  <p:embed/>
                  <p:pic>
                    <p:nvPicPr>
                      <p:cNvPr id="19" name="Object 18" descr="pi to the e power increase, B to the S power increase">
                        <a:extLst>
                          <a:ext uri="{FF2B5EF4-FFF2-40B4-BE49-F238E27FC236}">
                            <a16:creationId xmlns:a16="http://schemas.microsoft.com/office/drawing/2014/main" id="{86782145-6C08-466A-B057-4A6B47B75BE1}"/>
                          </a:ext>
                        </a:extLst>
                      </p:cNvPr>
                      <p:cNvPicPr/>
                      <p:nvPr/>
                    </p:nvPicPr>
                    <p:blipFill>
                      <a:blip r:embed="rId7"/>
                      <a:stretch>
                        <a:fillRect/>
                      </a:stretch>
                    </p:blipFill>
                    <p:spPr>
                      <a:xfrm>
                        <a:off x="1446727" y="3839406"/>
                        <a:ext cx="1409700" cy="3810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1D9EA65-A988-4DEF-96DD-90A2D19D110B}"/>
              </a:ext>
            </a:extLst>
          </p:cNvPr>
          <p:cNvSpPr>
            <a:spLocks noGrp="1"/>
          </p:cNvSpPr>
          <p:nvPr>
            <p:ph sz="quarter" idx="20"/>
          </p:nvPr>
        </p:nvSpPr>
        <p:spPr>
          <a:xfrm>
            <a:off x="1004042" y="4335452"/>
            <a:ext cx="360764" cy="377144"/>
          </a:xfrm>
        </p:spPr>
        <p:txBody>
          <a:bodyPr lIns="0" tIns="0" rIns="0" bIns="0"/>
          <a:lstStyle/>
          <a:p>
            <a:pPr marL="0" lvl="1" indent="0"/>
            <a:r>
              <a:rPr lang="en-US" dirty="0"/>
              <a:t> </a:t>
            </a:r>
            <a:r>
              <a:rPr lang="en-US" sz="100" dirty="0"/>
              <a:t> </a:t>
            </a:r>
          </a:p>
        </p:txBody>
      </p:sp>
      <p:graphicFrame>
        <p:nvGraphicFramePr>
          <p:cNvPr id="20" name="Object 19" descr="B to the S power&#10;">
            <a:extLst>
              <a:ext uri="{FF2B5EF4-FFF2-40B4-BE49-F238E27FC236}">
                <a16:creationId xmlns:a16="http://schemas.microsoft.com/office/drawing/2014/main" id="{BBC09703-944E-4B07-B16F-7485407F2690}"/>
              </a:ext>
            </a:extLst>
          </p:cNvPr>
          <p:cNvGraphicFramePr>
            <a:graphicFrameLocks noChangeAspect="1"/>
          </p:cNvGraphicFramePr>
          <p:nvPr>
            <p:extLst>
              <p:ext uri="{D42A27DB-BD31-4B8C-83A1-F6EECF244321}">
                <p14:modId xmlns:p14="http://schemas.microsoft.com/office/powerpoint/2010/main" val="4100234628"/>
              </p:ext>
            </p:extLst>
          </p:nvPr>
        </p:nvGraphicFramePr>
        <p:xfrm>
          <a:off x="1429047" y="4373933"/>
          <a:ext cx="311727" cy="300182"/>
        </p:xfrm>
        <a:graphic>
          <a:graphicData uri="http://schemas.openxmlformats.org/presentationml/2006/ole">
            <mc:AlternateContent xmlns:mc="http://schemas.openxmlformats.org/markup-compatibility/2006">
              <mc:Choice xmlns:v="urn:schemas-microsoft-com:vml" Requires="v">
                <p:oleObj name="Equation" r:id="rId8" imgW="342720" imgH="330120" progId="Equation.DSMT4">
                  <p:embed/>
                </p:oleObj>
              </mc:Choice>
              <mc:Fallback>
                <p:oleObj name="Equation" r:id="rId8" imgW="342720" imgH="330120" progId="Equation.DSMT4">
                  <p:embed/>
                  <p:pic>
                    <p:nvPicPr>
                      <p:cNvPr id="20" name="Object 19" descr="B to the S power&#10;">
                        <a:extLst>
                          <a:ext uri="{FF2B5EF4-FFF2-40B4-BE49-F238E27FC236}">
                            <a16:creationId xmlns:a16="http://schemas.microsoft.com/office/drawing/2014/main" id="{BBC09703-944E-4B07-B16F-7485407F2690}"/>
                          </a:ext>
                        </a:extLst>
                      </p:cNvPr>
                      <p:cNvPicPr/>
                      <p:nvPr/>
                    </p:nvPicPr>
                    <p:blipFill>
                      <a:blip r:embed="rId5"/>
                      <a:stretch>
                        <a:fillRect/>
                      </a:stretch>
                    </p:blipFill>
                    <p:spPr>
                      <a:xfrm>
                        <a:off x="1429047" y="4373933"/>
                        <a:ext cx="311727" cy="30018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E90D54B-1AD6-4285-A15A-4C62B3494E69}"/>
              </a:ext>
            </a:extLst>
          </p:cNvPr>
          <p:cNvSpPr>
            <a:spLocks noGrp="1"/>
          </p:cNvSpPr>
          <p:nvPr>
            <p:ph sz="quarter" idx="21"/>
          </p:nvPr>
        </p:nvSpPr>
        <p:spPr>
          <a:xfrm>
            <a:off x="1864755" y="4359419"/>
            <a:ext cx="2159660" cy="386754"/>
          </a:xfrm>
        </p:spPr>
        <p:txBody>
          <a:bodyPr lIns="0" tIns="0" rIns="0" bIns="0"/>
          <a:lstStyle/>
          <a:p>
            <a:pPr marL="0" lvl="1" indent="0">
              <a:buNone/>
            </a:pPr>
            <a:r>
              <a:rPr lang="en-US" sz="2200" dirty="0"/>
              <a:t>shifts out to right</a:t>
            </a:r>
          </a:p>
        </p:txBody>
      </p:sp>
      <p:sp>
        <p:nvSpPr>
          <p:cNvPr id="12" name="Content Placeholder 11">
            <a:extLst>
              <a:ext uri="{FF2B5EF4-FFF2-40B4-BE49-F238E27FC236}">
                <a16:creationId xmlns:a16="http://schemas.microsoft.com/office/drawing/2014/main" id="{9DE19F77-54D8-42C7-B2D6-6A267D841282}"/>
              </a:ext>
            </a:extLst>
          </p:cNvPr>
          <p:cNvSpPr>
            <a:spLocks noGrp="1"/>
          </p:cNvSpPr>
          <p:nvPr>
            <p:ph sz="quarter" idx="22"/>
          </p:nvPr>
        </p:nvSpPr>
        <p:spPr>
          <a:xfrm>
            <a:off x="457202" y="4824980"/>
            <a:ext cx="3345542" cy="400164"/>
          </a:xfrm>
        </p:spPr>
        <p:txBody>
          <a:bodyPr tIns="0"/>
          <a:lstStyle/>
          <a:p>
            <a:pPr marL="432000" indent="-432000">
              <a:buFont typeface="+mj-lt"/>
              <a:buAutoNum type="arabicPeriod" startAt="3"/>
            </a:pPr>
            <a:r>
              <a:rPr lang="en-US" sz="2200" dirty="0"/>
              <a:t>Government Activities</a:t>
            </a:r>
          </a:p>
        </p:txBody>
      </p:sp>
      <p:sp>
        <p:nvSpPr>
          <p:cNvPr id="13" name="Content Placeholder 12">
            <a:extLst>
              <a:ext uri="{FF2B5EF4-FFF2-40B4-BE49-F238E27FC236}">
                <a16:creationId xmlns:a16="http://schemas.microsoft.com/office/drawing/2014/main" id="{32D9A1A3-D824-4699-9FE0-64CFB8A91853}"/>
              </a:ext>
            </a:extLst>
          </p:cNvPr>
          <p:cNvSpPr>
            <a:spLocks noGrp="1"/>
          </p:cNvSpPr>
          <p:nvPr>
            <p:ph sz="quarter" idx="23"/>
          </p:nvPr>
        </p:nvSpPr>
        <p:spPr>
          <a:xfrm>
            <a:off x="416416" y="5298849"/>
            <a:ext cx="1876842" cy="393246"/>
          </a:xfrm>
        </p:spPr>
        <p:txBody>
          <a:bodyPr tIns="0"/>
          <a:lstStyle/>
          <a:p>
            <a:pPr lvl="1"/>
            <a:r>
              <a:rPr lang="en-US" sz="2200" dirty="0"/>
              <a:t>Deficits</a:t>
            </a:r>
          </a:p>
        </p:txBody>
      </p:sp>
      <p:graphicFrame>
        <p:nvGraphicFramePr>
          <p:cNvPr id="21" name="Object 20" descr="Increase, B to the S power increase">
            <a:extLst>
              <a:ext uri="{FF2B5EF4-FFF2-40B4-BE49-F238E27FC236}">
                <a16:creationId xmlns:a16="http://schemas.microsoft.com/office/drawing/2014/main" id="{4913CD7C-EE1E-40F6-9959-996B67D42572}"/>
              </a:ext>
            </a:extLst>
          </p:cNvPr>
          <p:cNvGraphicFramePr>
            <a:graphicFrameLocks noChangeAspect="1"/>
          </p:cNvGraphicFramePr>
          <p:nvPr>
            <p:extLst>
              <p:ext uri="{D42A27DB-BD31-4B8C-83A1-F6EECF244321}">
                <p14:modId xmlns:p14="http://schemas.microsoft.com/office/powerpoint/2010/main" val="4265323822"/>
              </p:ext>
            </p:extLst>
          </p:nvPr>
        </p:nvGraphicFramePr>
        <p:xfrm>
          <a:off x="2345625" y="5312432"/>
          <a:ext cx="865909" cy="369455"/>
        </p:xfrm>
        <a:graphic>
          <a:graphicData uri="http://schemas.openxmlformats.org/presentationml/2006/ole">
            <mc:AlternateContent xmlns:mc="http://schemas.openxmlformats.org/markup-compatibility/2006">
              <mc:Choice xmlns:v="urn:schemas-microsoft-com:vml" Requires="v">
                <p:oleObj name="Equation" r:id="rId9" imgW="952200" imgH="406080" progId="Equation.DSMT4">
                  <p:embed/>
                </p:oleObj>
              </mc:Choice>
              <mc:Fallback>
                <p:oleObj name="Equation" r:id="rId9" imgW="952200" imgH="406080" progId="Equation.DSMT4">
                  <p:embed/>
                  <p:pic>
                    <p:nvPicPr>
                      <p:cNvPr id="21" name="Object 20" descr="Increase, B to the S power increase">
                        <a:extLst>
                          <a:ext uri="{FF2B5EF4-FFF2-40B4-BE49-F238E27FC236}">
                            <a16:creationId xmlns:a16="http://schemas.microsoft.com/office/drawing/2014/main" id="{4913CD7C-EE1E-40F6-9959-996B67D42572}"/>
                          </a:ext>
                        </a:extLst>
                      </p:cNvPr>
                      <p:cNvPicPr/>
                      <p:nvPr/>
                    </p:nvPicPr>
                    <p:blipFill>
                      <a:blip r:embed="rId10"/>
                      <a:stretch>
                        <a:fillRect/>
                      </a:stretch>
                    </p:blipFill>
                    <p:spPr>
                      <a:xfrm>
                        <a:off x="2345625" y="5312432"/>
                        <a:ext cx="865909" cy="369455"/>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B428EA4E-C407-411D-A617-F0BD7E4557D3}"/>
              </a:ext>
            </a:extLst>
          </p:cNvPr>
          <p:cNvSpPr>
            <a:spLocks noGrp="1"/>
          </p:cNvSpPr>
          <p:nvPr>
            <p:ph sz="quarter" idx="24"/>
          </p:nvPr>
        </p:nvSpPr>
        <p:spPr>
          <a:xfrm>
            <a:off x="960035" y="5760707"/>
            <a:ext cx="273679" cy="418420"/>
          </a:xfrm>
        </p:spPr>
        <p:txBody>
          <a:bodyPr lIns="0" tIns="0" rIns="0" bIns="0"/>
          <a:lstStyle/>
          <a:p>
            <a:pPr marL="0" lvl="1" indent="0"/>
            <a:r>
              <a:rPr lang="en-US" dirty="0"/>
              <a:t> </a:t>
            </a:r>
            <a:r>
              <a:rPr lang="en-US" sz="100" dirty="0"/>
              <a:t> </a:t>
            </a:r>
          </a:p>
        </p:txBody>
      </p:sp>
      <p:graphicFrame>
        <p:nvGraphicFramePr>
          <p:cNvPr id="22" name="Object 21" descr="B to the S power">
            <a:extLst>
              <a:ext uri="{FF2B5EF4-FFF2-40B4-BE49-F238E27FC236}">
                <a16:creationId xmlns:a16="http://schemas.microsoft.com/office/drawing/2014/main" id="{DD259919-034F-4A10-A9A5-7E6E1384C954}"/>
              </a:ext>
            </a:extLst>
          </p:cNvPr>
          <p:cNvGraphicFramePr>
            <a:graphicFrameLocks noChangeAspect="1"/>
          </p:cNvGraphicFramePr>
          <p:nvPr>
            <p:extLst>
              <p:ext uri="{D42A27DB-BD31-4B8C-83A1-F6EECF244321}">
                <p14:modId xmlns:p14="http://schemas.microsoft.com/office/powerpoint/2010/main" val="670240617"/>
              </p:ext>
            </p:extLst>
          </p:nvPr>
        </p:nvGraphicFramePr>
        <p:xfrm>
          <a:off x="1332842" y="5791412"/>
          <a:ext cx="311727" cy="300182"/>
        </p:xfrm>
        <a:graphic>
          <a:graphicData uri="http://schemas.openxmlformats.org/presentationml/2006/ole">
            <mc:AlternateContent xmlns:mc="http://schemas.openxmlformats.org/markup-compatibility/2006">
              <mc:Choice xmlns:v="urn:schemas-microsoft-com:vml" Requires="v">
                <p:oleObj name="Equation" r:id="rId11" imgW="342720" imgH="330120" progId="Equation.DSMT4">
                  <p:embed/>
                </p:oleObj>
              </mc:Choice>
              <mc:Fallback>
                <p:oleObj name="Equation" r:id="rId11" imgW="342720" imgH="330120" progId="Equation.DSMT4">
                  <p:embed/>
                  <p:pic>
                    <p:nvPicPr>
                      <p:cNvPr id="22" name="Object 21" descr="B to the S power">
                        <a:extLst>
                          <a:ext uri="{FF2B5EF4-FFF2-40B4-BE49-F238E27FC236}">
                            <a16:creationId xmlns:a16="http://schemas.microsoft.com/office/drawing/2014/main" id="{DD259919-034F-4A10-A9A5-7E6E1384C954}"/>
                          </a:ext>
                        </a:extLst>
                      </p:cNvPr>
                      <p:cNvPicPr/>
                      <p:nvPr/>
                    </p:nvPicPr>
                    <p:blipFill>
                      <a:blip r:embed="rId5"/>
                      <a:stretch>
                        <a:fillRect/>
                      </a:stretch>
                    </p:blipFill>
                    <p:spPr>
                      <a:xfrm>
                        <a:off x="1332842" y="5791412"/>
                        <a:ext cx="311727" cy="300182"/>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0926510F-38E0-42FF-A070-AF487BA14EA9}"/>
              </a:ext>
            </a:extLst>
          </p:cNvPr>
          <p:cNvSpPr>
            <a:spLocks noGrp="1"/>
          </p:cNvSpPr>
          <p:nvPr>
            <p:ph sz="quarter" idx="25"/>
          </p:nvPr>
        </p:nvSpPr>
        <p:spPr>
          <a:xfrm>
            <a:off x="1759199" y="5771620"/>
            <a:ext cx="2210026" cy="389164"/>
          </a:xfrm>
        </p:spPr>
        <p:txBody>
          <a:bodyPr lIns="0" tIns="0" rIns="0" bIns="0"/>
          <a:lstStyle/>
          <a:p>
            <a:pPr marL="0" lvl="1" indent="0">
              <a:buNone/>
            </a:pPr>
            <a:r>
              <a:rPr lang="en-US" sz="2200" dirty="0"/>
              <a:t>shifts out to right</a:t>
            </a:r>
          </a:p>
        </p:txBody>
      </p:sp>
    </p:spTree>
    <p:extLst>
      <p:ext uri="{BB962C8B-B14F-4D97-AF65-F5344CB8AC3E}">
        <p14:creationId xmlns:p14="http://schemas.microsoft.com/office/powerpoint/2010/main" val="3659790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566B-0EF3-4AA5-B512-47F2F6EA4BD3}"/>
              </a:ext>
            </a:extLst>
          </p:cNvPr>
          <p:cNvSpPr>
            <a:spLocks noGrp="1"/>
          </p:cNvSpPr>
          <p:nvPr>
            <p:ph type="title"/>
          </p:nvPr>
        </p:nvSpPr>
        <p:spPr/>
        <p:txBody>
          <a:bodyPr/>
          <a:lstStyle/>
          <a:p>
            <a:r>
              <a:rPr lang="en-US" sz="3200" noProof="0" dirty="0"/>
              <a:t>Figure 4.3 Shift in the Supply Curve for Bonds</a:t>
            </a:r>
          </a:p>
        </p:txBody>
      </p:sp>
      <p:pic>
        <p:nvPicPr>
          <p:cNvPr id="4" name="Content Placeholder 3" descr="A graph shows shift in the supply curve for bonds. For long description in Notes pane, press F6.">
            <a:extLst>
              <a:ext uri="{FF2B5EF4-FFF2-40B4-BE49-F238E27FC236}">
                <a16:creationId xmlns:a16="http://schemas.microsoft.com/office/drawing/2014/main" id="{A2C95A80-A730-41F4-B2C8-C7696B9CE793}"/>
              </a:ext>
            </a:extLst>
          </p:cNvPr>
          <p:cNvPicPr>
            <a:picLocks noGrp="1" noChangeAspect="1"/>
          </p:cNvPicPr>
          <p:nvPr>
            <p:ph sz="quarter" idx="13"/>
          </p:nvPr>
        </p:nvPicPr>
        <p:blipFill>
          <a:blip r:embed="rId3"/>
          <a:stretch>
            <a:fillRect/>
          </a:stretch>
        </p:blipFill>
        <p:spPr>
          <a:xfrm>
            <a:off x="1207558" y="1555750"/>
            <a:ext cx="6728883" cy="4587875"/>
          </a:xfrm>
          <a:prstGeom prst="rect">
            <a:avLst/>
          </a:prstGeom>
        </p:spPr>
      </p:pic>
    </p:spTree>
    <p:extLst>
      <p:ext uri="{BB962C8B-B14F-4D97-AF65-F5344CB8AC3E}">
        <p14:creationId xmlns:p14="http://schemas.microsoft.com/office/powerpoint/2010/main" val="343333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BEB2-89C9-4BB1-8AFF-EAB36EAC59D2}"/>
              </a:ext>
            </a:extLst>
          </p:cNvPr>
          <p:cNvSpPr>
            <a:spLocks noGrp="1"/>
          </p:cNvSpPr>
          <p:nvPr>
            <p:ph type="title"/>
          </p:nvPr>
        </p:nvSpPr>
        <p:spPr/>
        <p:txBody>
          <a:bodyPr/>
          <a:lstStyle/>
          <a:p>
            <a:r>
              <a:rPr lang="en-US" dirty="0"/>
              <a:t>Determinants of Asset Demand</a:t>
            </a:r>
          </a:p>
        </p:txBody>
      </p:sp>
      <p:sp>
        <p:nvSpPr>
          <p:cNvPr id="3" name="Content Placeholder 2">
            <a:extLst>
              <a:ext uri="{FF2B5EF4-FFF2-40B4-BE49-F238E27FC236}">
                <a16:creationId xmlns:a16="http://schemas.microsoft.com/office/drawing/2014/main" id="{2E7CD023-9C00-41E2-9043-986E0DABED51}"/>
              </a:ext>
            </a:extLst>
          </p:cNvPr>
          <p:cNvSpPr>
            <a:spLocks noGrp="1"/>
          </p:cNvSpPr>
          <p:nvPr>
            <p:ph sz="quarter" idx="13"/>
          </p:nvPr>
        </p:nvSpPr>
        <p:spPr>
          <a:xfrm>
            <a:off x="457200" y="1556327"/>
            <a:ext cx="8229600" cy="1491673"/>
          </a:xfrm>
        </p:spPr>
        <p:txBody>
          <a:bodyPr/>
          <a:lstStyle/>
          <a:p>
            <a:r>
              <a:rPr lang="en-US" sz="2200" noProof="0" dirty="0"/>
              <a:t>An </a:t>
            </a:r>
            <a:r>
              <a:rPr lang="en-US" sz="2200" b="1" noProof="0" dirty="0"/>
              <a:t>asset</a:t>
            </a:r>
            <a:r>
              <a:rPr lang="en-US" sz="2200" noProof="0" dirty="0"/>
              <a:t> is a piece of property that is a store of value. Facing the question of whether to buy and hold an asset or whether to buy one asset rather than another, an individual must consider the following factors:</a:t>
            </a:r>
          </a:p>
        </p:txBody>
      </p:sp>
      <p:sp>
        <p:nvSpPr>
          <p:cNvPr id="4" name="Content Placeholder 3">
            <a:extLst>
              <a:ext uri="{FF2B5EF4-FFF2-40B4-BE49-F238E27FC236}">
                <a16:creationId xmlns:a16="http://schemas.microsoft.com/office/drawing/2014/main" id="{4FDD94A3-18F9-4513-AD78-4676DF742C74}"/>
              </a:ext>
            </a:extLst>
          </p:cNvPr>
          <p:cNvSpPr>
            <a:spLocks noGrp="1"/>
          </p:cNvSpPr>
          <p:nvPr>
            <p:ph sz="quarter" idx="14"/>
          </p:nvPr>
        </p:nvSpPr>
        <p:spPr>
          <a:xfrm>
            <a:off x="457200" y="3154504"/>
            <a:ext cx="8229600" cy="3066186"/>
          </a:xfrm>
        </p:spPr>
        <p:txBody>
          <a:bodyPr/>
          <a:lstStyle/>
          <a:p>
            <a:pPr marL="741600" lvl="1" indent="-428400">
              <a:buSzPts val="2200"/>
              <a:buFont typeface="Arial"/>
              <a:buAutoNum type="arabicPeriod"/>
            </a:pPr>
            <a:r>
              <a:rPr lang="en-US" sz="2200" b="1" noProof="0" dirty="0"/>
              <a:t>Wealth</a:t>
            </a:r>
            <a:r>
              <a:rPr lang="en-US" sz="2200" noProof="0" dirty="0"/>
              <a:t>, the total resources owned by the individual, including all assets</a:t>
            </a:r>
          </a:p>
          <a:p>
            <a:pPr marL="741600" lvl="1" indent="-428400">
              <a:buSzPts val="2200"/>
              <a:buFont typeface="Arial"/>
              <a:buAutoNum type="arabicPeriod"/>
            </a:pPr>
            <a:r>
              <a:rPr lang="en-US" sz="2200" b="1" noProof="0" dirty="0"/>
              <a:t>Expected return</a:t>
            </a:r>
            <a:r>
              <a:rPr lang="en-US" sz="2200" noProof="0" dirty="0"/>
              <a:t> (the return expected over the next period) on one asset relative to alternative assets</a:t>
            </a:r>
          </a:p>
          <a:p>
            <a:pPr marL="741600" lvl="1" indent="-428400">
              <a:buSzPts val="2200"/>
              <a:buFont typeface="Arial"/>
              <a:buAutoNum type="arabicPeriod"/>
            </a:pPr>
            <a:r>
              <a:rPr lang="en-US" sz="2200" b="1" noProof="0" dirty="0"/>
              <a:t>Risk</a:t>
            </a:r>
            <a:r>
              <a:rPr lang="en-US" sz="2200" noProof="0" dirty="0"/>
              <a:t> (the degree of uncertainty associated with the return) on one asset relative to alternative assets</a:t>
            </a:r>
          </a:p>
          <a:p>
            <a:pPr marL="741600" lvl="1" indent="-428400">
              <a:buSzPts val="2200"/>
              <a:buFont typeface="Arial"/>
              <a:buAutoNum type="arabicPeriod"/>
            </a:pPr>
            <a:r>
              <a:rPr lang="en-US" sz="2200" b="1" noProof="0" dirty="0"/>
              <a:t>Liquidity</a:t>
            </a:r>
            <a:r>
              <a:rPr lang="en-US" sz="2200" noProof="0" dirty="0"/>
              <a:t> (the ease and speed with which an asset can be turned into cash) relative to alternative assets</a:t>
            </a:r>
          </a:p>
        </p:txBody>
      </p:sp>
    </p:spTree>
    <p:extLst>
      <p:ext uri="{BB962C8B-B14F-4D97-AF65-F5344CB8AC3E}">
        <p14:creationId xmlns:p14="http://schemas.microsoft.com/office/powerpoint/2010/main" val="2051638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CF026-1661-422B-B380-7183B8148E93}"/>
              </a:ext>
            </a:extLst>
          </p:cNvPr>
          <p:cNvSpPr>
            <a:spLocks noGrp="1"/>
          </p:cNvSpPr>
          <p:nvPr>
            <p:ph type="title"/>
          </p:nvPr>
        </p:nvSpPr>
        <p:spPr/>
        <p:txBody>
          <a:bodyPr/>
          <a:lstStyle/>
          <a:p>
            <a:r>
              <a:rPr lang="en-US" sz="3200" noProof="0" dirty="0"/>
              <a:t>Summary of Shifts in the Supply of Bonds</a:t>
            </a:r>
          </a:p>
        </p:txBody>
      </p:sp>
      <p:sp>
        <p:nvSpPr>
          <p:cNvPr id="3" name="Content Placeholder 2">
            <a:extLst>
              <a:ext uri="{FF2B5EF4-FFF2-40B4-BE49-F238E27FC236}">
                <a16:creationId xmlns:a16="http://schemas.microsoft.com/office/drawing/2014/main" id="{CBF80C18-04A7-4974-BBA8-7A22C4CA64FB}"/>
              </a:ext>
            </a:extLst>
          </p:cNvPr>
          <p:cNvSpPr>
            <a:spLocks noGrp="1"/>
          </p:cNvSpPr>
          <p:nvPr>
            <p:ph sz="quarter" idx="13"/>
          </p:nvPr>
        </p:nvSpPr>
        <p:spPr/>
        <p:txBody>
          <a:bodyPr/>
          <a:lstStyle/>
          <a:p>
            <a:pPr marL="432000" lvl="0" indent="-432000">
              <a:buSzPts val="2200"/>
              <a:buFont typeface="Arial"/>
              <a:buAutoNum type="arabicPeriod"/>
            </a:pPr>
            <a:r>
              <a:rPr lang="en-US" b="1" noProof="0" dirty="0"/>
              <a:t>Expected Profitability of Investment Opportunities: I</a:t>
            </a:r>
            <a:r>
              <a:rPr lang="en-US" noProof="0" dirty="0"/>
              <a:t>n a business cycle expansion, the supply of bonds increases. Conversely, in a recession, when there are far fewer expected profitable investment opportunities, the supply of bonds falls.</a:t>
            </a:r>
          </a:p>
          <a:p>
            <a:pPr marL="432000" lvl="0" indent="-432000">
              <a:buSzPts val="2200"/>
              <a:buFont typeface="Arial"/>
              <a:buAutoNum type="arabicPeriod"/>
            </a:pPr>
            <a:r>
              <a:rPr lang="en-US" b="1" noProof="0" dirty="0"/>
              <a:t>Expected Inflation:</a:t>
            </a:r>
            <a:r>
              <a:rPr lang="en-US" noProof="0" dirty="0"/>
              <a:t> An increase in expected inflation causes the supply of bonds to increase.</a:t>
            </a:r>
          </a:p>
          <a:p>
            <a:pPr marL="432000" lvl="0" indent="-432000">
              <a:buSzPts val="2200"/>
              <a:buFont typeface="Arial"/>
              <a:buAutoNum type="arabicPeriod"/>
            </a:pPr>
            <a:r>
              <a:rPr lang="en-US" b="1" noProof="0" dirty="0"/>
              <a:t>Government Activities: </a:t>
            </a:r>
            <a:r>
              <a:rPr lang="en-US" noProof="0" dirty="0"/>
              <a:t>Higher government deficits increase the supply of bonds. Conversely, government surpluses decrease the supply of bonds.</a:t>
            </a:r>
          </a:p>
        </p:txBody>
      </p:sp>
    </p:spTree>
    <p:extLst>
      <p:ext uri="{BB962C8B-B14F-4D97-AF65-F5344CB8AC3E}">
        <p14:creationId xmlns:p14="http://schemas.microsoft.com/office/powerpoint/2010/main" val="3814946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CF026-1661-422B-B380-7183B8148E93}"/>
              </a:ext>
            </a:extLst>
          </p:cNvPr>
          <p:cNvSpPr>
            <a:spLocks noGrp="1"/>
          </p:cNvSpPr>
          <p:nvPr>
            <p:ph type="title"/>
          </p:nvPr>
        </p:nvSpPr>
        <p:spPr/>
        <p:txBody>
          <a:bodyPr/>
          <a:lstStyle/>
          <a:p>
            <a:r>
              <a:rPr lang="en-US" dirty="0"/>
              <a:t>Case: Fisher Effect</a:t>
            </a:r>
          </a:p>
        </p:txBody>
      </p:sp>
      <p:sp>
        <p:nvSpPr>
          <p:cNvPr id="3" name="Content Placeholder 2">
            <a:extLst>
              <a:ext uri="{FF2B5EF4-FFF2-40B4-BE49-F238E27FC236}">
                <a16:creationId xmlns:a16="http://schemas.microsoft.com/office/drawing/2014/main" id="{CBF80C18-04A7-4974-BBA8-7A22C4CA64FB}"/>
              </a:ext>
            </a:extLst>
          </p:cNvPr>
          <p:cNvSpPr>
            <a:spLocks noGrp="1"/>
          </p:cNvSpPr>
          <p:nvPr>
            <p:ph sz="quarter" idx="13"/>
          </p:nvPr>
        </p:nvSpPr>
        <p:spPr/>
        <p:txBody>
          <a:bodyPr/>
          <a:lstStyle/>
          <a:p>
            <a:pPr marL="0" lvl="0" indent="0">
              <a:spcBef>
                <a:spcPts val="0"/>
              </a:spcBef>
              <a:buSzPts val="2200"/>
              <a:buNone/>
            </a:pPr>
            <a:r>
              <a:rPr lang="en-US" noProof="0" dirty="0"/>
              <a:t>We’ve done the hard work. Now we turn to some special cases. The first is the Fisher Effect. Recall that rates are composed of several components: a real rate, an inflation premium, and various risk premiums.</a:t>
            </a:r>
          </a:p>
          <a:p>
            <a:pPr marL="0" lvl="0" indent="0">
              <a:buSzPts val="2200"/>
              <a:buNone/>
            </a:pPr>
            <a:r>
              <a:rPr lang="en-US" noProof="0" dirty="0"/>
              <a:t>What if there is only a change in expected inflation?</a:t>
            </a:r>
          </a:p>
        </p:txBody>
      </p:sp>
    </p:spTree>
    <p:extLst>
      <p:ext uri="{BB962C8B-B14F-4D97-AF65-F5344CB8AC3E}">
        <p14:creationId xmlns:p14="http://schemas.microsoft.com/office/powerpoint/2010/main" val="682967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0650-151E-4CFB-B38D-55E477843E49}"/>
              </a:ext>
            </a:extLst>
          </p:cNvPr>
          <p:cNvSpPr>
            <a:spLocks noGrp="1"/>
          </p:cNvSpPr>
          <p:nvPr>
            <p:ph type="title"/>
          </p:nvPr>
        </p:nvSpPr>
        <p:spPr/>
        <p:txBody>
          <a:bodyPr/>
          <a:lstStyle/>
          <a:p>
            <a:r>
              <a:rPr lang="en-US" dirty="0"/>
              <a:t>Changes in </a:t>
            </a:r>
            <a:r>
              <a:rPr lang="en-US" sz="100" b="0" dirty="0"/>
              <a:t>Pi to the e power</a:t>
            </a:r>
            <a:r>
              <a:rPr lang="en-US" b="0" dirty="0"/>
              <a:t>    </a:t>
            </a:r>
            <a:r>
              <a:rPr lang="en-US" dirty="0"/>
              <a:t>: The Fisher Effect</a:t>
            </a:r>
          </a:p>
        </p:txBody>
      </p:sp>
      <p:graphicFrame>
        <p:nvGraphicFramePr>
          <p:cNvPr id="17" name="Object 16">
            <a:extLst>
              <a:ext uri="{FF2B5EF4-FFF2-40B4-BE49-F238E27FC236}">
                <a16:creationId xmlns:a16="http://schemas.microsoft.com/office/drawing/2014/main" id="{1433AC29-0C43-4F36-A359-03CCCDE5BA1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30078814"/>
              </p:ext>
            </p:extLst>
          </p:nvPr>
        </p:nvGraphicFramePr>
        <p:xfrm>
          <a:off x="3088617" y="577784"/>
          <a:ext cx="629967" cy="607468"/>
        </p:xfrm>
        <a:graphic>
          <a:graphicData uri="http://schemas.openxmlformats.org/presentationml/2006/ole">
            <mc:AlternateContent xmlns:mc="http://schemas.openxmlformats.org/markup-compatibility/2006">
              <mc:Choice xmlns:v="urn:schemas-microsoft-com:vml" Requires="v">
                <p:oleObj name="Equation" r:id="rId2" imgW="355320" imgH="342720" progId="Equation.DSMT4">
                  <p:embed/>
                </p:oleObj>
              </mc:Choice>
              <mc:Fallback>
                <p:oleObj name="Equation" r:id="rId2" imgW="355320" imgH="342720" progId="Equation.DSMT4">
                  <p:embed/>
                  <p:pic>
                    <p:nvPicPr>
                      <p:cNvPr id="17" name="Object 16">
                        <a:extLst>
                          <a:ext uri="{FF2B5EF4-FFF2-40B4-BE49-F238E27FC236}">
                            <a16:creationId xmlns:a16="http://schemas.microsoft.com/office/drawing/2014/main" id="{1433AC29-0C43-4F36-A359-03CCCDE5BA19}"/>
                          </a:ext>
                          <a:ext uri="{C183D7F6-B498-43B3-948B-1728B52AA6E4}">
                            <adec:decorative xmlns:adec="http://schemas.microsoft.com/office/drawing/2017/decorative" val="1"/>
                          </a:ext>
                        </a:extLst>
                      </p:cNvPr>
                      <p:cNvPicPr/>
                      <p:nvPr/>
                    </p:nvPicPr>
                    <p:blipFill>
                      <a:blip r:embed="rId3"/>
                      <a:stretch>
                        <a:fillRect/>
                      </a:stretch>
                    </p:blipFill>
                    <p:spPr>
                      <a:xfrm>
                        <a:off x="3088617" y="577784"/>
                        <a:ext cx="629967" cy="607468"/>
                      </a:xfrm>
                      <a:prstGeom prst="rect">
                        <a:avLst/>
                      </a:prstGeom>
                      <a:solidFill>
                        <a:schemeClr val="bg1"/>
                      </a:solidFill>
                    </p:spPr>
                  </p:pic>
                </p:oleObj>
              </mc:Fallback>
            </mc:AlternateContent>
          </a:graphicData>
        </a:graphic>
      </p:graphicFrame>
      <p:sp>
        <p:nvSpPr>
          <p:cNvPr id="3" name="Content Placeholder 2">
            <a:extLst>
              <a:ext uri="{FF2B5EF4-FFF2-40B4-BE49-F238E27FC236}">
                <a16:creationId xmlns:a16="http://schemas.microsoft.com/office/drawing/2014/main" id="{4C8055CF-30E0-4F32-AEE7-69A62045E362}"/>
              </a:ext>
            </a:extLst>
          </p:cNvPr>
          <p:cNvSpPr>
            <a:spLocks noGrp="1"/>
          </p:cNvSpPr>
          <p:nvPr>
            <p:ph sz="quarter" idx="13"/>
          </p:nvPr>
        </p:nvSpPr>
        <p:spPr>
          <a:xfrm>
            <a:off x="457200" y="1552575"/>
            <a:ext cx="3853543" cy="522968"/>
          </a:xfrm>
        </p:spPr>
        <p:txBody>
          <a:bodyPr/>
          <a:lstStyle/>
          <a:p>
            <a:pPr marL="432" indent="0">
              <a:buNone/>
            </a:pPr>
            <a:r>
              <a:rPr lang="en-US" dirty="0"/>
              <a:t>As seen in the next slide, if</a:t>
            </a:r>
          </a:p>
        </p:txBody>
      </p:sp>
      <p:graphicFrame>
        <p:nvGraphicFramePr>
          <p:cNvPr id="18" name="Object 17" descr="Pi to the e power increase">
            <a:extLst>
              <a:ext uri="{FF2B5EF4-FFF2-40B4-BE49-F238E27FC236}">
                <a16:creationId xmlns:a16="http://schemas.microsoft.com/office/drawing/2014/main" id="{FA978810-7544-4FFF-841E-8DD35FC9B8EA}"/>
              </a:ext>
            </a:extLst>
          </p:cNvPr>
          <p:cNvGraphicFramePr>
            <a:graphicFrameLocks noChangeAspect="1"/>
          </p:cNvGraphicFramePr>
          <p:nvPr>
            <p:extLst>
              <p:ext uri="{D42A27DB-BD31-4B8C-83A1-F6EECF244321}">
                <p14:modId xmlns:p14="http://schemas.microsoft.com/office/powerpoint/2010/main" val="2540972680"/>
              </p:ext>
            </p:extLst>
          </p:nvPr>
        </p:nvGraphicFramePr>
        <p:xfrm>
          <a:off x="4399767" y="1614666"/>
          <a:ext cx="671043" cy="369758"/>
        </p:xfrm>
        <a:graphic>
          <a:graphicData uri="http://schemas.openxmlformats.org/presentationml/2006/ole">
            <mc:AlternateContent xmlns:mc="http://schemas.openxmlformats.org/markup-compatibility/2006">
              <mc:Choice xmlns:v="urn:schemas-microsoft-com:vml" Requires="v">
                <p:oleObj name="Equation" r:id="rId4" imgW="622080" imgH="342720" progId="Equation.DSMT4">
                  <p:embed/>
                </p:oleObj>
              </mc:Choice>
              <mc:Fallback>
                <p:oleObj name="Equation" r:id="rId4" imgW="622080" imgH="342720" progId="Equation.DSMT4">
                  <p:embed/>
                  <p:pic>
                    <p:nvPicPr>
                      <p:cNvPr id="18" name="Object 17" descr="Pi to the e power increase">
                        <a:extLst>
                          <a:ext uri="{FF2B5EF4-FFF2-40B4-BE49-F238E27FC236}">
                            <a16:creationId xmlns:a16="http://schemas.microsoft.com/office/drawing/2014/main" id="{FA978810-7544-4FFF-841E-8DD35FC9B8EA}"/>
                          </a:ext>
                        </a:extLst>
                      </p:cNvPr>
                      <p:cNvPicPr/>
                      <p:nvPr/>
                    </p:nvPicPr>
                    <p:blipFill>
                      <a:blip r:embed="rId5"/>
                      <a:stretch>
                        <a:fillRect/>
                      </a:stretch>
                    </p:blipFill>
                    <p:spPr>
                      <a:xfrm>
                        <a:off x="4399767" y="1614666"/>
                        <a:ext cx="671043" cy="36975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3CE0344-8A9E-4565-9790-7AE908B5BE57}"/>
              </a:ext>
            </a:extLst>
          </p:cNvPr>
          <p:cNvSpPr>
            <a:spLocks noGrp="1"/>
          </p:cNvSpPr>
          <p:nvPr>
            <p:ph sz="quarter" idx="14"/>
          </p:nvPr>
        </p:nvSpPr>
        <p:spPr>
          <a:xfrm>
            <a:off x="457201" y="2169302"/>
            <a:ext cx="1763486" cy="501987"/>
          </a:xfrm>
        </p:spPr>
        <p:txBody>
          <a:bodyPr/>
          <a:lstStyle/>
          <a:p>
            <a:pPr marL="432000" indent="-432000">
              <a:buFont typeface="+mj-lt"/>
              <a:buAutoNum type="arabicPeriod"/>
            </a:pPr>
            <a:r>
              <a:rPr lang="en-US" dirty="0"/>
              <a:t>Relative</a:t>
            </a:r>
          </a:p>
        </p:txBody>
      </p:sp>
      <p:graphicFrame>
        <p:nvGraphicFramePr>
          <p:cNvPr id="19" name="Object 18" descr="R to the e power decrease, B to the d power">
            <a:extLst>
              <a:ext uri="{FF2B5EF4-FFF2-40B4-BE49-F238E27FC236}">
                <a16:creationId xmlns:a16="http://schemas.microsoft.com/office/drawing/2014/main" id="{21074A39-C635-4939-8294-BA706D7B8044}"/>
              </a:ext>
            </a:extLst>
          </p:cNvPr>
          <p:cNvGraphicFramePr>
            <a:graphicFrameLocks noChangeAspect="1"/>
          </p:cNvGraphicFramePr>
          <p:nvPr>
            <p:extLst>
              <p:ext uri="{D42A27DB-BD31-4B8C-83A1-F6EECF244321}">
                <p14:modId xmlns:p14="http://schemas.microsoft.com/office/powerpoint/2010/main" val="2458314426"/>
              </p:ext>
            </p:extLst>
          </p:nvPr>
        </p:nvGraphicFramePr>
        <p:xfrm>
          <a:off x="2274374" y="2276141"/>
          <a:ext cx="1073727" cy="346364"/>
        </p:xfrm>
        <a:graphic>
          <a:graphicData uri="http://schemas.openxmlformats.org/presentationml/2006/ole">
            <mc:AlternateContent xmlns:mc="http://schemas.openxmlformats.org/markup-compatibility/2006">
              <mc:Choice xmlns:v="urn:schemas-microsoft-com:vml" Requires="v">
                <p:oleObj name="Equation" r:id="rId6" imgW="1180800" imgH="380880" progId="Equation.DSMT4">
                  <p:embed/>
                </p:oleObj>
              </mc:Choice>
              <mc:Fallback>
                <p:oleObj name="Equation" r:id="rId6" imgW="1180800" imgH="380880" progId="Equation.DSMT4">
                  <p:embed/>
                  <p:pic>
                    <p:nvPicPr>
                      <p:cNvPr id="19" name="Object 18" descr="R to the e power decrease, B to the d power">
                        <a:extLst>
                          <a:ext uri="{FF2B5EF4-FFF2-40B4-BE49-F238E27FC236}">
                            <a16:creationId xmlns:a16="http://schemas.microsoft.com/office/drawing/2014/main" id="{21074A39-C635-4939-8294-BA706D7B8044}"/>
                          </a:ext>
                        </a:extLst>
                      </p:cNvPr>
                      <p:cNvPicPr/>
                      <p:nvPr/>
                    </p:nvPicPr>
                    <p:blipFill>
                      <a:blip r:embed="rId7"/>
                      <a:stretch>
                        <a:fillRect/>
                      </a:stretch>
                    </p:blipFill>
                    <p:spPr>
                      <a:xfrm>
                        <a:off x="2274374" y="2276141"/>
                        <a:ext cx="1073727" cy="34636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A175F23-A7EB-4F77-9F00-ABE3C9613F36}"/>
              </a:ext>
            </a:extLst>
          </p:cNvPr>
          <p:cNvSpPr>
            <a:spLocks noGrp="1"/>
          </p:cNvSpPr>
          <p:nvPr>
            <p:ph sz="quarter" idx="15"/>
          </p:nvPr>
        </p:nvSpPr>
        <p:spPr>
          <a:xfrm>
            <a:off x="3447147" y="2169708"/>
            <a:ext cx="2024743" cy="525368"/>
          </a:xfrm>
        </p:spPr>
        <p:txBody>
          <a:bodyPr lIns="0"/>
          <a:lstStyle/>
          <a:p>
            <a:pPr marL="432" indent="0">
              <a:buNone/>
            </a:pPr>
            <a:r>
              <a:rPr lang="en-US" dirty="0"/>
              <a:t>shifts in to left</a:t>
            </a:r>
          </a:p>
        </p:txBody>
      </p:sp>
      <p:sp>
        <p:nvSpPr>
          <p:cNvPr id="6" name="Content Placeholder 5">
            <a:extLst>
              <a:ext uri="{FF2B5EF4-FFF2-40B4-BE49-F238E27FC236}">
                <a16:creationId xmlns:a16="http://schemas.microsoft.com/office/drawing/2014/main" id="{2F3CC343-A7E4-4C6F-8198-7FD2B5DED50B}"/>
              </a:ext>
            </a:extLst>
          </p:cNvPr>
          <p:cNvSpPr>
            <a:spLocks noGrp="1"/>
          </p:cNvSpPr>
          <p:nvPr>
            <p:ph sz="quarter" idx="16"/>
          </p:nvPr>
        </p:nvSpPr>
        <p:spPr>
          <a:xfrm>
            <a:off x="457201" y="2823684"/>
            <a:ext cx="500742" cy="417464"/>
          </a:xfrm>
        </p:spPr>
        <p:txBody>
          <a:bodyPr tIns="0" bIns="0"/>
          <a:lstStyle/>
          <a:p>
            <a:pPr marL="0" indent="0">
              <a:buFont typeface="+mj-lt"/>
              <a:buAutoNum type="arabicPeriod" startAt="2"/>
            </a:pPr>
            <a:r>
              <a:rPr lang="en-US" dirty="0"/>
              <a:t> </a:t>
            </a:r>
            <a:r>
              <a:rPr lang="en-US" sz="100" dirty="0"/>
              <a:t> </a:t>
            </a:r>
          </a:p>
        </p:txBody>
      </p:sp>
      <p:graphicFrame>
        <p:nvGraphicFramePr>
          <p:cNvPr id="20" name="Object 19" descr="B to the S power increase, B to the S power">
            <a:extLst>
              <a:ext uri="{FF2B5EF4-FFF2-40B4-BE49-F238E27FC236}">
                <a16:creationId xmlns:a16="http://schemas.microsoft.com/office/drawing/2014/main" id="{22A7FF9C-75CA-429C-B8E6-227ACB0883E9}"/>
              </a:ext>
            </a:extLst>
          </p:cNvPr>
          <p:cNvGraphicFramePr>
            <a:graphicFrameLocks noChangeAspect="1"/>
          </p:cNvGraphicFramePr>
          <p:nvPr>
            <p:extLst>
              <p:ext uri="{D42A27DB-BD31-4B8C-83A1-F6EECF244321}">
                <p14:modId xmlns:p14="http://schemas.microsoft.com/office/powerpoint/2010/main" val="2564145387"/>
              </p:ext>
            </p:extLst>
          </p:nvPr>
        </p:nvGraphicFramePr>
        <p:xfrm>
          <a:off x="994511" y="2831117"/>
          <a:ext cx="1086196" cy="366134"/>
        </p:xfrm>
        <a:graphic>
          <a:graphicData uri="http://schemas.openxmlformats.org/presentationml/2006/ole">
            <mc:AlternateContent xmlns:mc="http://schemas.openxmlformats.org/markup-compatibility/2006">
              <mc:Choice xmlns:v="urn:schemas-microsoft-com:vml" Requires="v">
                <p:oleObj name="Equation" r:id="rId8" imgW="1130040" imgH="380880" progId="Equation.DSMT4">
                  <p:embed/>
                </p:oleObj>
              </mc:Choice>
              <mc:Fallback>
                <p:oleObj name="Equation" r:id="rId8" imgW="1130040" imgH="380880" progId="Equation.DSMT4">
                  <p:embed/>
                  <p:pic>
                    <p:nvPicPr>
                      <p:cNvPr id="20" name="Object 19" descr="B to the S power increase, B to the S power">
                        <a:extLst>
                          <a:ext uri="{FF2B5EF4-FFF2-40B4-BE49-F238E27FC236}">
                            <a16:creationId xmlns:a16="http://schemas.microsoft.com/office/drawing/2014/main" id="{22A7FF9C-75CA-429C-B8E6-227ACB0883E9}"/>
                          </a:ext>
                        </a:extLst>
                      </p:cNvPr>
                      <p:cNvPicPr/>
                      <p:nvPr/>
                    </p:nvPicPr>
                    <p:blipFill>
                      <a:blip r:embed="rId9"/>
                      <a:stretch>
                        <a:fillRect/>
                      </a:stretch>
                    </p:blipFill>
                    <p:spPr>
                      <a:xfrm>
                        <a:off x="994511" y="2831117"/>
                        <a:ext cx="1086196" cy="36613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51982ED-EFA0-41CE-BA01-D61B483938C3}"/>
              </a:ext>
            </a:extLst>
          </p:cNvPr>
          <p:cNvSpPr>
            <a:spLocks noGrp="1"/>
          </p:cNvSpPr>
          <p:nvPr>
            <p:ph sz="quarter" idx="17"/>
          </p:nvPr>
        </p:nvSpPr>
        <p:spPr>
          <a:xfrm>
            <a:off x="2220686" y="2834942"/>
            <a:ext cx="2387600" cy="407761"/>
          </a:xfrm>
        </p:spPr>
        <p:txBody>
          <a:bodyPr lIns="0" tIns="0" rIns="0" bIns="0"/>
          <a:lstStyle/>
          <a:p>
            <a:pPr marL="432" indent="0">
              <a:buNone/>
            </a:pPr>
            <a:r>
              <a:rPr lang="en-US" dirty="0"/>
              <a:t>shifts out to right</a:t>
            </a:r>
          </a:p>
        </p:txBody>
      </p:sp>
      <p:sp>
        <p:nvSpPr>
          <p:cNvPr id="8" name="Content Placeholder 7">
            <a:extLst>
              <a:ext uri="{FF2B5EF4-FFF2-40B4-BE49-F238E27FC236}">
                <a16:creationId xmlns:a16="http://schemas.microsoft.com/office/drawing/2014/main" id="{562AD8EE-4B73-491E-92FD-53BFCF7D8C7C}"/>
              </a:ext>
            </a:extLst>
          </p:cNvPr>
          <p:cNvSpPr>
            <a:spLocks noGrp="1"/>
          </p:cNvSpPr>
          <p:nvPr>
            <p:ph sz="quarter" idx="18"/>
          </p:nvPr>
        </p:nvSpPr>
        <p:spPr>
          <a:xfrm>
            <a:off x="457201" y="3399066"/>
            <a:ext cx="500742" cy="389164"/>
          </a:xfrm>
        </p:spPr>
        <p:txBody>
          <a:bodyPr tIns="0" bIns="0"/>
          <a:lstStyle/>
          <a:p>
            <a:pPr marL="0" indent="0">
              <a:buFont typeface="+mj-lt"/>
              <a:buAutoNum type="arabicPeriod" startAt="3"/>
            </a:pPr>
            <a:r>
              <a:rPr lang="en-US" dirty="0"/>
              <a:t> </a:t>
            </a:r>
            <a:r>
              <a:rPr lang="en-US" sz="100" dirty="0"/>
              <a:t> </a:t>
            </a:r>
          </a:p>
        </p:txBody>
      </p:sp>
      <p:graphicFrame>
        <p:nvGraphicFramePr>
          <p:cNvPr id="21" name="Object 20" descr="P decrease, i increase">
            <a:extLst>
              <a:ext uri="{FF2B5EF4-FFF2-40B4-BE49-F238E27FC236}">
                <a16:creationId xmlns:a16="http://schemas.microsoft.com/office/drawing/2014/main" id="{98EDF1B5-9FA0-4304-B16A-BA19AE85612E}"/>
              </a:ext>
            </a:extLst>
          </p:cNvPr>
          <p:cNvGraphicFramePr>
            <a:graphicFrameLocks noChangeAspect="1"/>
          </p:cNvGraphicFramePr>
          <p:nvPr>
            <p:extLst>
              <p:ext uri="{D42A27DB-BD31-4B8C-83A1-F6EECF244321}">
                <p14:modId xmlns:p14="http://schemas.microsoft.com/office/powerpoint/2010/main" val="1784437969"/>
              </p:ext>
            </p:extLst>
          </p:nvPr>
        </p:nvGraphicFramePr>
        <p:xfrm>
          <a:off x="1022829" y="3403148"/>
          <a:ext cx="1041400" cy="381000"/>
        </p:xfrm>
        <a:graphic>
          <a:graphicData uri="http://schemas.openxmlformats.org/presentationml/2006/ole">
            <mc:AlternateContent xmlns:mc="http://schemas.openxmlformats.org/markup-compatibility/2006">
              <mc:Choice xmlns:v="urn:schemas-microsoft-com:vml" Requires="v">
                <p:oleObj name="Equation" r:id="rId10" imgW="1041120" imgH="380880" progId="Equation.DSMT4">
                  <p:embed/>
                </p:oleObj>
              </mc:Choice>
              <mc:Fallback>
                <p:oleObj name="Equation" r:id="rId10" imgW="1041120" imgH="380880" progId="Equation.DSMT4">
                  <p:embed/>
                  <p:pic>
                    <p:nvPicPr>
                      <p:cNvPr id="21" name="Object 20" descr="P decrease, i increase">
                        <a:extLst>
                          <a:ext uri="{FF2B5EF4-FFF2-40B4-BE49-F238E27FC236}">
                            <a16:creationId xmlns:a16="http://schemas.microsoft.com/office/drawing/2014/main" id="{98EDF1B5-9FA0-4304-B16A-BA19AE85612E}"/>
                          </a:ext>
                        </a:extLst>
                      </p:cNvPr>
                      <p:cNvPicPr/>
                      <p:nvPr/>
                    </p:nvPicPr>
                    <p:blipFill>
                      <a:blip r:embed="rId11"/>
                      <a:stretch>
                        <a:fillRect/>
                      </a:stretch>
                    </p:blipFill>
                    <p:spPr>
                      <a:xfrm>
                        <a:off x="1022829" y="3403148"/>
                        <a:ext cx="1041400" cy="381000"/>
                      </a:xfrm>
                      <a:prstGeom prst="rect">
                        <a:avLst/>
                      </a:prstGeom>
                    </p:spPr>
                  </p:pic>
                </p:oleObj>
              </mc:Fallback>
            </mc:AlternateContent>
          </a:graphicData>
        </a:graphic>
      </p:graphicFrame>
    </p:spTree>
    <p:extLst>
      <p:ext uri="{BB962C8B-B14F-4D97-AF65-F5344CB8AC3E}">
        <p14:creationId xmlns:p14="http://schemas.microsoft.com/office/powerpoint/2010/main" val="3412006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5189-918A-4B9B-9202-DDA2F67479A0}"/>
              </a:ext>
            </a:extLst>
          </p:cNvPr>
          <p:cNvSpPr>
            <a:spLocks noGrp="1"/>
          </p:cNvSpPr>
          <p:nvPr>
            <p:ph type="title"/>
          </p:nvPr>
        </p:nvSpPr>
        <p:spPr/>
        <p:txBody>
          <a:bodyPr/>
          <a:lstStyle/>
          <a:p>
            <a:r>
              <a:rPr lang="en-US" sz="3200" noProof="0" dirty="0"/>
              <a:t>Figure 4 Response to a Change in Expected Inflation</a:t>
            </a:r>
          </a:p>
        </p:txBody>
      </p:sp>
      <p:pic>
        <p:nvPicPr>
          <p:cNvPr id="5" name="Content Placeholder 4" descr="A graph shows response to a change in expected inflation.  For long description in Notes pane, press F6.">
            <a:extLst>
              <a:ext uri="{FF2B5EF4-FFF2-40B4-BE49-F238E27FC236}">
                <a16:creationId xmlns:a16="http://schemas.microsoft.com/office/drawing/2014/main" id="{78AC0964-58D9-4D05-82CE-F034A9788CEB}"/>
              </a:ext>
            </a:extLst>
          </p:cNvPr>
          <p:cNvPicPr>
            <a:picLocks noGrp="1" noChangeAspect="1"/>
          </p:cNvPicPr>
          <p:nvPr>
            <p:ph sz="quarter" idx="13"/>
          </p:nvPr>
        </p:nvPicPr>
        <p:blipFill>
          <a:blip r:embed="rId3"/>
          <a:stretch>
            <a:fillRect/>
          </a:stretch>
        </p:blipFill>
        <p:spPr>
          <a:xfrm>
            <a:off x="831273" y="1932218"/>
            <a:ext cx="7481455" cy="3834938"/>
          </a:xfrm>
          <a:prstGeom prst="rect">
            <a:avLst/>
          </a:prstGeom>
        </p:spPr>
      </p:pic>
    </p:spTree>
    <p:extLst>
      <p:ext uri="{BB962C8B-B14F-4D97-AF65-F5344CB8AC3E}">
        <p14:creationId xmlns:p14="http://schemas.microsoft.com/office/powerpoint/2010/main" val="4101110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BDF4-1832-4721-8ACC-538AB918425F}"/>
              </a:ext>
            </a:extLst>
          </p:cNvPr>
          <p:cNvSpPr>
            <a:spLocks noGrp="1"/>
          </p:cNvSpPr>
          <p:nvPr>
            <p:ph type="title"/>
          </p:nvPr>
        </p:nvSpPr>
        <p:spPr/>
        <p:txBody>
          <a:bodyPr/>
          <a:lstStyle/>
          <a:p>
            <a:r>
              <a:rPr lang="en-US" sz="2800" dirty="0"/>
              <a:t>Figure 5 Expected Inflation and Interest Rates (Three-Month Treasury Bills), 1953–2016</a:t>
            </a:r>
          </a:p>
        </p:txBody>
      </p:sp>
      <p:pic>
        <p:nvPicPr>
          <p:cNvPr id="27" name="Content Placeholder 26" descr="A line graph shows expected inflation and interest rates, Three-month treasury bills, for the period from 1953 to 2016.&#10;For long description in Notes pane, press F6.">
            <a:extLst>
              <a:ext uri="{FF2B5EF4-FFF2-40B4-BE49-F238E27FC236}">
                <a16:creationId xmlns:a16="http://schemas.microsoft.com/office/drawing/2014/main" id="{E9AF0FEE-8257-41B2-BD2B-1B11F5A8A00F}"/>
              </a:ext>
            </a:extLst>
          </p:cNvPr>
          <p:cNvPicPr>
            <a:picLocks noGrp="1" noChangeAspect="1"/>
          </p:cNvPicPr>
          <p:nvPr>
            <p:ph sz="quarter" idx="13"/>
          </p:nvPr>
        </p:nvPicPr>
        <p:blipFill>
          <a:blip r:embed="rId3"/>
          <a:stretch>
            <a:fillRect/>
          </a:stretch>
        </p:blipFill>
        <p:spPr>
          <a:xfrm>
            <a:off x="893023" y="1557091"/>
            <a:ext cx="6738721" cy="2873868"/>
          </a:xfrm>
          <a:prstGeom prst="rect">
            <a:avLst/>
          </a:prstGeom>
        </p:spPr>
      </p:pic>
      <p:sp>
        <p:nvSpPr>
          <p:cNvPr id="4" name="Content Placeholder 3">
            <a:extLst>
              <a:ext uri="{FF2B5EF4-FFF2-40B4-BE49-F238E27FC236}">
                <a16:creationId xmlns:a16="http://schemas.microsoft.com/office/drawing/2014/main" id="{6CBB45A6-34E9-4206-AD90-9559EA69AD3D}"/>
              </a:ext>
            </a:extLst>
          </p:cNvPr>
          <p:cNvSpPr>
            <a:spLocks noGrp="1"/>
          </p:cNvSpPr>
          <p:nvPr>
            <p:ph sz="quarter" idx="14"/>
          </p:nvPr>
        </p:nvSpPr>
        <p:spPr>
          <a:xfrm>
            <a:off x="457200" y="4578972"/>
            <a:ext cx="8229600" cy="945528"/>
          </a:xfrm>
        </p:spPr>
        <p:txBody>
          <a:bodyPr lIns="0" tIns="0" rIns="0" bIns="0"/>
          <a:lstStyle/>
          <a:p>
            <a:pPr marL="432" indent="0">
              <a:buNone/>
            </a:pPr>
            <a:r>
              <a:rPr lang="en-US" sz="1400" b="1" dirty="0"/>
              <a:t>Source: </a:t>
            </a:r>
            <a:r>
              <a:rPr lang="en-US" sz="1400" dirty="0"/>
              <a:t>Expected inflation calculated using procedures outlined in Frederic S. Mishkin, “The Real Interest Rate: An Empirical Investigation,” Carnegie-Rochester Conference Series on Public Policy 15 (1981): 151–200. These procedures involve estimating expected inflation as a function of past interest rates, inflation, and time trends. Nominal three-month Treasury bill rates from Federal Reserve Bank of</a:t>
            </a:r>
          </a:p>
        </p:txBody>
      </p:sp>
      <p:sp>
        <p:nvSpPr>
          <p:cNvPr id="5" name="Content Placeholder 4">
            <a:extLst>
              <a:ext uri="{FF2B5EF4-FFF2-40B4-BE49-F238E27FC236}">
                <a16:creationId xmlns:a16="http://schemas.microsoft.com/office/drawing/2014/main" id="{A3534FDA-C424-46B6-8518-213DF19F9CA0}"/>
              </a:ext>
            </a:extLst>
          </p:cNvPr>
          <p:cNvSpPr>
            <a:spLocks noGrp="1"/>
          </p:cNvSpPr>
          <p:nvPr>
            <p:ph sz="quarter" idx="16"/>
          </p:nvPr>
        </p:nvSpPr>
        <p:spPr>
          <a:xfrm>
            <a:off x="457200" y="5615058"/>
            <a:ext cx="2146300" cy="274267"/>
          </a:xfrm>
        </p:spPr>
        <p:txBody>
          <a:bodyPr lIns="0" tIns="0" rIns="0" bIns="0"/>
          <a:lstStyle/>
          <a:p>
            <a:pPr marL="432" indent="0">
              <a:buNone/>
            </a:pPr>
            <a:r>
              <a:rPr lang="en-US" sz="1400" dirty="0"/>
              <a:t>St. Louis FRED database:</a:t>
            </a:r>
          </a:p>
        </p:txBody>
      </p:sp>
      <p:sp>
        <p:nvSpPr>
          <p:cNvPr id="23" name="Text Placeholder 22">
            <a:extLst>
              <a:ext uri="{FF2B5EF4-FFF2-40B4-BE49-F238E27FC236}">
                <a16:creationId xmlns:a16="http://schemas.microsoft.com/office/drawing/2014/main" id="{8C613422-ADB0-4DFC-813A-97763052E159}"/>
              </a:ext>
            </a:extLst>
          </p:cNvPr>
          <p:cNvSpPr>
            <a:spLocks noGrp="1"/>
          </p:cNvSpPr>
          <p:nvPr>
            <p:ph type="body" sz="quarter" idx="17"/>
          </p:nvPr>
        </p:nvSpPr>
        <p:spPr>
          <a:xfrm>
            <a:off x="2748756" y="5593856"/>
            <a:ext cx="3211512" cy="307975"/>
          </a:xfrm>
        </p:spPr>
        <p:txBody>
          <a:bodyPr lIns="0" tIns="0" rIns="0" bIns="0"/>
          <a:lstStyle/>
          <a:p>
            <a:pPr marL="432" indent="0">
              <a:buNone/>
            </a:pPr>
            <a:r>
              <a:rPr lang="en-US" sz="1400" u="sng" dirty="0">
                <a:solidFill>
                  <a:schemeClr val="hlink"/>
                </a:solidFill>
                <a:hlinkClick r:id="rId4" tooltip="https://fred.stlouisfed.org/series/TB3MS"/>
              </a:rPr>
              <a:t>https://fred.stlouisfed.org/series/TB3MS</a:t>
            </a:r>
            <a:endParaRPr lang="en-US" sz="1400" dirty="0"/>
          </a:p>
        </p:txBody>
      </p:sp>
      <p:sp>
        <p:nvSpPr>
          <p:cNvPr id="6" name="Content Placeholder 5">
            <a:extLst>
              <a:ext uri="{FF2B5EF4-FFF2-40B4-BE49-F238E27FC236}">
                <a16:creationId xmlns:a16="http://schemas.microsoft.com/office/drawing/2014/main" id="{12A6830F-1CAA-4DC5-BFD1-77F1873E9805}"/>
              </a:ext>
            </a:extLst>
          </p:cNvPr>
          <p:cNvSpPr>
            <a:spLocks noGrp="1"/>
          </p:cNvSpPr>
          <p:nvPr>
            <p:ph sz="quarter" idx="18"/>
          </p:nvPr>
        </p:nvSpPr>
        <p:spPr>
          <a:xfrm>
            <a:off x="6044724" y="5627564"/>
            <a:ext cx="392112" cy="276261"/>
          </a:xfrm>
        </p:spPr>
        <p:txBody>
          <a:bodyPr lIns="0" tIns="0" rIns="0" bIns="0"/>
          <a:lstStyle/>
          <a:p>
            <a:pPr marL="432" indent="0">
              <a:buNone/>
            </a:pPr>
            <a:r>
              <a:rPr lang="en-US" sz="1400" dirty="0"/>
              <a:t>and</a:t>
            </a:r>
          </a:p>
        </p:txBody>
      </p:sp>
      <p:sp>
        <p:nvSpPr>
          <p:cNvPr id="24" name="Text Placeholder 23">
            <a:extLst>
              <a:ext uri="{FF2B5EF4-FFF2-40B4-BE49-F238E27FC236}">
                <a16:creationId xmlns:a16="http://schemas.microsoft.com/office/drawing/2014/main" id="{3488A6ED-F36C-4BF9-98E3-358C3B4BC85D}"/>
              </a:ext>
            </a:extLst>
          </p:cNvPr>
          <p:cNvSpPr>
            <a:spLocks noGrp="1"/>
          </p:cNvSpPr>
          <p:nvPr>
            <p:ph type="body" sz="quarter" idx="19"/>
          </p:nvPr>
        </p:nvSpPr>
        <p:spPr>
          <a:xfrm>
            <a:off x="457200" y="5954713"/>
            <a:ext cx="3563883" cy="268288"/>
          </a:xfrm>
        </p:spPr>
        <p:txBody>
          <a:bodyPr lIns="0" tIns="0" rIns="0" bIns="0"/>
          <a:lstStyle/>
          <a:p>
            <a:pPr marL="432" indent="0">
              <a:buNone/>
            </a:pPr>
            <a:r>
              <a:rPr lang="en-US" sz="1400" u="sng" dirty="0">
                <a:solidFill>
                  <a:schemeClr val="hlink"/>
                </a:solidFill>
                <a:hlinkClick r:id="rId5" tooltip="https://fred.stlouisfed.org/series/CPIAUCSL"/>
              </a:rPr>
              <a:t>https://fred.stlouisfed.org/series/CPIAUCSL</a:t>
            </a:r>
            <a:endParaRPr lang="en-US" sz="1400" dirty="0"/>
          </a:p>
        </p:txBody>
      </p:sp>
    </p:spTree>
    <p:extLst>
      <p:ext uri="{BB962C8B-B14F-4D97-AF65-F5344CB8AC3E}">
        <p14:creationId xmlns:p14="http://schemas.microsoft.com/office/powerpoint/2010/main" val="2007972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DC5C-1DE1-4634-BC88-560E05644B9B}"/>
              </a:ext>
            </a:extLst>
          </p:cNvPr>
          <p:cNvSpPr>
            <a:spLocks noGrp="1"/>
          </p:cNvSpPr>
          <p:nvPr>
            <p:ph type="title"/>
          </p:nvPr>
        </p:nvSpPr>
        <p:spPr/>
        <p:txBody>
          <a:bodyPr/>
          <a:lstStyle/>
          <a:p>
            <a:r>
              <a:rPr lang="en-US" noProof="0" dirty="0"/>
              <a:t>Summary of the Fisher Effect</a:t>
            </a:r>
          </a:p>
        </p:txBody>
      </p:sp>
      <p:sp>
        <p:nvSpPr>
          <p:cNvPr id="3" name="Content Placeholder 2">
            <a:extLst>
              <a:ext uri="{FF2B5EF4-FFF2-40B4-BE49-F238E27FC236}">
                <a16:creationId xmlns:a16="http://schemas.microsoft.com/office/drawing/2014/main" id="{D86BC98B-8FC4-4722-8ADE-8B287C6C169A}"/>
              </a:ext>
            </a:extLst>
          </p:cNvPr>
          <p:cNvSpPr>
            <a:spLocks noGrp="1"/>
          </p:cNvSpPr>
          <p:nvPr>
            <p:ph sz="quarter" idx="13"/>
          </p:nvPr>
        </p:nvSpPr>
        <p:spPr>
          <a:xfrm>
            <a:off x="457200" y="1556326"/>
            <a:ext cx="8229600" cy="4742873"/>
          </a:xfrm>
        </p:spPr>
        <p:txBody>
          <a:bodyPr/>
          <a:lstStyle/>
          <a:p>
            <a:pPr marL="432000" lvl="0" indent="-432000">
              <a:buSzPts val="2200"/>
              <a:buFont typeface="Arial"/>
              <a:buAutoNum type="arabicPeriod"/>
            </a:pPr>
            <a:r>
              <a:rPr lang="en-US" noProof="0" dirty="0"/>
              <a:t>If expected inflation rises from 5% to 10%, the expected return on bonds relative to real assets falls and, as a result, the demand for bonds falls.</a:t>
            </a:r>
          </a:p>
          <a:p>
            <a:pPr marL="432000" lvl="0" indent="-432000">
              <a:buSzPts val="2200"/>
              <a:buFont typeface="Arial"/>
              <a:buAutoNum type="arabicPeriod"/>
            </a:pPr>
            <a:r>
              <a:rPr lang="en-US" noProof="0" dirty="0"/>
              <a:t>The rise in expected inflation also means that the real cost of borrowing has declined, causing the quantity of bonds supplied to increase.</a:t>
            </a:r>
          </a:p>
          <a:p>
            <a:pPr marL="432000" lvl="0" indent="-432000">
              <a:buSzPts val="2200"/>
              <a:buFont typeface="Arial"/>
              <a:buAutoNum type="arabicPeriod"/>
            </a:pPr>
            <a:r>
              <a:rPr lang="en-US" noProof="0" dirty="0"/>
              <a:t>When the demand for bonds falls and the quantity of bonds supplied increases, the equilibrium bond </a:t>
            </a:r>
            <a:br>
              <a:rPr lang="en-US" noProof="0" dirty="0"/>
            </a:br>
            <a:r>
              <a:rPr lang="en-US" noProof="0" dirty="0"/>
              <a:t>price falls.</a:t>
            </a:r>
          </a:p>
          <a:p>
            <a:pPr marL="432000" lvl="0" indent="-432000">
              <a:buSzPts val="2200"/>
              <a:buFont typeface="Arial"/>
              <a:buAutoNum type="arabicPeriod"/>
            </a:pPr>
            <a:r>
              <a:rPr lang="en-US" noProof="0" dirty="0"/>
              <a:t>Since the bond price is negatively related to the interest rate, this means that the interest rate will rise.</a:t>
            </a:r>
          </a:p>
        </p:txBody>
      </p:sp>
    </p:spTree>
    <p:extLst>
      <p:ext uri="{BB962C8B-B14F-4D97-AF65-F5344CB8AC3E}">
        <p14:creationId xmlns:p14="http://schemas.microsoft.com/office/powerpoint/2010/main" val="3542337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DC5C-1DE1-4634-BC88-560E05644B9B}"/>
              </a:ext>
            </a:extLst>
          </p:cNvPr>
          <p:cNvSpPr>
            <a:spLocks noGrp="1"/>
          </p:cNvSpPr>
          <p:nvPr>
            <p:ph type="title"/>
          </p:nvPr>
        </p:nvSpPr>
        <p:spPr/>
        <p:txBody>
          <a:bodyPr/>
          <a:lstStyle/>
          <a:p>
            <a:r>
              <a:rPr lang="en-US" noProof="0" dirty="0"/>
              <a:t>Case: Business Cycle Expansion</a:t>
            </a:r>
          </a:p>
        </p:txBody>
      </p:sp>
      <p:sp>
        <p:nvSpPr>
          <p:cNvPr id="3" name="Content Placeholder 2">
            <a:extLst>
              <a:ext uri="{FF2B5EF4-FFF2-40B4-BE49-F238E27FC236}">
                <a16:creationId xmlns:a16="http://schemas.microsoft.com/office/drawing/2014/main" id="{D86BC98B-8FC4-4722-8ADE-8B287C6C169A}"/>
              </a:ext>
            </a:extLst>
          </p:cNvPr>
          <p:cNvSpPr>
            <a:spLocks noGrp="1"/>
          </p:cNvSpPr>
          <p:nvPr>
            <p:ph sz="quarter" idx="13"/>
          </p:nvPr>
        </p:nvSpPr>
        <p:spPr>
          <a:xfrm>
            <a:off x="457200" y="1556326"/>
            <a:ext cx="8229600" cy="4742873"/>
          </a:xfrm>
        </p:spPr>
        <p:txBody>
          <a:bodyPr/>
          <a:lstStyle/>
          <a:p>
            <a:pPr marL="0" lvl="0" indent="0">
              <a:spcBef>
                <a:spcPts val="0"/>
              </a:spcBef>
              <a:buSzPts val="2200"/>
              <a:buNone/>
            </a:pPr>
            <a:r>
              <a:rPr lang="en-US" noProof="0" dirty="0"/>
              <a:t>Another good thing to examine is an expansionary business cycle. Here, the amount of goods and services for the country is increasing, so national income is increasing.</a:t>
            </a:r>
          </a:p>
          <a:p>
            <a:pPr marL="0" lvl="0" indent="0">
              <a:buSzPts val="2200"/>
              <a:buNone/>
            </a:pPr>
            <a:r>
              <a:rPr lang="en-US" noProof="0" dirty="0"/>
              <a:t>What is the expected effect on interest rates?</a:t>
            </a:r>
          </a:p>
        </p:txBody>
      </p:sp>
    </p:spTree>
    <p:extLst>
      <p:ext uri="{BB962C8B-B14F-4D97-AF65-F5344CB8AC3E}">
        <p14:creationId xmlns:p14="http://schemas.microsoft.com/office/powerpoint/2010/main" val="3667265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B638-B570-47FE-BB2C-A4AAD4D83A05}"/>
              </a:ext>
            </a:extLst>
          </p:cNvPr>
          <p:cNvSpPr>
            <a:spLocks noGrp="1"/>
          </p:cNvSpPr>
          <p:nvPr>
            <p:ph type="title"/>
          </p:nvPr>
        </p:nvSpPr>
        <p:spPr/>
        <p:txBody>
          <a:bodyPr/>
          <a:lstStyle/>
          <a:p>
            <a:r>
              <a:rPr lang="en-US" dirty="0"/>
              <a:t>Business Cycle Expansion</a:t>
            </a:r>
          </a:p>
        </p:txBody>
      </p:sp>
      <p:sp>
        <p:nvSpPr>
          <p:cNvPr id="3" name="Content Placeholder 2">
            <a:extLst>
              <a:ext uri="{FF2B5EF4-FFF2-40B4-BE49-F238E27FC236}">
                <a16:creationId xmlns:a16="http://schemas.microsoft.com/office/drawing/2014/main" id="{544BC90C-61E8-41E3-8599-ECC2E363E932}"/>
              </a:ext>
            </a:extLst>
          </p:cNvPr>
          <p:cNvSpPr>
            <a:spLocks noGrp="1"/>
          </p:cNvSpPr>
          <p:nvPr>
            <p:ph sz="quarter" idx="13"/>
          </p:nvPr>
        </p:nvSpPr>
        <p:spPr>
          <a:xfrm>
            <a:off x="457200" y="1552575"/>
            <a:ext cx="7859486" cy="522968"/>
          </a:xfrm>
        </p:spPr>
        <p:txBody>
          <a:bodyPr/>
          <a:lstStyle/>
          <a:p>
            <a:pPr marL="432" indent="0">
              <a:buNone/>
            </a:pPr>
            <a:r>
              <a:rPr lang="en-US" noProof="0" dirty="0"/>
              <a:t>As the next slide shows, in a Business Cycle Expansion,</a:t>
            </a:r>
          </a:p>
        </p:txBody>
      </p:sp>
      <p:sp>
        <p:nvSpPr>
          <p:cNvPr id="4" name="Content Placeholder 3">
            <a:extLst>
              <a:ext uri="{FF2B5EF4-FFF2-40B4-BE49-F238E27FC236}">
                <a16:creationId xmlns:a16="http://schemas.microsoft.com/office/drawing/2014/main" id="{FFFC41EF-16AA-4133-B2AD-45FCA348953B}"/>
              </a:ext>
            </a:extLst>
          </p:cNvPr>
          <p:cNvSpPr>
            <a:spLocks noGrp="1"/>
          </p:cNvSpPr>
          <p:nvPr>
            <p:ph sz="quarter" idx="14"/>
          </p:nvPr>
        </p:nvSpPr>
        <p:spPr>
          <a:xfrm>
            <a:off x="457200" y="2216772"/>
            <a:ext cx="1603829" cy="410314"/>
          </a:xfrm>
        </p:spPr>
        <p:txBody>
          <a:bodyPr tIns="0"/>
          <a:lstStyle/>
          <a:p>
            <a:pPr marL="432000" indent="-432000">
              <a:buFont typeface="+mj-lt"/>
              <a:buAutoNum type="arabicPeriod"/>
            </a:pPr>
            <a:r>
              <a:rPr lang="en-US" dirty="0"/>
              <a:t>Wealth</a:t>
            </a:r>
          </a:p>
        </p:txBody>
      </p:sp>
      <p:graphicFrame>
        <p:nvGraphicFramePr>
          <p:cNvPr id="17" name="Object 16" descr="increase, B to the d power increase, B to the d power">
            <a:extLst>
              <a:ext uri="{FF2B5EF4-FFF2-40B4-BE49-F238E27FC236}">
                <a16:creationId xmlns:a16="http://schemas.microsoft.com/office/drawing/2014/main" id="{E6FE3ECB-CFDD-4314-9E52-FA9FB7BA1655}"/>
              </a:ext>
            </a:extLst>
          </p:cNvPr>
          <p:cNvGraphicFramePr>
            <a:graphicFrameLocks noChangeAspect="1"/>
          </p:cNvGraphicFramePr>
          <p:nvPr>
            <p:extLst>
              <p:ext uri="{D42A27DB-BD31-4B8C-83A1-F6EECF244321}">
                <p14:modId xmlns:p14="http://schemas.microsoft.com/office/powerpoint/2010/main" val="2390035689"/>
              </p:ext>
            </p:extLst>
          </p:nvPr>
        </p:nvGraphicFramePr>
        <p:xfrm>
          <a:off x="2139433" y="2224514"/>
          <a:ext cx="1301650" cy="365860"/>
        </p:xfrm>
        <a:graphic>
          <a:graphicData uri="http://schemas.openxmlformats.org/presentationml/2006/ole">
            <mc:AlternateContent xmlns:mc="http://schemas.openxmlformats.org/markup-compatibility/2006">
              <mc:Choice xmlns:v="urn:schemas-microsoft-com:vml" Requires="v">
                <p:oleObj name="Equation" r:id="rId2" imgW="1447560" imgH="406080" progId="Equation.DSMT4">
                  <p:embed/>
                </p:oleObj>
              </mc:Choice>
              <mc:Fallback>
                <p:oleObj name="Equation" r:id="rId2" imgW="1447560" imgH="406080" progId="Equation.DSMT4">
                  <p:embed/>
                  <p:pic>
                    <p:nvPicPr>
                      <p:cNvPr id="17" name="Object 16" descr="increase, B to the d power increase, B to the d power">
                        <a:extLst>
                          <a:ext uri="{FF2B5EF4-FFF2-40B4-BE49-F238E27FC236}">
                            <a16:creationId xmlns:a16="http://schemas.microsoft.com/office/drawing/2014/main" id="{E6FE3ECB-CFDD-4314-9E52-FA9FB7BA1655}"/>
                          </a:ext>
                        </a:extLst>
                      </p:cNvPr>
                      <p:cNvPicPr/>
                      <p:nvPr/>
                    </p:nvPicPr>
                    <p:blipFill>
                      <a:blip r:embed="rId3"/>
                      <a:stretch>
                        <a:fillRect/>
                      </a:stretch>
                    </p:blipFill>
                    <p:spPr>
                      <a:xfrm>
                        <a:off x="2139433" y="2224514"/>
                        <a:ext cx="1301650" cy="36586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8CEB9F9-BAD9-48EF-B6F8-1664887D8EB3}"/>
              </a:ext>
            </a:extLst>
          </p:cNvPr>
          <p:cNvSpPr>
            <a:spLocks noGrp="1"/>
          </p:cNvSpPr>
          <p:nvPr>
            <p:ph sz="quarter" idx="15"/>
          </p:nvPr>
        </p:nvSpPr>
        <p:spPr>
          <a:xfrm>
            <a:off x="3563259" y="2214746"/>
            <a:ext cx="2373086" cy="410842"/>
          </a:xfrm>
        </p:spPr>
        <p:txBody>
          <a:bodyPr lIns="0" tIns="0" rIns="0" bIns="0"/>
          <a:lstStyle/>
          <a:p>
            <a:pPr marL="432" indent="0">
              <a:buNone/>
            </a:pPr>
            <a:r>
              <a:rPr lang="en-US" dirty="0"/>
              <a:t>shifts out to right</a:t>
            </a:r>
          </a:p>
        </p:txBody>
      </p:sp>
      <p:sp>
        <p:nvSpPr>
          <p:cNvPr id="6" name="Content Placeholder 5">
            <a:extLst>
              <a:ext uri="{FF2B5EF4-FFF2-40B4-BE49-F238E27FC236}">
                <a16:creationId xmlns:a16="http://schemas.microsoft.com/office/drawing/2014/main" id="{95CFE053-4BE9-4FFF-B323-91E48756CC9E}"/>
              </a:ext>
            </a:extLst>
          </p:cNvPr>
          <p:cNvSpPr>
            <a:spLocks noGrp="1"/>
          </p:cNvSpPr>
          <p:nvPr>
            <p:ph sz="quarter" idx="16"/>
          </p:nvPr>
        </p:nvSpPr>
        <p:spPr>
          <a:xfrm>
            <a:off x="457201" y="2741058"/>
            <a:ext cx="2184400" cy="423056"/>
          </a:xfrm>
        </p:spPr>
        <p:txBody>
          <a:bodyPr tIns="0"/>
          <a:lstStyle/>
          <a:p>
            <a:pPr marL="432000" indent="-432000">
              <a:buFont typeface="+mj-lt"/>
              <a:buAutoNum type="arabicPeriod" startAt="2"/>
            </a:pPr>
            <a:r>
              <a:rPr lang="en-US" dirty="0"/>
              <a:t>Investment</a:t>
            </a:r>
          </a:p>
        </p:txBody>
      </p:sp>
      <p:graphicFrame>
        <p:nvGraphicFramePr>
          <p:cNvPr id="18" name="Object 17" descr="increase, B to the S power increase, B to the S power">
            <a:extLst>
              <a:ext uri="{FF2B5EF4-FFF2-40B4-BE49-F238E27FC236}">
                <a16:creationId xmlns:a16="http://schemas.microsoft.com/office/drawing/2014/main" id="{93589EAF-06C1-4E29-B452-41F2F219DAFD}"/>
              </a:ext>
            </a:extLst>
          </p:cNvPr>
          <p:cNvGraphicFramePr>
            <a:graphicFrameLocks noChangeAspect="1"/>
          </p:cNvGraphicFramePr>
          <p:nvPr>
            <p:extLst>
              <p:ext uri="{D42A27DB-BD31-4B8C-83A1-F6EECF244321}">
                <p14:modId xmlns:p14="http://schemas.microsoft.com/office/powerpoint/2010/main" val="3672295376"/>
              </p:ext>
            </p:extLst>
          </p:nvPr>
        </p:nvGraphicFramePr>
        <p:xfrm>
          <a:off x="2691055" y="2767923"/>
          <a:ext cx="1389748" cy="353326"/>
        </p:xfrm>
        <a:graphic>
          <a:graphicData uri="http://schemas.openxmlformats.org/presentationml/2006/ole">
            <mc:AlternateContent xmlns:mc="http://schemas.openxmlformats.org/markup-compatibility/2006">
              <mc:Choice xmlns:v="urn:schemas-microsoft-com:vml" Requires="v">
                <p:oleObj name="Equation" r:id="rId4" imgW="1498320" imgH="380880" progId="Equation.DSMT4">
                  <p:embed/>
                </p:oleObj>
              </mc:Choice>
              <mc:Fallback>
                <p:oleObj name="Equation" r:id="rId4" imgW="1498320" imgH="380880" progId="Equation.DSMT4">
                  <p:embed/>
                  <p:pic>
                    <p:nvPicPr>
                      <p:cNvPr id="18" name="Object 17" descr="increase, B to the S power increase, B to the S power">
                        <a:extLst>
                          <a:ext uri="{FF2B5EF4-FFF2-40B4-BE49-F238E27FC236}">
                            <a16:creationId xmlns:a16="http://schemas.microsoft.com/office/drawing/2014/main" id="{93589EAF-06C1-4E29-B452-41F2F219DAFD}"/>
                          </a:ext>
                        </a:extLst>
                      </p:cNvPr>
                      <p:cNvPicPr/>
                      <p:nvPr/>
                    </p:nvPicPr>
                    <p:blipFill>
                      <a:blip r:embed="rId5"/>
                      <a:stretch>
                        <a:fillRect/>
                      </a:stretch>
                    </p:blipFill>
                    <p:spPr>
                      <a:xfrm>
                        <a:off x="2691055" y="2767923"/>
                        <a:ext cx="1389748" cy="35332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5822148-737A-471A-9065-FDAD006C46EF}"/>
              </a:ext>
            </a:extLst>
          </p:cNvPr>
          <p:cNvSpPr>
            <a:spLocks noGrp="1"/>
          </p:cNvSpPr>
          <p:nvPr>
            <p:ph sz="quarter" idx="17"/>
          </p:nvPr>
        </p:nvSpPr>
        <p:spPr>
          <a:xfrm>
            <a:off x="4215933" y="2739698"/>
            <a:ext cx="1531257" cy="407761"/>
          </a:xfrm>
        </p:spPr>
        <p:txBody>
          <a:bodyPr lIns="0" tIns="0" rIns="0" bIns="0"/>
          <a:lstStyle/>
          <a:p>
            <a:pPr marL="432" indent="0">
              <a:buNone/>
            </a:pPr>
            <a:r>
              <a:rPr lang="en-US" dirty="0"/>
              <a:t>shifts right</a:t>
            </a:r>
          </a:p>
        </p:txBody>
      </p:sp>
      <p:sp>
        <p:nvSpPr>
          <p:cNvPr id="8" name="Content Placeholder 7">
            <a:extLst>
              <a:ext uri="{FF2B5EF4-FFF2-40B4-BE49-F238E27FC236}">
                <a16:creationId xmlns:a16="http://schemas.microsoft.com/office/drawing/2014/main" id="{513AA160-1D66-43FB-A8D2-39F67CD31CA3}"/>
              </a:ext>
            </a:extLst>
          </p:cNvPr>
          <p:cNvSpPr>
            <a:spLocks noGrp="1"/>
          </p:cNvSpPr>
          <p:nvPr>
            <p:ph sz="quarter" idx="18"/>
          </p:nvPr>
        </p:nvSpPr>
        <p:spPr>
          <a:xfrm>
            <a:off x="457201" y="3307762"/>
            <a:ext cx="849086" cy="412115"/>
          </a:xfrm>
        </p:spPr>
        <p:txBody>
          <a:bodyPr tIns="0"/>
          <a:lstStyle/>
          <a:p>
            <a:pPr marL="432000" indent="-432000">
              <a:buFont typeface="+mj-lt"/>
              <a:buAutoNum type="arabicPeriod" startAt="3"/>
            </a:pPr>
            <a:r>
              <a:rPr lang="en-US" dirty="0"/>
              <a:t>If</a:t>
            </a:r>
          </a:p>
        </p:txBody>
      </p:sp>
      <p:graphicFrame>
        <p:nvGraphicFramePr>
          <p:cNvPr id="19" name="Object 18" descr="B to the S power">
            <a:extLst>
              <a:ext uri="{FF2B5EF4-FFF2-40B4-BE49-F238E27FC236}">
                <a16:creationId xmlns:a16="http://schemas.microsoft.com/office/drawing/2014/main" id="{0EE1915B-E4D1-4EFF-A660-8B3500AD99E9}"/>
              </a:ext>
            </a:extLst>
          </p:cNvPr>
          <p:cNvGraphicFramePr>
            <a:graphicFrameLocks noChangeAspect="1"/>
          </p:cNvGraphicFramePr>
          <p:nvPr>
            <p:extLst>
              <p:ext uri="{D42A27DB-BD31-4B8C-83A1-F6EECF244321}">
                <p14:modId xmlns:p14="http://schemas.microsoft.com/office/powerpoint/2010/main" val="4066936708"/>
              </p:ext>
            </p:extLst>
          </p:nvPr>
        </p:nvGraphicFramePr>
        <p:xfrm>
          <a:off x="1335482" y="3322124"/>
          <a:ext cx="311727" cy="300182"/>
        </p:xfrm>
        <a:graphic>
          <a:graphicData uri="http://schemas.openxmlformats.org/presentationml/2006/ole">
            <mc:AlternateContent xmlns:mc="http://schemas.openxmlformats.org/markup-compatibility/2006">
              <mc:Choice xmlns:v="urn:schemas-microsoft-com:vml" Requires="v">
                <p:oleObj name="Equation" r:id="rId6" imgW="342720" imgH="330120" progId="Equation.DSMT4">
                  <p:embed/>
                </p:oleObj>
              </mc:Choice>
              <mc:Fallback>
                <p:oleObj name="Equation" r:id="rId6" imgW="342720" imgH="330120" progId="Equation.DSMT4">
                  <p:embed/>
                  <p:pic>
                    <p:nvPicPr>
                      <p:cNvPr id="19" name="Object 18" descr="B to the S power">
                        <a:extLst>
                          <a:ext uri="{FF2B5EF4-FFF2-40B4-BE49-F238E27FC236}">
                            <a16:creationId xmlns:a16="http://schemas.microsoft.com/office/drawing/2014/main" id="{0EE1915B-E4D1-4EFF-A660-8B3500AD99E9}"/>
                          </a:ext>
                        </a:extLst>
                      </p:cNvPr>
                      <p:cNvPicPr/>
                      <p:nvPr/>
                    </p:nvPicPr>
                    <p:blipFill>
                      <a:blip r:embed="rId7"/>
                      <a:stretch>
                        <a:fillRect/>
                      </a:stretch>
                    </p:blipFill>
                    <p:spPr>
                      <a:xfrm>
                        <a:off x="1335482" y="3322124"/>
                        <a:ext cx="311727" cy="30018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E55EE50C-93DF-460B-837C-0DDCBA80697E}"/>
              </a:ext>
            </a:extLst>
          </p:cNvPr>
          <p:cNvSpPr>
            <a:spLocks noGrp="1"/>
          </p:cNvSpPr>
          <p:nvPr>
            <p:ph sz="quarter" idx="19"/>
          </p:nvPr>
        </p:nvSpPr>
        <p:spPr>
          <a:xfrm>
            <a:off x="1763483" y="3304138"/>
            <a:ext cx="2291913" cy="410614"/>
          </a:xfrm>
        </p:spPr>
        <p:txBody>
          <a:bodyPr lIns="0" tIns="0" rIns="0" bIns="0"/>
          <a:lstStyle/>
          <a:p>
            <a:pPr marL="432" indent="0">
              <a:buNone/>
            </a:pPr>
            <a:r>
              <a:rPr lang="en-US" dirty="0"/>
              <a:t>shifts more than</a:t>
            </a:r>
          </a:p>
        </p:txBody>
      </p:sp>
      <p:graphicFrame>
        <p:nvGraphicFramePr>
          <p:cNvPr id="20" name="Object 19" descr="B to the d power">
            <a:extLst>
              <a:ext uri="{FF2B5EF4-FFF2-40B4-BE49-F238E27FC236}">
                <a16:creationId xmlns:a16="http://schemas.microsoft.com/office/drawing/2014/main" id="{7F781EB5-2F36-4795-A9F8-4DA9D803835E}"/>
              </a:ext>
            </a:extLst>
          </p:cNvPr>
          <p:cNvGraphicFramePr>
            <a:graphicFrameLocks noChangeAspect="1"/>
          </p:cNvGraphicFramePr>
          <p:nvPr>
            <p:extLst>
              <p:ext uri="{D42A27DB-BD31-4B8C-83A1-F6EECF244321}">
                <p14:modId xmlns:p14="http://schemas.microsoft.com/office/powerpoint/2010/main" val="2555491612"/>
              </p:ext>
            </p:extLst>
          </p:nvPr>
        </p:nvGraphicFramePr>
        <p:xfrm>
          <a:off x="4119339" y="3329527"/>
          <a:ext cx="336550" cy="300037"/>
        </p:xfrm>
        <a:graphic>
          <a:graphicData uri="http://schemas.openxmlformats.org/presentationml/2006/ole">
            <mc:AlternateContent xmlns:mc="http://schemas.openxmlformats.org/markup-compatibility/2006">
              <mc:Choice xmlns:v="urn:schemas-microsoft-com:vml" Requires="v">
                <p:oleObj name="Equation" r:id="rId8" imgW="368280" imgH="330120" progId="Equation.DSMT4">
                  <p:embed/>
                </p:oleObj>
              </mc:Choice>
              <mc:Fallback>
                <p:oleObj name="Equation" r:id="rId8" imgW="368280" imgH="330120" progId="Equation.DSMT4">
                  <p:embed/>
                  <p:pic>
                    <p:nvPicPr>
                      <p:cNvPr id="20" name="Object 19" descr="B to the d power">
                        <a:extLst>
                          <a:ext uri="{FF2B5EF4-FFF2-40B4-BE49-F238E27FC236}">
                            <a16:creationId xmlns:a16="http://schemas.microsoft.com/office/drawing/2014/main" id="{7F781EB5-2F36-4795-A9F8-4DA9D803835E}"/>
                          </a:ext>
                        </a:extLst>
                      </p:cNvPr>
                      <p:cNvPicPr/>
                      <p:nvPr/>
                    </p:nvPicPr>
                    <p:blipFill>
                      <a:blip r:embed="rId9"/>
                      <a:stretch>
                        <a:fillRect/>
                      </a:stretch>
                    </p:blipFill>
                    <p:spPr>
                      <a:xfrm>
                        <a:off x="4119339" y="3329527"/>
                        <a:ext cx="336550" cy="30003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C2477E7E-992F-41CA-9A2C-A95515580C16}"/>
              </a:ext>
            </a:extLst>
          </p:cNvPr>
          <p:cNvSpPr>
            <a:spLocks noGrp="1"/>
          </p:cNvSpPr>
          <p:nvPr>
            <p:ph sz="quarter" idx="20"/>
          </p:nvPr>
        </p:nvSpPr>
        <p:spPr>
          <a:xfrm>
            <a:off x="4570654" y="3313982"/>
            <a:ext cx="703942" cy="400769"/>
          </a:xfrm>
        </p:spPr>
        <p:txBody>
          <a:bodyPr lIns="0" tIns="0" rIns="0" bIns="0"/>
          <a:lstStyle/>
          <a:p>
            <a:pPr marL="432" indent="0">
              <a:buNone/>
            </a:pPr>
            <a:r>
              <a:rPr lang="en-US" dirty="0"/>
              <a:t>then</a:t>
            </a:r>
          </a:p>
        </p:txBody>
      </p:sp>
      <p:graphicFrame>
        <p:nvGraphicFramePr>
          <p:cNvPr id="21" name="Object 20" descr="P decrease, i increase">
            <a:extLst>
              <a:ext uri="{FF2B5EF4-FFF2-40B4-BE49-F238E27FC236}">
                <a16:creationId xmlns:a16="http://schemas.microsoft.com/office/drawing/2014/main" id="{3088548A-7334-4E51-B198-8EF7F48BF8A5}"/>
              </a:ext>
            </a:extLst>
          </p:cNvPr>
          <p:cNvGraphicFramePr>
            <a:graphicFrameLocks noChangeAspect="1"/>
          </p:cNvGraphicFramePr>
          <p:nvPr>
            <p:extLst>
              <p:ext uri="{D42A27DB-BD31-4B8C-83A1-F6EECF244321}">
                <p14:modId xmlns:p14="http://schemas.microsoft.com/office/powerpoint/2010/main" val="527897772"/>
              </p:ext>
            </p:extLst>
          </p:nvPr>
        </p:nvGraphicFramePr>
        <p:xfrm>
          <a:off x="5375898" y="3331301"/>
          <a:ext cx="946727" cy="346364"/>
        </p:xfrm>
        <a:graphic>
          <a:graphicData uri="http://schemas.openxmlformats.org/presentationml/2006/ole">
            <mc:AlternateContent xmlns:mc="http://schemas.openxmlformats.org/markup-compatibility/2006">
              <mc:Choice xmlns:v="urn:schemas-microsoft-com:vml" Requires="v">
                <p:oleObj name="Equation" r:id="rId10" imgW="1041120" imgH="380880" progId="Equation.DSMT4">
                  <p:embed/>
                </p:oleObj>
              </mc:Choice>
              <mc:Fallback>
                <p:oleObj name="Equation" r:id="rId10" imgW="1041120" imgH="380880" progId="Equation.DSMT4">
                  <p:embed/>
                  <p:pic>
                    <p:nvPicPr>
                      <p:cNvPr id="21" name="Object 20" descr="P decrease, i increase">
                        <a:extLst>
                          <a:ext uri="{FF2B5EF4-FFF2-40B4-BE49-F238E27FC236}">
                            <a16:creationId xmlns:a16="http://schemas.microsoft.com/office/drawing/2014/main" id="{3088548A-7334-4E51-B198-8EF7F48BF8A5}"/>
                          </a:ext>
                        </a:extLst>
                      </p:cNvPr>
                      <p:cNvPicPr/>
                      <p:nvPr/>
                    </p:nvPicPr>
                    <p:blipFill>
                      <a:blip r:embed="rId11"/>
                      <a:stretch>
                        <a:fillRect/>
                      </a:stretch>
                    </p:blipFill>
                    <p:spPr>
                      <a:xfrm>
                        <a:off x="5375898" y="3331301"/>
                        <a:ext cx="946727" cy="346364"/>
                      </a:xfrm>
                      <a:prstGeom prst="rect">
                        <a:avLst/>
                      </a:prstGeom>
                    </p:spPr>
                  </p:pic>
                </p:oleObj>
              </mc:Fallback>
            </mc:AlternateContent>
          </a:graphicData>
        </a:graphic>
      </p:graphicFrame>
    </p:spTree>
    <p:extLst>
      <p:ext uri="{BB962C8B-B14F-4D97-AF65-F5344CB8AC3E}">
        <p14:creationId xmlns:p14="http://schemas.microsoft.com/office/powerpoint/2010/main" val="2390706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3A93-13D2-4512-8D75-37FD5F2B78B0}"/>
              </a:ext>
            </a:extLst>
          </p:cNvPr>
          <p:cNvSpPr>
            <a:spLocks noGrp="1"/>
          </p:cNvSpPr>
          <p:nvPr>
            <p:ph type="title"/>
          </p:nvPr>
        </p:nvSpPr>
        <p:spPr/>
        <p:txBody>
          <a:bodyPr/>
          <a:lstStyle/>
          <a:p>
            <a:r>
              <a:rPr lang="en-US" sz="3200" noProof="0" dirty="0"/>
              <a:t>Figure 4.6 Response to a Business Cycle Expansion</a:t>
            </a:r>
          </a:p>
        </p:txBody>
      </p:sp>
      <p:pic>
        <p:nvPicPr>
          <p:cNvPr id="4" name="Content Placeholder 3" descr="A graph shows response to a business cycle expansion. For long description in Notes pane, press F6.">
            <a:extLst>
              <a:ext uri="{FF2B5EF4-FFF2-40B4-BE49-F238E27FC236}">
                <a16:creationId xmlns:a16="http://schemas.microsoft.com/office/drawing/2014/main" id="{67E1F3B0-2DA3-48E2-918B-D583FC8AC560}"/>
              </a:ext>
            </a:extLst>
          </p:cNvPr>
          <p:cNvPicPr>
            <a:picLocks noGrp="1" noChangeAspect="1"/>
          </p:cNvPicPr>
          <p:nvPr>
            <p:ph sz="quarter" idx="13"/>
          </p:nvPr>
        </p:nvPicPr>
        <p:blipFill>
          <a:blip r:embed="rId3"/>
          <a:stretch>
            <a:fillRect/>
          </a:stretch>
        </p:blipFill>
        <p:spPr>
          <a:xfrm>
            <a:off x="1060399" y="1587875"/>
            <a:ext cx="7023201" cy="4523624"/>
          </a:xfrm>
          <a:prstGeom prst="rect">
            <a:avLst/>
          </a:prstGeom>
        </p:spPr>
      </p:pic>
    </p:spTree>
    <p:extLst>
      <p:ext uri="{BB962C8B-B14F-4D97-AF65-F5344CB8AC3E}">
        <p14:creationId xmlns:p14="http://schemas.microsoft.com/office/powerpoint/2010/main" val="2602322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8793-8028-45C7-8CC6-260BD622379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1237D28-1357-40F6-B7CE-1D862DDD48CC}"/>
              </a:ext>
            </a:extLst>
          </p:cNvPr>
          <p:cNvSpPr>
            <a:spLocks noGrp="1"/>
          </p:cNvSpPr>
          <p:nvPr>
            <p:ph sz="quarter" idx="13"/>
          </p:nvPr>
        </p:nvSpPr>
        <p:spPr>
          <a:xfrm>
            <a:off x="457200" y="1556327"/>
            <a:ext cx="7998031" cy="4586896"/>
          </a:xfrm>
        </p:spPr>
        <p:txBody>
          <a:bodyPr/>
          <a:lstStyle/>
          <a:p>
            <a:pPr lvl="0" indent="-256032">
              <a:buSzPts val="2200"/>
            </a:pPr>
            <a:r>
              <a:rPr lang="en-US" noProof="0" dirty="0"/>
              <a:t>Determining Asset Demand: We examined the forces that affect the demand and supply of assets.</a:t>
            </a:r>
          </a:p>
          <a:p>
            <a:pPr lvl="0" indent="-256032">
              <a:buSzPts val="2200"/>
            </a:pPr>
            <a:r>
              <a:rPr lang="en-US" noProof="0" dirty="0"/>
              <a:t>Supply and Demand in the Bond Market: We examine those forces in the context of bonds, and examined the impact on interest rates.</a:t>
            </a:r>
          </a:p>
          <a:p>
            <a:pPr indent="-256032">
              <a:buSzPts val="2200"/>
            </a:pPr>
            <a:r>
              <a:rPr lang="en-US" noProof="0" dirty="0"/>
              <a:t>Changes in Equilibrium Interest Rates: We further examined the dynamics of changes in supply and demand in the bond market, and the corresponding effect on bond prices and interest rates.</a:t>
            </a:r>
          </a:p>
          <a:p>
            <a:pPr lvl="0" indent="-256032">
              <a:buSzPts val="2200"/>
            </a:pPr>
            <a:endParaRPr lang="en-US" noProof="0" dirty="0"/>
          </a:p>
        </p:txBody>
      </p:sp>
    </p:spTree>
    <p:extLst>
      <p:ext uri="{BB962C8B-B14F-4D97-AF65-F5344CB8AC3E}">
        <p14:creationId xmlns:p14="http://schemas.microsoft.com/office/powerpoint/2010/main" val="339264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570D-D7C5-48F5-83F7-7D322903DD31}"/>
              </a:ext>
            </a:extLst>
          </p:cNvPr>
          <p:cNvSpPr>
            <a:spLocks noGrp="1"/>
          </p:cNvSpPr>
          <p:nvPr>
            <p:ph type="title"/>
          </p:nvPr>
        </p:nvSpPr>
        <p:spPr/>
        <p:txBody>
          <a:bodyPr/>
          <a:lstStyle/>
          <a:p>
            <a:r>
              <a:rPr lang="en-US" dirty="0"/>
              <a:t>Example 1: Expected Return</a:t>
            </a:r>
          </a:p>
        </p:txBody>
      </p:sp>
      <p:sp>
        <p:nvSpPr>
          <p:cNvPr id="3" name="Content Placeholder 2">
            <a:extLst>
              <a:ext uri="{FF2B5EF4-FFF2-40B4-BE49-F238E27FC236}">
                <a16:creationId xmlns:a16="http://schemas.microsoft.com/office/drawing/2014/main" id="{821E3653-5787-4576-A4A4-D1B7DC3B2D11}"/>
              </a:ext>
            </a:extLst>
          </p:cNvPr>
          <p:cNvSpPr>
            <a:spLocks noGrp="1"/>
          </p:cNvSpPr>
          <p:nvPr>
            <p:ph sz="quarter" idx="13"/>
          </p:nvPr>
        </p:nvSpPr>
        <p:spPr>
          <a:xfrm>
            <a:off x="457200" y="1556327"/>
            <a:ext cx="8229600" cy="868218"/>
          </a:xfrm>
        </p:spPr>
        <p:txBody>
          <a:bodyPr/>
          <a:lstStyle/>
          <a:p>
            <a:pPr marL="432" indent="0">
              <a:buNone/>
            </a:pPr>
            <a:r>
              <a:rPr lang="en-US" noProof="0" dirty="0"/>
              <a:t>What is the expected return to Exxon-Mobil if the return is 12% two-thirds of the time, and 8% one-third of the time?</a:t>
            </a:r>
          </a:p>
        </p:txBody>
      </p:sp>
      <p:graphicFrame>
        <p:nvGraphicFramePr>
          <p:cNvPr id="4" name="Object 3" descr="R to the e power = 12% times 2 thirds + 8% times 1 third = 10.67% ">
            <a:extLst>
              <a:ext uri="{FF2B5EF4-FFF2-40B4-BE49-F238E27FC236}">
                <a16:creationId xmlns:a16="http://schemas.microsoft.com/office/drawing/2014/main" id="{6CA33AAD-918E-4953-ABE8-297D04AE2ED5}"/>
              </a:ext>
            </a:extLst>
          </p:cNvPr>
          <p:cNvGraphicFramePr>
            <a:graphicFrameLocks noChangeAspect="1"/>
          </p:cNvGraphicFramePr>
          <p:nvPr>
            <p:extLst>
              <p:ext uri="{D42A27DB-BD31-4B8C-83A1-F6EECF244321}">
                <p14:modId xmlns:p14="http://schemas.microsoft.com/office/powerpoint/2010/main" val="1301157174"/>
              </p:ext>
            </p:extLst>
          </p:nvPr>
        </p:nvGraphicFramePr>
        <p:xfrm>
          <a:off x="556631" y="2565690"/>
          <a:ext cx="4872182" cy="404091"/>
        </p:xfrm>
        <a:graphic>
          <a:graphicData uri="http://schemas.openxmlformats.org/presentationml/2006/ole">
            <mc:AlternateContent xmlns:mc="http://schemas.openxmlformats.org/markup-compatibility/2006">
              <mc:Choice xmlns:v="urn:schemas-microsoft-com:vml" Requires="v">
                <p:oleObj name="Equation" r:id="rId2" imgW="5359320" imgH="444240" progId="Equation.DSMT4">
                  <p:embed/>
                </p:oleObj>
              </mc:Choice>
              <mc:Fallback>
                <p:oleObj name="Equation" r:id="rId2" imgW="5359320" imgH="444240" progId="Equation.DSMT4">
                  <p:embed/>
                  <p:pic>
                    <p:nvPicPr>
                      <p:cNvPr id="4" name="Object 3" descr="R to the e power = 12% times 2 thirds + 8% times 1 third = 10.67% ">
                        <a:extLst>
                          <a:ext uri="{FF2B5EF4-FFF2-40B4-BE49-F238E27FC236}">
                            <a16:creationId xmlns:a16="http://schemas.microsoft.com/office/drawing/2014/main" id="{6CA33AAD-918E-4953-ABE8-297D04AE2ED5}"/>
                          </a:ext>
                        </a:extLst>
                      </p:cNvPr>
                      <p:cNvPicPr/>
                      <p:nvPr/>
                    </p:nvPicPr>
                    <p:blipFill>
                      <a:blip r:embed="rId3"/>
                      <a:stretch>
                        <a:fillRect/>
                      </a:stretch>
                    </p:blipFill>
                    <p:spPr>
                      <a:xfrm>
                        <a:off x="556631" y="2565690"/>
                        <a:ext cx="4872182" cy="404091"/>
                      </a:xfrm>
                      <a:prstGeom prst="rect">
                        <a:avLst/>
                      </a:prstGeom>
                    </p:spPr>
                  </p:pic>
                </p:oleObj>
              </mc:Fallback>
            </mc:AlternateContent>
          </a:graphicData>
        </a:graphic>
      </p:graphicFrame>
    </p:spTree>
    <p:extLst>
      <p:ext uri="{BB962C8B-B14F-4D97-AF65-F5344CB8AC3E}">
        <p14:creationId xmlns:p14="http://schemas.microsoft.com/office/powerpoint/2010/main" val="1954121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1FB6-C4D0-4339-8176-339332661DD0}"/>
              </a:ext>
            </a:extLst>
          </p:cNvPr>
          <p:cNvSpPr>
            <a:spLocks noGrp="1"/>
          </p:cNvSpPr>
          <p:nvPr>
            <p:ph type="title"/>
          </p:nvPr>
        </p:nvSpPr>
        <p:spPr/>
        <p:txBody>
          <a:bodyPr/>
          <a:lstStyle/>
          <a:p>
            <a:r>
              <a:rPr lang="en-US" dirty="0"/>
              <a:t>Example 2: Standard Deviation</a:t>
            </a:r>
          </a:p>
        </p:txBody>
      </p:sp>
      <p:sp>
        <p:nvSpPr>
          <p:cNvPr id="3" name="Content Placeholder 2">
            <a:extLst>
              <a:ext uri="{FF2B5EF4-FFF2-40B4-BE49-F238E27FC236}">
                <a16:creationId xmlns:a16="http://schemas.microsoft.com/office/drawing/2014/main" id="{EE6C5541-52B7-4C24-AA0B-C2B0D07881EF}"/>
              </a:ext>
            </a:extLst>
          </p:cNvPr>
          <p:cNvSpPr>
            <a:spLocks noGrp="1"/>
          </p:cNvSpPr>
          <p:nvPr>
            <p:ph sz="quarter" idx="13"/>
          </p:nvPr>
        </p:nvSpPr>
        <p:spPr>
          <a:xfrm>
            <a:off x="457200" y="1556327"/>
            <a:ext cx="8229600" cy="882073"/>
          </a:xfrm>
        </p:spPr>
        <p:txBody>
          <a:bodyPr/>
          <a:lstStyle/>
          <a:p>
            <a:pPr marL="432" indent="0">
              <a:buNone/>
            </a:pPr>
            <a:r>
              <a:rPr lang="en-US" noProof="0" dirty="0"/>
              <a:t>Consider the following two companies and their forecasted returns for the upcoming year:</a:t>
            </a:r>
          </a:p>
        </p:txBody>
      </p:sp>
      <p:graphicFrame>
        <p:nvGraphicFramePr>
          <p:cNvPr id="5" name="Table 5">
            <a:extLst>
              <a:ext uri="{FF2B5EF4-FFF2-40B4-BE49-F238E27FC236}">
                <a16:creationId xmlns:a16="http://schemas.microsoft.com/office/drawing/2014/main" id="{2AD47397-B36E-4F24-8B23-6A575C04190A}"/>
              </a:ext>
            </a:extLst>
          </p:cNvPr>
          <p:cNvGraphicFramePr>
            <a:graphicFrameLocks noGrp="1"/>
          </p:cNvGraphicFramePr>
          <p:nvPr>
            <p:ph sz="quarter" idx="14"/>
            <p:extLst>
              <p:ext uri="{D42A27DB-BD31-4B8C-83A1-F6EECF244321}">
                <p14:modId xmlns:p14="http://schemas.microsoft.com/office/powerpoint/2010/main" val="306119985"/>
              </p:ext>
            </p:extLst>
          </p:nvPr>
        </p:nvGraphicFramePr>
        <p:xfrm>
          <a:off x="617758" y="2849703"/>
          <a:ext cx="7908483" cy="1981250"/>
        </p:xfrm>
        <a:graphic>
          <a:graphicData uri="http://schemas.openxmlformats.org/drawingml/2006/table">
            <a:tbl>
              <a:tblPr firstRow="1" bandRow="1">
                <a:tableStyleId>{40F9630F-82C1-40B7-BC3A-925EFCFF5E92}</a:tableStyleId>
              </a:tblPr>
              <a:tblGrid>
                <a:gridCol w="1977121">
                  <a:extLst>
                    <a:ext uri="{9D8B030D-6E8A-4147-A177-3AD203B41FA5}">
                      <a16:colId xmlns:a16="http://schemas.microsoft.com/office/drawing/2014/main" val="2237542364"/>
                    </a:ext>
                  </a:extLst>
                </a:gridCol>
                <a:gridCol w="1364680">
                  <a:extLst>
                    <a:ext uri="{9D8B030D-6E8A-4147-A177-3AD203B41FA5}">
                      <a16:colId xmlns:a16="http://schemas.microsoft.com/office/drawing/2014/main" val="2511715260"/>
                    </a:ext>
                  </a:extLst>
                </a:gridCol>
                <a:gridCol w="1824010">
                  <a:extLst>
                    <a:ext uri="{9D8B030D-6E8A-4147-A177-3AD203B41FA5}">
                      <a16:colId xmlns:a16="http://schemas.microsoft.com/office/drawing/2014/main" val="2299155577"/>
                    </a:ext>
                  </a:extLst>
                </a:gridCol>
                <a:gridCol w="2742672">
                  <a:extLst>
                    <a:ext uri="{9D8B030D-6E8A-4147-A177-3AD203B41FA5}">
                      <a16:colId xmlns:a16="http://schemas.microsoft.com/office/drawing/2014/main" val="4214166554"/>
                    </a:ext>
                  </a:extLst>
                </a:gridCol>
              </a:tblGrid>
              <a:tr h="370840">
                <a:tc>
                  <a:txBody>
                    <a:bodyPr/>
                    <a:lstStyle/>
                    <a:p>
                      <a:pPr marL="0" marR="0" lvl="0" indent="0" algn="l" rtl="0">
                        <a:spcBef>
                          <a:spcPts val="0"/>
                        </a:spcBef>
                        <a:spcAft>
                          <a:spcPts val="0"/>
                        </a:spcAft>
                        <a:buNone/>
                      </a:pPr>
                      <a:r>
                        <a:rPr lang="en-US" sz="100" u="none" strike="noStrike" cap="none" dirty="0">
                          <a:solidFill>
                            <a:schemeClr val="tx1"/>
                          </a:solidFill>
                          <a:latin typeface="+mn-lt"/>
                        </a:rPr>
                        <a:t>Blank</a:t>
                      </a:r>
                      <a:endParaRPr sz="100" dirty="0">
                        <a:solidFill>
                          <a:schemeClr val="tx1"/>
                        </a:solidFill>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spcBef>
                          <a:spcPts val="0"/>
                        </a:spcBef>
                        <a:spcAft>
                          <a:spcPts val="0"/>
                        </a:spcAft>
                        <a:buNone/>
                      </a:pPr>
                      <a:r>
                        <a:rPr lang="en-US" sz="100" dirty="0">
                          <a:solidFill>
                            <a:schemeClr val="tx1"/>
                          </a:solidFill>
                          <a:latin typeface="+mn-lt"/>
                        </a:rPr>
                        <a:t>Blank</a:t>
                      </a:r>
                      <a:endParaRPr sz="100" dirty="0">
                        <a:solidFill>
                          <a:schemeClr val="tx1"/>
                        </a:solidFill>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2000" b="1">
                          <a:latin typeface="+mn-lt"/>
                        </a:rPr>
                        <a:t>Fly-by-Night</a:t>
                      </a:r>
                      <a:endParaRPr sz="200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2000" b="1">
                          <a:latin typeface="+mn-lt"/>
                        </a:rPr>
                        <a:t>Feet-on-the-Ground</a:t>
                      </a:r>
                      <a:endParaRPr sz="2000" b="1">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7259553"/>
                  </a:ext>
                </a:extLst>
              </a:tr>
              <a:tr h="370840">
                <a:tc>
                  <a:txBody>
                    <a:bodyPr/>
                    <a:lstStyle/>
                    <a:p>
                      <a:pPr marL="0" marR="0" lvl="0" indent="0" algn="l" rtl="0">
                        <a:lnSpc>
                          <a:spcPct val="100000"/>
                        </a:lnSpc>
                        <a:spcBef>
                          <a:spcPts val="0"/>
                        </a:spcBef>
                        <a:spcAft>
                          <a:spcPts val="0"/>
                        </a:spcAft>
                        <a:buClr>
                          <a:schemeClr val="dk1"/>
                        </a:buClr>
                        <a:buSzPts val="1800"/>
                        <a:buFont typeface="Arial"/>
                        <a:buNone/>
                      </a:pPr>
                      <a:r>
                        <a:rPr lang="en-US" sz="1600" dirty="0">
                          <a:latin typeface="+mn-lt"/>
                        </a:rPr>
                        <a:t>Outcome 1</a:t>
                      </a:r>
                      <a:endParaRPr sz="1600" dirty="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spcBef>
                          <a:spcPts val="0"/>
                        </a:spcBef>
                        <a:spcAft>
                          <a:spcPts val="0"/>
                        </a:spcAft>
                        <a:buNone/>
                      </a:pPr>
                      <a:r>
                        <a:rPr lang="en-US" sz="2000">
                          <a:latin typeface="+mn-lt"/>
                        </a:rPr>
                        <a:t>Probability</a:t>
                      </a:r>
                      <a:endParaRPr sz="200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2000">
                          <a:latin typeface="+mn-lt"/>
                        </a:rPr>
                        <a:t>50%</a:t>
                      </a:r>
                      <a:endParaRPr sz="200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2000">
                          <a:latin typeface="+mn-lt"/>
                        </a:rPr>
                        <a:t>100%</a:t>
                      </a:r>
                      <a:endParaRPr sz="200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8333514"/>
                  </a:ext>
                </a:extLst>
              </a:tr>
              <a:tr h="370840">
                <a:tc>
                  <a:txBody>
                    <a:bodyPr/>
                    <a:lstStyle/>
                    <a:p>
                      <a:pPr marL="0" marR="0" lvl="0" indent="0" algn="l" defTabSz="914400" rtl="0" eaLnBrk="1" fontAlgn="auto" latinLnBrk="0" hangingPunct="1">
                        <a:lnSpc>
                          <a:spcPct val="100000"/>
                        </a:lnSpc>
                        <a:spcBef>
                          <a:spcPts val="0"/>
                        </a:spcBef>
                        <a:spcAft>
                          <a:spcPts val="0"/>
                        </a:spcAft>
                        <a:buClr>
                          <a:schemeClr val="lt1"/>
                        </a:buClr>
                        <a:buSzPts val="1200"/>
                        <a:buFont typeface="Arial"/>
                        <a:buNone/>
                        <a:tabLst/>
                        <a:defRPr/>
                      </a:pPr>
                      <a:r>
                        <a:rPr lang="en-US" sz="1600" b="0" i="0" u="none" strike="noStrike" cap="none" dirty="0">
                          <a:solidFill>
                            <a:schemeClr val="dk1"/>
                          </a:solidFill>
                          <a:latin typeface="Arial"/>
                          <a:ea typeface="Arial"/>
                          <a:cs typeface="Arial"/>
                          <a:sym typeface="Arial"/>
                        </a:rPr>
                        <a:t>Outcome 1</a:t>
                      </a: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2000">
                          <a:latin typeface="+mn-lt"/>
                        </a:rPr>
                        <a:t>Return</a:t>
                      </a:r>
                      <a:endParaRPr sz="200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en-US" sz="2000" dirty="0">
                          <a:latin typeface="+mn-lt"/>
                        </a:rPr>
                        <a:t>15%</a:t>
                      </a:r>
                      <a:endParaRPr sz="2000" dirty="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2000">
                          <a:latin typeface="+mn-lt"/>
                        </a:rPr>
                        <a:t>10%</a:t>
                      </a:r>
                      <a:endParaRPr sz="200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7034848"/>
                  </a:ext>
                </a:extLst>
              </a:tr>
              <a:tr h="370840">
                <a:tc>
                  <a:txBody>
                    <a:bodyPr/>
                    <a:lstStyle/>
                    <a:p>
                      <a:pPr marL="0" marR="0" lvl="0" indent="0" algn="l" rtl="0">
                        <a:lnSpc>
                          <a:spcPct val="100000"/>
                        </a:lnSpc>
                        <a:spcBef>
                          <a:spcPts val="0"/>
                        </a:spcBef>
                        <a:spcAft>
                          <a:spcPts val="0"/>
                        </a:spcAft>
                        <a:buClr>
                          <a:schemeClr val="dk1"/>
                        </a:buClr>
                        <a:buSzPts val="1800"/>
                        <a:buFont typeface="Arial"/>
                        <a:buNone/>
                      </a:pPr>
                      <a:r>
                        <a:rPr lang="en-US" sz="1600" dirty="0">
                          <a:latin typeface="+mn-lt"/>
                        </a:rPr>
                        <a:t>Outcome 2</a:t>
                      </a:r>
                      <a:endParaRPr sz="1600" dirty="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spcBef>
                          <a:spcPts val="0"/>
                        </a:spcBef>
                        <a:spcAft>
                          <a:spcPts val="0"/>
                        </a:spcAft>
                        <a:buNone/>
                      </a:pPr>
                      <a:r>
                        <a:rPr lang="en-US" sz="2000">
                          <a:latin typeface="+mn-lt"/>
                        </a:rPr>
                        <a:t>Probability</a:t>
                      </a:r>
                      <a:endParaRPr sz="200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2000">
                          <a:latin typeface="+mn-lt"/>
                        </a:rPr>
                        <a:t>50%</a:t>
                      </a:r>
                      <a:endParaRPr sz="200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2000" dirty="0">
                          <a:latin typeface="+mn-lt"/>
                        </a:rPr>
                        <a:t>0%</a:t>
                      </a:r>
                      <a:endParaRPr sz="2000" dirty="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6915188"/>
                  </a:ext>
                </a:extLst>
              </a:tr>
              <a:tr h="370840">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Arial"/>
                          <a:ea typeface="Arial"/>
                          <a:cs typeface="Arial"/>
                          <a:sym typeface="Arial"/>
                        </a:rPr>
                        <a:t>Outcome 2</a:t>
                      </a: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2000">
                          <a:latin typeface="+mn-lt"/>
                        </a:rPr>
                        <a:t>Return</a:t>
                      </a:r>
                      <a:endParaRPr sz="200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2000" dirty="0">
                          <a:latin typeface="+mn-lt"/>
                        </a:rPr>
                        <a:t>5%</a:t>
                      </a:r>
                      <a:endParaRPr sz="2000" dirty="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2000" dirty="0">
                          <a:latin typeface="+mn-lt"/>
                        </a:rPr>
                        <a:t>n/a</a:t>
                      </a:r>
                      <a:endParaRPr sz="2000" dirty="0">
                        <a:latin typeface="+mn-lt"/>
                      </a:endParaRPr>
                    </a:p>
                  </a:txBody>
                  <a:tcPr marL="87882" marR="8788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539373"/>
                  </a:ext>
                </a:extLst>
              </a:tr>
            </a:tbl>
          </a:graphicData>
        </a:graphic>
      </p:graphicFrame>
    </p:spTree>
    <p:extLst>
      <p:ext uri="{BB962C8B-B14F-4D97-AF65-F5344CB8AC3E}">
        <p14:creationId xmlns:p14="http://schemas.microsoft.com/office/powerpoint/2010/main" val="150892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3573-DF2A-426A-A96E-740F122FDB7E}"/>
              </a:ext>
            </a:extLst>
          </p:cNvPr>
          <p:cNvSpPr>
            <a:spLocks noGrp="1"/>
          </p:cNvSpPr>
          <p:nvPr>
            <p:ph type="title"/>
          </p:nvPr>
        </p:nvSpPr>
        <p:spPr/>
        <p:txBody>
          <a:bodyPr/>
          <a:lstStyle/>
          <a:p>
            <a:r>
              <a:rPr lang="en-US" dirty="0"/>
              <a:t>Example 2: Standard Deviation</a:t>
            </a:r>
          </a:p>
        </p:txBody>
      </p:sp>
      <p:sp>
        <p:nvSpPr>
          <p:cNvPr id="3" name="Content Placeholder 2">
            <a:extLst>
              <a:ext uri="{FF2B5EF4-FFF2-40B4-BE49-F238E27FC236}">
                <a16:creationId xmlns:a16="http://schemas.microsoft.com/office/drawing/2014/main" id="{00ADACFB-E46A-4A6B-A2CF-59F187C53402}"/>
              </a:ext>
            </a:extLst>
          </p:cNvPr>
          <p:cNvSpPr>
            <a:spLocks noGrp="1"/>
          </p:cNvSpPr>
          <p:nvPr>
            <p:ph sz="quarter" idx="13"/>
          </p:nvPr>
        </p:nvSpPr>
        <p:spPr>
          <a:xfrm>
            <a:off x="457200" y="1556327"/>
            <a:ext cx="8229600" cy="1990437"/>
          </a:xfrm>
        </p:spPr>
        <p:txBody>
          <a:bodyPr/>
          <a:lstStyle/>
          <a:p>
            <a:pPr marL="432" indent="0">
              <a:buNone/>
            </a:pPr>
            <a:r>
              <a:rPr lang="en-US" noProof="0" dirty="0"/>
              <a:t>What is the standard deviation of the returns on the Fly-by-Night Airlines and Feet-on-the-Ground Bus Company, with the return outcomes and probabilities described on the previous slide? Of these two stocks, which is riskier?</a:t>
            </a:r>
          </a:p>
          <a:p>
            <a:pPr marL="432" indent="0">
              <a:buNone/>
            </a:pPr>
            <a:endParaRPr lang="en-US" dirty="0"/>
          </a:p>
          <a:p>
            <a:pPr marL="432" indent="0">
              <a:buNone/>
            </a:pPr>
            <a:r>
              <a:rPr lang="en-US" noProof="0" dirty="0"/>
              <a:t>Fly-by-Night Airlines has a standard deviation of returns of 5%.</a:t>
            </a:r>
          </a:p>
          <a:p>
            <a:pPr marL="432" indent="0">
              <a:buNone/>
            </a:pPr>
            <a:endParaRPr lang="en-US" noProof="0" dirty="0"/>
          </a:p>
          <a:p>
            <a:pPr marL="432" indent="0">
              <a:buNone/>
            </a:pPr>
            <a:endParaRPr lang="en-US" noProof="0" dirty="0"/>
          </a:p>
        </p:txBody>
      </p:sp>
      <p:graphicFrame>
        <p:nvGraphicFramePr>
          <p:cNvPr id="4" name="Object 3" descr="Sigma = Square root of p sub 1 left parenthesis R sub 1 minus R to the power e right parenthesis squared + p sub 2 left parenthesis R sub 2 minus R to the power e right parenthesis squared.">
            <a:extLst>
              <a:ext uri="{FF2B5EF4-FFF2-40B4-BE49-F238E27FC236}">
                <a16:creationId xmlns:a16="http://schemas.microsoft.com/office/drawing/2014/main" id="{1EA7DEA2-9D1E-998B-66BA-CE399A9E2AC3}"/>
              </a:ext>
            </a:extLst>
          </p:cNvPr>
          <p:cNvGraphicFramePr>
            <a:graphicFrameLocks noChangeAspect="1"/>
          </p:cNvGraphicFramePr>
          <p:nvPr>
            <p:extLst>
              <p:ext uri="{D42A27DB-BD31-4B8C-83A1-F6EECF244321}">
                <p14:modId xmlns:p14="http://schemas.microsoft.com/office/powerpoint/2010/main" val="2083879501"/>
              </p:ext>
            </p:extLst>
          </p:nvPr>
        </p:nvGraphicFramePr>
        <p:xfrm>
          <a:off x="2563091" y="4776691"/>
          <a:ext cx="4017818" cy="600364"/>
        </p:xfrm>
        <a:graphic>
          <a:graphicData uri="http://schemas.openxmlformats.org/presentationml/2006/ole">
            <mc:AlternateContent xmlns:mc="http://schemas.openxmlformats.org/markup-compatibility/2006">
              <mc:Choice xmlns:v="urn:schemas-microsoft-com:vml" Requires="v">
                <p:oleObj name="Equation" r:id="rId2" imgW="4419360" imgH="660240" progId="Equation.DSMT4">
                  <p:embed/>
                </p:oleObj>
              </mc:Choice>
              <mc:Fallback>
                <p:oleObj name="Equation" r:id="rId2" imgW="4419360" imgH="660240" progId="Equation.DSMT4">
                  <p:embed/>
                  <p:pic>
                    <p:nvPicPr>
                      <p:cNvPr id="4" name="Object 3" descr="Sigma = Square root of p sub 1 left parenthesis R sub 1 minus R to the power e right parenthesis squared + p sub 2 left parenthesis R sub 2 minus R to the power e right parenthesis squared.">
                        <a:extLst>
                          <a:ext uri="{FF2B5EF4-FFF2-40B4-BE49-F238E27FC236}">
                            <a16:creationId xmlns:a16="http://schemas.microsoft.com/office/drawing/2014/main" id="{1EA7DEA2-9D1E-998B-66BA-CE399A9E2AC3}"/>
                          </a:ext>
                        </a:extLst>
                      </p:cNvPr>
                      <p:cNvPicPr/>
                      <p:nvPr/>
                    </p:nvPicPr>
                    <p:blipFill>
                      <a:blip r:embed="rId3"/>
                      <a:stretch>
                        <a:fillRect/>
                      </a:stretch>
                    </p:blipFill>
                    <p:spPr>
                      <a:xfrm>
                        <a:off x="2563091" y="4776691"/>
                        <a:ext cx="4017818" cy="600364"/>
                      </a:xfrm>
                      <a:prstGeom prst="rect">
                        <a:avLst/>
                      </a:prstGeom>
                    </p:spPr>
                  </p:pic>
                </p:oleObj>
              </mc:Fallback>
            </mc:AlternateContent>
          </a:graphicData>
        </a:graphic>
      </p:graphicFrame>
    </p:spTree>
    <p:extLst>
      <p:ext uri="{BB962C8B-B14F-4D97-AF65-F5344CB8AC3E}">
        <p14:creationId xmlns:p14="http://schemas.microsoft.com/office/powerpoint/2010/main" val="213425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4246-5532-4B53-8B32-92B8651C23ED}"/>
              </a:ext>
            </a:extLst>
          </p:cNvPr>
          <p:cNvSpPr>
            <a:spLocks noGrp="1"/>
          </p:cNvSpPr>
          <p:nvPr>
            <p:ph type="title"/>
          </p:nvPr>
        </p:nvSpPr>
        <p:spPr/>
        <p:txBody>
          <a:bodyPr/>
          <a:lstStyle/>
          <a:p>
            <a:r>
              <a:rPr lang="en-US" dirty="0"/>
              <a:t>Example 2: Standard Deviation</a:t>
            </a:r>
          </a:p>
        </p:txBody>
      </p:sp>
      <p:graphicFrame>
        <p:nvGraphicFramePr>
          <p:cNvPr id="17" name="Object 16" descr="R to the power e = p sub 1 R sub 1 + p sub 2 R sub 2.">
            <a:extLst>
              <a:ext uri="{FF2B5EF4-FFF2-40B4-BE49-F238E27FC236}">
                <a16:creationId xmlns:a16="http://schemas.microsoft.com/office/drawing/2014/main" id="{4E5E0D05-B421-4B70-9937-7E73C9905D4B}"/>
              </a:ext>
            </a:extLst>
          </p:cNvPr>
          <p:cNvGraphicFramePr>
            <a:graphicFrameLocks noChangeAspect="1"/>
          </p:cNvGraphicFramePr>
          <p:nvPr>
            <p:extLst>
              <p:ext uri="{D42A27DB-BD31-4B8C-83A1-F6EECF244321}">
                <p14:modId xmlns:p14="http://schemas.microsoft.com/office/powerpoint/2010/main" val="985836733"/>
              </p:ext>
            </p:extLst>
          </p:nvPr>
        </p:nvGraphicFramePr>
        <p:xfrm>
          <a:off x="3377045" y="1664712"/>
          <a:ext cx="1974273" cy="381000"/>
        </p:xfrm>
        <a:graphic>
          <a:graphicData uri="http://schemas.openxmlformats.org/presentationml/2006/ole">
            <mc:AlternateContent xmlns:mc="http://schemas.openxmlformats.org/markup-compatibility/2006">
              <mc:Choice xmlns:v="urn:schemas-microsoft-com:vml" Requires="v">
                <p:oleObj name="Equation" r:id="rId2" imgW="2171520" imgH="419040" progId="Equation.DSMT4">
                  <p:embed/>
                </p:oleObj>
              </mc:Choice>
              <mc:Fallback>
                <p:oleObj name="Equation" r:id="rId2" imgW="2171520" imgH="419040" progId="Equation.DSMT4">
                  <p:embed/>
                  <p:pic>
                    <p:nvPicPr>
                      <p:cNvPr id="17" name="Object 16" descr="R to the power e = p sub 1 R sub 1 + p sub 2 R sub 2.">
                        <a:extLst>
                          <a:ext uri="{FF2B5EF4-FFF2-40B4-BE49-F238E27FC236}">
                            <a16:creationId xmlns:a16="http://schemas.microsoft.com/office/drawing/2014/main" id="{4E5E0D05-B421-4B70-9937-7E73C9905D4B}"/>
                          </a:ext>
                        </a:extLst>
                      </p:cNvPr>
                      <p:cNvPicPr/>
                      <p:nvPr/>
                    </p:nvPicPr>
                    <p:blipFill>
                      <a:blip r:embed="rId3"/>
                      <a:stretch>
                        <a:fillRect/>
                      </a:stretch>
                    </p:blipFill>
                    <p:spPr>
                      <a:xfrm>
                        <a:off x="3377045" y="1664712"/>
                        <a:ext cx="1974273" cy="3810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746142F3-A491-4DD5-A006-6FFCC193A17F}"/>
              </a:ext>
            </a:extLst>
          </p:cNvPr>
          <p:cNvSpPr>
            <a:spLocks noGrp="1"/>
          </p:cNvSpPr>
          <p:nvPr>
            <p:ph sz="quarter" idx="13"/>
          </p:nvPr>
        </p:nvSpPr>
        <p:spPr>
          <a:xfrm>
            <a:off x="457200" y="2120614"/>
            <a:ext cx="1108363" cy="469408"/>
          </a:xfrm>
        </p:spPr>
        <p:txBody>
          <a:bodyPr/>
          <a:lstStyle/>
          <a:p>
            <a:pPr marL="432" indent="0">
              <a:buNone/>
            </a:pPr>
            <a:r>
              <a:rPr lang="en-US" sz="2200" dirty="0"/>
              <a:t>Where</a:t>
            </a:r>
          </a:p>
        </p:txBody>
      </p:sp>
      <p:graphicFrame>
        <p:nvGraphicFramePr>
          <p:cNvPr id="18" name="Object 17" descr="p sub 1 ">
            <a:extLst>
              <a:ext uri="{FF2B5EF4-FFF2-40B4-BE49-F238E27FC236}">
                <a16:creationId xmlns:a16="http://schemas.microsoft.com/office/drawing/2014/main" id="{40894B00-07D6-43ED-8070-69140324B389}"/>
              </a:ext>
            </a:extLst>
          </p:cNvPr>
          <p:cNvGraphicFramePr>
            <a:graphicFrameLocks noChangeAspect="1"/>
          </p:cNvGraphicFramePr>
          <p:nvPr>
            <p:extLst>
              <p:ext uri="{D42A27DB-BD31-4B8C-83A1-F6EECF244321}">
                <p14:modId xmlns:p14="http://schemas.microsoft.com/office/powerpoint/2010/main" val="3647487637"/>
              </p:ext>
            </p:extLst>
          </p:nvPr>
        </p:nvGraphicFramePr>
        <p:xfrm>
          <a:off x="469901" y="2813207"/>
          <a:ext cx="254000" cy="346364"/>
        </p:xfrm>
        <a:graphic>
          <a:graphicData uri="http://schemas.openxmlformats.org/presentationml/2006/ole">
            <mc:AlternateContent xmlns:mc="http://schemas.openxmlformats.org/markup-compatibility/2006">
              <mc:Choice xmlns:v="urn:schemas-microsoft-com:vml" Requires="v">
                <p:oleObj name="Equation" r:id="rId4" imgW="279360" imgH="380880" progId="Equation.DSMT4">
                  <p:embed/>
                </p:oleObj>
              </mc:Choice>
              <mc:Fallback>
                <p:oleObj name="Equation" r:id="rId4" imgW="279360" imgH="380880" progId="Equation.DSMT4">
                  <p:embed/>
                  <p:pic>
                    <p:nvPicPr>
                      <p:cNvPr id="18" name="Object 17" descr="p sub 1 ">
                        <a:extLst>
                          <a:ext uri="{FF2B5EF4-FFF2-40B4-BE49-F238E27FC236}">
                            <a16:creationId xmlns:a16="http://schemas.microsoft.com/office/drawing/2014/main" id="{40894B00-07D6-43ED-8070-69140324B389}"/>
                          </a:ext>
                        </a:extLst>
                      </p:cNvPr>
                      <p:cNvPicPr/>
                      <p:nvPr/>
                    </p:nvPicPr>
                    <p:blipFill>
                      <a:blip r:embed="rId5"/>
                      <a:stretch>
                        <a:fillRect/>
                      </a:stretch>
                    </p:blipFill>
                    <p:spPr>
                      <a:xfrm>
                        <a:off x="469901" y="2813207"/>
                        <a:ext cx="254000" cy="34636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E926019-1C7F-46C2-9CCA-5730282F5DAB}"/>
              </a:ext>
            </a:extLst>
          </p:cNvPr>
          <p:cNvSpPr>
            <a:spLocks noGrp="1"/>
          </p:cNvSpPr>
          <p:nvPr>
            <p:ph sz="quarter" idx="14"/>
          </p:nvPr>
        </p:nvSpPr>
        <p:spPr>
          <a:xfrm>
            <a:off x="869293" y="2825966"/>
            <a:ext cx="4547835" cy="388288"/>
          </a:xfrm>
        </p:spPr>
        <p:txBody>
          <a:bodyPr lIns="0" tIns="0" rIns="0" bIns="0"/>
          <a:lstStyle/>
          <a:p>
            <a:pPr marL="432" indent="0">
              <a:buNone/>
            </a:pPr>
            <a:r>
              <a:rPr lang="en-US" sz="2200" noProof="0" dirty="0"/>
              <a:t>= probability of occurrence of return</a:t>
            </a:r>
          </a:p>
        </p:txBody>
      </p:sp>
      <p:graphicFrame>
        <p:nvGraphicFramePr>
          <p:cNvPr id="19" name="Object 18" descr="1 = 1 half = 0.50">
            <a:extLst>
              <a:ext uri="{FF2B5EF4-FFF2-40B4-BE49-F238E27FC236}">
                <a16:creationId xmlns:a16="http://schemas.microsoft.com/office/drawing/2014/main" id="{2E29E8FD-37C9-41D9-AAF8-2F7CE3010733}"/>
              </a:ext>
            </a:extLst>
          </p:cNvPr>
          <p:cNvGraphicFramePr>
            <a:graphicFrameLocks noChangeAspect="1"/>
          </p:cNvGraphicFramePr>
          <p:nvPr>
            <p:extLst>
              <p:ext uri="{D42A27DB-BD31-4B8C-83A1-F6EECF244321}">
                <p14:modId xmlns:p14="http://schemas.microsoft.com/office/powerpoint/2010/main" val="2116096911"/>
              </p:ext>
            </p:extLst>
          </p:nvPr>
        </p:nvGraphicFramePr>
        <p:xfrm>
          <a:off x="5448303" y="2857600"/>
          <a:ext cx="1284821" cy="342619"/>
        </p:xfrm>
        <a:graphic>
          <a:graphicData uri="http://schemas.openxmlformats.org/presentationml/2006/ole">
            <mc:AlternateContent xmlns:mc="http://schemas.openxmlformats.org/markup-compatibility/2006">
              <mc:Choice xmlns:v="urn:schemas-microsoft-com:vml" Requires="v">
                <p:oleObj name="Equation" r:id="rId6" imgW="1523880" imgH="406080" progId="Equation.DSMT4">
                  <p:embed/>
                </p:oleObj>
              </mc:Choice>
              <mc:Fallback>
                <p:oleObj name="Equation" r:id="rId6" imgW="1523880" imgH="406080" progId="Equation.DSMT4">
                  <p:embed/>
                  <p:pic>
                    <p:nvPicPr>
                      <p:cNvPr id="19" name="Object 18" descr="1 = 1 half = 0.50">
                        <a:extLst>
                          <a:ext uri="{FF2B5EF4-FFF2-40B4-BE49-F238E27FC236}">
                            <a16:creationId xmlns:a16="http://schemas.microsoft.com/office/drawing/2014/main" id="{2E29E8FD-37C9-41D9-AAF8-2F7CE3010733}"/>
                          </a:ext>
                        </a:extLst>
                      </p:cNvPr>
                      <p:cNvPicPr/>
                      <p:nvPr/>
                    </p:nvPicPr>
                    <p:blipFill>
                      <a:blip r:embed="rId7"/>
                      <a:stretch>
                        <a:fillRect/>
                      </a:stretch>
                    </p:blipFill>
                    <p:spPr>
                      <a:xfrm>
                        <a:off x="5448303" y="2857600"/>
                        <a:ext cx="1284821" cy="342619"/>
                      </a:xfrm>
                      <a:prstGeom prst="rect">
                        <a:avLst/>
                      </a:prstGeom>
                    </p:spPr>
                  </p:pic>
                </p:oleObj>
              </mc:Fallback>
            </mc:AlternateContent>
          </a:graphicData>
        </a:graphic>
      </p:graphicFrame>
      <p:graphicFrame>
        <p:nvGraphicFramePr>
          <p:cNvPr id="20" name="Object 19" descr="R sub 1">
            <a:extLst>
              <a:ext uri="{FF2B5EF4-FFF2-40B4-BE49-F238E27FC236}">
                <a16:creationId xmlns:a16="http://schemas.microsoft.com/office/drawing/2014/main" id="{48E39B87-AD44-469D-A626-BB48CB93BDE6}"/>
              </a:ext>
            </a:extLst>
          </p:cNvPr>
          <p:cNvGraphicFramePr>
            <a:graphicFrameLocks noChangeAspect="1"/>
          </p:cNvGraphicFramePr>
          <p:nvPr>
            <p:extLst>
              <p:ext uri="{D42A27DB-BD31-4B8C-83A1-F6EECF244321}">
                <p14:modId xmlns:p14="http://schemas.microsoft.com/office/powerpoint/2010/main" val="2978533789"/>
              </p:ext>
            </p:extLst>
          </p:nvPr>
        </p:nvGraphicFramePr>
        <p:xfrm>
          <a:off x="454545" y="3398467"/>
          <a:ext cx="288925" cy="346075"/>
        </p:xfrm>
        <a:graphic>
          <a:graphicData uri="http://schemas.openxmlformats.org/presentationml/2006/ole">
            <mc:AlternateContent xmlns:mc="http://schemas.openxmlformats.org/markup-compatibility/2006">
              <mc:Choice xmlns:v="urn:schemas-microsoft-com:vml" Requires="v">
                <p:oleObj name="Equation" r:id="rId8" imgW="317160" imgH="380880" progId="Equation.DSMT4">
                  <p:embed/>
                </p:oleObj>
              </mc:Choice>
              <mc:Fallback>
                <p:oleObj name="Equation" r:id="rId8" imgW="317160" imgH="380880" progId="Equation.DSMT4">
                  <p:embed/>
                  <p:pic>
                    <p:nvPicPr>
                      <p:cNvPr id="20" name="Object 19" descr="R sub 1">
                        <a:extLst>
                          <a:ext uri="{FF2B5EF4-FFF2-40B4-BE49-F238E27FC236}">
                            <a16:creationId xmlns:a16="http://schemas.microsoft.com/office/drawing/2014/main" id="{48E39B87-AD44-469D-A626-BB48CB93BDE6}"/>
                          </a:ext>
                        </a:extLst>
                      </p:cNvPr>
                      <p:cNvPicPr/>
                      <p:nvPr/>
                    </p:nvPicPr>
                    <p:blipFill>
                      <a:blip r:embed="rId9"/>
                      <a:stretch>
                        <a:fillRect/>
                      </a:stretch>
                    </p:blipFill>
                    <p:spPr>
                      <a:xfrm>
                        <a:off x="454545" y="3398467"/>
                        <a:ext cx="288925" cy="34607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E88AC12-C50A-46CD-9792-99E18419654C}"/>
              </a:ext>
            </a:extLst>
          </p:cNvPr>
          <p:cNvSpPr>
            <a:spLocks noGrp="1"/>
          </p:cNvSpPr>
          <p:nvPr>
            <p:ph sz="quarter" idx="15"/>
          </p:nvPr>
        </p:nvSpPr>
        <p:spPr>
          <a:xfrm>
            <a:off x="879680" y="3380669"/>
            <a:ext cx="4052538" cy="373913"/>
          </a:xfrm>
        </p:spPr>
        <p:txBody>
          <a:bodyPr lIns="0" tIns="0" rIns="0" bIns="0"/>
          <a:lstStyle/>
          <a:p>
            <a:pPr marL="432" indent="0">
              <a:buNone/>
            </a:pPr>
            <a:r>
              <a:rPr lang="en-US" sz="2200" noProof="0" dirty="0"/>
              <a:t>= return in state 1 = 15% = 0.15</a:t>
            </a:r>
          </a:p>
        </p:txBody>
      </p:sp>
      <p:graphicFrame>
        <p:nvGraphicFramePr>
          <p:cNvPr id="21" name="Object 20" descr="p sub 2">
            <a:extLst>
              <a:ext uri="{FF2B5EF4-FFF2-40B4-BE49-F238E27FC236}">
                <a16:creationId xmlns:a16="http://schemas.microsoft.com/office/drawing/2014/main" id="{A48F63DA-9CB9-441F-A4CA-01842E13E9B0}"/>
              </a:ext>
            </a:extLst>
          </p:cNvPr>
          <p:cNvGraphicFramePr>
            <a:graphicFrameLocks noChangeAspect="1"/>
          </p:cNvGraphicFramePr>
          <p:nvPr>
            <p:extLst>
              <p:ext uri="{D42A27DB-BD31-4B8C-83A1-F6EECF244321}">
                <p14:modId xmlns:p14="http://schemas.microsoft.com/office/powerpoint/2010/main" val="2760532334"/>
              </p:ext>
            </p:extLst>
          </p:nvPr>
        </p:nvGraphicFramePr>
        <p:xfrm>
          <a:off x="439738" y="3923868"/>
          <a:ext cx="288925" cy="346075"/>
        </p:xfrm>
        <a:graphic>
          <a:graphicData uri="http://schemas.openxmlformats.org/presentationml/2006/ole">
            <mc:AlternateContent xmlns:mc="http://schemas.openxmlformats.org/markup-compatibility/2006">
              <mc:Choice xmlns:v="urn:schemas-microsoft-com:vml" Requires="v">
                <p:oleObj name="Equation" r:id="rId10" imgW="317160" imgH="380880" progId="Equation.DSMT4">
                  <p:embed/>
                </p:oleObj>
              </mc:Choice>
              <mc:Fallback>
                <p:oleObj name="Equation" r:id="rId10" imgW="317160" imgH="380880" progId="Equation.DSMT4">
                  <p:embed/>
                  <p:pic>
                    <p:nvPicPr>
                      <p:cNvPr id="21" name="Object 20" descr="p sub 2">
                        <a:extLst>
                          <a:ext uri="{FF2B5EF4-FFF2-40B4-BE49-F238E27FC236}">
                            <a16:creationId xmlns:a16="http://schemas.microsoft.com/office/drawing/2014/main" id="{A48F63DA-9CB9-441F-A4CA-01842E13E9B0}"/>
                          </a:ext>
                        </a:extLst>
                      </p:cNvPr>
                      <p:cNvPicPr/>
                      <p:nvPr/>
                    </p:nvPicPr>
                    <p:blipFill>
                      <a:blip r:embed="rId11"/>
                      <a:stretch>
                        <a:fillRect/>
                      </a:stretch>
                    </p:blipFill>
                    <p:spPr>
                      <a:xfrm>
                        <a:off x="439738" y="3923868"/>
                        <a:ext cx="288925" cy="3460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291EC4D1-2055-4B1B-B7FA-EEB206F81B03}"/>
              </a:ext>
            </a:extLst>
          </p:cNvPr>
          <p:cNvSpPr>
            <a:spLocks noGrp="1"/>
          </p:cNvSpPr>
          <p:nvPr>
            <p:ph sz="quarter" idx="16"/>
          </p:nvPr>
        </p:nvSpPr>
        <p:spPr>
          <a:xfrm>
            <a:off x="861932" y="3956870"/>
            <a:ext cx="4541341" cy="379602"/>
          </a:xfrm>
        </p:spPr>
        <p:txBody>
          <a:bodyPr lIns="0" tIns="0" rIns="0" bIns="0"/>
          <a:lstStyle/>
          <a:p>
            <a:pPr marL="432" indent="0">
              <a:buNone/>
            </a:pPr>
            <a:r>
              <a:rPr lang="en-US" sz="2200" noProof="0" dirty="0"/>
              <a:t>= probability of occurrence of return</a:t>
            </a:r>
          </a:p>
        </p:txBody>
      </p:sp>
      <p:graphicFrame>
        <p:nvGraphicFramePr>
          <p:cNvPr id="22" name="Object 21" descr="2 = 1 half = 0.50">
            <a:extLst>
              <a:ext uri="{FF2B5EF4-FFF2-40B4-BE49-F238E27FC236}">
                <a16:creationId xmlns:a16="http://schemas.microsoft.com/office/drawing/2014/main" id="{F2E9842C-CAE7-4801-9C2D-F8CE4A2B8971}"/>
              </a:ext>
            </a:extLst>
          </p:cNvPr>
          <p:cNvGraphicFramePr>
            <a:graphicFrameLocks noChangeAspect="1"/>
          </p:cNvGraphicFramePr>
          <p:nvPr>
            <p:extLst>
              <p:ext uri="{D42A27DB-BD31-4B8C-83A1-F6EECF244321}">
                <p14:modId xmlns:p14="http://schemas.microsoft.com/office/powerpoint/2010/main" val="1545501501"/>
              </p:ext>
            </p:extLst>
          </p:nvPr>
        </p:nvGraphicFramePr>
        <p:xfrm>
          <a:off x="5451771" y="3998306"/>
          <a:ext cx="1324971" cy="338166"/>
        </p:xfrm>
        <a:graphic>
          <a:graphicData uri="http://schemas.openxmlformats.org/presentationml/2006/ole">
            <mc:AlternateContent xmlns:mc="http://schemas.openxmlformats.org/markup-compatibility/2006">
              <mc:Choice xmlns:v="urn:schemas-microsoft-com:vml" Requires="v">
                <p:oleObj name="Equation" r:id="rId12" imgW="1587240" imgH="406080" progId="Equation.DSMT4">
                  <p:embed/>
                </p:oleObj>
              </mc:Choice>
              <mc:Fallback>
                <p:oleObj name="Equation" r:id="rId12" imgW="1587240" imgH="406080" progId="Equation.DSMT4">
                  <p:embed/>
                  <p:pic>
                    <p:nvPicPr>
                      <p:cNvPr id="22" name="Object 21" descr="2 = 1 half = 0.50">
                        <a:extLst>
                          <a:ext uri="{FF2B5EF4-FFF2-40B4-BE49-F238E27FC236}">
                            <a16:creationId xmlns:a16="http://schemas.microsoft.com/office/drawing/2014/main" id="{F2E9842C-CAE7-4801-9C2D-F8CE4A2B8971}"/>
                          </a:ext>
                        </a:extLst>
                      </p:cNvPr>
                      <p:cNvPicPr/>
                      <p:nvPr/>
                    </p:nvPicPr>
                    <p:blipFill>
                      <a:blip r:embed="rId13"/>
                      <a:stretch>
                        <a:fillRect/>
                      </a:stretch>
                    </p:blipFill>
                    <p:spPr>
                      <a:xfrm>
                        <a:off x="5451771" y="3998306"/>
                        <a:ext cx="1324971" cy="338166"/>
                      </a:xfrm>
                      <a:prstGeom prst="rect">
                        <a:avLst/>
                      </a:prstGeom>
                    </p:spPr>
                  </p:pic>
                </p:oleObj>
              </mc:Fallback>
            </mc:AlternateContent>
          </a:graphicData>
        </a:graphic>
      </p:graphicFrame>
      <p:graphicFrame>
        <p:nvGraphicFramePr>
          <p:cNvPr id="23" name="Object 22" descr="R sub 2">
            <a:extLst>
              <a:ext uri="{FF2B5EF4-FFF2-40B4-BE49-F238E27FC236}">
                <a16:creationId xmlns:a16="http://schemas.microsoft.com/office/drawing/2014/main" id="{9FA48336-5B92-43F7-9FA9-F55CF8608CD4}"/>
              </a:ext>
            </a:extLst>
          </p:cNvPr>
          <p:cNvGraphicFramePr>
            <a:graphicFrameLocks noChangeAspect="1"/>
          </p:cNvGraphicFramePr>
          <p:nvPr>
            <p:extLst>
              <p:ext uri="{D42A27DB-BD31-4B8C-83A1-F6EECF244321}">
                <p14:modId xmlns:p14="http://schemas.microsoft.com/office/powerpoint/2010/main" val="3186022107"/>
              </p:ext>
            </p:extLst>
          </p:nvPr>
        </p:nvGraphicFramePr>
        <p:xfrm>
          <a:off x="441325" y="4497908"/>
          <a:ext cx="322263" cy="346075"/>
        </p:xfrm>
        <a:graphic>
          <a:graphicData uri="http://schemas.openxmlformats.org/presentationml/2006/ole">
            <mc:AlternateContent xmlns:mc="http://schemas.openxmlformats.org/markup-compatibility/2006">
              <mc:Choice xmlns:v="urn:schemas-microsoft-com:vml" Requires="v">
                <p:oleObj name="Equation" r:id="rId14" imgW="355320" imgH="380880" progId="Equation.DSMT4">
                  <p:embed/>
                </p:oleObj>
              </mc:Choice>
              <mc:Fallback>
                <p:oleObj name="Equation" r:id="rId14" imgW="355320" imgH="380880" progId="Equation.DSMT4">
                  <p:embed/>
                  <p:pic>
                    <p:nvPicPr>
                      <p:cNvPr id="23" name="Object 22" descr="R sub 2">
                        <a:extLst>
                          <a:ext uri="{FF2B5EF4-FFF2-40B4-BE49-F238E27FC236}">
                            <a16:creationId xmlns:a16="http://schemas.microsoft.com/office/drawing/2014/main" id="{9FA48336-5B92-43F7-9FA9-F55CF8608CD4}"/>
                          </a:ext>
                        </a:extLst>
                      </p:cNvPr>
                      <p:cNvPicPr/>
                      <p:nvPr/>
                    </p:nvPicPr>
                    <p:blipFill>
                      <a:blip r:embed="rId15"/>
                      <a:stretch>
                        <a:fillRect/>
                      </a:stretch>
                    </p:blipFill>
                    <p:spPr>
                      <a:xfrm>
                        <a:off x="441325" y="4497908"/>
                        <a:ext cx="322263" cy="34607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0C21FD2-C51C-4AC4-99D0-4A0CCC7D1C49}"/>
              </a:ext>
            </a:extLst>
          </p:cNvPr>
          <p:cNvSpPr>
            <a:spLocks noGrp="1"/>
          </p:cNvSpPr>
          <p:nvPr>
            <p:ph sz="quarter" idx="17"/>
          </p:nvPr>
        </p:nvSpPr>
        <p:spPr>
          <a:xfrm>
            <a:off x="876922" y="4487836"/>
            <a:ext cx="3958313" cy="388964"/>
          </a:xfrm>
        </p:spPr>
        <p:txBody>
          <a:bodyPr lIns="0" tIns="0" rIns="0" bIns="0"/>
          <a:lstStyle/>
          <a:p>
            <a:pPr marL="432" indent="0">
              <a:buNone/>
            </a:pPr>
            <a:r>
              <a:rPr lang="en-US" sz="2200" noProof="0" dirty="0"/>
              <a:t>= return in state 2 = 5% = 0.05</a:t>
            </a:r>
          </a:p>
        </p:txBody>
      </p:sp>
      <p:graphicFrame>
        <p:nvGraphicFramePr>
          <p:cNvPr id="24" name="Object 23" descr="R to the e power">
            <a:extLst>
              <a:ext uri="{FF2B5EF4-FFF2-40B4-BE49-F238E27FC236}">
                <a16:creationId xmlns:a16="http://schemas.microsoft.com/office/drawing/2014/main" id="{58154146-825D-44FD-9F98-8F1ACF9A5932}"/>
              </a:ext>
            </a:extLst>
          </p:cNvPr>
          <p:cNvGraphicFramePr>
            <a:graphicFrameLocks noChangeAspect="1"/>
          </p:cNvGraphicFramePr>
          <p:nvPr>
            <p:extLst>
              <p:ext uri="{D42A27DB-BD31-4B8C-83A1-F6EECF244321}">
                <p14:modId xmlns:p14="http://schemas.microsoft.com/office/powerpoint/2010/main" val="441958946"/>
              </p:ext>
            </p:extLst>
          </p:nvPr>
        </p:nvGraphicFramePr>
        <p:xfrm>
          <a:off x="417513" y="5018088"/>
          <a:ext cx="346075" cy="300037"/>
        </p:xfrm>
        <a:graphic>
          <a:graphicData uri="http://schemas.openxmlformats.org/presentationml/2006/ole">
            <mc:AlternateContent xmlns:mc="http://schemas.openxmlformats.org/markup-compatibility/2006">
              <mc:Choice xmlns:v="urn:schemas-microsoft-com:vml" Requires="v">
                <p:oleObj name="Equation" r:id="rId16" imgW="380880" imgH="330120" progId="Equation.DSMT4">
                  <p:embed/>
                </p:oleObj>
              </mc:Choice>
              <mc:Fallback>
                <p:oleObj name="Equation" r:id="rId16" imgW="380880" imgH="330120" progId="Equation.DSMT4">
                  <p:embed/>
                  <p:pic>
                    <p:nvPicPr>
                      <p:cNvPr id="24" name="Object 23" descr="R to the e power">
                        <a:extLst>
                          <a:ext uri="{FF2B5EF4-FFF2-40B4-BE49-F238E27FC236}">
                            <a16:creationId xmlns:a16="http://schemas.microsoft.com/office/drawing/2014/main" id="{58154146-825D-44FD-9F98-8F1ACF9A5932}"/>
                          </a:ext>
                        </a:extLst>
                      </p:cNvPr>
                      <p:cNvPicPr/>
                      <p:nvPr/>
                    </p:nvPicPr>
                    <p:blipFill>
                      <a:blip r:embed="rId17"/>
                      <a:stretch>
                        <a:fillRect/>
                      </a:stretch>
                    </p:blipFill>
                    <p:spPr>
                      <a:xfrm>
                        <a:off x="417513" y="5018088"/>
                        <a:ext cx="346075" cy="30003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52C44D2A-7552-4312-9B0C-3B7E06409AC6}"/>
              </a:ext>
            </a:extLst>
          </p:cNvPr>
          <p:cNvSpPr>
            <a:spLocks noGrp="1"/>
          </p:cNvSpPr>
          <p:nvPr>
            <p:ph sz="quarter" idx="18"/>
          </p:nvPr>
        </p:nvSpPr>
        <p:spPr>
          <a:xfrm>
            <a:off x="875789" y="5012420"/>
            <a:ext cx="2295114" cy="371319"/>
          </a:xfrm>
        </p:spPr>
        <p:txBody>
          <a:bodyPr lIns="0" tIns="0" rIns="0" bIns="0"/>
          <a:lstStyle/>
          <a:p>
            <a:pPr marL="432" indent="0">
              <a:buNone/>
            </a:pPr>
            <a:r>
              <a:rPr lang="en-US" sz="2200" noProof="0" dirty="0"/>
              <a:t>= expected return</a:t>
            </a:r>
          </a:p>
        </p:txBody>
      </p:sp>
      <p:graphicFrame>
        <p:nvGraphicFramePr>
          <p:cNvPr id="9" name="Object 8" descr=" = 0.50 times 0.15 + 0.50 times 0.05 = 0.10">
            <a:extLst>
              <a:ext uri="{FF2B5EF4-FFF2-40B4-BE49-F238E27FC236}">
                <a16:creationId xmlns:a16="http://schemas.microsoft.com/office/drawing/2014/main" id="{9719AB49-F865-47B4-AFD9-BCD9EA78C2E1}"/>
              </a:ext>
            </a:extLst>
          </p:cNvPr>
          <p:cNvGraphicFramePr>
            <a:graphicFrameLocks noChangeAspect="1"/>
          </p:cNvGraphicFramePr>
          <p:nvPr>
            <p:extLst>
              <p:ext uri="{D42A27DB-BD31-4B8C-83A1-F6EECF244321}">
                <p14:modId xmlns:p14="http://schemas.microsoft.com/office/powerpoint/2010/main" val="3821486795"/>
              </p:ext>
            </p:extLst>
          </p:nvPr>
        </p:nvGraphicFramePr>
        <p:xfrm>
          <a:off x="3273248" y="4986582"/>
          <a:ext cx="4075545" cy="392545"/>
        </p:xfrm>
        <a:graphic>
          <a:graphicData uri="http://schemas.openxmlformats.org/presentationml/2006/ole">
            <mc:AlternateContent xmlns:mc="http://schemas.openxmlformats.org/markup-compatibility/2006">
              <mc:Choice xmlns:v="urn:schemas-microsoft-com:vml" Requires="v">
                <p:oleObj name="Equation" r:id="rId18" imgW="4483080" imgH="431640" progId="Equation.DSMT4">
                  <p:embed/>
                </p:oleObj>
              </mc:Choice>
              <mc:Fallback>
                <p:oleObj name="Equation" r:id="rId18" imgW="4483080" imgH="431640" progId="Equation.DSMT4">
                  <p:embed/>
                  <p:pic>
                    <p:nvPicPr>
                      <p:cNvPr id="9" name="Object 8" descr=" = 0.50 times 0.15 + 0.50 times 0.05 = 0.10">
                        <a:extLst>
                          <a:ext uri="{FF2B5EF4-FFF2-40B4-BE49-F238E27FC236}">
                            <a16:creationId xmlns:a16="http://schemas.microsoft.com/office/drawing/2014/main" id="{9719AB49-F865-47B4-AFD9-BCD9EA78C2E1}"/>
                          </a:ext>
                        </a:extLst>
                      </p:cNvPr>
                      <p:cNvPicPr/>
                      <p:nvPr/>
                    </p:nvPicPr>
                    <p:blipFill>
                      <a:blip r:embed="rId19"/>
                      <a:stretch>
                        <a:fillRect/>
                      </a:stretch>
                    </p:blipFill>
                    <p:spPr>
                      <a:xfrm>
                        <a:off x="3273248" y="4986582"/>
                        <a:ext cx="4075545" cy="392545"/>
                      </a:xfrm>
                      <a:prstGeom prst="rect">
                        <a:avLst/>
                      </a:prstGeom>
                    </p:spPr>
                  </p:pic>
                </p:oleObj>
              </mc:Fallback>
            </mc:AlternateContent>
          </a:graphicData>
        </a:graphic>
      </p:graphicFrame>
    </p:spTree>
    <p:extLst>
      <p:ext uri="{BB962C8B-B14F-4D97-AF65-F5344CB8AC3E}">
        <p14:creationId xmlns:p14="http://schemas.microsoft.com/office/powerpoint/2010/main" val="389013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5D99-686E-4DE4-A3D0-30C7FC82F4D6}"/>
              </a:ext>
            </a:extLst>
          </p:cNvPr>
          <p:cNvSpPr>
            <a:spLocks noGrp="1"/>
          </p:cNvSpPr>
          <p:nvPr>
            <p:ph type="title"/>
          </p:nvPr>
        </p:nvSpPr>
        <p:spPr/>
        <p:txBody>
          <a:bodyPr/>
          <a:lstStyle/>
          <a:p>
            <a:r>
              <a:rPr lang="en-US" dirty="0"/>
              <a:t>Example 2: Standard Deviation</a:t>
            </a:r>
          </a:p>
        </p:txBody>
      </p:sp>
      <p:sp>
        <p:nvSpPr>
          <p:cNvPr id="3" name="Content Placeholder 2">
            <a:extLst>
              <a:ext uri="{FF2B5EF4-FFF2-40B4-BE49-F238E27FC236}">
                <a16:creationId xmlns:a16="http://schemas.microsoft.com/office/drawing/2014/main" id="{D7C94B12-93D4-4083-B0C5-1C62745E1B42}"/>
              </a:ext>
            </a:extLst>
          </p:cNvPr>
          <p:cNvSpPr>
            <a:spLocks noGrp="1"/>
          </p:cNvSpPr>
          <p:nvPr>
            <p:ph sz="quarter" idx="13"/>
          </p:nvPr>
        </p:nvSpPr>
        <p:spPr>
          <a:xfrm>
            <a:off x="457200" y="1556327"/>
            <a:ext cx="1025236" cy="508000"/>
          </a:xfrm>
        </p:spPr>
        <p:txBody>
          <a:bodyPr/>
          <a:lstStyle/>
          <a:p>
            <a:pPr marL="432" indent="0">
              <a:buNone/>
            </a:pPr>
            <a:r>
              <a:rPr lang="en-US" noProof="0" dirty="0"/>
              <a:t>Thus,</a:t>
            </a:r>
          </a:p>
        </p:txBody>
      </p:sp>
      <p:graphicFrame>
        <p:nvGraphicFramePr>
          <p:cNvPr id="4" name="Object 3" descr="Sigma = square root of left parenthesis 0.50 right parenthesis times left parenthesis 0.15 minus 0.10 right parenthesis squared +  left parenthesis 0.50 right parenthesis times left parenthesis 0.05 minus 0.10 right parenthesis squared right parenthesis.">
            <a:extLst>
              <a:ext uri="{FF2B5EF4-FFF2-40B4-BE49-F238E27FC236}">
                <a16:creationId xmlns:a16="http://schemas.microsoft.com/office/drawing/2014/main" id="{1A8C1820-B8DD-4A76-A399-5C364FDC320E}"/>
              </a:ext>
            </a:extLst>
          </p:cNvPr>
          <p:cNvGraphicFramePr>
            <a:graphicFrameLocks noChangeAspect="1"/>
          </p:cNvGraphicFramePr>
          <p:nvPr>
            <p:extLst>
              <p:ext uri="{D42A27DB-BD31-4B8C-83A1-F6EECF244321}">
                <p14:modId xmlns:p14="http://schemas.microsoft.com/office/powerpoint/2010/main" val="4213700021"/>
              </p:ext>
            </p:extLst>
          </p:nvPr>
        </p:nvGraphicFramePr>
        <p:xfrm>
          <a:off x="1114878" y="2175328"/>
          <a:ext cx="5553075" cy="531813"/>
        </p:xfrm>
        <a:graphic>
          <a:graphicData uri="http://schemas.openxmlformats.org/presentationml/2006/ole">
            <mc:AlternateContent xmlns:mc="http://schemas.openxmlformats.org/markup-compatibility/2006">
              <mc:Choice xmlns:v="urn:schemas-microsoft-com:vml" Requires="v">
                <p:oleObj name="Equation" r:id="rId2" imgW="6108480" imgH="583920" progId="Equation.DSMT4">
                  <p:embed/>
                </p:oleObj>
              </mc:Choice>
              <mc:Fallback>
                <p:oleObj name="Equation" r:id="rId2" imgW="6108480" imgH="583920" progId="Equation.DSMT4">
                  <p:embed/>
                  <p:pic>
                    <p:nvPicPr>
                      <p:cNvPr id="4" name="Object 3" descr="Sigma = square root of left parenthesis 0.50 right parenthesis times left parenthesis 0.15 minus 0.10 right parenthesis squared +  left parenthesis 0.50 right parenthesis times left parenthesis 0.05 minus 0.10 right parenthesis squared right parenthesis.">
                        <a:extLst>
                          <a:ext uri="{FF2B5EF4-FFF2-40B4-BE49-F238E27FC236}">
                            <a16:creationId xmlns:a16="http://schemas.microsoft.com/office/drawing/2014/main" id="{1A8C1820-B8DD-4A76-A399-5C364FDC320E}"/>
                          </a:ext>
                        </a:extLst>
                      </p:cNvPr>
                      <p:cNvPicPr/>
                      <p:nvPr/>
                    </p:nvPicPr>
                    <p:blipFill>
                      <a:blip r:embed="rId3"/>
                      <a:stretch>
                        <a:fillRect/>
                      </a:stretch>
                    </p:blipFill>
                    <p:spPr>
                      <a:xfrm>
                        <a:off x="1114878" y="2175328"/>
                        <a:ext cx="5553075" cy="531813"/>
                      </a:xfrm>
                      <a:prstGeom prst="rect">
                        <a:avLst/>
                      </a:prstGeom>
                    </p:spPr>
                  </p:pic>
                </p:oleObj>
              </mc:Fallback>
            </mc:AlternateContent>
          </a:graphicData>
        </a:graphic>
      </p:graphicFrame>
      <p:graphicFrame>
        <p:nvGraphicFramePr>
          <p:cNvPr id="5" name="Object 4" descr="sigma = root of left parenthesis 0.50 right parenthesis times left parenthesis 0.0025 right parenthesis + left parenthesis 0.50 right parenthesis times left parenthesis 0.0025 right parenthesis = square root of 0.0025 = 0.05 = 5%.">
            <a:extLst>
              <a:ext uri="{FF2B5EF4-FFF2-40B4-BE49-F238E27FC236}">
                <a16:creationId xmlns:a16="http://schemas.microsoft.com/office/drawing/2014/main" id="{E3D6AB9D-61CD-4FDE-9AAF-3AC3C5B0340E}"/>
              </a:ext>
            </a:extLst>
          </p:cNvPr>
          <p:cNvGraphicFramePr>
            <a:graphicFrameLocks noChangeAspect="1"/>
          </p:cNvGraphicFramePr>
          <p:nvPr>
            <p:extLst>
              <p:ext uri="{D42A27DB-BD31-4B8C-83A1-F6EECF244321}">
                <p14:modId xmlns:p14="http://schemas.microsoft.com/office/powerpoint/2010/main" val="1432669849"/>
              </p:ext>
            </p:extLst>
          </p:nvPr>
        </p:nvGraphicFramePr>
        <p:xfrm>
          <a:off x="1166091" y="3163523"/>
          <a:ext cx="7204364" cy="473364"/>
        </p:xfrm>
        <a:graphic>
          <a:graphicData uri="http://schemas.openxmlformats.org/presentationml/2006/ole">
            <mc:AlternateContent xmlns:mc="http://schemas.openxmlformats.org/markup-compatibility/2006">
              <mc:Choice xmlns:v="urn:schemas-microsoft-com:vml" Requires="v">
                <p:oleObj name="Equation" r:id="rId4" imgW="7924680" imgH="520560" progId="Equation.DSMT4">
                  <p:embed/>
                </p:oleObj>
              </mc:Choice>
              <mc:Fallback>
                <p:oleObj name="Equation" r:id="rId4" imgW="7924680" imgH="520560" progId="Equation.DSMT4">
                  <p:embed/>
                  <p:pic>
                    <p:nvPicPr>
                      <p:cNvPr id="5" name="Object 4" descr="sigma = root of left parenthesis 0.50 right parenthesis times left parenthesis 0.0025 right parenthesis + left parenthesis 0.50 right parenthesis times left parenthesis 0.0025 right parenthesis = square root of 0.0025 = 0.05 = 5%.">
                        <a:extLst>
                          <a:ext uri="{FF2B5EF4-FFF2-40B4-BE49-F238E27FC236}">
                            <a16:creationId xmlns:a16="http://schemas.microsoft.com/office/drawing/2014/main" id="{E3D6AB9D-61CD-4FDE-9AAF-3AC3C5B0340E}"/>
                          </a:ext>
                        </a:extLst>
                      </p:cNvPr>
                      <p:cNvPicPr/>
                      <p:nvPr/>
                    </p:nvPicPr>
                    <p:blipFill>
                      <a:blip r:embed="rId5"/>
                      <a:stretch>
                        <a:fillRect/>
                      </a:stretch>
                    </p:blipFill>
                    <p:spPr>
                      <a:xfrm>
                        <a:off x="1166091" y="3163523"/>
                        <a:ext cx="7204364" cy="473364"/>
                      </a:xfrm>
                      <a:prstGeom prst="rect">
                        <a:avLst/>
                      </a:prstGeom>
                    </p:spPr>
                  </p:pic>
                </p:oleObj>
              </mc:Fallback>
            </mc:AlternateContent>
          </a:graphicData>
        </a:graphic>
      </p:graphicFrame>
    </p:spTree>
    <p:extLst>
      <p:ext uri="{BB962C8B-B14F-4D97-AF65-F5344CB8AC3E}">
        <p14:creationId xmlns:p14="http://schemas.microsoft.com/office/powerpoint/2010/main" val="3777554285"/>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c1bd8dc-4e40-424f-a15f-9ffcd522197f">
      <UserInfo>
        <DisplayName/>
        <AccountId xsi:nil="true"/>
        <AccountType/>
      </UserInfo>
    </SharedWithUsers>
    <MediaLengthInSeconds xmlns="6125ffc9-2c56-435e-8267-1393444907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3" ma:contentTypeDescription="Create a new document." ma:contentTypeScope="" ma:versionID="0393889cf394bad1b20cde57c6bb7eb5">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3e430f46b92204fb5a3381a429c4dbe"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8383C5-B6AA-4D62-B066-D175C6475792}">
  <ds:schemaRefs>
    <ds:schemaRef ds:uri="http://schemas.microsoft.com/office/2006/metadata/properties"/>
    <ds:schemaRef ds:uri="http://schemas.microsoft.com/office/infopath/2007/PartnerControls"/>
    <ds:schemaRef ds:uri="7c1bd8dc-4e40-424f-a15f-9ffcd522197f"/>
    <ds:schemaRef ds:uri="6125ffc9-2c56-435e-8267-1393444907b2"/>
  </ds:schemaRefs>
</ds:datastoreItem>
</file>

<file path=customXml/itemProps2.xml><?xml version="1.0" encoding="utf-8"?>
<ds:datastoreItem xmlns:ds="http://schemas.openxmlformats.org/officeDocument/2006/customXml" ds:itemID="{74530A0F-E1CD-42FC-BDFD-49D6DB2662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C17756-D7F6-48F2-A164-E564BE205DA8}">
  <ds:schemaRefs>
    <ds:schemaRef ds:uri="http://schemas.microsoft.com/sharepoint/v3/contenttype/forms"/>
  </ds:schemaRefs>
</ds:datastoreItem>
</file>

<file path=docMetadata/LabelInfo.xml><?xml version="1.0" encoding="utf-8"?>
<clbl:labelList xmlns:clbl="http://schemas.microsoft.com/office/2020/mipLabelMetadata">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otalTime>149384</TotalTime>
  <Words>4346</Words>
  <Application>Microsoft Office PowerPoint</Application>
  <PresentationFormat>On-screen Show (4:3)</PresentationFormat>
  <Paragraphs>339</Paragraphs>
  <Slides>49</Slides>
  <Notes>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7" baseType="lpstr">
      <vt:lpstr>Times New Roman</vt:lpstr>
      <vt:lpstr>Arial</vt:lpstr>
      <vt:lpstr>Calibri</vt:lpstr>
      <vt:lpstr>Verdana</vt:lpstr>
      <vt:lpstr>Noto Sans Symbols</vt:lpstr>
      <vt:lpstr>USHE</vt:lpstr>
      <vt:lpstr>USHE_slide options</vt:lpstr>
      <vt:lpstr>Equation</vt:lpstr>
      <vt:lpstr>Lecture 4: Why do interest rates change</vt:lpstr>
      <vt:lpstr>Overview</vt:lpstr>
      <vt:lpstr>Overview (cont.)</vt:lpstr>
      <vt:lpstr>Determinants of Asset Demand</vt:lpstr>
      <vt:lpstr>Example 1: Expected Return</vt:lpstr>
      <vt:lpstr>Example 2: Standard Deviation</vt:lpstr>
      <vt:lpstr>Example 2: Standard Deviation</vt:lpstr>
      <vt:lpstr>Example 2: Standard Deviation</vt:lpstr>
      <vt:lpstr>Example 2: Standard Deviation</vt:lpstr>
      <vt:lpstr>Example 2: Standard Deviation</vt:lpstr>
      <vt:lpstr>Example 2: Standard Deviation</vt:lpstr>
      <vt:lpstr>Example 2: Standard Deviation</vt:lpstr>
      <vt:lpstr>Determinants of Asset Demand</vt:lpstr>
      <vt:lpstr>Summary Response of the Quantity of an Asset Demanded to Changes in Wealth, Expected Returns, Risk, and Liquidity</vt:lpstr>
      <vt:lpstr>Supply &amp; Demand in the Bond Market</vt:lpstr>
      <vt:lpstr>The Demand Curve</vt:lpstr>
      <vt:lpstr>Derivation of Demand Curve</vt:lpstr>
      <vt:lpstr>Derivation of Demand Curve</vt:lpstr>
      <vt:lpstr>Derivation of Demand Curve </vt:lpstr>
      <vt:lpstr>Figure 1 Supply and Demand for Bonds</vt:lpstr>
      <vt:lpstr>Derivation of Supply Curve </vt:lpstr>
      <vt:lpstr>Derivation of Demand Curve</vt:lpstr>
      <vt:lpstr>Market Equilibrium</vt:lpstr>
      <vt:lpstr>Market Conditions</vt:lpstr>
      <vt:lpstr>Table 2 Summary Factors That Shift the Demand Curve for Bonds (1 of 3)</vt:lpstr>
      <vt:lpstr>Table 2 Summary Factors That Shift the Demand Curve for Bonds (2 of 3)</vt:lpstr>
      <vt:lpstr>Table 2 Summary Factors That Shift the Demand Curve for Bonds (3 of 3)</vt:lpstr>
      <vt:lpstr>How Factors Shift the Demand Curve </vt:lpstr>
      <vt:lpstr>How Factors Shift the Demand Curve (cont.)</vt:lpstr>
      <vt:lpstr>How Factors Shift the Demand Curve (cont.)</vt:lpstr>
      <vt:lpstr>How Factors Shift the Demand Curve (cont.)</vt:lpstr>
      <vt:lpstr>How Factors Shift the Demand Curve (cont.)</vt:lpstr>
      <vt:lpstr>Figure 2 Shift in the Demand Curve for Bonds</vt:lpstr>
      <vt:lpstr>Summary of Shifts in the Demand for Bonds (1 of 2)</vt:lpstr>
      <vt:lpstr>Summary of Shifts in the Demand for Bonds (2 of 2)</vt:lpstr>
      <vt:lpstr>Table 3 Factors That Shift Supply Curve of Bonds (1 of 2)</vt:lpstr>
      <vt:lpstr>Table 4.3 Factors That Shift Supply Curve of Bonds (2 of 2)</vt:lpstr>
      <vt:lpstr>Shifts in the Supply Curve</vt:lpstr>
      <vt:lpstr>Figure 4.3 Shift in the Supply Curve for Bonds</vt:lpstr>
      <vt:lpstr>Summary of Shifts in the Supply of Bonds</vt:lpstr>
      <vt:lpstr>Case: Fisher Effect</vt:lpstr>
      <vt:lpstr>Changes in Pi to the e power    : The Fisher Effect</vt:lpstr>
      <vt:lpstr>Figure 4 Response to a Change in Expected Inflation</vt:lpstr>
      <vt:lpstr>Figure 5 Expected Inflation and Interest Rates (Three-Month Treasury Bills), 1953–2016</vt:lpstr>
      <vt:lpstr>Summary of the Fisher Effect</vt:lpstr>
      <vt:lpstr>Case: Business Cycle Expansion</vt:lpstr>
      <vt:lpstr>Business Cycle Expansion</vt:lpstr>
      <vt:lpstr>Figure 4.6 Response to a Business Cycle Expansion</vt:lpstr>
      <vt:lpstr>Summary</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 Why do interest rates change</dc:title>
  <dc:subject>Business and Finance</dc:subject>
  <dc:creator>Mishkin/Eakins</dc:creator>
  <cp:keywords>Financial Markets and Institutions</cp:keywords>
  <dc:description>Alt text for images/math equations within table cells have been placed behind the object intentionally to provide a better screen reader user experience; Alt text for math equations within the title have been placed behind the title intentionally to provide a better screen reader user experience; This presentation contains the hyperlinks; Long description alt-text is inserted in the notes pane.</dc:description>
  <cp:lastModifiedBy>Khelifa Mazouz</cp:lastModifiedBy>
  <cp:revision>1317</cp:revision>
  <dcterms:modified xsi:type="dcterms:W3CDTF">2023-10-12T12:30:47Z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y fmtid="{D5CDD505-2E9C-101B-9397-08002B2CF9AE}" pid="3" name="Order">
    <vt:r8>7071400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