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7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3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429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33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DD611B-8711-4692-A6B3-B524965E9F9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6FD755-2F24-4E07-9761-18FADE58492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ar-SA" sz="240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محاضرة7: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الطاهر وطار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</a:t>
            </a: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5723468" cy="842097"/>
          </a:xfrm>
        </p:spPr>
        <p:txBody>
          <a:bodyPr>
            <a:normAutofit fontScale="90000"/>
          </a:bodyPr>
          <a:lstStyle/>
          <a:p>
            <a:pPr rtl="1"/>
            <a:r>
              <a:rPr lang="fr-FR" sz="2800" dirty="0"/>
              <a:t/>
            </a:r>
            <a:br>
              <a:rPr lang="fr-FR" sz="2800" dirty="0"/>
            </a:br>
            <a:r>
              <a:rPr lang="ar-SA" sz="28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الطاهر </a:t>
            </a:r>
            <a:r>
              <a:rPr lang="ar-SA" sz="28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وطار (1936- </a:t>
            </a:r>
            <a:r>
              <a:rPr lang="ar-SA" sz="28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2010)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2060848"/>
            <a:ext cx="2968625" cy="363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9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864096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b="1" dirty="0" smtClean="0">
                <a:latin typeface="Calibri"/>
                <a:ea typeface="Calibri"/>
                <a:cs typeface="Amiri"/>
              </a:rPr>
              <a:t/>
            </a:r>
            <a:br>
              <a:rPr lang="ar-SA" sz="3100" b="1" dirty="0" smtClean="0">
                <a:latin typeface="Calibri"/>
                <a:ea typeface="Calibri"/>
                <a:cs typeface="Amiri"/>
              </a:rPr>
            </a:br>
            <a:r>
              <a:rPr lang="ar-SA" sz="3100" b="1" dirty="0" smtClean="0">
                <a:latin typeface="Calibri"/>
                <a:ea typeface="Calibri"/>
                <a:cs typeface="Amiri"/>
              </a:rPr>
              <a:t>النشأة </a:t>
            </a:r>
            <a:r>
              <a:rPr lang="ar-SA" sz="3100" b="1" dirty="0">
                <a:latin typeface="Calibri"/>
                <a:ea typeface="Calibri"/>
                <a:cs typeface="Amiri"/>
              </a:rPr>
              <a:t>والتكوين</a:t>
            </a: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628800"/>
            <a:ext cx="6277312" cy="4094269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ولد في بيئة ريفية محافظة </a:t>
            </a:r>
            <a:r>
              <a:rPr lang="ar-SA" sz="2600" dirty="0" err="1">
                <a:latin typeface="Amiri" pitchFamily="2" charset="-78"/>
                <a:ea typeface="Calibri"/>
                <a:cs typeface="Amiri" pitchFamily="2" charset="-78"/>
              </a:rPr>
              <a:t>بسدراتة</a:t>
            </a: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 (سوق أهراس)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تعلّم في مدارس جمعية العلماء المسلمين الجزائريين، ثم مدرسة ابن باديس، وجامع الزيتونة بتونس(1954).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قارئ نهم لجبران، نعيمة، طه حسين، والرافعي.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بدأ الكتابة في الصحافة سنة 1955 (أول قصة في مجلة الصباح).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مناضل في جبهة التحرير الوطني.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أسس جريدة «الأحرار» (أول جريدة وطنية بعد الاستقلال).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شغل منصب مدير الإذاعة والتلفزة الجزائرية.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أسس جمعية الجاحظية الثقافية سنة 1989.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823315"/>
          </a:xfrm>
        </p:spPr>
        <p:txBody>
          <a:bodyPr>
            <a:normAutofit/>
          </a:bodyPr>
          <a:lstStyle/>
          <a:p>
            <a:r>
              <a:rPr lang="ar-SA" sz="2800" b="1" dirty="0">
                <a:ea typeface="Calibri"/>
                <a:cs typeface="Amiri"/>
              </a:rPr>
              <a:t>البدايات الأدبية وأهم الأعمال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700808"/>
            <a:ext cx="6552728" cy="4022261"/>
          </a:xfrm>
        </p:spPr>
        <p:txBody>
          <a:bodyPr>
            <a:normAutofit fontScale="700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البدايات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بدأ بالصحافة ثم القصة القصيرة والمسرح</a:t>
            </a:r>
            <a:endParaRPr lang="fr-FR" sz="28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مجموعة «دخان في قلبي» (تونس 1962) 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– </a:t>
            </a: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حققت رواجاً كبيراً. مسرحية «الهارب </a:t>
            </a:r>
            <a:r>
              <a:rPr lang="en-US" sz="2800" dirty="0">
                <a:latin typeface="Amiri" pitchFamily="2" charset="-78"/>
                <a:ea typeface="Calibri"/>
                <a:cs typeface="Amiri" pitchFamily="2" charset="-78"/>
              </a:rPr>
              <a:t> (1960) «</a:t>
            </a:r>
            <a:endParaRPr lang="fr-FR" sz="28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أهم الروايات</a:t>
            </a:r>
            <a:r>
              <a:rPr lang="fr-FR" sz="2800" dirty="0" smtClean="0">
                <a:latin typeface="Amiri" pitchFamily="2" charset="-78"/>
                <a:ea typeface="Calibri"/>
                <a:cs typeface="Amiri" pitchFamily="2" charset="-78"/>
              </a:rPr>
              <a:t>:</a:t>
            </a:r>
            <a:endParaRPr lang="fr-FR" sz="28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 err="1">
                <a:latin typeface="Amiri" pitchFamily="2" charset="-78"/>
                <a:ea typeface="Calibri"/>
                <a:cs typeface="Amiri" pitchFamily="2" charset="-78"/>
              </a:rPr>
              <a:t>اللاز</a:t>
            </a: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 (1974). الزلزال (1974). عرس بغل(1978)، الحوات والقصر (1974) تجربة في العشق (1989)، الشمعة والدهاليز(1995)، سلسلة  "الولي الطاهر </a:t>
            </a:r>
            <a:r>
              <a:rPr lang="en-US" sz="2800" dirty="0">
                <a:latin typeface="Amiri" pitchFamily="2" charset="-78"/>
                <a:ea typeface="Calibri"/>
                <a:cs typeface="Amiri" pitchFamily="2" charset="-78"/>
              </a:rPr>
              <a:t>(1999 – 2005 </a:t>
            </a: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)" </a:t>
            </a:r>
            <a:endParaRPr lang="fr-FR" sz="28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أعمال أخرى: مجموعات قصصية ومسرحيات.</a:t>
            </a:r>
            <a:endParaRPr lang="fr-FR" sz="28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40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65245" cy="1039339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b="1" dirty="0" smtClean="0">
                <a:latin typeface="Calibri"/>
                <a:ea typeface="Calibri"/>
                <a:cs typeface="Amiri"/>
              </a:rPr>
              <a:t/>
            </a:r>
            <a:br>
              <a:rPr lang="ar-SA" sz="3100" b="1" dirty="0" smtClean="0">
                <a:latin typeface="Calibri"/>
                <a:ea typeface="Calibri"/>
                <a:cs typeface="Amiri"/>
              </a:rPr>
            </a:br>
            <a:r>
              <a:rPr lang="ar-SA" sz="3100" b="1" dirty="0" smtClean="0">
                <a:latin typeface="Calibri"/>
                <a:ea typeface="Calibri"/>
                <a:cs typeface="Amiri"/>
              </a:rPr>
              <a:t>الموضوعات </a:t>
            </a:r>
            <a:r>
              <a:rPr lang="ar-SA" sz="3100" b="1" dirty="0">
                <a:latin typeface="Calibri"/>
                <a:ea typeface="Calibri"/>
                <a:cs typeface="Amiri"/>
              </a:rPr>
              <a:t>الأساسية في أعماله</a:t>
            </a: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556792"/>
            <a:ext cx="6552728" cy="4464496"/>
          </a:xfrm>
        </p:spPr>
        <p:txBody>
          <a:bodyPr>
            <a:normAutofit fontScale="925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الثورة الجزائرية وبطولاتها وتناقضاتها.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العدالة الاجتماعية والصراع الطبقي (دفاع عن الكادحين والفقراء).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الدين والتدين: علاقة معقدة بين الدين الحقيقي والاستخدام السياسي (روايات «الولي الطاهر» و«الشمعة والدهاليز»).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خيبة الأمل بعد الاستقلال والتحولات الاجتماعية.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أزمة الهوية والصراع بين القيم التقليدية والحديثة.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معاناة الريف والمدينة والفئات المهمشة</a:t>
            </a:r>
            <a:r>
              <a:rPr lang="ar-SA" dirty="0" smtClean="0">
                <a:latin typeface="Calibri"/>
                <a:ea typeface="Calibri"/>
                <a:cs typeface="Amiri"/>
              </a:rPr>
              <a:t>.</a:t>
            </a: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الرؤية </a:t>
            </a: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العامة</a:t>
            </a:r>
            <a:r>
              <a:rPr lang="fr-FR" sz="2200" dirty="0">
                <a:latin typeface="Amiri" pitchFamily="2" charset="-78"/>
                <a:ea typeface="Calibri"/>
                <a:cs typeface="Amiri" pitchFamily="2" charset="-78"/>
              </a:rPr>
              <a:t>: </a:t>
            </a: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واقعية اجتماعية حادة + تأثر ماركسي + التزام وطني جريء.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37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latin typeface="Calibri"/>
                <a:ea typeface="Calibri"/>
                <a:cs typeface="Amiri"/>
              </a:rPr>
              <a:t>الخصائص </a:t>
            </a:r>
            <a:r>
              <a:rPr lang="ar-SA" sz="2800" b="1" dirty="0" smtClean="0">
                <a:latin typeface="Calibri"/>
                <a:ea typeface="Calibri"/>
                <a:cs typeface="Amiri"/>
              </a:rPr>
              <a:t>الفنية</a:t>
            </a:r>
            <a:endParaRPr lang="fr-FR" sz="28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916832"/>
            <a:ext cx="6624736" cy="3806237"/>
          </a:xfrm>
        </p:spPr>
        <p:txBody>
          <a:bodyPr>
            <a:normAutofit lnSpcReduction="10000"/>
          </a:bodyPr>
          <a:lstStyle/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لغة سلسة وعذبة مع تعابير شعبية </a:t>
            </a:r>
            <a:r>
              <a:rPr lang="ar-SA" dirty="0" smtClean="0">
                <a:latin typeface="Calibri"/>
                <a:ea typeface="Calibri"/>
                <a:cs typeface="Amiri"/>
              </a:rPr>
              <a:t>وشاعرية.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توظيف الحوار والمونولوج </a:t>
            </a:r>
            <a:r>
              <a:rPr lang="ar-SA" dirty="0" smtClean="0">
                <a:latin typeface="Calibri"/>
                <a:ea typeface="Calibri"/>
                <a:cs typeface="Amiri"/>
              </a:rPr>
              <a:t>الداخلي.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المزج بين الواقعية والتراث الشعبي والأساطير (مثل «الحوات والقصر» المستوحى من ألف ليلة وليلة</a:t>
            </a:r>
            <a:r>
              <a:rPr lang="ar-SA" dirty="0" smtClean="0">
                <a:latin typeface="Calibri"/>
                <a:ea typeface="Calibri"/>
                <a:cs typeface="Amiri"/>
              </a:rPr>
              <a:t>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استخدام الرمز </a:t>
            </a:r>
            <a:r>
              <a:rPr lang="ar-SA" dirty="0" smtClean="0">
                <a:latin typeface="Calibri"/>
                <a:ea typeface="Calibri"/>
                <a:cs typeface="Amiri"/>
              </a:rPr>
              <a:t>والسخرية.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أسلوب خطابي أحياناً + تعدد الأصوات </a:t>
            </a:r>
            <a:r>
              <a:rPr lang="ar-SA" dirty="0" smtClean="0">
                <a:latin typeface="Calibri"/>
                <a:ea typeface="Calibri"/>
                <a:cs typeface="Amiri"/>
              </a:rPr>
              <a:t>السردية.</a:t>
            </a:r>
            <a:endParaRPr lang="fr-FR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40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955234"/>
          </a:xfrm>
        </p:spPr>
        <p:txBody>
          <a:bodyPr>
            <a:normAutofit fontScale="90000"/>
          </a:bodyPr>
          <a:lstStyle/>
          <a:p>
            <a:pPr lvl="0"/>
            <a:r>
              <a:rPr lang="ar-SA" sz="2800" b="1" dirty="0" smtClean="0"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ar-SA" sz="2800" b="1" dirty="0" smtClean="0">
                <a:latin typeface="Amiri" pitchFamily="2" charset="-78"/>
                <a:ea typeface="Calibri"/>
                <a:cs typeface="Amiri" pitchFamily="2" charset="-78"/>
              </a:rPr>
            </a:br>
            <a:r>
              <a:rPr lang="ar-SA" sz="2800" b="1" dirty="0" smtClean="0">
                <a:latin typeface="Amiri" pitchFamily="2" charset="-78"/>
                <a:ea typeface="Calibri"/>
                <a:cs typeface="Amiri" pitchFamily="2" charset="-78"/>
              </a:rPr>
              <a:t>الإرث </a:t>
            </a:r>
            <a:r>
              <a:rPr lang="ar-SA" sz="2800" b="1" dirty="0">
                <a:latin typeface="Amiri" pitchFamily="2" charset="-78"/>
                <a:ea typeface="Calibri"/>
                <a:cs typeface="Amiri" pitchFamily="2" charset="-78"/>
              </a:rPr>
              <a:t>الأدبي</a:t>
            </a:r>
            <a:r>
              <a:rPr lang="fr-FR" sz="2800" b="1" dirty="0"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fr-FR" sz="2800" b="1" dirty="0">
                <a:latin typeface="Amiri" pitchFamily="2" charset="-78"/>
                <a:ea typeface="Calibri"/>
                <a:cs typeface="Amiri" pitchFamily="2" charset="-78"/>
              </a:rPr>
            </a:b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628800"/>
            <a:ext cx="6421328" cy="4094269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 smtClean="0">
                <a:latin typeface="Calibri"/>
                <a:ea typeface="Calibri"/>
                <a:cs typeface="Amiri"/>
              </a:rPr>
              <a:t>أحد </a:t>
            </a:r>
            <a:r>
              <a:rPr lang="ar-SA" dirty="0">
                <a:latin typeface="Calibri"/>
                <a:ea typeface="Calibri"/>
                <a:cs typeface="Amiri"/>
              </a:rPr>
              <a:t>أعمدة الرواية الجزائرية المكتوبة </a:t>
            </a:r>
            <a:r>
              <a:rPr lang="ar-SA" dirty="0" smtClean="0">
                <a:latin typeface="Calibri"/>
                <a:ea typeface="Calibri"/>
                <a:cs typeface="Amiri"/>
              </a:rPr>
              <a:t>بالعربية.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جمع بين الالتزام الفكري والتجريب </a:t>
            </a:r>
            <a:r>
              <a:rPr lang="ar-SA" dirty="0" smtClean="0">
                <a:latin typeface="Calibri"/>
                <a:ea typeface="Calibri"/>
                <a:cs typeface="Amiri"/>
              </a:rPr>
              <a:t>السردي.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دافع عن اللغة العربية والعدالة </a:t>
            </a:r>
            <a:r>
              <a:rPr lang="ar-SA" dirty="0" smtClean="0">
                <a:latin typeface="Calibri"/>
                <a:ea typeface="Calibri"/>
                <a:cs typeface="Amiri"/>
              </a:rPr>
              <a:t>الاجتماعية.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حصل على جائزة الشارقة (2005) وجائزة العويس</a:t>
            </a:r>
            <a:r>
              <a:rPr lang="fr-FR" dirty="0">
                <a:latin typeface="Amiri"/>
                <a:ea typeface="Calibri"/>
                <a:cs typeface="Arial"/>
              </a:rPr>
              <a:t> </a:t>
            </a:r>
            <a:r>
              <a:rPr lang="ar-SA" dirty="0" smtClean="0">
                <a:latin typeface="Amiri"/>
                <a:ea typeface="Calibri"/>
                <a:cs typeface="Arial"/>
              </a:rPr>
              <a:t>(2009). 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توفي سنة 2010 مخلفاً إرثاً غنياً يؤثر في الأجيال </a:t>
            </a:r>
            <a:r>
              <a:rPr lang="ar-SA" dirty="0" smtClean="0">
                <a:latin typeface="Calibri"/>
                <a:ea typeface="Calibri"/>
                <a:cs typeface="Amiri"/>
              </a:rPr>
              <a:t>اللاحقة.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 smtClean="0">
                <a:latin typeface="Calibri"/>
                <a:ea typeface="Calibri"/>
                <a:cs typeface="Amiri"/>
              </a:rPr>
              <a:t>الكتابة </a:t>
            </a:r>
            <a:r>
              <a:rPr lang="ar-SA" dirty="0">
                <a:latin typeface="Calibri"/>
                <a:ea typeface="Calibri"/>
                <a:cs typeface="Amiri"/>
              </a:rPr>
              <a:t>انتحار</a:t>
            </a:r>
            <a:r>
              <a:rPr lang="en-US" dirty="0">
                <a:latin typeface="Amiri"/>
                <a:ea typeface="Calibri"/>
                <a:cs typeface="Arial"/>
              </a:rPr>
              <a:t>… </a:t>
            </a:r>
            <a:r>
              <a:rPr lang="ar-SA" dirty="0">
                <a:latin typeface="Calibri"/>
                <a:ea typeface="Calibri"/>
                <a:cs typeface="Amiri"/>
              </a:rPr>
              <a:t>تعلم نزيلها كيف يدفع دون أن </a:t>
            </a:r>
            <a:r>
              <a:rPr lang="ar-SA" dirty="0" smtClean="0">
                <a:latin typeface="Calibri"/>
                <a:ea typeface="Calibri"/>
                <a:cs typeface="Amiri"/>
              </a:rPr>
              <a:t>يقبض.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961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360</TotalTime>
  <Words>364</Words>
  <Application>Microsoft Office PowerPoint</Application>
  <PresentationFormat>Affichage à l'écran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Punaise</vt:lpstr>
      <vt:lpstr>Promenade</vt:lpstr>
      <vt:lpstr>Présentation PowerPoint</vt:lpstr>
      <vt:lpstr> الطاهر وطار (1936- 2010)</vt:lpstr>
      <vt:lpstr> النشأة والتكوين </vt:lpstr>
      <vt:lpstr>البدايات الأدبية وأهم الأعمال</vt:lpstr>
      <vt:lpstr> الموضوعات الأساسية في أعماله </vt:lpstr>
      <vt:lpstr>الخصائص الفنية</vt:lpstr>
      <vt:lpstr> الإرث الأدبي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الطاهر وطار (1936- 2010)</dc:title>
  <dc:creator>Windows User</dc:creator>
  <cp:lastModifiedBy>Windows User</cp:lastModifiedBy>
  <cp:revision>11</cp:revision>
  <dcterms:created xsi:type="dcterms:W3CDTF">2026-04-11T19:24:37Z</dcterms:created>
  <dcterms:modified xsi:type="dcterms:W3CDTF">2026-04-21T10:16:11Z</dcterms:modified>
</cp:coreProperties>
</file>