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2" r:id="rId2"/>
    <p:sldId id="283" r:id="rId3"/>
    <p:sldId id="256" r:id="rId4"/>
    <p:sldId id="281" r:id="rId5"/>
    <p:sldId id="276" r:id="rId6"/>
    <p:sldId id="257" r:id="rId7"/>
    <p:sldId id="271" r:id="rId8"/>
    <p:sldId id="273" r:id="rId9"/>
    <p:sldId id="272" r:id="rId10"/>
    <p:sldId id="260" r:id="rId11"/>
    <p:sldId id="266" r:id="rId12"/>
    <p:sldId id="261" r:id="rId13"/>
    <p:sldId id="267" r:id="rId14"/>
    <p:sldId id="262" r:id="rId15"/>
    <p:sldId id="274" r:id="rId16"/>
    <p:sldId id="269" r:id="rId17"/>
    <p:sldId id="277" r:id="rId18"/>
    <p:sldId id="270" r:id="rId19"/>
    <p:sldId id="279" r:id="rId20"/>
    <p:sldId id="280" r:id="rId21"/>
    <p:sldId id="263" r:id="rId22"/>
    <p:sldId id="264" r:id="rId23"/>
    <p:sldId id="265" r:id="rId24"/>
    <p:sldId id="278" r:id="rId25"/>
    <p:sldId id="268"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60"/>
  </p:normalViewPr>
  <p:slideViewPr>
    <p:cSldViewPr snapToGrid="0">
      <p:cViewPr varScale="1">
        <p:scale>
          <a:sx n="68" d="100"/>
          <a:sy n="68" d="100"/>
        </p:scale>
        <p:origin x="-822" y="-96"/>
      </p:cViewPr>
      <p:guideLst>
        <p:guide orient="horz" pos="2160"/>
        <p:guide pos="3840"/>
      </p:guideLst>
    </p:cSldViewPr>
  </p:slideViewPr>
  <p:notesTextViewPr>
    <p:cViewPr>
      <p:scale>
        <a:sx n="1" d="1"/>
        <a:sy n="1" d="1"/>
      </p:scale>
      <p:origin x="0" y="0"/>
    </p:cViewPr>
  </p:notesTextViewPr>
  <p:sorterViewPr>
    <p:cViewPr>
      <p:scale>
        <a:sx n="100" d="100"/>
        <a:sy n="100" d="100"/>
      </p:scale>
      <p:origin x="0" y="-377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EA80C-1FAF-4AF0-B0E3-45849D6A74FF}" type="datetimeFigureOut">
              <a:rPr lang="fr-FR" smtClean="0"/>
              <a:pPr/>
              <a:t>23/12/2020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AC9F3-4A86-4F15-B473-6C872A03916B}" type="slidenum">
              <a:rPr lang="fr-FR" smtClean="0"/>
              <a:pPr/>
              <a:t>‹N°›</a:t>
            </a:fld>
            <a:endParaRPr lang="fr-FR"/>
          </a:p>
        </p:txBody>
      </p:sp>
    </p:spTree>
    <p:extLst>
      <p:ext uri="{BB962C8B-B14F-4D97-AF65-F5344CB8AC3E}">
        <p14:creationId xmlns:p14="http://schemas.microsoft.com/office/powerpoint/2010/main" xmlns="" val="34146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fr.wikipedia.org/w/index.php?title=Absidia&amp;action=edit&amp;redlink=1" TargetMode="External"/><Relationship Id="rId13" Type="http://schemas.openxmlformats.org/officeDocument/2006/relationships/hyperlink" Target="https://fr.wikipedia.org/wiki/Biotope" TargetMode="External"/><Relationship Id="rId3" Type="http://schemas.openxmlformats.org/officeDocument/2006/relationships/hyperlink" Target="https://fr.wikipedia.org/wiki/Mucorales" TargetMode="External"/><Relationship Id="rId7" Type="http://schemas.openxmlformats.org/officeDocument/2006/relationships/hyperlink" Target="https://fr.wikipedia.org/wiki/Mucor" TargetMode="External"/><Relationship Id="rId12" Type="http://schemas.openxmlformats.org/officeDocument/2006/relationships/hyperlink" Target="https://fr.wikipedia.org/wiki/Mycorhiz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fr.wikipedia.org/wiki/Moisissure" TargetMode="External"/><Relationship Id="rId11" Type="http://schemas.openxmlformats.org/officeDocument/2006/relationships/hyperlink" Target="https://fr.wikipedia.org/wiki/Symbiose" TargetMode="External"/><Relationship Id="rId5" Type="http://schemas.openxmlformats.org/officeDocument/2006/relationships/hyperlink" Target="https://fr.wikipedia.org/wiki/Zygomycose" TargetMode="External"/><Relationship Id="rId10" Type="http://schemas.openxmlformats.org/officeDocument/2006/relationships/hyperlink" Target="https://fr.wikipedia.org/w/index.php?title=Endogonales&amp;action=edit&amp;redlink=1" TargetMode="External"/><Relationship Id="rId4" Type="http://schemas.openxmlformats.org/officeDocument/2006/relationships/hyperlink" Target="https://fr.wikipedia.org/wiki/Parasitisme" TargetMode="External"/><Relationship Id="rId9" Type="http://schemas.openxmlformats.org/officeDocument/2006/relationships/hyperlink" Target="https://fr.wikipedia.org/wiki/Rhizopus" TargetMode="External"/><Relationship Id="rId14" Type="http://schemas.openxmlformats.org/officeDocument/2006/relationships/hyperlink" Target="https://fr.wikipedia.org/wiki/Entomophthorale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ites.google.com/site/microbiologieaz/glossaire-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fld id="{D04DEB7C-0A37-4DD8-875D-60CFD642FC92}" type="slidenum">
              <a:rPr lang="en-US">
                <a:latin typeface="Times New Roman" panose="02020603050405020304" pitchFamily="18" charset="0"/>
              </a:rPr>
              <a:pPr eaLnBrk="1" hangingPunct="1"/>
              <a:t>6</a:t>
            </a:fld>
            <a:endParaRPr lang="en-US">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CA" sz="1200" b="0" i="0" kern="1200" dirty="0" smtClean="0">
                <a:solidFill>
                  <a:schemeClr val="tx1"/>
                </a:solidFill>
                <a:effectLst/>
                <a:latin typeface="+mn-lt"/>
                <a:ea typeface="+mn-ea"/>
                <a:cs typeface="+mn-cs"/>
              </a:rPr>
              <a:t>les </a:t>
            </a:r>
            <a:r>
              <a:rPr lang="fr-CA" sz="1200" b="0" i="1" u="none" strike="noStrike" kern="1200" dirty="0" smtClean="0">
                <a:solidFill>
                  <a:schemeClr val="tx1"/>
                </a:solidFill>
                <a:effectLst/>
                <a:latin typeface="+mn-lt"/>
                <a:ea typeface="+mn-ea"/>
                <a:cs typeface="+mn-cs"/>
                <a:hlinkClick r:id="rId3" tooltip="Mucorales"/>
              </a:rPr>
              <a:t>Mucorales</a:t>
            </a:r>
            <a:r>
              <a:rPr lang="fr-CA" sz="1200" b="0" i="0" kern="1200" dirty="0" smtClean="0">
                <a:solidFill>
                  <a:schemeClr val="tx1"/>
                </a:solidFill>
                <a:effectLst/>
                <a:latin typeface="+mn-lt"/>
                <a:ea typeface="+mn-ea"/>
                <a:cs typeface="+mn-cs"/>
              </a:rPr>
              <a:t> : parfois </a:t>
            </a:r>
            <a:r>
              <a:rPr lang="fr-CA" sz="1200" b="0" i="0" u="none" strike="noStrike" kern="1200" dirty="0" smtClean="0">
                <a:solidFill>
                  <a:schemeClr val="tx1"/>
                </a:solidFill>
                <a:effectLst/>
                <a:latin typeface="+mn-lt"/>
                <a:ea typeface="+mn-ea"/>
                <a:cs typeface="+mn-cs"/>
                <a:hlinkClick r:id="rId4" tooltip="Parasitisme"/>
              </a:rPr>
              <a:t>parasites</a:t>
            </a:r>
            <a:r>
              <a:rPr lang="fr-CA" sz="1200" b="0" i="0" kern="1200" dirty="0" smtClean="0">
                <a:solidFill>
                  <a:schemeClr val="tx1"/>
                </a:solidFill>
                <a:effectLst/>
                <a:latin typeface="+mn-lt"/>
                <a:ea typeface="+mn-ea"/>
                <a:cs typeface="+mn-cs"/>
              </a:rPr>
              <a:t> de l’homme (agents de </a:t>
            </a:r>
            <a:r>
              <a:rPr lang="fr-CA" sz="1200" b="0" i="0" u="none" strike="noStrike" kern="1200" dirty="0" err="1" smtClean="0">
                <a:solidFill>
                  <a:schemeClr val="tx1"/>
                </a:solidFill>
                <a:effectLst/>
                <a:latin typeface="+mn-lt"/>
                <a:ea typeface="+mn-ea"/>
                <a:cs typeface="+mn-cs"/>
                <a:hlinkClick r:id="rId5" tooltip="Zygomycose"/>
              </a:rPr>
              <a:t>zygomycoses</a:t>
            </a:r>
            <a:r>
              <a:rPr lang="fr-CA" sz="1200" b="0" i="0" kern="1200" dirty="0" smtClean="0">
                <a:solidFill>
                  <a:schemeClr val="tx1"/>
                </a:solidFill>
                <a:effectLst/>
                <a:latin typeface="+mn-lt"/>
                <a:ea typeface="+mn-ea"/>
                <a:cs typeface="+mn-cs"/>
              </a:rPr>
              <a:t>), ce sont le plus souvent des </a:t>
            </a:r>
            <a:r>
              <a:rPr lang="fr-CA" sz="1200" b="0" i="0" u="none" strike="noStrike" kern="1200" dirty="0" smtClean="0">
                <a:solidFill>
                  <a:schemeClr val="tx1"/>
                </a:solidFill>
                <a:effectLst/>
                <a:latin typeface="+mn-lt"/>
                <a:ea typeface="+mn-ea"/>
                <a:cs typeface="+mn-cs"/>
                <a:hlinkClick r:id="rId6" tooltip="Moisissure"/>
              </a:rPr>
              <a:t>moisissures</a:t>
            </a:r>
            <a:r>
              <a:rPr lang="fr-CA" sz="1200" b="0" i="0" kern="1200" dirty="0" smtClean="0">
                <a:solidFill>
                  <a:schemeClr val="tx1"/>
                </a:solidFill>
                <a:effectLst/>
                <a:latin typeface="+mn-lt"/>
                <a:ea typeface="+mn-ea"/>
                <a:cs typeface="+mn-cs"/>
              </a:rPr>
              <a:t>, dans bien des cas précieux auxiliaires de l’industrie chimique ou pharmaceutique. Quelques genres : </a:t>
            </a:r>
            <a:r>
              <a:rPr lang="fr-CA" sz="1200" b="0" i="1" u="none" strike="noStrike" kern="1200" dirty="0" smtClean="0">
                <a:solidFill>
                  <a:schemeClr val="tx1"/>
                </a:solidFill>
                <a:effectLst/>
                <a:latin typeface="+mn-lt"/>
                <a:ea typeface="+mn-ea"/>
                <a:cs typeface="+mn-cs"/>
                <a:hlinkClick r:id="rId7" tooltip="Mucor"/>
              </a:rPr>
              <a:t>Mucor</a:t>
            </a:r>
            <a:r>
              <a:rPr lang="fr-CA" sz="1200" b="0" i="0" kern="1200" dirty="0" smtClean="0">
                <a:solidFill>
                  <a:schemeClr val="tx1"/>
                </a:solidFill>
                <a:effectLst/>
                <a:latin typeface="+mn-lt"/>
                <a:ea typeface="+mn-ea"/>
                <a:cs typeface="+mn-cs"/>
              </a:rPr>
              <a:t> (nombreuses espèces dont le « poil de chat » des fromages), </a:t>
            </a:r>
            <a:r>
              <a:rPr lang="fr-CA" sz="1200" b="0" i="1" u="none" strike="noStrike" kern="1200" dirty="0" err="1" smtClean="0">
                <a:solidFill>
                  <a:schemeClr val="tx1"/>
                </a:solidFill>
                <a:effectLst/>
                <a:latin typeface="+mn-lt"/>
                <a:ea typeface="+mn-ea"/>
                <a:cs typeface="+mn-cs"/>
                <a:hlinkClick r:id="rId8" tooltip="Absidia (page inexistante)"/>
              </a:rPr>
              <a:t>Absidia</a:t>
            </a:r>
            <a:r>
              <a:rPr lang="fr-CA" sz="1200" b="0" i="0" kern="1200" dirty="0" smtClean="0">
                <a:solidFill>
                  <a:schemeClr val="tx1"/>
                </a:solidFill>
                <a:effectLst/>
                <a:latin typeface="+mn-lt"/>
                <a:ea typeface="+mn-ea"/>
                <a:cs typeface="+mn-cs"/>
              </a:rPr>
              <a:t>, </a:t>
            </a:r>
            <a:r>
              <a:rPr lang="fr-CA" sz="1200" b="0" i="1" u="none" strike="noStrike" kern="1200" dirty="0" err="1" smtClean="0">
                <a:solidFill>
                  <a:schemeClr val="tx1"/>
                </a:solidFill>
                <a:effectLst/>
                <a:latin typeface="+mn-lt"/>
                <a:ea typeface="+mn-ea"/>
                <a:cs typeface="+mn-cs"/>
                <a:hlinkClick r:id="rId9" tooltip="Rhizopus"/>
              </a:rPr>
              <a:t>Rhizopus</a:t>
            </a:r>
            <a:r>
              <a:rPr lang="fr-CA" sz="1200" b="0" i="0" kern="1200" dirty="0" smtClean="0">
                <a:solidFill>
                  <a:schemeClr val="tx1"/>
                </a:solidFill>
                <a:effectLst/>
                <a:latin typeface="+mn-lt"/>
                <a:ea typeface="+mn-ea"/>
                <a:cs typeface="+mn-cs"/>
              </a:rPr>
              <a:t> ;</a:t>
            </a:r>
          </a:p>
          <a:p>
            <a:r>
              <a:rPr lang="fr-CA" sz="1200" b="0" i="0" kern="1200" dirty="0" smtClean="0">
                <a:solidFill>
                  <a:schemeClr val="tx1"/>
                </a:solidFill>
                <a:effectLst/>
                <a:latin typeface="+mn-lt"/>
                <a:ea typeface="+mn-ea"/>
                <a:cs typeface="+mn-cs"/>
              </a:rPr>
              <a:t>les </a:t>
            </a:r>
            <a:r>
              <a:rPr lang="fr-CA" sz="1200" b="0" i="1" u="none" strike="noStrike" kern="1200" dirty="0" err="1" smtClean="0">
                <a:solidFill>
                  <a:schemeClr val="tx1"/>
                </a:solidFill>
                <a:effectLst/>
                <a:latin typeface="+mn-lt"/>
                <a:ea typeface="+mn-ea"/>
                <a:cs typeface="+mn-cs"/>
                <a:hlinkClick r:id="rId10" tooltip="Endogonales (page inexistante)"/>
              </a:rPr>
              <a:t>Endogonales</a:t>
            </a:r>
            <a:r>
              <a:rPr lang="fr-CA" sz="1200" b="0" i="0" kern="1200" dirty="0" smtClean="0">
                <a:solidFill>
                  <a:schemeClr val="tx1"/>
                </a:solidFill>
                <a:effectLst/>
                <a:latin typeface="+mn-lt"/>
                <a:ea typeface="+mn-ea"/>
                <a:cs typeface="+mn-cs"/>
              </a:rPr>
              <a:t> : abondants dans les sols, ils vivent en </a:t>
            </a:r>
            <a:r>
              <a:rPr lang="fr-CA" sz="1200" b="0" i="0" u="none" strike="noStrike" kern="1200" dirty="0" smtClean="0">
                <a:solidFill>
                  <a:schemeClr val="tx1"/>
                </a:solidFill>
                <a:effectLst/>
                <a:latin typeface="+mn-lt"/>
                <a:ea typeface="+mn-ea"/>
                <a:cs typeface="+mn-cs"/>
                <a:hlinkClick r:id="rId11" tooltip="Symbiose"/>
              </a:rPr>
              <a:t>symbiose</a:t>
            </a:r>
            <a:r>
              <a:rPr lang="fr-CA" sz="1200" b="0" i="0" kern="1200" dirty="0" smtClean="0">
                <a:solidFill>
                  <a:schemeClr val="tx1"/>
                </a:solidFill>
                <a:effectLst/>
                <a:latin typeface="+mn-lt"/>
                <a:ea typeface="+mn-ea"/>
                <a:cs typeface="+mn-cs"/>
              </a:rPr>
              <a:t> (partenaires </a:t>
            </a:r>
            <a:r>
              <a:rPr lang="fr-CA" sz="1200" b="0" i="0" u="none" strike="noStrike" kern="1200" dirty="0" err="1" smtClean="0">
                <a:solidFill>
                  <a:schemeClr val="tx1"/>
                </a:solidFill>
                <a:effectLst/>
                <a:latin typeface="+mn-lt"/>
                <a:ea typeface="+mn-ea"/>
                <a:cs typeface="+mn-cs"/>
                <a:hlinkClick r:id="rId12" tooltip="Mycorhize"/>
              </a:rPr>
              <a:t>endomycorhiziens</a:t>
            </a:r>
            <a:r>
              <a:rPr lang="fr-CA" sz="1200" b="0" i="0" kern="1200" dirty="0" smtClean="0">
                <a:solidFill>
                  <a:schemeClr val="tx1"/>
                </a:solidFill>
                <a:effectLst/>
                <a:latin typeface="+mn-lt"/>
                <a:ea typeface="+mn-ea"/>
                <a:cs typeface="+mn-cs"/>
              </a:rPr>
              <a:t>) avec de nombreuses plantes supérieures, jouant un rôle important dans l’équilibre biologique de certains </a:t>
            </a:r>
            <a:r>
              <a:rPr lang="fr-CA" sz="1200" b="0" i="0" u="none" strike="noStrike" kern="1200" dirty="0" smtClean="0">
                <a:solidFill>
                  <a:schemeClr val="tx1"/>
                </a:solidFill>
                <a:effectLst/>
                <a:latin typeface="+mn-lt"/>
                <a:ea typeface="+mn-ea"/>
                <a:cs typeface="+mn-cs"/>
                <a:hlinkClick r:id="rId13" tooltip="Biotope"/>
              </a:rPr>
              <a:t>biotopes</a:t>
            </a:r>
            <a:r>
              <a:rPr lang="fr-CA" sz="1200" b="0" i="0" kern="1200" dirty="0" smtClean="0">
                <a:solidFill>
                  <a:schemeClr val="tx1"/>
                </a:solidFill>
                <a:effectLst/>
                <a:latin typeface="+mn-lt"/>
                <a:ea typeface="+mn-ea"/>
                <a:cs typeface="+mn-cs"/>
              </a:rPr>
              <a:t> ;</a:t>
            </a:r>
          </a:p>
          <a:p>
            <a:r>
              <a:rPr lang="fr-CA" sz="1200" b="0" i="0" kern="1200" dirty="0" smtClean="0">
                <a:solidFill>
                  <a:schemeClr val="tx1"/>
                </a:solidFill>
                <a:effectLst/>
                <a:latin typeface="+mn-lt"/>
                <a:ea typeface="+mn-ea"/>
                <a:cs typeface="+mn-cs"/>
              </a:rPr>
              <a:t>les </a:t>
            </a:r>
            <a:r>
              <a:rPr lang="fr-CA" sz="1200" b="0" i="1" u="none" strike="noStrike" kern="1200" dirty="0" err="1" smtClean="0">
                <a:solidFill>
                  <a:schemeClr val="tx1"/>
                </a:solidFill>
                <a:effectLst/>
                <a:latin typeface="+mn-lt"/>
                <a:ea typeface="+mn-ea"/>
                <a:cs typeface="+mn-cs"/>
                <a:hlinkClick r:id="rId14" tooltip="Entomophthorales"/>
              </a:rPr>
              <a:t>Entomophthorales</a:t>
            </a:r>
            <a:r>
              <a:rPr lang="fr-CA" sz="1200" b="0" i="0" kern="1200" dirty="0" smtClean="0">
                <a:solidFill>
                  <a:schemeClr val="tx1"/>
                </a:solidFill>
                <a:effectLst/>
                <a:latin typeface="+mn-lt"/>
                <a:ea typeface="+mn-ea"/>
                <a:cs typeface="+mn-cs"/>
              </a:rPr>
              <a:t> : parasites de plantes et d’animaux, parfois utilisés dans la lutte biologique contre des insectes nuisibles.</a:t>
            </a:r>
          </a:p>
          <a:p>
            <a:pPr eaLnBrk="1" hangingPunct="1"/>
            <a:endParaRPr lang="fr-FR" dirty="0" smtClean="0">
              <a:latin typeface="Arial" panose="020B0604020202020204" pitchFamily="34" charset="0"/>
            </a:endParaRPr>
          </a:p>
        </p:txBody>
      </p:sp>
    </p:spTree>
    <p:extLst>
      <p:ext uri="{BB962C8B-B14F-4D97-AF65-F5344CB8AC3E}">
        <p14:creationId xmlns:p14="http://schemas.microsoft.com/office/powerpoint/2010/main" xmlns="" val="416327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i="1" u="sng" kern="1200" dirty="0" smtClean="0">
                <a:solidFill>
                  <a:schemeClr val="tx1"/>
                </a:solidFill>
                <a:effectLst/>
                <a:latin typeface="+mn-lt"/>
                <a:ea typeface="+mn-ea"/>
                <a:cs typeface="+mn-cs"/>
              </a:rPr>
              <a:t>Reproduction asexuée</a:t>
            </a:r>
            <a:r>
              <a:rPr lang="fr-CA" sz="1200" b="0" i="0" kern="1200" dirty="0" smtClean="0">
                <a:solidFill>
                  <a:schemeClr val="tx1"/>
                </a:solidFill>
                <a:effectLst/>
                <a:latin typeface="+mn-lt"/>
                <a:ea typeface="+mn-ea"/>
                <a:cs typeface="+mn-cs"/>
              </a:rPr>
              <a:t/>
            </a:r>
            <a:br>
              <a:rPr lang="fr-CA" sz="1200" b="0" i="0" kern="1200" dirty="0" smtClean="0">
                <a:solidFill>
                  <a:schemeClr val="tx1"/>
                </a:solidFill>
                <a:effectLst/>
                <a:latin typeface="+mn-lt"/>
                <a:ea typeface="+mn-ea"/>
                <a:cs typeface="+mn-cs"/>
              </a:rPr>
            </a:br>
            <a:endParaRPr lang="fr-CA" sz="1200" b="0" i="0" kern="1200" dirty="0" smtClean="0">
              <a:solidFill>
                <a:schemeClr val="tx1"/>
              </a:solidFill>
              <a:effectLst/>
              <a:latin typeface="+mn-lt"/>
              <a:ea typeface="+mn-ea"/>
              <a:cs typeface="+mn-cs"/>
            </a:endParaRPr>
          </a:p>
          <a:p>
            <a:r>
              <a:rPr lang="fr-CA" sz="1200" b="0" i="0" kern="1200" dirty="0" smtClean="0">
                <a:solidFill>
                  <a:schemeClr val="tx1"/>
                </a:solidFill>
                <a:effectLst/>
                <a:latin typeface="+mn-lt"/>
                <a:ea typeface="+mn-ea"/>
                <a:cs typeface="+mn-cs"/>
              </a:rPr>
              <a:t>Les spores asexuées de </a:t>
            </a:r>
            <a:r>
              <a:rPr lang="fr-CA" sz="1200" b="0" i="0" kern="1200" dirty="0" err="1" smtClean="0">
                <a:solidFill>
                  <a:schemeClr val="tx1"/>
                </a:solidFill>
                <a:effectLst/>
                <a:latin typeface="+mn-lt"/>
                <a:ea typeface="+mn-ea"/>
                <a:cs typeface="+mn-cs"/>
              </a:rPr>
              <a:t>Rhizopus</a:t>
            </a:r>
            <a:r>
              <a:rPr lang="fr-CA" sz="1200" b="0" i="0" kern="1200" dirty="0" smtClean="0">
                <a:solidFill>
                  <a:schemeClr val="tx1"/>
                </a:solidFill>
                <a:effectLst/>
                <a:latin typeface="+mn-lt"/>
                <a:ea typeface="+mn-ea"/>
                <a:cs typeface="+mn-cs"/>
              </a:rPr>
              <a:t> </a:t>
            </a:r>
            <a:r>
              <a:rPr lang="fr-CA" sz="1200" b="0" i="0" kern="1200" dirty="0" err="1" smtClean="0">
                <a:solidFill>
                  <a:schemeClr val="tx1"/>
                </a:solidFill>
                <a:effectLst/>
                <a:latin typeface="+mn-lt"/>
                <a:ea typeface="+mn-ea"/>
                <a:cs typeface="+mn-cs"/>
              </a:rPr>
              <a:t>nigricans</a:t>
            </a:r>
            <a:r>
              <a:rPr lang="fr-CA" sz="1200" b="0" i="0" kern="1200" dirty="0" smtClean="0">
                <a:solidFill>
                  <a:schemeClr val="tx1"/>
                </a:solidFill>
                <a:effectLst/>
                <a:latin typeface="+mn-lt"/>
                <a:ea typeface="+mn-ea"/>
                <a:cs typeface="+mn-cs"/>
              </a:rPr>
              <a:t> sont des</a:t>
            </a:r>
            <a:r>
              <a:rPr lang="fr-CA" sz="1200" b="1" i="0" kern="1200" dirty="0" smtClean="0">
                <a:solidFill>
                  <a:schemeClr val="tx1"/>
                </a:solidFill>
                <a:effectLst/>
                <a:latin typeface="+mn-lt"/>
                <a:ea typeface="+mn-ea"/>
                <a:cs typeface="+mn-cs"/>
              </a:rPr>
              <a:t> </a:t>
            </a:r>
            <a:r>
              <a:rPr lang="fr-CA" sz="1200" b="1" i="0" u="sng" kern="1200" dirty="0" err="1" smtClean="0">
                <a:solidFill>
                  <a:schemeClr val="tx1"/>
                </a:solidFill>
                <a:effectLst/>
                <a:latin typeface="+mn-lt"/>
                <a:ea typeface="+mn-ea"/>
                <a:cs typeface="+mn-cs"/>
                <a:hlinkClick r:id="rId3"/>
              </a:rPr>
              <a:t>sporangiospores</a:t>
            </a:r>
            <a:r>
              <a:rPr lang="fr-CA" sz="1200" b="0" i="0" kern="1200" dirty="0" smtClean="0">
                <a:solidFill>
                  <a:schemeClr val="tx1"/>
                </a:solidFill>
                <a:effectLst/>
                <a:latin typeface="+mn-lt"/>
                <a:ea typeface="+mn-ea"/>
                <a:cs typeface="+mn-cs"/>
              </a:rPr>
              <a:t>, ce sont ces </a:t>
            </a:r>
            <a:r>
              <a:rPr lang="fr-CA" sz="1200" b="0" i="0" kern="1200" dirty="0" err="1" smtClean="0">
                <a:solidFill>
                  <a:schemeClr val="tx1"/>
                </a:solidFill>
                <a:effectLst/>
                <a:latin typeface="+mn-lt"/>
                <a:ea typeface="+mn-ea"/>
                <a:cs typeface="+mn-cs"/>
              </a:rPr>
              <a:t>sporangiospores</a:t>
            </a:r>
            <a:r>
              <a:rPr lang="fr-CA" sz="1200" b="0" i="0" kern="1200" dirty="0" smtClean="0">
                <a:solidFill>
                  <a:schemeClr val="tx1"/>
                </a:solidFill>
                <a:effectLst/>
                <a:latin typeface="+mn-lt"/>
                <a:ea typeface="+mn-ea"/>
                <a:cs typeface="+mn-cs"/>
              </a:rPr>
              <a:t> sombres dans les </a:t>
            </a:r>
            <a:r>
              <a:rPr lang="fr-CA" sz="1200" b="1" i="0" u="sng" kern="1200" dirty="0" smtClean="0">
                <a:solidFill>
                  <a:schemeClr val="tx1"/>
                </a:solidFill>
                <a:effectLst/>
                <a:latin typeface="+mn-lt"/>
                <a:ea typeface="+mn-ea"/>
                <a:cs typeface="+mn-cs"/>
                <a:hlinkClick r:id="rId3"/>
              </a:rPr>
              <a:t>sporanges</a:t>
            </a:r>
            <a:r>
              <a:rPr lang="fr-CA" sz="1200" b="0" i="0" kern="1200" dirty="0" smtClean="0">
                <a:solidFill>
                  <a:schemeClr val="tx1"/>
                </a:solidFill>
                <a:effectLst/>
                <a:latin typeface="+mn-lt"/>
                <a:ea typeface="+mn-ea"/>
                <a:cs typeface="+mn-cs"/>
              </a:rPr>
              <a:t> qui  donnent son nom à cette moisissure. Le sporange de forme élargie est situé à l’extrémité d’un </a:t>
            </a:r>
            <a:r>
              <a:rPr lang="fr-CA" sz="1200" b="1" i="0" u="sng" kern="1200" dirty="0" err="1" smtClean="0">
                <a:solidFill>
                  <a:schemeClr val="tx1"/>
                </a:solidFill>
                <a:effectLst/>
                <a:latin typeface="+mn-lt"/>
                <a:ea typeface="+mn-ea"/>
                <a:cs typeface="+mn-cs"/>
                <a:hlinkClick r:id="rId3"/>
              </a:rPr>
              <a:t>sporangiophore</a:t>
            </a:r>
            <a:r>
              <a:rPr lang="fr-CA" sz="1200" b="1" i="0" kern="1200" dirty="0" smtClean="0">
                <a:solidFill>
                  <a:schemeClr val="tx1"/>
                </a:solidFill>
                <a:effectLst/>
                <a:latin typeface="+mn-lt"/>
                <a:ea typeface="+mn-ea"/>
                <a:cs typeface="+mn-cs"/>
              </a:rPr>
              <a:t>.</a:t>
            </a:r>
            <a:endParaRPr lang="fr-CA" sz="1200" b="0" i="0" kern="1200" dirty="0" smtClean="0">
              <a:solidFill>
                <a:schemeClr val="tx1"/>
              </a:solidFill>
              <a:effectLst/>
              <a:latin typeface="+mn-lt"/>
              <a:ea typeface="+mn-ea"/>
              <a:cs typeface="+mn-cs"/>
            </a:endParaRPr>
          </a:p>
          <a:p>
            <a:r>
              <a:rPr lang="fr-CA" sz="1200" b="0" i="0" kern="1200" dirty="0" smtClean="0">
                <a:solidFill>
                  <a:schemeClr val="tx1"/>
                </a:solidFill>
                <a:effectLst/>
                <a:latin typeface="+mn-lt"/>
                <a:ea typeface="+mn-ea"/>
                <a:cs typeface="+mn-cs"/>
              </a:rPr>
              <a:t> Cycle de reproduction de </a:t>
            </a:r>
            <a:r>
              <a:rPr lang="fr-CA" sz="1200" b="0" i="0" kern="1200" dirty="0" err="1" smtClean="0">
                <a:solidFill>
                  <a:schemeClr val="tx1"/>
                </a:solidFill>
                <a:effectLst/>
                <a:latin typeface="+mn-lt"/>
                <a:ea typeface="+mn-ea"/>
                <a:cs typeface="+mn-cs"/>
              </a:rPr>
              <a:t>Rhizopus</a:t>
            </a:r>
            <a:r>
              <a:rPr lang="fr-CA" sz="1200" b="0" i="0" kern="1200" dirty="0" smtClean="0">
                <a:solidFill>
                  <a:schemeClr val="tx1"/>
                </a:solidFill>
                <a:effectLst/>
                <a:latin typeface="+mn-lt"/>
                <a:ea typeface="+mn-ea"/>
                <a:cs typeface="+mn-cs"/>
              </a:rPr>
              <a:t> : Lorsque le sporange éclate, les </a:t>
            </a:r>
            <a:r>
              <a:rPr lang="fr-CA" sz="1200" b="0" i="0" kern="1200" dirty="0" err="1" smtClean="0">
                <a:solidFill>
                  <a:schemeClr val="tx1"/>
                </a:solidFill>
                <a:effectLst/>
                <a:latin typeface="+mn-lt"/>
                <a:ea typeface="+mn-ea"/>
                <a:cs typeface="+mn-cs"/>
              </a:rPr>
              <a:t>sporangiospores</a:t>
            </a:r>
            <a:r>
              <a:rPr lang="fr-CA" sz="1200" b="0" i="0" kern="1200" dirty="0" smtClean="0">
                <a:solidFill>
                  <a:schemeClr val="tx1"/>
                </a:solidFill>
                <a:effectLst/>
                <a:latin typeface="+mn-lt"/>
                <a:ea typeface="+mn-ea"/>
                <a:cs typeface="+mn-cs"/>
              </a:rPr>
              <a:t> sont dispersées et si elles tombent sur un milieu propice elles germeront pour former une nouvelle moisissure.</a:t>
            </a:r>
          </a:p>
          <a:p>
            <a:r>
              <a:rPr lang="fr-CA" sz="1200" b="1" i="1" u="sng" kern="1200" dirty="0" smtClean="0">
                <a:solidFill>
                  <a:schemeClr val="tx1"/>
                </a:solidFill>
                <a:effectLst/>
                <a:latin typeface="+mn-lt"/>
                <a:ea typeface="+mn-ea"/>
                <a:cs typeface="+mn-cs"/>
              </a:rPr>
              <a:t>Reproduction sexuée</a:t>
            </a:r>
            <a:br>
              <a:rPr lang="fr-CA" sz="1200" b="1" i="1" u="sng" kern="1200" dirty="0" smtClean="0">
                <a:solidFill>
                  <a:schemeClr val="tx1"/>
                </a:solidFill>
                <a:effectLst/>
                <a:latin typeface="+mn-lt"/>
                <a:ea typeface="+mn-ea"/>
                <a:cs typeface="+mn-cs"/>
              </a:rPr>
            </a:br>
            <a:endParaRPr lang="fr-CA" sz="1200" b="0" i="0" kern="1200" dirty="0" smtClean="0">
              <a:solidFill>
                <a:schemeClr val="tx1"/>
              </a:solidFill>
              <a:effectLst/>
              <a:latin typeface="+mn-lt"/>
              <a:ea typeface="+mn-ea"/>
              <a:cs typeface="+mn-cs"/>
            </a:endParaRPr>
          </a:p>
          <a:p>
            <a:r>
              <a:rPr lang="fr-CA" sz="1200" b="0" i="0" kern="1200" dirty="0" smtClean="0">
                <a:solidFill>
                  <a:schemeClr val="tx1"/>
                </a:solidFill>
                <a:effectLst/>
                <a:latin typeface="+mn-lt"/>
                <a:ea typeface="+mn-ea"/>
                <a:cs typeface="+mn-cs"/>
              </a:rPr>
              <a:t>Les spores sexuées des zygomycètes sont des </a:t>
            </a:r>
            <a:r>
              <a:rPr lang="fr-CA" sz="1200" b="1" i="0" u="sng" kern="1200" dirty="0" smtClean="0">
                <a:solidFill>
                  <a:schemeClr val="tx1"/>
                </a:solidFill>
                <a:effectLst/>
                <a:latin typeface="+mn-lt"/>
                <a:ea typeface="+mn-ea"/>
                <a:cs typeface="+mn-cs"/>
                <a:hlinkClick r:id="rId3"/>
              </a:rPr>
              <a:t>zygospores</a:t>
            </a:r>
            <a:r>
              <a:rPr lang="fr-CA" sz="1200" b="0" i="0" kern="1200" dirty="0" smtClean="0">
                <a:solidFill>
                  <a:schemeClr val="tx1"/>
                </a:solidFill>
                <a:effectLst/>
                <a:latin typeface="+mn-lt"/>
                <a:ea typeface="+mn-ea"/>
                <a:cs typeface="+mn-cs"/>
              </a:rPr>
              <a:t>. Deux cellules semblables fusionnent leur paroi et forment un tube de fécondation appelé </a:t>
            </a:r>
            <a:r>
              <a:rPr lang="fr-CA" sz="1200" b="1" i="0" u="sng" kern="1200" dirty="0" err="1" smtClean="0">
                <a:solidFill>
                  <a:schemeClr val="tx1"/>
                </a:solidFill>
                <a:effectLst/>
                <a:latin typeface="+mn-lt"/>
                <a:ea typeface="+mn-ea"/>
                <a:cs typeface="+mn-cs"/>
                <a:hlinkClick r:id="rId3"/>
              </a:rPr>
              <a:t>zygosporange</a:t>
            </a:r>
            <a:r>
              <a:rPr lang="fr-CA" sz="1200" b="0" i="0" kern="1200" dirty="0" smtClean="0">
                <a:solidFill>
                  <a:schemeClr val="tx1"/>
                </a:solidFill>
                <a:effectLst/>
                <a:latin typeface="+mn-lt"/>
                <a:ea typeface="+mn-ea"/>
                <a:cs typeface="+mn-cs"/>
              </a:rPr>
              <a:t>. Ce tube permet la rencontre des deux noyaux, qui est suivi par la production de grosses spores limitées par une paroi épaisse de couleur foncée. Le zygospore forme un zygote qui produit un nouveau sporange lequel laissera échapper de nouvelle spores.</a:t>
            </a:r>
          </a:p>
          <a:p>
            <a:endParaRPr lang="fr-FR" dirty="0"/>
          </a:p>
        </p:txBody>
      </p:sp>
      <p:sp>
        <p:nvSpPr>
          <p:cNvPr id="4" name="Espace réservé du numéro de diapositive 3"/>
          <p:cNvSpPr>
            <a:spLocks noGrp="1"/>
          </p:cNvSpPr>
          <p:nvPr>
            <p:ph type="sldNum" sz="quarter" idx="10"/>
          </p:nvPr>
        </p:nvSpPr>
        <p:spPr/>
        <p:txBody>
          <a:bodyPr/>
          <a:lstStyle/>
          <a:p>
            <a:fld id="{443AC9F3-4A86-4F15-B473-6C872A03916B}" type="slidenum">
              <a:rPr lang="fr-FR" smtClean="0"/>
              <a:pPr/>
              <a:t>7</a:t>
            </a:fld>
            <a:endParaRPr lang="fr-FR"/>
          </a:p>
        </p:txBody>
      </p:sp>
    </p:spTree>
    <p:extLst>
      <p:ext uri="{BB962C8B-B14F-4D97-AF65-F5344CB8AC3E}">
        <p14:creationId xmlns:p14="http://schemas.microsoft.com/office/powerpoint/2010/main" xmlns="" val="48043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43AC9F3-4A86-4F15-B473-6C872A03916B}" type="slidenum">
              <a:rPr lang="fr-FR" smtClean="0"/>
              <a:pPr/>
              <a:t>10</a:t>
            </a:fld>
            <a:endParaRPr lang="fr-FR"/>
          </a:p>
        </p:txBody>
      </p:sp>
    </p:spTree>
    <p:extLst>
      <p:ext uri="{BB962C8B-B14F-4D97-AF65-F5344CB8AC3E}">
        <p14:creationId xmlns:p14="http://schemas.microsoft.com/office/powerpoint/2010/main" xmlns="" val="119482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fld id="{57D929BD-3EB0-4EEE-80E6-8F55393BA884}" type="slidenum">
              <a:rPr lang="en-US">
                <a:latin typeface="Times New Roman" panose="02020603050405020304" pitchFamily="18" charset="0"/>
              </a:rPr>
              <a:pPr eaLnBrk="1" hangingPunct="1"/>
              <a:t>16</a:t>
            </a:fld>
            <a:endParaRPr lang="en-US">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xmlns="" val="2878830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Ces champignons sont également caractérisés par une abondante reproduction asexuée réalisée par des sporocystes, et une propagation rapide assurée par des stolons qui leurs permettent de coloniser rapidement leur milieu.</a:t>
            </a:r>
            <a:endParaRPr lang="fr-FR" dirty="0"/>
          </a:p>
        </p:txBody>
      </p:sp>
      <p:sp>
        <p:nvSpPr>
          <p:cNvPr id="4" name="Espace réservé du numéro de diapositive 3"/>
          <p:cNvSpPr>
            <a:spLocks noGrp="1"/>
          </p:cNvSpPr>
          <p:nvPr>
            <p:ph type="sldNum" sz="quarter" idx="10"/>
          </p:nvPr>
        </p:nvSpPr>
        <p:spPr/>
        <p:txBody>
          <a:bodyPr/>
          <a:lstStyle/>
          <a:p>
            <a:fld id="{443AC9F3-4A86-4F15-B473-6C872A03916B}" type="slidenum">
              <a:rPr lang="fr-FR" smtClean="0"/>
              <a:pPr/>
              <a:t>17</a:t>
            </a:fld>
            <a:endParaRPr lang="fr-FR"/>
          </a:p>
        </p:txBody>
      </p:sp>
    </p:spTree>
    <p:extLst>
      <p:ext uri="{BB962C8B-B14F-4D97-AF65-F5344CB8AC3E}">
        <p14:creationId xmlns:p14="http://schemas.microsoft.com/office/powerpoint/2010/main" xmlns="" val="399826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CFA4C84-BFAD-4847-A906-8B3FBD90830C}"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4AE8E8-A2D5-4836-9C42-E7EDE1C4BC03}" type="slidenum">
              <a:rPr lang="fr-FR" smtClean="0"/>
              <a:pPr/>
              <a:t>‹N°›</a:t>
            </a:fld>
            <a:endParaRPr lang="fr-FR"/>
          </a:p>
        </p:txBody>
      </p:sp>
    </p:spTree>
    <p:extLst>
      <p:ext uri="{BB962C8B-B14F-4D97-AF65-F5344CB8AC3E}">
        <p14:creationId xmlns:p14="http://schemas.microsoft.com/office/powerpoint/2010/main" xmlns="" val="50923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FA4C84-BFAD-4847-A906-8B3FBD90830C}"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4AE8E8-A2D5-4836-9C42-E7EDE1C4BC03}" type="slidenum">
              <a:rPr lang="fr-FR" smtClean="0"/>
              <a:pPr/>
              <a:t>‹N°›</a:t>
            </a:fld>
            <a:endParaRPr lang="fr-FR"/>
          </a:p>
        </p:txBody>
      </p:sp>
    </p:spTree>
    <p:extLst>
      <p:ext uri="{BB962C8B-B14F-4D97-AF65-F5344CB8AC3E}">
        <p14:creationId xmlns:p14="http://schemas.microsoft.com/office/powerpoint/2010/main" xmlns="" val="3466841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FA4C84-BFAD-4847-A906-8B3FBD90830C}"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4AE8E8-A2D5-4836-9C42-E7EDE1C4BC03}" type="slidenum">
              <a:rPr lang="fr-FR" smtClean="0"/>
              <a:pPr/>
              <a:t>‹N°›</a:t>
            </a:fld>
            <a:endParaRPr lang="fr-FR"/>
          </a:p>
        </p:txBody>
      </p:sp>
    </p:spTree>
    <p:extLst>
      <p:ext uri="{BB962C8B-B14F-4D97-AF65-F5344CB8AC3E}">
        <p14:creationId xmlns:p14="http://schemas.microsoft.com/office/powerpoint/2010/main" xmlns="" val="719860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smtClean="0"/>
              <a:t>Cliquez pour modifier le style du titre</a:t>
            </a:r>
            <a:endParaRPr lang="fr-FR"/>
          </a:p>
        </p:txBody>
      </p:sp>
      <p:sp>
        <p:nvSpPr>
          <p:cNvPr id="3" name="Espace réservé de l'image de la bibliothèque 2"/>
          <p:cNvSpPr>
            <a:spLocks noGrp="1"/>
          </p:cNvSpPr>
          <p:nvPr>
            <p:ph type="clipArt" sz="half" idx="1"/>
          </p:nvPr>
        </p:nvSpPr>
        <p:spPr>
          <a:xfrm>
            <a:off x="609600" y="1600201"/>
            <a:ext cx="5384800" cy="4525963"/>
          </a:xfrm>
        </p:spPr>
        <p:txBody>
          <a:bodyPr/>
          <a:lstStyle/>
          <a:p>
            <a:pPr lvl="0"/>
            <a:endParaRPr lang="fr-FR" noProof="0" smtClean="0"/>
          </a:p>
        </p:txBody>
      </p:sp>
      <p:sp>
        <p:nvSpPr>
          <p:cNvPr id="4" name="Espace réservé du texte 3"/>
          <p:cNvSpPr>
            <a:spLocks noGrp="1"/>
          </p:cNvSpPr>
          <p:nvPr>
            <p:ph type="body" sz="half" idx="2"/>
          </p:nvPr>
        </p:nvSpPr>
        <p:spPr>
          <a:xfrm>
            <a:off x="6197600" y="1600201"/>
            <a:ext cx="53848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13C210B-5F33-4A16-84B5-E0A7640F995C}" type="slidenum">
              <a:rPr lang="en-US"/>
              <a:pPr/>
              <a:t>‹N°›</a:t>
            </a:fld>
            <a:endParaRPr lang="en-US"/>
          </a:p>
        </p:txBody>
      </p:sp>
    </p:spTree>
    <p:extLst>
      <p:ext uri="{BB962C8B-B14F-4D97-AF65-F5344CB8AC3E}">
        <p14:creationId xmlns:p14="http://schemas.microsoft.com/office/powerpoint/2010/main" xmlns="" val="330494253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FA4C84-BFAD-4847-A906-8B3FBD90830C}"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4AE8E8-A2D5-4836-9C42-E7EDE1C4BC03}" type="slidenum">
              <a:rPr lang="fr-FR" smtClean="0"/>
              <a:pPr/>
              <a:t>‹N°›</a:t>
            </a:fld>
            <a:endParaRPr lang="fr-FR"/>
          </a:p>
        </p:txBody>
      </p:sp>
    </p:spTree>
    <p:extLst>
      <p:ext uri="{BB962C8B-B14F-4D97-AF65-F5344CB8AC3E}">
        <p14:creationId xmlns:p14="http://schemas.microsoft.com/office/powerpoint/2010/main" xmlns="" val="52570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CFA4C84-BFAD-4847-A906-8B3FBD90830C}"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4AE8E8-A2D5-4836-9C42-E7EDE1C4BC03}" type="slidenum">
              <a:rPr lang="fr-FR" smtClean="0"/>
              <a:pPr/>
              <a:t>‹N°›</a:t>
            </a:fld>
            <a:endParaRPr lang="fr-FR"/>
          </a:p>
        </p:txBody>
      </p:sp>
    </p:spTree>
    <p:extLst>
      <p:ext uri="{BB962C8B-B14F-4D97-AF65-F5344CB8AC3E}">
        <p14:creationId xmlns:p14="http://schemas.microsoft.com/office/powerpoint/2010/main" xmlns="" val="4219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CFA4C84-BFAD-4847-A906-8B3FBD90830C}" type="datetimeFigureOut">
              <a:rPr lang="fr-FR" smtClean="0"/>
              <a:pPr/>
              <a:t>23/12/2020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4AE8E8-A2D5-4836-9C42-E7EDE1C4BC03}" type="slidenum">
              <a:rPr lang="fr-FR" smtClean="0"/>
              <a:pPr/>
              <a:t>‹N°›</a:t>
            </a:fld>
            <a:endParaRPr lang="fr-FR"/>
          </a:p>
        </p:txBody>
      </p:sp>
    </p:spTree>
    <p:extLst>
      <p:ext uri="{BB962C8B-B14F-4D97-AF65-F5344CB8AC3E}">
        <p14:creationId xmlns:p14="http://schemas.microsoft.com/office/powerpoint/2010/main" xmlns="" val="191427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CFA4C84-BFAD-4847-A906-8B3FBD90830C}" type="datetimeFigureOut">
              <a:rPr lang="fr-FR" smtClean="0"/>
              <a:pPr/>
              <a:t>23/12/2020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4AE8E8-A2D5-4836-9C42-E7EDE1C4BC03}" type="slidenum">
              <a:rPr lang="fr-FR" smtClean="0"/>
              <a:pPr/>
              <a:t>‹N°›</a:t>
            </a:fld>
            <a:endParaRPr lang="fr-FR"/>
          </a:p>
        </p:txBody>
      </p:sp>
    </p:spTree>
    <p:extLst>
      <p:ext uri="{BB962C8B-B14F-4D97-AF65-F5344CB8AC3E}">
        <p14:creationId xmlns:p14="http://schemas.microsoft.com/office/powerpoint/2010/main" xmlns="" val="23741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CFA4C84-BFAD-4847-A906-8B3FBD90830C}" type="datetimeFigureOut">
              <a:rPr lang="fr-FR" smtClean="0"/>
              <a:pPr/>
              <a:t>23/12/2020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4AE8E8-A2D5-4836-9C42-E7EDE1C4BC03}" type="slidenum">
              <a:rPr lang="fr-FR" smtClean="0"/>
              <a:pPr/>
              <a:t>‹N°›</a:t>
            </a:fld>
            <a:endParaRPr lang="fr-FR"/>
          </a:p>
        </p:txBody>
      </p:sp>
    </p:spTree>
    <p:extLst>
      <p:ext uri="{BB962C8B-B14F-4D97-AF65-F5344CB8AC3E}">
        <p14:creationId xmlns:p14="http://schemas.microsoft.com/office/powerpoint/2010/main" xmlns="" val="312511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CFA4C84-BFAD-4847-A906-8B3FBD90830C}" type="datetimeFigureOut">
              <a:rPr lang="fr-FR" smtClean="0"/>
              <a:pPr/>
              <a:t>23/12/2020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4AE8E8-A2D5-4836-9C42-E7EDE1C4BC03}" type="slidenum">
              <a:rPr lang="fr-FR" smtClean="0"/>
              <a:pPr/>
              <a:t>‹N°›</a:t>
            </a:fld>
            <a:endParaRPr lang="fr-FR"/>
          </a:p>
        </p:txBody>
      </p:sp>
    </p:spTree>
    <p:extLst>
      <p:ext uri="{BB962C8B-B14F-4D97-AF65-F5344CB8AC3E}">
        <p14:creationId xmlns:p14="http://schemas.microsoft.com/office/powerpoint/2010/main" xmlns="" val="186902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CFA4C84-BFAD-4847-A906-8B3FBD90830C}" type="datetimeFigureOut">
              <a:rPr lang="fr-FR" smtClean="0"/>
              <a:pPr/>
              <a:t>23/12/2020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4AE8E8-A2D5-4836-9C42-E7EDE1C4BC03}" type="slidenum">
              <a:rPr lang="fr-FR" smtClean="0"/>
              <a:pPr/>
              <a:t>‹N°›</a:t>
            </a:fld>
            <a:endParaRPr lang="fr-FR"/>
          </a:p>
        </p:txBody>
      </p:sp>
    </p:spTree>
    <p:extLst>
      <p:ext uri="{BB962C8B-B14F-4D97-AF65-F5344CB8AC3E}">
        <p14:creationId xmlns:p14="http://schemas.microsoft.com/office/powerpoint/2010/main" xmlns="" val="347319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CFA4C84-BFAD-4847-A906-8B3FBD90830C}" type="datetimeFigureOut">
              <a:rPr lang="fr-FR" smtClean="0"/>
              <a:pPr/>
              <a:t>23/12/2020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4AE8E8-A2D5-4836-9C42-E7EDE1C4BC03}" type="slidenum">
              <a:rPr lang="fr-FR" smtClean="0"/>
              <a:pPr/>
              <a:t>‹N°›</a:t>
            </a:fld>
            <a:endParaRPr lang="fr-FR"/>
          </a:p>
        </p:txBody>
      </p:sp>
    </p:spTree>
    <p:extLst>
      <p:ext uri="{BB962C8B-B14F-4D97-AF65-F5344CB8AC3E}">
        <p14:creationId xmlns:p14="http://schemas.microsoft.com/office/powerpoint/2010/main" xmlns="" val="392804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4C84-BFAD-4847-A906-8B3FBD90830C}" type="datetimeFigureOut">
              <a:rPr lang="fr-FR" smtClean="0"/>
              <a:pPr/>
              <a:t>23/12/2020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AE8E8-A2D5-4836-9C42-E7EDE1C4BC03}" type="slidenum">
              <a:rPr lang="fr-FR" smtClean="0"/>
              <a:pPr/>
              <a:t>‹N°›</a:t>
            </a:fld>
            <a:endParaRPr lang="fr-FR"/>
          </a:p>
        </p:txBody>
      </p:sp>
    </p:spTree>
    <p:extLst>
      <p:ext uri="{BB962C8B-B14F-4D97-AF65-F5344CB8AC3E}">
        <p14:creationId xmlns:p14="http://schemas.microsoft.com/office/powerpoint/2010/main" xmlns="" val="3684017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kidmore.edu/academics/biology/plant_bio/fungi/Rhizopus%20-%20bread%20mold.jp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mm.org/sln/tf/gallery/growgallery/breadmoldplate2.gi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sites.google.com/site/microbiologieaz/glossaire-1"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sites.google.com/site/microbiologieaz/glossaire-1"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85710" y="3143248"/>
            <a:ext cx="11620581" cy="18145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smtClean="0">
                <a:solidFill>
                  <a:srgbClr val="002060"/>
                </a:solidFill>
                <a:latin typeface="Calisto MT" pitchFamily="18" charset="0"/>
                <a:cs typeface="Times New Roman" pitchFamily="18" charset="0"/>
              </a:rPr>
              <a:t>cours</a:t>
            </a:r>
            <a:r>
              <a:rPr lang="fr-FR" sz="2600" dirty="0" smtClean="0">
                <a:solidFill>
                  <a:srgbClr val="002060"/>
                </a:solidFill>
                <a:latin typeface="Calisto MT" pitchFamily="18" charset="0"/>
                <a:cs typeface="Times New Roman" pitchFamily="18" charset="0"/>
              </a:rPr>
              <a:t> </a:t>
            </a:r>
          </a:p>
          <a:p>
            <a:r>
              <a:rPr lang="fr-FR" sz="2600" b="1" dirty="0" smtClean="0">
                <a:solidFill>
                  <a:srgbClr val="002060"/>
                </a:solidFill>
                <a:latin typeface="Calisto MT" pitchFamily="18" charset="0"/>
                <a:cs typeface="Times New Roman" pitchFamily="18" charset="0"/>
              </a:rPr>
              <a:t/>
            </a:r>
            <a:br>
              <a:rPr lang="fr-FR" sz="2600" b="1" dirty="0" smtClean="0">
                <a:solidFill>
                  <a:srgbClr val="002060"/>
                </a:solidFill>
                <a:latin typeface="Calisto MT" pitchFamily="18" charset="0"/>
                <a:cs typeface="Times New Roman" pitchFamily="18" charset="0"/>
              </a:rPr>
            </a:br>
            <a:r>
              <a:rPr lang="fr-FR" sz="2600" b="1" dirty="0" smtClean="0">
                <a:solidFill>
                  <a:srgbClr val="002060"/>
                </a:solidFill>
                <a:latin typeface="Calisto MT" pitchFamily="18" charset="0"/>
                <a:cs typeface="Times New Roman" pitchFamily="18" charset="0"/>
              </a:rPr>
              <a:t>" Mycologie-Algologie-Virologie " </a:t>
            </a:r>
            <a:r>
              <a:rPr lang="fr-FR" sz="2600" dirty="0" smtClean="0">
                <a:solidFill>
                  <a:srgbClr val="002060"/>
                </a:solidFill>
                <a:latin typeface="Calisto MT" pitchFamily="18" charset="0"/>
                <a:cs typeface="Times New Roman" pitchFamily="18" charset="0"/>
              </a:rPr>
              <a:t/>
            </a:r>
            <a:br>
              <a:rPr lang="fr-FR" sz="2600" dirty="0" smtClean="0">
                <a:solidFill>
                  <a:srgbClr val="002060"/>
                </a:solidFill>
                <a:latin typeface="Calisto MT" pitchFamily="18" charset="0"/>
                <a:cs typeface="Times New Roman" pitchFamily="18" charset="0"/>
              </a:rPr>
            </a:br>
            <a:r>
              <a:rPr lang="fr-FR" sz="2600" dirty="0" smtClean="0">
                <a:solidFill>
                  <a:srgbClr val="002060"/>
                </a:solidFill>
                <a:latin typeface="Calisto MT" pitchFamily="18" charset="0"/>
                <a:cs typeface="Times New Roman" pitchFamily="18" charset="0"/>
              </a:rPr>
              <a:t/>
            </a:r>
            <a:br>
              <a:rPr lang="fr-FR" sz="2600" dirty="0" smtClean="0">
                <a:solidFill>
                  <a:srgbClr val="002060"/>
                </a:solidFill>
                <a:latin typeface="Calisto MT" pitchFamily="18" charset="0"/>
                <a:cs typeface="Times New Roman" pitchFamily="18" charset="0"/>
              </a:rPr>
            </a:br>
            <a:r>
              <a:rPr lang="fr-FR" sz="2600" b="1" dirty="0" smtClean="0">
                <a:solidFill>
                  <a:srgbClr val="002060"/>
                </a:solidFill>
                <a:latin typeface="Calisto MT" pitchFamily="18" charset="0"/>
                <a:cs typeface="Times New Roman" pitchFamily="18" charset="0"/>
              </a:rPr>
              <a:t>" Troisième année Licence (L3) "</a:t>
            </a:r>
            <a:r>
              <a:rPr lang="fr-FR" sz="2600" dirty="0" smtClean="0">
                <a:solidFill>
                  <a:srgbClr val="002060"/>
                </a:solidFill>
                <a:latin typeface="Calisto MT" pitchFamily="18" charset="0"/>
                <a:cs typeface="Times New Roman" pitchFamily="18" charset="0"/>
              </a:rPr>
              <a:t/>
            </a:r>
            <a:br>
              <a:rPr lang="fr-FR" sz="2600" dirty="0" smtClean="0">
                <a:solidFill>
                  <a:srgbClr val="002060"/>
                </a:solidFill>
                <a:latin typeface="Calisto MT" pitchFamily="18" charset="0"/>
                <a:cs typeface="Times New Roman" pitchFamily="18" charset="0"/>
              </a:rPr>
            </a:br>
            <a:endParaRPr lang="fr-FR" sz="2600" dirty="0">
              <a:solidFill>
                <a:srgbClr val="002060"/>
              </a:solidFill>
              <a:latin typeface="Calisto MT" pitchFamily="18" charset="0"/>
              <a:cs typeface="Times New Roman" pitchFamily="18" charset="0"/>
            </a:endParaRPr>
          </a:p>
        </p:txBody>
      </p:sp>
      <p:pic>
        <p:nvPicPr>
          <p:cNvPr id="5" name="Image 6"/>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4762491" y="1428736"/>
            <a:ext cx="2458228" cy="828660"/>
          </a:xfrm>
          <a:prstGeom prst="rect">
            <a:avLst/>
          </a:prstGeom>
          <a:noFill/>
        </p:spPr>
      </p:pic>
      <p:sp>
        <p:nvSpPr>
          <p:cNvPr id="7" name="Rectangle 2"/>
          <p:cNvSpPr>
            <a:spLocks noChangeArrowheads="1"/>
          </p:cNvSpPr>
          <p:nvPr/>
        </p:nvSpPr>
        <p:spPr bwMode="auto">
          <a:xfrm>
            <a:off x="3250198" y="359919"/>
            <a:ext cx="5429435"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Ministère de l’enseignement supérieur et de la recherche scientifique</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Université Abderrahmane MIRA de Bejaia</a:t>
            </a:r>
          </a:p>
          <a:p>
            <a:pPr lvl="0" algn="ctr" fontAlgn="base">
              <a:spcBef>
                <a:spcPct val="0"/>
              </a:spcBef>
              <a:spcAft>
                <a:spcPct val="0"/>
              </a:spcAf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Facult</a:t>
            </a:r>
            <a:r>
              <a:rPr lang="fr-FR" sz="1400" b="1" dirty="0">
                <a:latin typeface="Times New Roman" pitchFamily="18" charset="0"/>
                <a:ea typeface="Calibri" pitchFamily="34" charset="0"/>
                <a:cs typeface="Times New Roman" pitchFamily="18" charset="0"/>
              </a:rPr>
              <a:t>é</a:t>
            </a: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des Sciences de la Nature et de la Vie</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ctr" eaLnBrk="0" fontAlgn="base" hangingPunct="0">
              <a:spcBef>
                <a:spcPct val="0"/>
              </a:spcBef>
              <a:spcAft>
                <a:spcPct val="0"/>
              </a:spcAf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lang="fr-FR" sz="1400" b="1" dirty="0">
                <a:latin typeface="Times New Roman" pitchFamily="18" charset="0"/>
                <a:ea typeface="Calibri" pitchFamily="34" charset="0"/>
                <a:cs typeface="Times New Roman" pitchFamily="18" charset="0"/>
              </a:rPr>
              <a:t>é</a:t>
            </a: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partement de</a:t>
            </a:r>
            <a:r>
              <a:rPr kumimoji="0" lang="fr-FR" sz="1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Microbiologie</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le 6"/>
          <p:cNvSpPr>
            <a:spLocks noChangeArrowheads="1"/>
          </p:cNvSpPr>
          <p:nvPr/>
        </p:nvSpPr>
        <p:spPr bwMode="auto">
          <a:xfrm>
            <a:off x="4571990" y="6286520"/>
            <a:ext cx="214994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Ann</a:t>
            </a:r>
            <a:r>
              <a:rPr kumimoji="0" lang="fr-FR" sz="12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acad</a:t>
            </a:r>
            <a:r>
              <a:rPr kumimoji="0" lang="fr-FR" sz="12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mique 2020-2021</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285709" y="5357827"/>
            <a:ext cx="2830300" cy="1500174"/>
          </a:xfrm>
          <a:prstGeom prst="ellipse">
            <a:avLst/>
          </a:prstGeom>
          <a:ln>
            <a:noFill/>
          </a:ln>
          <a:effectLst>
            <a:softEdge rad="112500"/>
          </a:effectLst>
        </p:spPr>
      </p:pic>
      <p:pic>
        <p:nvPicPr>
          <p:cNvPr id="1027" name="Picture 3"/>
          <p:cNvPicPr>
            <a:picLocks noChangeAspect="1" noChangeArrowheads="1"/>
          </p:cNvPicPr>
          <p:nvPr/>
        </p:nvPicPr>
        <p:blipFill>
          <a:blip r:embed="rId4"/>
          <a:srcRect/>
          <a:stretch>
            <a:fillRect/>
          </a:stretch>
        </p:blipFill>
        <p:spPr bwMode="auto">
          <a:xfrm>
            <a:off x="8858270" y="5379274"/>
            <a:ext cx="3062605" cy="1478726"/>
          </a:xfrm>
          <a:prstGeom prst="ellipse">
            <a:avLst/>
          </a:prstGeom>
          <a:ln>
            <a:noFill/>
          </a:ln>
          <a:effectLst>
            <a:softEdge rad="112500"/>
          </a:effectLst>
        </p:spPr>
      </p:pic>
      <p:pic>
        <p:nvPicPr>
          <p:cNvPr id="1028" name="Picture 4"/>
          <p:cNvPicPr>
            <a:picLocks noChangeAspect="1" noChangeArrowheads="1"/>
          </p:cNvPicPr>
          <p:nvPr/>
        </p:nvPicPr>
        <p:blipFill>
          <a:blip r:embed="rId5"/>
          <a:srcRect/>
          <a:stretch>
            <a:fillRect/>
          </a:stretch>
        </p:blipFill>
        <p:spPr bwMode="auto">
          <a:xfrm>
            <a:off x="4667241" y="5214951"/>
            <a:ext cx="2857521" cy="1094967"/>
          </a:xfrm>
          <a:prstGeom prst="ellipse">
            <a:avLst/>
          </a:prstGeom>
          <a:ln>
            <a:noFill/>
          </a:ln>
          <a:effectLst>
            <a:softEdge rad="112500"/>
          </a:effectLst>
        </p:spPr>
      </p:pic>
    </p:spTree>
    <p:extLst>
      <p:ext uri="{BB962C8B-B14F-4D97-AF65-F5344CB8AC3E}">
        <p14:creationId xmlns:p14="http://schemas.microsoft.com/office/powerpoint/2010/main" xmlns="" val="2477803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p:nvPr>
        </p:nvSpPr>
        <p:spPr>
          <a:xfrm>
            <a:off x="8828650" y="239151"/>
            <a:ext cx="3142956" cy="271976"/>
          </a:xfrm>
        </p:spPr>
        <p:txBody>
          <a:bodyPr>
            <a:normAutofit fontScale="90000"/>
          </a:bodyPr>
          <a:lstStyle/>
          <a:p>
            <a:r>
              <a:rPr lang="fr-FR" sz="2400" b="1"/>
              <a:t>Cycle de reproduction</a:t>
            </a:r>
          </a:p>
        </p:txBody>
      </p:sp>
      <p:pic>
        <p:nvPicPr>
          <p:cNvPr id="59395" name="Image 2" descr="Résultat de recherche d'images pour &quot;asque dans un périthèce&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800" y="609600"/>
            <a:ext cx="85344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47051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337624" y="196949"/>
            <a:ext cx="8229600" cy="715963"/>
          </a:xfrm>
        </p:spPr>
        <p:txBody>
          <a:bodyPr>
            <a:normAutofit/>
          </a:bodyPr>
          <a:lstStyle/>
          <a:p>
            <a:r>
              <a:rPr lang="fr-FR" sz="2400" b="1" dirty="0"/>
              <a:t>Zygomycètes/Cycle de reproduction</a:t>
            </a:r>
          </a:p>
        </p:txBody>
      </p:sp>
      <p:pic>
        <p:nvPicPr>
          <p:cNvPr id="38915" name="Picture 8" descr="Résultat de recherche d'images pour &quot;chytridiomycètes reproduction&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09092" y="792480"/>
            <a:ext cx="7086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6" name="Picture 14" descr="Résultat de recherche d'images pour &quot;stolons mucorales&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76914" y="253219"/>
            <a:ext cx="1524000" cy="125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re 1"/>
          <p:cNvSpPr txBox="1">
            <a:spLocks/>
          </p:cNvSpPr>
          <p:nvPr/>
        </p:nvSpPr>
        <p:spPr bwMode="auto">
          <a:xfrm>
            <a:off x="1727982" y="4953000"/>
            <a:ext cx="8229600" cy="1905000"/>
          </a:xfrm>
          <a:prstGeom prst="rect">
            <a:avLst/>
          </a:prstGeom>
          <a:noFill/>
          <a:ln w="9525">
            <a:noFill/>
            <a:miter lim="800000"/>
            <a:headEnd/>
            <a:tailEnd/>
          </a:ln>
        </p:spPr>
        <p:txBody>
          <a:bodyPr anchor="ctr"/>
          <a:lstStyle/>
          <a:p>
            <a:pPr eaLnBrk="0" hangingPunct="0">
              <a:buFont typeface="Wingdings" pitchFamily="2" charset="2"/>
              <a:buChar char="Ø"/>
              <a:defRPr/>
            </a:pPr>
            <a:r>
              <a:rPr lang="fr-FR" sz="2400" b="1" kern="0" dirty="0" err="1">
                <a:solidFill>
                  <a:schemeClr val="tx2"/>
                </a:solidFill>
                <a:latin typeface="+mj-lt"/>
                <a:ea typeface="+mj-ea"/>
                <a:cs typeface="+mj-cs"/>
              </a:rPr>
              <a:t>Hétérothallisme</a:t>
            </a:r>
            <a:r>
              <a:rPr lang="fr-FR" sz="2400" b="1" kern="0" dirty="0">
                <a:solidFill>
                  <a:schemeClr val="tx2"/>
                </a:solidFill>
                <a:latin typeface="+mj-lt"/>
                <a:ea typeface="+mj-ea"/>
                <a:cs typeface="+mj-cs"/>
              </a:rPr>
              <a:t> obligatoire</a:t>
            </a:r>
          </a:p>
          <a:p>
            <a:pPr eaLnBrk="0" hangingPunct="0">
              <a:buFont typeface="Wingdings" pitchFamily="2" charset="2"/>
              <a:buChar char="Ø"/>
              <a:defRPr/>
            </a:pPr>
            <a:r>
              <a:rPr lang="fr-FR" sz="2400" b="1" kern="0" dirty="0">
                <a:solidFill>
                  <a:schemeClr val="tx2"/>
                </a:solidFill>
                <a:latin typeface="+mj-lt"/>
                <a:ea typeface="+mj-ea"/>
                <a:cs typeface="+mj-cs"/>
              </a:rPr>
              <a:t>Pas de différentiation de gamètes</a:t>
            </a:r>
          </a:p>
          <a:p>
            <a:pPr eaLnBrk="0" hangingPunct="0">
              <a:buFont typeface="Wingdings" pitchFamily="2" charset="2"/>
              <a:buChar char="Ø"/>
              <a:defRPr/>
            </a:pPr>
            <a:r>
              <a:rPr lang="fr-FR" sz="2400" b="1" kern="0" dirty="0" err="1">
                <a:solidFill>
                  <a:schemeClr val="tx2"/>
                </a:solidFill>
                <a:latin typeface="+mj-lt"/>
                <a:ea typeface="+mj-ea"/>
                <a:cs typeface="+mj-cs"/>
              </a:rPr>
              <a:t>Gamones</a:t>
            </a:r>
            <a:endParaRPr lang="fr-FR" sz="2400" b="1" kern="0" dirty="0">
              <a:solidFill>
                <a:schemeClr val="tx2"/>
              </a:solidFill>
              <a:latin typeface="+mj-lt"/>
              <a:ea typeface="+mj-ea"/>
              <a:cs typeface="+mj-cs"/>
            </a:endParaRPr>
          </a:p>
          <a:p>
            <a:pPr eaLnBrk="0" hangingPunct="0">
              <a:buFont typeface="Wingdings" pitchFamily="2" charset="2"/>
              <a:buChar char="Ø"/>
              <a:defRPr/>
            </a:pPr>
            <a:r>
              <a:rPr lang="fr-FR" sz="2400" b="1" kern="0" dirty="0">
                <a:solidFill>
                  <a:schemeClr val="tx2"/>
                </a:solidFill>
                <a:latin typeface="+mj-lt"/>
                <a:ea typeface="+mj-ea"/>
                <a:cs typeface="+mj-cs"/>
              </a:rPr>
              <a:t>zygospore</a:t>
            </a:r>
          </a:p>
        </p:txBody>
      </p:sp>
    </p:spTree>
    <p:extLst>
      <p:ext uri="{BB962C8B-B14F-4D97-AF65-F5344CB8AC3E}">
        <p14:creationId xmlns:p14="http://schemas.microsoft.com/office/powerpoint/2010/main" xmlns="" val="2806258749"/>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a:xfrm>
            <a:off x="8122920" y="196948"/>
            <a:ext cx="3886200" cy="334963"/>
          </a:xfrm>
        </p:spPr>
        <p:txBody>
          <a:bodyPr>
            <a:normAutofit fontScale="90000"/>
          </a:bodyPr>
          <a:lstStyle/>
          <a:p>
            <a:r>
              <a:rPr lang="fr-FR" sz="2400" b="1" dirty="0"/>
              <a:t>Cycle de reproduction</a:t>
            </a:r>
          </a:p>
        </p:txBody>
      </p:sp>
      <p:pic>
        <p:nvPicPr>
          <p:cNvPr id="60419" name="Image 3" descr="Résultat de recherche d'images pour &quot;reproduction rhizopus nigricans&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533400"/>
            <a:ext cx="86868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668740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2" descr="Image associé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63748" y="933157"/>
            <a:ext cx="8001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re 1"/>
          <p:cNvSpPr txBox="1">
            <a:spLocks/>
          </p:cNvSpPr>
          <p:nvPr/>
        </p:nvSpPr>
        <p:spPr>
          <a:xfrm>
            <a:off x="8134643" y="253218"/>
            <a:ext cx="3724422" cy="3810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1"/>
                </a:solidFill>
                <a:effectLst/>
                <a:uLnTx/>
                <a:uFillTx/>
                <a:latin typeface="+mj-lt"/>
                <a:ea typeface="+mj-ea"/>
                <a:cs typeface="+mj-cs"/>
              </a:rPr>
              <a:t>Cycle de reproduction</a:t>
            </a:r>
            <a:endParaRPr kumimoji="0" lang="fr-FR" sz="2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3313248379"/>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p:cNvSpPr>
            <a:spLocks noGrp="1"/>
          </p:cNvSpPr>
          <p:nvPr>
            <p:ph type="ctrTitle"/>
          </p:nvPr>
        </p:nvSpPr>
        <p:spPr>
          <a:xfrm>
            <a:off x="7186247" y="200464"/>
            <a:ext cx="4648200" cy="381000"/>
          </a:xfrm>
        </p:spPr>
        <p:txBody>
          <a:bodyPr>
            <a:normAutofit fontScale="90000"/>
          </a:bodyPr>
          <a:lstStyle/>
          <a:p>
            <a:r>
              <a:rPr lang="fr-FR" sz="2400" b="1" dirty="0"/>
              <a:t>Cycle de reproduction</a:t>
            </a:r>
          </a:p>
        </p:txBody>
      </p:sp>
      <p:sp>
        <p:nvSpPr>
          <p:cNvPr id="61443" name="Sous-titre 4"/>
          <p:cNvSpPr>
            <a:spLocks noGrp="1"/>
          </p:cNvSpPr>
          <p:nvPr>
            <p:ph type="subTitle" idx="1"/>
          </p:nvPr>
        </p:nvSpPr>
        <p:spPr>
          <a:xfrm>
            <a:off x="2209800" y="1295400"/>
            <a:ext cx="7696200" cy="4419600"/>
          </a:xfrm>
        </p:spPr>
        <p:txBody>
          <a:bodyPr/>
          <a:lstStyle/>
          <a:p>
            <a:pPr algn="just"/>
            <a:r>
              <a:rPr lang="fr-FR" b="1" dirty="0" smtClean="0"/>
              <a:t>Remarques: </a:t>
            </a:r>
          </a:p>
          <a:p>
            <a:pPr algn="just"/>
            <a:endParaRPr lang="fr-FR" dirty="0" smtClean="0"/>
          </a:p>
          <a:p>
            <a:pPr algn="just">
              <a:buFont typeface="Wingdings" panose="05000000000000000000" pitchFamily="2" charset="2"/>
              <a:buChar char="Ø"/>
            </a:pPr>
            <a:r>
              <a:rPr lang="fr-FR" dirty="0" smtClean="0"/>
              <a:t>Pas de cellules reproductrices mobiles</a:t>
            </a:r>
          </a:p>
          <a:p>
            <a:pPr algn="just">
              <a:buFont typeface="Wingdings" panose="05000000000000000000" pitchFamily="2" charset="2"/>
              <a:buChar char="Ø"/>
            </a:pPr>
            <a:r>
              <a:rPr lang="fr-FR" dirty="0" smtClean="0"/>
              <a:t>Pas de gamètes individualisés</a:t>
            </a:r>
          </a:p>
          <a:p>
            <a:pPr algn="just">
              <a:buFont typeface="Wingdings" panose="05000000000000000000" pitchFamily="2" charset="2"/>
              <a:buChar char="Ø"/>
            </a:pPr>
            <a:r>
              <a:rPr lang="fr-FR" dirty="0" smtClean="0"/>
              <a:t>Fécondation par fusion directe des gamétocystes</a:t>
            </a:r>
          </a:p>
          <a:p>
            <a:pPr algn="just">
              <a:buFont typeface="Wingdings" panose="05000000000000000000" pitchFamily="2" charset="2"/>
              <a:buChar char="Ø"/>
            </a:pPr>
            <a:r>
              <a:rPr lang="fr-FR" dirty="0" smtClean="0"/>
              <a:t> Cycle </a:t>
            </a:r>
            <a:r>
              <a:rPr lang="fr-FR" dirty="0" err="1" smtClean="0"/>
              <a:t>haplophasique</a:t>
            </a:r>
            <a:endParaRPr lang="fr-FR" dirty="0" smtClean="0"/>
          </a:p>
          <a:p>
            <a:endParaRPr lang="fr-FR" dirty="0" smtClean="0"/>
          </a:p>
        </p:txBody>
      </p:sp>
    </p:spTree>
    <p:extLst>
      <p:ext uri="{BB962C8B-B14F-4D97-AF65-F5344CB8AC3E}">
        <p14:creationId xmlns:p14="http://schemas.microsoft.com/office/powerpoint/2010/main" xmlns="" val="39030592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741" y="1009935"/>
            <a:ext cx="11354937" cy="4524315"/>
          </a:xfrm>
          <a:prstGeom prst="rect">
            <a:avLst/>
          </a:prstGeom>
        </p:spPr>
        <p:txBody>
          <a:bodyPr wrap="square">
            <a:spAutoFit/>
          </a:bodyPr>
          <a:lstStyle/>
          <a:p>
            <a:pPr>
              <a:lnSpc>
                <a:spcPct val="90000"/>
              </a:lnSpc>
              <a:defRPr/>
            </a:pPr>
            <a:r>
              <a:rPr lang="en-CA" sz="4000" b="1" u="sng" dirty="0">
                <a:effectLst>
                  <a:outerShdw blurRad="38100" dist="38100" dir="2700000" algn="tl">
                    <a:srgbClr val="C0C0C0"/>
                  </a:outerShdw>
                </a:effectLst>
                <a:latin typeface="Comic Sans MS" panose="030F0702030302020204" pitchFamily="66" charset="0"/>
              </a:rPr>
              <a:t>03 </a:t>
            </a:r>
            <a:r>
              <a:rPr lang="en-CA" sz="4000" b="1" u="sng" dirty="0" err="1">
                <a:effectLst>
                  <a:outerShdw blurRad="38100" dist="38100" dir="2700000" algn="tl">
                    <a:srgbClr val="C0C0C0"/>
                  </a:outerShdw>
                </a:effectLst>
                <a:latin typeface="Comic Sans MS" panose="030F0702030302020204" pitchFamily="66" charset="0"/>
              </a:rPr>
              <a:t>ordres</a:t>
            </a:r>
            <a:r>
              <a:rPr lang="en-CA" sz="4000" b="1" u="sng" dirty="0">
                <a:effectLst>
                  <a:outerShdw blurRad="38100" dist="38100" dir="2700000" algn="tl">
                    <a:srgbClr val="C0C0C0"/>
                  </a:outerShdw>
                </a:effectLst>
                <a:latin typeface="Comic Sans MS" panose="030F0702030302020204" pitchFamily="66" charset="0"/>
              </a:rPr>
              <a:t> </a:t>
            </a:r>
            <a:r>
              <a:rPr lang="en-CA" sz="4000" b="1" u="sng" dirty="0" smtClean="0">
                <a:effectLst>
                  <a:outerShdw blurRad="38100" dist="38100" dir="2700000" algn="tl">
                    <a:srgbClr val="C0C0C0"/>
                  </a:outerShdw>
                </a:effectLst>
                <a:latin typeface="Comic Sans MS" panose="030F0702030302020204" pitchFamily="66" charset="0"/>
              </a:rPr>
              <a:t>:</a:t>
            </a:r>
          </a:p>
          <a:p>
            <a:pPr>
              <a:lnSpc>
                <a:spcPct val="90000"/>
              </a:lnSpc>
              <a:defRPr/>
            </a:pPr>
            <a:endParaRPr lang="en-CA" sz="4000" dirty="0">
              <a:effectLst>
                <a:outerShdw blurRad="38100" dist="38100" dir="2700000" algn="tl">
                  <a:srgbClr val="C0C0C0"/>
                </a:outerShdw>
              </a:effectLst>
              <a:latin typeface="Comic Sans MS" panose="030F0702030302020204" pitchFamily="66" charset="0"/>
            </a:endParaRPr>
          </a:p>
          <a:p>
            <a:pPr marL="450850" lvl="3" indent="-87313" algn="just">
              <a:defRPr/>
            </a:pPr>
            <a:r>
              <a:rPr lang="en-CA" sz="2800" dirty="0">
                <a:effectLst>
                  <a:outerShdw blurRad="38100" dist="38100" dir="2700000" algn="tl">
                    <a:srgbClr val="C0C0C0"/>
                  </a:outerShdw>
                </a:effectLst>
              </a:rPr>
              <a:t> </a:t>
            </a:r>
            <a:r>
              <a:rPr lang="en-CA" sz="3600" b="1" dirty="0" err="1" smtClean="0">
                <a:solidFill>
                  <a:srgbClr val="FF0000"/>
                </a:solidFill>
                <a:effectLst>
                  <a:outerShdw blurRad="38100" dist="38100" dir="2700000" algn="tl">
                    <a:srgbClr val="C0C0C0"/>
                  </a:outerShdw>
                </a:effectLst>
                <a:latin typeface="Comic Sans MS" panose="030F0702030302020204" pitchFamily="66" charset="0"/>
              </a:rPr>
              <a:t>Mucorales</a:t>
            </a:r>
            <a:endParaRPr lang="en-CA" sz="3600" b="1" dirty="0" smtClean="0">
              <a:solidFill>
                <a:srgbClr val="FF0000"/>
              </a:solidFill>
              <a:effectLst>
                <a:outerShdw blurRad="38100" dist="38100" dir="2700000" algn="tl">
                  <a:srgbClr val="C0C0C0"/>
                </a:outerShdw>
              </a:effectLst>
              <a:latin typeface="Comic Sans MS" panose="030F0702030302020204" pitchFamily="66" charset="0"/>
            </a:endParaRPr>
          </a:p>
          <a:p>
            <a:pPr marL="450850" lvl="3" indent="-87313" algn="just">
              <a:defRPr/>
            </a:pPr>
            <a:endParaRPr lang="en-CA" sz="3600" b="1" dirty="0">
              <a:effectLst>
                <a:outerShdw blurRad="38100" dist="38100" dir="2700000" algn="tl">
                  <a:srgbClr val="C0C0C0"/>
                </a:outerShdw>
              </a:effectLst>
              <a:latin typeface="Comic Sans MS" panose="030F0702030302020204" pitchFamily="66" charset="0"/>
            </a:endParaRPr>
          </a:p>
          <a:p>
            <a:pPr marL="450850" lvl="3" indent="-87313" algn="just">
              <a:defRPr/>
            </a:pPr>
            <a:r>
              <a:rPr lang="en-CA" sz="3600" b="1" dirty="0" err="1" smtClean="0">
                <a:solidFill>
                  <a:srgbClr val="00B0F0"/>
                </a:solidFill>
                <a:effectLst>
                  <a:outerShdw blurRad="38100" dist="38100" dir="2700000" algn="tl">
                    <a:srgbClr val="C0C0C0"/>
                  </a:outerShdw>
                </a:effectLst>
                <a:latin typeface="Comic Sans MS" panose="030F0702030302020204" pitchFamily="66" charset="0"/>
              </a:rPr>
              <a:t>Endogonales</a:t>
            </a:r>
            <a:r>
              <a:rPr lang="en-CA" sz="3600" b="1" dirty="0" smtClean="0">
                <a:solidFill>
                  <a:srgbClr val="00B0F0"/>
                </a:solidFill>
                <a:effectLst>
                  <a:outerShdw blurRad="38100" dist="38100" dir="2700000" algn="tl">
                    <a:srgbClr val="C0C0C0"/>
                  </a:outerShdw>
                </a:effectLst>
                <a:latin typeface="Comic Sans MS" panose="030F0702030302020204" pitchFamily="66" charset="0"/>
              </a:rPr>
              <a:t> </a:t>
            </a:r>
            <a:r>
              <a:rPr lang="en-CA" sz="3600" b="1" dirty="0">
                <a:effectLst>
                  <a:outerShdw blurRad="38100" dist="38100" dir="2700000" algn="tl">
                    <a:srgbClr val="C0C0C0"/>
                  </a:outerShdw>
                </a:effectLst>
                <a:latin typeface="Comic Sans MS" panose="030F0702030302020204" pitchFamily="66" charset="0"/>
              </a:rPr>
              <a:t>(</a:t>
            </a:r>
            <a:r>
              <a:rPr lang="en-CA" sz="3600" b="1" dirty="0" err="1">
                <a:effectLst>
                  <a:outerShdw blurRad="38100" dist="38100" dir="2700000" algn="tl">
                    <a:srgbClr val="C0C0C0"/>
                  </a:outerShdw>
                </a:effectLst>
                <a:latin typeface="Comic Sans MS" panose="030F0702030302020204" pitchFamily="66" charset="0"/>
              </a:rPr>
              <a:t>endomycorhiziennes</a:t>
            </a:r>
            <a:r>
              <a:rPr lang="en-CA" sz="3600" b="1" dirty="0" smtClean="0">
                <a:effectLst>
                  <a:outerShdw blurRad="38100" dist="38100" dir="2700000" algn="tl">
                    <a:srgbClr val="C0C0C0"/>
                  </a:outerShdw>
                </a:effectLst>
                <a:latin typeface="Comic Sans MS" panose="030F0702030302020204" pitchFamily="66" charset="0"/>
              </a:rPr>
              <a:t>)</a:t>
            </a:r>
          </a:p>
          <a:p>
            <a:pPr marL="450850" lvl="3" indent="-87313" algn="just">
              <a:defRPr/>
            </a:pPr>
            <a:endParaRPr lang="en-CA" sz="3600" b="1" dirty="0">
              <a:effectLst>
                <a:outerShdw blurRad="38100" dist="38100" dir="2700000" algn="tl">
                  <a:srgbClr val="C0C0C0"/>
                </a:outerShdw>
              </a:effectLst>
              <a:latin typeface="Comic Sans MS" panose="030F0702030302020204" pitchFamily="66" charset="0"/>
            </a:endParaRPr>
          </a:p>
          <a:p>
            <a:pPr marL="450850" lvl="3" indent="-87313" algn="just">
              <a:defRPr/>
            </a:pPr>
            <a:r>
              <a:rPr lang="en-CA" sz="3600" b="1" dirty="0" err="1" smtClean="0">
                <a:solidFill>
                  <a:srgbClr val="92D050"/>
                </a:solidFill>
                <a:effectLst>
                  <a:outerShdw blurRad="38100" dist="38100" dir="2700000" algn="tl">
                    <a:srgbClr val="C0C0C0"/>
                  </a:outerShdw>
                </a:effectLst>
                <a:latin typeface="Comic Sans MS" panose="030F0702030302020204" pitchFamily="66" charset="0"/>
              </a:rPr>
              <a:t>Entomophtorales</a:t>
            </a:r>
            <a:r>
              <a:rPr lang="en-CA" sz="3600" b="1" dirty="0" smtClean="0">
                <a:effectLst>
                  <a:outerShdw blurRad="38100" dist="38100" dir="2700000" algn="tl">
                    <a:srgbClr val="C0C0C0"/>
                  </a:outerShdw>
                </a:effectLst>
                <a:latin typeface="Comic Sans MS" panose="030F0702030302020204" pitchFamily="66" charset="0"/>
              </a:rPr>
              <a:t> </a:t>
            </a:r>
            <a:r>
              <a:rPr lang="en-CA" sz="3600" b="1" dirty="0">
                <a:effectLst>
                  <a:outerShdw blurRad="38100" dist="38100" dir="2700000" algn="tl">
                    <a:srgbClr val="C0C0C0"/>
                  </a:outerShdw>
                </a:effectLst>
                <a:latin typeface="Comic Sans MS" panose="030F0702030302020204" pitchFamily="66" charset="0"/>
              </a:rPr>
              <a:t>(parasites </a:t>
            </a:r>
            <a:r>
              <a:rPr lang="en-CA" sz="3600" b="1" dirty="0" err="1" smtClean="0">
                <a:effectLst>
                  <a:outerShdw blurRad="38100" dist="38100" dir="2700000" algn="tl">
                    <a:srgbClr val="C0C0C0"/>
                  </a:outerShdw>
                </a:effectLst>
                <a:latin typeface="Comic Sans MS" panose="030F0702030302020204" pitchFamily="66" charset="0"/>
              </a:rPr>
              <a:t>algues</a:t>
            </a:r>
            <a:r>
              <a:rPr lang="en-CA" sz="3600" b="1" dirty="0" smtClean="0">
                <a:effectLst>
                  <a:outerShdw blurRad="38100" dist="38100" dir="2700000" algn="tl">
                    <a:srgbClr val="C0C0C0"/>
                  </a:outerShdw>
                </a:effectLst>
                <a:latin typeface="Comic Sans MS" panose="030F0702030302020204" pitchFamily="66" charset="0"/>
              </a:rPr>
              <a:t>, </a:t>
            </a:r>
            <a:r>
              <a:rPr lang="en-CA" sz="3600" b="1" dirty="0" err="1" smtClean="0">
                <a:effectLst>
                  <a:outerShdw blurRad="38100" dist="38100" dir="2700000" algn="tl">
                    <a:srgbClr val="C0C0C0"/>
                  </a:outerShdw>
                </a:effectLst>
                <a:latin typeface="Comic Sans MS" panose="030F0702030302020204" pitchFamily="66" charset="0"/>
              </a:rPr>
              <a:t>animaux</a:t>
            </a:r>
            <a:r>
              <a:rPr lang="en-CA" sz="3600" b="1" dirty="0">
                <a:effectLst>
                  <a:outerShdw blurRad="38100" dist="38100" dir="2700000" algn="tl">
                    <a:srgbClr val="C0C0C0"/>
                  </a:outerShdw>
                </a:effectLst>
                <a:latin typeface="Comic Sans MS" panose="030F0702030302020204" pitchFamily="66" charset="0"/>
              </a:rPr>
              <a:t>, </a:t>
            </a:r>
            <a:r>
              <a:rPr lang="en-CA" sz="3600" b="1" dirty="0" err="1">
                <a:effectLst>
                  <a:outerShdw blurRad="38100" dist="38100" dir="2700000" algn="tl">
                    <a:srgbClr val="C0C0C0"/>
                  </a:outerShdw>
                </a:effectLst>
                <a:latin typeface="Comic Sans MS" panose="030F0702030302020204" pitchFamily="66" charset="0"/>
              </a:rPr>
              <a:t>parfois</a:t>
            </a:r>
            <a:r>
              <a:rPr lang="en-CA" sz="3600" b="1" dirty="0">
                <a:effectLst>
                  <a:outerShdw blurRad="38100" dist="38100" dir="2700000" algn="tl">
                    <a:srgbClr val="C0C0C0"/>
                  </a:outerShdw>
                </a:effectLst>
                <a:latin typeface="Comic Sans MS" panose="030F0702030302020204" pitchFamily="66" charset="0"/>
              </a:rPr>
              <a:t> </a:t>
            </a:r>
            <a:r>
              <a:rPr lang="en-CA" sz="3600" b="1" dirty="0" err="1">
                <a:effectLst>
                  <a:outerShdw blurRad="38100" dist="38100" dir="2700000" algn="tl">
                    <a:srgbClr val="C0C0C0"/>
                  </a:outerShdw>
                </a:effectLst>
                <a:latin typeface="Comic Sans MS" panose="030F0702030302020204" pitchFamily="66" charset="0"/>
              </a:rPr>
              <a:t>humains</a:t>
            </a:r>
            <a:r>
              <a:rPr lang="en-CA" sz="3600" b="1" dirty="0">
                <a:effectLst>
                  <a:outerShdw blurRad="38100" dist="38100" dir="2700000" algn="tl">
                    <a:srgbClr val="C0C0C0"/>
                  </a:outerShdw>
                </a:effectLst>
                <a:latin typeface="Comic Sans MS" panose="030F0702030302020204" pitchFamily="66" charset="0"/>
              </a:rPr>
              <a:t>)</a:t>
            </a:r>
          </a:p>
        </p:txBody>
      </p:sp>
    </p:spTree>
    <p:extLst>
      <p:ext uri="{BB962C8B-B14F-4D97-AF65-F5344CB8AC3E}">
        <p14:creationId xmlns:p14="http://schemas.microsoft.com/office/powerpoint/2010/main" xmlns="" val="2891311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828800" y="228600"/>
            <a:ext cx="8458200" cy="685800"/>
          </a:xfrm>
          <a:solidFill>
            <a:srgbClr val="FFFF00"/>
          </a:solidFill>
        </p:spPr>
        <p:txBody>
          <a:bodyPr/>
          <a:lstStyle/>
          <a:p>
            <a:pPr eaLnBrk="1" hangingPunct="1">
              <a:defRPr/>
            </a:pPr>
            <a:r>
              <a:rPr lang="en-CA" sz="2800" dirty="0" err="1">
                <a:solidFill>
                  <a:srgbClr val="CC0099"/>
                </a:solidFill>
                <a:effectLst>
                  <a:outerShdw blurRad="38100" dist="38100" dir="2700000" algn="tl">
                    <a:srgbClr val="000000"/>
                  </a:outerShdw>
                </a:effectLst>
              </a:rPr>
              <a:t>Mucorales</a:t>
            </a:r>
            <a:r>
              <a:rPr lang="en-CA" sz="2800" dirty="0">
                <a:solidFill>
                  <a:srgbClr val="CC0099"/>
                </a:solidFill>
                <a:effectLst>
                  <a:outerShdw blurRad="38100" dist="38100" dir="2700000" algn="tl">
                    <a:srgbClr val="000000"/>
                  </a:outerShdw>
                </a:effectLst>
              </a:rPr>
              <a:t> / </a:t>
            </a:r>
            <a:r>
              <a:rPr lang="en-CA" sz="2800" dirty="0" err="1">
                <a:solidFill>
                  <a:srgbClr val="CC0099"/>
                </a:solidFill>
                <a:effectLst>
                  <a:outerShdw blurRad="38100" dist="38100" dir="2700000" algn="tl">
                    <a:srgbClr val="000000"/>
                  </a:outerShdw>
                </a:effectLst>
              </a:rPr>
              <a:t>Moisissure</a:t>
            </a:r>
            <a:r>
              <a:rPr lang="en-CA" sz="2800" dirty="0">
                <a:solidFill>
                  <a:srgbClr val="CC0099"/>
                </a:solidFill>
                <a:effectLst>
                  <a:outerShdw blurRad="38100" dist="38100" dir="2700000" algn="tl">
                    <a:srgbClr val="000000"/>
                  </a:outerShdw>
                </a:effectLst>
              </a:rPr>
              <a:t> de pain (</a:t>
            </a:r>
            <a:r>
              <a:rPr lang="en-CA" sz="2800" i="1" dirty="0" err="1">
                <a:solidFill>
                  <a:srgbClr val="CC0099"/>
                </a:solidFill>
                <a:effectLst>
                  <a:outerShdw blurRad="38100" dist="38100" dir="2700000" algn="tl">
                    <a:srgbClr val="000000"/>
                  </a:outerShdw>
                </a:effectLst>
              </a:rPr>
              <a:t>Rhizopus</a:t>
            </a:r>
            <a:r>
              <a:rPr lang="en-CA" sz="2800" dirty="0">
                <a:solidFill>
                  <a:srgbClr val="CC0099"/>
                </a:solidFill>
                <a:effectLst>
                  <a:outerShdw blurRad="38100" dist="38100" dir="2700000" algn="tl">
                    <a:srgbClr val="000000"/>
                  </a:outerShdw>
                </a:effectLst>
              </a:rPr>
              <a:t>)</a:t>
            </a:r>
            <a:endParaRPr lang="en-US" sz="2800" dirty="0">
              <a:solidFill>
                <a:srgbClr val="CC0099"/>
              </a:solidFill>
              <a:effectLst>
                <a:outerShdw blurRad="38100" dist="38100" dir="2700000" algn="tl">
                  <a:srgbClr val="000000"/>
                </a:outerShdw>
              </a:effectLst>
            </a:endParaRPr>
          </a:p>
        </p:txBody>
      </p:sp>
      <p:pic>
        <p:nvPicPr>
          <p:cNvPr id="82951" name="Picture 7" descr="Rhizopus%20-%20bread%20mold">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28800" y="838200"/>
            <a:ext cx="32766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3"/>
          <p:cNvSpPr>
            <a:spLocks noChangeArrowheads="1"/>
          </p:cNvSpPr>
          <p:nvPr/>
        </p:nvSpPr>
        <p:spPr bwMode="auto">
          <a:xfrm>
            <a:off x="1524000" y="3352800"/>
            <a:ext cx="6096000" cy="3341688"/>
          </a:xfrm>
          <a:prstGeom prst="rect">
            <a:avLst/>
          </a:prstGeom>
          <a:noFill/>
          <a:ln w="9525">
            <a:noFill/>
            <a:miter lim="800000"/>
            <a:headEnd/>
            <a:tailEnd/>
          </a:ln>
        </p:spPr>
        <p:txBody>
          <a:bodyPr>
            <a:spAutoFit/>
          </a:bodyPr>
          <a:lstStyle/>
          <a:p>
            <a:pPr>
              <a:buFont typeface="Arial" pitchFamily="34" charset="0"/>
              <a:buChar char="•"/>
              <a:defRPr/>
            </a:pPr>
            <a:r>
              <a:rPr lang="en-US" sz="2400" dirty="0">
                <a:latin typeface="Times New Roman" pitchFamily="18" charset="0"/>
              </a:rPr>
              <a:t> </a:t>
            </a:r>
            <a:r>
              <a:rPr lang="fr-FR" sz="2400" dirty="0">
                <a:latin typeface="+mj-lt"/>
              </a:rPr>
              <a:t>Très répandus </a:t>
            </a:r>
          </a:p>
          <a:p>
            <a:pPr>
              <a:buFont typeface="Arial" pitchFamily="34" charset="0"/>
              <a:buChar char="•"/>
              <a:defRPr/>
            </a:pPr>
            <a:r>
              <a:rPr lang="fr-FR" sz="2400" dirty="0">
                <a:latin typeface="+mj-lt"/>
              </a:rPr>
              <a:t> </a:t>
            </a:r>
            <a:r>
              <a:rPr lang="fr-FR" sz="2400" dirty="0" smtClean="0">
                <a:latin typeface="+mj-lt"/>
              </a:rPr>
              <a:t>Spores</a:t>
            </a:r>
            <a:r>
              <a:rPr lang="fr-FR" sz="2400" dirty="0">
                <a:latin typeface="+mj-lt"/>
              </a:rPr>
              <a:t> /</a:t>
            </a:r>
            <a:r>
              <a:rPr lang="fr-FR" sz="2400">
                <a:latin typeface="+mj-lt"/>
              </a:rPr>
              <a:t>air- </a:t>
            </a:r>
            <a:r>
              <a:rPr lang="fr-FR" sz="2400" smtClean="0">
                <a:latin typeface="+mj-lt"/>
              </a:rPr>
              <a:t>sol</a:t>
            </a:r>
            <a:endParaRPr lang="fr-FR" sz="2400" dirty="0">
              <a:latin typeface="+mj-lt"/>
            </a:endParaRPr>
          </a:p>
          <a:p>
            <a:pPr>
              <a:buFont typeface="Arial" pitchFamily="34" charset="0"/>
              <a:buChar char="•"/>
              <a:defRPr/>
            </a:pPr>
            <a:r>
              <a:rPr lang="fr-FR" sz="2400" dirty="0">
                <a:latin typeface="+mj-lt"/>
              </a:rPr>
              <a:t> </a:t>
            </a:r>
            <a:r>
              <a:rPr lang="fr-FR" sz="2400" dirty="0" smtClean="0">
                <a:latin typeface="+mj-lt"/>
              </a:rPr>
              <a:t>Croissance </a:t>
            </a:r>
            <a:r>
              <a:rPr lang="fr-FR" sz="2400" dirty="0">
                <a:latin typeface="+mj-lt"/>
              </a:rPr>
              <a:t>rapide,</a:t>
            </a:r>
            <a:endParaRPr lang="en-US" sz="3600" dirty="0">
              <a:latin typeface="+mj-lt"/>
            </a:endParaRPr>
          </a:p>
          <a:p>
            <a:pPr>
              <a:spcBef>
                <a:spcPct val="20000"/>
              </a:spcBef>
              <a:buFont typeface="Arial" pitchFamily="34" charset="0"/>
              <a:buChar char="•"/>
              <a:defRPr/>
            </a:pPr>
            <a:r>
              <a:rPr lang="en-US" sz="2400" dirty="0" err="1">
                <a:latin typeface="+mj-lt"/>
              </a:rPr>
              <a:t>Mycélium</a:t>
            </a:r>
            <a:r>
              <a:rPr lang="en-US" sz="2400" dirty="0">
                <a:latin typeface="+mj-lt"/>
              </a:rPr>
              <a:t>: + </a:t>
            </a:r>
            <a:r>
              <a:rPr lang="en-US" sz="2400" dirty="0" err="1">
                <a:latin typeface="+mj-lt"/>
              </a:rPr>
              <a:t>ramifié</a:t>
            </a:r>
            <a:endParaRPr lang="en-US" sz="2400" dirty="0">
              <a:latin typeface="+mj-lt"/>
            </a:endParaRPr>
          </a:p>
          <a:p>
            <a:pPr>
              <a:spcBef>
                <a:spcPct val="20000"/>
              </a:spcBef>
              <a:buFont typeface="Arial" pitchFamily="34" charset="0"/>
              <a:buChar char="•"/>
              <a:defRPr/>
            </a:pPr>
            <a:r>
              <a:rPr lang="en-US" sz="2400" dirty="0">
                <a:latin typeface="+mj-lt"/>
              </a:rPr>
              <a:t> </a:t>
            </a:r>
            <a:r>
              <a:rPr lang="en-US" sz="2400" dirty="0" err="1">
                <a:latin typeface="+mj-lt"/>
              </a:rPr>
              <a:t>Rhizoides</a:t>
            </a:r>
            <a:endParaRPr lang="en-US" sz="2400" dirty="0">
              <a:latin typeface="+mj-lt"/>
            </a:endParaRPr>
          </a:p>
          <a:p>
            <a:pPr>
              <a:spcBef>
                <a:spcPct val="20000"/>
              </a:spcBef>
              <a:buFont typeface="Arial" pitchFamily="34" charset="0"/>
              <a:buChar char="•"/>
              <a:defRPr/>
            </a:pPr>
            <a:r>
              <a:rPr lang="en-US" sz="2400" dirty="0">
                <a:latin typeface="+mj-lt"/>
              </a:rPr>
              <a:t> </a:t>
            </a:r>
            <a:r>
              <a:rPr lang="en-US" sz="2400" dirty="0" err="1">
                <a:latin typeface="+mj-lt"/>
              </a:rPr>
              <a:t>Stolons</a:t>
            </a:r>
            <a:r>
              <a:rPr lang="en-US" sz="2400" dirty="0">
                <a:latin typeface="+mj-lt"/>
              </a:rPr>
              <a:t> (</a:t>
            </a:r>
            <a:r>
              <a:rPr lang="en-US" sz="2400" dirty="0" err="1">
                <a:latin typeface="+mj-lt"/>
              </a:rPr>
              <a:t>certaines</a:t>
            </a:r>
            <a:r>
              <a:rPr lang="en-US" sz="2400" dirty="0">
                <a:latin typeface="+mj-lt"/>
              </a:rPr>
              <a:t> sp)</a:t>
            </a:r>
          </a:p>
          <a:p>
            <a:pPr>
              <a:spcBef>
                <a:spcPct val="20000"/>
              </a:spcBef>
              <a:buFont typeface="Arial" pitchFamily="34" charset="0"/>
              <a:buChar char="•"/>
              <a:defRPr/>
            </a:pPr>
            <a:r>
              <a:rPr lang="fr-FR" sz="2400" dirty="0">
                <a:latin typeface="+mj-lt"/>
                <a:cs typeface="Times New Roman" pitchFamily="18" charset="0"/>
              </a:rPr>
              <a:t> Columelle = Structure stérile des     fructifications</a:t>
            </a:r>
            <a:endParaRPr lang="en-US" sz="2400" dirty="0">
              <a:latin typeface="+mj-lt"/>
              <a:cs typeface="Times New Roman" pitchFamily="18" charset="0"/>
            </a:endParaRPr>
          </a:p>
        </p:txBody>
      </p:sp>
      <p:pic>
        <p:nvPicPr>
          <p:cNvPr id="29706" name="Picture 10" descr="Image associé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410200" y="838200"/>
            <a:ext cx="47244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0" name="AutoShape 12" descr="Résultat de recherche d'images pour &quot;Stolons et rhizoides mucorales&quot;"/>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endParaRPr lang="fr-FR"/>
          </a:p>
        </p:txBody>
      </p:sp>
      <p:sp>
        <p:nvSpPr>
          <p:cNvPr id="57351" name="AutoShape 14" descr="Résultat de recherche d'images pour &quot;Stolons et rhizoides mucorales&quot;"/>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endParaRPr lang="fr-FR"/>
          </a:p>
        </p:txBody>
      </p:sp>
      <p:sp>
        <p:nvSpPr>
          <p:cNvPr id="57352" name="AutoShape 16" descr="Résultat de recherche d'images pour &quot;Stolons et rhizoides mucorales&quot;"/>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endParaRPr lang="fr-FR"/>
          </a:p>
        </p:txBody>
      </p:sp>
      <p:pic>
        <p:nvPicPr>
          <p:cNvPr id="29714" name="Picture 18" descr="Image associée"/>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934200" y="4648200"/>
            <a:ext cx="31242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4" name="AutoShape 20" descr="data:image/jpeg;base64,/9j/4AAQSkZJRgABAQAAAQABAAD/2wCEAAkGBxMTEhUUEhMWFRUXGRoZGBgYFxgXGRgYGBgXGBcYGBoYHSggGB4lHRUXIjEhJSkrLi4uFx8zODMtNygtLisBCgoKDg0OGxAQGi0lHyUtLS0tLS0tLS0tLS0tLS0tLS0tLS0tLS0tLS0tLS0tLS0tLS0tLS0tLS0tLS0tLS0tK//AABEIAQAAxQMBIgACEQEDEQH/xAAcAAABBQEBAQAAAAAAAAAAAAAEAAECAwUGBwj/xABAEAACAQMDAQUFBgQDCAMBAAABAhEAAyEEEjFBBSJRYXEGEzKBkUKhscHR8BQjUmJyouEHJDNTgpKy8RVD4hb/xAAaAQADAQEBAQAAAAAAAAAAAAAAAQIDBAUG/8QAJREAAgIBBAIDAAMBAAAAAAAAAAECESEDEjFBUWEEInEUMpET/9oADAMBAAIRAxEAPwDvO1u1rQBHJjgZJ+lYVzV3mRZcJBBj58VZp+z2c91doHJoi32JLzdBKxgePrXx+OD2FSwgXRGTJtsxE98AmfU1tLbtgd4+9PS0vH/Wf1ors3s3bbgErkx6dPWmOgIJ/nOZmfh/IUmyXJN0QsIzOVGG/wDsZYhUzCL4Vtk0PoNKLawOuSTkk+JNEGkYTdvBFRinE9aVRZaYh91OGpUPrdSEHiTxSCrwPqtXthVyx/Dqax9dogACTLDO7zyB+NFWLJGScnJPX09BV10bhGfrmkbwW0q01zcJ6yfqJHFSVYn9/OlaAXy/M9aq1N4BTyccDnigus4EXGMg/vBrOt6Es5KKSDk/0lsZx1waM0eiNw7nlUwAkQTHAPlNbSARAG0Dp4U0RLUrCAezOy1tFn+K4/xMc/JR0A8Ktv8AZlpjuCBX/rQBWHmCKLNICnZg23kydX2aTO4C5kHeRDCBG4gckDiKXurQQuRusvnp/LEAEnymT5TWsKye10NpHa1A3/GIBEtjeBxOM+NNMpSk8HM6jQC4bhVAIJLEs0MskLtHEbRzV3s7o298O7CHwMjGaD0tw2+4O9bOJknJHTyrrexLWZOMA7fDH+lHDOiTqLNh1XwobWaG0VJZVxmSM/Wi1FZ3aTm4TbXgCWPnyBUs5IJt0ZLdk72YyQOgwcfOnrYX4RNKjczfexkXgDE+FEC2Kr09uMmrnOKSMpPJF2AFU2rcmagXkwKLCwKY39UKaU01ImgmhU9NVd++EH4UWBK9eCjNZo3E7m5JwPDFSUEtLZ8PKrdsYo4Nox2jbajuzzxUNTqERWZmCqPiY+FcB21/tFgkWEEAwHfMgdQo46VUNOU3hFfp3d+7t9fxJ4qei0jE77n0zXhvaPtjqbh719ucBYUDHlVdn2rvgyL1yR/e3p4xXV/BnRMtRcI+hliprXiug/2i6pYBuK8f1qCT6kZrufZn26tX4S9FtzwZ7h8pPB9ayl8ecVlGbXZ2W6lUQacGsCSU1ie05BREJiWHBg+VbUVma+0pO9gTt+GMmeMetBcP7GBpdDdVmYfDtnjgcYH5Vp9gaplTc3etnCnkqB1HUrJ+VQ1bMe60q2JXDdJ5HFatns0WwGtCMDcnQ+Y8G/GrTwy9VqlfYfcvAJuBnw8/CgdChAk5JknzoA3u8Gt962CSyj+rgkeYPStNb6lZUyOnr4R0rMnbtVeSq2m4mOhilRekTYoHzPqcn8aVBL1HeAf+L8RSOqDARRXuwaGuaKTik0VFw7H0Scnxok0raQKcmmZyduyJpDmKlVGr1GwQPiPAosFbwhtXqgmOT0FC27RJlsmpJaPXJ8cfT0qbCBj5flTo2iklgQH44+XlQvaWrS0jXLmFUT8+nqaI/frXm3+1LtkhlsBsKN7DxY/D9BOKvThvkkOuzm/bD2puahsmEGFSceRPia469fJ602ouljJ/eaGc17ujoqCo59TUbZPdTe8qstS3V0UZ2Xq9FaTWletZoapg1LgnyG5npvsh7bPb/lOxNknx7yH+09B5V6V2V20rSDuIEEEwceMjnmvm+zdIrvvYjtNnPuiTMEqQM8YFeZ8r4yX3idGm1LDPbt2JrNXUDZ34AM+WeAPPrVN3tIppwYLMWCKo5Y+A8TWPr77tutFNzoZmBtBK9D1IzXmmkIdGp2Pb3GBBUkkYgwImfHINbfaGo2rA+I4H61mdiY3O2IG2IjPJj7qjc1IDFnPePTwHgKTxgUo7p+kW/wAKB3kO1oH+FuuR4+dU6MEuXA2sPiUnJ459ehoy2+4gDw+6rtVppjbh1+FvybxFCFKVYZO1qlf4Tkcg4I9QaVZd0WWgXbY3Lgh+R6Ge8D0pVVIz2eDYp5pppHyqRCFImqtVqFtrLNGOOScdBWW2quXHUL3LZkn+s4wP7TNA4xbNK/qwDtXLDny9aGs2wMnLeJ+8eVLT2wFhRjJnz8au8xg0jRJLAgab9/Ok7VSgZzjA8f0pjoizEnagk9T0FeEe2GpNzUXXJmWMei90fhX0NbQIMD1rxHt3snezOBO7vd3puyI8q6viyUJWxO5J0cFcWqSK39T2TcHIj86zrmiInFexDVi+zBwZnGmNFNYqlkitVJENNEKQNKKUVRJYrV0HsxrzZuI/9DBjzkAgkY8prnRRuguQwrPUjaoqLyfQna173l+3b0+4tbAunZEBW4OepmsXQe8RUO0kMzBd2WLlmktnmW61PsJibene2SHbTpuIYLvUBRnBMiKj2Po2W4UZmOySQZj3jdxInyk/KvAaW5xO2KpHTWRCqFMhcf4m+0xjzqvtXs4OszDZj59KL0NqBHgMfnV2kG9yY7q8eZ6/SI+dYZsTltBOwrTKsnkx8hAgVqp4/KoqQVkDqPyqacVRjOVuxntq3IB9RNKpgUqZNlN2+q/Ef1+goR9W7/ACg/qP5ClasgZ5PiTJq5c1JrtSKbemUGfib+o5OfDwqi6sHwHQ9R4HPnRpNUahAQZP5fviirLixWrwYCDGSDjgg5B8BUnvADp8z41lLqmZibSyRIc8LA+8mDIrY0umGGJ3kjBgRHQCkEqiAai1ceM7EPJiTHiB0mjdOxUhJkRj9DRT2weailkDihkb01kky8j1rzNLfNok93zH2cR/lNenVwnbWkNvUuFWd5DjGMwTnyM1aeCtJ5oxtVod2SQDIHdXICt5mGmefKs/V9nWiVCnJmSRgQJniujtLLDbtDye8wJwRkDwyKH1mna4DtwSIaJPewFiYHSmp8GzicHr+y4BxgnmI+lYmr0JBMCc16df0pboCQv8sdN0jcHB8YrG1ukU/ZXdEny4ytdml8qUcMylCzzp7cVSVrrNZ2Tnd0MnzArn9VZAOK9LS11Pg5padAYo3s/DcUIVrb9mOz2u3kUAETJmY2LltxHAjE1rqSSjZCWT1bR6xrNmxbFkh10672IgqDMHHANbvZIa43fI3L3jHBZsD1Cr/wCVc/prhNpntBAHU2nRS1xxtYhZL8g9McGuz7P0othR1AAnzHPy5r5/UeWztWIl194AAGTgetaGnt7VAoTQJuYueBhfzPzooXAWPlWKMNR3gpsDBFSNwACetRU98iP341JbYP79aLG6vJYr/v1p6eaVMzAyeOs/KmBih7uo4VQWPGOnmakmiLf8QyOijA/6o5pUdHHJWuq3fAN5xxxz1PAoi3oif+I27+0YX/WibSAAAACOgGKlRwQ5XwCahNsMo45A8PKoWb20EzK9R/T4kAdKMIoXU2iIZfHI8RjcKVWNNNUwtWBp6At3SrHHcOQRnaeCD4CjlMikmS1Q8Vg+1+iLWhdUkNa7xj7Vv7Q/A/KtzdmPU+nH61XrrgW1cYxhW59IA+tWsCTp2cJabG5SIj4iZ55+6Yp/eDas/CT3YEs0CSOeBzRf/wAebZkxtxIWO75kHnJihdRZCtJJDsWxGAI5A6dKhncnYLuFxYhQxYMTnAHEKDgyBmqtRpbJ3cJGOWhmPQj1AFFXcJ3VCmRIx4jvTQ1++YPgWaSQOCd0z1aqi2S0c92hoXAYR8MSZ56Yrm+0NGSSYx6V2eo1TSwWCpg977Q5HpVq6B9Q2ywm4nBMAKoBPJ6RiuzS1HFmM1g80XRNIxzxivQ/ZbsI2wCUVjK+8BbYIPeNsMftFYNanbXYVnSWksKxN66B7xxkxOFtr0ljE+FLVj3ewXNPc077dwd23o7gZYicNW2trvUjSM4JWH9g3Pfal9iBVRQ4A6S3d3HqQK7K4xMBYyYn8TWB7E6f/d/ef8wlh0LAEgmPCRW3ZvHcWWNvCiMCBLN9THyrg1VTou74NVVCrAprQ6xFRstuE9aldfaKhs56fBTbPfP78Klabn9+NQtCB61ZZ49aRbLJpqemp2SD2rQXAEVZTU8UixpqVQVAJjrUxQIYKBPnTmlNMKYAOrskEMASOoBiPODg+lC2dWyNwSh+IR8J8V8R4jpWyKzdbo9sm2OsleMddp6GiryjSMk8M0EYGI60D2k26E8wfoZzQzan3cRJVgJEEQSYBB4HmPnUrIgE8kkk+RqJPoqEKdlYQGAwwehEzkzx1xNZmsUKAp3PecwoBBcksf8AKBE1oXr4UFj8IiIz4kmelWezuiOdRcXa7gBF52W+nzPJqolzltVmdc9l7rzudFnpzA8MU3/8i5BDX1jOFQ/ma6yKY1e6ujH/AKSfZzmk9j9MkF910jjccY8hW5pVVUG1QixMAR91XCsb2r7RW1ZIZtu8FQevBmKHJyYuWYXs6n8V2lcvuMWx/LU8kSQrAdRj76j7Qar+L1iWV4WSQccDvTPqK5PT69IR196l7gZIDCMAHpPrXS+zegP8YWPeCB2JHUkBQDPn+FatU030U1y0dZptKUtpYtQAq7ATyq9SCOTWk9hYVQMLin0tvasnk/d5VMVi23lmbecDWLe0VRdfc3kKv1DQMVQiwKljj5ZYMmP3FTPlStjHmanQS2SFNSpUiSkUjUJpTTNaJzSNQmpTQKiQpUxanFACpnOJPSkM1n9oauHW3OWk4nCgZJ8M4ouhxVujM1DFnY7Ts27g2NsmMSfLpTi9na2VDdwhsEiTtNEX0xtOADtGYHwnx55rB1hYsttCwdsKGy32oaI4iTM1NWzrXBqaWz/EXYk+7Q9/wZhwo8s10xNZXs4gSyLYEMkh/NurcnnmtSr9HLqS3SHpEUqVIgYmvP8Ato/xuuFoE+7tYx1br88V1XtJ2n/D2Hf7UQv+I/oM1yvsixtWblxohjO7nMGOOTzVJ7U2a6cbH9s7tpBbtrbC3EIJO0YUA/UcV0Hsd2cVtC48gsSfAFcBZHjj765jsbRfxurZmJa1bAknBO0Qi/WSa9IBxVv6xSfJOo+kOWmpAVFae42KybMvQMzy1TiTVVk9fGrrK8nxJP1/YpGksFoFIU00poMxxSqNPQFA586YmpGmpmwqYvAmlTOs0AA39axIUEoekiZrR07kqCeetD2tIB50TFA51wjF1XbDI54KggbY70ltozUrCHDuO+wOB0Xr6xgxUdUq3n3kdy2TBGNzg9714+s0Vd+YM4ycyYM5+dEi1gF1bAZImCIOOT3Sc+FVdkaMw1+CW4QnJgcnOM5+tRe1726tlcKO8+Se7IiSepIroggAAAgDAH4UR4sNSdfUyF1IVwZGCFYSD3XMAmMSDRuo7RVW2gMzeQwMbsngYqjUab+ZMsVIHd7uxSCCCBE7ietZ9ywvvg0kKbffI5XaRtJ+TR8qVE0pZZfoO3/eXUQrt37tuZPdnPmDFbTOACScCsV9CsAuxbvKVdiJSfh2+ArF9oPaPeiopA3SGj+oAg/KRToNm544Afa7UHVNFsyLfCj7XO6jO1O19MNIEs5c42lTuBjIPzrP7L7QtI0MB3WGxiDH94keMV0nZnZ6XntXXRQQm54AiZG0SPrWlXSZU/rlBvst2SNPYVY77d5z1k9PlWxFKetIVM5bnZzjgVXqnxVgoS60tFQOKtk0WBRAqgfn+Aq40BIlTVFzSOBQSJ3A5pU80qBlNKKU0qZoNFSWmJioLdn9aAosrP7Z1hRIWdzSogExgmTHpRl++qKWYwAJJ8BWFp21HvHuXGC2m2lAsEqSOZnwj60xxWS7s1B7u0FJ2Ab1jvfEDMk+bE1LW3jbQs4zGIGSTA2nzJ+6pNcS0B/SJgACIYHB8e81VaGwb183GEW7TEKP6rnBc+MAYqUrZbdZNHsnRe7QyO+5lvLwHyo+olqemYPJVqLYYR+55FYXal/3RS7LOwbYyEYZWA3EADy5roawPaDUhQUmCQDuHQhlgYzmmaaecAHberFpSkyqkN1wsgwfSuX7Xvb7y2x/9nuyzDG3vbTtjpnNbWsWdPf3kKVVjabIkNlk72Tk/fQfst2edVfe+4AWAI5giDH1rSCpbmaSeKNr2s7J01vThUWHJAVh8RY4/Oui7G0ZtWlViS0DcflgfIVy/ZN5tVrHdiDb05ITk7m4DH6Gu0U9aTuMafLMZcUOrU9KmrIkdjihbImTVupaF+6oRC+tBUeCy3zVgqFsYqU0EslUGekTTMPKaAQg9NTPPpT0ZGZVnttDmGHngj8aItdp2mE7oHiQR+IrgddbtjayWyNpIad8uZjrOBzitfR6gvhbkBiAsCVE/wBW4YpuDRvsR1Z1KNgMpHJyPlVkTH4+Vclc0Khbg98CxBgiZL5Eek02p7SNuyu2FuFVkzBj59ZxRtkLYjW7e1UrA2ldwVg/BUuquR9T9KWmZklWckgydqDaVJKiIHiBXHt2gyj3u5btwIVyOASZGPxo217Q7pL2zITaVkxzIGecnpTlB+ClRv6/WgslmQzlgwBUhVEZd/vjzrd0ttVQBMgdeZPU/Oua7C1VsAs5C3bhBcFSFAiFVfCtxLS8rC+G0/lSeMESQcKehE1EYZY8x1/Sp3tYqqWJgClZDiyHaOq2LC/EeB+fyrMs6XfabcQS05/ujBPh0rO1eqF52IBOCvJUAHH4GaC94dNtKNuBPeUz3jgLt8On0prwbJUjN7Yu7kS2qqmwzAJIJIyQTyccGoaS49tt5uXVs3D/ADHBCHGW2jrzFSa207QACSSdzQAAZkip9l6fdfGwhlRRcuLBIU4hADiCfrFbRsbSOj9ntENKtuZBeRczMBjKE+YPJ866gz0jz6461kBViI7hEwZJKv5k4IJozs26SsMZZDtJ8Y4b5iDWUpW7MJR7DC0Ulaazu3bpW0xHQUD7La/ehUkkqaQbMWbOrPwjz/8AVNcGQKhul4PQfnSYE3Gg8KB9ZpDWAlTT1VtIPOKsNBND0pqO6mJPT9iixE5pVE0qAoxLvYVtv3P40Pf9nx9kheCYEZHw9elbtIVa1GbWYVvSunxojASdwME5nM4rNtEO7Eqc5KFd21RO308a6DtS5uPugfN/yFK1bAyMEgTHBgRRuLWUcu0FNqWFtnKltu3DZkTzVWg0gW5724S1tD3SDJZxnPkJ+6ur1FveCADJxPhOKnb7OUKF2jaOAMR+tNSsHXYFpXRhwskE5I48/OmTTQx2T6NxnJihe1OyDj3bEASYInNW2dTcUBXMt/bz5YPFTsdWnZVoIvaw2wSWYAQCGXuz4TXO9pdtG4wXAAPSQPnRWutu4aWliMKeJ6E+dY7acqNxHiTODjwHWnGK7E8Gvo7qC3C/ER58zE/fVWusQoAXKgMYPEYHPWsvRFk78ZwVB6mR9auS4zK7uQ+5mBwRwH2FDuyJHhT2u7BBups9y+0qylTuZodmBBAVY+HP41p6Hs9bFyHRV3KjgidsneChPJjEelZHZNpX1KZVFXc5WAFYjbsEcnOc12HaNxiVgBiwcQTywAdY/wCxvrVt0qXZnK9wNp2hNpMlVkjO7bJ48YgRV9i4FuK2YcKjeRjcjfeR8xWZav7itxFbbcCqWzCyGLSWE4IHlR2wMhQ7t0cSNxIiGBnxisOGOStGlq7AdSp6iDQnYvZnuVI6k5NFaO8XQE/EJDDwZcH76IBpqWMGVuqKGEXB5qfqpH60l/4h/uQf5T/+hT3j3rZ82H1X/SmvGGtnzKn0Kk/iooQi0mkaeaiPWkMc+VOKjSoAnSquaegKICqdXf2LuOegHiTwKtFZF26btwlcpbMD+5up/KhGiVsfSWmhniWJjJwS0TPjFFMcxz9gECOBmcYGOagFMIhJwZPHiSZI44qaJvJ3ZBkeRUk/eaXLK9hOlTAP+vPWetX1WoCqABCqAAPAAQB91Zur1W6VQ4HJH4D9aPwinInrtZJ2pz1bw/WqrOnUYnJ6n4iakmlG3IgeAp1DFiB48+HQ078GlJE71tY2kAnoOtUf/BBhnGSehiekmtTT6RUEnJ8ep/Sqe2u0hZsvcP2QYA5JjA/fhVReaRm5vo897S08asWUJYWe+2JAMFjjwEDFE37I90zM7PCr7vugbZYjZHPLVT2X2dqSiXyEl5uAM7K7793GCDgkwfAVr9hlNaQdjW/duTck4LAygPjnMVvNZpdcjTVWZT9kXrOwFRueczMYlQT4yAK1W7QvJbV4I2lGnlR3gpPpDGjPaPR3NvvJ+Aq5I6hWBMj76q/hLj70MEMrKMmPhIUgdOlTJ3kpK+QfV9p/GgSJEqCO4FaC5PWBJitew63h3SNy4PO4EQRweuD86E1umN3Toy7QyrJJnbsZYYeMcH5Vk3X2vvymAko4hip2hpHPAwR0rNpPgaOo0l5rd0K8EXMbhgbxMSJxK/eK1lbxrirnaTNtS7bKuwO1gQIbd3GzxXW9n61byBl5yGHUMpIYfUGpaayzOaonqW7s+EH6H/Wlq/hJ52w3/aZ/D8andtyCPEEfWqrJ3WwT9pBPzXNJEBDUjVGmuyitzKqfqBVqmgY80Lq9atuJkyYEfvzoomqNRYDc0DXsttXAwmlUbShRFKlaE0AdqakqFRfjuGAf6V+0xqGg0qoo2mZxgx0HXxxQuluOzNdYQpKhZMdzlQvj4/OtFwDjy4zx40PGDRIe5kQZC54OSeo+81aCEXP/AKqqzAz0H5cnzrOv61bhIb4en91IddF13VG5hDC9T4+QqQt9eP0p7ZAA/SpLLnGB1MU1nCLwiNgtcxxByc4rUs2go4/fnUbSBRApE0zFtskxrne3dTuMYK5RZ2mXI70A+CyPrWvrrxVMfETA+fX5CsrWJCBdk5GziYA3MSegwaaY4xMcai/at3BZuWzaVR3SpZhuO3banggEYrpPZzskabTrbHxGWcnksfGhuyW96lvDKPjAkYQwVUxya3DWktR1RNZANdeG102l5RpwMAgjM1ZatK6o/EhTjngTT39LuIIMfnVXZRMOhHwXHUea4Zf8rD6VCurRT9AelV1XaIcW2ZOs7QTGOvdIoXUIAXVmLg9/YRBABEKoPnmtq2sXbg/qCP8AQbD/AOIoPtXTFiGAG63LBuOmQf30oKhI5mxrrVxDnaBnkyQMRE93mtDsa0EuMpOG5hjC3BkhT1BEE+c1XrOx13SrKDcEqRzuA3QpPM0Hb1jlSwk7W2jyfDcjMRj51VeCnk7Rb7qYjcPPn60+g1SlQPhIkQf7WI5+VZXZevaJIJVgNhBEgYwZjgmp2L7EOPdwBccRuzyCYx/dNZ0yHFM1tJ8IHRSy/wDaxA+6rprneztY4LqoMB27rDJmDIPzrYsawHDAqfA8UMlxaCCaEua9A2yc+mBPGaLIoG72cC+798RSVMaoMSKVICBFKgQLbuYHhVakE4B6gkiCIOajsMxBAEccRmoapwowe8wMHwHjnioTtmtIlqrgclBgDn9P1rCs2VDkwO8wEk8E4AjwMU9/X7F228n+pp68+pq3s3TO7iQYHLQATWiX+CdI09NYLKB08fXMCtS1bCjFOsAYpt1TZLtj7qRNVe6Ek5kx91Ua+5gIDDPI9B1NAJAGsvl7hAWQIAJEiWcKTHXgn5UNrdArBNz4UQGDHoZO5QY6REUTp9WHBW2CAIgmIgErjbk5qzRW3aA8SDLQoGegx5+NUnRVYD9FbKiT8TZP5DygUQajNU6rVrbEsfl1PpSbtk0XKIodTtvMOjqCPNklW+7b9KqQuYdz7sHCr1PmanqWhrTHo+0/9YIH3gfWhCfkndWLqPOGBSPCRu/FaJMdRI6+nWgu1gfdFl5Qq/qEYE/dNG7qOEIxdNa2/wC7svwy9tuQUBG30YAxQVxlVy4A2klGxMRtG8/MRu8q2u0Eylz/AJe6f8LRM+WKxe21REFsT3wMhgIBk/aOdx/CmuTSPBLjcllh3h7xY7y8kOoI4yJ+dT0HaLhSt1NkMQWmRJg5njmoajs5rQX3bS4IKkDauPiB8e7P0ouxAZtxUzsk/ZcMsAkecGqaSQ7ssW0H3RE7uRPVRnypPL908jgZExzBFCP/ACn3oCbbEB45Q5AOfs/pR2qtE4bocFeR+lRkZCzd933RyOmaP0utDYPdbwNZi2SwH818eYI+dLUWF2jG5j1mDI8DS/RSjZtMP3E0q5y/2w1o7QfUHMfOlQTtZfY0kZV2jpn6k/Oay+0/eOYk96Y8dvQUXqNYAu3gtAgiIB5+6qtPYZm94WU9AB0HT0qlJrLKpdAPZ1xn92NsMME5kx1j7q7C3qbYEcesj76yuxFgFmEEmB6AkfjJrSYKeRQ3HgW3yE4PH3ZpttAfwKziR6EioG/ctiS0jgA5qWl0xUzQuXAuSYrk+0tZfuvcSxa3PsliSO5b+yRHiQaM1vaOIvo6gnvQREGAM89ay2VN+1d1ssrA3JIBTnJ6g8Vemqf2QPjAX2Vqf93Fy2q72MkKMAgBSAPCRM+db+mT3YAJ7zHqeWyYH0+6hOzdHbEe7A92nwxwW8RR2rjbuJEpJEmBO0jPlmlJpsaJajUBFLH/ANmqdJaBPvbgkj4f340LorXvmFx52j4F6HxY+U8UcW3EryAc+tSHotQljub5VX2ja3WnA5jcv+JDuX7wKuX0pxTExhDgHow+5h/rVPZtybSTkgbT6odp+8VXobgVNv8AyyU+hx90VVob219QrCNlwsP8DgNP/cWo6ZJosBB3CRBBHiOorlvcH3b2rhloBTkkkktZI8h8NdO5wfQ1l6nStNq4rkFYERyDET8+tOLKRXpdZKI1w7VYKAYxJGZPHiKXZ4Ks1poJRQBGe6SxTnyIHyqtAguNbIlCS6iSQGJPvJ+efnVb6jbeUg91SUbxCsLe0xyIYn5Gl6KNDRQWuWj0UCP7WLkHzGY+VFaa6GEH4gAGHUHjP0oO8pDo68kFD5gS4/P60R7yQLgBHRh4r5+Y5pYE12TvaQcr3T5fnQl61iLkiOGFaIaRioAHMjHTjNF2NM5jU+6LQy5XE+I6cUq3L3ZisZBK0qvAz//Z"/>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endParaRPr lang="fr-FR"/>
          </a:p>
        </p:txBody>
      </p:sp>
      <p:sp>
        <p:nvSpPr>
          <p:cNvPr id="57355" name="AutoShape 22" descr="Résultat de recherche d'images pour &quot;Stolons et rhizoides mucorales&quot;"/>
          <p:cNvSpPr>
            <a:spLocks noChangeAspect="1" noChangeArrowheads="1"/>
          </p:cNvSpPr>
          <p:nvPr/>
        </p:nvSpPr>
        <p:spPr bwMode="auto">
          <a:xfrm>
            <a:off x="1673225" y="-1790700"/>
            <a:ext cx="287655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endParaRPr lang="fr-FR"/>
          </a:p>
        </p:txBody>
      </p:sp>
    </p:spTree>
    <p:extLst>
      <p:ext uri="{BB962C8B-B14F-4D97-AF65-F5344CB8AC3E}">
        <p14:creationId xmlns:p14="http://schemas.microsoft.com/office/powerpoint/2010/main" xmlns="" val="10719562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2951"/>
                                        </p:tgtEl>
                                        <p:attrNameLst>
                                          <p:attrName>style.visibility</p:attrName>
                                        </p:attrNameLst>
                                      </p:cBhvr>
                                      <p:to>
                                        <p:strVal val="visible"/>
                                      </p:to>
                                    </p:set>
                                    <p:animEffect transition="in" filter="wipe(left)">
                                      <p:cBhvr>
                                        <p:cTn id="7" dur="500"/>
                                        <p:tgtEl>
                                          <p:spTgt spid="829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par>
                                <p:cTn id="13" presetID="2" presetClass="entr" presetSubtype="4" fill="hold" nodeType="withEffect">
                                  <p:stCondLst>
                                    <p:cond delay="0"/>
                                  </p:stCondLst>
                                  <p:childTnLst>
                                    <p:set>
                                      <p:cBhvr>
                                        <p:cTn id="14" dur="1" fill="hold">
                                          <p:stCondLst>
                                            <p:cond delay="0"/>
                                          </p:stCondLst>
                                        </p:cTn>
                                        <p:tgtEl>
                                          <p:spTgt spid="29706"/>
                                        </p:tgtEl>
                                        <p:attrNameLst>
                                          <p:attrName>style.visibility</p:attrName>
                                        </p:attrNameLst>
                                      </p:cBhvr>
                                      <p:to>
                                        <p:strVal val="visible"/>
                                      </p:to>
                                    </p:set>
                                    <p:anim calcmode="lin" valueType="num">
                                      <p:cBhvr additive="base">
                                        <p:cTn id="15" dur="500" fill="hold"/>
                                        <p:tgtEl>
                                          <p:spTgt spid="29706"/>
                                        </p:tgtEl>
                                        <p:attrNameLst>
                                          <p:attrName>ppt_x</p:attrName>
                                        </p:attrNameLst>
                                      </p:cBhvr>
                                      <p:tavLst>
                                        <p:tav tm="0">
                                          <p:val>
                                            <p:strVal val="#ppt_x"/>
                                          </p:val>
                                        </p:tav>
                                        <p:tav tm="100000">
                                          <p:val>
                                            <p:strVal val="#ppt_x"/>
                                          </p:val>
                                        </p:tav>
                                      </p:tavLst>
                                    </p:anim>
                                    <p:anim calcmode="lin" valueType="num">
                                      <p:cBhvr additive="base">
                                        <p:cTn id="16" dur="500" fill="hold"/>
                                        <p:tgtEl>
                                          <p:spTgt spid="2970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714"/>
                                        </p:tgtEl>
                                        <p:attrNameLst>
                                          <p:attrName>style.visibility</p:attrName>
                                        </p:attrNameLst>
                                      </p:cBhvr>
                                      <p:to>
                                        <p:strVal val="visible"/>
                                      </p:to>
                                    </p:set>
                                    <p:anim calcmode="lin" valueType="num">
                                      <p:cBhvr additive="base">
                                        <p:cTn id="19" dur="500" fill="hold"/>
                                        <p:tgtEl>
                                          <p:spTgt spid="29714"/>
                                        </p:tgtEl>
                                        <p:attrNameLst>
                                          <p:attrName>ppt_x</p:attrName>
                                        </p:attrNameLst>
                                      </p:cBhvr>
                                      <p:tavLst>
                                        <p:tav tm="0">
                                          <p:val>
                                            <p:strVal val="#ppt_x"/>
                                          </p:val>
                                        </p:tav>
                                        <p:tav tm="100000">
                                          <p:val>
                                            <p:strVal val="#ppt_x"/>
                                          </p:val>
                                        </p:tav>
                                      </p:tavLst>
                                    </p:anim>
                                    <p:anim calcmode="lin" valueType="num">
                                      <p:cBhvr additive="base">
                                        <p:cTn id="20" dur="500" fill="hold"/>
                                        <p:tgtEl>
                                          <p:spTgt spid="297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85400" y="0"/>
            <a:ext cx="10531078" cy="5441546"/>
          </a:xfrm>
          <a:prstGeom prst="rect">
            <a:avLst/>
          </a:prstGeom>
        </p:spPr>
      </p:pic>
      <p:pic>
        <p:nvPicPr>
          <p:cNvPr id="2" name="Image 1"/>
          <p:cNvPicPr>
            <a:picLocks noChangeAspect="1"/>
          </p:cNvPicPr>
          <p:nvPr/>
        </p:nvPicPr>
        <p:blipFill>
          <a:blip r:embed="rId4"/>
          <a:stretch>
            <a:fillRect/>
          </a:stretch>
        </p:blipFill>
        <p:spPr>
          <a:xfrm>
            <a:off x="9498842" y="4703002"/>
            <a:ext cx="2609942" cy="2154998"/>
          </a:xfrm>
          <a:prstGeom prst="rect">
            <a:avLst/>
          </a:prstGeom>
        </p:spPr>
      </p:pic>
    </p:spTree>
    <p:extLst>
      <p:ext uri="{BB962C8B-B14F-4D97-AF65-F5344CB8AC3E}">
        <p14:creationId xmlns:p14="http://schemas.microsoft.com/office/powerpoint/2010/main" xmlns="" val="3725086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a:xfrm>
            <a:off x="1752600" y="990600"/>
            <a:ext cx="3352800" cy="838200"/>
          </a:xfrm>
        </p:spPr>
        <p:txBody>
          <a:bodyPr/>
          <a:lstStyle/>
          <a:p>
            <a:r>
              <a:rPr lang="fr-FR" sz="2800" b="1"/>
              <a:t>Chlamydospores :</a:t>
            </a:r>
            <a:r>
              <a:rPr lang="fr-FR" sz="2800"/>
              <a:t> </a:t>
            </a:r>
            <a:r>
              <a:rPr lang="fr-FR" sz="2000"/>
              <a:t>épaississement de la paroi</a:t>
            </a:r>
          </a:p>
        </p:txBody>
      </p:sp>
      <p:pic>
        <p:nvPicPr>
          <p:cNvPr id="58372" name="Picture 4" descr="Résultat de recherche d'images pour &quot;chlamydospore mucor&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2362200"/>
            <a:ext cx="3810000" cy="392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 1"/>
          <p:cNvPicPr>
            <a:picLocks noChangeAspect="1"/>
          </p:cNvPicPr>
          <p:nvPr/>
        </p:nvPicPr>
        <p:blipFill>
          <a:blip r:embed="rId3"/>
          <a:stretch>
            <a:fillRect/>
          </a:stretch>
        </p:blipFill>
        <p:spPr>
          <a:xfrm>
            <a:off x="5790989" y="1160060"/>
            <a:ext cx="5465784" cy="4812115"/>
          </a:xfrm>
          <a:prstGeom prst="rect">
            <a:avLst/>
          </a:prstGeom>
        </p:spPr>
      </p:pic>
    </p:spTree>
    <p:extLst>
      <p:ext uri="{BB962C8B-B14F-4D97-AF65-F5344CB8AC3E}">
        <p14:creationId xmlns:p14="http://schemas.microsoft.com/office/powerpoint/2010/main" xmlns="" val="11974949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59307" y="0"/>
            <a:ext cx="8206854" cy="6668068"/>
          </a:xfrm>
          <a:prstGeom prst="rect">
            <a:avLst/>
          </a:prstGeom>
        </p:spPr>
      </p:pic>
      <p:pic>
        <p:nvPicPr>
          <p:cNvPr id="4" name="Image 3"/>
          <p:cNvPicPr>
            <a:picLocks noChangeAspect="1"/>
          </p:cNvPicPr>
          <p:nvPr/>
        </p:nvPicPr>
        <p:blipFill>
          <a:blip r:embed="rId3"/>
          <a:stretch>
            <a:fillRect/>
          </a:stretch>
        </p:blipFill>
        <p:spPr>
          <a:xfrm>
            <a:off x="7164434" y="0"/>
            <a:ext cx="4905375" cy="2076450"/>
          </a:xfrm>
          <a:prstGeom prst="rect">
            <a:avLst/>
          </a:prstGeom>
        </p:spPr>
      </p:pic>
    </p:spTree>
    <p:extLst>
      <p:ext uri="{BB962C8B-B14F-4D97-AF65-F5344CB8AC3E}">
        <p14:creationId xmlns:p14="http://schemas.microsoft.com/office/powerpoint/2010/main" xmlns="" val="90042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30576" y="2458103"/>
            <a:ext cx="7152920" cy="1107996"/>
          </a:xfrm>
          <a:prstGeom prst="rect">
            <a:avLst/>
          </a:prstGeom>
          <a:noFill/>
        </p:spPr>
        <p:txBody>
          <a:bodyPr wrap="none" rtlCol="0">
            <a:spAutoFit/>
          </a:bodyPr>
          <a:lstStyle/>
          <a:p>
            <a:pPr algn="ctr"/>
            <a:r>
              <a:rPr lang="fr-FR" sz="6600" b="1" dirty="0" smtClean="0">
                <a:effectLst>
                  <a:outerShdw blurRad="38100" dist="38100" dir="2700000" algn="tl">
                    <a:srgbClr val="000000">
                      <a:alpha val="43137"/>
                    </a:srgbClr>
                  </a:outerShdw>
                </a:effectLst>
                <a:latin typeface="Arial" pitchFamily="34" charset="0"/>
                <a:cs typeface="Arial" pitchFamily="34" charset="0"/>
              </a:rPr>
              <a:t>Partie Mycologie </a:t>
            </a:r>
            <a:endParaRPr lang="fr-FR" sz="66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2917209" y="2292824"/>
            <a:ext cx="5871949" cy="832513"/>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fr-FR" sz="4000" b="1" dirty="0" smtClean="0"/>
              <a:t>Intérêts des </a:t>
            </a:r>
            <a:r>
              <a:rPr lang="fr-FR" sz="4000" b="1" dirty="0" err="1"/>
              <a:t>Z</a:t>
            </a:r>
            <a:r>
              <a:rPr lang="fr-FR" sz="4000" b="1" dirty="0" err="1" smtClean="0"/>
              <a:t>ygomycétes</a:t>
            </a:r>
            <a:r>
              <a:rPr lang="fr-FR" sz="4000" b="1" dirty="0" smtClean="0"/>
              <a:t>  </a:t>
            </a:r>
          </a:p>
          <a:p>
            <a:pPr>
              <a:buFontTx/>
              <a:buNone/>
            </a:pPr>
            <a:r>
              <a:rPr lang="fr-FR" sz="4000" dirty="0" smtClean="0"/>
              <a:t>			</a:t>
            </a:r>
          </a:p>
        </p:txBody>
      </p:sp>
    </p:spTree>
    <p:extLst>
      <p:ext uri="{BB962C8B-B14F-4D97-AF65-F5344CB8AC3E}">
        <p14:creationId xmlns:p14="http://schemas.microsoft.com/office/powerpoint/2010/main" xmlns="" val="538832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53400" y="0"/>
            <a:ext cx="4038600" cy="487362"/>
          </a:xfrm>
        </p:spPr>
        <p:txBody>
          <a:bodyPr/>
          <a:lstStyle/>
          <a:p>
            <a:r>
              <a:rPr lang="fr-FR" sz="2400" b="1" dirty="0"/>
              <a:t>Zygomycètes/ Importance</a:t>
            </a:r>
          </a:p>
        </p:txBody>
      </p:sp>
      <p:pic>
        <p:nvPicPr>
          <p:cNvPr id="119810" name="Picture 2" descr="Résultat de recherche d'images pour &quot;basidiobolomycose&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54816" y="2124222"/>
            <a:ext cx="3781425"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re 1"/>
          <p:cNvSpPr txBox="1">
            <a:spLocks/>
          </p:cNvSpPr>
          <p:nvPr/>
        </p:nvSpPr>
        <p:spPr bwMode="auto">
          <a:xfrm>
            <a:off x="970670" y="2433711"/>
            <a:ext cx="6032423" cy="2307101"/>
          </a:xfrm>
          <a:prstGeom prst="rect">
            <a:avLst/>
          </a:prstGeom>
          <a:noFill/>
          <a:ln w="9525">
            <a:noFill/>
            <a:miter lim="800000"/>
            <a:headEnd/>
            <a:tailEnd/>
          </a:ln>
        </p:spPr>
        <p:txBody>
          <a:bodyPr anchor="ctr"/>
          <a:lstStyle/>
          <a:p>
            <a:pPr algn="ctr" eaLnBrk="0" hangingPunct="0">
              <a:defRPr/>
            </a:pPr>
            <a:r>
              <a:rPr lang="fr-FR" sz="3200" b="1" kern="0" dirty="0" err="1">
                <a:solidFill>
                  <a:schemeClr val="tx2"/>
                </a:solidFill>
                <a:latin typeface="+mj-lt"/>
                <a:ea typeface="+mj-ea"/>
                <a:cs typeface="+mj-cs"/>
              </a:rPr>
              <a:t>Basidiobolomycose</a:t>
            </a:r>
            <a:r>
              <a:rPr lang="fr-FR" sz="3200" b="1" kern="0" dirty="0">
                <a:solidFill>
                  <a:schemeClr val="tx2"/>
                </a:solidFill>
                <a:latin typeface="+mj-lt"/>
                <a:ea typeface="+mj-ea"/>
                <a:cs typeface="+mj-cs"/>
              </a:rPr>
              <a:t> = maladie de l’Homme- </a:t>
            </a:r>
            <a:r>
              <a:rPr lang="fr-FR" sz="3200" b="1" kern="0" dirty="0" smtClean="0">
                <a:solidFill>
                  <a:schemeClr val="tx2"/>
                </a:solidFill>
                <a:latin typeface="+mj-lt"/>
                <a:ea typeface="+mj-ea"/>
                <a:cs typeface="+mj-cs"/>
              </a:rPr>
              <a:t>Hippopotame </a:t>
            </a:r>
          </a:p>
          <a:p>
            <a:pPr algn="ctr" eaLnBrk="0" hangingPunct="0">
              <a:defRPr/>
            </a:pPr>
            <a:r>
              <a:rPr lang="fr-FR" sz="2800" b="1" i="1" kern="0" dirty="0" err="1" smtClean="0">
                <a:latin typeface="+mj-lt"/>
                <a:ea typeface="+mj-ea"/>
                <a:cs typeface="+mj-cs"/>
              </a:rPr>
              <a:t>Basidiobolus</a:t>
            </a:r>
            <a:r>
              <a:rPr lang="fr-FR" sz="2800" b="1" i="1" kern="0" dirty="0" smtClean="0">
                <a:latin typeface="+mj-lt"/>
                <a:ea typeface="+mj-ea"/>
                <a:cs typeface="+mj-cs"/>
              </a:rPr>
              <a:t> </a:t>
            </a:r>
            <a:r>
              <a:rPr lang="fr-FR" sz="2800" b="1" i="1" kern="0" dirty="0" err="1">
                <a:latin typeface="+mj-lt"/>
                <a:ea typeface="+mj-ea"/>
                <a:cs typeface="+mj-cs"/>
              </a:rPr>
              <a:t>haptosporus</a:t>
            </a:r>
            <a:endParaRPr lang="fr-FR" sz="2800" b="1" i="1" kern="0" dirty="0">
              <a:latin typeface="+mj-lt"/>
              <a:ea typeface="+mj-ea"/>
              <a:cs typeface="+mj-cs"/>
            </a:endParaRPr>
          </a:p>
        </p:txBody>
      </p:sp>
      <p:sp>
        <p:nvSpPr>
          <p:cNvPr id="5" name="Rectangle 4"/>
          <p:cNvSpPr/>
          <p:nvPr/>
        </p:nvSpPr>
        <p:spPr>
          <a:xfrm>
            <a:off x="362497" y="837346"/>
            <a:ext cx="8739300" cy="523220"/>
          </a:xfrm>
          <a:prstGeom prst="rect">
            <a:avLst/>
          </a:prstGeom>
        </p:spPr>
        <p:txBody>
          <a:bodyPr wrap="square">
            <a:spAutoFit/>
          </a:bodyPr>
          <a:lstStyle/>
          <a:p>
            <a:pPr>
              <a:defRPr/>
            </a:pPr>
            <a:r>
              <a:rPr lang="fr-FR" sz="2800" b="1" dirty="0" smtClean="0">
                <a:solidFill>
                  <a:srgbClr val="FF0000"/>
                </a:solidFill>
                <a:latin typeface="Arial" panose="020B0604020202020204" pitchFamily="34" charset="0"/>
                <a:cs typeface="Arial" panose="020B0604020202020204" pitchFamily="34" charset="0"/>
              </a:rPr>
              <a:t>Parasites </a:t>
            </a:r>
            <a:r>
              <a:rPr lang="fr-FR" sz="2800" b="1" dirty="0" smtClean="0">
                <a:solidFill>
                  <a:srgbClr val="FF0000"/>
                </a:solidFill>
                <a:latin typeface="Arial" panose="020B0604020202020204" pitchFamily="34" charset="0"/>
                <a:cs typeface="Arial" panose="020B0604020202020204" pitchFamily="34" charset="0"/>
                <a:sym typeface="Wingdings" pitchFamily="2" charset="2"/>
              </a:rPr>
              <a:t>Responsable de m</a:t>
            </a:r>
            <a:r>
              <a:rPr lang="fr-FR" sz="2800" b="1" dirty="0" smtClean="0">
                <a:solidFill>
                  <a:srgbClr val="FF0000"/>
                </a:solidFill>
                <a:latin typeface="Arial" panose="020B0604020202020204" pitchFamily="34" charset="0"/>
                <a:cs typeface="Arial" panose="020B0604020202020204" pitchFamily="34" charset="0"/>
              </a:rPr>
              <a:t>ycoses </a:t>
            </a:r>
            <a:r>
              <a:rPr lang="fr-FR" sz="2800" b="1" dirty="0">
                <a:solidFill>
                  <a:srgbClr val="FF0000"/>
                </a:solidFill>
                <a:latin typeface="Arial" panose="020B0604020202020204" pitchFamily="34" charset="0"/>
                <a:cs typeface="Arial" panose="020B0604020202020204" pitchFamily="34" charset="0"/>
              </a:rPr>
              <a:t>humaines</a:t>
            </a:r>
          </a:p>
        </p:txBody>
      </p:sp>
    </p:spTree>
    <p:extLst>
      <p:ext uri="{BB962C8B-B14F-4D97-AF65-F5344CB8AC3E}">
        <p14:creationId xmlns:p14="http://schemas.microsoft.com/office/powerpoint/2010/main" xmlns="" val="65180699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par>
                                <p:cTn id="13" presetID="8" presetClass="entr" presetSubtype="16" fill="hold" nodeType="withEffect">
                                  <p:stCondLst>
                                    <p:cond delay="0"/>
                                  </p:stCondLst>
                                  <p:childTnLst>
                                    <p:set>
                                      <p:cBhvr>
                                        <p:cTn id="14" dur="1" fill="hold">
                                          <p:stCondLst>
                                            <p:cond delay="0"/>
                                          </p:stCondLst>
                                        </p:cTn>
                                        <p:tgtEl>
                                          <p:spTgt spid="119810"/>
                                        </p:tgtEl>
                                        <p:attrNameLst>
                                          <p:attrName>style.visibility</p:attrName>
                                        </p:attrNameLst>
                                      </p:cBhvr>
                                      <p:to>
                                        <p:strVal val="visible"/>
                                      </p:to>
                                    </p:set>
                                    <p:animEffect transition="in" filter="diamond(in)">
                                      <p:cBhvr>
                                        <p:cTn id="15" dur="2000"/>
                                        <p:tgtEl>
                                          <p:spTgt spid="119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4227" y="1688124"/>
            <a:ext cx="5359791" cy="2461846"/>
          </a:xfrm>
        </p:spPr>
        <p:txBody>
          <a:bodyPr/>
          <a:lstStyle/>
          <a:p>
            <a:r>
              <a:rPr lang="fr-FR" sz="2800" b="1" i="1" dirty="0" err="1">
                <a:solidFill>
                  <a:srgbClr val="7030A0"/>
                </a:solidFill>
              </a:rPr>
              <a:t>Entomophtora</a:t>
            </a:r>
            <a:r>
              <a:rPr lang="fr-FR" sz="2800" b="1" i="1" dirty="0">
                <a:solidFill>
                  <a:srgbClr val="7030A0"/>
                </a:solidFill>
              </a:rPr>
              <a:t> </a:t>
            </a:r>
            <a:r>
              <a:rPr lang="fr-FR" sz="2800" b="1" i="1" dirty="0" err="1">
                <a:solidFill>
                  <a:srgbClr val="7030A0"/>
                </a:solidFill>
              </a:rPr>
              <a:t>muscae</a:t>
            </a:r>
            <a:r>
              <a:rPr lang="fr-FR" sz="3200" dirty="0">
                <a:solidFill>
                  <a:srgbClr val="7030A0"/>
                </a:solidFill>
              </a:rPr>
              <a:t/>
            </a:r>
            <a:br>
              <a:rPr lang="fr-FR" sz="3200" dirty="0">
                <a:solidFill>
                  <a:srgbClr val="7030A0"/>
                </a:solidFill>
              </a:rPr>
            </a:br>
            <a:r>
              <a:rPr lang="fr-FR" sz="3200" dirty="0">
                <a:solidFill>
                  <a:srgbClr val="7030A0"/>
                </a:solidFill>
              </a:rPr>
              <a:t/>
            </a:r>
            <a:br>
              <a:rPr lang="fr-FR" sz="3200" dirty="0">
                <a:solidFill>
                  <a:srgbClr val="7030A0"/>
                </a:solidFill>
              </a:rPr>
            </a:br>
            <a:r>
              <a:rPr lang="fr-FR" sz="3200" dirty="0"/>
              <a:t>Mort des mouches </a:t>
            </a:r>
            <a:r>
              <a:rPr lang="fr-FR" sz="3200" dirty="0" smtClean="0"/>
              <a:t>en automne</a:t>
            </a:r>
            <a:r>
              <a:rPr lang="fr-FR" sz="3200" dirty="0"/>
              <a:t/>
            </a:r>
            <a:br>
              <a:rPr lang="fr-FR" sz="3200" dirty="0"/>
            </a:br>
            <a:r>
              <a:rPr lang="fr-FR" sz="3200" dirty="0"/>
              <a:t>(Muscardine) </a:t>
            </a:r>
          </a:p>
        </p:txBody>
      </p:sp>
      <p:sp>
        <p:nvSpPr>
          <p:cNvPr id="63491" name="AutoShape 4" descr="Résultat de recherche d'images pour &quot;entomophthora muscae&quot;"/>
          <p:cNvSpPr>
            <a:spLocks noChangeAspect="1" noChangeArrowheads="1"/>
          </p:cNvSpPr>
          <p:nvPr/>
        </p:nvSpPr>
        <p:spPr bwMode="auto">
          <a:xfrm>
            <a:off x="1673226" y="-1790700"/>
            <a:ext cx="3743325"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endParaRPr lang="fr-FR"/>
          </a:p>
        </p:txBody>
      </p:sp>
      <p:pic>
        <p:nvPicPr>
          <p:cNvPr id="121864" name="Picture 8" descr="Résultat de recherche d'images pour &quot;entomophthora muscae&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53157" y="3647914"/>
            <a:ext cx="3092548" cy="275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re 1"/>
          <p:cNvSpPr txBox="1">
            <a:spLocks/>
          </p:cNvSpPr>
          <p:nvPr/>
        </p:nvSpPr>
        <p:spPr bwMode="auto">
          <a:xfrm>
            <a:off x="0" y="494948"/>
            <a:ext cx="8145194" cy="609600"/>
          </a:xfrm>
          <a:prstGeom prst="rect">
            <a:avLst/>
          </a:prstGeom>
          <a:noFill/>
          <a:ln w="9525">
            <a:noFill/>
            <a:miter lim="800000"/>
            <a:headEnd/>
            <a:tailEnd/>
          </a:ln>
        </p:spPr>
        <p:txBody>
          <a:bodyPr anchor="ctr"/>
          <a:lstStyle/>
          <a:p>
            <a:pPr algn="ctr" eaLnBrk="0" hangingPunct="0">
              <a:defRPr/>
            </a:pPr>
            <a:r>
              <a:rPr lang="fr-FR" sz="2800" b="1" dirty="0" smtClean="0">
                <a:solidFill>
                  <a:srgbClr val="FF0000"/>
                </a:solidFill>
                <a:latin typeface="Arial" panose="020B0604020202020204" pitchFamily="34" charset="0"/>
                <a:cs typeface="Arial" panose="020B0604020202020204" pitchFamily="34" charset="0"/>
              </a:rPr>
              <a:t>Parasite </a:t>
            </a:r>
            <a:r>
              <a:rPr lang="fr-FR" sz="2800" b="1" dirty="0" smtClean="0">
                <a:solidFill>
                  <a:srgbClr val="FF0000"/>
                </a:solidFill>
                <a:latin typeface="Arial" panose="020B0604020202020204" pitchFamily="34" charset="0"/>
                <a:cs typeface="Arial" panose="020B0604020202020204" pitchFamily="34" charset="0"/>
                <a:sym typeface="Wingdings" pitchFamily="2" charset="2"/>
              </a:rPr>
              <a:t>utilisé dans la </a:t>
            </a:r>
            <a:r>
              <a:rPr lang="fr-FR" sz="2800" b="1" dirty="0" smtClean="0">
                <a:solidFill>
                  <a:srgbClr val="FF0000"/>
                </a:solidFill>
                <a:latin typeface="Arial" panose="020B0604020202020204" pitchFamily="34" charset="0"/>
                <a:cs typeface="Arial" panose="020B0604020202020204" pitchFamily="34" charset="0"/>
              </a:rPr>
              <a:t>Lutte </a:t>
            </a:r>
            <a:r>
              <a:rPr lang="fr-FR" sz="2800" b="1" dirty="0">
                <a:solidFill>
                  <a:srgbClr val="FF0000"/>
                </a:solidFill>
                <a:latin typeface="Arial" panose="020B0604020202020204" pitchFamily="34" charset="0"/>
                <a:cs typeface="Arial" panose="020B0604020202020204" pitchFamily="34" charset="0"/>
              </a:rPr>
              <a:t>biologique </a:t>
            </a:r>
            <a:endParaRPr lang="fr-FR" sz="2800" b="1" kern="0" dirty="0">
              <a:solidFill>
                <a:srgbClr val="FF0000"/>
              </a:solidFill>
              <a:latin typeface="Arial" panose="020B0604020202020204" pitchFamily="34" charset="0"/>
              <a:ea typeface="+mj-ea"/>
              <a:cs typeface="Arial" panose="020B0604020202020204" pitchFamily="34" charset="0"/>
            </a:endParaRPr>
          </a:p>
        </p:txBody>
      </p:sp>
      <p:pic>
        <p:nvPicPr>
          <p:cNvPr id="121868" name="Picture 12" descr="Résultat de recherche d'images pour &quot;entomophthora muscae&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5538" y="1442118"/>
            <a:ext cx="4219136" cy="2009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re 1"/>
          <p:cNvSpPr txBox="1">
            <a:spLocks/>
          </p:cNvSpPr>
          <p:nvPr/>
        </p:nvSpPr>
        <p:spPr bwMode="auto">
          <a:xfrm>
            <a:off x="7683690" y="315902"/>
            <a:ext cx="4267200" cy="258763"/>
          </a:xfrm>
          <a:prstGeom prst="rect">
            <a:avLst/>
          </a:prstGeom>
          <a:noFill/>
          <a:ln w="9525">
            <a:noFill/>
            <a:miter lim="800000"/>
            <a:headEnd/>
            <a:tailEnd/>
          </a:ln>
        </p:spPr>
        <p:txBody>
          <a:bodyPr anchor="ctr"/>
          <a:lstStyle/>
          <a:p>
            <a:pPr algn="ctr" eaLnBrk="0" hangingPunct="0">
              <a:defRPr/>
            </a:pPr>
            <a:r>
              <a:rPr lang="fr-FR" sz="2400" b="1" kern="0" dirty="0">
                <a:solidFill>
                  <a:schemeClr val="tx2"/>
                </a:solidFill>
                <a:latin typeface="+mj-lt"/>
                <a:ea typeface="+mj-ea"/>
                <a:cs typeface="+mj-cs"/>
              </a:rPr>
              <a:t>Zygomycètes/ Importance</a:t>
            </a:r>
          </a:p>
        </p:txBody>
      </p:sp>
      <p:sp>
        <p:nvSpPr>
          <p:cNvPr id="8" name="Rectangle 7"/>
          <p:cNvSpPr/>
          <p:nvPr/>
        </p:nvSpPr>
        <p:spPr>
          <a:xfrm>
            <a:off x="403273" y="4543865"/>
            <a:ext cx="7868530" cy="1477328"/>
          </a:xfrm>
          <a:prstGeom prst="rect">
            <a:avLst/>
          </a:prstGeom>
        </p:spPr>
        <p:txBody>
          <a:bodyPr wrap="square">
            <a:spAutoFit/>
          </a:bodyPr>
          <a:lstStyle/>
          <a:p>
            <a:r>
              <a:rPr lang="fr-FR" dirty="0" smtClean="0">
                <a:latin typeface="Arial" pitchFamily="34" charset="0"/>
                <a:cs typeface="Arial" pitchFamily="34" charset="0"/>
                <a:sym typeface="Wingdings" pitchFamily="2" charset="2"/>
              </a:rPr>
              <a:t> </a:t>
            </a:r>
            <a:r>
              <a:rPr lang="fr-FR" b="1" i="1" dirty="0" err="1" smtClean="0">
                <a:latin typeface="Arial" pitchFamily="34" charset="0"/>
                <a:cs typeface="Arial" pitchFamily="34" charset="0"/>
              </a:rPr>
              <a:t>Entomphtora</a:t>
            </a:r>
            <a:r>
              <a:rPr lang="fr-FR" b="1" i="1" dirty="0" smtClean="0">
                <a:latin typeface="Arial" pitchFamily="34" charset="0"/>
                <a:cs typeface="Arial" pitchFamily="34" charset="0"/>
              </a:rPr>
              <a:t> </a:t>
            </a:r>
            <a:r>
              <a:rPr lang="fr-FR" b="1" i="1" dirty="0" err="1" smtClean="0">
                <a:latin typeface="Arial" pitchFamily="34" charset="0"/>
                <a:cs typeface="Arial" pitchFamily="34" charset="0"/>
              </a:rPr>
              <a:t>muscae</a:t>
            </a:r>
            <a:r>
              <a:rPr lang="fr-FR" b="1" i="1" dirty="0" smtClean="0">
                <a:latin typeface="Arial" pitchFamily="34" charset="0"/>
                <a:cs typeface="Arial" pitchFamily="34" charset="0"/>
              </a:rPr>
              <a:t> </a:t>
            </a:r>
            <a:r>
              <a:rPr lang="fr-FR" dirty="0" smtClean="0">
                <a:latin typeface="Arial" pitchFamily="34" charset="0"/>
                <a:cs typeface="Arial" pitchFamily="34" charset="0"/>
              </a:rPr>
              <a:t>est une espèce de champignon qui s’attaque à la mouche domestique, qu’il envahit de son mycélium, la condamnant en quelques jours.  </a:t>
            </a:r>
          </a:p>
          <a:p>
            <a:endParaRPr lang="fr-FR" dirty="0" smtClean="0">
              <a:latin typeface="Arial" pitchFamily="34" charset="0"/>
              <a:cs typeface="Arial" pitchFamily="34" charset="0"/>
            </a:endParaRPr>
          </a:p>
          <a:p>
            <a:r>
              <a:rPr lang="fr-FR" dirty="0" smtClean="0">
                <a:latin typeface="Arial" pitchFamily="34" charset="0"/>
                <a:cs typeface="Arial" pitchFamily="34" charset="0"/>
                <a:sym typeface="Wingdings" pitchFamily="2" charset="2"/>
              </a:rPr>
              <a:t> </a:t>
            </a:r>
            <a:r>
              <a:rPr lang="fr-FR" dirty="0" smtClean="0">
                <a:latin typeface="Arial" pitchFamily="34" charset="0"/>
                <a:cs typeface="Arial" pitchFamily="34" charset="0"/>
              </a:rPr>
              <a:t>La muscardine : attaque de l’insecte par le champignon</a:t>
            </a:r>
            <a:endParaRPr lang="fr-FR" dirty="0">
              <a:latin typeface="Arial" pitchFamily="34" charset="0"/>
              <a:cs typeface="Arial" pitchFamily="34" charset="0"/>
            </a:endParaRPr>
          </a:p>
        </p:txBody>
      </p:sp>
    </p:spTree>
    <p:extLst>
      <p:ext uri="{BB962C8B-B14F-4D97-AF65-F5344CB8AC3E}">
        <p14:creationId xmlns:p14="http://schemas.microsoft.com/office/powerpoint/2010/main" xmlns="" val="244151256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21868"/>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1864"/>
                                        </p:tgtEl>
                                        <p:attrNameLst>
                                          <p:attrName>style.visibility</p:attrName>
                                        </p:attrNameLst>
                                      </p:cBhvr>
                                      <p:to>
                                        <p:strVal val="visible"/>
                                      </p:to>
                                    </p:set>
                                    <p:anim calcmode="lin" valueType="num">
                                      <p:cBhvr additive="base">
                                        <p:cTn id="15" dur="500" fill="hold"/>
                                        <p:tgtEl>
                                          <p:spTgt spid="121864"/>
                                        </p:tgtEl>
                                        <p:attrNameLst>
                                          <p:attrName>ppt_x</p:attrName>
                                        </p:attrNameLst>
                                      </p:cBhvr>
                                      <p:tavLst>
                                        <p:tav tm="0">
                                          <p:val>
                                            <p:strVal val="#ppt_x"/>
                                          </p:val>
                                        </p:tav>
                                        <p:tav tm="100000">
                                          <p:val>
                                            <p:strVal val="#ppt_x"/>
                                          </p:val>
                                        </p:tav>
                                      </p:tavLst>
                                    </p:anim>
                                    <p:anim calcmode="lin" valueType="num">
                                      <p:cBhvr additive="base">
                                        <p:cTn id="16" dur="500" fill="hold"/>
                                        <p:tgtEl>
                                          <p:spTgt spid="1218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75956" y="752623"/>
            <a:ext cx="8836856" cy="640078"/>
          </a:xfrm>
        </p:spPr>
        <p:txBody>
          <a:bodyPr>
            <a:noAutofit/>
          </a:bodyPr>
          <a:lstStyle/>
          <a:p>
            <a:r>
              <a:rPr lang="fr-FR" sz="2800" b="1" dirty="0" smtClean="0">
                <a:solidFill>
                  <a:srgbClr val="FF0000"/>
                </a:solidFill>
                <a:latin typeface="Arial" pitchFamily="34" charset="0"/>
                <a:cs typeface="Arial" pitchFamily="34" charset="0"/>
              </a:rPr>
              <a:t>Intérêt dans les  applications </a:t>
            </a:r>
            <a:r>
              <a:rPr lang="fr-FR" sz="2800" b="1" dirty="0">
                <a:solidFill>
                  <a:srgbClr val="FF0000"/>
                </a:solidFill>
                <a:latin typeface="Arial" pitchFamily="34" charset="0"/>
                <a:cs typeface="Arial" pitchFamily="34" charset="0"/>
              </a:rPr>
              <a:t>Industrielles</a:t>
            </a:r>
          </a:p>
        </p:txBody>
      </p:sp>
      <p:sp>
        <p:nvSpPr>
          <p:cNvPr id="5" name="Titre 1"/>
          <p:cNvSpPr txBox="1">
            <a:spLocks/>
          </p:cNvSpPr>
          <p:nvPr/>
        </p:nvSpPr>
        <p:spPr bwMode="auto">
          <a:xfrm>
            <a:off x="1825625" y="1723368"/>
            <a:ext cx="7074794" cy="958713"/>
          </a:xfrm>
          <a:prstGeom prst="rect">
            <a:avLst/>
          </a:prstGeom>
          <a:noFill/>
          <a:ln w="9525">
            <a:noFill/>
            <a:miter lim="800000"/>
            <a:headEnd/>
            <a:tailEnd/>
          </a:ln>
        </p:spPr>
        <p:txBody>
          <a:bodyPr anchor="ctr"/>
          <a:lstStyle/>
          <a:p>
            <a:pPr algn="just" eaLnBrk="0" hangingPunct="0">
              <a:buFont typeface="Wingdings" pitchFamily="2" charset="2"/>
              <a:buChar char="Ø"/>
              <a:defRPr/>
            </a:pPr>
            <a:r>
              <a:rPr lang="fr-FR" sz="3200" kern="0" dirty="0" smtClean="0">
                <a:solidFill>
                  <a:schemeClr val="tx2"/>
                </a:solidFill>
                <a:latin typeface="Times New Roman" pitchFamily="18" charset="0"/>
                <a:ea typeface="+mj-ea"/>
                <a:cs typeface="Times New Roman" pitchFamily="18" charset="0"/>
              </a:rPr>
              <a:t>Confection </a:t>
            </a:r>
            <a:r>
              <a:rPr lang="fr-FR" sz="3200" kern="0" dirty="0">
                <a:solidFill>
                  <a:schemeClr val="tx2"/>
                </a:solidFill>
                <a:latin typeface="Times New Roman" pitchFamily="18" charset="0"/>
                <a:ea typeface="+mj-ea"/>
                <a:cs typeface="Times New Roman" pitchFamily="18" charset="0"/>
              </a:rPr>
              <a:t>des aliments: </a:t>
            </a:r>
            <a:r>
              <a:rPr lang="fr-FR" sz="3200" kern="0" dirty="0" smtClean="0">
                <a:solidFill>
                  <a:schemeClr val="tx2"/>
                </a:solidFill>
                <a:latin typeface="Times New Roman" pitchFamily="18" charset="0"/>
                <a:ea typeface="+mj-ea"/>
                <a:cs typeface="Times New Roman" pitchFamily="18" charset="0"/>
              </a:rPr>
              <a:t>Fromage </a:t>
            </a:r>
            <a:endParaRPr lang="fr-FR" sz="3200" kern="0" dirty="0">
              <a:solidFill>
                <a:schemeClr val="tx2"/>
              </a:solidFill>
              <a:latin typeface="Times New Roman" pitchFamily="18" charset="0"/>
              <a:ea typeface="+mj-ea"/>
              <a:cs typeface="Times New Roman" pitchFamily="18" charset="0"/>
            </a:endParaRPr>
          </a:p>
        </p:txBody>
      </p:sp>
      <p:sp>
        <p:nvSpPr>
          <p:cNvPr id="64516" name="AutoShape 6" descr="Résultat de recherche d'images pour &quot;tempeh&quot;"/>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endParaRPr lang="fr-FR"/>
          </a:p>
        </p:txBody>
      </p:sp>
      <p:pic>
        <p:nvPicPr>
          <p:cNvPr id="30728" name="Picture 8" descr="Image associé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15428" y="3425798"/>
            <a:ext cx="2617788"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0" name="Picture 10" descr="Résultat de recherche d'images pour &quot;affinage fromage&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6166" y="3425798"/>
            <a:ext cx="2225675"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2" name="Picture 12" descr="Résultat de recherche d'images pour &quot;affinage fromage&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69260" y="3398923"/>
            <a:ext cx="2484438"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re 1"/>
          <p:cNvSpPr txBox="1">
            <a:spLocks/>
          </p:cNvSpPr>
          <p:nvPr/>
        </p:nvSpPr>
        <p:spPr bwMode="auto">
          <a:xfrm>
            <a:off x="7385538" y="307146"/>
            <a:ext cx="4267200" cy="258763"/>
          </a:xfrm>
          <a:prstGeom prst="rect">
            <a:avLst/>
          </a:prstGeom>
          <a:noFill/>
          <a:ln w="9525">
            <a:noFill/>
            <a:miter lim="800000"/>
            <a:headEnd/>
            <a:tailEnd/>
          </a:ln>
        </p:spPr>
        <p:txBody>
          <a:bodyPr anchor="ctr"/>
          <a:lstStyle/>
          <a:p>
            <a:pPr algn="ctr" eaLnBrk="0" hangingPunct="0">
              <a:defRPr/>
            </a:pPr>
            <a:r>
              <a:rPr lang="fr-FR" sz="2400" b="1" kern="0" dirty="0">
                <a:solidFill>
                  <a:schemeClr val="tx2"/>
                </a:solidFill>
                <a:latin typeface="+mj-lt"/>
                <a:ea typeface="+mj-ea"/>
                <a:cs typeface="+mj-cs"/>
              </a:rPr>
              <a:t>Zygomycètes/ Importance</a:t>
            </a:r>
          </a:p>
        </p:txBody>
      </p:sp>
    </p:spTree>
    <p:extLst>
      <p:ext uri="{BB962C8B-B14F-4D97-AF65-F5344CB8AC3E}">
        <p14:creationId xmlns:p14="http://schemas.microsoft.com/office/powerpoint/2010/main" xmlns="" val="30708068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amond(in)">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730"/>
                                        </p:tgtEl>
                                        <p:attrNameLst>
                                          <p:attrName>style.visibility</p:attrName>
                                        </p:attrNameLst>
                                      </p:cBhvr>
                                      <p:to>
                                        <p:strVal val="visible"/>
                                      </p:to>
                                    </p:set>
                                    <p:anim calcmode="lin" valueType="num">
                                      <p:cBhvr additive="base">
                                        <p:cTn id="16" dur="500" fill="hold"/>
                                        <p:tgtEl>
                                          <p:spTgt spid="30730"/>
                                        </p:tgtEl>
                                        <p:attrNameLst>
                                          <p:attrName>ppt_x</p:attrName>
                                        </p:attrNameLst>
                                      </p:cBhvr>
                                      <p:tavLst>
                                        <p:tav tm="0">
                                          <p:val>
                                            <p:strVal val="#ppt_x"/>
                                          </p:val>
                                        </p:tav>
                                        <p:tav tm="100000">
                                          <p:val>
                                            <p:strVal val="#ppt_x"/>
                                          </p:val>
                                        </p:tav>
                                      </p:tavLst>
                                    </p:anim>
                                    <p:anim calcmode="lin" valueType="num">
                                      <p:cBhvr additive="base">
                                        <p:cTn id="17" dur="500" fill="hold"/>
                                        <p:tgtEl>
                                          <p:spTgt spid="3073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0732"/>
                                        </p:tgtEl>
                                        <p:attrNameLst>
                                          <p:attrName>style.visibility</p:attrName>
                                        </p:attrNameLst>
                                      </p:cBhvr>
                                      <p:to>
                                        <p:strVal val="visible"/>
                                      </p:to>
                                    </p:set>
                                    <p:anim calcmode="lin" valueType="num">
                                      <p:cBhvr additive="base">
                                        <p:cTn id="20" dur="500" fill="hold"/>
                                        <p:tgtEl>
                                          <p:spTgt spid="30732"/>
                                        </p:tgtEl>
                                        <p:attrNameLst>
                                          <p:attrName>ppt_x</p:attrName>
                                        </p:attrNameLst>
                                      </p:cBhvr>
                                      <p:tavLst>
                                        <p:tav tm="0">
                                          <p:val>
                                            <p:strVal val="#ppt_x"/>
                                          </p:val>
                                        </p:tav>
                                        <p:tav tm="100000">
                                          <p:val>
                                            <p:strVal val="#ppt_x"/>
                                          </p:val>
                                        </p:tav>
                                      </p:tavLst>
                                    </p:anim>
                                    <p:anim calcmode="lin" valueType="num">
                                      <p:cBhvr additive="base">
                                        <p:cTn id="21" dur="500" fill="hold"/>
                                        <p:tgtEl>
                                          <p:spTgt spid="3073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728"/>
                                        </p:tgtEl>
                                        <p:attrNameLst>
                                          <p:attrName>style.visibility</p:attrName>
                                        </p:attrNameLst>
                                      </p:cBhvr>
                                      <p:to>
                                        <p:strVal val="visible"/>
                                      </p:to>
                                    </p:set>
                                    <p:anim calcmode="lin" valueType="num">
                                      <p:cBhvr additive="base">
                                        <p:cTn id="24" dur="500" fill="hold"/>
                                        <p:tgtEl>
                                          <p:spTgt spid="30728"/>
                                        </p:tgtEl>
                                        <p:attrNameLst>
                                          <p:attrName>ppt_x</p:attrName>
                                        </p:attrNameLst>
                                      </p:cBhvr>
                                      <p:tavLst>
                                        <p:tav tm="0">
                                          <p:val>
                                            <p:strVal val="#ppt_x"/>
                                          </p:val>
                                        </p:tav>
                                        <p:tav tm="100000">
                                          <p:val>
                                            <p:strVal val="#ppt_x"/>
                                          </p:val>
                                        </p:tav>
                                      </p:tavLst>
                                    </p:anim>
                                    <p:anim calcmode="lin" valueType="num">
                                      <p:cBhvr additive="base">
                                        <p:cTn id="25"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11248" y="887105"/>
            <a:ext cx="9568799" cy="5628705"/>
          </a:xfrm>
          <a:prstGeom prst="rect">
            <a:avLst/>
          </a:prstGeom>
        </p:spPr>
      </p:pic>
      <p:pic>
        <p:nvPicPr>
          <p:cNvPr id="4" name="Image 3"/>
          <p:cNvPicPr>
            <a:picLocks noChangeAspect="1"/>
          </p:cNvPicPr>
          <p:nvPr/>
        </p:nvPicPr>
        <p:blipFill>
          <a:blip r:embed="rId3"/>
          <a:stretch>
            <a:fillRect/>
          </a:stretch>
        </p:blipFill>
        <p:spPr>
          <a:xfrm>
            <a:off x="8735314" y="232012"/>
            <a:ext cx="3289465" cy="2088217"/>
          </a:xfrm>
          <a:prstGeom prst="rect">
            <a:avLst/>
          </a:prstGeom>
        </p:spPr>
      </p:pic>
      <p:sp>
        <p:nvSpPr>
          <p:cNvPr id="5" name="Titre 1"/>
          <p:cNvSpPr>
            <a:spLocks noGrp="1"/>
          </p:cNvSpPr>
          <p:nvPr>
            <p:ph type="title"/>
          </p:nvPr>
        </p:nvSpPr>
        <p:spPr>
          <a:xfrm>
            <a:off x="250872" y="0"/>
            <a:ext cx="8836856" cy="640078"/>
          </a:xfrm>
        </p:spPr>
        <p:txBody>
          <a:bodyPr>
            <a:noAutofit/>
          </a:bodyPr>
          <a:lstStyle/>
          <a:p>
            <a:r>
              <a:rPr lang="fr-FR" sz="2800" b="1" dirty="0" smtClean="0">
                <a:solidFill>
                  <a:srgbClr val="FF0000"/>
                </a:solidFill>
                <a:latin typeface="Arial" pitchFamily="34" charset="0"/>
                <a:cs typeface="Arial" pitchFamily="34" charset="0"/>
              </a:rPr>
              <a:t>Intérêt dans les  applications </a:t>
            </a:r>
            <a:r>
              <a:rPr lang="fr-FR" sz="2800" b="1" dirty="0">
                <a:solidFill>
                  <a:srgbClr val="FF0000"/>
                </a:solidFill>
                <a:latin typeface="Arial" pitchFamily="34" charset="0"/>
                <a:cs typeface="Arial" pitchFamily="34" charset="0"/>
              </a:rPr>
              <a:t>Industrielles</a:t>
            </a:r>
          </a:p>
        </p:txBody>
      </p:sp>
    </p:spTree>
    <p:extLst>
      <p:ext uri="{BB962C8B-B14F-4D97-AF65-F5344CB8AC3E}">
        <p14:creationId xmlns:p14="http://schemas.microsoft.com/office/powerpoint/2010/main" xmlns="" val="175348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0" y="1161418"/>
            <a:ext cx="11578106"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just" eaLnBrk="1" hangingPunct="1"/>
            <a:r>
              <a:rPr lang="fr-FR" sz="2400" dirty="0">
                <a:latin typeface="Comic Sans MS" panose="030F0702030302020204" pitchFamily="66" charset="0"/>
                <a:cs typeface="Times New Roman" panose="02020603050405020304" pitchFamily="18" charset="0"/>
              </a:rPr>
              <a:t>--&gt; espèces riches en enzymes capables de </a:t>
            </a:r>
            <a:r>
              <a:rPr lang="fr-FR" sz="2400" dirty="0" smtClean="0">
                <a:latin typeface="Comic Sans MS" panose="030F0702030302020204" pitchFamily="66" charset="0"/>
                <a:cs typeface="Times New Roman" panose="02020603050405020304" pitchFamily="18" charset="0"/>
              </a:rPr>
              <a:t>dégrader l’amidon </a:t>
            </a:r>
            <a:r>
              <a:rPr lang="fr-FR" sz="2400" dirty="0">
                <a:latin typeface="Comic Sans MS" panose="030F0702030302020204" pitchFamily="66" charset="0"/>
                <a:cs typeface="Times New Roman" panose="02020603050405020304" pitchFamily="18" charset="0"/>
              </a:rPr>
              <a:t>en </a:t>
            </a:r>
            <a:r>
              <a:rPr lang="fr-FR" sz="2400" dirty="0" smtClean="0">
                <a:latin typeface="Comic Sans MS" panose="030F0702030302020204" pitchFamily="66" charset="0"/>
                <a:cs typeface="Times New Roman" panose="02020603050405020304" pitchFamily="18" charset="0"/>
              </a:rPr>
              <a:t>anaérobiose (amylase, protéase)</a:t>
            </a:r>
          </a:p>
          <a:p>
            <a:pPr algn="just" eaLnBrk="1" hangingPunct="1"/>
            <a:endParaRPr lang="fr-FR" sz="2400" dirty="0">
              <a:latin typeface="Comic Sans MS" panose="030F0702030302020204" pitchFamily="66" charset="0"/>
              <a:cs typeface="Times New Roman" panose="02020603050405020304" pitchFamily="18" charset="0"/>
            </a:endParaRPr>
          </a:p>
          <a:p>
            <a:pPr algn="just" eaLnBrk="1" hangingPunct="1"/>
            <a:r>
              <a:rPr lang="fr-FR" sz="2400" dirty="0">
                <a:latin typeface="Comic Sans MS" panose="030F0702030302020204" pitchFamily="66" charset="0"/>
                <a:cs typeface="Times New Roman" panose="02020603050405020304" pitchFamily="18" charset="0"/>
              </a:rPr>
              <a:t>--&gt; utilisation en industrie de la fermentation :</a:t>
            </a:r>
          </a:p>
          <a:p>
            <a:pPr algn="just" eaLnBrk="1" hangingPunct="1"/>
            <a:r>
              <a:rPr lang="fr-FR" sz="2400" dirty="0">
                <a:latin typeface="Comic Sans MS" panose="030F0702030302020204" pitchFamily="66" charset="0"/>
                <a:cs typeface="Times New Roman" panose="02020603050405020304" pitchFamily="18" charset="0"/>
              </a:rPr>
              <a:t>fabrication d ’alcool de grains (riz), de tubercules (pomme de</a:t>
            </a:r>
          </a:p>
          <a:p>
            <a:pPr algn="just" eaLnBrk="1" hangingPunct="1"/>
            <a:r>
              <a:rPr lang="fr-FR" sz="2400" dirty="0">
                <a:latin typeface="Comic Sans MS" panose="030F0702030302020204" pitchFamily="66" charset="0"/>
                <a:cs typeface="Times New Roman" panose="02020603050405020304" pitchFamily="18" charset="0"/>
              </a:rPr>
              <a:t>terre</a:t>
            </a:r>
            <a:r>
              <a:rPr lang="fr-FR" sz="2400" dirty="0" smtClean="0">
                <a:latin typeface="Comic Sans MS" panose="030F0702030302020204" pitchFamily="66" charset="0"/>
                <a:cs typeface="Times New Roman" panose="02020603050405020304" pitchFamily="18" charset="0"/>
              </a:rPr>
              <a:t>)</a:t>
            </a:r>
          </a:p>
          <a:p>
            <a:pPr algn="just" eaLnBrk="1" hangingPunct="1"/>
            <a:endParaRPr lang="fr-FR" sz="2400" dirty="0">
              <a:latin typeface="Comic Sans MS" panose="030F0702030302020204" pitchFamily="66" charset="0"/>
              <a:cs typeface="Times New Roman" panose="02020603050405020304" pitchFamily="18" charset="0"/>
            </a:endParaRPr>
          </a:p>
          <a:p>
            <a:pPr algn="just" eaLnBrk="1" hangingPunct="1"/>
            <a:r>
              <a:rPr lang="fr-FR" sz="2400" dirty="0">
                <a:latin typeface="Comic Sans MS" panose="030F0702030302020204" pitchFamily="66" charset="0"/>
                <a:cs typeface="Times New Roman" panose="02020603050405020304" pitchFamily="18" charset="0"/>
              </a:rPr>
              <a:t>--&gt; utilisation occasionnelle dans la fabrication </a:t>
            </a:r>
            <a:r>
              <a:rPr lang="fr-FR" sz="2400" dirty="0" smtClean="0">
                <a:latin typeface="Comic Sans MS" panose="030F0702030302020204" pitchFamily="66" charset="0"/>
                <a:cs typeface="Times New Roman" panose="02020603050405020304" pitchFamily="18" charset="0"/>
              </a:rPr>
              <a:t>de whiskies</a:t>
            </a:r>
            <a:r>
              <a:rPr lang="fr-FR" sz="2400" dirty="0">
                <a:latin typeface="Comic Sans MS" panose="030F0702030302020204" pitchFamily="66" charset="0"/>
                <a:cs typeface="Times New Roman" panose="02020603050405020304" pitchFamily="18" charset="0"/>
              </a:rPr>
              <a:t>, vodkas, </a:t>
            </a:r>
            <a:r>
              <a:rPr lang="fr-FR" sz="2400" dirty="0" smtClean="0">
                <a:latin typeface="Comic Sans MS" panose="030F0702030302020204" pitchFamily="66" charset="0"/>
                <a:cs typeface="Times New Roman" panose="02020603050405020304" pitchFamily="18" charset="0"/>
              </a:rPr>
              <a:t> </a:t>
            </a:r>
            <a:r>
              <a:rPr lang="fr-FR" sz="2400" dirty="0">
                <a:latin typeface="Comic Sans MS" panose="030F0702030302020204" pitchFamily="66" charset="0"/>
                <a:cs typeface="Times New Roman" panose="02020603050405020304" pitchFamily="18" charset="0"/>
              </a:rPr>
              <a:t>etc</a:t>
            </a:r>
            <a:r>
              <a:rPr lang="fr-FR" sz="2400" dirty="0" smtClean="0">
                <a:latin typeface="Comic Sans MS" panose="030F0702030302020204" pitchFamily="66" charset="0"/>
                <a:cs typeface="Times New Roman" panose="02020603050405020304" pitchFamily="18" charset="0"/>
              </a:rPr>
              <a:t>.</a:t>
            </a:r>
          </a:p>
          <a:p>
            <a:pPr algn="just" eaLnBrk="1" hangingPunct="1"/>
            <a:endParaRPr lang="fr-FR" sz="2400" dirty="0">
              <a:latin typeface="Comic Sans MS" panose="030F0702030302020204" pitchFamily="66" charset="0"/>
              <a:cs typeface="Times New Roman" panose="02020603050405020304" pitchFamily="18" charset="0"/>
            </a:endParaRPr>
          </a:p>
          <a:p>
            <a:pPr algn="just" eaLnBrk="1" hangingPunct="1"/>
            <a:r>
              <a:rPr lang="fr-FR" sz="2400" dirty="0">
                <a:latin typeface="Comic Sans MS" panose="030F0702030302020204" pitchFamily="66" charset="0"/>
                <a:cs typeface="Times New Roman" panose="02020603050405020304" pitchFamily="18" charset="0"/>
              </a:rPr>
              <a:t>--&gt; espèces utilisées en industrie pour la </a:t>
            </a:r>
            <a:r>
              <a:rPr lang="fr-FR" sz="2400" dirty="0" smtClean="0">
                <a:latin typeface="Comic Sans MS" panose="030F0702030302020204" pitchFamily="66" charset="0"/>
                <a:cs typeface="Times New Roman" panose="02020603050405020304" pitchFamily="18" charset="0"/>
              </a:rPr>
              <a:t>production d </a:t>
            </a:r>
            <a:r>
              <a:rPr lang="fr-FR" sz="2400" dirty="0">
                <a:latin typeface="Comic Sans MS" panose="030F0702030302020204" pitchFamily="66" charset="0"/>
                <a:cs typeface="Times New Roman" panose="02020603050405020304" pitchFamily="18" charset="0"/>
              </a:rPr>
              <a:t>’acides aminés (</a:t>
            </a:r>
            <a:r>
              <a:rPr lang="fr-FR" sz="2400" i="1" dirty="0">
                <a:latin typeface="Comic Sans MS" panose="030F0702030302020204" pitchFamily="66" charset="0"/>
                <a:cs typeface="Times New Roman" panose="02020603050405020304" pitchFamily="18" charset="0"/>
              </a:rPr>
              <a:t>Mucor </a:t>
            </a:r>
            <a:r>
              <a:rPr lang="fr-FR" sz="2400" i="1" dirty="0" err="1">
                <a:latin typeface="Comic Sans MS" panose="030F0702030302020204" pitchFamily="66" charset="0"/>
                <a:cs typeface="Times New Roman" panose="02020603050405020304" pitchFamily="18" charset="0"/>
              </a:rPr>
              <a:t>glutamicus</a:t>
            </a:r>
            <a:r>
              <a:rPr lang="fr-FR" sz="2400" dirty="0">
                <a:latin typeface="Comic Sans MS" panose="030F0702030302020204" pitchFamily="66" charset="0"/>
                <a:cs typeface="Times New Roman" panose="02020603050405020304" pitchFamily="18" charset="0"/>
              </a:rPr>
              <a:t>), d ’acide </a:t>
            </a:r>
            <a:r>
              <a:rPr lang="fr-FR" sz="2400" dirty="0" smtClean="0">
                <a:latin typeface="Comic Sans MS" panose="030F0702030302020204" pitchFamily="66" charset="0"/>
                <a:cs typeface="Times New Roman" panose="02020603050405020304" pitchFamily="18" charset="0"/>
              </a:rPr>
              <a:t>lactique (</a:t>
            </a:r>
            <a:r>
              <a:rPr lang="fr-FR" sz="2400" i="1" dirty="0" err="1" smtClean="0">
                <a:latin typeface="Comic Sans MS" panose="030F0702030302020204" pitchFamily="66" charset="0"/>
                <a:cs typeface="Times New Roman" panose="02020603050405020304" pitchFamily="18" charset="0"/>
              </a:rPr>
              <a:t>Rhizopus</a:t>
            </a:r>
            <a:r>
              <a:rPr lang="fr-FR" sz="2400" i="1" dirty="0" smtClean="0">
                <a:latin typeface="Comic Sans MS" panose="030F0702030302020204" pitchFamily="66" charset="0"/>
                <a:cs typeface="Times New Roman" panose="02020603050405020304" pitchFamily="18" charset="0"/>
              </a:rPr>
              <a:t> </a:t>
            </a:r>
            <a:r>
              <a:rPr lang="fr-FR" sz="2400" i="1" dirty="0" err="1">
                <a:latin typeface="Comic Sans MS" panose="030F0702030302020204" pitchFamily="66" charset="0"/>
                <a:cs typeface="Times New Roman" panose="02020603050405020304" pitchFamily="18" charset="0"/>
              </a:rPr>
              <a:t>oryzae</a:t>
            </a:r>
            <a:r>
              <a:rPr lang="fr-FR" sz="2400" dirty="0">
                <a:latin typeface="Comic Sans MS" panose="030F0702030302020204" pitchFamily="66" charset="0"/>
                <a:cs typeface="Times New Roman" panose="02020603050405020304" pitchFamily="18" charset="0"/>
              </a:rPr>
              <a:t>), de présure (</a:t>
            </a:r>
            <a:r>
              <a:rPr lang="fr-FR" sz="2400" i="1" dirty="0">
                <a:latin typeface="Comic Sans MS" panose="030F0702030302020204" pitchFamily="66" charset="0"/>
                <a:cs typeface="Times New Roman" panose="02020603050405020304" pitchFamily="18" charset="0"/>
              </a:rPr>
              <a:t>Mucor </a:t>
            </a:r>
            <a:r>
              <a:rPr lang="fr-FR" sz="2400" i="1" dirty="0" err="1">
                <a:latin typeface="Comic Sans MS" panose="030F0702030302020204" pitchFamily="66" charset="0"/>
                <a:cs typeface="Times New Roman" panose="02020603050405020304" pitchFamily="18" charset="0"/>
              </a:rPr>
              <a:t>miehei</a:t>
            </a:r>
            <a:r>
              <a:rPr lang="fr-FR" sz="2400" dirty="0">
                <a:latin typeface="Comic Sans MS" panose="030F0702030302020204" pitchFamily="66" charset="0"/>
                <a:cs typeface="Times New Roman" panose="02020603050405020304" pitchFamily="18" charset="0"/>
              </a:rPr>
              <a:t>), de vitamine </a:t>
            </a:r>
            <a:r>
              <a:rPr lang="fr-FR" sz="2400" dirty="0" smtClean="0">
                <a:latin typeface="Comic Sans MS" panose="030F0702030302020204" pitchFamily="66" charset="0"/>
                <a:cs typeface="Times New Roman" panose="02020603050405020304" pitchFamily="18" charset="0"/>
              </a:rPr>
              <a:t>A (</a:t>
            </a:r>
            <a:r>
              <a:rPr lang="fr-FR" sz="2400" i="1" dirty="0" err="1" smtClean="0">
                <a:latin typeface="Comic Sans MS" panose="030F0702030302020204" pitchFamily="66" charset="0"/>
                <a:cs typeface="Times New Roman" panose="02020603050405020304" pitchFamily="18" charset="0"/>
              </a:rPr>
              <a:t>Blakeslea</a:t>
            </a:r>
            <a:r>
              <a:rPr lang="fr-FR" sz="2400" i="1" dirty="0" smtClean="0">
                <a:latin typeface="Comic Sans MS" panose="030F0702030302020204" pitchFamily="66" charset="0"/>
                <a:cs typeface="Times New Roman" panose="02020603050405020304" pitchFamily="18" charset="0"/>
              </a:rPr>
              <a:t> </a:t>
            </a:r>
            <a:r>
              <a:rPr lang="fr-FR" sz="2400" i="1" dirty="0" err="1">
                <a:latin typeface="Comic Sans MS" panose="030F0702030302020204" pitchFamily="66" charset="0"/>
                <a:cs typeface="Times New Roman" panose="02020603050405020304" pitchFamily="18" charset="0"/>
              </a:rPr>
              <a:t>trispora</a:t>
            </a:r>
            <a:r>
              <a:rPr lang="fr-FR" sz="2400" dirty="0">
                <a:latin typeface="Comic Sans MS" panose="030F0702030302020204" pitchFamily="66" charset="0"/>
                <a:cs typeface="Times New Roman" panose="02020603050405020304" pitchFamily="18" charset="0"/>
              </a:rPr>
              <a:t>), pour la bioconversion de stéroïdes</a:t>
            </a:r>
          </a:p>
        </p:txBody>
      </p:sp>
      <p:pic>
        <p:nvPicPr>
          <p:cNvPr id="4" name="Picture 14" descr="Résultat de recherche d'images pour &quot;alcool&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04729" y="1612200"/>
            <a:ext cx="1396621" cy="2503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re 1"/>
          <p:cNvSpPr txBox="1">
            <a:spLocks/>
          </p:cNvSpPr>
          <p:nvPr/>
        </p:nvSpPr>
        <p:spPr bwMode="auto">
          <a:xfrm>
            <a:off x="7924800" y="222740"/>
            <a:ext cx="4267200" cy="258763"/>
          </a:xfrm>
          <a:prstGeom prst="rect">
            <a:avLst/>
          </a:prstGeom>
          <a:noFill/>
          <a:ln w="9525">
            <a:noFill/>
            <a:miter lim="800000"/>
            <a:headEnd/>
            <a:tailEnd/>
          </a:ln>
        </p:spPr>
        <p:txBody>
          <a:bodyPr anchor="ctr"/>
          <a:lstStyle/>
          <a:p>
            <a:pPr algn="ctr" eaLnBrk="0" hangingPunct="0">
              <a:defRPr/>
            </a:pPr>
            <a:r>
              <a:rPr lang="fr-FR" sz="2400" b="1" kern="0" dirty="0">
                <a:solidFill>
                  <a:schemeClr val="tx2"/>
                </a:solidFill>
                <a:latin typeface="+mj-lt"/>
                <a:ea typeface="+mj-ea"/>
                <a:cs typeface="+mj-cs"/>
              </a:rPr>
              <a:t>Zygomycètes/ Importance</a:t>
            </a:r>
          </a:p>
        </p:txBody>
      </p:sp>
      <p:sp>
        <p:nvSpPr>
          <p:cNvPr id="6" name="Titre 1"/>
          <p:cNvSpPr>
            <a:spLocks noGrp="1"/>
          </p:cNvSpPr>
          <p:nvPr>
            <p:ph type="title"/>
          </p:nvPr>
        </p:nvSpPr>
        <p:spPr>
          <a:xfrm>
            <a:off x="236805" y="288389"/>
            <a:ext cx="8836856" cy="640078"/>
          </a:xfrm>
        </p:spPr>
        <p:txBody>
          <a:bodyPr>
            <a:noAutofit/>
          </a:bodyPr>
          <a:lstStyle/>
          <a:p>
            <a:r>
              <a:rPr lang="fr-FR" sz="2800" b="1" dirty="0" smtClean="0">
                <a:solidFill>
                  <a:srgbClr val="FF0000"/>
                </a:solidFill>
                <a:latin typeface="Arial" pitchFamily="34" charset="0"/>
                <a:cs typeface="Arial" pitchFamily="34" charset="0"/>
              </a:rPr>
              <a:t>Intérêt dans les  applications </a:t>
            </a:r>
            <a:r>
              <a:rPr lang="fr-FR" sz="2800" b="1" dirty="0">
                <a:solidFill>
                  <a:srgbClr val="FF0000"/>
                </a:solidFill>
                <a:latin typeface="Arial" pitchFamily="34" charset="0"/>
                <a:cs typeface="Arial" pitchFamily="34" charset="0"/>
              </a:rPr>
              <a:t>Industrielles</a:t>
            </a:r>
          </a:p>
        </p:txBody>
      </p:sp>
    </p:spTree>
    <p:extLst>
      <p:ext uri="{BB962C8B-B14F-4D97-AF65-F5344CB8AC3E}">
        <p14:creationId xmlns:p14="http://schemas.microsoft.com/office/powerpoint/2010/main" xmlns="" val="91009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329216" y="2006220"/>
            <a:ext cx="7456227" cy="1815153"/>
          </a:xfrm>
          <a:prstGeom prst="rect">
            <a:avLst/>
          </a:prstGeom>
          <a:solidFill>
            <a:srgbClr val="CCFF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CA" sz="4800" b="1" dirty="0" smtClean="0">
                <a:solidFill>
                  <a:srgbClr val="663300"/>
                </a:solidFill>
                <a:effectLst>
                  <a:outerShdw blurRad="38100" dist="38100" dir="2700000" algn="tl">
                    <a:srgbClr val="000000"/>
                  </a:outerShdw>
                </a:effectLst>
                <a:latin typeface="Comic Sans MS" panose="030F0702030302020204" pitchFamily="66" charset="0"/>
              </a:rPr>
              <a:t/>
            </a:r>
            <a:br>
              <a:rPr lang="en-CA" sz="4800" b="1" dirty="0" smtClean="0">
                <a:solidFill>
                  <a:srgbClr val="663300"/>
                </a:solidFill>
                <a:effectLst>
                  <a:outerShdw blurRad="38100" dist="38100" dir="2700000" algn="tl">
                    <a:srgbClr val="000000"/>
                  </a:outerShdw>
                </a:effectLst>
                <a:latin typeface="Comic Sans MS" panose="030F0702030302020204" pitchFamily="66" charset="0"/>
              </a:rPr>
            </a:br>
            <a:r>
              <a:rPr lang="en-CA" sz="4800" b="1" dirty="0" err="1" smtClean="0">
                <a:solidFill>
                  <a:srgbClr val="663300"/>
                </a:solidFill>
                <a:effectLst>
                  <a:outerShdw blurRad="38100" dist="38100" dir="2700000" algn="tl">
                    <a:srgbClr val="000000"/>
                  </a:outerShdw>
                </a:effectLst>
                <a:latin typeface="Comic Sans MS" panose="030F0702030302020204" pitchFamily="66" charset="0"/>
                <a:cs typeface="Arial" pitchFamily="34" charset="0"/>
              </a:rPr>
              <a:t>Zygomycètes</a:t>
            </a:r>
            <a:r>
              <a:rPr lang="en-CA" sz="4800" b="1" dirty="0" smtClean="0">
                <a:solidFill>
                  <a:srgbClr val="663300"/>
                </a:solidFill>
                <a:effectLst>
                  <a:outerShdw blurRad="38100" dist="38100" dir="2700000" algn="tl">
                    <a:srgbClr val="000000"/>
                  </a:outerShdw>
                </a:effectLst>
                <a:latin typeface="Comic Sans MS" panose="030F0702030302020204" pitchFamily="66" charset="0"/>
                <a:cs typeface="Arial" pitchFamily="34" charset="0"/>
              </a:rPr>
              <a:t> </a:t>
            </a:r>
            <a:r>
              <a:rPr lang="en-CA" sz="4800" b="1" dirty="0" smtClean="0">
                <a:solidFill>
                  <a:srgbClr val="663300"/>
                </a:solidFill>
                <a:effectLst>
                  <a:outerShdw blurRad="38100" dist="38100" dir="2700000" algn="tl">
                    <a:srgbClr val="000000"/>
                  </a:outerShdw>
                </a:effectLst>
                <a:latin typeface="Comic Sans MS" panose="030F0702030302020204" pitchFamily="66" charset="0"/>
                <a:cs typeface="Times New Roman" pitchFamily="18" charset="0"/>
              </a:rPr>
              <a:t/>
            </a:r>
            <a:br>
              <a:rPr lang="en-CA" sz="4800" b="1" dirty="0" smtClean="0">
                <a:solidFill>
                  <a:srgbClr val="663300"/>
                </a:solidFill>
                <a:effectLst>
                  <a:outerShdw blurRad="38100" dist="38100" dir="2700000" algn="tl">
                    <a:srgbClr val="000000"/>
                  </a:outerShdw>
                </a:effectLst>
                <a:latin typeface="Comic Sans MS" panose="030F0702030302020204" pitchFamily="66" charset="0"/>
                <a:cs typeface="Times New Roman" pitchFamily="18" charset="0"/>
              </a:rPr>
            </a:br>
            <a:endParaRPr lang="en-US" sz="4800" b="1" dirty="0">
              <a:solidFill>
                <a:srgbClr val="663300"/>
              </a:solidFill>
              <a:effectLst>
                <a:outerShdw blurRad="38100" dist="38100" dir="2700000" algn="tl">
                  <a:srgbClr val="000000"/>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xmlns="" val="712038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84944" y="1245550"/>
            <a:ext cx="11269432" cy="4524315"/>
          </a:xfrm>
          <a:prstGeom prst="rect">
            <a:avLst/>
          </a:prstGeom>
          <a:noFill/>
        </p:spPr>
        <p:txBody>
          <a:bodyPr wrap="square" rtlCol="0">
            <a:spAutoFit/>
          </a:bodyPr>
          <a:lstStyle/>
          <a:p>
            <a:pPr algn="just">
              <a:buFont typeface="Arial" pitchFamily="34" charset="0"/>
              <a:buChar char="•"/>
            </a:pPr>
            <a:r>
              <a:rPr lang="fr-FR" sz="2400" dirty="0" smtClean="0">
                <a:latin typeface="Times New Roman" pitchFamily="18" charset="0"/>
                <a:cs typeface="Times New Roman" pitchFamily="18" charset="0"/>
              </a:rPr>
              <a:t> Thalle </a:t>
            </a:r>
            <a:r>
              <a:rPr lang="fr-FR" sz="2400" dirty="0" smtClean="0">
                <a:latin typeface="Times New Roman" pitchFamily="18" charset="0"/>
                <a:cs typeface="Times New Roman" pitchFamily="18" charset="0"/>
              </a:rPr>
              <a:t>non cloisonnée</a:t>
            </a:r>
          </a:p>
          <a:p>
            <a:pPr algn="just"/>
            <a:endParaRPr lang="fr-FR" sz="2400" dirty="0" smtClean="0">
              <a:latin typeface="Times New Roman" pitchFamily="18" charset="0"/>
              <a:cs typeface="Times New Roman" pitchFamily="18" charset="0"/>
            </a:endParaRPr>
          </a:p>
          <a:p>
            <a:pPr algn="just">
              <a:buFont typeface="Arial" pitchFamily="34" charset="0"/>
              <a:buChar char="•"/>
            </a:pPr>
            <a:r>
              <a:rPr lang="fr-FR" sz="2400" dirty="0" smtClean="0">
                <a:latin typeface="Times New Roman" pitchFamily="18" charset="0"/>
                <a:cs typeface="Times New Roman" pitchFamily="18" charset="0"/>
              </a:rPr>
              <a:t> Jamais </a:t>
            </a:r>
            <a:r>
              <a:rPr lang="fr-FR" sz="2400" dirty="0" smtClean="0">
                <a:latin typeface="Times New Roman" pitchFamily="18" charset="0"/>
                <a:cs typeface="Times New Roman" pitchFamily="18" charset="0"/>
              </a:rPr>
              <a:t>de zoospores mobiles </a:t>
            </a:r>
          </a:p>
          <a:p>
            <a:pPr algn="just"/>
            <a:endParaRPr lang="fr-FR" sz="2400" dirty="0" smtClean="0">
              <a:latin typeface="Times New Roman" pitchFamily="18" charset="0"/>
              <a:cs typeface="Times New Roman" pitchFamily="18" charset="0"/>
            </a:endParaRPr>
          </a:p>
          <a:p>
            <a:pPr algn="just">
              <a:buFont typeface="Arial" pitchFamily="34" charset="0"/>
              <a:buChar char="•"/>
            </a:pPr>
            <a:r>
              <a:rPr lang="fr-FR" sz="2400" dirty="0" smtClean="0">
                <a:latin typeface="Times New Roman" pitchFamily="18" charset="0"/>
                <a:cs typeface="Times New Roman" pitchFamily="18" charset="0"/>
              </a:rPr>
              <a:t> Endospores </a:t>
            </a:r>
            <a:endParaRPr lang="fr-FR" sz="2400" dirty="0" smtClean="0">
              <a:latin typeface="Times New Roman" pitchFamily="18" charset="0"/>
              <a:cs typeface="Times New Roman" pitchFamily="18" charset="0"/>
            </a:endParaRPr>
          </a:p>
          <a:p>
            <a:pPr algn="just"/>
            <a:endParaRPr lang="fr-FR" sz="2400" dirty="0" smtClean="0">
              <a:latin typeface="Times New Roman" pitchFamily="18" charset="0"/>
              <a:cs typeface="Times New Roman" pitchFamily="18" charset="0"/>
            </a:endParaRPr>
          </a:p>
          <a:p>
            <a:pPr algn="just">
              <a:buFont typeface="Arial" pitchFamily="34" charset="0"/>
              <a:buChar char="•"/>
            </a:pPr>
            <a:r>
              <a:rPr lang="fr-FR" sz="2400" dirty="0" smtClean="0">
                <a:latin typeface="Times New Roman" pitchFamily="18" charset="0"/>
                <a:cs typeface="Times New Roman" pitchFamily="18" charset="0"/>
              </a:rPr>
              <a:t> Un </a:t>
            </a:r>
            <a:r>
              <a:rPr lang="fr-FR" sz="2400" dirty="0" smtClean="0">
                <a:latin typeface="Times New Roman" pitchFamily="18" charset="0"/>
                <a:cs typeface="Times New Roman" pitchFamily="18" charset="0"/>
              </a:rPr>
              <a:t>filament mycélien (</a:t>
            </a:r>
            <a:r>
              <a:rPr lang="fr-FR" sz="2400" dirty="0" err="1" smtClean="0">
                <a:latin typeface="Times New Roman" pitchFamily="18" charset="0"/>
                <a:cs typeface="Times New Roman" pitchFamily="18" charset="0"/>
              </a:rPr>
              <a:t>sporosystosphore</a:t>
            </a:r>
            <a:r>
              <a:rPr lang="fr-FR" sz="2400" dirty="0" smtClean="0">
                <a:latin typeface="Times New Roman" pitchFamily="18" charset="0"/>
                <a:cs typeface="Times New Roman" pitchFamily="18" charset="0"/>
              </a:rPr>
              <a:t>) se dresse à partir du mycélium végétatif et son </a:t>
            </a:r>
          </a:p>
          <a:p>
            <a:pPr algn="just"/>
            <a:r>
              <a:rPr lang="fr-FR" sz="2400" dirty="0" smtClean="0">
                <a:latin typeface="Times New Roman" pitchFamily="18" charset="0"/>
                <a:cs typeface="Times New Roman" pitchFamily="18" charset="0"/>
              </a:rPr>
              <a:t>extrémité se renfle pour former le sporocyste (ou sporange).</a:t>
            </a:r>
          </a:p>
          <a:p>
            <a:pPr algn="just"/>
            <a:endParaRPr lang="fr-FR" sz="2400" dirty="0" smtClean="0">
              <a:latin typeface="Times New Roman" pitchFamily="18" charset="0"/>
              <a:cs typeface="Times New Roman" pitchFamily="18" charset="0"/>
            </a:endParaRPr>
          </a:p>
          <a:p>
            <a:pPr algn="just">
              <a:buFont typeface="Arial" pitchFamily="34" charset="0"/>
              <a:buChar char="•"/>
            </a:pPr>
            <a:r>
              <a:rPr lang="fr-FR" sz="2400" dirty="0" smtClean="0">
                <a:latin typeface="Times New Roman" pitchFamily="18" charset="0"/>
                <a:cs typeface="Times New Roman" pitchFamily="18" charset="0"/>
              </a:rPr>
              <a:t> Une </a:t>
            </a:r>
            <a:r>
              <a:rPr lang="fr-FR" sz="2400" dirty="0" smtClean="0">
                <a:latin typeface="Times New Roman" pitchFamily="18" charset="0"/>
                <a:cs typeface="Times New Roman" pitchFamily="18" charset="0"/>
              </a:rPr>
              <a:t>spore unique (</a:t>
            </a:r>
            <a:r>
              <a:rPr lang="fr-FR" sz="2400" dirty="0" err="1" smtClean="0">
                <a:latin typeface="Times New Roman" pitchFamily="18" charset="0"/>
                <a:cs typeface="Times New Roman" pitchFamily="18" charset="0"/>
              </a:rPr>
              <a:t>Entomophthorales</a:t>
            </a:r>
            <a:r>
              <a:rPr lang="fr-FR" sz="2400" dirty="0" smtClean="0">
                <a:latin typeface="Times New Roman" pitchFamily="18" charset="0"/>
                <a:cs typeface="Times New Roman" pitchFamily="18" charset="0"/>
              </a:rPr>
              <a:t>) ou un grand nombre de spores (Mucorales) sont </a:t>
            </a:r>
          </a:p>
          <a:p>
            <a:pPr algn="just"/>
            <a:r>
              <a:rPr lang="fr-FR" sz="2400" dirty="0" smtClean="0">
                <a:latin typeface="Times New Roman" pitchFamily="18" charset="0"/>
                <a:cs typeface="Times New Roman" pitchFamily="18" charset="0"/>
              </a:rPr>
              <a:t>produites au sein du sporocyste et est/sont libérée après rupture de la paroi du sporocyste. </a:t>
            </a:r>
          </a:p>
          <a:p>
            <a:pPr algn="just"/>
            <a:r>
              <a:rPr lang="fr-FR" sz="2400" dirty="0" smtClean="0">
                <a:latin typeface="Times New Roman" pitchFamily="18" charset="0"/>
                <a:cs typeface="Times New Roman" pitchFamily="18" charset="0"/>
              </a:rPr>
              <a:t>Ces endospores germent en donnant directement naissance à un mycélium </a:t>
            </a:r>
            <a:endParaRPr lang="fr-FR" sz="2400" dirty="0">
              <a:latin typeface="Times New Roman" pitchFamily="18" charset="0"/>
              <a:cs typeface="Times New Roman" pitchFamily="18" charset="0"/>
            </a:endParaRPr>
          </a:p>
        </p:txBody>
      </p:sp>
      <p:sp>
        <p:nvSpPr>
          <p:cNvPr id="3" name="ZoneTexte 2"/>
          <p:cNvSpPr txBox="1"/>
          <p:nvPr/>
        </p:nvSpPr>
        <p:spPr>
          <a:xfrm>
            <a:off x="815926" y="253218"/>
            <a:ext cx="4525662" cy="523220"/>
          </a:xfrm>
          <a:prstGeom prst="rect">
            <a:avLst/>
          </a:prstGeom>
          <a:noFill/>
        </p:spPr>
        <p:txBody>
          <a:bodyPr wrap="none" rtlCol="0">
            <a:spAutoFit/>
          </a:bodyPr>
          <a:lstStyle/>
          <a:p>
            <a:r>
              <a:rPr lang="fr-FR" sz="2800" b="1" dirty="0" smtClean="0"/>
              <a:t>Champignon caractérisé par :</a:t>
            </a:r>
            <a:endParaRPr lang="fr-FR"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87105" y="146816"/>
            <a:ext cx="9799236" cy="6330967"/>
          </a:xfrm>
          <a:prstGeom prst="rect">
            <a:avLst/>
          </a:prstGeom>
        </p:spPr>
      </p:pic>
      <p:sp>
        <p:nvSpPr>
          <p:cNvPr id="5" name="Rectangle 4"/>
          <p:cNvSpPr/>
          <p:nvPr/>
        </p:nvSpPr>
        <p:spPr>
          <a:xfrm>
            <a:off x="9457899" y="6045958"/>
            <a:ext cx="1091820" cy="43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164956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144000" y="-22178"/>
            <a:ext cx="3048000" cy="609600"/>
          </a:xfrm>
          <a:solidFill>
            <a:srgbClr val="CCFF33"/>
          </a:solidFill>
          <a:ln>
            <a:solidFill>
              <a:schemeClr val="tx1"/>
            </a:solidFill>
          </a:ln>
        </p:spPr>
        <p:txBody>
          <a:bodyPr>
            <a:normAutofit fontScale="90000"/>
          </a:bodyPr>
          <a:lstStyle/>
          <a:p>
            <a:pPr eaLnBrk="1" hangingPunct="1">
              <a:defRPr/>
            </a:pPr>
            <a:r>
              <a:rPr lang="en-CA" sz="3200" b="1" dirty="0">
                <a:solidFill>
                  <a:srgbClr val="663300"/>
                </a:solidFill>
                <a:effectLst>
                  <a:outerShdw blurRad="38100" dist="38100" dir="2700000" algn="tl">
                    <a:srgbClr val="000000"/>
                  </a:outerShdw>
                </a:effectLst>
              </a:rPr>
              <a:t/>
            </a:r>
            <a:br>
              <a:rPr lang="en-CA" sz="3200" b="1" dirty="0">
                <a:solidFill>
                  <a:srgbClr val="663300"/>
                </a:solidFill>
                <a:effectLst>
                  <a:outerShdw blurRad="38100" dist="38100" dir="2700000" algn="tl">
                    <a:srgbClr val="000000"/>
                  </a:outerShdw>
                </a:effectLst>
              </a:rPr>
            </a:br>
            <a:r>
              <a:rPr lang="en-CA" sz="2400" b="1" dirty="0" err="1">
                <a:solidFill>
                  <a:srgbClr val="663300"/>
                </a:solidFill>
                <a:effectLst>
                  <a:outerShdw blurRad="38100" dist="38100" dir="2700000" algn="tl">
                    <a:srgbClr val="000000"/>
                  </a:outerShdw>
                </a:effectLst>
                <a:cs typeface="Arial" pitchFamily="34" charset="0"/>
              </a:rPr>
              <a:t>Zygomycètes</a:t>
            </a:r>
            <a:r>
              <a:rPr lang="en-CA" sz="2400" b="1" dirty="0">
                <a:solidFill>
                  <a:srgbClr val="663300"/>
                </a:solidFill>
                <a:effectLst>
                  <a:outerShdw blurRad="38100" dist="38100" dir="2700000" algn="tl">
                    <a:srgbClr val="000000"/>
                  </a:outerShdw>
                </a:effectLst>
                <a:cs typeface="Arial" pitchFamily="34" charset="0"/>
              </a:rPr>
              <a:t> (</a:t>
            </a:r>
            <a:r>
              <a:rPr lang="en-CA" sz="2400" b="1" dirty="0" err="1">
                <a:solidFill>
                  <a:srgbClr val="663300"/>
                </a:solidFill>
                <a:effectLst>
                  <a:outerShdw blurRad="38100" dist="38100" dir="2700000" algn="tl">
                    <a:srgbClr val="000000"/>
                  </a:outerShdw>
                </a:effectLst>
                <a:cs typeface="Arial" pitchFamily="34" charset="0"/>
              </a:rPr>
              <a:t>zygospores</a:t>
            </a:r>
            <a:r>
              <a:rPr lang="en-CA" sz="2400" b="1" dirty="0">
                <a:solidFill>
                  <a:srgbClr val="663300"/>
                </a:solidFill>
                <a:effectLst>
                  <a:outerShdw blurRad="38100" dist="38100" dir="2700000" algn="tl">
                    <a:srgbClr val="000000"/>
                  </a:outerShdw>
                </a:effectLst>
                <a:cs typeface="Arial" pitchFamily="34" charset="0"/>
              </a:rPr>
              <a:t>)</a:t>
            </a:r>
            <a:r>
              <a:rPr lang="en-CA" sz="2400" b="1" dirty="0">
                <a:solidFill>
                  <a:srgbClr val="663300"/>
                </a:solidFill>
                <a:effectLst>
                  <a:outerShdw blurRad="38100" dist="38100" dir="2700000" algn="tl">
                    <a:srgbClr val="000000"/>
                  </a:outerShdw>
                </a:effectLst>
                <a:latin typeface="Times New Roman" pitchFamily="18" charset="0"/>
                <a:cs typeface="Times New Roman" pitchFamily="18" charset="0"/>
              </a:rPr>
              <a:t/>
            </a:r>
            <a:br>
              <a:rPr lang="en-CA" sz="2400" b="1" dirty="0">
                <a:solidFill>
                  <a:srgbClr val="663300"/>
                </a:solidFill>
                <a:effectLst>
                  <a:outerShdw blurRad="38100" dist="38100" dir="2700000" algn="tl">
                    <a:srgbClr val="000000"/>
                  </a:outerShdw>
                </a:effectLst>
                <a:latin typeface="Times New Roman" pitchFamily="18" charset="0"/>
                <a:cs typeface="Times New Roman" pitchFamily="18" charset="0"/>
              </a:rPr>
            </a:br>
            <a:endParaRPr lang="en-US" sz="2400" b="1" dirty="0">
              <a:solidFill>
                <a:srgbClr val="663300"/>
              </a:solidFill>
              <a:effectLst>
                <a:outerShdw blurRad="38100" dist="38100" dir="2700000" algn="tl">
                  <a:srgbClr val="000000"/>
                </a:outerShdw>
              </a:effectLst>
              <a:latin typeface="Times New Roman" pitchFamily="18" charset="0"/>
              <a:cs typeface="Times New Roman" pitchFamily="18" charset="0"/>
            </a:endParaRPr>
          </a:p>
        </p:txBody>
      </p:sp>
      <p:sp>
        <p:nvSpPr>
          <p:cNvPr id="80899" name="Rectangle 3"/>
          <p:cNvSpPr>
            <a:spLocks noGrp="1" noChangeArrowheads="1"/>
          </p:cNvSpPr>
          <p:nvPr>
            <p:ph type="body" sz="half" idx="2"/>
          </p:nvPr>
        </p:nvSpPr>
        <p:spPr>
          <a:xfrm>
            <a:off x="668740" y="587422"/>
            <a:ext cx="9074624" cy="5737178"/>
          </a:xfrm>
        </p:spPr>
        <p:txBody>
          <a:bodyPr>
            <a:normAutofit fontScale="85000" lnSpcReduction="20000"/>
          </a:bodyPr>
          <a:lstStyle/>
          <a:p>
            <a:pPr eaLnBrk="1" hangingPunct="1">
              <a:lnSpc>
                <a:spcPct val="90000"/>
              </a:lnSpc>
              <a:defRPr/>
            </a:pPr>
            <a:r>
              <a:rPr lang="fr-FR" dirty="0" smtClean="0"/>
              <a:t>Autre nom de cet embranchement: </a:t>
            </a:r>
            <a:r>
              <a:rPr lang="fr-FR" b="1" dirty="0" smtClean="0"/>
              <a:t>Mycètes à conjugaison</a:t>
            </a:r>
          </a:p>
          <a:p>
            <a:pPr eaLnBrk="1" hangingPunct="1">
              <a:lnSpc>
                <a:spcPct val="90000"/>
              </a:lnSpc>
              <a:defRPr/>
            </a:pPr>
            <a:r>
              <a:rPr lang="fr-FR" dirty="0" smtClean="0"/>
              <a:t>Intermédiaire entre champignon supérieur et inférieur </a:t>
            </a:r>
          </a:p>
          <a:p>
            <a:pPr eaLnBrk="1" hangingPunct="1">
              <a:lnSpc>
                <a:spcPct val="90000"/>
              </a:lnSpc>
              <a:defRPr/>
            </a:pPr>
            <a:r>
              <a:rPr lang="fr-FR" dirty="0" smtClean="0"/>
              <a:t> </a:t>
            </a:r>
            <a:r>
              <a:rPr lang="fr-FR" dirty="0"/>
              <a:t>C</a:t>
            </a:r>
            <a:r>
              <a:rPr lang="fr-FR" dirty="0" smtClean="0"/>
              <a:t>et embranchement contient des moisissures dont les hyphes sont </a:t>
            </a:r>
            <a:r>
              <a:rPr lang="fr-FR" dirty="0" err="1" smtClean="0"/>
              <a:t>coenocytiques</a:t>
            </a:r>
            <a:r>
              <a:rPr lang="fr-FR" dirty="0" smtClean="0"/>
              <a:t> (sans segmentations)</a:t>
            </a:r>
          </a:p>
          <a:p>
            <a:pPr eaLnBrk="1" hangingPunct="1">
              <a:lnSpc>
                <a:spcPct val="90000"/>
              </a:lnSpc>
              <a:defRPr/>
            </a:pPr>
            <a:r>
              <a:rPr lang="fr-FR" dirty="0" smtClean="0"/>
              <a:t>Champignons microscopiques</a:t>
            </a:r>
          </a:p>
          <a:p>
            <a:pPr eaLnBrk="1" hangingPunct="1">
              <a:lnSpc>
                <a:spcPct val="90000"/>
              </a:lnSpc>
              <a:defRPr/>
            </a:pPr>
            <a:r>
              <a:rPr lang="fr-FR" dirty="0" smtClean="0"/>
              <a:t>Reproduction </a:t>
            </a:r>
            <a:r>
              <a:rPr lang="fr-FR" dirty="0"/>
              <a:t>sexuée: assurée par une </a:t>
            </a:r>
            <a:r>
              <a:rPr lang="fr-FR" b="1" dirty="0"/>
              <a:t>zygospore</a:t>
            </a:r>
            <a:endParaRPr lang="en-CA" dirty="0">
              <a:effectLst>
                <a:outerShdw blurRad="38100" dist="38100" dir="2700000" algn="tl">
                  <a:srgbClr val="C0C0C0"/>
                </a:outerShdw>
              </a:effectLst>
            </a:endParaRPr>
          </a:p>
          <a:p>
            <a:pPr eaLnBrk="1" hangingPunct="1">
              <a:lnSpc>
                <a:spcPct val="90000"/>
              </a:lnSpc>
              <a:defRPr/>
            </a:pPr>
            <a:r>
              <a:rPr lang="en-CA" dirty="0">
                <a:effectLst>
                  <a:outerShdw blurRad="38100" dist="38100" dir="2700000" algn="tl">
                    <a:srgbClr val="C0C0C0"/>
                  </a:outerShdw>
                </a:effectLst>
              </a:rPr>
              <a:t>Saprophytes (</a:t>
            </a:r>
            <a:r>
              <a:rPr lang="en-CA" dirty="0" err="1">
                <a:effectLst>
                  <a:outerShdw blurRad="38100" dist="38100" dir="2700000" algn="tl">
                    <a:srgbClr val="C0C0C0"/>
                  </a:outerShdw>
                </a:effectLst>
              </a:rPr>
              <a:t>parfois</a:t>
            </a:r>
            <a:r>
              <a:rPr lang="en-CA" dirty="0">
                <a:effectLst>
                  <a:outerShdw blurRad="38100" dist="38100" dir="2700000" algn="tl">
                    <a:srgbClr val="C0C0C0"/>
                  </a:outerShdw>
                </a:effectLst>
              </a:rPr>
              <a:t> parasites</a:t>
            </a:r>
            <a:r>
              <a:rPr lang="en-CA" dirty="0" smtClean="0">
                <a:effectLst>
                  <a:outerShdw blurRad="38100" dist="38100" dir="2700000" algn="tl">
                    <a:srgbClr val="C0C0C0"/>
                  </a:outerShdw>
                </a:effectLst>
              </a:rPr>
              <a:t>)</a:t>
            </a:r>
          </a:p>
          <a:p>
            <a:pPr eaLnBrk="1" hangingPunct="1">
              <a:lnSpc>
                <a:spcPct val="90000"/>
              </a:lnSpc>
              <a:defRPr/>
            </a:pPr>
            <a:r>
              <a:rPr lang="en-CA" dirty="0" smtClean="0">
                <a:effectLst>
                  <a:outerShdw blurRad="38100" dist="38100" dir="2700000" algn="tl">
                    <a:srgbClr val="C0C0C0"/>
                  </a:outerShdw>
                </a:effectLst>
              </a:rPr>
              <a:t>Environ 1060 </a:t>
            </a:r>
            <a:r>
              <a:rPr lang="en-CA" dirty="0" err="1" smtClean="0">
                <a:effectLst>
                  <a:outerShdw blurRad="38100" dist="38100" dir="2700000" algn="tl">
                    <a:srgbClr val="C0C0C0"/>
                  </a:outerShdw>
                </a:effectLst>
              </a:rPr>
              <a:t>especes</a:t>
            </a:r>
            <a:r>
              <a:rPr lang="en-CA" dirty="0" smtClean="0">
                <a:effectLst>
                  <a:outerShdw blurRad="38100" dist="38100" dir="2700000" algn="tl">
                    <a:srgbClr val="C0C0C0"/>
                  </a:outerShdw>
                </a:effectLst>
              </a:rPr>
              <a:t> </a:t>
            </a:r>
            <a:endParaRPr lang="en-CA" dirty="0">
              <a:effectLst>
                <a:outerShdw blurRad="38100" dist="38100" dir="2700000" algn="tl">
                  <a:srgbClr val="C0C0C0"/>
                </a:outerShdw>
              </a:effectLst>
            </a:endParaRPr>
          </a:p>
          <a:p>
            <a:pPr eaLnBrk="1" hangingPunct="1">
              <a:lnSpc>
                <a:spcPct val="90000"/>
              </a:lnSpc>
              <a:defRPr/>
            </a:pPr>
            <a:r>
              <a:rPr lang="en-CA" dirty="0" err="1">
                <a:effectLst>
                  <a:outerShdw blurRad="38100" dist="38100" dir="2700000" algn="tl">
                    <a:srgbClr val="C0C0C0"/>
                  </a:outerShdw>
                </a:effectLst>
              </a:rPr>
              <a:t>Thalle</a:t>
            </a:r>
            <a:r>
              <a:rPr lang="en-CA" dirty="0">
                <a:effectLst>
                  <a:outerShdw blurRad="38100" dist="38100" dir="2700000" algn="tl">
                    <a:srgbClr val="C0C0C0"/>
                  </a:outerShdw>
                </a:effectLst>
              </a:rPr>
              <a:t> </a:t>
            </a:r>
            <a:r>
              <a:rPr lang="en-CA" dirty="0" err="1" smtClean="0">
                <a:effectLst>
                  <a:outerShdw blurRad="38100" dist="38100" dir="2700000" algn="tl">
                    <a:srgbClr val="C0C0C0"/>
                  </a:outerShdw>
                </a:effectLst>
              </a:rPr>
              <a:t>siphonné</a:t>
            </a:r>
            <a:endParaRPr lang="en-CA" dirty="0">
              <a:effectLst>
                <a:outerShdw blurRad="38100" dist="38100" dir="2700000" algn="tl">
                  <a:srgbClr val="C0C0C0"/>
                </a:outerShdw>
              </a:effectLst>
            </a:endParaRPr>
          </a:p>
          <a:p>
            <a:pPr eaLnBrk="1" hangingPunct="1">
              <a:lnSpc>
                <a:spcPct val="90000"/>
              </a:lnSpc>
              <a:buFont typeface="Arial" pitchFamily="34" charset="0"/>
              <a:buChar char="•"/>
              <a:defRPr/>
            </a:pPr>
            <a:r>
              <a:rPr lang="en-CA" dirty="0">
                <a:effectLst>
                  <a:outerShdw blurRad="38100" dist="38100" dir="2700000" algn="tl">
                    <a:srgbClr val="C0C0C0"/>
                  </a:outerShdw>
                </a:effectLst>
              </a:rPr>
              <a:t>Le nom le plus </a:t>
            </a:r>
            <a:r>
              <a:rPr lang="en-CA" dirty="0" err="1">
                <a:effectLst>
                  <a:outerShdw blurRad="38100" dist="38100" dir="2700000" algn="tl">
                    <a:srgbClr val="C0C0C0"/>
                  </a:outerShdw>
                </a:effectLst>
              </a:rPr>
              <a:t>commun</a:t>
            </a:r>
            <a:r>
              <a:rPr lang="en-CA" dirty="0">
                <a:effectLst>
                  <a:outerShdw blurRad="38100" dist="38100" dir="2700000" algn="tl">
                    <a:srgbClr val="C0C0C0"/>
                  </a:outerShdw>
                </a:effectLst>
              </a:rPr>
              <a:t> : </a:t>
            </a:r>
          </a:p>
          <a:p>
            <a:pPr eaLnBrk="1" hangingPunct="1">
              <a:lnSpc>
                <a:spcPct val="90000"/>
              </a:lnSpc>
              <a:buFontTx/>
              <a:buNone/>
              <a:defRPr/>
            </a:pPr>
            <a:r>
              <a:rPr lang="en-CA" sz="2400" b="1" dirty="0">
                <a:solidFill>
                  <a:srgbClr val="00FFFF"/>
                </a:solidFill>
                <a:effectLst>
                  <a:outerShdw blurRad="38100" dist="38100" dir="2700000" algn="tl">
                    <a:srgbClr val="C0C0C0"/>
                  </a:outerShdw>
                </a:effectLst>
              </a:rPr>
              <a:t>  la </a:t>
            </a:r>
            <a:r>
              <a:rPr lang="en-CA" sz="2400" b="1" dirty="0" err="1">
                <a:solidFill>
                  <a:srgbClr val="00FFFF"/>
                </a:solidFill>
                <a:effectLst>
                  <a:outerShdw blurRad="38100" dist="38100" dir="2700000" algn="tl">
                    <a:srgbClr val="C0C0C0"/>
                  </a:outerShdw>
                </a:effectLst>
              </a:rPr>
              <a:t>moisissure</a:t>
            </a:r>
            <a:r>
              <a:rPr lang="en-CA" sz="2400" b="1" dirty="0">
                <a:solidFill>
                  <a:srgbClr val="00FFFF"/>
                </a:solidFill>
                <a:effectLst>
                  <a:outerShdw blurRad="38100" dist="38100" dir="2700000" algn="tl">
                    <a:srgbClr val="C0C0C0"/>
                  </a:outerShdw>
                </a:effectLst>
              </a:rPr>
              <a:t> de pain (</a:t>
            </a:r>
            <a:r>
              <a:rPr lang="en-CA" sz="2400" b="1" i="1" dirty="0" err="1">
                <a:solidFill>
                  <a:srgbClr val="00FFFF"/>
                </a:solidFill>
                <a:effectLst>
                  <a:outerShdw blurRad="38100" dist="38100" dir="2700000" algn="tl">
                    <a:srgbClr val="C0C0C0"/>
                  </a:outerShdw>
                </a:effectLst>
              </a:rPr>
              <a:t>Rhizopus</a:t>
            </a:r>
            <a:r>
              <a:rPr lang="en-CA" sz="2400" b="1" dirty="0">
                <a:solidFill>
                  <a:srgbClr val="00FFFF"/>
                </a:solidFill>
                <a:effectLst>
                  <a:outerShdw blurRad="38100" dist="38100" dir="2700000" algn="tl">
                    <a:srgbClr val="C0C0C0"/>
                  </a:outerShdw>
                </a:effectLst>
              </a:rPr>
              <a:t>)</a:t>
            </a:r>
          </a:p>
          <a:p>
            <a:pPr eaLnBrk="1" hangingPunct="1">
              <a:lnSpc>
                <a:spcPct val="90000"/>
              </a:lnSpc>
              <a:buFontTx/>
              <a:buNone/>
              <a:defRPr/>
            </a:pPr>
            <a:endParaRPr lang="en-CA" sz="2400" b="1" dirty="0">
              <a:solidFill>
                <a:srgbClr val="00FFFF"/>
              </a:solidFill>
              <a:effectLst>
                <a:outerShdw blurRad="38100" dist="38100" dir="2700000" algn="tl">
                  <a:srgbClr val="C0C0C0"/>
                </a:outerShdw>
              </a:effectLst>
            </a:endParaRPr>
          </a:p>
          <a:p>
            <a:pPr eaLnBrk="1" hangingPunct="1">
              <a:lnSpc>
                <a:spcPct val="90000"/>
              </a:lnSpc>
              <a:defRPr/>
            </a:pPr>
            <a:r>
              <a:rPr lang="en-CA" dirty="0">
                <a:effectLst>
                  <a:outerShdw blurRad="38100" dist="38100" dir="2700000" algn="tl">
                    <a:srgbClr val="C0C0C0"/>
                  </a:outerShdw>
                </a:effectLst>
              </a:rPr>
              <a:t>03 </a:t>
            </a:r>
            <a:r>
              <a:rPr lang="en-CA" dirty="0" err="1">
                <a:effectLst>
                  <a:outerShdw blurRad="38100" dist="38100" dir="2700000" algn="tl">
                    <a:srgbClr val="C0C0C0"/>
                  </a:outerShdw>
                </a:effectLst>
              </a:rPr>
              <a:t>ordres</a:t>
            </a:r>
            <a:r>
              <a:rPr lang="en-CA" dirty="0">
                <a:effectLst>
                  <a:outerShdw blurRad="38100" dist="38100" dir="2700000" algn="tl">
                    <a:srgbClr val="C0C0C0"/>
                  </a:outerShdw>
                </a:effectLst>
              </a:rPr>
              <a:t> :</a:t>
            </a:r>
          </a:p>
          <a:p>
            <a:pPr marL="450850" lvl="3" indent="-87313">
              <a:defRPr/>
            </a:pPr>
            <a:r>
              <a:rPr lang="en-CA" sz="2800" dirty="0">
                <a:effectLst>
                  <a:outerShdw blurRad="38100" dist="38100" dir="2700000" algn="tl">
                    <a:srgbClr val="C0C0C0"/>
                  </a:outerShdw>
                </a:effectLst>
              </a:rPr>
              <a:t> </a:t>
            </a:r>
            <a:r>
              <a:rPr lang="en-CA" sz="2800" dirty="0" err="1">
                <a:effectLst>
                  <a:outerShdw blurRad="38100" dist="38100" dir="2700000" algn="tl">
                    <a:srgbClr val="C0C0C0"/>
                  </a:outerShdw>
                </a:effectLst>
              </a:rPr>
              <a:t>Mucorales</a:t>
            </a:r>
            <a:endParaRPr lang="en-CA" sz="2800" dirty="0">
              <a:effectLst>
                <a:outerShdw blurRad="38100" dist="38100" dir="2700000" algn="tl">
                  <a:srgbClr val="C0C0C0"/>
                </a:outerShdw>
              </a:effectLst>
            </a:endParaRPr>
          </a:p>
          <a:p>
            <a:pPr marL="450850" lvl="3" indent="-87313">
              <a:defRPr/>
            </a:pPr>
            <a:r>
              <a:rPr lang="en-CA" sz="2800" dirty="0">
                <a:effectLst>
                  <a:outerShdw blurRad="38100" dist="38100" dir="2700000" algn="tl">
                    <a:srgbClr val="C0C0C0"/>
                  </a:outerShdw>
                </a:effectLst>
              </a:rPr>
              <a:t> </a:t>
            </a:r>
            <a:r>
              <a:rPr lang="en-CA" sz="2800" dirty="0" err="1">
                <a:effectLst>
                  <a:outerShdw blurRad="38100" dist="38100" dir="2700000" algn="tl">
                    <a:srgbClr val="C0C0C0"/>
                  </a:outerShdw>
                </a:effectLst>
              </a:rPr>
              <a:t>Endogonales</a:t>
            </a:r>
            <a:r>
              <a:rPr lang="en-CA" sz="2800" dirty="0">
                <a:effectLst>
                  <a:outerShdw blurRad="38100" dist="38100" dir="2700000" algn="tl">
                    <a:srgbClr val="C0C0C0"/>
                  </a:outerShdw>
                </a:effectLst>
              </a:rPr>
              <a:t> (</a:t>
            </a:r>
            <a:r>
              <a:rPr lang="en-CA" sz="2800" dirty="0" err="1">
                <a:effectLst>
                  <a:outerShdw blurRad="38100" dist="38100" dir="2700000" algn="tl">
                    <a:srgbClr val="C0C0C0"/>
                  </a:outerShdw>
                </a:effectLst>
              </a:rPr>
              <a:t>endomycorhiziennes</a:t>
            </a:r>
            <a:r>
              <a:rPr lang="en-CA" sz="2800" dirty="0">
                <a:effectLst>
                  <a:outerShdw blurRad="38100" dist="38100" dir="2700000" algn="tl">
                    <a:srgbClr val="C0C0C0"/>
                  </a:outerShdw>
                </a:effectLst>
              </a:rPr>
              <a:t>)</a:t>
            </a:r>
          </a:p>
          <a:p>
            <a:pPr marL="450850" lvl="3" indent="-87313">
              <a:defRPr/>
            </a:pPr>
            <a:r>
              <a:rPr lang="en-CA" sz="2800" dirty="0">
                <a:effectLst>
                  <a:outerShdw blurRad="38100" dist="38100" dir="2700000" algn="tl">
                    <a:srgbClr val="C0C0C0"/>
                  </a:outerShdw>
                </a:effectLst>
              </a:rPr>
              <a:t> </a:t>
            </a:r>
            <a:r>
              <a:rPr lang="en-CA" sz="2800" dirty="0" err="1">
                <a:effectLst>
                  <a:outerShdw blurRad="38100" dist="38100" dir="2700000" algn="tl">
                    <a:srgbClr val="C0C0C0"/>
                  </a:outerShdw>
                </a:effectLst>
              </a:rPr>
              <a:t>Entomophtorales</a:t>
            </a:r>
            <a:r>
              <a:rPr lang="en-CA" sz="2800" dirty="0">
                <a:effectLst>
                  <a:outerShdw blurRad="38100" dist="38100" dir="2700000" algn="tl">
                    <a:srgbClr val="C0C0C0"/>
                  </a:outerShdw>
                </a:effectLst>
              </a:rPr>
              <a:t> (parasites </a:t>
            </a:r>
            <a:r>
              <a:rPr lang="en-CA" sz="2800" dirty="0" err="1">
                <a:effectLst>
                  <a:outerShdw blurRad="38100" dist="38100" dir="2700000" algn="tl">
                    <a:srgbClr val="C0C0C0"/>
                  </a:outerShdw>
                </a:effectLst>
              </a:rPr>
              <a:t>algues</a:t>
            </a:r>
            <a:r>
              <a:rPr lang="en-CA" sz="2800" dirty="0">
                <a:effectLst>
                  <a:outerShdw blurRad="38100" dist="38100" dir="2700000" algn="tl">
                    <a:srgbClr val="C0C0C0"/>
                  </a:outerShdw>
                </a:effectLst>
              </a:rPr>
              <a:t>, </a:t>
            </a:r>
            <a:r>
              <a:rPr lang="en-CA" sz="2800" dirty="0" err="1">
                <a:effectLst>
                  <a:outerShdw blurRad="38100" dist="38100" dir="2700000" algn="tl">
                    <a:srgbClr val="C0C0C0"/>
                  </a:outerShdw>
                </a:effectLst>
              </a:rPr>
              <a:t>animaux</a:t>
            </a:r>
            <a:r>
              <a:rPr lang="en-CA" sz="2800" dirty="0">
                <a:effectLst>
                  <a:outerShdw blurRad="38100" dist="38100" dir="2700000" algn="tl">
                    <a:srgbClr val="C0C0C0"/>
                  </a:outerShdw>
                </a:effectLst>
              </a:rPr>
              <a:t>, </a:t>
            </a:r>
            <a:r>
              <a:rPr lang="en-CA" sz="2800" dirty="0" err="1">
                <a:effectLst>
                  <a:outerShdw blurRad="38100" dist="38100" dir="2700000" algn="tl">
                    <a:srgbClr val="C0C0C0"/>
                  </a:outerShdw>
                </a:effectLst>
              </a:rPr>
              <a:t>parfois</a:t>
            </a:r>
            <a:r>
              <a:rPr lang="en-CA" sz="2800" dirty="0">
                <a:effectLst>
                  <a:outerShdw blurRad="38100" dist="38100" dir="2700000" algn="tl">
                    <a:srgbClr val="C0C0C0"/>
                  </a:outerShdw>
                </a:effectLst>
              </a:rPr>
              <a:t> </a:t>
            </a:r>
            <a:r>
              <a:rPr lang="en-CA" sz="2800" dirty="0" err="1">
                <a:effectLst>
                  <a:outerShdw blurRad="38100" dist="38100" dir="2700000" algn="tl">
                    <a:srgbClr val="C0C0C0"/>
                  </a:outerShdw>
                </a:effectLst>
              </a:rPr>
              <a:t>humains</a:t>
            </a:r>
            <a:r>
              <a:rPr lang="en-CA" sz="2800" dirty="0">
                <a:effectLst>
                  <a:outerShdw blurRad="38100" dist="38100" dir="2700000" algn="tl">
                    <a:srgbClr val="C0C0C0"/>
                  </a:outerShdw>
                </a:effectLst>
              </a:rPr>
              <a:t>)</a:t>
            </a:r>
          </a:p>
        </p:txBody>
      </p:sp>
      <p:pic>
        <p:nvPicPr>
          <p:cNvPr id="56324" name="Picture 4" descr="breadmoldplate2">
            <a:hlinkClick r:id="rId3"/>
          </p:cNvPr>
          <p:cNvPicPr>
            <a:picLocks noGrp="1" noChangeAspect="1" noChangeArrowheads="1"/>
          </p:cNvPicPr>
          <p:nvPr>
            <p:ph type="clipArt" sz="half" idx="1"/>
          </p:nvPr>
        </p:nvPicPr>
        <p:blipFill>
          <a:blip r:embed="rId4">
            <a:extLst>
              <a:ext uri="{28A0092B-C50C-407E-A947-70E740481C1C}">
                <a14:useLocalDpi xmlns:a14="http://schemas.microsoft.com/office/drawing/2010/main" xmlns="" val="0"/>
              </a:ext>
            </a:extLst>
          </a:blip>
          <a:srcRect/>
          <a:stretch>
            <a:fillRect/>
          </a:stretch>
        </p:blipFill>
        <p:spPr>
          <a:xfrm>
            <a:off x="8681113" y="2019300"/>
            <a:ext cx="3276600" cy="3200400"/>
          </a:xfrm>
        </p:spPr>
      </p:pic>
    </p:spTree>
    <p:extLst>
      <p:ext uri="{BB962C8B-B14F-4D97-AF65-F5344CB8AC3E}">
        <p14:creationId xmlns:p14="http://schemas.microsoft.com/office/powerpoint/2010/main" xmlns="" val="339013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left)">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wipe(left)">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wipe(left)">
                                      <p:cBhvr>
                                        <p:cTn id="17" dur="500"/>
                                        <p:tgtEl>
                                          <p:spTgt spid="80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wipe(left)">
                                      <p:cBhvr>
                                        <p:cTn id="22" dur="500"/>
                                        <p:tgtEl>
                                          <p:spTgt spid="80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wipe(left)">
                                      <p:cBhvr>
                                        <p:cTn id="27" dur="500"/>
                                        <p:tgtEl>
                                          <p:spTgt spid="808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0899">
                                            <p:txEl>
                                              <p:pRg st="5" end="5"/>
                                            </p:txEl>
                                          </p:spTgt>
                                        </p:tgtEl>
                                        <p:attrNameLst>
                                          <p:attrName>style.visibility</p:attrName>
                                        </p:attrNameLst>
                                      </p:cBhvr>
                                      <p:to>
                                        <p:strVal val="visible"/>
                                      </p:to>
                                    </p:set>
                                    <p:animEffect transition="in" filter="wipe(left)">
                                      <p:cBhvr>
                                        <p:cTn id="32" dur="500"/>
                                        <p:tgtEl>
                                          <p:spTgt spid="80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0899">
                                            <p:txEl>
                                              <p:pRg st="6" end="6"/>
                                            </p:txEl>
                                          </p:spTgt>
                                        </p:tgtEl>
                                        <p:attrNameLst>
                                          <p:attrName>style.visibility</p:attrName>
                                        </p:attrNameLst>
                                      </p:cBhvr>
                                      <p:to>
                                        <p:strVal val="visible"/>
                                      </p:to>
                                    </p:set>
                                    <p:animEffect transition="in" filter="wipe(left)">
                                      <p:cBhvr>
                                        <p:cTn id="37" dur="500"/>
                                        <p:tgtEl>
                                          <p:spTgt spid="8089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0899">
                                            <p:txEl>
                                              <p:pRg st="7" end="7"/>
                                            </p:txEl>
                                          </p:spTgt>
                                        </p:tgtEl>
                                        <p:attrNameLst>
                                          <p:attrName>style.visibility</p:attrName>
                                        </p:attrNameLst>
                                      </p:cBhvr>
                                      <p:to>
                                        <p:strVal val="visible"/>
                                      </p:to>
                                    </p:set>
                                    <p:animEffect transition="in" filter="wipe(left)">
                                      <p:cBhvr>
                                        <p:cTn id="42" dur="500"/>
                                        <p:tgtEl>
                                          <p:spTgt spid="8089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0899">
                                            <p:txEl>
                                              <p:pRg st="8" end="8"/>
                                            </p:txEl>
                                          </p:spTgt>
                                        </p:tgtEl>
                                        <p:attrNameLst>
                                          <p:attrName>style.visibility</p:attrName>
                                        </p:attrNameLst>
                                      </p:cBhvr>
                                      <p:to>
                                        <p:strVal val="visible"/>
                                      </p:to>
                                    </p:set>
                                    <p:animEffect transition="in" filter="wipe(left)">
                                      <p:cBhvr>
                                        <p:cTn id="47" dur="500"/>
                                        <p:tgtEl>
                                          <p:spTgt spid="8089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0899">
                                            <p:txEl>
                                              <p:pRg st="11" end="11"/>
                                            </p:txEl>
                                          </p:spTgt>
                                        </p:tgtEl>
                                        <p:attrNameLst>
                                          <p:attrName>style.visibility</p:attrName>
                                        </p:attrNameLst>
                                      </p:cBhvr>
                                      <p:to>
                                        <p:strVal val="visible"/>
                                      </p:to>
                                    </p:set>
                                    <p:animEffect transition="in" filter="wipe(left)">
                                      <p:cBhvr>
                                        <p:cTn id="52" dur="500"/>
                                        <p:tgtEl>
                                          <p:spTgt spid="80899">
                                            <p:txEl>
                                              <p:pRg st="11" end="11"/>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80899">
                                            <p:txEl>
                                              <p:pRg st="12" end="12"/>
                                            </p:txEl>
                                          </p:spTgt>
                                        </p:tgtEl>
                                        <p:attrNameLst>
                                          <p:attrName>style.visibility</p:attrName>
                                        </p:attrNameLst>
                                      </p:cBhvr>
                                      <p:to>
                                        <p:strVal val="visible"/>
                                      </p:to>
                                    </p:set>
                                    <p:animEffect transition="in" filter="wipe(left)">
                                      <p:cBhvr>
                                        <p:cTn id="55" dur="500"/>
                                        <p:tgtEl>
                                          <p:spTgt spid="80899">
                                            <p:txEl>
                                              <p:pRg st="12" end="12"/>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80899">
                                            <p:txEl>
                                              <p:pRg st="13" end="13"/>
                                            </p:txEl>
                                          </p:spTgt>
                                        </p:tgtEl>
                                        <p:attrNameLst>
                                          <p:attrName>style.visibility</p:attrName>
                                        </p:attrNameLst>
                                      </p:cBhvr>
                                      <p:to>
                                        <p:strVal val="visible"/>
                                      </p:to>
                                    </p:set>
                                    <p:animEffect transition="in" filter="wipe(left)">
                                      <p:cBhvr>
                                        <p:cTn id="58" dur="500"/>
                                        <p:tgtEl>
                                          <p:spTgt spid="80899">
                                            <p:txEl>
                                              <p:pRg st="13" end="13"/>
                                            </p:tx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0899">
                                            <p:txEl>
                                              <p:pRg st="14" end="14"/>
                                            </p:txEl>
                                          </p:spTgt>
                                        </p:tgtEl>
                                        <p:attrNameLst>
                                          <p:attrName>style.visibility</p:attrName>
                                        </p:attrNameLst>
                                      </p:cBhvr>
                                      <p:to>
                                        <p:strVal val="visible"/>
                                      </p:to>
                                    </p:set>
                                    <p:animEffect transition="in" filter="wipe(left)">
                                      <p:cBhvr>
                                        <p:cTn id="61" dur="500"/>
                                        <p:tgtEl>
                                          <p:spTgt spid="8089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232013" y="280785"/>
            <a:ext cx="11276818" cy="6106865"/>
          </a:xfrm>
          <a:prstGeom prst="rect">
            <a:avLst/>
          </a:prstGeom>
        </p:spPr>
      </p:pic>
    </p:spTree>
    <p:extLst>
      <p:ext uri="{BB962C8B-B14F-4D97-AF65-F5344CB8AC3E}">
        <p14:creationId xmlns:p14="http://schemas.microsoft.com/office/powerpoint/2010/main" xmlns="" val="1367881294"/>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2137" y="982639"/>
            <a:ext cx="10822676" cy="5262979"/>
          </a:xfrm>
          <a:prstGeom prst="rect">
            <a:avLst/>
          </a:prstGeom>
        </p:spPr>
        <p:txBody>
          <a:bodyPr wrap="square">
            <a:spAutoFit/>
          </a:bodyPr>
          <a:lstStyle/>
          <a:p>
            <a:r>
              <a:rPr lang="fr-CA" sz="2800" b="1" i="1" u="sng" dirty="0">
                <a:solidFill>
                  <a:srgbClr val="000000"/>
                </a:solidFill>
                <a:latin typeface="Comic Sans MS" panose="030F0702030302020204" pitchFamily="66" charset="0"/>
              </a:rPr>
              <a:t>Reproduction asexuée</a:t>
            </a:r>
            <a:r>
              <a:rPr lang="fr-CA" sz="2800" dirty="0">
                <a:solidFill>
                  <a:srgbClr val="000000"/>
                </a:solidFill>
                <a:latin typeface="Comic Sans MS" panose="030F0702030302020204" pitchFamily="66" charset="0"/>
              </a:rPr>
              <a:t/>
            </a:r>
            <a:br>
              <a:rPr lang="fr-CA" sz="2800" dirty="0">
                <a:solidFill>
                  <a:srgbClr val="000000"/>
                </a:solidFill>
                <a:latin typeface="Comic Sans MS" panose="030F0702030302020204" pitchFamily="66" charset="0"/>
              </a:rPr>
            </a:br>
            <a:endParaRPr lang="fr-CA" sz="2800" dirty="0">
              <a:solidFill>
                <a:srgbClr val="000000"/>
              </a:solidFill>
              <a:latin typeface="Comic Sans MS" panose="030F0702030302020204" pitchFamily="66" charset="0"/>
            </a:endParaRPr>
          </a:p>
          <a:p>
            <a:pPr algn="just">
              <a:buFont typeface="Arial" panose="020B0604020202020204" pitchFamily="34" charset="0"/>
              <a:buChar char="•"/>
            </a:pPr>
            <a:r>
              <a:rPr lang="fr-CA" sz="2800" dirty="0">
                <a:solidFill>
                  <a:srgbClr val="000000"/>
                </a:solidFill>
                <a:latin typeface="Comic Sans MS" panose="030F0702030302020204" pitchFamily="66" charset="0"/>
              </a:rPr>
              <a:t>Les spores asexuées de </a:t>
            </a:r>
            <a:r>
              <a:rPr lang="fr-CA" sz="2800" dirty="0" err="1">
                <a:solidFill>
                  <a:srgbClr val="000000"/>
                </a:solidFill>
                <a:latin typeface="Comic Sans MS" panose="030F0702030302020204" pitchFamily="66" charset="0"/>
              </a:rPr>
              <a:t>Rhizopus</a:t>
            </a:r>
            <a:r>
              <a:rPr lang="fr-CA" sz="2800" dirty="0">
                <a:solidFill>
                  <a:srgbClr val="000000"/>
                </a:solidFill>
                <a:latin typeface="Comic Sans MS" panose="030F0702030302020204" pitchFamily="66" charset="0"/>
              </a:rPr>
              <a:t> </a:t>
            </a:r>
            <a:r>
              <a:rPr lang="fr-CA" sz="2800" dirty="0" err="1">
                <a:solidFill>
                  <a:srgbClr val="000000"/>
                </a:solidFill>
                <a:latin typeface="Comic Sans MS" panose="030F0702030302020204" pitchFamily="66" charset="0"/>
              </a:rPr>
              <a:t>nigricans</a:t>
            </a:r>
            <a:r>
              <a:rPr lang="fr-CA" sz="2800" dirty="0">
                <a:solidFill>
                  <a:srgbClr val="000000"/>
                </a:solidFill>
                <a:latin typeface="Comic Sans MS" panose="030F0702030302020204" pitchFamily="66" charset="0"/>
              </a:rPr>
              <a:t> sont des</a:t>
            </a:r>
            <a:r>
              <a:rPr lang="fr-CA" sz="2800" b="1" dirty="0">
                <a:solidFill>
                  <a:srgbClr val="000000"/>
                </a:solidFill>
                <a:latin typeface="Comic Sans MS" panose="030F0702030302020204" pitchFamily="66" charset="0"/>
              </a:rPr>
              <a:t> </a:t>
            </a:r>
            <a:r>
              <a:rPr lang="fr-CA" sz="2800" b="1" u="sng" dirty="0" err="1">
                <a:solidFill>
                  <a:srgbClr val="00525E"/>
                </a:solidFill>
                <a:latin typeface="Comic Sans MS" panose="030F0702030302020204" pitchFamily="66" charset="0"/>
                <a:hlinkClick r:id="rId2"/>
              </a:rPr>
              <a:t>sporangiospores</a:t>
            </a:r>
            <a:r>
              <a:rPr lang="fr-CA" sz="2800" dirty="0">
                <a:solidFill>
                  <a:srgbClr val="000000"/>
                </a:solidFill>
                <a:latin typeface="Comic Sans MS" panose="030F0702030302020204" pitchFamily="66" charset="0"/>
              </a:rPr>
              <a:t>, ce sont ces </a:t>
            </a:r>
            <a:r>
              <a:rPr lang="fr-CA" sz="2800" dirty="0" err="1">
                <a:solidFill>
                  <a:srgbClr val="000000"/>
                </a:solidFill>
                <a:latin typeface="Comic Sans MS" panose="030F0702030302020204" pitchFamily="66" charset="0"/>
              </a:rPr>
              <a:t>sporangiospores</a:t>
            </a:r>
            <a:r>
              <a:rPr lang="fr-CA" sz="2800" dirty="0">
                <a:solidFill>
                  <a:srgbClr val="000000"/>
                </a:solidFill>
                <a:latin typeface="Comic Sans MS" panose="030F0702030302020204" pitchFamily="66" charset="0"/>
              </a:rPr>
              <a:t> sombres dans les </a:t>
            </a:r>
            <a:r>
              <a:rPr lang="fr-CA" sz="2800" b="1" u="sng" dirty="0">
                <a:solidFill>
                  <a:srgbClr val="00525E"/>
                </a:solidFill>
                <a:latin typeface="Comic Sans MS" panose="030F0702030302020204" pitchFamily="66" charset="0"/>
                <a:hlinkClick r:id="rId2"/>
              </a:rPr>
              <a:t>sporanges</a:t>
            </a:r>
            <a:r>
              <a:rPr lang="fr-CA" sz="2800" dirty="0">
                <a:solidFill>
                  <a:srgbClr val="000000"/>
                </a:solidFill>
                <a:latin typeface="Comic Sans MS" panose="030F0702030302020204" pitchFamily="66" charset="0"/>
              </a:rPr>
              <a:t> qui  donnent son nom à cette moisissure. Le sporange de forme élargie est situé à l’extrémité d’un </a:t>
            </a:r>
            <a:r>
              <a:rPr lang="fr-CA" sz="2800" b="1" u="sng" dirty="0" err="1">
                <a:solidFill>
                  <a:srgbClr val="00525E"/>
                </a:solidFill>
                <a:latin typeface="Comic Sans MS" panose="030F0702030302020204" pitchFamily="66" charset="0"/>
                <a:hlinkClick r:id="rId2"/>
              </a:rPr>
              <a:t>sporangiophore</a:t>
            </a:r>
            <a:r>
              <a:rPr lang="fr-CA" sz="2800" b="1" dirty="0" smtClean="0">
                <a:solidFill>
                  <a:srgbClr val="000000"/>
                </a:solidFill>
                <a:latin typeface="Comic Sans MS" panose="030F0702030302020204" pitchFamily="66" charset="0"/>
              </a:rPr>
              <a:t>.</a:t>
            </a:r>
          </a:p>
          <a:p>
            <a:pPr algn="just"/>
            <a:endParaRPr lang="fr-CA" sz="2800" dirty="0">
              <a:solidFill>
                <a:srgbClr val="000000"/>
              </a:solidFill>
              <a:latin typeface="Comic Sans MS" panose="030F0702030302020204" pitchFamily="66" charset="0"/>
            </a:endParaRPr>
          </a:p>
          <a:p>
            <a:pPr algn="just">
              <a:buFont typeface="Arial" panose="020B0604020202020204" pitchFamily="34" charset="0"/>
              <a:buChar char="•"/>
            </a:pPr>
            <a:r>
              <a:rPr lang="fr-CA" sz="2800" dirty="0">
                <a:solidFill>
                  <a:srgbClr val="000000"/>
                </a:solidFill>
                <a:latin typeface="Comic Sans MS" panose="030F0702030302020204" pitchFamily="66" charset="0"/>
              </a:rPr>
              <a:t> Cycle de reproduction de </a:t>
            </a:r>
            <a:r>
              <a:rPr lang="fr-CA" sz="2800" dirty="0" err="1">
                <a:solidFill>
                  <a:srgbClr val="000000"/>
                </a:solidFill>
                <a:latin typeface="Comic Sans MS" panose="030F0702030302020204" pitchFamily="66" charset="0"/>
              </a:rPr>
              <a:t>Rhizopus</a:t>
            </a:r>
            <a:r>
              <a:rPr lang="fr-CA" sz="2800" dirty="0">
                <a:solidFill>
                  <a:srgbClr val="000000"/>
                </a:solidFill>
                <a:latin typeface="Comic Sans MS" panose="030F0702030302020204" pitchFamily="66" charset="0"/>
              </a:rPr>
              <a:t> : Lorsque le sporange éclate, les </a:t>
            </a:r>
            <a:r>
              <a:rPr lang="fr-CA" sz="2800" dirty="0" err="1">
                <a:solidFill>
                  <a:srgbClr val="000000"/>
                </a:solidFill>
                <a:latin typeface="Comic Sans MS" panose="030F0702030302020204" pitchFamily="66" charset="0"/>
              </a:rPr>
              <a:t>sporangiospores</a:t>
            </a:r>
            <a:r>
              <a:rPr lang="fr-CA" sz="2800" dirty="0">
                <a:solidFill>
                  <a:srgbClr val="000000"/>
                </a:solidFill>
                <a:latin typeface="Comic Sans MS" panose="030F0702030302020204" pitchFamily="66" charset="0"/>
              </a:rPr>
              <a:t> sont dispersées et si elles tombent sur un milieu propice elles germeront pour former une nouvelle moisissure.</a:t>
            </a:r>
            <a:endParaRPr lang="fr-CA" sz="2800" b="0" i="0" dirty="0">
              <a:solidFill>
                <a:srgbClr val="000000"/>
              </a:solidFill>
              <a:effectLst/>
              <a:latin typeface="Comic Sans MS" panose="030F0702030302020204" pitchFamily="66" charset="0"/>
            </a:endParaRPr>
          </a:p>
        </p:txBody>
      </p:sp>
    </p:spTree>
    <p:extLst>
      <p:ext uri="{BB962C8B-B14F-4D97-AF65-F5344CB8AC3E}">
        <p14:creationId xmlns:p14="http://schemas.microsoft.com/office/powerpoint/2010/main" xmlns="" val="2826018246"/>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1" y="1378425"/>
            <a:ext cx="10072048" cy="2677656"/>
          </a:xfrm>
          <a:prstGeom prst="rect">
            <a:avLst/>
          </a:prstGeom>
        </p:spPr>
        <p:txBody>
          <a:bodyPr wrap="square">
            <a:spAutoFit/>
          </a:bodyPr>
          <a:lstStyle/>
          <a:p>
            <a:pPr algn="just"/>
            <a:r>
              <a:rPr lang="fr-CA" sz="2800" b="1" i="1" u="sng" dirty="0">
                <a:solidFill>
                  <a:srgbClr val="444444"/>
                </a:solidFill>
                <a:latin typeface="Comic Sans MS" panose="030F0702030302020204" pitchFamily="66" charset="0"/>
              </a:rPr>
              <a:t>Reproduction </a:t>
            </a:r>
            <a:r>
              <a:rPr lang="fr-CA" sz="2800" b="1" i="1" u="sng" dirty="0" smtClean="0">
                <a:solidFill>
                  <a:srgbClr val="444444"/>
                </a:solidFill>
                <a:latin typeface="Comic Sans MS" panose="030F0702030302020204" pitchFamily="66" charset="0"/>
              </a:rPr>
              <a:t>sexuée</a:t>
            </a:r>
          </a:p>
          <a:p>
            <a:pPr algn="just"/>
            <a:r>
              <a:rPr lang="fr-CA" sz="2800" b="1" i="1" u="sng" dirty="0">
                <a:solidFill>
                  <a:srgbClr val="000000"/>
                </a:solidFill>
                <a:latin typeface="Comic Sans MS" panose="030F0702030302020204" pitchFamily="66" charset="0"/>
              </a:rPr>
              <a:t/>
            </a:r>
            <a:br>
              <a:rPr lang="fr-CA" sz="2800" b="1" i="1" u="sng" dirty="0">
                <a:solidFill>
                  <a:srgbClr val="000000"/>
                </a:solidFill>
                <a:latin typeface="Comic Sans MS" panose="030F0702030302020204" pitchFamily="66" charset="0"/>
              </a:rPr>
            </a:br>
            <a:endParaRPr lang="fr-CA" sz="2800" dirty="0">
              <a:solidFill>
                <a:srgbClr val="000000"/>
              </a:solidFill>
              <a:latin typeface="Comic Sans MS" panose="030F0702030302020204" pitchFamily="66" charset="0"/>
            </a:endParaRPr>
          </a:p>
          <a:p>
            <a:pPr algn="just"/>
            <a:r>
              <a:rPr lang="fr-CA" sz="2800" dirty="0">
                <a:solidFill>
                  <a:srgbClr val="000000"/>
                </a:solidFill>
                <a:latin typeface="Comic Sans MS" panose="030F0702030302020204" pitchFamily="66" charset="0"/>
              </a:rPr>
              <a:t>Les spores sexuées des zygomycètes sont des </a:t>
            </a:r>
            <a:r>
              <a:rPr lang="fr-CA" sz="2800" b="1" u="sng" dirty="0">
                <a:solidFill>
                  <a:srgbClr val="00525E"/>
                </a:solidFill>
                <a:latin typeface="Comic Sans MS" panose="030F0702030302020204" pitchFamily="66" charset="0"/>
                <a:hlinkClick r:id="rId2"/>
              </a:rPr>
              <a:t>zygospores</a:t>
            </a:r>
            <a:r>
              <a:rPr lang="fr-CA" sz="2800" dirty="0">
                <a:solidFill>
                  <a:srgbClr val="000000"/>
                </a:solidFill>
                <a:latin typeface="Comic Sans MS" panose="030F0702030302020204" pitchFamily="66" charset="0"/>
              </a:rPr>
              <a:t>. </a:t>
            </a:r>
            <a:r>
              <a:rPr lang="fr-CA" sz="2800" dirty="0" smtClean="0">
                <a:solidFill>
                  <a:srgbClr val="000000"/>
                </a:solidFill>
                <a:latin typeface="Comic Sans MS" panose="030F0702030302020204" pitchFamily="66" charset="0"/>
              </a:rPr>
              <a:t>Le </a:t>
            </a:r>
            <a:r>
              <a:rPr lang="fr-CA" sz="2800" dirty="0">
                <a:solidFill>
                  <a:srgbClr val="000000"/>
                </a:solidFill>
                <a:latin typeface="Comic Sans MS" panose="030F0702030302020204" pitchFamily="66" charset="0"/>
              </a:rPr>
              <a:t>zygospore forme un zygote qui produit un nouveau sporange lequel laissera échapper de nouvelle spores.</a:t>
            </a:r>
            <a:endParaRPr lang="fr-CA" sz="2800" b="0" i="0" dirty="0">
              <a:solidFill>
                <a:srgbClr val="000000"/>
              </a:solidFill>
              <a:effectLst/>
              <a:latin typeface="Comic Sans MS" panose="030F0702030302020204" pitchFamily="66" charset="0"/>
            </a:endParaRPr>
          </a:p>
        </p:txBody>
      </p:sp>
    </p:spTree>
    <p:extLst>
      <p:ext uri="{BB962C8B-B14F-4D97-AF65-F5344CB8AC3E}">
        <p14:creationId xmlns:p14="http://schemas.microsoft.com/office/powerpoint/2010/main" xmlns="" val="1391928682"/>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10247</TotalTime>
  <Words>487</Words>
  <Application>Microsoft Office PowerPoint</Application>
  <PresentationFormat>Personnalisé</PresentationFormat>
  <Paragraphs>118</Paragraphs>
  <Slides>25</Slides>
  <Notes>5</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Diapositive 1</vt:lpstr>
      <vt:lpstr>Diapositive 2</vt:lpstr>
      <vt:lpstr>Diapositive 3</vt:lpstr>
      <vt:lpstr>Diapositive 4</vt:lpstr>
      <vt:lpstr>Diapositive 5</vt:lpstr>
      <vt:lpstr> Zygomycètes (zygospores) </vt:lpstr>
      <vt:lpstr>Diapositive 7</vt:lpstr>
      <vt:lpstr>Diapositive 8</vt:lpstr>
      <vt:lpstr>Diapositive 9</vt:lpstr>
      <vt:lpstr>Cycle de reproduction</vt:lpstr>
      <vt:lpstr>Zygomycètes/Cycle de reproduction</vt:lpstr>
      <vt:lpstr>Cycle de reproduction</vt:lpstr>
      <vt:lpstr>Diapositive 13</vt:lpstr>
      <vt:lpstr>Cycle de reproduction</vt:lpstr>
      <vt:lpstr>Diapositive 15</vt:lpstr>
      <vt:lpstr>Mucorales / Moisissure de pain (Rhizopus)</vt:lpstr>
      <vt:lpstr>Diapositive 17</vt:lpstr>
      <vt:lpstr>Chlamydospores : épaississement de la paroi</vt:lpstr>
      <vt:lpstr>Diapositive 19</vt:lpstr>
      <vt:lpstr>Diapositive 20</vt:lpstr>
      <vt:lpstr>Zygomycètes/ Importance</vt:lpstr>
      <vt:lpstr>Entomophtora muscae  Mort des mouches en automne (Muscardine) </vt:lpstr>
      <vt:lpstr>Intérêt dans les  applications Industrielles</vt:lpstr>
      <vt:lpstr>Intérêt dans les  applications Industrielles</vt:lpstr>
      <vt:lpstr>Intérêt dans les  applications Industrielles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Acer</cp:lastModifiedBy>
  <cp:revision>92</cp:revision>
  <dcterms:created xsi:type="dcterms:W3CDTF">2019-09-17T22:48:59Z</dcterms:created>
  <dcterms:modified xsi:type="dcterms:W3CDTF">2020-12-23T18:54:54Z</dcterms:modified>
</cp:coreProperties>
</file>