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93" r:id="rId25"/>
    <p:sldId id="294" r:id="rId26"/>
    <p:sldId id="279" r:id="rId27"/>
    <p:sldId id="280" r:id="rId28"/>
    <p:sldId id="281" r:id="rId29"/>
    <p:sldId id="282" r:id="rId30"/>
    <p:sldId id="297" r:id="rId31"/>
    <p:sldId id="283" r:id="rId32"/>
    <p:sldId id="284" r:id="rId33"/>
    <p:sldId id="286" r:id="rId34"/>
    <p:sldId id="296" r:id="rId35"/>
    <p:sldId id="295" r:id="rId36"/>
    <p:sldId id="287" r:id="rId37"/>
    <p:sldId id="288" r:id="rId38"/>
    <p:sldId id="289" r:id="rId39"/>
    <p:sldId id="290" r:id="rId40"/>
    <p:sldId id="291" r:id="rId41"/>
    <p:sldId id="292" r:id="rId42"/>
    <p:sldId id="285" r:id="rId4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55" autoAdjust="0"/>
  </p:normalViewPr>
  <p:slideViewPr>
    <p:cSldViewPr>
      <p:cViewPr varScale="1">
        <p:scale>
          <a:sx n="71" d="100"/>
          <a:sy n="71" d="100"/>
        </p:scale>
        <p:origin x="-13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4189CB-2ED1-4B80-9C46-B63B835AE87B}" type="datetimeFigureOut">
              <a:rPr lang="fr-FR" smtClean="0"/>
              <a:t>13/05/2019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1E8FC-62F6-4C92-99E7-8635393FAB09}" type="slidenum">
              <a:rPr lang="fr-FR" smtClean="0"/>
              <a:t>‹N°›</a:t>
            </a:fld>
            <a:endParaRPr lang="fr-FR"/>
          </a:p>
        </p:txBody>
      </p:sp>
    </p:spTree>
    <p:extLst>
      <p:ext uri="{BB962C8B-B14F-4D97-AF65-F5344CB8AC3E}">
        <p14:creationId xmlns:p14="http://schemas.microsoft.com/office/powerpoint/2010/main" val="1649116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Le trachome est une maladie infectieuse des yeux qui peut provoquer une cécité après des réinfections répétées. Il s'agit de la principale cause de cécité évitable au niveau mondial et la maladie survient là où les gens vivent dans des conditions de surpeuplement avec un accès limité à l'eau et aux</a:t>
            </a:r>
            <a:br>
              <a:rPr lang="fr-FR" sz="1200" b="0" i="0" kern="1200" dirty="0" smtClean="0">
                <a:solidFill>
                  <a:schemeClr val="tx1"/>
                </a:solidFill>
                <a:effectLst/>
                <a:latin typeface="+mn-lt"/>
                <a:ea typeface="+mn-ea"/>
                <a:cs typeface="+mn-cs"/>
              </a:rPr>
            </a:br>
            <a:r>
              <a:rPr lang="fr-FR" sz="1200" b="0" i="0" kern="1200" dirty="0" smtClean="0">
                <a:solidFill>
                  <a:schemeClr val="tx1"/>
                </a:solidFill>
                <a:effectLst/>
                <a:latin typeface="+mn-lt"/>
                <a:ea typeface="+mn-ea"/>
                <a:cs typeface="+mn-cs"/>
              </a:rPr>
              <a:t>soins de santé.</a:t>
            </a:r>
            <a:r>
              <a:rPr lang="fr-FR" dirty="0" smtClean="0"/>
              <a:t>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9941E8FC-62F6-4C92-99E7-8635393FAB09}" type="slidenum">
              <a:rPr lang="fr-FR" smtClean="0"/>
              <a:t>2</a:t>
            </a:fld>
            <a:endParaRPr lang="fr-FR"/>
          </a:p>
        </p:txBody>
      </p:sp>
    </p:spTree>
    <p:extLst>
      <p:ext uri="{BB962C8B-B14F-4D97-AF65-F5344CB8AC3E}">
        <p14:creationId xmlns:p14="http://schemas.microsoft.com/office/powerpoint/2010/main" val="2408541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i="0" kern="1200" dirty="0" smtClean="0">
                <a:solidFill>
                  <a:schemeClr val="tx1"/>
                </a:solidFill>
                <a:effectLst/>
                <a:latin typeface="+mn-lt"/>
                <a:ea typeface="+mn-ea"/>
                <a:cs typeface="+mn-cs"/>
              </a:rPr>
              <a:t>Lymphogranulomatose vénérienne ou maladie</a:t>
            </a:r>
            <a:br>
              <a:rPr lang="fr-FR" sz="1200" b="1" i="0" kern="1200" dirty="0" smtClean="0">
                <a:solidFill>
                  <a:schemeClr val="tx1"/>
                </a:solidFill>
                <a:effectLst/>
                <a:latin typeface="+mn-lt"/>
                <a:ea typeface="+mn-ea"/>
                <a:cs typeface="+mn-cs"/>
              </a:rPr>
            </a:br>
            <a:r>
              <a:rPr lang="fr-FR" sz="1200" b="1" i="0" kern="1200" dirty="0" smtClean="0">
                <a:solidFill>
                  <a:schemeClr val="tx1"/>
                </a:solidFill>
                <a:effectLst/>
                <a:latin typeface="+mn-lt"/>
                <a:ea typeface="+mn-ea"/>
                <a:cs typeface="+mn-cs"/>
              </a:rPr>
              <a:t>de Nicolas-Favre</a:t>
            </a:r>
            <a:br>
              <a:rPr lang="fr-FR" sz="1200" b="1" i="0" kern="1200" dirty="0" smtClean="0">
                <a:solidFill>
                  <a:schemeClr val="tx1"/>
                </a:solidFill>
                <a:effectLst/>
                <a:latin typeface="+mn-lt"/>
                <a:ea typeface="+mn-ea"/>
                <a:cs typeface="+mn-cs"/>
              </a:rPr>
            </a:br>
            <a:r>
              <a:rPr lang="fr-FR" sz="1200" b="0" i="0" kern="1200" dirty="0" smtClean="0">
                <a:solidFill>
                  <a:schemeClr val="tx1"/>
                </a:solidFill>
                <a:effectLst/>
                <a:latin typeface="+mn-lt"/>
                <a:ea typeface="+mn-ea"/>
                <a:cs typeface="+mn-cs"/>
              </a:rPr>
              <a:t>La LGV est une IST, très répandue dans les régions tropicales, plus rare dans les pays industrialisés, où elle atteint</a:t>
            </a:r>
            <a:br>
              <a:rPr lang="fr-FR" sz="1200" b="0" i="0" kern="1200" dirty="0" smtClean="0">
                <a:solidFill>
                  <a:schemeClr val="tx1"/>
                </a:solidFill>
                <a:effectLst/>
                <a:latin typeface="+mn-lt"/>
                <a:ea typeface="+mn-ea"/>
                <a:cs typeface="+mn-cs"/>
              </a:rPr>
            </a:br>
            <a:r>
              <a:rPr lang="fr-FR" sz="1200" b="0" i="0" kern="1200" dirty="0" smtClean="0">
                <a:solidFill>
                  <a:schemeClr val="tx1"/>
                </a:solidFill>
                <a:effectLst/>
                <a:latin typeface="+mn-lt"/>
                <a:ea typeface="+mn-ea"/>
                <a:cs typeface="+mn-cs"/>
              </a:rPr>
              <a:t>essentiellement les homosexuels masculins, les prostituées</a:t>
            </a:r>
            <a:br>
              <a:rPr lang="fr-FR" sz="1200" b="0" i="0" kern="1200" dirty="0" smtClean="0">
                <a:solidFill>
                  <a:schemeClr val="tx1"/>
                </a:solidFill>
                <a:effectLst/>
                <a:latin typeface="+mn-lt"/>
                <a:ea typeface="+mn-ea"/>
                <a:cs typeface="+mn-cs"/>
              </a:rPr>
            </a:br>
            <a:r>
              <a:rPr lang="fr-FR" sz="1200" b="0" i="0" kern="1200" dirty="0" smtClean="0">
                <a:solidFill>
                  <a:schemeClr val="tx1"/>
                </a:solidFill>
                <a:effectLst/>
                <a:latin typeface="+mn-lt"/>
                <a:ea typeface="+mn-ea"/>
                <a:cs typeface="+mn-cs"/>
              </a:rPr>
              <a:t>ou les voyageurs de retour de zone d'endémie. Elle est due aux </a:t>
            </a:r>
            <a:r>
              <a:rPr lang="fr-FR" sz="1200" b="0" i="0" kern="1200" dirty="0" err="1" smtClean="0">
                <a:solidFill>
                  <a:schemeClr val="tx1"/>
                </a:solidFill>
                <a:effectLst/>
                <a:latin typeface="+mn-lt"/>
                <a:ea typeface="+mn-ea"/>
                <a:cs typeface="+mn-cs"/>
              </a:rPr>
              <a:t>sérovars</a:t>
            </a:r>
            <a:r>
              <a:rPr lang="fr-FR" sz="1200" b="0" i="0" kern="1200" dirty="0" smtClean="0">
                <a:solidFill>
                  <a:schemeClr val="tx1"/>
                </a:solidFill>
                <a:effectLst/>
                <a:latin typeface="+mn-lt"/>
                <a:ea typeface="+mn-ea"/>
                <a:cs typeface="+mn-cs"/>
              </a:rPr>
              <a:t> L1, L2, L2a et L3 de </a:t>
            </a:r>
            <a:r>
              <a:rPr lang="fr-FR" sz="1200" b="0" i="1" kern="1200" dirty="0" smtClean="0">
                <a:solidFill>
                  <a:schemeClr val="tx1"/>
                </a:solidFill>
                <a:effectLst/>
                <a:latin typeface="+mn-lt"/>
                <a:ea typeface="+mn-ea"/>
                <a:cs typeface="+mn-cs"/>
              </a:rPr>
              <a:t>C. </a:t>
            </a:r>
            <a:r>
              <a:rPr lang="fr-FR" sz="1200" b="0" i="1" kern="1200" dirty="0" err="1" smtClean="0">
                <a:solidFill>
                  <a:schemeClr val="tx1"/>
                </a:solidFill>
                <a:effectLst/>
                <a:latin typeface="+mn-lt"/>
                <a:ea typeface="+mn-ea"/>
                <a:cs typeface="+mn-cs"/>
              </a:rPr>
              <a:t>trachomatis</a:t>
            </a:r>
            <a:r>
              <a:rPr lang="fr-FR" sz="1200" b="0" i="1" kern="1200" dirty="0" smtClean="0">
                <a:solidFill>
                  <a:schemeClr val="tx1"/>
                </a:solidFill>
                <a:effectLst/>
                <a:latin typeface="+mn-lt"/>
                <a:ea typeface="+mn-ea"/>
                <a:cs typeface="+mn-cs"/>
              </a:rPr>
              <a:t> </a:t>
            </a:r>
            <a:r>
              <a:rPr lang="fr-FR" sz="1200" b="0" i="0" kern="1200" dirty="0" smtClean="0">
                <a:solidFill>
                  <a:schemeClr val="tx1"/>
                </a:solidFill>
                <a:effectLst/>
                <a:latin typeface="+mn-lt"/>
                <a:ea typeface="+mn-ea"/>
                <a:cs typeface="+mn-cs"/>
              </a:rPr>
              <a:t>qui possèdent un tropisme réticulo-endothélial et ganglionnaire</a:t>
            </a:r>
            <a:r>
              <a:rPr lang="fr-FR" sz="1200" b="0" i="1" kern="1200" dirty="0" smtClean="0">
                <a:solidFill>
                  <a:schemeClr val="tx1"/>
                </a:solidFill>
                <a:effectLst/>
                <a:latin typeface="+mn-lt"/>
                <a:ea typeface="+mn-ea"/>
                <a:cs typeface="+mn-cs"/>
              </a:rPr>
              <a:t>.</a:t>
            </a:r>
            <a:br>
              <a:rPr lang="fr-FR" sz="1200" b="0" i="1" kern="1200" dirty="0" smtClean="0">
                <a:solidFill>
                  <a:schemeClr val="tx1"/>
                </a:solidFill>
                <a:effectLst/>
                <a:latin typeface="+mn-lt"/>
                <a:ea typeface="+mn-ea"/>
                <a:cs typeface="+mn-cs"/>
              </a:rPr>
            </a:br>
            <a:r>
              <a:rPr lang="fr-FR" sz="1200" b="0" i="0" kern="1200" dirty="0" smtClean="0">
                <a:solidFill>
                  <a:schemeClr val="tx1"/>
                </a:solidFill>
                <a:effectLst/>
                <a:latin typeface="+mn-lt"/>
                <a:ea typeface="+mn-ea"/>
                <a:cs typeface="+mn-cs"/>
              </a:rPr>
              <a:t>La symptomatologie de la LGV est assez riche, sensiblement différente selon le sexe, et attribuable à l'atteinte lymphatique et ganglionnaire. La maladie débute par un chancre génital, 1 à 3 semaines après le contage, qui passe inaperçu dans plus de 50 % des cas. L'existence d'un chancre étant exceptionnellement un motif de consultation, la LGV est révélée par deux tableaux cliniques : l'adénite inguinale et la rectite aiguë. Dans le cas de la LGV rectale, les symptômes sont essentiellement des douleurs rectales avec écoulement anal et un ténesme.</a:t>
            </a:r>
            <a:br>
              <a:rPr lang="fr-FR" sz="1200" b="0" i="0" kern="1200" dirty="0" smtClean="0">
                <a:solidFill>
                  <a:schemeClr val="tx1"/>
                </a:solidFill>
                <a:effectLst/>
                <a:latin typeface="+mn-lt"/>
                <a:ea typeface="+mn-ea"/>
                <a:cs typeface="+mn-cs"/>
              </a:rPr>
            </a:br>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9941E8FC-62F6-4C92-99E7-8635393FAB09}" type="slidenum">
              <a:rPr lang="fr-FR" smtClean="0"/>
              <a:t>3</a:t>
            </a:fld>
            <a:endParaRPr lang="fr-FR"/>
          </a:p>
        </p:txBody>
      </p:sp>
    </p:spTree>
    <p:extLst>
      <p:ext uri="{BB962C8B-B14F-4D97-AF65-F5344CB8AC3E}">
        <p14:creationId xmlns:p14="http://schemas.microsoft.com/office/powerpoint/2010/main" val="3149895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A50365B-C461-4C51-B45E-E45BA5589661}" type="datetimeFigureOut">
              <a:rPr lang="fr-FR" smtClean="0"/>
              <a:t>13/05/2019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F69CC2-9153-4CB0-A581-9475D52E307C}" type="slidenum">
              <a:rPr lang="fr-FR" smtClean="0"/>
              <a:t>‹N°›</a:t>
            </a:fld>
            <a:endParaRPr lang="fr-FR"/>
          </a:p>
        </p:txBody>
      </p:sp>
    </p:spTree>
    <p:extLst>
      <p:ext uri="{BB962C8B-B14F-4D97-AF65-F5344CB8AC3E}">
        <p14:creationId xmlns:p14="http://schemas.microsoft.com/office/powerpoint/2010/main" val="3657041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A50365B-C461-4C51-B45E-E45BA5589661}" type="datetimeFigureOut">
              <a:rPr lang="fr-FR" smtClean="0"/>
              <a:t>13/05/2019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F69CC2-9153-4CB0-A581-9475D52E307C}" type="slidenum">
              <a:rPr lang="fr-FR" smtClean="0"/>
              <a:t>‹N°›</a:t>
            </a:fld>
            <a:endParaRPr lang="fr-FR"/>
          </a:p>
        </p:txBody>
      </p:sp>
    </p:spTree>
    <p:extLst>
      <p:ext uri="{BB962C8B-B14F-4D97-AF65-F5344CB8AC3E}">
        <p14:creationId xmlns:p14="http://schemas.microsoft.com/office/powerpoint/2010/main" val="1861244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A50365B-C461-4C51-B45E-E45BA5589661}" type="datetimeFigureOut">
              <a:rPr lang="fr-FR" smtClean="0"/>
              <a:t>13/05/2019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F69CC2-9153-4CB0-A581-9475D52E307C}" type="slidenum">
              <a:rPr lang="fr-FR" smtClean="0"/>
              <a:t>‹N°›</a:t>
            </a:fld>
            <a:endParaRPr lang="fr-FR"/>
          </a:p>
        </p:txBody>
      </p:sp>
    </p:spTree>
    <p:extLst>
      <p:ext uri="{BB962C8B-B14F-4D97-AF65-F5344CB8AC3E}">
        <p14:creationId xmlns:p14="http://schemas.microsoft.com/office/powerpoint/2010/main" val="2585667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A50365B-C461-4C51-B45E-E45BA5589661}" type="datetimeFigureOut">
              <a:rPr lang="fr-FR" smtClean="0"/>
              <a:t>13/05/2019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F69CC2-9153-4CB0-A581-9475D52E307C}" type="slidenum">
              <a:rPr lang="fr-FR" smtClean="0"/>
              <a:t>‹N°›</a:t>
            </a:fld>
            <a:endParaRPr lang="fr-FR"/>
          </a:p>
        </p:txBody>
      </p:sp>
    </p:spTree>
    <p:extLst>
      <p:ext uri="{BB962C8B-B14F-4D97-AF65-F5344CB8AC3E}">
        <p14:creationId xmlns:p14="http://schemas.microsoft.com/office/powerpoint/2010/main" val="2203598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A50365B-C461-4C51-B45E-E45BA5589661}" type="datetimeFigureOut">
              <a:rPr lang="fr-FR" smtClean="0"/>
              <a:t>13/05/2019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F69CC2-9153-4CB0-A581-9475D52E307C}" type="slidenum">
              <a:rPr lang="fr-FR" smtClean="0"/>
              <a:t>‹N°›</a:t>
            </a:fld>
            <a:endParaRPr lang="fr-FR"/>
          </a:p>
        </p:txBody>
      </p:sp>
    </p:spTree>
    <p:extLst>
      <p:ext uri="{BB962C8B-B14F-4D97-AF65-F5344CB8AC3E}">
        <p14:creationId xmlns:p14="http://schemas.microsoft.com/office/powerpoint/2010/main" val="999763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A50365B-C461-4C51-B45E-E45BA5589661}" type="datetimeFigureOut">
              <a:rPr lang="fr-FR" smtClean="0"/>
              <a:t>13/05/2019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F69CC2-9153-4CB0-A581-9475D52E307C}" type="slidenum">
              <a:rPr lang="fr-FR" smtClean="0"/>
              <a:t>‹N°›</a:t>
            </a:fld>
            <a:endParaRPr lang="fr-FR"/>
          </a:p>
        </p:txBody>
      </p:sp>
    </p:spTree>
    <p:extLst>
      <p:ext uri="{BB962C8B-B14F-4D97-AF65-F5344CB8AC3E}">
        <p14:creationId xmlns:p14="http://schemas.microsoft.com/office/powerpoint/2010/main" val="4206801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A50365B-C461-4C51-B45E-E45BA5589661}" type="datetimeFigureOut">
              <a:rPr lang="fr-FR" smtClean="0"/>
              <a:t>13/05/2019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EF69CC2-9153-4CB0-A581-9475D52E307C}" type="slidenum">
              <a:rPr lang="fr-FR" smtClean="0"/>
              <a:t>‹N°›</a:t>
            </a:fld>
            <a:endParaRPr lang="fr-FR"/>
          </a:p>
        </p:txBody>
      </p:sp>
    </p:spTree>
    <p:extLst>
      <p:ext uri="{BB962C8B-B14F-4D97-AF65-F5344CB8AC3E}">
        <p14:creationId xmlns:p14="http://schemas.microsoft.com/office/powerpoint/2010/main" val="3836342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A50365B-C461-4C51-B45E-E45BA5589661}" type="datetimeFigureOut">
              <a:rPr lang="fr-FR" smtClean="0"/>
              <a:t>13/05/2019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EF69CC2-9153-4CB0-A581-9475D52E307C}" type="slidenum">
              <a:rPr lang="fr-FR" smtClean="0"/>
              <a:t>‹N°›</a:t>
            </a:fld>
            <a:endParaRPr lang="fr-FR"/>
          </a:p>
        </p:txBody>
      </p:sp>
    </p:spTree>
    <p:extLst>
      <p:ext uri="{BB962C8B-B14F-4D97-AF65-F5344CB8AC3E}">
        <p14:creationId xmlns:p14="http://schemas.microsoft.com/office/powerpoint/2010/main" val="884624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A50365B-C461-4C51-B45E-E45BA5589661}" type="datetimeFigureOut">
              <a:rPr lang="fr-FR" smtClean="0"/>
              <a:t>13/05/2019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EF69CC2-9153-4CB0-A581-9475D52E307C}" type="slidenum">
              <a:rPr lang="fr-FR" smtClean="0"/>
              <a:t>‹N°›</a:t>
            </a:fld>
            <a:endParaRPr lang="fr-FR"/>
          </a:p>
        </p:txBody>
      </p:sp>
    </p:spTree>
    <p:extLst>
      <p:ext uri="{BB962C8B-B14F-4D97-AF65-F5344CB8AC3E}">
        <p14:creationId xmlns:p14="http://schemas.microsoft.com/office/powerpoint/2010/main" val="475748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A50365B-C461-4C51-B45E-E45BA5589661}" type="datetimeFigureOut">
              <a:rPr lang="fr-FR" smtClean="0"/>
              <a:t>13/05/2019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F69CC2-9153-4CB0-A581-9475D52E307C}" type="slidenum">
              <a:rPr lang="fr-FR" smtClean="0"/>
              <a:t>‹N°›</a:t>
            </a:fld>
            <a:endParaRPr lang="fr-FR"/>
          </a:p>
        </p:txBody>
      </p:sp>
    </p:spTree>
    <p:extLst>
      <p:ext uri="{BB962C8B-B14F-4D97-AF65-F5344CB8AC3E}">
        <p14:creationId xmlns:p14="http://schemas.microsoft.com/office/powerpoint/2010/main" val="2977907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A50365B-C461-4C51-B45E-E45BA5589661}" type="datetimeFigureOut">
              <a:rPr lang="fr-FR" smtClean="0"/>
              <a:t>13/05/2019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F69CC2-9153-4CB0-A581-9475D52E307C}" type="slidenum">
              <a:rPr lang="fr-FR" smtClean="0"/>
              <a:t>‹N°›</a:t>
            </a:fld>
            <a:endParaRPr lang="fr-FR"/>
          </a:p>
        </p:txBody>
      </p:sp>
    </p:spTree>
    <p:extLst>
      <p:ext uri="{BB962C8B-B14F-4D97-AF65-F5344CB8AC3E}">
        <p14:creationId xmlns:p14="http://schemas.microsoft.com/office/powerpoint/2010/main" val="3449082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50365B-C461-4C51-B45E-E45BA5589661}" type="datetimeFigureOut">
              <a:rPr lang="fr-FR" smtClean="0"/>
              <a:t>13/05/2019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F69CC2-9153-4CB0-A581-9475D52E307C}" type="slidenum">
              <a:rPr lang="fr-FR" smtClean="0"/>
              <a:t>‹N°›</a:t>
            </a:fld>
            <a:endParaRPr lang="fr-FR"/>
          </a:p>
        </p:txBody>
      </p:sp>
    </p:spTree>
    <p:extLst>
      <p:ext uri="{BB962C8B-B14F-4D97-AF65-F5344CB8AC3E}">
        <p14:creationId xmlns:p14="http://schemas.microsoft.com/office/powerpoint/2010/main" val="1173974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fr.wikipedia.org/wiki/Tique" TargetMode="External"/><Relationship Id="rId2" Type="http://schemas.openxmlformats.org/officeDocument/2006/relationships/hyperlink" Target="https://fr.wikipedia.org/wiki/Acariens" TargetMode="External"/><Relationship Id="rId1" Type="http://schemas.openxmlformats.org/officeDocument/2006/relationships/slideLayout" Target="../slideLayouts/slideLayout2.xml"/><Relationship Id="rId5" Type="http://schemas.openxmlformats.org/officeDocument/2006/relationships/hyperlink" Target="https://fr.wikipedia.org/wiki/Siphonaptera" TargetMode="External"/><Relationship Id="rId4" Type="http://schemas.openxmlformats.org/officeDocument/2006/relationships/hyperlink" Target="https://fr.wikipedia.org/wiki/Insect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latin typeface="Times New Roman" pitchFamily="18" charset="0"/>
                <a:cs typeface="Times New Roman" pitchFamily="18" charset="0"/>
              </a:rPr>
              <a:t>Bactéries </a:t>
            </a:r>
            <a:r>
              <a:rPr lang="fr-FR" b="1" dirty="0" err="1" smtClean="0">
                <a:latin typeface="Times New Roman" pitchFamily="18" charset="0"/>
                <a:cs typeface="Times New Roman" pitchFamily="18" charset="0"/>
              </a:rPr>
              <a:t>cytoparasites</a:t>
            </a:r>
            <a:r>
              <a:rPr lang="fr-FR" b="1" dirty="0">
                <a:latin typeface="Times New Roman" pitchFamily="18" charset="0"/>
                <a:cs typeface="Times New Roman" pitchFamily="18" charset="0"/>
              </a:rPr>
              <a:t/>
            </a:r>
            <a:br>
              <a:rPr lang="fr-FR" b="1" dirty="0">
                <a:latin typeface="Times New Roman" pitchFamily="18" charset="0"/>
                <a:cs typeface="Times New Roman" pitchFamily="18" charset="0"/>
              </a:rPr>
            </a:br>
            <a:r>
              <a:rPr lang="fr-FR" b="1" dirty="0">
                <a:latin typeface="Times New Roman" pitchFamily="18" charset="0"/>
                <a:cs typeface="Times New Roman" pitchFamily="18" charset="0"/>
              </a:rPr>
              <a:t>obligatoires</a:t>
            </a:r>
          </a:p>
        </p:txBody>
      </p:sp>
      <p:sp>
        <p:nvSpPr>
          <p:cNvPr id="4" name="ZoneTexte 3"/>
          <p:cNvSpPr txBox="1"/>
          <p:nvPr/>
        </p:nvSpPr>
        <p:spPr>
          <a:xfrm>
            <a:off x="6732240" y="5949280"/>
            <a:ext cx="2088232" cy="369332"/>
          </a:xfrm>
          <a:prstGeom prst="rect">
            <a:avLst/>
          </a:prstGeom>
          <a:noFill/>
        </p:spPr>
        <p:txBody>
          <a:bodyPr wrap="square" rtlCol="0">
            <a:spAutoFit/>
          </a:bodyPr>
          <a:lstStyle/>
          <a:p>
            <a:r>
              <a:rPr lang="fr-FR" dirty="0" smtClean="0"/>
              <a:t>GHAROUT A.</a:t>
            </a:r>
            <a:endParaRPr lang="fr-FR" dirty="0"/>
          </a:p>
        </p:txBody>
      </p:sp>
    </p:spTree>
    <p:extLst>
      <p:ext uri="{BB962C8B-B14F-4D97-AF65-F5344CB8AC3E}">
        <p14:creationId xmlns:p14="http://schemas.microsoft.com/office/powerpoint/2010/main" val="429886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rmAutofit fontScale="90000"/>
          </a:bodyPr>
          <a:lstStyle/>
          <a:p>
            <a:r>
              <a:rPr lang="fr-FR" b="1" dirty="0" smtClean="0">
                <a:latin typeface="Times New Roman" pitchFamily="18" charset="0"/>
                <a:cs typeface="Times New Roman" pitchFamily="18" charset="0"/>
              </a:rPr>
              <a:t>Diagnostic bactériologique direct</a:t>
            </a:r>
            <a:br>
              <a:rPr lang="fr-FR" b="1" dirty="0" smtClean="0">
                <a:latin typeface="Times New Roman" pitchFamily="18" charset="0"/>
                <a:cs typeface="Times New Roman" pitchFamily="18" charset="0"/>
              </a:rPr>
            </a:b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107504" y="692696"/>
            <a:ext cx="9036496" cy="6165304"/>
          </a:xfrm>
        </p:spPr>
        <p:txBody>
          <a:bodyPr>
            <a:normAutofit lnSpcReduction="10000"/>
          </a:bodyPr>
          <a:lstStyle/>
          <a:p>
            <a:pPr algn="just">
              <a:lnSpc>
                <a:spcPct val="160000"/>
              </a:lnSpc>
            </a:pPr>
            <a:r>
              <a:rPr lang="fr-FR" dirty="0" smtClean="0">
                <a:latin typeface="Times New Roman" pitchFamily="18" charset="0"/>
                <a:cs typeface="Times New Roman" pitchFamily="18" charset="0"/>
              </a:rPr>
              <a:t>Les méthodes </a:t>
            </a:r>
            <a:r>
              <a:rPr lang="fr-FR" dirty="0">
                <a:latin typeface="Times New Roman" pitchFamily="18" charset="0"/>
                <a:cs typeface="Times New Roman" pitchFamily="18" charset="0"/>
              </a:rPr>
              <a:t>de diagnostic direct des infections </a:t>
            </a:r>
            <a:r>
              <a:rPr lang="fr-FR" dirty="0" smtClean="0">
                <a:latin typeface="Times New Roman" pitchFamily="18" charset="0"/>
                <a:cs typeface="Times New Roman" pitchFamily="18" charset="0"/>
              </a:rPr>
              <a:t>à </a:t>
            </a:r>
            <a:r>
              <a:rPr lang="fr-FR" i="1" dirty="0" smtClean="0">
                <a:latin typeface="Times New Roman" pitchFamily="18" charset="0"/>
                <a:cs typeface="Times New Roman" pitchFamily="18" charset="0"/>
              </a:rPr>
              <a:t>Chlamydia </a:t>
            </a:r>
            <a:r>
              <a:rPr lang="fr-FR" dirty="0">
                <a:latin typeface="Times New Roman" pitchFamily="18" charset="0"/>
                <a:cs typeface="Times New Roman" pitchFamily="18" charset="0"/>
              </a:rPr>
              <a:t>varient en fonction de </a:t>
            </a:r>
            <a:r>
              <a:rPr lang="fr-FR" dirty="0" smtClean="0">
                <a:latin typeface="Times New Roman" pitchFamily="18" charset="0"/>
                <a:cs typeface="Times New Roman" pitchFamily="18" charset="0"/>
              </a:rPr>
              <a:t>l‘espèce. </a:t>
            </a:r>
          </a:p>
          <a:p>
            <a:pPr algn="just">
              <a:lnSpc>
                <a:spcPct val="160000"/>
              </a:lnSpc>
            </a:pPr>
            <a:r>
              <a:rPr lang="fr-FR" dirty="0" smtClean="0">
                <a:latin typeface="Times New Roman" pitchFamily="18" charset="0"/>
                <a:cs typeface="Times New Roman" pitchFamily="18" charset="0"/>
              </a:rPr>
              <a:t>L'isolement par </a:t>
            </a:r>
            <a:r>
              <a:rPr lang="fr-FR" b="1" dirty="0">
                <a:latin typeface="Times New Roman" pitchFamily="18" charset="0"/>
                <a:cs typeface="Times New Roman" pitchFamily="18" charset="0"/>
              </a:rPr>
              <a:t>culture cellulaire</a:t>
            </a:r>
            <a:r>
              <a:rPr lang="fr-FR" dirty="0">
                <a:latin typeface="Times New Roman" pitchFamily="18" charset="0"/>
                <a:cs typeface="Times New Roman" pitchFamily="18" charset="0"/>
              </a:rPr>
              <a:t>, qui exige un </a:t>
            </a:r>
            <a:r>
              <a:rPr lang="fr-FR" dirty="0" smtClean="0">
                <a:latin typeface="Times New Roman" pitchFamily="18" charset="0"/>
                <a:cs typeface="Times New Roman" pitchFamily="18" charset="0"/>
              </a:rPr>
              <a:t>équipement </a:t>
            </a:r>
            <a:r>
              <a:rPr lang="fr-FR" dirty="0">
                <a:latin typeface="Times New Roman" pitchFamily="18" charset="0"/>
                <a:cs typeface="Times New Roman" pitchFamily="18" charset="0"/>
              </a:rPr>
              <a:t>particulier</a:t>
            </a:r>
            <a:r>
              <a:rPr lang="fr-FR" dirty="0" smtClean="0">
                <a:latin typeface="Times New Roman" pitchFamily="18" charset="0"/>
                <a:cs typeface="Times New Roman" pitchFamily="18" charset="0"/>
              </a:rPr>
              <a:t>, manque </a:t>
            </a:r>
            <a:r>
              <a:rPr lang="fr-FR" dirty="0">
                <a:latin typeface="Times New Roman" pitchFamily="18" charset="0"/>
                <a:cs typeface="Times New Roman" pitchFamily="18" charset="0"/>
              </a:rPr>
              <a:t>de </a:t>
            </a:r>
            <a:r>
              <a:rPr lang="fr-FR" dirty="0" smtClean="0">
                <a:latin typeface="Times New Roman" pitchFamily="18" charset="0"/>
                <a:cs typeface="Times New Roman" pitchFamily="18" charset="0"/>
              </a:rPr>
              <a:t>sensibilité </a:t>
            </a:r>
            <a:r>
              <a:rPr lang="fr-FR" dirty="0">
                <a:latin typeface="Times New Roman" pitchFamily="18" charset="0"/>
                <a:cs typeface="Times New Roman" pitchFamily="18" charset="0"/>
              </a:rPr>
              <a:t>et n'est pas une bonne </a:t>
            </a:r>
            <a:r>
              <a:rPr lang="fr-FR" dirty="0" smtClean="0">
                <a:latin typeface="Times New Roman" pitchFamily="18" charset="0"/>
                <a:cs typeface="Times New Roman" pitchFamily="18" charset="0"/>
              </a:rPr>
              <a:t>méthode de routine</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lnSpc>
                <a:spcPct val="160000"/>
              </a:lnSpc>
            </a:pPr>
            <a:r>
              <a:rPr lang="fr-FR" b="1" dirty="0" smtClean="0">
                <a:latin typeface="Times New Roman" pitchFamily="18" charset="0"/>
                <a:cs typeface="Times New Roman" pitchFamily="18" charset="0"/>
              </a:rPr>
              <a:t>Les méthodes </a:t>
            </a:r>
            <a:r>
              <a:rPr lang="fr-FR" b="1" dirty="0">
                <a:latin typeface="Times New Roman" pitchFamily="18" charset="0"/>
                <a:cs typeface="Times New Roman" pitchFamily="18" charset="0"/>
              </a:rPr>
              <a:t>d'amplification </a:t>
            </a:r>
            <a:r>
              <a:rPr lang="fr-FR" b="1" dirty="0" smtClean="0">
                <a:latin typeface="Times New Roman" pitchFamily="18" charset="0"/>
                <a:cs typeface="Times New Roman" pitchFamily="18" charset="0"/>
              </a:rPr>
              <a:t>génique </a:t>
            </a:r>
            <a:r>
              <a:rPr lang="fr-FR" dirty="0">
                <a:latin typeface="Times New Roman" pitchFamily="18" charset="0"/>
                <a:cs typeface="Times New Roman" pitchFamily="18" charset="0"/>
              </a:rPr>
              <a:t>se sont </a:t>
            </a:r>
            <a:r>
              <a:rPr lang="fr-FR" dirty="0" smtClean="0">
                <a:latin typeface="Times New Roman" pitchFamily="18" charset="0"/>
                <a:cs typeface="Times New Roman" pitchFamily="18" charset="0"/>
              </a:rPr>
              <a:t>largement développées </a:t>
            </a:r>
            <a:r>
              <a:rPr lang="fr-FR" dirty="0">
                <a:latin typeface="Times New Roman" pitchFamily="18" charset="0"/>
                <a:cs typeface="Times New Roman" pitchFamily="18" charset="0"/>
              </a:rPr>
              <a:t>pour la </a:t>
            </a:r>
            <a:r>
              <a:rPr lang="fr-FR" dirty="0" smtClean="0">
                <a:latin typeface="Times New Roman" pitchFamily="18" charset="0"/>
                <a:cs typeface="Times New Roman" pitchFamily="18" charset="0"/>
              </a:rPr>
              <a:t>détection </a:t>
            </a:r>
            <a:r>
              <a:rPr lang="fr-FR" dirty="0">
                <a:latin typeface="Times New Roman" pitchFamily="18" charset="0"/>
                <a:cs typeface="Times New Roman" pitchFamily="18" charset="0"/>
              </a:rPr>
              <a:t>des </a:t>
            </a:r>
            <a:r>
              <a:rPr lang="fr-FR" i="1" dirty="0">
                <a:latin typeface="Times New Roman" pitchFamily="18" charset="0"/>
                <a:cs typeface="Times New Roman" pitchFamily="18" charset="0"/>
              </a:rPr>
              <a:t>Chlamydiae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particulièrement pour </a:t>
            </a:r>
            <a:r>
              <a:rPr lang="fr-FR" i="1" dirty="0" smtClean="0">
                <a:latin typeface="Times New Roman" pitchFamily="18" charset="0"/>
                <a:cs typeface="Times New Roman" pitchFamily="18" charset="0"/>
              </a:rPr>
              <a:t>C. </a:t>
            </a:r>
            <a:r>
              <a:rPr lang="fr-FR" i="1" dirty="0" err="1" smtClean="0">
                <a:latin typeface="Times New Roman" pitchFamily="18" charset="0"/>
                <a:cs typeface="Times New Roman" pitchFamily="18" charset="0"/>
              </a:rPr>
              <a:t>trachomatis</a:t>
            </a:r>
            <a:r>
              <a:rPr lang="fr-FR" dirty="0">
                <a:latin typeface="Times New Roman" pitchFamily="18" charset="0"/>
                <a:cs typeface="Times New Roman" pitchFamily="18" charset="0"/>
              </a:rPr>
              <a:t>.</a:t>
            </a:r>
          </a:p>
        </p:txBody>
      </p:sp>
    </p:spTree>
    <p:extLst>
      <p:ext uri="{BB962C8B-B14F-4D97-AF65-F5344CB8AC3E}">
        <p14:creationId xmlns:p14="http://schemas.microsoft.com/office/powerpoint/2010/main" val="42269454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018"/>
          </a:xfrm>
        </p:spPr>
        <p:txBody>
          <a:bodyPr>
            <a:noAutofit/>
          </a:bodyPr>
          <a:lstStyle/>
          <a:p>
            <a:r>
              <a:rPr lang="fr-FR" sz="3200" b="1" dirty="0">
                <a:latin typeface="Times New Roman" pitchFamily="18" charset="0"/>
                <a:cs typeface="Times New Roman" pitchFamily="18" charset="0"/>
              </a:rPr>
              <a:t>Prélèvements</a:t>
            </a: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659829"/>
            <a:ext cx="9144000" cy="5649491"/>
          </a:xfrm>
        </p:spPr>
        <p:txBody>
          <a:bodyPr>
            <a:noAutofit/>
          </a:bodyPr>
          <a:lstStyle/>
          <a:p>
            <a:pPr algn="just">
              <a:lnSpc>
                <a:spcPct val="170000"/>
              </a:lnSpc>
            </a:pPr>
            <a:r>
              <a:rPr lang="fr-FR" sz="2100" b="1" dirty="0" smtClean="0">
                <a:latin typeface="Times New Roman" pitchFamily="18" charset="0"/>
                <a:cs typeface="Times New Roman" pitchFamily="18" charset="0"/>
              </a:rPr>
              <a:t>Infection génitale:</a:t>
            </a:r>
            <a:r>
              <a:rPr lang="fr-FR" sz="2100" dirty="0" smtClean="0">
                <a:latin typeface="Times New Roman" pitchFamily="18" charset="0"/>
                <a:cs typeface="Times New Roman" pitchFamily="18" charset="0"/>
              </a:rPr>
              <a:t> </a:t>
            </a:r>
            <a:r>
              <a:rPr lang="fr-FR" sz="2100" i="1" dirty="0">
                <a:latin typeface="Times New Roman" pitchFamily="18" charset="0"/>
                <a:cs typeface="Times New Roman" pitchFamily="18" charset="0"/>
              </a:rPr>
              <a:t>C. </a:t>
            </a:r>
            <a:r>
              <a:rPr lang="fr-FR" sz="2100" i="1" dirty="0" err="1">
                <a:latin typeface="Times New Roman" pitchFamily="18" charset="0"/>
                <a:cs typeface="Times New Roman" pitchFamily="18" charset="0"/>
              </a:rPr>
              <a:t>trachomatis</a:t>
            </a:r>
            <a:r>
              <a:rPr lang="fr-FR" sz="2100" i="1" dirty="0">
                <a:latin typeface="Times New Roman" pitchFamily="18" charset="0"/>
                <a:cs typeface="Times New Roman" pitchFamily="18" charset="0"/>
              </a:rPr>
              <a:t> </a:t>
            </a:r>
            <a:r>
              <a:rPr lang="fr-FR" sz="2100" dirty="0" smtClean="0">
                <a:latin typeface="Times New Roman" pitchFamily="18" charset="0"/>
                <a:cs typeface="Times New Roman" pitchFamily="18" charset="0"/>
              </a:rPr>
              <a:t>peut être recherchée à </a:t>
            </a:r>
            <a:r>
              <a:rPr lang="fr-FR" sz="2100" dirty="0">
                <a:latin typeface="Times New Roman" pitchFamily="18" charset="0"/>
                <a:cs typeface="Times New Roman" pitchFamily="18" charset="0"/>
              </a:rPr>
              <a:t>partir de </a:t>
            </a:r>
            <a:r>
              <a:rPr lang="fr-FR" sz="2100" dirty="0" smtClean="0">
                <a:latin typeface="Times New Roman" pitchFamily="18" charset="0"/>
                <a:cs typeface="Times New Roman" pitchFamily="18" charset="0"/>
              </a:rPr>
              <a:t>prélèvements urétraux, premier jet d'urine, rectaux, prélèvements </a:t>
            </a:r>
            <a:r>
              <a:rPr lang="fr-FR" sz="2100" dirty="0">
                <a:latin typeface="Times New Roman" pitchFamily="18" charset="0"/>
                <a:cs typeface="Times New Roman" pitchFamily="18" charset="0"/>
              </a:rPr>
              <a:t>endocervicaux</a:t>
            </a:r>
            <a:r>
              <a:rPr lang="fr-FR" sz="2100" dirty="0" smtClean="0">
                <a:latin typeface="Times New Roman" pitchFamily="18" charset="0"/>
                <a:cs typeface="Times New Roman" pitchFamily="18" charset="0"/>
              </a:rPr>
              <a:t>, vaginaux ou prélèvements </a:t>
            </a:r>
            <a:r>
              <a:rPr lang="fr-FR" sz="2100" dirty="0">
                <a:latin typeface="Times New Roman" pitchFamily="18" charset="0"/>
                <a:cs typeface="Times New Roman" pitchFamily="18" charset="0"/>
              </a:rPr>
              <a:t>de </a:t>
            </a:r>
            <a:r>
              <a:rPr lang="fr-FR" sz="2100" dirty="0" smtClean="0">
                <a:latin typeface="Times New Roman" pitchFamily="18" charset="0"/>
                <a:cs typeface="Times New Roman" pitchFamily="18" charset="0"/>
              </a:rPr>
              <a:t>la sphère génitale </a:t>
            </a:r>
            <a:r>
              <a:rPr lang="fr-FR" sz="2100" dirty="0">
                <a:latin typeface="Times New Roman" pitchFamily="18" charset="0"/>
                <a:cs typeface="Times New Roman" pitchFamily="18" charset="0"/>
              </a:rPr>
              <a:t>haute chez la femme, </a:t>
            </a:r>
            <a:r>
              <a:rPr lang="fr-FR" sz="2100" dirty="0" smtClean="0">
                <a:latin typeface="Times New Roman" pitchFamily="18" charset="0"/>
                <a:cs typeface="Times New Roman" pitchFamily="18" charset="0"/>
              </a:rPr>
              <a:t>ulcérations génitales.</a:t>
            </a:r>
            <a:endParaRPr lang="fr-FR" sz="2100" b="1" dirty="0" smtClean="0">
              <a:latin typeface="Times New Roman" pitchFamily="18" charset="0"/>
              <a:cs typeface="Times New Roman" pitchFamily="18" charset="0"/>
            </a:endParaRPr>
          </a:p>
          <a:p>
            <a:pPr algn="just">
              <a:lnSpc>
                <a:spcPct val="170000"/>
              </a:lnSpc>
            </a:pPr>
            <a:r>
              <a:rPr lang="fr-FR" sz="2100" b="1" dirty="0">
                <a:latin typeface="Times New Roman" pitchFamily="18" charset="0"/>
                <a:cs typeface="Times New Roman" pitchFamily="18" charset="0"/>
              </a:rPr>
              <a:t>Chez le </a:t>
            </a:r>
            <a:r>
              <a:rPr lang="fr-FR" sz="2100" b="1" dirty="0" smtClean="0">
                <a:latin typeface="Times New Roman" pitchFamily="18" charset="0"/>
                <a:cs typeface="Times New Roman" pitchFamily="18" charset="0"/>
              </a:rPr>
              <a:t>nouveau-né</a:t>
            </a:r>
            <a:r>
              <a:rPr lang="fr-FR" sz="2100" dirty="0" smtClean="0">
                <a:latin typeface="Times New Roman" pitchFamily="18" charset="0"/>
                <a:cs typeface="Times New Roman" pitchFamily="18" charset="0"/>
              </a:rPr>
              <a:t>, </a:t>
            </a:r>
            <a:r>
              <a:rPr lang="fr-FR" sz="2100" i="1" dirty="0" smtClean="0">
                <a:latin typeface="Times New Roman" pitchFamily="18" charset="0"/>
                <a:cs typeface="Times New Roman" pitchFamily="18" charset="0"/>
              </a:rPr>
              <a:t>C. </a:t>
            </a:r>
            <a:r>
              <a:rPr lang="fr-FR" sz="2100" i="1" dirty="0" err="1" smtClean="0">
                <a:latin typeface="Times New Roman" pitchFamily="18" charset="0"/>
                <a:cs typeface="Times New Roman" pitchFamily="18" charset="0"/>
              </a:rPr>
              <a:t>trachomatis</a:t>
            </a:r>
            <a:r>
              <a:rPr lang="fr-FR" sz="2100" i="1" dirty="0" smtClean="0">
                <a:latin typeface="Times New Roman" pitchFamily="18" charset="0"/>
                <a:cs typeface="Times New Roman" pitchFamily="18" charset="0"/>
              </a:rPr>
              <a:t> </a:t>
            </a:r>
            <a:r>
              <a:rPr lang="fr-FR" sz="2100" dirty="0" smtClean="0">
                <a:latin typeface="Times New Roman" pitchFamily="18" charset="0"/>
                <a:cs typeface="Times New Roman" pitchFamily="18" charset="0"/>
              </a:rPr>
              <a:t>peut être recherchée dans </a:t>
            </a:r>
            <a:r>
              <a:rPr lang="fr-FR" sz="2100" dirty="0">
                <a:latin typeface="Times New Roman" pitchFamily="18" charset="0"/>
                <a:cs typeface="Times New Roman" pitchFamily="18" charset="0"/>
              </a:rPr>
              <a:t>les </a:t>
            </a:r>
            <a:r>
              <a:rPr lang="fr-FR" sz="2100" dirty="0" smtClean="0">
                <a:latin typeface="Times New Roman" pitchFamily="18" charset="0"/>
                <a:cs typeface="Times New Roman" pitchFamily="18" charset="0"/>
              </a:rPr>
              <a:t>prélèvements </a:t>
            </a:r>
            <a:r>
              <a:rPr lang="fr-FR" sz="2100" dirty="0">
                <a:latin typeface="Times New Roman" pitchFamily="18" charset="0"/>
                <a:cs typeface="Times New Roman" pitchFamily="18" charset="0"/>
              </a:rPr>
              <a:t>conjonctivaux et respiratoires.</a:t>
            </a:r>
          </a:p>
          <a:p>
            <a:pPr algn="just">
              <a:lnSpc>
                <a:spcPct val="170000"/>
              </a:lnSpc>
            </a:pPr>
            <a:r>
              <a:rPr lang="fr-FR" sz="2100" dirty="0">
                <a:latin typeface="Times New Roman" pitchFamily="18" charset="0"/>
                <a:cs typeface="Times New Roman" pitchFamily="18" charset="0"/>
              </a:rPr>
              <a:t>Dans le cadre du </a:t>
            </a:r>
            <a:r>
              <a:rPr lang="fr-FR" sz="2100" b="1" dirty="0">
                <a:latin typeface="Times New Roman" pitchFamily="18" charset="0"/>
                <a:cs typeface="Times New Roman" pitchFamily="18" charset="0"/>
              </a:rPr>
              <a:t>trachome</a:t>
            </a:r>
            <a:r>
              <a:rPr lang="fr-FR" sz="2100" dirty="0">
                <a:latin typeface="Times New Roman" pitchFamily="18" charset="0"/>
                <a:cs typeface="Times New Roman" pitchFamily="18" charset="0"/>
              </a:rPr>
              <a:t>, le </a:t>
            </a:r>
            <a:r>
              <a:rPr lang="fr-FR" sz="2100" dirty="0" smtClean="0">
                <a:latin typeface="Times New Roman" pitchFamily="18" charset="0"/>
                <a:cs typeface="Times New Roman" pitchFamily="18" charset="0"/>
              </a:rPr>
              <a:t>prélèvement </a:t>
            </a:r>
            <a:r>
              <a:rPr lang="fr-FR" sz="2100" dirty="0">
                <a:latin typeface="Times New Roman" pitchFamily="18" charset="0"/>
                <a:cs typeface="Times New Roman" pitchFamily="18" charset="0"/>
              </a:rPr>
              <a:t>est fait </a:t>
            </a:r>
            <a:r>
              <a:rPr lang="fr-FR" sz="2100" dirty="0" smtClean="0">
                <a:latin typeface="Times New Roman" pitchFamily="18" charset="0"/>
                <a:cs typeface="Times New Roman" pitchFamily="18" charset="0"/>
              </a:rPr>
              <a:t>par grattage </a:t>
            </a:r>
            <a:r>
              <a:rPr lang="fr-FR" sz="2100" dirty="0">
                <a:latin typeface="Times New Roman" pitchFamily="18" charset="0"/>
                <a:cs typeface="Times New Roman" pitchFamily="18" charset="0"/>
              </a:rPr>
              <a:t>de la </a:t>
            </a:r>
            <a:r>
              <a:rPr lang="fr-FR" sz="2100" dirty="0" smtClean="0">
                <a:latin typeface="Times New Roman" pitchFamily="18" charset="0"/>
                <a:cs typeface="Times New Roman" pitchFamily="18" charset="0"/>
              </a:rPr>
              <a:t>conjonctive.</a:t>
            </a:r>
            <a:endParaRPr lang="fr-FR" sz="2100" dirty="0">
              <a:latin typeface="Times New Roman" pitchFamily="18" charset="0"/>
              <a:cs typeface="Times New Roman" pitchFamily="18" charset="0"/>
            </a:endParaRPr>
          </a:p>
          <a:p>
            <a:pPr algn="just">
              <a:lnSpc>
                <a:spcPct val="170000"/>
              </a:lnSpc>
            </a:pPr>
            <a:r>
              <a:rPr lang="fr-FR" sz="2100" dirty="0">
                <a:latin typeface="Times New Roman" pitchFamily="18" charset="0"/>
                <a:cs typeface="Times New Roman" pitchFamily="18" charset="0"/>
              </a:rPr>
              <a:t>Dans le cadre de l'</a:t>
            </a:r>
            <a:r>
              <a:rPr lang="fr-FR" sz="2100" b="1" dirty="0">
                <a:latin typeface="Times New Roman" pitchFamily="18" charset="0"/>
                <a:cs typeface="Times New Roman" pitchFamily="18" charset="0"/>
              </a:rPr>
              <a:t>infection respiratoire</a:t>
            </a:r>
            <a:r>
              <a:rPr lang="fr-FR" sz="2100" dirty="0">
                <a:latin typeface="Times New Roman" pitchFamily="18" charset="0"/>
                <a:cs typeface="Times New Roman" pitchFamily="18" charset="0"/>
              </a:rPr>
              <a:t>, </a:t>
            </a:r>
            <a:r>
              <a:rPr lang="fr-FR" sz="2100" i="1" dirty="0">
                <a:latin typeface="Times New Roman" pitchFamily="18" charset="0"/>
                <a:cs typeface="Times New Roman" pitchFamily="18" charset="0"/>
              </a:rPr>
              <a:t>C. </a:t>
            </a:r>
            <a:r>
              <a:rPr lang="fr-FR" sz="2100" i="1" dirty="0" err="1">
                <a:latin typeface="Times New Roman" pitchFamily="18" charset="0"/>
                <a:cs typeface="Times New Roman" pitchFamily="18" charset="0"/>
              </a:rPr>
              <a:t>pneumoniae</a:t>
            </a:r>
            <a:r>
              <a:rPr lang="fr-FR" sz="2100" i="1" dirty="0">
                <a:latin typeface="Times New Roman" pitchFamily="18" charset="0"/>
                <a:cs typeface="Times New Roman" pitchFamily="18" charset="0"/>
              </a:rPr>
              <a:t> </a:t>
            </a:r>
            <a:r>
              <a:rPr lang="fr-FR" sz="2100" dirty="0" smtClean="0">
                <a:latin typeface="Times New Roman" pitchFamily="18" charset="0"/>
                <a:cs typeface="Times New Roman" pitchFamily="18" charset="0"/>
              </a:rPr>
              <a:t>et </a:t>
            </a:r>
            <a:r>
              <a:rPr lang="fr-FR" sz="2100" i="1" dirty="0" smtClean="0">
                <a:latin typeface="Times New Roman" pitchFamily="18" charset="0"/>
                <a:cs typeface="Times New Roman" pitchFamily="18" charset="0"/>
              </a:rPr>
              <a:t>C</a:t>
            </a:r>
            <a:r>
              <a:rPr lang="fr-FR" sz="2100" i="1" dirty="0">
                <a:latin typeface="Times New Roman" pitchFamily="18" charset="0"/>
                <a:cs typeface="Times New Roman" pitchFamily="18" charset="0"/>
              </a:rPr>
              <a:t>. </a:t>
            </a:r>
            <a:r>
              <a:rPr lang="fr-FR" sz="2100" i="1" dirty="0" err="1">
                <a:latin typeface="Times New Roman" pitchFamily="18" charset="0"/>
                <a:cs typeface="Times New Roman" pitchFamily="18" charset="0"/>
              </a:rPr>
              <a:t>psittaci</a:t>
            </a:r>
            <a:r>
              <a:rPr lang="fr-FR" sz="2100" i="1" dirty="0">
                <a:latin typeface="Times New Roman" pitchFamily="18" charset="0"/>
                <a:cs typeface="Times New Roman" pitchFamily="18" charset="0"/>
              </a:rPr>
              <a:t> </a:t>
            </a:r>
            <a:r>
              <a:rPr lang="fr-FR" sz="2100" dirty="0">
                <a:latin typeface="Times New Roman" pitchFamily="18" charset="0"/>
                <a:cs typeface="Times New Roman" pitchFamily="18" charset="0"/>
              </a:rPr>
              <a:t>peuvent </a:t>
            </a:r>
            <a:r>
              <a:rPr lang="fr-FR" sz="2100" dirty="0" smtClean="0">
                <a:latin typeface="Times New Roman" pitchFamily="18" charset="0"/>
                <a:cs typeface="Times New Roman" pitchFamily="18" charset="0"/>
              </a:rPr>
              <a:t>être recherchées </a:t>
            </a:r>
            <a:r>
              <a:rPr lang="fr-FR" sz="2100" dirty="0">
                <a:latin typeface="Times New Roman" pitchFamily="18" charset="0"/>
                <a:cs typeface="Times New Roman" pitchFamily="18" charset="0"/>
              </a:rPr>
              <a:t>dans les </a:t>
            </a:r>
            <a:r>
              <a:rPr lang="fr-FR" sz="2100" dirty="0" smtClean="0">
                <a:latin typeface="Times New Roman" pitchFamily="18" charset="0"/>
                <a:cs typeface="Times New Roman" pitchFamily="18" charset="0"/>
              </a:rPr>
              <a:t>prélèvements de gorge</a:t>
            </a:r>
            <a:r>
              <a:rPr lang="fr-FR" sz="2100" dirty="0">
                <a:latin typeface="Times New Roman" pitchFamily="18" charset="0"/>
                <a:cs typeface="Times New Roman" pitchFamily="18" charset="0"/>
              </a:rPr>
              <a:t>, expectorations, mais aussi lavage </a:t>
            </a:r>
            <a:r>
              <a:rPr lang="fr-FR" sz="2100" dirty="0" err="1" smtClean="0">
                <a:latin typeface="Times New Roman" pitchFamily="18" charset="0"/>
                <a:cs typeface="Times New Roman" pitchFamily="18" charset="0"/>
              </a:rPr>
              <a:t>bronchoalvéolaire</a:t>
            </a:r>
            <a:r>
              <a:rPr lang="fr-FR" sz="2100" dirty="0" smtClean="0">
                <a:latin typeface="Times New Roman" pitchFamily="18" charset="0"/>
                <a:cs typeface="Times New Roman" pitchFamily="18" charset="0"/>
              </a:rPr>
              <a:t> et </a:t>
            </a:r>
            <a:r>
              <a:rPr lang="fr-FR" sz="2100" dirty="0">
                <a:latin typeface="Times New Roman" pitchFamily="18" charset="0"/>
                <a:cs typeface="Times New Roman" pitchFamily="18" charset="0"/>
              </a:rPr>
              <a:t>liquide pleural.</a:t>
            </a:r>
          </a:p>
        </p:txBody>
      </p:sp>
    </p:spTree>
    <p:extLst>
      <p:ext uri="{BB962C8B-B14F-4D97-AF65-F5344CB8AC3E}">
        <p14:creationId xmlns:p14="http://schemas.microsoft.com/office/powerpoint/2010/main" val="2513149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957392"/>
          </a:xfrm>
        </p:spPr>
        <p:txBody>
          <a:bodyPr>
            <a:normAutofit fontScale="85000" lnSpcReduction="10000"/>
          </a:bodyPr>
          <a:lstStyle/>
          <a:p>
            <a:pPr algn="just">
              <a:lnSpc>
                <a:spcPct val="160000"/>
              </a:lnSpc>
            </a:pPr>
            <a:r>
              <a:rPr lang="fr-FR" b="1" dirty="0">
                <a:latin typeface="Times New Roman" pitchFamily="18" charset="0"/>
                <a:cs typeface="Times New Roman" pitchFamily="18" charset="0"/>
              </a:rPr>
              <a:t>Milieux de transport</a:t>
            </a:r>
          </a:p>
          <a:p>
            <a:pPr algn="just">
              <a:lnSpc>
                <a:spcPct val="160000"/>
              </a:lnSpc>
            </a:pPr>
            <a:r>
              <a:rPr lang="fr-FR" dirty="0">
                <a:latin typeface="Times New Roman" pitchFamily="18" charset="0"/>
                <a:cs typeface="Times New Roman" pitchFamily="18" charset="0"/>
              </a:rPr>
              <a:t>Seule la culture exige des conditions strictes de </a:t>
            </a:r>
            <a:r>
              <a:rPr lang="fr-FR" dirty="0" smtClean="0">
                <a:latin typeface="Times New Roman" pitchFamily="18" charset="0"/>
                <a:cs typeface="Times New Roman" pitchFamily="18" charset="0"/>
              </a:rPr>
              <a:t>transport, </a:t>
            </a:r>
            <a:r>
              <a:rPr lang="fr-FR" dirty="0">
                <a:latin typeface="Times New Roman" pitchFamily="18" charset="0"/>
                <a:cs typeface="Times New Roman" pitchFamily="18" charset="0"/>
              </a:rPr>
              <a:t>de </a:t>
            </a:r>
            <a:r>
              <a:rPr lang="fr-FR" dirty="0" smtClean="0">
                <a:latin typeface="Times New Roman" pitchFamily="18" charset="0"/>
                <a:cs typeface="Times New Roman" pitchFamily="18" charset="0"/>
              </a:rPr>
              <a:t>manière </a:t>
            </a:r>
            <a:r>
              <a:rPr lang="fr-FR" dirty="0">
                <a:latin typeface="Times New Roman" pitchFamily="18" charset="0"/>
                <a:cs typeface="Times New Roman" pitchFamily="18" charset="0"/>
              </a:rPr>
              <a:t>à</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ne pas affecter la </a:t>
            </a:r>
            <a:r>
              <a:rPr lang="fr-FR" dirty="0" smtClean="0">
                <a:latin typeface="Times New Roman" pitchFamily="18" charset="0"/>
                <a:cs typeface="Times New Roman" pitchFamily="18" charset="0"/>
              </a:rPr>
              <a:t>viabilité de </a:t>
            </a: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bactérie. </a:t>
            </a:r>
          </a:p>
          <a:p>
            <a:pPr algn="just">
              <a:lnSpc>
                <a:spcPct val="160000"/>
              </a:lnSpc>
            </a:pPr>
            <a:r>
              <a:rPr lang="fr-FR" b="1" i="1" dirty="0" smtClean="0">
                <a:solidFill>
                  <a:schemeClr val="tx2">
                    <a:lumMod val="75000"/>
                  </a:schemeClr>
                </a:solidFill>
                <a:latin typeface="Times New Roman" pitchFamily="18" charset="0"/>
                <a:cs typeface="Times New Roman" pitchFamily="18" charset="0"/>
              </a:rPr>
              <a:t>C</a:t>
            </a:r>
            <a:r>
              <a:rPr lang="fr-FR" b="1" i="1" dirty="0">
                <a:solidFill>
                  <a:schemeClr val="tx2">
                    <a:lumMod val="75000"/>
                  </a:schemeClr>
                </a:solidFill>
                <a:latin typeface="Times New Roman" pitchFamily="18" charset="0"/>
                <a:cs typeface="Times New Roman" pitchFamily="18" charset="0"/>
              </a:rPr>
              <a:t>. </a:t>
            </a:r>
            <a:r>
              <a:rPr lang="fr-FR" b="1" i="1" dirty="0" err="1">
                <a:solidFill>
                  <a:schemeClr val="tx2">
                    <a:lumMod val="75000"/>
                  </a:schemeClr>
                </a:solidFill>
                <a:latin typeface="Times New Roman" pitchFamily="18" charset="0"/>
                <a:cs typeface="Times New Roman" pitchFamily="18" charset="0"/>
              </a:rPr>
              <a:t>pneumoniae</a:t>
            </a:r>
            <a:r>
              <a:rPr lang="fr-FR" b="1" i="1" dirty="0">
                <a:solidFill>
                  <a:schemeClr val="tx2">
                    <a:lumMod val="75000"/>
                  </a:schemeClr>
                </a:solidFill>
                <a:latin typeface="Times New Roman" pitchFamily="18" charset="0"/>
                <a:cs typeface="Times New Roman" pitchFamily="18" charset="0"/>
              </a:rPr>
              <a:t> </a:t>
            </a:r>
            <a:r>
              <a:rPr lang="fr-FR" dirty="0">
                <a:latin typeface="Times New Roman" pitchFamily="18" charset="0"/>
                <a:cs typeface="Times New Roman" pitchFamily="18" charset="0"/>
              </a:rPr>
              <a:t>est l'organisme le </a:t>
            </a:r>
            <a:r>
              <a:rPr lang="fr-FR" dirty="0" smtClean="0">
                <a:latin typeface="Times New Roman" pitchFamily="18" charset="0"/>
                <a:cs typeface="Times New Roman" pitchFamily="18" charset="0"/>
              </a:rPr>
              <a:t>plus fragile,</a:t>
            </a:r>
          </a:p>
          <a:p>
            <a:pPr algn="just">
              <a:lnSpc>
                <a:spcPct val="160000"/>
              </a:lnSpc>
            </a:pPr>
            <a:r>
              <a:rPr lang="fr-FR" b="1" dirty="0" smtClean="0">
                <a:solidFill>
                  <a:schemeClr val="tx2">
                    <a:lumMod val="75000"/>
                  </a:schemeClr>
                </a:solidFill>
                <a:latin typeface="Times New Roman" pitchFamily="18" charset="0"/>
                <a:cs typeface="Times New Roman" pitchFamily="18" charset="0"/>
              </a:rPr>
              <a:t> </a:t>
            </a:r>
            <a:r>
              <a:rPr lang="fr-FR" b="1" i="1" dirty="0">
                <a:solidFill>
                  <a:schemeClr val="tx2">
                    <a:lumMod val="75000"/>
                  </a:schemeClr>
                </a:solidFill>
                <a:latin typeface="Times New Roman" pitchFamily="18" charset="0"/>
                <a:cs typeface="Times New Roman" pitchFamily="18" charset="0"/>
              </a:rPr>
              <a:t>C. </a:t>
            </a:r>
            <a:r>
              <a:rPr lang="fr-FR" b="1" i="1" dirty="0" err="1">
                <a:solidFill>
                  <a:schemeClr val="tx2">
                    <a:lumMod val="75000"/>
                  </a:schemeClr>
                </a:solidFill>
                <a:latin typeface="Times New Roman" pitchFamily="18" charset="0"/>
                <a:cs typeface="Times New Roman" pitchFamily="18" charset="0"/>
              </a:rPr>
              <a:t>trachomatis</a:t>
            </a:r>
            <a:r>
              <a:rPr lang="fr-FR" b="1" i="1" dirty="0">
                <a:solidFill>
                  <a:schemeClr val="tx2">
                    <a:lumMod val="75000"/>
                  </a:schemeClr>
                </a:solidFill>
                <a:latin typeface="Times New Roman" pitchFamily="18" charset="0"/>
                <a:cs typeface="Times New Roman" pitchFamily="18" charset="0"/>
              </a:rPr>
              <a:t> </a:t>
            </a:r>
            <a:r>
              <a:rPr lang="fr-FR" dirty="0">
                <a:latin typeface="Times New Roman" pitchFamily="18" charset="0"/>
                <a:cs typeface="Times New Roman" pitchFamily="18" charset="0"/>
              </a:rPr>
              <a:t>est moins </a:t>
            </a:r>
            <a:r>
              <a:rPr lang="fr-FR" dirty="0" smtClean="0">
                <a:latin typeface="Times New Roman" pitchFamily="18" charset="0"/>
                <a:cs typeface="Times New Roman" pitchFamily="18" charset="0"/>
              </a:rPr>
              <a:t>fragile</a:t>
            </a:r>
          </a:p>
          <a:p>
            <a:pPr algn="just">
              <a:lnSpc>
                <a:spcPct val="160000"/>
              </a:lnSpc>
            </a:pP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et </a:t>
            </a:r>
            <a:r>
              <a:rPr lang="fr-FR" b="1" i="1" dirty="0">
                <a:solidFill>
                  <a:schemeClr val="tx2">
                    <a:lumMod val="75000"/>
                  </a:schemeClr>
                </a:solidFill>
                <a:latin typeface="Times New Roman" pitchFamily="18" charset="0"/>
                <a:cs typeface="Times New Roman" pitchFamily="18" charset="0"/>
              </a:rPr>
              <a:t>C. </a:t>
            </a:r>
            <a:r>
              <a:rPr lang="fr-FR" b="1" i="1" dirty="0" err="1">
                <a:solidFill>
                  <a:schemeClr val="tx2">
                    <a:lumMod val="75000"/>
                  </a:schemeClr>
                </a:solidFill>
                <a:latin typeface="Times New Roman" pitchFamily="18" charset="0"/>
                <a:cs typeface="Times New Roman" pitchFamily="18" charset="0"/>
              </a:rPr>
              <a:t>psittaci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est </a:t>
            </a:r>
            <a:r>
              <a:rPr lang="fr-FR" dirty="0" smtClean="0">
                <a:latin typeface="Times New Roman" pitchFamily="18" charset="0"/>
                <a:cs typeface="Times New Roman" pitchFamily="18" charset="0"/>
              </a:rPr>
              <a:t>très stable </a:t>
            </a:r>
            <a:r>
              <a:rPr lang="fr-FR" dirty="0">
                <a:latin typeface="Times New Roman" pitchFamily="18" charset="0"/>
                <a:cs typeface="Times New Roman" pitchFamily="18" charset="0"/>
              </a:rPr>
              <a:t>puisqu'il peut </a:t>
            </a:r>
            <a:r>
              <a:rPr lang="fr-FR" dirty="0" smtClean="0">
                <a:latin typeface="Times New Roman" pitchFamily="18" charset="0"/>
                <a:cs typeface="Times New Roman" pitchFamily="18" charset="0"/>
              </a:rPr>
              <a:t>même </a:t>
            </a:r>
            <a:r>
              <a:rPr lang="fr-FR" dirty="0">
                <a:latin typeface="Times New Roman" pitchFamily="18" charset="0"/>
                <a:cs typeface="Times New Roman" pitchFamily="18" charset="0"/>
              </a:rPr>
              <a:t>persister dans les </a:t>
            </a:r>
            <a:r>
              <a:rPr lang="fr-FR" dirty="0" smtClean="0">
                <a:latin typeface="Times New Roman" pitchFamily="18" charset="0"/>
                <a:cs typeface="Times New Roman" pitchFamily="18" charset="0"/>
              </a:rPr>
              <a:t>poussières contaminées </a:t>
            </a:r>
            <a:r>
              <a:rPr lang="fr-FR" dirty="0">
                <a:latin typeface="Times New Roman" pitchFamily="18" charset="0"/>
                <a:cs typeface="Times New Roman" pitchFamily="18" charset="0"/>
              </a:rPr>
              <a:t>pendant des mois sans perdre sa </a:t>
            </a:r>
            <a:r>
              <a:rPr lang="fr-FR" dirty="0" smtClean="0">
                <a:latin typeface="Times New Roman" pitchFamily="18" charset="0"/>
                <a:cs typeface="Times New Roman" pitchFamily="18" charset="0"/>
              </a:rPr>
              <a:t>vitalité.</a:t>
            </a:r>
            <a:endParaRPr lang="fr-FR" dirty="0">
              <a:latin typeface="Times New Roman" pitchFamily="18" charset="0"/>
              <a:cs typeface="Times New Roman" pitchFamily="18" charset="0"/>
            </a:endParaRPr>
          </a:p>
          <a:p>
            <a:pPr algn="just">
              <a:lnSpc>
                <a:spcPct val="160000"/>
              </a:lnSpc>
            </a:pPr>
            <a:r>
              <a:rPr lang="fr-FR" dirty="0" smtClean="0">
                <a:latin typeface="Times New Roman" pitchFamily="18" charset="0"/>
                <a:cs typeface="Times New Roman" pitchFamily="18" charset="0"/>
              </a:rPr>
              <a:t>La détection par PCR peut être réalisée </a:t>
            </a:r>
            <a:r>
              <a:rPr lang="fr-FR" dirty="0">
                <a:latin typeface="Times New Roman" pitchFamily="18" charset="0"/>
                <a:cs typeface="Times New Roman" pitchFamily="18" charset="0"/>
              </a:rPr>
              <a:t>sur </a:t>
            </a:r>
            <a:r>
              <a:rPr lang="fr-FR" dirty="0" smtClean="0">
                <a:latin typeface="Times New Roman" pitchFamily="18" charset="0"/>
                <a:cs typeface="Times New Roman" pitchFamily="18" charset="0"/>
              </a:rPr>
              <a:t>écouvillon </a:t>
            </a:r>
            <a:r>
              <a:rPr lang="fr-FR" dirty="0">
                <a:latin typeface="Times New Roman" pitchFamily="18" charset="0"/>
                <a:cs typeface="Times New Roman" pitchFamily="18" charset="0"/>
              </a:rPr>
              <a:t>sec sans milieu de transport</a:t>
            </a:r>
            <a:r>
              <a:rPr lang="fr-FR" dirty="0" smtClean="0">
                <a:latin typeface="Times New Roman" pitchFamily="18" charset="0"/>
                <a:cs typeface="Times New Roman" pitchFamily="18" charset="0"/>
              </a:rPr>
              <a:t>, conservé à température </a:t>
            </a:r>
            <a:r>
              <a:rPr lang="fr-FR" dirty="0">
                <a:latin typeface="Times New Roman" pitchFamily="18" charset="0"/>
                <a:cs typeface="Times New Roman" pitchFamily="18" charset="0"/>
              </a:rPr>
              <a:t>ordinaire.</a:t>
            </a:r>
          </a:p>
        </p:txBody>
      </p:sp>
    </p:spTree>
    <p:extLst>
      <p:ext uri="{BB962C8B-B14F-4D97-AF65-F5344CB8AC3E}">
        <p14:creationId xmlns:p14="http://schemas.microsoft.com/office/powerpoint/2010/main" val="11059963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346050"/>
          </a:xfrm>
        </p:spPr>
        <p:txBody>
          <a:bodyPr>
            <a:noAutofit/>
          </a:bodyPr>
          <a:lstStyle/>
          <a:p>
            <a:r>
              <a:rPr lang="fr-FR" sz="3200" b="1" dirty="0">
                <a:latin typeface="Times New Roman" pitchFamily="18" charset="0"/>
                <a:cs typeface="Times New Roman" pitchFamily="18" charset="0"/>
              </a:rPr>
              <a:t>Techniques de diagnostic</a:t>
            </a: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179512" y="692696"/>
            <a:ext cx="8964488" cy="6165304"/>
          </a:xfrm>
        </p:spPr>
        <p:txBody>
          <a:bodyPr>
            <a:normAutofit fontScale="77500" lnSpcReduction="20000"/>
          </a:bodyPr>
          <a:lstStyle/>
          <a:p>
            <a:pPr algn="just">
              <a:lnSpc>
                <a:spcPct val="170000"/>
              </a:lnSpc>
            </a:pPr>
            <a:r>
              <a:rPr lang="fr-FR" b="1" dirty="0">
                <a:latin typeface="Times New Roman" pitchFamily="18" charset="0"/>
                <a:cs typeface="Times New Roman" pitchFamily="18" charset="0"/>
              </a:rPr>
              <a:t>Diagnostic direct</a:t>
            </a:r>
          </a:p>
          <a:p>
            <a:pPr algn="just">
              <a:lnSpc>
                <a:spcPct val="170000"/>
              </a:lnSpc>
            </a:pPr>
            <a:r>
              <a:rPr lang="fr-FR" b="1" dirty="0">
                <a:latin typeface="Times New Roman" pitchFamily="18" charset="0"/>
                <a:cs typeface="Times New Roman" pitchFamily="18" charset="0"/>
              </a:rPr>
              <a:t>1. Recherche sur frottis</a:t>
            </a:r>
          </a:p>
          <a:p>
            <a:pPr marL="0" indent="0" algn="just">
              <a:lnSpc>
                <a:spcPct val="170000"/>
              </a:lnSpc>
              <a:buNone/>
            </a:pPr>
            <a:r>
              <a:rPr lang="fr-FR" b="1" dirty="0">
                <a:latin typeface="Times New Roman" pitchFamily="18" charset="0"/>
                <a:cs typeface="Times New Roman" pitchFamily="18" charset="0"/>
              </a:rPr>
              <a:t>a) </a:t>
            </a:r>
            <a:r>
              <a:rPr lang="fr-FR" dirty="0">
                <a:latin typeface="Times New Roman" pitchFamily="18" charset="0"/>
                <a:cs typeface="Times New Roman" pitchFamily="18" charset="0"/>
              </a:rPr>
              <a:t>Colorations</a:t>
            </a:r>
          </a:p>
          <a:p>
            <a:pPr algn="just">
              <a:lnSpc>
                <a:spcPct val="170000"/>
              </a:lnSpc>
            </a:pPr>
            <a:r>
              <a:rPr lang="fr-FR" dirty="0">
                <a:latin typeface="Times New Roman" pitchFamily="18" charset="0"/>
                <a:cs typeface="Times New Roman" pitchFamily="18" charset="0"/>
              </a:rPr>
              <a:t>La recherche directe sur frottis peut se faire après coloration au </a:t>
            </a:r>
            <a:r>
              <a:rPr lang="fr-FR" dirty="0" err="1">
                <a:latin typeface="Times New Roman" pitchFamily="18" charset="0"/>
                <a:cs typeface="Times New Roman" pitchFamily="18" charset="0"/>
              </a:rPr>
              <a:t>Lugol</a:t>
            </a:r>
            <a:r>
              <a:rPr lang="fr-FR" dirty="0">
                <a:latin typeface="Times New Roman" pitchFamily="18" charset="0"/>
                <a:cs typeface="Times New Roman" pitchFamily="18" charset="0"/>
              </a:rPr>
              <a:t> pour </a:t>
            </a:r>
            <a:r>
              <a:rPr lang="fr-FR" dirty="0" smtClean="0">
                <a:latin typeface="Times New Roman" pitchFamily="18" charset="0"/>
                <a:cs typeface="Times New Roman" pitchFamily="18" charset="0"/>
              </a:rPr>
              <a:t>la recherche </a:t>
            </a:r>
            <a:r>
              <a:rPr lang="fr-FR" dirty="0">
                <a:latin typeface="Times New Roman" pitchFamily="18" charset="0"/>
                <a:cs typeface="Times New Roman" pitchFamily="18" charset="0"/>
              </a:rPr>
              <a:t>de </a:t>
            </a:r>
            <a:r>
              <a:rPr lang="fr-FR" i="1" dirty="0">
                <a:latin typeface="Times New Roman" pitchFamily="18" charset="0"/>
                <a:cs typeface="Times New Roman" pitchFamily="18" charset="0"/>
              </a:rPr>
              <a:t>C. </a:t>
            </a:r>
            <a:r>
              <a:rPr lang="fr-FR" i="1" dirty="0" err="1">
                <a:latin typeface="Times New Roman" pitchFamily="18" charset="0"/>
                <a:cs typeface="Times New Roman" pitchFamily="18" charset="0"/>
              </a:rPr>
              <a:t>trachomatis</a:t>
            </a:r>
            <a:r>
              <a:rPr lang="fr-FR" i="1" dirty="0">
                <a:latin typeface="Times New Roman" pitchFamily="18" charset="0"/>
                <a:cs typeface="Times New Roman" pitchFamily="18" charset="0"/>
              </a:rPr>
              <a:t> : </a:t>
            </a:r>
            <a:r>
              <a:rPr lang="fr-FR" dirty="0">
                <a:latin typeface="Times New Roman" pitchFamily="18" charset="0"/>
                <a:cs typeface="Times New Roman" pitchFamily="18" charset="0"/>
              </a:rPr>
              <a:t>les inclusions apparaissent en brun violacé sur </a:t>
            </a:r>
            <a:r>
              <a:rPr lang="fr-FR" dirty="0" smtClean="0">
                <a:latin typeface="Times New Roman" pitchFamily="18" charset="0"/>
                <a:cs typeface="Times New Roman" pitchFamily="18" charset="0"/>
              </a:rPr>
              <a:t>fond brun </a:t>
            </a:r>
            <a:r>
              <a:rPr lang="fr-FR" dirty="0">
                <a:latin typeface="Times New Roman" pitchFamily="18" charset="0"/>
                <a:cs typeface="Times New Roman" pitchFamily="18" charset="0"/>
              </a:rPr>
              <a:t>jaune. Cette technique, peu onéreuse est peu sensible et réservée au dépistage </a:t>
            </a:r>
            <a:r>
              <a:rPr lang="fr-FR" dirty="0" smtClean="0">
                <a:latin typeface="Times New Roman" pitchFamily="18" charset="0"/>
                <a:cs typeface="Times New Roman" pitchFamily="18" charset="0"/>
              </a:rPr>
              <a:t>du trachome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Elle n’est plus utilisée.</a:t>
            </a:r>
          </a:p>
          <a:p>
            <a:pPr algn="just">
              <a:lnSpc>
                <a:spcPct val="170000"/>
              </a:lnSpc>
            </a:pPr>
            <a:r>
              <a:rPr lang="fr-FR" dirty="0" smtClean="0">
                <a:latin typeface="Times New Roman" pitchFamily="18" charset="0"/>
                <a:cs typeface="Times New Roman" pitchFamily="18" charset="0"/>
              </a:rPr>
              <a:t>La </a:t>
            </a:r>
            <a:r>
              <a:rPr lang="fr-FR" dirty="0">
                <a:latin typeface="Times New Roman" pitchFamily="18" charset="0"/>
                <a:cs typeface="Times New Roman" pitchFamily="18" charset="0"/>
              </a:rPr>
              <a:t>coloration de </a:t>
            </a:r>
            <a:r>
              <a:rPr lang="fr-FR" dirty="0" err="1">
                <a:latin typeface="Times New Roman" pitchFamily="18" charset="0"/>
                <a:cs typeface="Times New Roman" pitchFamily="18" charset="0"/>
              </a:rPr>
              <a:t>Giemsa</a:t>
            </a:r>
            <a:r>
              <a:rPr lang="fr-FR" dirty="0">
                <a:latin typeface="Times New Roman" pitchFamily="18" charset="0"/>
                <a:cs typeface="Times New Roman" pitchFamily="18" charset="0"/>
              </a:rPr>
              <a:t> est de même très peu sensible, et les </a:t>
            </a:r>
            <a:r>
              <a:rPr lang="fr-FR" dirty="0" smtClean="0">
                <a:latin typeface="Times New Roman" pitchFamily="18" charset="0"/>
                <a:cs typeface="Times New Roman" pitchFamily="18" charset="0"/>
              </a:rPr>
              <a:t>inclusions sont </a:t>
            </a:r>
            <a:r>
              <a:rPr lang="fr-FR" dirty="0">
                <a:latin typeface="Times New Roman" pitchFamily="18" charset="0"/>
                <a:cs typeface="Times New Roman" pitchFamily="18" charset="0"/>
              </a:rPr>
              <a:t>difficiles à mettre en </a:t>
            </a:r>
            <a:r>
              <a:rPr lang="fr-FR" dirty="0" smtClean="0">
                <a:latin typeface="Times New Roman" pitchFamily="18" charset="0"/>
                <a:cs typeface="Times New Roman" pitchFamily="18" charset="0"/>
              </a:rPr>
              <a:t>évidence.</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12978347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144000" cy="6741368"/>
          </a:xfrm>
        </p:spPr>
        <p:txBody>
          <a:bodyPr>
            <a:normAutofit/>
          </a:bodyPr>
          <a:lstStyle/>
          <a:p>
            <a:pPr algn="just">
              <a:lnSpc>
                <a:spcPct val="150000"/>
              </a:lnSpc>
            </a:pPr>
            <a:r>
              <a:rPr lang="fr-FR" dirty="0">
                <a:latin typeface="Times New Roman" pitchFamily="18" charset="0"/>
                <a:cs typeface="Times New Roman" pitchFamily="18" charset="0"/>
              </a:rPr>
              <a:t>B</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Immunofluorescence directe</a:t>
            </a:r>
          </a:p>
          <a:p>
            <a:pPr algn="just">
              <a:lnSpc>
                <a:spcPct val="150000"/>
              </a:lnSpc>
            </a:pPr>
            <a:r>
              <a:rPr lang="fr-FR" dirty="0">
                <a:latin typeface="Times New Roman" pitchFamily="18" charset="0"/>
                <a:cs typeface="Times New Roman" pitchFamily="18" charset="0"/>
              </a:rPr>
              <a:t>C'est une </a:t>
            </a:r>
            <a:r>
              <a:rPr lang="fr-FR" dirty="0" smtClean="0">
                <a:latin typeface="Times New Roman" pitchFamily="18" charset="0"/>
                <a:cs typeface="Times New Roman" pitchFamily="18" charset="0"/>
              </a:rPr>
              <a:t>technique </a:t>
            </a:r>
            <a:r>
              <a:rPr lang="fr-FR" dirty="0">
                <a:latin typeface="Times New Roman" pitchFamily="18" charset="0"/>
                <a:cs typeface="Times New Roman" pitchFamily="18" charset="0"/>
              </a:rPr>
              <a:t>qui met en évidence les corps bactériens </a:t>
            </a:r>
            <a:r>
              <a:rPr lang="fr-FR" dirty="0" smtClean="0">
                <a:latin typeface="Times New Roman" pitchFamily="18" charset="0"/>
                <a:cs typeface="Times New Roman" pitchFamily="18" charset="0"/>
              </a:rPr>
              <a:t>directement dans </a:t>
            </a:r>
            <a:r>
              <a:rPr lang="fr-FR" dirty="0">
                <a:latin typeface="Times New Roman" pitchFamily="18" charset="0"/>
                <a:cs typeface="Times New Roman" pitchFamily="18" charset="0"/>
              </a:rPr>
              <a:t>les frottis. L'utilisation d'anticorps monoclonaux spécifiques d'espèces </a:t>
            </a:r>
            <a:r>
              <a:rPr lang="fr-FR" dirty="0" smtClean="0">
                <a:latin typeface="Times New Roman" pitchFamily="18" charset="0"/>
                <a:cs typeface="Times New Roman" pitchFamily="18" charset="0"/>
              </a:rPr>
              <a:t>permet de </a:t>
            </a:r>
            <a:r>
              <a:rPr lang="fr-FR" dirty="0">
                <a:latin typeface="Times New Roman" pitchFamily="18" charset="0"/>
                <a:cs typeface="Times New Roman" pitchFamily="18" charset="0"/>
              </a:rPr>
              <a:t>faire directement le diagnostic d'infections à C. </a:t>
            </a:r>
            <a:r>
              <a:rPr lang="fr-FR" i="1" dirty="0" err="1">
                <a:latin typeface="Times New Roman" pitchFamily="18" charset="0"/>
                <a:cs typeface="Times New Roman" pitchFamily="18" charset="0"/>
              </a:rPr>
              <a:t>trachomatis</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et </a:t>
            </a:r>
            <a:r>
              <a:rPr lang="fr-FR" i="1" dirty="0">
                <a:latin typeface="Times New Roman" pitchFamily="18" charset="0"/>
                <a:cs typeface="Times New Roman" pitchFamily="18" charset="0"/>
              </a:rPr>
              <a:t>C. </a:t>
            </a:r>
            <a:r>
              <a:rPr lang="fr-FR" i="1" dirty="0" err="1">
                <a:latin typeface="Times New Roman" pitchFamily="18" charset="0"/>
                <a:cs typeface="Times New Roman" pitchFamily="18" charset="0"/>
              </a:rPr>
              <a:t>pneumoniae</a:t>
            </a:r>
            <a:r>
              <a:rPr lang="fr-FR" i="1"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19168221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036496" cy="6858000"/>
          </a:xfrm>
        </p:spPr>
        <p:txBody>
          <a:bodyPr>
            <a:normAutofit fontScale="62500" lnSpcReduction="20000"/>
          </a:bodyPr>
          <a:lstStyle/>
          <a:p>
            <a:pPr algn="just">
              <a:lnSpc>
                <a:spcPct val="170000"/>
              </a:lnSpc>
            </a:pPr>
            <a:r>
              <a:rPr lang="fr-FR" b="1" dirty="0">
                <a:latin typeface="Times New Roman" pitchFamily="18" charset="0"/>
                <a:cs typeface="Times New Roman" pitchFamily="18" charset="0"/>
              </a:rPr>
              <a:t>2. Recherche d'antigène dans le prélèvement</a:t>
            </a:r>
          </a:p>
          <a:p>
            <a:pPr algn="just">
              <a:lnSpc>
                <a:spcPct val="170000"/>
              </a:lnSpc>
            </a:pPr>
            <a:r>
              <a:rPr lang="fr-FR" dirty="0">
                <a:latin typeface="Times New Roman" pitchFamily="18" charset="0"/>
                <a:cs typeface="Times New Roman" pitchFamily="18" charset="0"/>
              </a:rPr>
              <a:t>Ce sont surtout des techniques </a:t>
            </a:r>
            <a:r>
              <a:rPr lang="fr-FR" b="1" dirty="0" err="1">
                <a:latin typeface="Times New Roman" pitchFamily="18" charset="0"/>
                <a:cs typeface="Times New Roman" pitchFamily="18" charset="0"/>
              </a:rPr>
              <a:t>immuno</a:t>
            </a:r>
            <a:r>
              <a:rPr lang="fr-FR" b="1" dirty="0">
                <a:latin typeface="Times New Roman" pitchFamily="18" charset="0"/>
                <a:cs typeface="Times New Roman" pitchFamily="18" charset="0"/>
              </a:rPr>
              <a:t>-enzymatiques </a:t>
            </a:r>
            <a:r>
              <a:rPr lang="fr-FR" dirty="0">
                <a:latin typeface="Times New Roman" pitchFamily="18" charset="0"/>
                <a:cs typeface="Times New Roman" pitchFamily="18" charset="0"/>
              </a:rPr>
              <a:t>qui sont utilisées. </a:t>
            </a:r>
            <a:r>
              <a:rPr lang="fr-FR" dirty="0" smtClean="0">
                <a:latin typeface="Times New Roman" pitchFamily="18" charset="0"/>
                <a:cs typeface="Times New Roman" pitchFamily="18" charset="0"/>
              </a:rPr>
              <a:t>Elles mettent </a:t>
            </a:r>
            <a:r>
              <a:rPr lang="fr-FR" dirty="0">
                <a:latin typeface="Times New Roman" pitchFamily="18" charset="0"/>
                <a:cs typeface="Times New Roman" pitchFamily="18" charset="0"/>
              </a:rPr>
              <a:t>en jeu des anticorps </a:t>
            </a:r>
            <a:r>
              <a:rPr lang="fr-FR" dirty="0" err="1">
                <a:latin typeface="Times New Roman" pitchFamily="18" charset="0"/>
                <a:cs typeface="Times New Roman" pitchFamily="18" charset="0"/>
              </a:rPr>
              <a:t>polyclonaux</a:t>
            </a:r>
            <a:r>
              <a:rPr lang="fr-FR" dirty="0">
                <a:latin typeface="Times New Roman" pitchFamily="18" charset="0"/>
                <a:cs typeface="Times New Roman" pitchFamily="18" charset="0"/>
              </a:rPr>
              <a:t> ou </a:t>
            </a:r>
            <a:r>
              <a:rPr lang="fr-FR" dirty="0" smtClean="0">
                <a:latin typeface="Times New Roman" pitchFamily="18" charset="0"/>
                <a:cs typeface="Times New Roman" pitchFamily="18" charset="0"/>
              </a:rPr>
              <a:t>monoclonaux. </a:t>
            </a:r>
            <a:r>
              <a:rPr lang="fr-FR" dirty="0">
                <a:latin typeface="Times New Roman" pitchFamily="18" charset="0"/>
                <a:cs typeface="Times New Roman" pitchFamily="18" charset="0"/>
              </a:rPr>
              <a:t>Seuls les prélèvements génitaux et oculaires peuvent être examinés ce </a:t>
            </a:r>
            <a:r>
              <a:rPr lang="fr-FR" dirty="0" smtClean="0">
                <a:latin typeface="Times New Roman" pitchFamily="18" charset="0"/>
                <a:cs typeface="Times New Roman" pitchFamily="18" charset="0"/>
              </a:rPr>
              <a:t>qui limite </a:t>
            </a:r>
            <a:r>
              <a:rPr lang="fr-FR" dirty="0">
                <a:latin typeface="Times New Roman" pitchFamily="18" charset="0"/>
                <a:cs typeface="Times New Roman" pitchFamily="18" charset="0"/>
              </a:rPr>
              <a:t>leur emploi à la recherche de </a:t>
            </a:r>
            <a:r>
              <a:rPr lang="fr-FR" i="1" dirty="0">
                <a:latin typeface="Times New Roman" pitchFamily="18" charset="0"/>
                <a:cs typeface="Times New Roman" pitchFamily="18" charset="0"/>
              </a:rPr>
              <a:t>C. </a:t>
            </a:r>
            <a:r>
              <a:rPr lang="fr-FR" i="1" dirty="0" err="1">
                <a:latin typeface="Times New Roman" pitchFamily="18" charset="0"/>
                <a:cs typeface="Times New Roman" pitchFamily="18" charset="0"/>
              </a:rPr>
              <a:t>trachomatis</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Ces techniques sont sensibles </a:t>
            </a:r>
            <a:r>
              <a:rPr lang="fr-FR" dirty="0" smtClean="0">
                <a:latin typeface="Times New Roman" pitchFamily="18" charset="0"/>
                <a:cs typeface="Times New Roman" pitchFamily="18" charset="0"/>
              </a:rPr>
              <a:t>mais peuvent </a:t>
            </a:r>
            <a:r>
              <a:rPr lang="fr-FR" dirty="0">
                <a:latin typeface="Times New Roman" pitchFamily="18" charset="0"/>
                <a:cs typeface="Times New Roman" pitchFamily="18" charset="0"/>
              </a:rPr>
              <a:t>fournir des </a:t>
            </a:r>
            <a:r>
              <a:rPr lang="fr-FR" dirty="0" smtClean="0">
                <a:latin typeface="Times New Roman" pitchFamily="18" charset="0"/>
                <a:cs typeface="Times New Roman" pitchFamily="18" charset="0"/>
              </a:rPr>
              <a:t> résultats </a:t>
            </a:r>
            <a:r>
              <a:rPr lang="fr-FR" dirty="0">
                <a:latin typeface="Times New Roman" pitchFamily="18" charset="0"/>
                <a:cs typeface="Times New Roman" pitchFamily="18" charset="0"/>
              </a:rPr>
              <a:t>faussement positifs. </a:t>
            </a:r>
          </a:p>
          <a:p>
            <a:pPr algn="just">
              <a:lnSpc>
                <a:spcPct val="170000"/>
              </a:lnSpc>
            </a:pPr>
            <a:r>
              <a:rPr lang="fr-FR" dirty="0">
                <a:latin typeface="Times New Roman" pitchFamily="18" charset="0"/>
                <a:cs typeface="Times New Roman" pitchFamily="18" charset="0"/>
              </a:rPr>
              <a:t>Automatisables, ces techniques sont indiquées pour le dépistage</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a:p>
            <a:pPr algn="just">
              <a:lnSpc>
                <a:spcPct val="170000"/>
              </a:lnSpc>
            </a:pPr>
            <a:r>
              <a:rPr lang="fr-FR" b="1" dirty="0">
                <a:latin typeface="Times New Roman" pitchFamily="18" charset="0"/>
                <a:cs typeface="Times New Roman" pitchFamily="18" charset="0"/>
              </a:rPr>
              <a:t>Les méthodes de biologie </a:t>
            </a:r>
            <a:r>
              <a:rPr lang="fr-FR" b="1" dirty="0" smtClean="0">
                <a:latin typeface="Times New Roman" pitchFamily="18" charset="0"/>
                <a:cs typeface="Times New Roman" pitchFamily="18" charset="0"/>
              </a:rPr>
              <a:t>moléculaire: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De nombreux </a:t>
            </a:r>
            <a:r>
              <a:rPr lang="fr-FR" dirty="0" smtClean="0">
                <a:latin typeface="Times New Roman" pitchFamily="18" charset="0"/>
                <a:cs typeface="Times New Roman" pitchFamily="18" charset="0"/>
              </a:rPr>
              <a:t>systèmes de détection </a:t>
            </a:r>
            <a:r>
              <a:rPr lang="fr-FR" dirty="0">
                <a:latin typeface="Times New Roman" pitchFamily="18" charset="0"/>
                <a:cs typeface="Times New Roman" pitchFamily="18" charset="0"/>
              </a:rPr>
              <a:t>de </a:t>
            </a:r>
            <a:r>
              <a:rPr lang="fr-FR" i="1" dirty="0">
                <a:latin typeface="Times New Roman" pitchFamily="18" charset="0"/>
                <a:cs typeface="Times New Roman" pitchFamily="18" charset="0"/>
              </a:rPr>
              <a:t>C. </a:t>
            </a:r>
            <a:r>
              <a:rPr lang="fr-FR" i="1" dirty="0" err="1" smtClean="0">
                <a:latin typeface="Times New Roman" pitchFamily="18" charset="0"/>
                <a:cs typeface="Times New Roman" pitchFamily="18" charset="0"/>
              </a:rPr>
              <a:t>trachomatis</a:t>
            </a:r>
            <a:r>
              <a:rPr lang="fr-FR"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sont disponibles. Ils présentent </a:t>
            </a:r>
            <a:r>
              <a:rPr lang="fr-FR" dirty="0">
                <a:latin typeface="Times New Roman" pitchFamily="18" charset="0"/>
                <a:cs typeface="Times New Roman" pitchFamily="18" charset="0"/>
              </a:rPr>
              <a:t>tous l'avantage de </a:t>
            </a:r>
            <a:r>
              <a:rPr lang="fr-FR" dirty="0" smtClean="0">
                <a:latin typeface="Times New Roman" pitchFamily="18" charset="0"/>
                <a:cs typeface="Times New Roman" pitchFamily="18" charset="0"/>
              </a:rPr>
              <a:t>détecter  simultanément </a:t>
            </a:r>
            <a:r>
              <a:rPr lang="fr-FR" i="1" dirty="0">
                <a:latin typeface="Times New Roman" pitchFamily="18" charset="0"/>
                <a:cs typeface="Times New Roman" pitchFamily="18" charset="0"/>
              </a:rPr>
              <a:t>C. </a:t>
            </a:r>
            <a:r>
              <a:rPr lang="fr-FR" i="1" dirty="0" err="1">
                <a:latin typeface="Times New Roman" pitchFamily="18" charset="0"/>
                <a:cs typeface="Times New Roman" pitchFamily="18" charset="0"/>
              </a:rPr>
              <a:t>trachomatis</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et </a:t>
            </a:r>
            <a:r>
              <a:rPr lang="fr-FR" i="1" dirty="0">
                <a:latin typeface="Times New Roman" pitchFamily="18" charset="0"/>
                <a:cs typeface="Times New Roman" pitchFamily="18" charset="0"/>
              </a:rPr>
              <a:t>N. </a:t>
            </a:r>
            <a:r>
              <a:rPr lang="fr-FR" i="1" dirty="0" err="1">
                <a:latin typeface="Times New Roman" pitchFamily="18" charset="0"/>
                <a:cs typeface="Times New Roman" pitchFamily="18" charset="0"/>
              </a:rPr>
              <a:t>gonorrhoeae</a:t>
            </a:r>
            <a:r>
              <a:rPr lang="fr-FR" dirty="0" smtClean="0">
                <a:latin typeface="Times New Roman" pitchFamily="18" charset="0"/>
                <a:cs typeface="Times New Roman" pitchFamily="18" charset="0"/>
              </a:rPr>
              <a:t>.</a:t>
            </a:r>
          </a:p>
          <a:p>
            <a:pPr algn="just">
              <a:lnSpc>
                <a:spcPct val="170000"/>
              </a:lnSpc>
            </a:pP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détection </a:t>
            </a:r>
            <a:r>
              <a:rPr lang="fr-FR" dirty="0">
                <a:latin typeface="Times New Roman" pitchFamily="18" charset="0"/>
                <a:cs typeface="Times New Roman" pitchFamily="18" charset="0"/>
              </a:rPr>
              <a:t>directe de </a:t>
            </a:r>
            <a:r>
              <a:rPr lang="fr-FR" i="1" dirty="0">
                <a:latin typeface="Times New Roman" pitchFamily="18" charset="0"/>
                <a:cs typeface="Times New Roman" pitchFamily="18" charset="0"/>
              </a:rPr>
              <a:t>C. </a:t>
            </a:r>
            <a:r>
              <a:rPr lang="fr-FR" i="1" dirty="0" err="1">
                <a:latin typeface="Times New Roman" pitchFamily="18" charset="0"/>
                <a:cs typeface="Times New Roman" pitchFamily="18" charset="0"/>
              </a:rPr>
              <a:t>pneumoniae</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est difficile</a:t>
            </a:r>
            <a:r>
              <a:rPr lang="fr-FR" dirty="0" smtClean="0">
                <a:latin typeface="Times New Roman" pitchFamily="18" charset="0"/>
                <a:cs typeface="Times New Roman" pitchFamily="18" charset="0"/>
              </a:rPr>
              <a:t>. Quelques trousses </a:t>
            </a:r>
            <a:r>
              <a:rPr lang="fr-FR" dirty="0">
                <a:latin typeface="Times New Roman" pitchFamily="18" charset="0"/>
                <a:cs typeface="Times New Roman" pitchFamily="18" charset="0"/>
              </a:rPr>
              <a:t>sont </a:t>
            </a:r>
            <a:r>
              <a:rPr lang="fr-FR" dirty="0" smtClean="0">
                <a:latin typeface="Times New Roman" pitchFamily="18" charset="0"/>
                <a:cs typeface="Times New Roman" pitchFamily="18" charset="0"/>
              </a:rPr>
              <a:t>commercialisées, </a:t>
            </a:r>
            <a:r>
              <a:rPr lang="fr-FR" dirty="0">
                <a:latin typeface="Times New Roman" pitchFamily="18" charset="0"/>
                <a:cs typeface="Times New Roman" pitchFamily="18" charset="0"/>
              </a:rPr>
              <a:t>le plus souvent en </a:t>
            </a:r>
            <a:r>
              <a:rPr lang="fr-FR" dirty="0" smtClean="0">
                <a:latin typeface="Times New Roman" pitchFamily="18" charset="0"/>
                <a:cs typeface="Times New Roman" pitchFamily="18" charset="0"/>
              </a:rPr>
              <a:t>multiplex avec </a:t>
            </a:r>
            <a:r>
              <a:rPr lang="fr-FR" i="1" dirty="0" err="1">
                <a:latin typeface="Times New Roman" pitchFamily="18" charset="0"/>
                <a:cs typeface="Times New Roman" pitchFamily="18" charset="0"/>
              </a:rPr>
              <a:t>Mycoplasma</a:t>
            </a:r>
            <a:r>
              <a:rPr lang="fr-FR" i="1" dirty="0">
                <a:latin typeface="Times New Roman" pitchFamily="18" charset="0"/>
                <a:cs typeface="Times New Roman" pitchFamily="18" charset="0"/>
              </a:rPr>
              <a:t> </a:t>
            </a:r>
            <a:r>
              <a:rPr lang="fr-FR" i="1" dirty="0" err="1" smtClean="0">
                <a:latin typeface="Times New Roman" pitchFamily="18" charset="0"/>
                <a:cs typeface="Times New Roman" pitchFamily="18" charset="0"/>
              </a:rPr>
              <a:t>pneumoniae</a:t>
            </a:r>
            <a:r>
              <a:rPr lang="fr-FR" i="1"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714046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pPr marL="0" indent="0" algn="just">
              <a:lnSpc>
                <a:spcPct val="170000"/>
              </a:lnSpc>
              <a:buNone/>
            </a:pPr>
            <a:r>
              <a:rPr lang="fr-FR" b="1" dirty="0" smtClean="0">
                <a:latin typeface="Times New Roman" pitchFamily="18" charset="0"/>
                <a:cs typeface="Times New Roman" pitchFamily="18" charset="0"/>
              </a:rPr>
              <a:t>3. Sérodiagnostic</a:t>
            </a:r>
            <a:endParaRPr lang="fr-FR" b="1" dirty="0">
              <a:latin typeface="Times New Roman" pitchFamily="18" charset="0"/>
              <a:cs typeface="Times New Roman" pitchFamily="18" charset="0"/>
            </a:endParaRPr>
          </a:p>
          <a:p>
            <a:pPr algn="just">
              <a:lnSpc>
                <a:spcPct val="170000"/>
              </a:lnSpc>
            </a:pPr>
            <a:r>
              <a:rPr lang="fr-FR" dirty="0">
                <a:latin typeface="Times New Roman" pitchFamily="18" charset="0"/>
                <a:cs typeface="Times New Roman" pitchFamily="18" charset="0"/>
              </a:rPr>
              <a:t>Le </a:t>
            </a:r>
            <a:r>
              <a:rPr lang="fr-FR" dirty="0" smtClean="0">
                <a:latin typeface="Times New Roman" pitchFamily="18" charset="0"/>
                <a:cs typeface="Times New Roman" pitchFamily="18" charset="0"/>
              </a:rPr>
              <a:t>sérodiagnostic </a:t>
            </a:r>
            <a:r>
              <a:rPr lang="fr-FR" dirty="0">
                <a:latin typeface="Times New Roman" pitchFamily="18" charset="0"/>
                <a:cs typeface="Times New Roman" pitchFamily="18" charset="0"/>
              </a:rPr>
              <a:t>consiste en la mise en </a:t>
            </a:r>
            <a:r>
              <a:rPr lang="fr-FR" dirty="0" smtClean="0">
                <a:latin typeface="Times New Roman" pitchFamily="18" charset="0"/>
                <a:cs typeface="Times New Roman" pitchFamily="18" charset="0"/>
              </a:rPr>
              <a:t>évidence </a:t>
            </a:r>
            <a:r>
              <a:rPr lang="fr-FR" dirty="0">
                <a:latin typeface="Times New Roman" pitchFamily="18" charset="0"/>
                <a:cs typeface="Times New Roman" pitchFamily="18" charset="0"/>
              </a:rPr>
              <a:t>des </a:t>
            </a:r>
            <a:r>
              <a:rPr lang="fr-FR" dirty="0" smtClean="0">
                <a:latin typeface="Times New Roman" pitchFamily="18" charset="0"/>
                <a:cs typeface="Times New Roman" pitchFamily="18" charset="0"/>
              </a:rPr>
              <a:t>anticorps circulants</a:t>
            </a:r>
            <a:r>
              <a:rPr lang="fr-FR" dirty="0">
                <a:latin typeface="Times New Roman" pitchFamily="18" charset="0"/>
                <a:cs typeface="Times New Roman" pitchFamily="18" charset="0"/>
              </a:rPr>
              <a:t>. Au cours d'une infection </a:t>
            </a:r>
            <a:r>
              <a:rPr lang="fr-FR" dirty="0" smtClean="0">
                <a:latin typeface="Times New Roman" pitchFamily="18" charset="0"/>
                <a:cs typeface="Times New Roman" pitchFamily="18" charset="0"/>
              </a:rPr>
              <a:t>à </a:t>
            </a:r>
            <a:r>
              <a:rPr lang="fr-FR" i="1" dirty="0">
                <a:latin typeface="Times New Roman" pitchFamily="18" charset="0"/>
                <a:cs typeface="Times New Roman" pitchFamily="18" charset="0"/>
              </a:rPr>
              <a:t>Chlamydia</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la réponse </a:t>
            </a:r>
            <a:r>
              <a:rPr lang="fr-FR" dirty="0">
                <a:latin typeface="Times New Roman" pitchFamily="18" charset="0"/>
                <a:cs typeface="Times New Roman" pitchFamily="18" charset="0"/>
              </a:rPr>
              <a:t>anticorps est complexe et fait intervenir des </a:t>
            </a:r>
            <a:r>
              <a:rPr lang="fr-FR" dirty="0" smtClean="0">
                <a:latin typeface="Times New Roman" pitchFamily="18" charset="0"/>
                <a:cs typeface="Times New Roman" pitchFamily="18" charset="0"/>
              </a:rPr>
              <a:t>anticorps spécifiques </a:t>
            </a:r>
            <a:r>
              <a:rPr lang="fr-FR" dirty="0">
                <a:latin typeface="Times New Roman" pitchFamily="18" charset="0"/>
                <a:cs typeface="Times New Roman" pitchFamily="18" charset="0"/>
              </a:rPr>
              <a:t>de genres, </a:t>
            </a:r>
            <a:r>
              <a:rPr lang="fr-FR" dirty="0" smtClean="0">
                <a:latin typeface="Times New Roman" pitchFamily="18" charset="0"/>
                <a:cs typeface="Times New Roman" pitchFamily="18" charset="0"/>
              </a:rPr>
              <a:t>d‘espèces </a:t>
            </a:r>
            <a:r>
              <a:rPr lang="fr-FR" dirty="0">
                <a:latin typeface="Times New Roman" pitchFamily="18" charset="0"/>
                <a:cs typeface="Times New Roman" pitchFamily="18" charset="0"/>
              </a:rPr>
              <a:t>et de serovars.</a:t>
            </a:r>
          </a:p>
          <a:p>
            <a:pPr algn="just">
              <a:lnSpc>
                <a:spcPct val="170000"/>
              </a:lnSpc>
            </a:pPr>
            <a:r>
              <a:rPr lang="fr-FR" dirty="0" smtClean="0">
                <a:latin typeface="Times New Roman" pitchFamily="18" charset="0"/>
                <a:cs typeface="Times New Roman" pitchFamily="18" charset="0"/>
              </a:rPr>
              <a:t>Les techniques</a:t>
            </a:r>
            <a:r>
              <a:rPr lang="fr-FR" b="1" dirty="0" smtClean="0">
                <a:latin typeface="Times New Roman" pitchFamily="18" charset="0"/>
                <a:cs typeface="Times New Roman" pitchFamily="18" charset="0"/>
              </a:rPr>
              <a:t> immunofluorescence (IF)</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a:p>
            <a:pPr algn="just">
              <a:lnSpc>
                <a:spcPct val="170000"/>
              </a:lnSpc>
            </a:pPr>
            <a:r>
              <a:rPr lang="fr-FR" dirty="0">
                <a:latin typeface="Times New Roman" pitchFamily="18" charset="0"/>
                <a:cs typeface="Times New Roman" pitchFamily="18" charset="0"/>
              </a:rPr>
              <a:t>Les techniques </a:t>
            </a:r>
            <a:r>
              <a:rPr lang="fr-FR" b="1" dirty="0" err="1" smtClean="0">
                <a:latin typeface="Times New Roman" pitchFamily="18" charset="0"/>
                <a:cs typeface="Times New Roman" pitchFamily="18" charset="0"/>
              </a:rPr>
              <a:t>immuno</a:t>
            </a:r>
            <a:r>
              <a:rPr lang="fr-FR" b="1" dirty="0" smtClean="0">
                <a:latin typeface="Times New Roman" pitchFamily="18" charset="0"/>
                <a:cs typeface="Times New Roman" pitchFamily="18" charset="0"/>
              </a:rPr>
              <a:t>-enzymatiques</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a:p>
            <a:pPr algn="just">
              <a:lnSpc>
                <a:spcPct val="170000"/>
              </a:lnSpc>
            </a:pPr>
            <a:r>
              <a:rPr lang="fr-FR" dirty="0">
                <a:latin typeface="Times New Roman" pitchFamily="18" charset="0"/>
                <a:cs typeface="Times New Roman" pitchFamily="18" charset="0"/>
              </a:rPr>
              <a:t>D'une </a:t>
            </a:r>
            <a:r>
              <a:rPr lang="fr-FR" dirty="0" smtClean="0">
                <a:latin typeface="Times New Roman" pitchFamily="18" charset="0"/>
                <a:cs typeface="Times New Roman" pitchFamily="18" charset="0"/>
              </a:rPr>
              <a:t>manière générale, </a:t>
            </a:r>
            <a:r>
              <a:rPr lang="fr-FR" dirty="0">
                <a:latin typeface="Times New Roman" pitchFamily="18" charset="0"/>
                <a:cs typeface="Times New Roman" pitchFamily="18" charset="0"/>
              </a:rPr>
              <a:t>la recherche d'anticorps </a:t>
            </a:r>
            <a:r>
              <a:rPr lang="fr-FR" dirty="0" smtClean="0">
                <a:latin typeface="Times New Roman" pitchFamily="18" charset="0"/>
                <a:cs typeface="Times New Roman" pitchFamily="18" charset="0"/>
              </a:rPr>
              <a:t>anti-</a:t>
            </a:r>
            <a:r>
              <a:rPr lang="fr-FR" i="1" dirty="0" smtClean="0">
                <a:latin typeface="Times New Roman" pitchFamily="18" charset="0"/>
                <a:cs typeface="Times New Roman" pitchFamily="18" charset="0"/>
              </a:rPr>
              <a:t>Chlamydia </a:t>
            </a:r>
            <a:r>
              <a:rPr lang="fr-FR" dirty="0">
                <a:latin typeface="Times New Roman" pitchFamily="18" charset="0"/>
                <a:cs typeface="Times New Roman" pitchFamily="18" charset="0"/>
              </a:rPr>
              <a:t>n'a pas la </a:t>
            </a:r>
            <a:r>
              <a:rPr lang="fr-FR" dirty="0" smtClean="0">
                <a:latin typeface="Times New Roman" pitchFamily="18" charset="0"/>
                <a:cs typeface="Times New Roman" pitchFamily="18" charset="0"/>
              </a:rPr>
              <a:t>même </a:t>
            </a:r>
            <a:r>
              <a:rPr lang="fr-FR" dirty="0">
                <a:latin typeface="Times New Roman" pitchFamily="18" charset="0"/>
                <a:cs typeface="Times New Roman" pitchFamily="18" charset="0"/>
              </a:rPr>
              <a:t>valeur diagnostique que la </a:t>
            </a:r>
            <a:r>
              <a:rPr lang="fr-FR" dirty="0" smtClean="0">
                <a:latin typeface="Times New Roman" pitchFamily="18" charset="0"/>
                <a:cs typeface="Times New Roman" pitchFamily="18" charset="0"/>
              </a:rPr>
              <a:t>mise en évidence </a:t>
            </a:r>
            <a:r>
              <a:rPr lang="fr-FR" dirty="0">
                <a:latin typeface="Times New Roman" pitchFamily="18" charset="0"/>
                <a:cs typeface="Times New Roman" pitchFamily="18" charset="0"/>
              </a:rPr>
              <a:t>de la </a:t>
            </a:r>
            <a:r>
              <a:rPr lang="fr-FR" dirty="0" smtClean="0">
                <a:latin typeface="Times New Roman" pitchFamily="18" charset="0"/>
                <a:cs typeface="Times New Roman" pitchFamily="18" charset="0"/>
              </a:rPr>
              <a:t>bactérie. </a:t>
            </a:r>
            <a:r>
              <a:rPr lang="fr-FR" dirty="0">
                <a:latin typeface="Times New Roman" pitchFamily="18" charset="0"/>
                <a:cs typeface="Times New Roman" pitchFamily="18" charset="0"/>
              </a:rPr>
              <a:t>D'une part, en raison des </a:t>
            </a:r>
            <a:r>
              <a:rPr lang="fr-FR" dirty="0" smtClean="0">
                <a:latin typeface="Times New Roman" pitchFamily="18" charset="0"/>
                <a:cs typeface="Times New Roman" pitchFamily="18" charset="0"/>
              </a:rPr>
              <a:t>communautés antigéniques </a:t>
            </a:r>
            <a:r>
              <a:rPr lang="fr-FR" dirty="0">
                <a:latin typeface="Times New Roman" pitchFamily="18" charset="0"/>
                <a:cs typeface="Times New Roman" pitchFamily="18" charset="0"/>
              </a:rPr>
              <a:t>qui existent entre les 3</a:t>
            </a:r>
            <a:r>
              <a:rPr lang="fr-FR" dirty="0" smtClean="0">
                <a:latin typeface="Times New Roman" pitchFamily="18" charset="0"/>
                <a:cs typeface="Times New Roman" pitchFamily="18" charset="0"/>
              </a:rPr>
              <a:t> espèces, et </a:t>
            </a:r>
            <a:r>
              <a:rPr lang="fr-FR" dirty="0">
                <a:latin typeface="Times New Roman" pitchFamily="18" charset="0"/>
                <a:cs typeface="Times New Roman" pitchFamily="18" charset="0"/>
              </a:rPr>
              <a:t>d'autre part, en raison de la persistance des </a:t>
            </a:r>
            <a:r>
              <a:rPr lang="fr-FR" dirty="0" smtClean="0">
                <a:latin typeface="Times New Roman" pitchFamily="18" charset="0"/>
                <a:cs typeface="Times New Roman" pitchFamily="18" charset="0"/>
              </a:rPr>
              <a:t>anticorps des </a:t>
            </a:r>
            <a:r>
              <a:rPr lang="fr-FR" dirty="0">
                <a:latin typeface="Times New Roman" pitchFamily="18" charset="0"/>
                <a:cs typeface="Times New Roman" pitchFamily="18" charset="0"/>
              </a:rPr>
              <a:t>mois voire des </a:t>
            </a:r>
            <a:r>
              <a:rPr lang="fr-FR" dirty="0" smtClean="0">
                <a:latin typeface="Times New Roman" pitchFamily="18" charset="0"/>
                <a:cs typeface="Times New Roman" pitchFamily="18" charset="0"/>
              </a:rPr>
              <a:t>années après </a:t>
            </a:r>
            <a:r>
              <a:rPr lang="fr-FR" dirty="0">
                <a:latin typeface="Times New Roman" pitchFamily="18" charset="0"/>
                <a:cs typeface="Times New Roman" pitchFamily="18" charset="0"/>
              </a:rPr>
              <a:t>l'infection, il est </a:t>
            </a:r>
            <a:r>
              <a:rPr lang="fr-FR" dirty="0" smtClean="0">
                <a:latin typeface="Times New Roman" pitchFamily="18" charset="0"/>
                <a:cs typeface="Times New Roman" pitchFamily="18" charset="0"/>
              </a:rPr>
              <a:t>souvent difficile </a:t>
            </a:r>
            <a:r>
              <a:rPr lang="fr-FR" dirty="0">
                <a:latin typeface="Times New Roman" pitchFamily="18" charset="0"/>
                <a:cs typeface="Times New Roman" pitchFamily="18" charset="0"/>
              </a:rPr>
              <a:t>de distinguer une cicatrice </a:t>
            </a:r>
            <a:r>
              <a:rPr lang="fr-FR" dirty="0" smtClean="0">
                <a:latin typeface="Times New Roman" pitchFamily="18" charset="0"/>
                <a:cs typeface="Times New Roman" pitchFamily="18" charset="0"/>
              </a:rPr>
              <a:t>sérologique </a:t>
            </a:r>
            <a:r>
              <a:rPr lang="fr-FR" dirty="0">
                <a:latin typeface="Times New Roman" pitchFamily="18" charset="0"/>
                <a:cs typeface="Times New Roman" pitchFamily="18" charset="0"/>
              </a:rPr>
              <a:t>d'une </a:t>
            </a:r>
            <a:r>
              <a:rPr lang="fr-FR" dirty="0" smtClean="0">
                <a:latin typeface="Times New Roman" pitchFamily="18" charset="0"/>
                <a:cs typeface="Times New Roman" pitchFamily="18" charset="0"/>
              </a:rPr>
              <a:t>réelle infection </a:t>
            </a:r>
            <a:r>
              <a:rPr lang="fr-FR" dirty="0">
                <a:latin typeface="Times New Roman" pitchFamily="18" charset="0"/>
                <a:cs typeface="Times New Roman" pitchFamily="18" charset="0"/>
              </a:rPr>
              <a:t>en </a:t>
            </a:r>
            <a:r>
              <a:rPr lang="fr-FR" dirty="0" smtClean="0">
                <a:latin typeface="Times New Roman" pitchFamily="18" charset="0"/>
                <a:cs typeface="Times New Roman" pitchFamily="18" charset="0"/>
              </a:rPr>
              <a:t>évolution.</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68948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marL="0" indent="0" algn="just">
              <a:lnSpc>
                <a:spcPct val="170000"/>
              </a:lnSpc>
              <a:buNone/>
            </a:pPr>
            <a:r>
              <a:rPr lang="fr-FR" b="1" dirty="0">
                <a:latin typeface="Times New Roman" pitchFamily="18" charset="0"/>
                <a:cs typeface="Times New Roman" pitchFamily="18" charset="0"/>
              </a:rPr>
              <a:t>4</a:t>
            </a:r>
            <a:r>
              <a:rPr lang="fr-FR" b="1" dirty="0" smtClean="0">
                <a:latin typeface="Times New Roman" pitchFamily="18" charset="0"/>
                <a:cs typeface="Times New Roman" pitchFamily="18" charset="0"/>
              </a:rPr>
              <a:t>. Culture </a:t>
            </a:r>
            <a:r>
              <a:rPr lang="fr-FR" b="1" dirty="0">
                <a:latin typeface="Times New Roman" pitchFamily="18" charset="0"/>
                <a:cs typeface="Times New Roman" pitchFamily="18" charset="0"/>
              </a:rPr>
              <a:t>cellulaire</a:t>
            </a:r>
          </a:p>
          <a:p>
            <a:pPr algn="just">
              <a:lnSpc>
                <a:spcPct val="170000"/>
              </a:lnSpc>
            </a:pPr>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prélèvements effectués par écouvillonnage des muqueuses (génitales, pharyngés</a:t>
            </a:r>
            <a:r>
              <a:rPr lang="fr-FR" dirty="0" smtClean="0">
                <a:latin typeface="Times New Roman" pitchFamily="18" charset="0"/>
                <a:cs typeface="Times New Roman" pitchFamily="18" charset="0"/>
              </a:rPr>
              <a:t>, conjonctivales</a:t>
            </a:r>
            <a:r>
              <a:rPr lang="fr-FR" dirty="0">
                <a:latin typeface="Times New Roman" pitchFamily="18" charset="0"/>
                <a:cs typeface="Times New Roman" pitchFamily="18" charset="0"/>
              </a:rPr>
              <a:t>) déposés en milieu de transport permettant de garder la souche </a:t>
            </a:r>
            <a:r>
              <a:rPr lang="fr-FR" dirty="0" smtClean="0">
                <a:latin typeface="Times New Roman" pitchFamily="18" charset="0"/>
                <a:cs typeface="Times New Roman" pitchFamily="18" charset="0"/>
              </a:rPr>
              <a:t>viable sont </a:t>
            </a:r>
            <a:r>
              <a:rPr lang="fr-FR" dirty="0">
                <a:latin typeface="Times New Roman" pitchFamily="18" charset="0"/>
                <a:cs typeface="Times New Roman" pitchFamily="18" charset="0"/>
              </a:rPr>
              <a:t>les plus adaptés à la culture cellulaire.</a:t>
            </a:r>
          </a:p>
          <a:p>
            <a:pPr algn="just">
              <a:lnSpc>
                <a:spcPct val="170000"/>
              </a:lnSpc>
            </a:pPr>
            <a:r>
              <a:rPr lang="fr-FR" dirty="0" smtClean="0">
                <a:latin typeface="Times New Roman" pitchFamily="18" charset="0"/>
                <a:cs typeface="Times New Roman" pitchFamily="18" charset="0"/>
              </a:rPr>
              <a:t>Elle </a:t>
            </a:r>
            <a:r>
              <a:rPr lang="fr-FR" dirty="0">
                <a:latin typeface="Times New Roman" pitchFamily="18" charset="0"/>
                <a:cs typeface="Times New Roman" pitchFamily="18" charset="0"/>
              </a:rPr>
              <a:t>n’a actuellement plus sa place dans les explorations courantes de recherche de </a:t>
            </a:r>
            <a:r>
              <a:rPr lang="fr-FR" i="1" dirty="0">
                <a:latin typeface="Times New Roman" pitchFamily="18" charset="0"/>
                <a:cs typeface="Times New Roman" pitchFamily="18" charset="0"/>
              </a:rPr>
              <a:t>C</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trachomatis</a:t>
            </a:r>
            <a:r>
              <a:rPr lang="fr-FR" i="1" dirty="0" smtClean="0">
                <a:latin typeface="Times New Roman" pitchFamily="18" charset="0"/>
                <a:cs typeface="Times New Roman" pitchFamily="18" charset="0"/>
              </a:rPr>
              <a:t> </a:t>
            </a:r>
            <a:r>
              <a:rPr lang="fr-FR" dirty="0">
                <a:latin typeface="Times New Roman" pitchFamily="18" charset="0"/>
                <a:cs typeface="Times New Roman" pitchFamily="18" charset="0"/>
              </a:rPr>
              <a:t>chez un patient</a:t>
            </a:r>
            <a:r>
              <a:rPr lang="fr-FR"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21391484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634082"/>
          </a:xfrm>
        </p:spPr>
        <p:txBody>
          <a:bodyPr>
            <a:normAutofit fontScale="90000"/>
          </a:bodyPr>
          <a:lstStyle/>
          <a:p>
            <a:r>
              <a:rPr lang="fr-FR" b="1" i="1" dirty="0" err="1">
                <a:solidFill>
                  <a:srgbClr val="C00000"/>
                </a:solidFill>
                <a:latin typeface="Times New Roman" pitchFamily="18" charset="0"/>
                <a:cs typeface="Times New Roman" pitchFamily="18" charset="0"/>
              </a:rPr>
              <a:t>Coxiella</a:t>
            </a:r>
            <a:r>
              <a:rPr lang="fr-FR" b="1" i="1" dirty="0">
                <a:solidFill>
                  <a:srgbClr val="C00000"/>
                </a:solidFill>
                <a:latin typeface="Times New Roman" pitchFamily="18" charset="0"/>
                <a:cs typeface="Times New Roman" pitchFamily="18" charset="0"/>
              </a:rPr>
              <a:t> </a:t>
            </a:r>
            <a:r>
              <a:rPr lang="fr-FR" b="1" i="1" dirty="0" err="1">
                <a:solidFill>
                  <a:srgbClr val="C00000"/>
                </a:solidFill>
                <a:latin typeface="Times New Roman" pitchFamily="18" charset="0"/>
                <a:cs typeface="Times New Roman" pitchFamily="18" charset="0"/>
              </a:rPr>
              <a:t>burnetii</a:t>
            </a:r>
            <a:endParaRPr lang="fr-FR" b="1" dirty="0">
              <a:solidFill>
                <a:srgbClr val="C0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0" y="836712"/>
            <a:ext cx="9144000" cy="6021288"/>
          </a:xfrm>
        </p:spPr>
        <p:txBody>
          <a:bodyPr>
            <a:normAutofit fontScale="62500" lnSpcReduction="20000"/>
          </a:bodyPr>
          <a:lstStyle/>
          <a:p>
            <a:pPr algn="just">
              <a:lnSpc>
                <a:spcPct val="170000"/>
              </a:lnSpc>
            </a:pPr>
            <a:r>
              <a:rPr lang="fr-FR" b="1" i="1" dirty="0" err="1">
                <a:latin typeface="Times New Roman" pitchFamily="18" charset="0"/>
                <a:cs typeface="Times New Roman" pitchFamily="18" charset="0"/>
              </a:rPr>
              <a:t>Coxiella</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burnetii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est une </a:t>
            </a:r>
            <a:r>
              <a:rPr lang="fr-FR" dirty="0" smtClean="0">
                <a:latin typeface="Times New Roman" pitchFamily="18" charset="0"/>
                <a:cs typeface="Times New Roman" pitchFamily="18" charset="0"/>
              </a:rPr>
              <a:t>bactérie </a:t>
            </a:r>
            <a:r>
              <a:rPr lang="fr-FR" dirty="0">
                <a:latin typeface="Times New Roman" pitchFamily="18" charset="0"/>
                <a:cs typeface="Times New Roman" pitchFamily="18" charset="0"/>
              </a:rPr>
              <a:t>intracellulaire obligatoire</a:t>
            </a: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seule espèce </a:t>
            </a:r>
            <a:r>
              <a:rPr lang="fr-FR" b="1" dirty="0">
                <a:latin typeface="Times New Roman" pitchFamily="18" charset="0"/>
                <a:cs typeface="Times New Roman" pitchFamily="18" charset="0"/>
              </a:rPr>
              <a:t>du genre </a:t>
            </a:r>
            <a:r>
              <a:rPr lang="fr-FR" b="1" i="1" dirty="0" err="1">
                <a:latin typeface="Times New Roman" pitchFamily="18" charset="0"/>
                <a:cs typeface="Times New Roman" pitchFamily="18" charset="0"/>
              </a:rPr>
              <a:t>Coxiella</a:t>
            </a:r>
            <a:r>
              <a:rPr lang="fr-FR" dirty="0">
                <a:latin typeface="Times New Roman" pitchFamily="18" charset="0"/>
                <a:cs typeface="Times New Roman" pitchFamily="18" charset="0"/>
              </a:rPr>
              <a:t>, famille des </a:t>
            </a:r>
            <a:r>
              <a:rPr lang="fr-FR" i="1" dirty="0" err="1" smtClean="0">
                <a:latin typeface="Times New Roman" pitchFamily="18" charset="0"/>
                <a:cs typeface="Times New Roman" pitchFamily="18" charset="0"/>
              </a:rPr>
              <a:t>C</a:t>
            </a:r>
            <a:r>
              <a:rPr lang="fr-FR" b="1" i="1" dirty="0" err="1" smtClean="0">
                <a:latin typeface="Times New Roman" pitchFamily="18" charset="0"/>
                <a:cs typeface="Times New Roman" pitchFamily="18" charset="0"/>
              </a:rPr>
              <a:t>oxiellaceae</a:t>
            </a:r>
            <a:r>
              <a:rPr lang="fr-FR" dirty="0" smtClean="0">
                <a:latin typeface="Times New Roman" pitchFamily="18" charset="0"/>
                <a:cs typeface="Times New Roman" pitchFamily="18" charset="0"/>
              </a:rPr>
              <a:t>. </a:t>
            </a:r>
          </a:p>
          <a:p>
            <a:pPr algn="just">
              <a:lnSpc>
                <a:spcPct val="170000"/>
              </a:lnSpc>
            </a:pPr>
            <a:r>
              <a:rPr lang="fr-FR" dirty="0" smtClean="0">
                <a:latin typeface="Times New Roman" pitchFamily="18" charset="0"/>
                <a:cs typeface="Times New Roman" pitchFamily="18" charset="0"/>
              </a:rPr>
              <a:t>C'est </a:t>
            </a:r>
            <a:r>
              <a:rPr lang="fr-FR" dirty="0">
                <a:latin typeface="Times New Roman" pitchFamily="18" charset="0"/>
                <a:cs typeface="Times New Roman" pitchFamily="18" charset="0"/>
              </a:rPr>
              <a:t>un </a:t>
            </a:r>
            <a:r>
              <a:rPr lang="fr-FR" b="1" dirty="0">
                <a:latin typeface="Times New Roman" pitchFamily="18" charset="0"/>
                <a:cs typeface="Times New Roman" pitchFamily="18" charset="0"/>
              </a:rPr>
              <a:t>petit bacille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ne pouvant </a:t>
            </a:r>
            <a:r>
              <a:rPr lang="fr-FR" dirty="0">
                <a:latin typeface="Times New Roman" pitchFamily="18" charset="0"/>
                <a:cs typeface="Times New Roman" pitchFamily="18" charset="0"/>
              </a:rPr>
              <a:t>pas </a:t>
            </a:r>
            <a:r>
              <a:rPr lang="fr-FR" dirty="0" smtClean="0">
                <a:latin typeface="Times New Roman" pitchFamily="18" charset="0"/>
                <a:cs typeface="Times New Roman" pitchFamily="18" charset="0"/>
              </a:rPr>
              <a:t>être </a:t>
            </a:r>
            <a:r>
              <a:rPr lang="fr-FR" dirty="0">
                <a:latin typeface="Times New Roman" pitchFamily="18" charset="0"/>
                <a:cs typeface="Times New Roman" pitchFamily="18" charset="0"/>
              </a:rPr>
              <a:t>mis en </a:t>
            </a:r>
            <a:r>
              <a:rPr lang="fr-FR" dirty="0" smtClean="0">
                <a:latin typeface="Times New Roman" pitchFamily="18" charset="0"/>
                <a:cs typeface="Times New Roman" pitchFamily="18" charset="0"/>
              </a:rPr>
              <a:t>évidence </a:t>
            </a:r>
            <a:r>
              <a:rPr lang="fr-FR" dirty="0">
                <a:latin typeface="Times New Roman" pitchFamily="18" charset="0"/>
                <a:cs typeface="Times New Roman" pitchFamily="18" charset="0"/>
              </a:rPr>
              <a:t>par la coloration de Gram</a:t>
            </a:r>
            <a:r>
              <a:rPr lang="fr-FR" dirty="0" smtClean="0">
                <a:latin typeface="Times New Roman" pitchFamily="18" charset="0"/>
                <a:cs typeface="Times New Roman" pitchFamily="18" charset="0"/>
              </a:rPr>
              <a:t>, qui </a:t>
            </a:r>
            <a:r>
              <a:rPr lang="fr-FR" dirty="0">
                <a:latin typeface="Times New Roman" pitchFamily="18" charset="0"/>
                <a:cs typeface="Times New Roman" pitchFamily="18" charset="0"/>
              </a:rPr>
              <a:t>vit et se multiplie dans le </a:t>
            </a:r>
            <a:r>
              <a:rPr lang="fr-FR" b="1" dirty="0">
                <a:latin typeface="Times New Roman" pitchFamily="18" charset="0"/>
                <a:cs typeface="Times New Roman" pitchFamily="18" charset="0"/>
              </a:rPr>
              <a:t>phagolysosome des macrophages.</a:t>
            </a:r>
          </a:p>
          <a:p>
            <a:pPr algn="just">
              <a:lnSpc>
                <a:spcPct val="170000"/>
              </a:lnSpc>
            </a:pPr>
            <a:r>
              <a:rPr lang="fr-FR" i="1" dirty="0">
                <a:latin typeface="Times New Roman" pitchFamily="18" charset="0"/>
                <a:cs typeface="Times New Roman" pitchFamily="18" charset="0"/>
              </a:rPr>
              <a:t>C. </a:t>
            </a:r>
            <a:r>
              <a:rPr lang="fr-FR" i="1" dirty="0" err="1">
                <a:latin typeface="Times New Roman" pitchFamily="18" charset="0"/>
                <a:cs typeface="Times New Roman" pitchFamily="18" charset="0"/>
              </a:rPr>
              <a:t>burnetii</a:t>
            </a:r>
            <a:r>
              <a:rPr lang="fr-FR" i="1" dirty="0">
                <a:latin typeface="Times New Roman" pitchFamily="18" charset="0"/>
                <a:cs typeface="Times New Roman" pitchFamily="18" charset="0"/>
              </a:rPr>
              <a:t> </a:t>
            </a:r>
            <a:r>
              <a:rPr lang="fr-FR" dirty="0" smtClean="0">
                <a:latin typeface="Times New Roman" pitchFamily="18" charset="0"/>
                <a:cs typeface="Times New Roman" pitchFamily="18" charset="0"/>
              </a:rPr>
              <a:t>présente </a:t>
            </a:r>
            <a:r>
              <a:rPr lang="fr-FR" dirty="0">
                <a:latin typeface="Times New Roman" pitchFamily="18" charset="0"/>
                <a:cs typeface="Times New Roman" pitchFamily="18" charset="0"/>
              </a:rPr>
              <a:t>une </a:t>
            </a:r>
            <a:r>
              <a:rPr lang="fr-FR" b="1" dirty="0">
                <a:latin typeface="Times New Roman" pitchFamily="18" charset="0"/>
                <a:cs typeface="Times New Roman" pitchFamily="18" charset="0"/>
              </a:rPr>
              <a:t>forme </a:t>
            </a:r>
            <a:r>
              <a:rPr lang="fr-FR" b="1" dirty="0" err="1" smtClean="0">
                <a:latin typeface="Times New Roman" pitchFamily="18" charset="0"/>
                <a:cs typeface="Times New Roman" pitchFamily="18" charset="0"/>
              </a:rPr>
              <a:t>pseudosporulée</a:t>
            </a:r>
            <a:r>
              <a:rPr lang="fr-FR" dirty="0" smtClean="0">
                <a:latin typeface="Times New Roman" pitchFamily="18" charset="0"/>
                <a:cs typeface="Times New Roman" pitchFamily="18" charset="0"/>
              </a:rPr>
              <a:t> responsable </a:t>
            </a:r>
            <a:r>
              <a:rPr lang="fr-FR" dirty="0">
                <a:latin typeface="Times New Roman" pitchFamily="18" charset="0"/>
                <a:cs typeface="Times New Roman" pitchFamily="18" charset="0"/>
              </a:rPr>
              <a:t>de sa </a:t>
            </a:r>
            <a:r>
              <a:rPr lang="fr-FR" dirty="0" smtClean="0">
                <a:latin typeface="Times New Roman" pitchFamily="18" charset="0"/>
                <a:cs typeface="Times New Roman" pitchFamily="18" charset="0"/>
              </a:rPr>
              <a:t>très </a:t>
            </a:r>
            <a:r>
              <a:rPr lang="fr-FR" dirty="0">
                <a:latin typeface="Times New Roman" pitchFamily="18" charset="0"/>
                <a:cs typeface="Times New Roman" pitchFamily="18" charset="0"/>
              </a:rPr>
              <a:t>grande </a:t>
            </a:r>
            <a:r>
              <a:rPr lang="fr-FR" dirty="0" smtClean="0">
                <a:latin typeface="Times New Roman" pitchFamily="18" charset="0"/>
                <a:cs typeface="Times New Roman" pitchFamily="18" charset="0"/>
              </a:rPr>
              <a:t>résistance </a:t>
            </a:r>
            <a:r>
              <a:rPr lang="fr-FR" dirty="0">
                <a:latin typeface="Times New Roman" pitchFamily="18" charset="0"/>
                <a:cs typeface="Times New Roman" pitchFamily="18" charset="0"/>
              </a:rPr>
              <a:t>en milieu </a:t>
            </a:r>
            <a:r>
              <a:rPr lang="fr-FR" dirty="0" smtClean="0">
                <a:latin typeface="Times New Roman" pitchFamily="18" charset="0"/>
                <a:cs typeface="Times New Roman" pitchFamily="18" charset="0"/>
              </a:rPr>
              <a:t>extérieur et </a:t>
            </a:r>
            <a:r>
              <a:rPr lang="fr-FR" dirty="0">
                <a:latin typeface="Times New Roman" pitchFamily="18" charset="0"/>
                <a:cs typeface="Times New Roman" pitchFamily="18" charset="0"/>
              </a:rPr>
              <a:t>de son </a:t>
            </a:r>
            <a:r>
              <a:rPr lang="fr-FR" dirty="0" smtClean="0">
                <a:latin typeface="Times New Roman" pitchFamily="18" charset="0"/>
                <a:cs typeface="Times New Roman" pitchFamily="18" charset="0"/>
              </a:rPr>
              <a:t>caractère très </a:t>
            </a:r>
            <a:r>
              <a:rPr lang="fr-FR" dirty="0">
                <a:latin typeface="Times New Roman" pitchFamily="18" charset="0"/>
                <a:cs typeface="Times New Roman" pitchFamily="18" charset="0"/>
              </a:rPr>
              <a:t>infectieux. </a:t>
            </a:r>
            <a:endParaRPr lang="fr-FR" dirty="0" smtClean="0">
              <a:latin typeface="Times New Roman" pitchFamily="18" charset="0"/>
              <a:cs typeface="Times New Roman" pitchFamily="18" charset="0"/>
            </a:endParaRPr>
          </a:p>
          <a:p>
            <a:pPr algn="just">
              <a:lnSpc>
                <a:spcPct val="170000"/>
              </a:lnSpc>
            </a:pPr>
            <a:r>
              <a:rPr lang="fr-FR" dirty="0" smtClean="0">
                <a:latin typeface="Times New Roman" pitchFamily="18" charset="0"/>
                <a:cs typeface="Times New Roman" pitchFamily="18" charset="0"/>
              </a:rPr>
              <a:t>Cette bactérie est sujette </a:t>
            </a:r>
            <a:r>
              <a:rPr lang="fr-FR" dirty="0">
                <a:latin typeface="Times New Roman" pitchFamily="18" charset="0"/>
                <a:cs typeface="Times New Roman" pitchFamily="18" charset="0"/>
              </a:rPr>
              <a:t>à</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une variation de phases : la forme </a:t>
            </a:r>
            <a:r>
              <a:rPr lang="fr-FR" dirty="0" smtClean="0">
                <a:latin typeface="Times New Roman" pitchFamily="18" charset="0"/>
                <a:cs typeface="Times New Roman" pitchFamily="18" charset="0"/>
              </a:rPr>
              <a:t>présente dans l</a:t>
            </a:r>
            <a:r>
              <a:rPr lang="fr-FR" b="1" dirty="0" smtClean="0">
                <a:latin typeface="Times New Roman" pitchFamily="18" charset="0"/>
                <a:cs typeface="Times New Roman" pitchFamily="18" charset="0"/>
              </a:rPr>
              <a:t>'environnement</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et </a:t>
            </a:r>
            <a:r>
              <a:rPr lang="fr-FR" b="1" dirty="0">
                <a:latin typeface="Times New Roman" pitchFamily="18" charset="0"/>
                <a:cs typeface="Times New Roman" pitchFamily="18" charset="0"/>
              </a:rPr>
              <a:t>hautement infectieuse </a:t>
            </a:r>
            <a:r>
              <a:rPr lang="fr-FR" dirty="0">
                <a:latin typeface="Times New Roman" pitchFamily="18" charset="0"/>
                <a:cs typeface="Times New Roman" pitchFamily="18" charset="0"/>
              </a:rPr>
              <a:t>est</a:t>
            </a:r>
            <a:r>
              <a:rPr lang="fr-FR" b="1" dirty="0">
                <a:latin typeface="Times New Roman" pitchFamily="18" charset="0"/>
                <a:cs typeface="Times New Roman" pitchFamily="18" charset="0"/>
              </a:rPr>
              <a:t> la phase I</a:t>
            </a:r>
            <a:r>
              <a:rPr lang="fr-FR" dirty="0" smtClean="0">
                <a:latin typeface="Times New Roman" pitchFamily="18" charset="0"/>
                <a:cs typeface="Times New Roman" pitchFamily="18" charset="0"/>
              </a:rPr>
              <a:t>, alors qu‘après </a:t>
            </a:r>
            <a:r>
              <a:rPr lang="fr-FR" b="1" dirty="0">
                <a:latin typeface="Times New Roman" pitchFamily="18" charset="0"/>
                <a:cs typeface="Times New Roman" pitchFamily="18" charset="0"/>
              </a:rPr>
              <a:t>culture</a:t>
            </a:r>
            <a:r>
              <a:rPr lang="fr-FR" dirty="0">
                <a:latin typeface="Times New Roman" pitchFamily="18" charset="0"/>
                <a:cs typeface="Times New Roman" pitchFamily="18" charset="0"/>
              </a:rPr>
              <a:t>, la </a:t>
            </a:r>
            <a:r>
              <a:rPr lang="fr-FR" dirty="0" smtClean="0">
                <a:latin typeface="Times New Roman" pitchFamily="18" charset="0"/>
                <a:cs typeface="Times New Roman" pitchFamily="18" charset="0"/>
              </a:rPr>
              <a:t>bactérie </a:t>
            </a:r>
            <a:r>
              <a:rPr lang="fr-FR" dirty="0">
                <a:latin typeface="Times New Roman" pitchFamily="18" charset="0"/>
                <a:cs typeface="Times New Roman" pitchFamily="18" charset="0"/>
              </a:rPr>
              <a:t>modifie son </a:t>
            </a:r>
            <a:r>
              <a:rPr lang="fr-FR" dirty="0" smtClean="0">
                <a:latin typeface="Times New Roman" pitchFamily="18" charset="0"/>
                <a:cs typeface="Times New Roman" pitchFamily="18" charset="0"/>
              </a:rPr>
              <a:t>LPS de </a:t>
            </a:r>
            <a:r>
              <a:rPr lang="fr-FR" dirty="0">
                <a:latin typeface="Times New Roman" pitchFamily="18" charset="0"/>
                <a:cs typeface="Times New Roman" pitchFamily="18" charset="0"/>
              </a:rPr>
              <a:t>paroi par </a:t>
            </a:r>
            <a:r>
              <a:rPr lang="fr-FR" dirty="0" smtClean="0">
                <a:latin typeface="Times New Roman" pitchFamily="18" charset="0"/>
                <a:cs typeface="Times New Roman" pitchFamily="18" charset="0"/>
              </a:rPr>
              <a:t>délétion </a:t>
            </a:r>
            <a:r>
              <a:rPr lang="fr-FR" dirty="0">
                <a:latin typeface="Times New Roman" pitchFamily="18" charset="0"/>
                <a:cs typeface="Times New Roman" pitchFamily="18" charset="0"/>
              </a:rPr>
              <a:t>chromosomique et se </a:t>
            </a:r>
            <a:r>
              <a:rPr lang="fr-FR" dirty="0" smtClean="0">
                <a:latin typeface="Times New Roman" pitchFamily="18" charset="0"/>
                <a:cs typeface="Times New Roman" pitchFamily="18" charset="0"/>
              </a:rPr>
              <a:t>présente sous </a:t>
            </a:r>
            <a:r>
              <a:rPr lang="fr-FR" dirty="0">
                <a:latin typeface="Times New Roman" pitchFamily="18" charset="0"/>
                <a:cs typeface="Times New Roman" pitchFamily="18" charset="0"/>
              </a:rPr>
              <a:t>une </a:t>
            </a:r>
            <a:r>
              <a:rPr lang="fr-FR" b="1" dirty="0">
                <a:latin typeface="Times New Roman" pitchFamily="18" charset="0"/>
                <a:cs typeface="Times New Roman" pitchFamily="18" charset="0"/>
              </a:rPr>
              <a:t>phase II</a:t>
            </a:r>
            <a:r>
              <a:rPr lang="fr-FR" dirty="0">
                <a:latin typeface="Times New Roman" pitchFamily="18" charset="0"/>
                <a:cs typeface="Times New Roman" pitchFamily="18" charset="0"/>
              </a:rPr>
              <a:t> </a:t>
            </a:r>
            <a:r>
              <a:rPr lang="fr-FR" dirty="0" err="1" smtClean="0">
                <a:latin typeface="Times New Roman" pitchFamily="18" charset="0"/>
                <a:cs typeface="Times New Roman" pitchFamily="18" charset="0"/>
              </a:rPr>
              <a:t>antigéniquement</a:t>
            </a:r>
            <a:r>
              <a:rPr lang="fr-FR" dirty="0" smtClean="0">
                <a:latin typeface="Times New Roman" pitchFamily="18" charset="0"/>
                <a:cs typeface="Times New Roman" pitchFamily="18" charset="0"/>
              </a:rPr>
              <a:t> différente </a:t>
            </a:r>
            <a:r>
              <a:rPr lang="fr-FR" dirty="0">
                <a:latin typeface="Times New Roman" pitchFamily="18" charset="0"/>
                <a:cs typeface="Times New Roman" pitchFamily="18" charset="0"/>
              </a:rPr>
              <a:t>et </a:t>
            </a:r>
            <a:r>
              <a:rPr lang="fr-FR" b="1" dirty="0" err="1">
                <a:latin typeface="Times New Roman" pitchFamily="18" charset="0"/>
                <a:cs typeface="Times New Roman" pitchFamily="18" charset="0"/>
              </a:rPr>
              <a:t>avirulente</a:t>
            </a:r>
            <a:r>
              <a:rPr lang="fr-FR" dirty="0">
                <a:latin typeface="Times New Roman" pitchFamily="18" charset="0"/>
                <a:cs typeface="Times New Roman" pitchFamily="18" charset="0"/>
              </a:rPr>
              <a:t>.</a:t>
            </a:r>
          </a:p>
          <a:p>
            <a:pPr algn="just">
              <a:lnSpc>
                <a:spcPct val="170000"/>
              </a:lnSpc>
            </a:pPr>
            <a:r>
              <a:rPr lang="fr-FR" i="1" dirty="0">
                <a:latin typeface="Times New Roman" pitchFamily="18" charset="0"/>
                <a:cs typeface="Times New Roman" pitchFamily="18" charset="0"/>
              </a:rPr>
              <a:t>C. </a:t>
            </a:r>
            <a:r>
              <a:rPr lang="fr-FR" i="1" dirty="0" err="1">
                <a:latin typeface="Times New Roman" pitchFamily="18" charset="0"/>
                <a:cs typeface="Times New Roman" pitchFamily="18" charset="0"/>
              </a:rPr>
              <a:t>burnetii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est responsable de la </a:t>
            </a:r>
            <a:r>
              <a:rPr lang="fr-FR" b="1" dirty="0" err="1">
                <a:latin typeface="Times New Roman" pitchFamily="18" charset="0"/>
                <a:cs typeface="Times New Roman" pitchFamily="18" charset="0"/>
              </a:rPr>
              <a:t>fievre</a:t>
            </a:r>
            <a:r>
              <a:rPr lang="fr-FR" b="1" dirty="0">
                <a:latin typeface="Times New Roman" pitchFamily="18" charset="0"/>
                <a:cs typeface="Times New Roman" pitchFamily="18" charset="0"/>
              </a:rPr>
              <a:t> Q</a:t>
            </a:r>
            <a:r>
              <a:rPr lang="fr-FR" dirty="0">
                <a:latin typeface="Times New Roman" pitchFamily="18" charset="0"/>
                <a:cs typeface="Times New Roman" pitchFamily="18" charset="0"/>
              </a:rPr>
              <a:t>, ainsi </a:t>
            </a:r>
            <a:r>
              <a:rPr lang="fr-FR" dirty="0" smtClean="0">
                <a:latin typeface="Times New Roman" pitchFamily="18" charset="0"/>
                <a:cs typeface="Times New Roman" pitchFamily="18" charset="0"/>
              </a:rPr>
              <a:t>dénommée pour </a:t>
            </a:r>
            <a:r>
              <a:rPr lang="fr-FR" b="1" i="1" dirty="0" err="1">
                <a:latin typeface="Times New Roman" pitchFamily="18" charset="0"/>
                <a:cs typeface="Times New Roman" pitchFamily="18" charset="0"/>
              </a:rPr>
              <a:t>query</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fever</a:t>
            </a:r>
            <a:r>
              <a:rPr lang="fr-FR" b="1" i="1" dirty="0">
                <a:latin typeface="Times New Roman" pitchFamily="18" charset="0"/>
                <a:cs typeface="Times New Roman" pitchFamily="18" charset="0"/>
              </a:rPr>
              <a:t> </a:t>
            </a:r>
            <a:r>
              <a:rPr lang="fr-FR" b="1" dirty="0" smtClean="0">
                <a:latin typeface="Times New Roman" pitchFamily="18" charset="0"/>
                <a:cs typeface="Times New Roman" pitchFamily="18" charset="0"/>
              </a:rPr>
              <a:t>(fièvre </a:t>
            </a:r>
            <a:r>
              <a:rPr lang="fr-FR" b="1" dirty="0">
                <a:latin typeface="Times New Roman" pitchFamily="18" charset="0"/>
                <a:cs typeface="Times New Roman" pitchFamily="18" charset="0"/>
              </a:rPr>
              <a:t>d'origine inconnue</a:t>
            </a:r>
            <a:r>
              <a:rPr lang="fr-FR" dirty="0">
                <a:latin typeface="Times New Roman" pitchFamily="18" charset="0"/>
                <a:cs typeface="Times New Roman" pitchFamily="18" charset="0"/>
              </a:rPr>
              <a:t>). Cette </a:t>
            </a:r>
            <a:r>
              <a:rPr lang="fr-FR" dirty="0" smtClean="0">
                <a:latin typeface="Times New Roman" pitchFamily="18" charset="0"/>
                <a:cs typeface="Times New Roman" pitchFamily="18" charset="0"/>
              </a:rPr>
              <a:t>maladie est </a:t>
            </a:r>
            <a:r>
              <a:rPr lang="fr-FR" dirty="0">
                <a:latin typeface="Times New Roman" pitchFamily="18" charset="0"/>
                <a:cs typeface="Times New Roman" pitchFamily="18" charset="0"/>
              </a:rPr>
              <a:t>une </a:t>
            </a:r>
            <a:r>
              <a:rPr lang="fr-FR" dirty="0" smtClean="0">
                <a:latin typeface="Times New Roman" pitchFamily="18" charset="0"/>
                <a:cs typeface="Times New Roman" pitchFamily="18" charset="0"/>
              </a:rPr>
              <a:t>zoonose. </a:t>
            </a:r>
          </a:p>
        </p:txBody>
      </p:sp>
    </p:spTree>
    <p:extLst>
      <p:ext uri="{BB962C8B-B14F-4D97-AF65-F5344CB8AC3E}">
        <p14:creationId xmlns:p14="http://schemas.microsoft.com/office/powerpoint/2010/main" val="29113469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8032"/>
            <a:ext cx="9144000" cy="7317432"/>
          </a:xfrm>
        </p:spPr>
        <p:txBody>
          <a:bodyPr>
            <a:noAutofit/>
          </a:bodyPr>
          <a:lstStyle/>
          <a:p>
            <a:pPr algn="just">
              <a:lnSpc>
                <a:spcPct val="170000"/>
              </a:lnSpc>
            </a:pPr>
            <a:r>
              <a:rPr lang="fr-FR" sz="1900" b="1" dirty="0" smtClean="0">
                <a:latin typeface="Times New Roman" pitchFamily="18" charset="0"/>
                <a:cs typeface="Times New Roman" pitchFamily="18" charset="0"/>
              </a:rPr>
              <a:t>Habitat </a:t>
            </a:r>
            <a:r>
              <a:rPr lang="fr-FR" sz="1900" b="1" dirty="0">
                <a:latin typeface="Times New Roman" pitchFamily="18" charset="0"/>
                <a:cs typeface="Times New Roman" pitchFamily="18" charset="0"/>
              </a:rPr>
              <a:t>et pouvoir </a:t>
            </a:r>
            <a:r>
              <a:rPr lang="fr-FR" sz="1900" b="1" dirty="0" smtClean="0">
                <a:latin typeface="Times New Roman" pitchFamily="18" charset="0"/>
                <a:cs typeface="Times New Roman" pitchFamily="18" charset="0"/>
              </a:rPr>
              <a:t>pathogène</a:t>
            </a:r>
          </a:p>
          <a:p>
            <a:pPr marL="0" indent="0" algn="just">
              <a:lnSpc>
                <a:spcPct val="170000"/>
              </a:lnSpc>
              <a:buNone/>
            </a:pPr>
            <a:r>
              <a:rPr lang="fr-FR" sz="1900" i="1" dirty="0">
                <a:latin typeface="Times New Roman" pitchFamily="18" charset="0"/>
                <a:cs typeface="Times New Roman" pitchFamily="18" charset="0"/>
              </a:rPr>
              <a:t>C. </a:t>
            </a:r>
            <a:r>
              <a:rPr lang="fr-FR" sz="1900" i="1" dirty="0" err="1">
                <a:latin typeface="Times New Roman" pitchFamily="18" charset="0"/>
                <a:cs typeface="Times New Roman" pitchFamily="18" charset="0"/>
              </a:rPr>
              <a:t>burnetii</a:t>
            </a:r>
            <a:r>
              <a:rPr lang="fr-FR" sz="1900" i="1" dirty="0">
                <a:latin typeface="Times New Roman" pitchFamily="18" charset="0"/>
                <a:cs typeface="Times New Roman" pitchFamily="18" charset="0"/>
              </a:rPr>
              <a:t> </a:t>
            </a:r>
            <a:r>
              <a:rPr lang="fr-FR" sz="1900" dirty="0">
                <a:latin typeface="Times New Roman" pitchFamily="18" charset="0"/>
                <a:cs typeface="Times New Roman" pitchFamily="18" charset="0"/>
              </a:rPr>
              <a:t>infecte de nombreux </a:t>
            </a:r>
            <a:r>
              <a:rPr lang="fr-FR" sz="1900" b="1" dirty="0" smtClean="0">
                <a:latin typeface="Times New Roman" pitchFamily="18" charset="0"/>
                <a:cs typeface="Times New Roman" pitchFamily="18" charset="0"/>
              </a:rPr>
              <a:t>mammifères </a:t>
            </a:r>
            <a:r>
              <a:rPr lang="fr-FR" sz="1900" b="1" dirty="0">
                <a:latin typeface="Times New Roman" pitchFamily="18" charset="0"/>
                <a:cs typeface="Times New Roman" pitchFamily="18" charset="0"/>
              </a:rPr>
              <a:t>et </a:t>
            </a:r>
            <a:r>
              <a:rPr lang="fr-FR" sz="1900" b="1" dirty="0" smtClean="0">
                <a:latin typeface="Times New Roman" pitchFamily="18" charset="0"/>
                <a:cs typeface="Times New Roman" pitchFamily="18" charset="0"/>
              </a:rPr>
              <a:t>marsupiaux</a:t>
            </a:r>
            <a:r>
              <a:rPr lang="fr-FR" sz="1900" dirty="0" smtClean="0">
                <a:latin typeface="Times New Roman" pitchFamily="18" charset="0"/>
                <a:cs typeface="Times New Roman" pitchFamily="18" charset="0"/>
              </a:rPr>
              <a:t> (</a:t>
            </a:r>
            <a:r>
              <a:rPr lang="fr-FR" sz="2000" dirty="0">
                <a:latin typeface="Times New Roman" pitchFamily="18" charset="0"/>
                <a:cs typeface="Times New Roman" pitchFamily="18" charset="0"/>
              </a:rPr>
              <a:t>kangourou</a:t>
            </a:r>
            <a:r>
              <a:rPr lang="fr-FR" sz="1900" dirty="0" smtClean="0">
                <a:latin typeface="Times New Roman" pitchFamily="18" charset="0"/>
                <a:cs typeface="Times New Roman" pitchFamily="18" charset="0"/>
              </a:rPr>
              <a:t>) qui </a:t>
            </a:r>
            <a:r>
              <a:rPr lang="fr-FR" sz="1900" dirty="0">
                <a:latin typeface="Times New Roman" pitchFamily="18" charset="0"/>
                <a:cs typeface="Times New Roman" pitchFamily="18" charset="0"/>
              </a:rPr>
              <a:t>constituent le principal </a:t>
            </a:r>
            <a:r>
              <a:rPr lang="fr-FR" sz="1900" dirty="0" smtClean="0">
                <a:latin typeface="Times New Roman" pitchFamily="18" charset="0"/>
                <a:cs typeface="Times New Roman" pitchFamily="18" charset="0"/>
              </a:rPr>
              <a:t>réservoir. </a:t>
            </a:r>
            <a:r>
              <a:rPr lang="fr-FR" sz="1900" dirty="0">
                <a:latin typeface="Times New Roman" pitchFamily="18" charset="0"/>
                <a:cs typeface="Times New Roman" pitchFamily="18" charset="0"/>
              </a:rPr>
              <a:t>Parmi les </a:t>
            </a:r>
            <a:r>
              <a:rPr lang="fr-FR" sz="1900" dirty="0" smtClean="0">
                <a:latin typeface="Times New Roman" pitchFamily="18" charset="0"/>
                <a:cs typeface="Times New Roman" pitchFamily="18" charset="0"/>
              </a:rPr>
              <a:t>animaux domestiques</a:t>
            </a:r>
            <a:r>
              <a:rPr lang="fr-FR" sz="1900" dirty="0">
                <a:latin typeface="Times New Roman" pitchFamily="18" charset="0"/>
                <a:cs typeface="Times New Roman" pitchFamily="18" charset="0"/>
              </a:rPr>
              <a:t>, </a:t>
            </a:r>
            <a:r>
              <a:rPr lang="fr-FR" sz="1900" b="1" dirty="0">
                <a:latin typeface="Times New Roman" pitchFamily="18" charset="0"/>
                <a:cs typeface="Times New Roman" pitchFamily="18" charset="0"/>
              </a:rPr>
              <a:t>ovins et caprins</a:t>
            </a:r>
            <a:r>
              <a:rPr lang="fr-FR" sz="1900" dirty="0">
                <a:latin typeface="Times New Roman" pitchFamily="18" charset="0"/>
                <a:cs typeface="Times New Roman" pitchFamily="18" charset="0"/>
              </a:rPr>
              <a:t> sont les principaux </a:t>
            </a:r>
            <a:r>
              <a:rPr lang="fr-FR" sz="1900" dirty="0" smtClean="0">
                <a:latin typeface="Times New Roman" pitchFamily="18" charset="0"/>
                <a:cs typeface="Times New Roman" pitchFamily="18" charset="0"/>
              </a:rPr>
              <a:t>infectés, mais </a:t>
            </a:r>
            <a:r>
              <a:rPr lang="fr-FR" sz="1900" dirty="0">
                <a:latin typeface="Times New Roman" pitchFamily="18" charset="0"/>
                <a:cs typeface="Times New Roman" pitchFamily="18" charset="0"/>
              </a:rPr>
              <a:t>aussi bovins, lapins, chats et, dans une moindre mesure</a:t>
            </a:r>
            <a:r>
              <a:rPr lang="fr-FR" sz="1900" dirty="0" smtClean="0">
                <a:latin typeface="Times New Roman" pitchFamily="18" charset="0"/>
                <a:cs typeface="Times New Roman" pitchFamily="18" charset="0"/>
              </a:rPr>
              <a:t>, chiens</a:t>
            </a:r>
            <a:r>
              <a:rPr lang="fr-FR" sz="1900" dirty="0">
                <a:latin typeface="Times New Roman" pitchFamily="18" charset="0"/>
                <a:cs typeface="Times New Roman" pitchFamily="18" charset="0"/>
              </a:rPr>
              <a:t>. </a:t>
            </a:r>
            <a:endParaRPr lang="fr-FR" sz="1900" dirty="0" smtClean="0">
              <a:latin typeface="Times New Roman" pitchFamily="18" charset="0"/>
              <a:cs typeface="Times New Roman" pitchFamily="18" charset="0"/>
            </a:endParaRPr>
          </a:p>
          <a:p>
            <a:pPr marL="0" indent="0" algn="just">
              <a:lnSpc>
                <a:spcPct val="170000"/>
              </a:lnSpc>
              <a:buNone/>
            </a:pPr>
            <a:r>
              <a:rPr lang="fr-FR" sz="1900" dirty="0" smtClean="0">
                <a:latin typeface="Times New Roman" pitchFamily="18" charset="0"/>
                <a:cs typeface="Times New Roman" pitchFamily="18" charset="0"/>
              </a:rPr>
              <a:t>Elle est détectée </a:t>
            </a:r>
            <a:r>
              <a:rPr lang="fr-FR" sz="1900" dirty="0">
                <a:latin typeface="Times New Roman" pitchFamily="18" charset="0"/>
                <a:cs typeface="Times New Roman" pitchFamily="18" charset="0"/>
              </a:rPr>
              <a:t>chez les </a:t>
            </a:r>
            <a:r>
              <a:rPr lang="fr-FR" sz="1900" dirty="0" smtClean="0">
                <a:latin typeface="Times New Roman" pitchFamily="18" charset="0"/>
                <a:cs typeface="Times New Roman" pitchFamily="18" charset="0"/>
              </a:rPr>
              <a:t>annélides (vers), les </a:t>
            </a:r>
            <a:r>
              <a:rPr lang="fr-FR" sz="1900" dirty="0">
                <a:latin typeface="Times New Roman" pitchFamily="18" charset="0"/>
                <a:cs typeface="Times New Roman" pitchFamily="18" charset="0"/>
              </a:rPr>
              <a:t>poissons, les reptiles, les oiseaux, certaines </a:t>
            </a:r>
            <a:r>
              <a:rPr lang="fr-FR" sz="1900" dirty="0" smtClean="0">
                <a:latin typeface="Times New Roman" pitchFamily="18" charset="0"/>
                <a:cs typeface="Times New Roman" pitchFamily="18" charset="0"/>
              </a:rPr>
              <a:t>espèces de tiques. Les arthropodes hématophages </a:t>
            </a:r>
            <a:r>
              <a:rPr lang="fr-FR" sz="2000" dirty="0">
                <a:latin typeface="Times New Roman" pitchFamily="18" charset="0"/>
                <a:cs typeface="Times New Roman" pitchFamily="18" charset="0"/>
              </a:rPr>
              <a:t>(ex : </a:t>
            </a:r>
            <a:r>
              <a:rPr lang="fr-FR" sz="2000" dirty="0">
                <a:latin typeface="Times New Roman" pitchFamily="18" charset="0"/>
                <a:cs typeface="Times New Roman" pitchFamily="18" charset="0"/>
                <a:hlinkClick r:id="rId2" tooltip="Acariens"/>
              </a:rPr>
              <a:t>acariens</a:t>
            </a:r>
            <a:r>
              <a:rPr lang="fr-FR" sz="2000" dirty="0">
                <a:latin typeface="Times New Roman" pitchFamily="18" charset="0"/>
                <a:cs typeface="Times New Roman" pitchFamily="18" charset="0"/>
              </a:rPr>
              <a:t> : </a:t>
            </a:r>
            <a:r>
              <a:rPr lang="fr-FR" sz="2000" dirty="0">
                <a:latin typeface="Times New Roman" pitchFamily="18" charset="0"/>
                <a:cs typeface="Times New Roman" pitchFamily="18" charset="0"/>
                <a:hlinkClick r:id="rId3" tooltip="Tique"/>
              </a:rPr>
              <a:t>tiques</a:t>
            </a:r>
            <a:r>
              <a:rPr lang="fr-FR" sz="2000" dirty="0">
                <a:latin typeface="Times New Roman" pitchFamily="18" charset="0"/>
                <a:cs typeface="Times New Roman" pitchFamily="18" charset="0"/>
              </a:rPr>
              <a:t>, </a:t>
            </a:r>
            <a:r>
              <a:rPr lang="fr-FR" sz="2000" dirty="0">
                <a:latin typeface="Times New Roman" pitchFamily="18" charset="0"/>
                <a:cs typeface="Times New Roman" pitchFamily="18" charset="0"/>
                <a:hlinkClick r:id="rId4" tooltip="Insectes"/>
              </a:rPr>
              <a:t>insectes</a:t>
            </a:r>
            <a:r>
              <a:rPr lang="fr-FR" sz="2000" dirty="0">
                <a:latin typeface="Times New Roman" pitchFamily="18" charset="0"/>
                <a:cs typeface="Times New Roman" pitchFamily="18" charset="0"/>
              </a:rPr>
              <a:t> : </a:t>
            </a:r>
            <a:r>
              <a:rPr lang="fr-FR" sz="2000" dirty="0">
                <a:latin typeface="Times New Roman" pitchFamily="18" charset="0"/>
                <a:cs typeface="Times New Roman" pitchFamily="18" charset="0"/>
                <a:hlinkClick r:id="rId5" tooltip="Siphonaptera"/>
              </a:rPr>
              <a:t>puces</a:t>
            </a:r>
            <a:r>
              <a:rPr lang="fr-FR" sz="2000" dirty="0">
                <a:latin typeface="Times New Roman" pitchFamily="18" charset="0"/>
                <a:cs typeface="Times New Roman" pitchFamily="18" charset="0"/>
              </a:rPr>
              <a:t>) </a:t>
            </a:r>
            <a:r>
              <a:rPr lang="fr-FR" sz="1900" dirty="0" smtClean="0">
                <a:latin typeface="Times New Roman" pitchFamily="18" charset="0"/>
                <a:cs typeface="Times New Roman" pitchFamily="18" charset="0"/>
              </a:rPr>
              <a:t>peuvent être réservoirs </a:t>
            </a:r>
            <a:r>
              <a:rPr lang="fr-FR" sz="1900" dirty="0">
                <a:latin typeface="Times New Roman" pitchFamily="18" charset="0"/>
                <a:cs typeface="Times New Roman" pitchFamily="18" charset="0"/>
              </a:rPr>
              <a:t>et vecteurs de </a:t>
            </a:r>
            <a:r>
              <a:rPr lang="fr-FR" sz="1900" dirty="0" smtClean="0">
                <a:latin typeface="Times New Roman" pitchFamily="18" charset="0"/>
                <a:cs typeface="Times New Roman" pitchFamily="18" charset="0"/>
              </a:rPr>
              <a:t>cette bactérie. </a:t>
            </a:r>
          </a:p>
          <a:p>
            <a:pPr marL="0" indent="0" algn="just">
              <a:lnSpc>
                <a:spcPct val="170000"/>
              </a:lnSpc>
              <a:buNone/>
            </a:pPr>
            <a:r>
              <a:rPr lang="fr-FR" sz="1900" i="1" dirty="0" smtClean="0">
                <a:latin typeface="Times New Roman" pitchFamily="18" charset="0"/>
                <a:cs typeface="Times New Roman" pitchFamily="18" charset="0"/>
              </a:rPr>
              <a:t>C</a:t>
            </a:r>
            <a:r>
              <a:rPr lang="fr-FR" sz="1900" i="1" dirty="0">
                <a:latin typeface="Times New Roman" pitchFamily="18" charset="0"/>
                <a:cs typeface="Times New Roman" pitchFamily="18" charset="0"/>
              </a:rPr>
              <a:t>. </a:t>
            </a:r>
            <a:r>
              <a:rPr lang="fr-FR" sz="1900" i="1" dirty="0" err="1">
                <a:latin typeface="Times New Roman" pitchFamily="18" charset="0"/>
                <a:cs typeface="Times New Roman" pitchFamily="18" charset="0"/>
              </a:rPr>
              <a:t>burnetii</a:t>
            </a:r>
            <a:r>
              <a:rPr lang="fr-FR" sz="1900" i="1" dirty="0">
                <a:latin typeface="Times New Roman" pitchFamily="18" charset="0"/>
                <a:cs typeface="Times New Roman" pitchFamily="18" charset="0"/>
              </a:rPr>
              <a:t> </a:t>
            </a:r>
            <a:r>
              <a:rPr lang="fr-FR" sz="1900" dirty="0">
                <a:latin typeface="Times New Roman" pitchFamily="18" charset="0"/>
                <a:cs typeface="Times New Roman" pitchFamily="18" charset="0"/>
              </a:rPr>
              <a:t>est </a:t>
            </a:r>
            <a:r>
              <a:rPr lang="fr-FR" sz="1900" dirty="0" smtClean="0">
                <a:latin typeface="Times New Roman" pitchFamily="18" charset="0"/>
                <a:cs typeface="Times New Roman" pitchFamily="18" charset="0"/>
              </a:rPr>
              <a:t>localisée </a:t>
            </a:r>
            <a:r>
              <a:rPr lang="fr-FR" sz="1900" dirty="0">
                <a:latin typeface="Times New Roman" pitchFamily="18" charset="0"/>
                <a:cs typeface="Times New Roman" pitchFamily="18" charset="0"/>
              </a:rPr>
              <a:t>au niveau du placenta</a:t>
            </a:r>
            <a:r>
              <a:rPr lang="fr-FR" sz="1900" dirty="0" smtClean="0">
                <a:latin typeface="Times New Roman" pitchFamily="18" charset="0"/>
                <a:cs typeface="Times New Roman" pitchFamily="18" charset="0"/>
              </a:rPr>
              <a:t>, elle </a:t>
            </a:r>
            <a:r>
              <a:rPr lang="fr-FR" sz="1900" dirty="0">
                <a:latin typeface="Times New Roman" pitchFamily="18" charset="0"/>
                <a:cs typeface="Times New Roman" pitchFamily="18" charset="0"/>
              </a:rPr>
              <a:t>occasionne </a:t>
            </a:r>
            <a:r>
              <a:rPr lang="fr-FR" sz="1900" dirty="0" smtClean="0">
                <a:latin typeface="Times New Roman" pitchFamily="18" charset="0"/>
                <a:cs typeface="Times New Roman" pitchFamily="18" charset="0"/>
              </a:rPr>
              <a:t>une prématurité, </a:t>
            </a:r>
            <a:r>
              <a:rPr lang="fr-FR" sz="1900" dirty="0">
                <a:latin typeface="Times New Roman" pitchFamily="18" charset="0"/>
                <a:cs typeface="Times New Roman" pitchFamily="18" charset="0"/>
              </a:rPr>
              <a:t>un faible </a:t>
            </a:r>
            <a:r>
              <a:rPr lang="fr-FR" sz="1900" dirty="0" smtClean="0">
                <a:latin typeface="Times New Roman" pitchFamily="18" charset="0"/>
                <a:cs typeface="Times New Roman" pitchFamily="18" charset="0"/>
              </a:rPr>
              <a:t>poids de </a:t>
            </a:r>
            <a:r>
              <a:rPr lang="fr-FR" sz="1900" dirty="0">
                <a:latin typeface="Times New Roman" pitchFamily="18" charset="0"/>
                <a:cs typeface="Times New Roman" pitchFamily="18" charset="0"/>
              </a:rPr>
              <a:t>naissance, des avortements. </a:t>
            </a:r>
            <a:endParaRPr lang="fr-FR" sz="1900" dirty="0" smtClean="0">
              <a:latin typeface="Times New Roman" pitchFamily="18" charset="0"/>
              <a:cs typeface="Times New Roman" pitchFamily="18" charset="0"/>
            </a:endParaRPr>
          </a:p>
          <a:p>
            <a:pPr marL="0" indent="0" algn="just">
              <a:lnSpc>
                <a:spcPct val="170000"/>
              </a:lnSpc>
              <a:buNone/>
            </a:pPr>
            <a:r>
              <a:rPr lang="fr-FR" sz="1900" dirty="0" smtClean="0">
                <a:latin typeface="Times New Roman" pitchFamily="18" charset="0"/>
                <a:cs typeface="Times New Roman" pitchFamily="18" charset="0"/>
              </a:rPr>
              <a:t>La bactérie, excrétée </a:t>
            </a:r>
            <a:r>
              <a:rPr lang="fr-FR" sz="1900" dirty="0">
                <a:latin typeface="Times New Roman" pitchFamily="18" charset="0"/>
                <a:cs typeface="Times New Roman" pitchFamily="18" charset="0"/>
              </a:rPr>
              <a:t>dans </a:t>
            </a:r>
            <a:r>
              <a:rPr lang="fr-FR" sz="1900" dirty="0" smtClean="0">
                <a:latin typeface="Times New Roman" pitchFamily="18" charset="0"/>
                <a:cs typeface="Times New Roman" pitchFamily="18" charset="0"/>
              </a:rPr>
              <a:t>les matières fécales, </a:t>
            </a:r>
            <a:r>
              <a:rPr lang="fr-FR" sz="1900" dirty="0">
                <a:latin typeface="Times New Roman" pitchFamily="18" charset="0"/>
                <a:cs typeface="Times New Roman" pitchFamily="18" charset="0"/>
              </a:rPr>
              <a:t>l'urine, le lait, est surtout </a:t>
            </a:r>
            <a:r>
              <a:rPr lang="fr-FR" sz="1900" dirty="0" smtClean="0">
                <a:latin typeface="Times New Roman" pitchFamily="18" charset="0"/>
                <a:cs typeface="Times New Roman" pitchFamily="18" charset="0"/>
              </a:rPr>
              <a:t>présente </a:t>
            </a:r>
            <a:r>
              <a:rPr lang="fr-FR" sz="1900" dirty="0">
                <a:latin typeface="Times New Roman" pitchFamily="18" charset="0"/>
                <a:cs typeface="Times New Roman" pitchFamily="18" charset="0"/>
              </a:rPr>
              <a:t>en </a:t>
            </a:r>
            <a:r>
              <a:rPr lang="fr-FR" sz="1900" dirty="0" smtClean="0">
                <a:latin typeface="Times New Roman" pitchFamily="18" charset="0"/>
                <a:cs typeface="Times New Roman" pitchFamily="18" charset="0"/>
              </a:rPr>
              <a:t>très grande quantité </a:t>
            </a:r>
            <a:r>
              <a:rPr lang="fr-FR" sz="1900" dirty="0">
                <a:latin typeface="Times New Roman" pitchFamily="18" charset="0"/>
                <a:cs typeface="Times New Roman" pitchFamily="18" charset="0"/>
              </a:rPr>
              <a:t>dans les produits de parturition </a:t>
            </a:r>
            <a:r>
              <a:rPr lang="fr-FR" sz="1900" dirty="0" smtClean="0">
                <a:latin typeface="Times New Roman" pitchFamily="18" charset="0"/>
                <a:cs typeface="Times New Roman" pitchFamily="18" charset="0"/>
              </a:rPr>
              <a:t>(mise-bas) qui</a:t>
            </a:r>
            <a:r>
              <a:rPr lang="fr-FR" sz="1900" dirty="0">
                <a:latin typeface="Times New Roman" pitchFamily="18" charset="0"/>
                <a:cs typeface="Times New Roman" pitchFamily="18" charset="0"/>
              </a:rPr>
              <a:t>, en </a:t>
            </a:r>
            <a:r>
              <a:rPr lang="fr-FR" sz="1900" dirty="0" smtClean="0">
                <a:latin typeface="Times New Roman" pitchFamily="18" charset="0"/>
                <a:cs typeface="Times New Roman" pitchFamily="18" charset="0"/>
              </a:rPr>
              <a:t>se desséchant, </a:t>
            </a:r>
            <a:r>
              <a:rPr lang="fr-FR" sz="1900" dirty="0">
                <a:latin typeface="Times New Roman" pitchFamily="18" charset="0"/>
                <a:cs typeface="Times New Roman" pitchFamily="18" charset="0"/>
              </a:rPr>
              <a:t>laissent des </a:t>
            </a:r>
            <a:r>
              <a:rPr lang="fr-FR" sz="1900" dirty="0" smtClean="0">
                <a:latin typeface="Times New Roman" pitchFamily="18" charset="0"/>
                <a:cs typeface="Times New Roman" pitchFamily="18" charset="0"/>
              </a:rPr>
              <a:t>bactéries </a:t>
            </a:r>
            <a:r>
              <a:rPr lang="fr-FR" sz="1900" dirty="0">
                <a:latin typeface="Times New Roman" pitchFamily="18" charset="0"/>
                <a:cs typeface="Times New Roman" pitchFamily="18" charset="0"/>
              </a:rPr>
              <a:t>toujours virulentes </a:t>
            </a:r>
            <a:r>
              <a:rPr lang="fr-FR" sz="1900" dirty="0" smtClean="0">
                <a:latin typeface="Times New Roman" pitchFamily="18" charset="0"/>
                <a:cs typeface="Times New Roman" pitchFamily="18" charset="0"/>
              </a:rPr>
              <a:t>dans les </a:t>
            </a:r>
            <a:r>
              <a:rPr lang="fr-FR" sz="1900" dirty="0">
                <a:latin typeface="Times New Roman" pitchFamily="18" charset="0"/>
                <a:cs typeface="Times New Roman" pitchFamily="18" charset="0"/>
              </a:rPr>
              <a:t>fumiers, les </a:t>
            </a:r>
            <a:r>
              <a:rPr lang="fr-FR" sz="1900" dirty="0" smtClean="0">
                <a:latin typeface="Times New Roman" pitchFamily="18" charset="0"/>
                <a:cs typeface="Times New Roman" pitchFamily="18" charset="0"/>
              </a:rPr>
              <a:t>litières, </a:t>
            </a:r>
            <a:r>
              <a:rPr lang="fr-FR" sz="1900" dirty="0">
                <a:latin typeface="Times New Roman" pitchFamily="18" charset="0"/>
                <a:cs typeface="Times New Roman" pitchFamily="18" charset="0"/>
              </a:rPr>
              <a:t>les </a:t>
            </a:r>
            <a:r>
              <a:rPr lang="fr-FR" sz="1900" dirty="0" smtClean="0">
                <a:latin typeface="Times New Roman" pitchFamily="18" charset="0"/>
                <a:cs typeface="Times New Roman" pitchFamily="18" charset="0"/>
              </a:rPr>
              <a:t>poussières, </a:t>
            </a:r>
            <a:r>
              <a:rPr lang="fr-FR" sz="1900" dirty="0">
                <a:latin typeface="Times New Roman" pitchFamily="18" charset="0"/>
                <a:cs typeface="Times New Roman" pitchFamily="18" charset="0"/>
              </a:rPr>
              <a:t>etc. Elles sont </a:t>
            </a:r>
            <a:r>
              <a:rPr lang="fr-FR" sz="1900" dirty="0" smtClean="0">
                <a:latin typeface="Times New Roman" pitchFamily="18" charset="0"/>
                <a:cs typeface="Times New Roman" pitchFamily="18" charset="0"/>
              </a:rPr>
              <a:t>ensuite répandues </a:t>
            </a:r>
            <a:r>
              <a:rPr lang="fr-FR" sz="1900" dirty="0">
                <a:latin typeface="Times New Roman" pitchFamily="18" charset="0"/>
                <a:cs typeface="Times New Roman" pitchFamily="18" charset="0"/>
              </a:rPr>
              <a:t>par le vent </a:t>
            </a:r>
            <a:r>
              <a:rPr lang="fr-FR" sz="1900" dirty="0" smtClean="0">
                <a:latin typeface="Times New Roman" pitchFamily="18" charset="0"/>
                <a:cs typeface="Times New Roman" pitchFamily="18" charset="0"/>
              </a:rPr>
              <a:t>à </a:t>
            </a:r>
            <a:r>
              <a:rPr lang="fr-FR" sz="1900" dirty="0">
                <a:latin typeface="Times New Roman" pitchFamily="18" charset="0"/>
                <a:cs typeface="Times New Roman" pitchFamily="18" charset="0"/>
              </a:rPr>
              <a:t>grande distance et contaminent </a:t>
            </a:r>
            <a:r>
              <a:rPr lang="fr-FR" sz="1900" dirty="0" smtClean="0">
                <a:latin typeface="Times New Roman" pitchFamily="18" charset="0"/>
                <a:cs typeface="Times New Roman" pitchFamily="18" charset="0"/>
              </a:rPr>
              <a:t>de manière </a:t>
            </a:r>
            <a:r>
              <a:rPr lang="fr-FR" sz="1900" dirty="0">
                <a:latin typeface="Times New Roman" pitchFamily="18" charset="0"/>
                <a:cs typeface="Times New Roman" pitchFamily="18" charset="0"/>
              </a:rPr>
              <a:t>intense et durable l'environnement.</a:t>
            </a:r>
          </a:p>
        </p:txBody>
      </p:sp>
    </p:spTree>
    <p:extLst>
      <p:ext uri="{BB962C8B-B14F-4D97-AF65-F5344CB8AC3E}">
        <p14:creationId xmlns:p14="http://schemas.microsoft.com/office/powerpoint/2010/main" val="3344255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9392"/>
            <a:ext cx="8229600" cy="490066"/>
          </a:xfrm>
        </p:spPr>
        <p:txBody>
          <a:bodyPr>
            <a:normAutofit fontScale="90000"/>
          </a:bodyPr>
          <a:lstStyle/>
          <a:p>
            <a:r>
              <a:rPr lang="fr-FR" sz="2800" b="1" i="1" dirty="0">
                <a:solidFill>
                  <a:srgbClr val="C00000"/>
                </a:solidFill>
                <a:latin typeface="Times New Roman" pitchFamily="18" charset="0"/>
                <a:cs typeface="Times New Roman" pitchFamily="18" charset="0"/>
              </a:rPr>
              <a:t>Chlamydia</a:t>
            </a:r>
            <a:endParaRPr lang="fr-FR" sz="2800" b="1" dirty="0">
              <a:solidFill>
                <a:srgbClr val="C0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35496" y="116632"/>
            <a:ext cx="9036496" cy="5289451"/>
          </a:xfrm>
        </p:spPr>
        <p:txBody>
          <a:bodyPr>
            <a:noAutofit/>
          </a:bodyPr>
          <a:lstStyle/>
          <a:p>
            <a:pPr algn="just">
              <a:lnSpc>
                <a:spcPct val="170000"/>
              </a:lnSpc>
            </a:pPr>
            <a:r>
              <a:rPr lang="fr-FR" sz="1800" dirty="0">
                <a:latin typeface="Times New Roman" pitchFamily="18" charset="0"/>
                <a:cs typeface="Times New Roman" pitchFamily="18" charset="0"/>
              </a:rPr>
              <a:t>Les </a:t>
            </a:r>
            <a:r>
              <a:rPr lang="fr-FR" sz="1800" i="1" dirty="0">
                <a:latin typeface="Times New Roman" pitchFamily="18" charset="0"/>
                <a:cs typeface="Times New Roman" pitchFamily="18" charset="0"/>
              </a:rPr>
              <a:t>Chlamydia </a:t>
            </a:r>
            <a:r>
              <a:rPr lang="fr-FR" sz="1800" dirty="0">
                <a:latin typeface="Times New Roman" pitchFamily="18" charset="0"/>
                <a:cs typeface="Times New Roman" pitchFamily="18" charset="0"/>
              </a:rPr>
              <a:t>sont des </a:t>
            </a:r>
            <a:r>
              <a:rPr lang="fr-FR" sz="1800" dirty="0" err="1">
                <a:latin typeface="Times New Roman" pitchFamily="18" charset="0"/>
                <a:cs typeface="Times New Roman" pitchFamily="18" charset="0"/>
              </a:rPr>
              <a:t>eubacteries</a:t>
            </a:r>
            <a:r>
              <a:rPr lang="fr-FR" sz="1800" dirty="0">
                <a:latin typeface="Times New Roman" pitchFamily="18" charset="0"/>
                <a:cs typeface="Times New Roman" pitchFamily="18" charset="0"/>
              </a:rPr>
              <a:t> à</a:t>
            </a:r>
            <a:r>
              <a:rPr lang="fr-FR" sz="1800" dirty="0" smtClean="0">
                <a:latin typeface="Times New Roman" pitchFamily="18" charset="0"/>
                <a:cs typeface="Times New Roman" pitchFamily="18" charset="0"/>
              </a:rPr>
              <a:t> </a:t>
            </a:r>
            <a:r>
              <a:rPr lang="fr-FR" sz="1800" b="1" dirty="0" smtClean="0">
                <a:latin typeface="Times New Roman" pitchFamily="18" charset="0"/>
                <a:cs typeface="Times New Roman" pitchFamily="18" charset="0"/>
              </a:rPr>
              <a:t>développement intracellulaire obligatoire </a:t>
            </a:r>
            <a:r>
              <a:rPr lang="fr-FR" sz="1800" dirty="0">
                <a:latin typeface="Times New Roman" pitchFamily="18" charset="0"/>
                <a:cs typeface="Times New Roman" pitchFamily="18" charset="0"/>
              </a:rPr>
              <a:t>formant une inclusion </a:t>
            </a:r>
            <a:r>
              <a:rPr lang="fr-FR" sz="1800" dirty="0" err="1" smtClean="0">
                <a:latin typeface="Times New Roman" pitchFamily="18" charset="0"/>
                <a:cs typeface="Times New Roman" pitchFamily="18" charset="0"/>
              </a:rPr>
              <a:t>intracytoplasmique</a:t>
            </a:r>
            <a:r>
              <a:rPr lang="fr-FR" sz="1800" dirty="0" smtClean="0">
                <a:latin typeface="Times New Roman" pitchFamily="18" charset="0"/>
                <a:cs typeface="Times New Roman" pitchFamily="18" charset="0"/>
              </a:rPr>
              <a:t> caractéristique. </a:t>
            </a:r>
          </a:p>
          <a:p>
            <a:pPr algn="just">
              <a:lnSpc>
                <a:spcPct val="170000"/>
              </a:lnSpc>
            </a:pPr>
            <a:r>
              <a:rPr lang="fr-FR" sz="1800" b="1" dirty="0">
                <a:latin typeface="Times New Roman" pitchFamily="18" charset="0"/>
                <a:cs typeface="Times New Roman" pitchFamily="18" charset="0"/>
              </a:rPr>
              <a:t>2</a:t>
            </a:r>
            <a:r>
              <a:rPr lang="fr-FR" sz="1800" b="1" dirty="0" smtClean="0">
                <a:latin typeface="Times New Roman" pitchFamily="18" charset="0"/>
                <a:cs typeface="Times New Roman" pitchFamily="18" charset="0"/>
              </a:rPr>
              <a:t> espèces</a:t>
            </a:r>
            <a:r>
              <a:rPr lang="fr-FR" sz="1800" dirty="0" smtClean="0">
                <a:latin typeface="Times New Roman" pitchFamily="18" charset="0"/>
                <a:cs typeface="Times New Roman" pitchFamily="18" charset="0"/>
              </a:rPr>
              <a:t> </a:t>
            </a:r>
            <a:r>
              <a:rPr lang="fr-FR" sz="1800" dirty="0">
                <a:latin typeface="Times New Roman" pitchFamily="18" charset="0"/>
                <a:cs typeface="Times New Roman" pitchFamily="18" charset="0"/>
              </a:rPr>
              <a:t>sont </a:t>
            </a:r>
            <a:r>
              <a:rPr lang="fr-FR" sz="1800" dirty="0" smtClean="0">
                <a:latin typeface="Times New Roman" pitchFamily="18" charset="0"/>
                <a:cs typeface="Times New Roman" pitchFamily="18" charset="0"/>
              </a:rPr>
              <a:t>principalement rencontrées </a:t>
            </a:r>
            <a:r>
              <a:rPr lang="fr-FR" sz="1800" dirty="0">
                <a:latin typeface="Times New Roman" pitchFamily="18" charset="0"/>
                <a:cs typeface="Times New Roman" pitchFamily="18" charset="0"/>
              </a:rPr>
              <a:t>chez </a:t>
            </a:r>
            <a:r>
              <a:rPr lang="fr-FR" sz="1800" dirty="0" smtClean="0">
                <a:latin typeface="Times New Roman" pitchFamily="18" charset="0"/>
                <a:cs typeface="Times New Roman" pitchFamily="18" charset="0"/>
              </a:rPr>
              <a:t>l'homme:</a:t>
            </a:r>
          </a:p>
          <a:p>
            <a:pPr marL="0" indent="0" algn="just">
              <a:lnSpc>
                <a:spcPct val="170000"/>
              </a:lnSpc>
              <a:buNone/>
            </a:pPr>
            <a:r>
              <a:rPr lang="fr-FR" sz="1800" dirty="0" smtClean="0">
                <a:latin typeface="Times New Roman" pitchFamily="18" charset="0"/>
                <a:cs typeface="Times New Roman" pitchFamily="18" charset="0"/>
              </a:rPr>
              <a:t> </a:t>
            </a:r>
            <a:r>
              <a:rPr lang="fr-FR" sz="1800" b="1" i="1" dirty="0">
                <a:latin typeface="Times New Roman" pitchFamily="18" charset="0"/>
                <a:cs typeface="Times New Roman" pitchFamily="18" charset="0"/>
              </a:rPr>
              <a:t>Chlamydia </a:t>
            </a:r>
            <a:r>
              <a:rPr lang="fr-FR" sz="1800" b="1" i="1" dirty="0" err="1">
                <a:latin typeface="Times New Roman" pitchFamily="18" charset="0"/>
                <a:cs typeface="Times New Roman" pitchFamily="18" charset="0"/>
              </a:rPr>
              <a:t>trachomatis</a:t>
            </a:r>
            <a:r>
              <a:rPr lang="fr-FR" sz="1800" i="1" dirty="0">
                <a:latin typeface="Times New Roman" pitchFamily="18" charset="0"/>
                <a:cs typeface="Times New Roman" pitchFamily="18" charset="0"/>
              </a:rPr>
              <a:t> </a:t>
            </a:r>
            <a:r>
              <a:rPr lang="fr-FR" sz="1800" dirty="0">
                <a:latin typeface="Times New Roman" pitchFamily="18" charset="0"/>
                <a:cs typeface="Times New Roman" pitchFamily="18" charset="0"/>
              </a:rPr>
              <a:t>et </a:t>
            </a:r>
            <a:r>
              <a:rPr lang="fr-FR" sz="1800" dirty="0" smtClean="0">
                <a:latin typeface="Times New Roman" pitchFamily="18" charset="0"/>
                <a:cs typeface="Times New Roman" pitchFamily="18" charset="0"/>
              </a:rPr>
              <a:t>ses 19 </a:t>
            </a:r>
            <a:r>
              <a:rPr lang="fr-FR" sz="1800" dirty="0">
                <a:latin typeface="Times New Roman" pitchFamily="18" charset="0"/>
                <a:cs typeface="Times New Roman" pitchFamily="18" charset="0"/>
              </a:rPr>
              <a:t>serovars responsables </a:t>
            </a:r>
            <a:r>
              <a:rPr lang="fr-FR" sz="1800" b="1" dirty="0">
                <a:latin typeface="Times New Roman" pitchFamily="18" charset="0"/>
                <a:cs typeface="Times New Roman" pitchFamily="18" charset="0"/>
              </a:rPr>
              <a:t>de trachome (serovars A-C</a:t>
            </a:r>
            <a:r>
              <a:rPr lang="fr-FR" sz="1800" b="1" dirty="0" smtClean="0">
                <a:latin typeface="Times New Roman" pitchFamily="18" charset="0"/>
                <a:cs typeface="Times New Roman" pitchFamily="18" charset="0"/>
              </a:rPr>
              <a:t>)</a:t>
            </a:r>
            <a:r>
              <a:rPr lang="fr-FR" sz="1800" dirty="0" smtClean="0">
                <a:latin typeface="Times New Roman" pitchFamily="18" charset="0"/>
                <a:cs typeface="Times New Roman" pitchFamily="18" charset="0"/>
              </a:rPr>
              <a:t>, d'infections urogénitales </a:t>
            </a:r>
            <a:r>
              <a:rPr lang="fr-FR" sz="1800" dirty="0">
                <a:latin typeface="Times New Roman" pitchFamily="18" charset="0"/>
                <a:cs typeface="Times New Roman" pitchFamily="18" charset="0"/>
              </a:rPr>
              <a:t>sexuellement transmissibles </a:t>
            </a:r>
            <a:r>
              <a:rPr lang="fr-FR" sz="1800" b="1" dirty="0">
                <a:latin typeface="Times New Roman" pitchFamily="18" charset="0"/>
                <a:cs typeface="Times New Roman" pitchFamily="18" charset="0"/>
              </a:rPr>
              <a:t>(IST</a:t>
            </a:r>
            <a:r>
              <a:rPr lang="fr-FR" sz="1800" b="1" dirty="0" smtClean="0">
                <a:latin typeface="Times New Roman" pitchFamily="18" charset="0"/>
                <a:cs typeface="Times New Roman" pitchFamily="18" charset="0"/>
              </a:rPr>
              <a:t>) (</a:t>
            </a:r>
            <a:r>
              <a:rPr lang="fr-FR" sz="1800" b="1" dirty="0">
                <a:latin typeface="Times New Roman" pitchFamily="18" charset="0"/>
                <a:cs typeface="Times New Roman" pitchFamily="18" charset="0"/>
              </a:rPr>
              <a:t>serovars D-K)</a:t>
            </a:r>
            <a:r>
              <a:rPr lang="fr-FR" sz="1800" dirty="0">
                <a:latin typeface="Times New Roman" pitchFamily="18" charset="0"/>
                <a:cs typeface="Times New Roman" pitchFamily="18" charset="0"/>
              </a:rPr>
              <a:t> et de </a:t>
            </a:r>
            <a:r>
              <a:rPr lang="fr-FR" sz="1800" b="1" dirty="0">
                <a:latin typeface="Times New Roman" pitchFamily="18" charset="0"/>
                <a:cs typeface="Times New Roman" pitchFamily="18" charset="0"/>
              </a:rPr>
              <a:t>lymphogranulomatose </a:t>
            </a:r>
            <a:r>
              <a:rPr lang="fr-FR" sz="1800" b="1" dirty="0" err="1" smtClean="0">
                <a:latin typeface="Times New Roman" pitchFamily="18" charset="0"/>
                <a:cs typeface="Times New Roman" pitchFamily="18" charset="0"/>
              </a:rPr>
              <a:t>venerienne</a:t>
            </a:r>
            <a:r>
              <a:rPr lang="fr-FR" sz="1800" b="1" dirty="0" smtClean="0">
                <a:latin typeface="Times New Roman" pitchFamily="18" charset="0"/>
                <a:cs typeface="Times New Roman" pitchFamily="18" charset="0"/>
              </a:rPr>
              <a:t> (</a:t>
            </a:r>
            <a:r>
              <a:rPr lang="fr-FR" sz="1800" b="1" dirty="0">
                <a:latin typeface="Times New Roman" pitchFamily="18" charset="0"/>
                <a:cs typeface="Times New Roman" pitchFamily="18" charset="0"/>
              </a:rPr>
              <a:t>serovars L1–L3)</a:t>
            </a:r>
            <a:r>
              <a:rPr lang="fr-FR" sz="1800" dirty="0">
                <a:latin typeface="Times New Roman" pitchFamily="18" charset="0"/>
                <a:cs typeface="Times New Roman" pitchFamily="18" charset="0"/>
              </a:rPr>
              <a:t>, </a:t>
            </a:r>
            <a:endParaRPr lang="fr-FR" sz="1800" dirty="0" smtClean="0">
              <a:latin typeface="Times New Roman" pitchFamily="18" charset="0"/>
              <a:cs typeface="Times New Roman" pitchFamily="18" charset="0"/>
            </a:endParaRPr>
          </a:p>
          <a:p>
            <a:pPr marL="0" indent="0" algn="just">
              <a:lnSpc>
                <a:spcPct val="170000"/>
              </a:lnSpc>
              <a:buNone/>
            </a:pPr>
            <a:r>
              <a:rPr lang="fr-FR" sz="1800" dirty="0" smtClean="0">
                <a:latin typeface="Times New Roman" pitchFamily="18" charset="0"/>
                <a:cs typeface="Times New Roman" pitchFamily="18" charset="0"/>
              </a:rPr>
              <a:t>et </a:t>
            </a:r>
            <a:r>
              <a:rPr lang="fr-FR" sz="1800" b="1" i="1" dirty="0">
                <a:latin typeface="Times New Roman" pitchFamily="18" charset="0"/>
                <a:cs typeface="Times New Roman" pitchFamily="18" charset="0"/>
              </a:rPr>
              <a:t>Chlamydia </a:t>
            </a:r>
            <a:r>
              <a:rPr lang="fr-FR" sz="1800" b="1" i="1" dirty="0" err="1">
                <a:latin typeface="Times New Roman" pitchFamily="18" charset="0"/>
                <a:cs typeface="Times New Roman" pitchFamily="18" charset="0"/>
              </a:rPr>
              <a:t>pneumoniae</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biovar</a:t>
            </a:r>
            <a:r>
              <a:rPr lang="fr-FR" sz="1800" dirty="0">
                <a:latin typeface="Times New Roman" pitchFamily="18" charset="0"/>
                <a:cs typeface="Times New Roman" pitchFamily="18" charset="0"/>
              </a:rPr>
              <a:t> </a:t>
            </a:r>
            <a:r>
              <a:rPr lang="fr-FR" sz="1800" dirty="0" smtClean="0">
                <a:latin typeface="Times New Roman" pitchFamily="18" charset="0"/>
                <a:cs typeface="Times New Roman" pitchFamily="18" charset="0"/>
              </a:rPr>
              <a:t>TWAR (</a:t>
            </a:r>
            <a:r>
              <a:rPr lang="fr-FR" sz="1800" i="1" dirty="0"/>
              <a:t>Taiwan acute </a:t>
            </a:r>
            <a:r>
              <a:rPr lang="fr-FR" sz="1800" i="1" dirty="0" err="1"/>
              <a:t>respiratory</a:t>
            </a:r>
            <a:r>
              <a:rPr lang="fr-FR" sz="1800" i="1" dirty="0"/>
              <a:t> </a:t>
            </a:r>
            <a:r>
              <a:rPr lang="fr-FR" sz="1800" i="1" dirty="0" err="1" smtClean="0"/>
              <a:t>disease</a:t>
            </a:r>
            <a:r>
              <a:rPr lang="fr-FR" sz="1800" dirty="0" smtClean="0">
                <a:latin typeface="Times New Roman" pitchFamily="18" charset="0"/>
                <a:cs typeface="Times New Roman" pitchFamily="18" charset="0"/>
              </a:rPr>
              <a:t>), responsable </a:t>
            </a:r>
            <a:r>
              <a:rPr lang="fr-FR" sz="1800" dirty="0">
                <a:latin typeface="Times New Roman" pitchFamily="18" charset="0"/>
                <a:cs typeface="Times New Roman" pitchFamily="18" charset="0"/>
              </a:rPr>
              <a:t>d'</a:t>
            </a:r>
            <a:r>
              <a:rPr lang="fr-FR" sz="1800" b="1" dirty="0">
                <a:latin typeface="Times New Roman" pitchFamily="18" charset="0"/>
                <a:cs typeface="Times New Roman" pitchFamily="18" charset="0"/>
              </a:rPr>
              <a:t>infections respiratoires</a:t>
            </a:r>
            <a:r>
              <a:rPr lang="fr-FR" sz="1800" dirty="0">
                <a:latin typeface="Times New Roman" pitchFamily="18" charset="0"/>
                <a:cs typeface="Times New Roman" pitchFamily="18" charset="0"/>
              </a:rPr>
              <a:t>. </a:t>
            </a:r>
            <a:endParaRPr lang="fr-FR" sz="1800" dirty="0" smtClean="0">
              <a:latin typeface="Times New Roman" pitchFamily="18" charset="0"/>
              <a:cs typeface="Times New Roman" pitchFamily="18" charset="0"/>
            </a:endParaRPr>
          </a:p>
          <a:p>
            <a:pPr marL="0" indent="0" algn="just">
              <a:lnSpc>
                <a:spcPct val="170000"/>
              </a:lnSpc>
              <a:buNone/>
            </a:pPr>
            <a:r>
              <a:rPr lang="fr-FR" sz="1800" dirty="0" smtClean="0">
                <a:latin typeface="Times New Roman" pitchFamily="18" charset="0"/>
                <a:cs typeface="Times New Roman" pitchFamily="18" charset="0"/>
              </a:rPr>
              <a:t>Une 3</a:t>
            </a:r>
            <a:r>
              <a:rPr lang="fr-FR" sz="1800" baseline="30000" dirty="0" smtClean="0">
                <a:latin typeface="Times New Roman" pitchFamily="18" charset="0"/>
                <a:cs typeface="Times New Roman" pitchFamily="18" charset="0"/>
              </a:rPr>
              <a:t>ème</a:t>
            </a:r>
            <a:r>
              <a:rPr lang="fr-FR" sz="1800" dirty="0" smtClean="0">
                <a:latin typeface="Times New Roman" pitchFamily="18" charset="0"/>
                <a:cs typeface="Times New Roman" pitchFamily="18" charset="0"/>
              </a:rPr>
              <a:t> espèce d'origine </a:t>
            </a:r>
            <a:r>
              <a:rPr lang="fr-FR" sz="1800" dirty="0">
                <a:latin typeface="Times New Roman" pitchFamily="18" charset="0"/>
                <a:cs typeface="Times New Roman" pitchFamily="18" charset="0"/>
              </a:rPr>
              <a:t>aviaire</a:t>
            </a:r>
            <a:r>
              <a:rPr lang="fr-FR" sz="1800" i="1" dirty="0">
                <a:latin typeface="Times New Roman" pitchFamily="18" charset="0"/>
                <a:cs typeface="Times New Roman" pitchFamily="18" charset="0"/>
              </a:rPr>
              <a:t>, </a:t>
            </a:r>
            <a:r>
              <a:rPr lang="fr-FR" sz="1800" b="1" i="1" dirty="0">
                <a:latin typeface="Times New Roman" pitchFamily="18" charset="0"/>
                <a:cs typeface="Times New Roman" pitchFamily="18" charset="0"/>
              </a:rPr>
              <a:t>Chlamydia </a:t>
            </a:r>
            <a:r>
              <a:rPr lang="fr-FR" sz="1800" b="1" i="1" dirty="0" err="1">
                <a:latin typeface="Times New Roman" pitchFamily="18" charset="0"/>
                <a:cs typeface="Times New Roman" pitchFamily="18" charset="0"/>
              </a:rPr>
              <a:t>psittaci</a:t>
            </a:r>
            <a:r>
              <a:rPr lang="fr-FR" sz="1800" i="1" dirty="0">
                <a:latin typeface="Times New Roman" pitchFamily="18" charset="0"/>
                <a:cs typeface="Times New Roman" pitchFamily="18" charset="0"/>
              </a:rPr>
              <a:t>, </a:t>
            </a:r>
            <a:r>
              <a:rPr lang="fr-FR" sz="1800" dirty="0">
                <a:latin typeface="Times New Roman" pitchFamily="18" charset="0"/>
                <a:cs typeface="Times New Roman" pitchFamily="18" charset="0"/>
              </a:rPr>
              <a:t>peut </a:t>
            </a:r>
            <a:r>
              <a:rPr lang="fr-FR" sz="1800" dirty="0" smtClean="0">
                <a:latin typeface="Times New Roman" pitchFamily="18" charset="0"/>
                <a:cs typeface="Times New Roman" pitchFamily="18" charset="0"/>
              </a:rPr>
              <a:t>occasionnellement provoquer </a:t>
            </a:r>
            <a:r>
              <a:rPr lang="fr-FR" sz="1800" dirty="0">
                <a:latin typeface="Times New Roman" pitchFamily="18" charset="0"/>
                <a:cs typeface="Times New Roman" pitchFamily="18" charset="0"/>
              </a:rPr>
              <a:t>des pneumopathies </a:t>
            </a:r>
            <a:r>
              <a:rPr lang="fr-FR" sz="1800" dirty="0" smtClean="0">
                <a:latin typeface="Times New Roman" pitchFamily="18" charset="0"/>
                <a:cs typeface="Times New Roman" pitchFamily="18" charset="0"/>
              </a:rPr>
              <a:t>sévères </a:t>
            </a:r>
            <a:r>
              <a:rPr lang="fr-FR" sz="1800" dirty="0">
                <a:latin typeface="Times New Roman" pitchFamily="18" charset="0"/>
                <a:cs typeface="Times New Roman" pitchFamily="18" charset="0"/>
              </a:rPr>
              <a:t>chez l'homme.</a:t>
            </a:r>
          </a:p>
          <a:p>
            <a:pPr marL="0" indent="0" algn="just">
              <a:lnSpc>
                <a:spcPct val="170000"/>
              </a:lnSpc>
              <a:buNone/>
            </a:pPr>
            <a:r>
              <a:rPr lang="fr-FR" sz="1800" b="1" i="1" dirty="0">
                <a:latin typeface="Times New Roman" pitchFamily="18" charset="0"/>
                <a:cs typeface="Times New Roman" pitchFamily="18" charset="0"/>
              </a:rPr>
              <a:t>C. </a:t>
            </a:r>
            <a:r>
              <a:rPr lang="fr-FR" sz="1800" b="1" i="1" dirty="0" err="1">
                <a:latin typeface="Times New Roman" pitchFamily="18" charset="0"/>
                <a:cs typeface="Times New Roman" pitchFamily="18" charset="0"/>
              </a:rPr>
              <a:t>trachomatis</a:t>
            </a:r>
            <a:r>
              <a:rPr lang="fr-FR" sz="1800" i="1" dirty="0">
                <a:latin typeface="Times New Roman" pitchFamily="18" charset="0"/>
                <a:cs typeface="Times New Roman" pitchFamily="18" charset="0"/>
              </a:rPr>
              <a:t> </a:t>
            </a:r>
            <a:r>
              <a:rPr lang="fr-FR" sz="1800" dirty="0">
                <a:latin typeface="Times New Roman" pitchFamily="18" charset="0"/>
                <a:cs typeface="Times New Roman" pitchFamily="18" charset="0"/>
              </a:rPr>
              <a:t>est </a:t>
            </a:r>
            <a:r>
              <a:rPr lang="fr-FR" sz="1800" dirty="0" smtClean="0">
                <a:latin typeface="Times New Roman" pitchFamily="18" charset="0"/>
                <a:cs typeface="Times New Roman" pitchFamily="18" charset="0"/>
              </a:rPr>
              <a:t>le </a:t>
            </a:r>
            <a:r>
              <a:rPr lang="fr-FR" sz="1800" dirty="0">
                <a:latin typeface="Times New Roman" pitchFamily="18" charset="0"/>
                <a:cs typeface="Times New Roman" pitchFamily="18" charset="0"/>
              </a:rPr>
              <a:t>principal agent </a:t>
            </a:r>
            <a:r>
              <a:rPr lang="fr-FR" sz="1800" dirty="0" smtClean="0">
                <a:latin typeface="Times New Roman" pitchFamily="18" charset="0"/>
                <a:cs typeface="Times New Roman" pitchFamily="18" charset="0"/>
              </a:rPr>
              <a:t>bactérien responsable d'infections </a:t>
            </a:r>
            <a:r>
              <a:rPr lang="fr-FR" sz="1800" dirty="0">
                <a:latin typeface="Times New Roman" pitchFamily="18" charset="0"/>
                <a:cs typeface="Times New Roman" pitchFamily="18" charset="0"/>
              </a:rPr>
              <a:t>sexuellement transmissibles (IST). </a:t>
            </a:r>
            <a:r>
              <a:rPr lang="fr-FR" sz="1800" dirty="0" smtClean="0">
                <a:latin typeface="Times New Roman" pitchFamily="18" charset="0"/>
                <a:cs typeface="Times New Roman" pitchFamily="18" charset="0"/>
              </a:rPr>
              <a:t>Le caractère </a:t>
            </a:r>
            <a:r>
              <a:rPr lang="fr-FR" sz="1800" dirty="0" err="1">
                <a:latin typeface="Times New Roman" pitchFamily="18" charset="0"/>
                <a:cs typeface="Times New Roman" pitchFamily="18" charset="0"/>
              </a:rPr>
              <a:t>paucisymptomatique</a:t>
            </a:r>
            <a:r>
              <a:rPr lang="fr-FR" sz="1800" dirty="0">
                <a:latin typeface="Times New Roman" pitchFamily="18" charset="0"/>
                <a:cs typeface="Times New Roman" pitchFamily="18" charset="0"/>
              </a:rPr>
              <a:t> de l'infection </a:t>
            </a:r>
            <a:r>
              <a:rPr lang="fr-FR" sz="1800" dirty="0" smtClean="0">
                <a:latin typeface="Times New Roman" pitchFamily="18" charset="0"/>
                <a:cs typeface="Times New Roman" pitchFamily="18" charset="0"/>
              </a:rPr>
              <a:t>urogénitale est à </a:t>
            </a:r>
            <a:r>
              <a:rPr lang="fr-FR" sz="1800" dirty="0">
                <a:latin typeface="Times New Roman" pitchFamily="18" charset="0"/>
                <a:cs typeface="Times New Roman" pitchFamily="18" charset="0"/>
              </a:rPr>
              <a:t>l'origine de la </a:t>
            </a:r>
            <a:r>
              <a:rPr lang="fr-FR" sz="1800" dirty="0" smtClean="0">
                <a:latin typeface="Times New Roman" pitchFamily="18" charset="0"/>
                <a:cs typeface="Times New Roman" pitchFamily="18" charset="0"/>
              </a:rPr>
              <a:t>dissémination </a:t>
            </a:r>
            <a:r>
              <a:rPr lang="fr-FR" sz="1800" dirty="0">
                <a:latin typeface="Times New Roman" pitchFamily="18" charset="0"/>
                <a:cs typeface="Times New Roman" pitchFamily="18" charset="0"/>
              </a:rPr>
              <a:t>et des complications </a:t>
            </a:r>
            <a:r>
              <a:rPr lang="fr-FR" sz="1800" dirty="0" smtClean="0">
                <a:latin typeface="Times New Roman" pitchFamily="18" charset="0"/>
                <a:cs typeface="Times New Roman" pitchFamily="18" charset="0"/>
              </a:rPr>
              <a:t>observées chez </a:t>
            </a:r>
            <a:r>
              <a:rPr lang="fr-FR" sz="1800" dirty="0">
                <a:latin typeface="Times New Roman" pitchFamily="18" charset="0"/>
                <a:cs typeface="Times New Roman" pitchFamily="18" charset="0"/>
              </a:rPr>
              <a:t>la femme jeune telles que les salpingites et les </a:t>
            </a:r>
            <a:r>
              <a:rPr lang="fr-FR" sz="1800" dirty="0" smtClean="0">
                <a:latin typeface="Times New Roman" pitchFamily="18" charset="0"/>
                <a:cs typeface="Times New Roman" pitchFamily="18" charset="0"/>
              </a:rPr>
              <a:t>grossesses extra-utérines</a:t>
            </a:r>
            <a:r>
              <a:rPr lang="fr-FR" sz="1800" dirty="0">
                <a:latin typeface="Times New Roman" pitchFamily="18" charset="0"/>
                <a:cs typeface="Times New Roman" pitchFamily="18" charset="0"/>
              </a:rPr>
              <a:t>. </a:t>
            </a:r>
          </a:p>
        </p:txBody>
      </p:sp>
    </p:spTree>
    <p:extLst>
      <p:ext uri="{BB962C8B-B14F-4D97-AF65-F5344CB8AC3E}">
        <p14:creationId xmlns:p14="http://schemas.microsoft.com/office/powerpoint/2010/main" val="4856776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70000"/>
              </a:lnSpc>
            </a:pPr>
            <a:r>
              <a:rPr lang="fr-FR" sz="2100" dirty="0">
                <a:latin typeface="Times New Roman" pitchFamily="18" charset="0"/>
                <a:cs typeface="Times New Roman" pitchFamily="18" charset="0"/>
              </a:rPr>
              <a:t>L'homme se contamine principalement par </a:t>
            </a:r>
            <a:r>
              <a:rPr lang="fr-FR" sz="2100" dirty="0" smtClean="0">
                <a:latin typeface="Times New Roman" pitchFamily="18" charset="0"/>
                <a:cs typeface="Times New Roman" pitchFamily="18" charset="0"/>
              </a:rPr>
              <a:t>inhalation de </a:t>
            </a:r>
            <a:r>
              <a:rPr lang="fr-FR" sz="2100" dirty="0">
                <a:latin typeface="Times New Roman" pitchFamily="18" charset="0"/>
                <a:cs typeface="Times New Roman" pitchFamily="18" charset="0"/>
              </a:rPr>
              <a:t>particules infectieuses, beaucoup plus rarement </a:t>
            </a:r>
            <a:r>
              <a:rPr lang="fr-FR" sz="2100" dirty="0" smtClean="0">
                <a:latin typeface="Times New Roman" pitchFamily="18" charset="0"/>
                <a:cs typeface="Times New Roman" pitchFamily="18" charset="0"/>
              </a:rPr>
              <a:t>par ingestion </a:t>
            </a:r>
            <a:r>
              <a:rPr lang="fr-FR" sz="2100" dirty="0">
                <a:latin typeface="Times New Roman" pitchFamily="18" charset="0"/>
                <a:cs typeface="Times New Roman" pitchFamily="18" charset="0"/>
              </a:rPr>
              <a:t>de produits </a:t>
            </a:r>
            <a:r>
              <a:rPr lang="fr-FR" sz="2100" dirty="0" smtClean="0">
                <a:latin typeface="Times New Roman" pitchFamily="18" charset="0"/>
                <a:cs typeface="Times New Roman" pitchFamily="18" charset="0"/>
              </a:rPr>
              <a:t>à </a:t>
            </a:r>
            <a:r>
              <a:rPr lang="fr-FR" sz="2100" dirty="0">
                <a:latin typeface="Times New Roman" pitchFamily="18" charset="0"/>
                <a:cs typeface="Times New Roman" pitchFamily="18" charset="0"/>
              </a:rPr>
              <a:t>base de lait cru. L'incubation </a:t>
            </a:r>
            <a:r>
              <a:rPr lang="fr-FR" sz="2100" dirty="0" smtClean="0">
                <a:latin typeface="Times New Roman" pitchFamily="18" charset="0"/>
                <a:cs typeface="Times New Roman" pitchFamily="18" charset="0"/>
              </a:rPr>
              <a:t>dure de </a:t>
            </a:r>
            <a:r>
              <a:rPr lang="fr-FR" sz="2100" dirty="0">
                <a:latin typeface="Times New Roman" pitchFamily="18" charset="0"/>
                <a:cs typeface="Times New Roman" pitchFamily="18" charset="0"/>
              </a:rPr>
              <a:t>1 </a:t>
            </a:r>
            <a:r>
              <a:rPr lang="fr-FR" sz="2100" dirty="0" smtClean="0">
                <a:latin typeface="Times New Roman" pitchFamily="18" charset="0"/>
                <a:cs typeface="Times New Roman" pitchFamily="18" charset="0"/>
              </a:rPr>
              <a:t>à </a:t>
            </a:r>
            <a:r>
              <a:rPr lang="fr-FR" sz="2100" dirty="0">
                <a:latin typeface="Times New Roman" pitchFamily="18" charset="0"/>
                <a:cs typeface="Times New Roman" pitchFamily="18" charset="0"/>
              </a:rPr>
              <a:t>3 </a:t>
            </a:r>
            <a:r>
              <a:rPr lang="fr-FR" sz="2100" dirty="0" smtClean="0">
                <a:latin typeface="Times New Roman" pitchFamily="18" charset="0"/>
                <a:cs typeface="Times New Roman" pitchFamily="18" charset="0"/>
              </a:rPr>
              <a:t>semaines.</a:t>
            </a:r>
            <a:endParaRPr lang="fr-FR" sz="2100" dirty="0">
              <a:latin typeface="Times New Roman" pitchFamily="18" charset="0"/>
              <a:cs typeface="Times New Roman" pitchFamily="18" charset="0"/>
            </a:endParaRPr>
          </a:p>
          <a:p>
            <a:pPr algn="just">
              <a:lnSpc>
                <a:spcPct val="170000"/>
              </a:lnSpc>
            </a:pPr>
            <a:r>
              <a:rPr lang="fr-FR" sz="2100" i="1" dirty="0">
                <a:latin typeface="Times New Roman" pitchFamily="18" charset="0"/>
                <a:cs typeface="Times New Roman" pitchFamily="18" charset="0"/>
              </a:rPr>
              <a:t>C. </a:t>
            </a:r>
            <a:r>
              <a:rPr lang="fr-FR" sz="2100" i="1" dirty="0" err="1">
                <a:latin typeface="Times New Roman" pitchFamily="18" charset="0"/>
                <a:cs typeface="Times New Roman" pitchFamily="18" charset="0"/>
              </a:rPr>
              <a:t>burnetii</a:t>
            </a:r>
            <a:r>
              <a:rPr lang="fr-FR" sz="2100" i="1" dirty="0">
                <a:latin typeface="Times New Roman" pitchFamily="18" charset="0"/>
                <a:cs typeface="Times New Roman" pitchFamily="18" charset="0"/>
              </a:rPr>
              <a:t> </a:t>
            </a:r>
            <a:r>
              <a:rPr lang="fr-FR" sz="2100" dirty="0">
                <a:latin typeface="Times New Roman" pitchFamily="18" charset="0"/>
                <a:cs typeface="Times New Roman" pitchFamily="18" charset="0"/>
              </a:rPr>
              <a:t>est hautement infectieuse et une seule </a:t>
            </a:r>
            <a:r>
              <a:rPr lang="fr-FR" sz="2100" dirty="0" smtClean="0">
                <a:latin typeface="Times New Roman" pitchFamily="18" charset="0"/>
                <a:cs typeface="Times New Roman" pitchFamily="18" charset="0"/>
              </a:rPr>
              <a:t>bactérie peut </a:t>
            </a:r>
            <a:r>
              <a:rPr lang="fr-FR" sz="2100" dirty="0">
                <a:latin typeface="Times New Roman" pitchFamily="18" charset="0"/>
                <a:cs typeface="Times New Roman" pitchFamily="18" charset="0"/>
              </a:rPr>
              <a:t>occasionner une infection symptomatique</a:t>
            </a:r>
            <a:r>
              <a:rPr lang="fr-FR" sz="2100" i="1" dirty="0">
                <a:latin typeface="Times New Roman" pitchFamily="18" charset="0"/>
                <a:cs typeface="Times New Roman" pitchFamily="18" charset="0"/>
              </a:rPr>
              <a:t>.</a:t>
            </a:r>
          </a:p>
          <a:p>
            <a:pPr algn="just">
              <a:lnSpc>
                <a:spcPct val="170000"/>
              </a:lnSpc>
            </a:pPr>
            <a:r>
              <a:rPr lang="fr-FR" sz="2100" dirty="0">
                <a:latin typeface="Times New Roman" pitchFamily="18" charset="0"/>
                <a:cs typeface="Times New Roman" pitchFamily="18" charset="0"/>
              </a:rPr>
              <a:t>La </a:t>
            </a:r>
            <a:r>
              <a:rPr lang="fr-FR" sz="2100" b="1" dirty="0">
                <a:latin typeface="Times New Roman" pitchFamily="18" charset="0"/>
                <a:cs typeface="Times New Roman" pitchFamily="18" charset="0"/>
              </a:rPr>
              <a:t>fièvre Q aiguë </a:t>
            </a:r>
            <a:r>
              <a:rPr lang="fr-FR" sz="2100" dirty="0">
                <a:latin typeface="Times New Roman" pitchFamily="18" charset="0"/>
                <a:cs typeface="Times New Roman" pitchFamily="18" charset="0"/>
              </a:rPr>
              <a:t>est asymptomatique dans 60 % </a:t>
            </a:r>
            <a:r>
              <a:rPr lang="fr-FR" sz="2100" dirty="0" smtClean="0">
                <a:latin typeface="Times New Roman" pitchFamily="18" charset="0"/>
                <a:cs typeface="Times New Roman" pitchFamily="18" charset="0"/>
              </a:rPr>
              <a:t>des cas </a:t>
            </a:r>
            <a:r>
              <a:rPr lang="fr-FR" sz="2100" dirty="0">
                <a:latin typeface="Times New Roman" pitchFamily="18" charset="0"/>
                <a:cs typeface="Times New Roman" pitchFamily="18" charset="0"/>
              </a:rPr>
              <a:t>; sinon, elle se manifeste par une </a:t>
            </a:r>
            <a:r>
              <a:rPr lang="fr-FR" sz="2100" dirty="0" smtClean="0">
                <a:latin typeface="Times New Roman" pitchFamily="18" charset="0"/>
                <a:cs typeface="Times New Roman" pitchFamily="18" charset="0"/>
              </a:rPr>
              <a:t>fièvre prolongée, un syndrome </a:t>
            </a:r>
            <a:r>
              <a:rPr lang="fr-FR" sz="2100" dirty="0" err="1" smtClean="0">
                <a:latin typeface="Times New Roman" pitchFamily="18" charset="0"/>
                <a:cs typeface="Times New Roman" pitchFamily="18" charset="0"/>
              </a:rPr>
              <a:t>pseudogrippal</a:t>
            </a:r>
            <a:r>
              <a:rPr lang="fr-FR" sz="2100" dirty="0" smtClean="0">
                <a:latin typeface="Times New Roman" pitchFamily="18" charset="0"/>
                <a:cs typeface="Times New Roman" pitchFamily="18" charset="0"/>
              </a:rPr>
              <a:t>, </a:t>
            </a:r>
            <a:r>
              <a:rPr lang="fr-FR" sz="2100" dirty="0">
                <a:latin typeface="Times New Roman" pitchFamily="18" charset="0"/>
                <a:cs typeface="Times New Roman" pitchFamily="18" charset="0"/>
              </a:rPr>
              <a:t>une </a:t>
            </a:r>
            <a:r>
              <a:rPr lang="fr-FR" sz="2100" dirty="0" smtClean="0">
                <a:latin typeface="Times New Roman" pitchFamily="18" charset="0"/>
                <a:cs typeface="Times New Roman" pitchFamily="18" charset="0"/>
              </a:rPr>
              <a:t>hépatite </a:t>
            </a:r>
            <a:r>
              <a:rPr lang="fr-FR" sz="2100" dirty="0">
                <a:latin typeface="Times New Roman" pitchFamily="18" charset="0"/>
                <a:cs typeface="Times New Roman" pitchFamily="18" charset="0"/>
              </a:rPr>
              <a:t>granulomateuse. Chez la femme enceinte, elle peut provoquer une </a:t>
            </a:r>
            <a:r>
              <a:rPr lang="fr-FR" sz="2100" dirty="0" err="1">
                <a:latin typeface="Times New Roman" pitchFamily="18" charset="0"/>
                <a:cs typeface="Times New Roman" pitchFamily="18" charset="0"/>
              </a:rPr>
              <a:t>placentite</a:t>
            </a:r>
            <a:r>
              <a:rPr lang="fr-FR" sz="2100" dirty="0">
                <a:latin typeface="Times New Roman" pitchFamily="18" charset="0"/>
                <a:cs typeface="Times New Roman" pitchFamily="18" charset="0"/>
              </a:rPr>
              <a:t> conduisant à une prématurité, un avortement, une mort fœtale i</a:t>
            </a:r>
            <a:r>
              <a:rPr lang="fr-FR" sz="2100" i="1" dirty="0">
                <a:latin typeface="Times New Roman" pitchFamily="18" charset="0"/>
                <a:cs typeface="Times New Roman" pitchFamily="18" charset="0"/>
              </a:rPr>
              <a:t>n utero.</a:t>
            </a:r>
          </a:p>
          <a:p>
            <a:pPr algn="just">
              <a:lnSpc>
                <a:spcPct val="170000"/>
              </a:lnSpc>
            </a:pPr>
            <a:r>
              <a:rPr lang="fr-FR" sz="2100" dirty="0">
                <a:latin typeface="Times New Roman" pitchFamily="18" charset="0"/>
                <a:cs typeface="Times New Roman" pitchFamily="18" charset="0"/>
              </a:rPr>
              <a:t>La </a:t>
            </a:r>
            <a:r>
              <a:rPr lang="fr-FR" sz="2100" b="1" dirty="0">
                <a:latin typeface="Times New Roman" pitchFamily="18" charset="0"/>
                <a:cs typeface="Times New Roman" pitchFamily="18" charset="0"/>
              </a:rPr>
              <a:t>fièvre Q chronique</a:t>
            </a:r>
            <a:r>
              <a:rPr lang="fr-FR" sz="2100" dirty="0">
                <a:latin typeface="Times New Roman" pitchFamily="18" charset="0"/>
                <a:cs typeface="Times New Roman" pitchFamily="18" charset="0"/>
              </a:rPr>
              <a:t>, définie comme la persistance de l'infection pendant une période de plus de 6 mois, et principalement en cas d‘immunodépression.</a:t>
            </a:r>
          </a:p>
          <a:p>
            <a:pPr algn="just">
              <a:lnSpc>
                <a:spcPct val="170000"/>
              </a:lnSpc>
            </a:pPr>
            <a:endParaRPr lang="fr-FR" sz="2100" dirty="0">
              <a:latin typeface="Times New Roman" pitchFamily="18" charset="0"/>
              <a:cs typeface="Times New Roman" pitchFamily="18" charset="0"/>
            </a:endParaRPr>
          </a:p>
        </p:txBody>
      </p:sp>
    </p:spTree>
    <p:extLst>
      <p:ext uri="{BB962C8B-B14F-4D97-AF65-F5344CB8AC3E}">
        <p14:creationId xmlns:p14="http://schemas.microsoft.com/office/powerpoint/2010/main" val="2382105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60000"/>
              </a:lnSpc>
            </a:pPr>
            <a:r>
              <a:rPr lang="fr-FR" sz="2300" b="1" dirty="0">
                <a:latin typeface="Times New Roman" pitchFamily="18" charset="0"/>
                <a:cs typeface="Times New Roman" pitchFamily="18" charset="0"/>
              </a:rPr>
              <a:t>Caractères généraux </a:t>
            </a:r>
            <a:r>
              <a:rPr lang="fr-FR" sz="2300" b="1" dirty="0" smtClean="0">
                <a:latin typeface="Times New Roman" pitchFamily="18" charset="0"/>
                <a:cs typeface="Times New Roman" pitchFamily="18" charset="0"/>
              </a:rPr>
              <a:t>d'orientation et </a:t>
            </a:r>
            <a:r>
              <a:rPr lang="fr-FR" sz="2300" b="1" dirty="0">
                <a:latin typeface="Times New Roman" pitchFamily="18" charset="0"/>
                <a:cs typeface="Times New Roman" pitchFamily="18" charset="0"/>
              </a:rPr>
              <a:t>de différenciation du genre</a:t>
            </a:r>
          </a:p>
          <a:p>
            <a:pPr algn="just">
              <a:lnSpc>
                <a:spcPct val="160000"/>
              </a:lnSpc>
            </a:pPr>
            <a:r>
              <a:rPr lang="fr-FR" sz="2300" i="1" dirty="0">
                <a:latin typeface="Times New Roman" pitchFamily="18" charset="0"/>
                <a:cs typeface="Times New Roman" pitchFamily="18" charset="0"/>
              </a:rPr>
              <a:t>C. </a:t>
            </a:r>
            <a:r>
              <a:rPr lang="fr-FR" sz="2300" i="1" dirty="0" err="1">
                <a:latin typeface="Times New Roman" pitchFamily="18" charset="0"/>
                <a:cs typeface="Times New Roman" pitchFamily="18" charset="0"/>
              </a:rPr>
              <a:t>burnetii</a:t>
            </a:r>
            <a:r>
              <a:rPr lang="fr-FR" sz="2300" i="1" dirty="0">
                <a:latin typeface="Times New Roman" pitchFamily="18" charset="0"/>
                <a:cs typeface="Times New Roman" pitchFamily="18" charset="0"/>
              </a:rPr>
              <a:t> </a:t>
            </a:r>
            <a:r>
              <a:rPr lang="fr-FR" sz="2300" dirty="0">
                <a:latin typeface="Times New Roman" pitchFamily="18" charset="0"/>
                <a:cs typeface="Times New Roman" pitchFamily="18" charset="0"/>
              </a:rPr>
              <a:t>est une </a:t>
            </a:r>
            <a:r>
              <a:rPr lang="fr-FR" sz="2300" dirty="0" smtClean="0">
                <a:latin typeface="Times New Roman" pitchFamily="18" charset="0"/>
                <a:cs typeface="Times New Roman" pitchFamily="18" charset="0"/>
              </a:rPr>
              <a:t>bactérie pléomorphe </a:t>
            </a:r>
            <a:r>
              <a:rPr lang="fr-FR" sz="2300" dirty="0">
                <a:latin typeface="Times New Roman" pitchFamily="18" charset="0"/>
                <a:cs typeface="Times New Roman" pitchFamily="18" charset="0"/>
              </a:rPr>
              <a:t>de 0,2 </a:t>
            </a:r>
            <a:r>
              <a:rPr lang="fr-FR" sz="2300" dirty="0" smtClean="0">
                <a:latin typeface="Times New Roman" pitchFamily="18" charset="0"/>
                <a:cs typeface="Times New Roman" pitchFamily="18" charset="0"/>
              </a:rPr>
              <a:t>à </a:t>
            </a:r>
            <a:r>
              <a:rPr lang="fr-FR" sz="2300" dirty="0">
                <a:latin typeface="Times New Roman" pitchFamily="18" charset="0"/>
                <a:cs typeface="Times New Roman" pitchFamily="18" charset="0"/>
              </a:rPr>
              <a:t>1 </a:t>
            </a:r>
            <a:r>
              <a:rPr lang="fr-FR" sz="2300" dirty="0" err="1">
                <a:latin typeface="Times New Roman" pitchFamily="18" charset="0"/>
                <a:cs typeface="Times New Roman" pitchFamily="18" charset="0"/>
              </a:rPr>
              <a:t>μm</a:t>
            </a:r>
            <a:r>
              <a:rPr lang="fr-FR" sz="2300" dirty="0" smtClean="0">
                <a:latin typeface="Times New Roman" pitchFamily="18" charset="0"/>
                <a:cs typeface="Times New Roman" pitchFamily="18" charset="0"/>
              </a:rPr>
              <a:t>, intracellulaire </a:t>
            </a:r>
            <a:r>
              <a:rPr lang="fr-FR" sz="2300" dirty="0">
                <a:latin typeface="Times New Roman" pitchFamily="18" charset="0"/>
                <a:cs typeface="Times New Roman" pitchFamily="18" charset="0"/>
              </a:rPr>
              <a:t>stricte. Sa structure est proche de celle </a:t>
            </a:r>
            <a:r>
              <a:rPr lang="fr-FR" sz="2300" dirty="0" smtClean="0">
                <a:latin typeface="Times New Roman" pitchFamily="18" charset="0"/>
                <a:cs typeface="Times New Roman" pitchFamily="18" charset="0"/>
              </a:rPr>
              <a:t>des bactéries </a:t>
            </a:r>
            <a:r>
              <a:rPr lang="fr-FR" sz="2300" dirty="0">
                <a:latin typeface="Times New Roman" pitchFamily="18" charset="0"/>
                <a:cs typeface="Times New Roman" pitchFamily="18" charset="0"/>
              </a:rPr>
              <a:t>à</a:t>
            </a:r>
            <a:r>
              <a:rPr lang="fr-FR" sz="2300" dirty="0" smtClean="0">
                <a:latin typeface="Times New Roman" pitchFamily="18" charset="0"/>
                <a:cs typeface="Times New Roman" pitchFamily="18" charset="0"/>
              </a:rPr>
              <a:t> </a:t>
            </a:r>
            <a:r>
              <a:rPr lang="fr-FR" sz="2300" dirty="0">
                <a:latin typeface="Times New Roman" pitchFamily="18" charset="0"/>
                <a:cs typeface="Times New Roman" pitchFamily="18" charset="0"/>
              </a:rPr>
              <a:t>Gram </a:t>
            </a:r>
            <a:r>
              <a:rPr lang="fr-FR" sz="2300" dirty="0" smtClean="0">
                <a:latin typeface="Times New Roman" pitchFamily="18" charset="0"/>
                <a:cs typeface="Times New Roman" pitchFamily="18" charset="0"/>
              </a:rPr>
              <a:t>négatif. </a:t>
            </a:r>
          </a:p>
          <a:p>
            <a:pPr algn="just">
              <a:lnSpc>
                <a:spcPct val="160000"/>
              </a:lnSpc>
            </a:pPr>
            <a:r>
              <a:rPr lang="fr-FR" sz="2300" dirty="0" smtClean="0">
                <a:latin typeface="Times New Roman" pitchFamily="18" charset="0"/>
                <a:cs typeface="Times New Roman" pitchFamily="18" charset="0"/>
              </a:rPr>
              <a:t>Elle </a:t>
            </a:r>
            <a:r>
              <a:rPr lang="fr-FR" sz="2300" dirty="0">
                <a:latin typeface="Times New Roman" pitchFamily="18" charset="0"/>
                <a:cs typeface="Times New Roman" pitchFamily="18" charset="0"/>
              </a:rPr>
              <a:t>existe sous 2</a:t>
            </a:r>
            <a:r>
              <a:rPr lang="fr-FR" sz="2300" dirty="0" smtClean="0">
                <a:latin typeface="Times New Roman" pitchFamily="18" charset="0"/>
                <a:cs typeface="Times New Roman" pitchFamily="18" charset="0"/>
              </a:rPr>
              <a:t> </a:t>
            </a:r>
            <a:r>
              <a:rPr lang="fr-FR" sz="2300" dirty="0">
                <a:latin typeface="Times New Roman" pitchFamily="18" charset="0"/>
                <a:cs typeface="Times New Roman" pitchFamily="18" charset="0"/>
              </a:rPr>
              <a:t>formes </a:t>
            </a:r>
            <a:r>
              <a:rPr lang="fr-FR" sz="2300" dirty="0" smtClean="0">
                <a:latin typeface="Times New Roman" pitchFamily="18" charset="0"/>
                <a:cs typeface="Times New Roman" pitchFamily="18" charset="0"/>
              </a:rPr>
              <a:t>morphologiquement distinctes </a:t>
            </a:r>
            <a:r>
              <a:rPr lang="fr-FR" sz="2300" dirty="0">
                <a:latin typeface="Times New Roman" pitchFamily="18" charset="0"/>
                <a:cs typeface="Times New Roman" pitchFamily="18" charset="0"/>
              </a:rPr>
              <a:t>: </a:t>
            </a:r>
            <a:r>
              <a:rPr lang="fr-FR" sz="2300" b="1" dirty="0">
                <a:latin typeface="Times New Roman" pitchFamily="18" charset="0"/>
                <a:cs typeface="Times New Roman" pitchFamily="18" charset="0"/>
              </a:rPr>
              <a:t>LCV </a:t>
            </a:r>
            <a:r>
              <a:rPr lang="fr-FR" sz="2300" dirty="0">
                <a:latin typeface="Times New Roman" pitchFamily="18" charset="0"/>
                <a:cs typeface="Times New Roman" pitchFamily="18" charset="0"/>
              </a:rPr>
              <a:t>pour </a:t>
            </a:r>
            <a:r>
              <a:rPr lang="fr-FR" sz="2300" i="1" dirty="0">
                <a:latin typeface="Times New Roman" pitchFamily="18" charset="0"/>
                <a:cs typeface="Times New Roman" pitchFamily="18" charset="0"/>
              </a:rPr>
              <a:t>large </a:t>
            </a:r>
            <a:r>
              <a:rPr lang="fr-FR" sz="2300" i="1" dirty="0" err="1">
                <a:latin typeface="Times New Roman" pitchFamily="18" charset="0"/>
                <a:cs typeface="Times New Roman" pitchFamily="18" charset="0"/>
              </a:rPr>
              <a:t>cell</a:t>
            </a:r>
            <a:r>
              <a:rPr lang="fr-FR" sz="2300" i="1" dirty="0">
                <a:latin typeface="Times New Roman" pitchFamily="18" charset="0"/>
                <a:cs typeface="Times New Roman" pitchFamily="18" charset="0"/>
              </a:rPr>
              <a:t> variant</a:t>
            </a:r>
            <a:r>
              <a:rPr lang="fr-FR" sz="2300" dirty="0">
                <a:latin typeface="Times New Roman" pitchFamily="18" charset="0"/>
                <a:cs typeface="Times New Roman" pitchFamily="18" charset="0"/>
              </a:rPr>
              <a:t>, </a:t>
            </a:r>
            <a:r>
              <a:rPr lang="fr-FR" sz="2300" dirty="0" smtClean="0">
                <a:latin typeface="Times New Roman" pitchFamily="18" charset="0"/>
                <a:cs typeface="Times New Roman" pitchFamily="18" charset="0"/>
              </a:rPr>
              <a:t>et </a:t>
            </a:r>
            <a:r>
              <a:rPr lang="fr-FR" sz="2300" b="1" dirty="0" smtClean="0">
                <a:latin typeface="Times New Roman" pitchFamily="18" charset="0"/>
                <a:cs typeface="Times New Roman" pitchFamily="18" charset="0"/>
              </a:rPr>
              <a:t>SCV</a:t>
            </a:r>
            <a:r>
              <a:rPr lang="fr-FR" sz="2300" dirty="0" smtClean="0">
                <a:latin typeface="Times New Roman" pitchFamily="18" charset="0"/>
                <a:cs typeface="Times New Roman" pitchFamily="18" charset="0"/>
              </a:rPr>
              <a:t> </a:t>
            </a:r>
            <a:r>
              <a:rPr lang="fr-FR" sz="2300" dirty="0">
                <a:latin typeface="Times New Roman" pitchFamily="18" charset="0"/>
                <a:cs typeface="Times New Roman" pitchFamily="18" charset="0"/>
              </a:rPr>
              <a:t>pour </a:t>
            </a:r>
            <a:r>
              <a:rPr lang="fr-FR" sz="2300" i="1" dirty="0" err="1">
                <a:latin typeface="Times New Roman" pitchFamily="18" charset="0"/>
                <a:cs typeface="Times New Roman" pitchFamily="18" charset="0"/>
              </a:rPr>
              <a:t>small</a:t>
            </a:r>
            <a:r>
              <a:rPr lang="fr-FR" sz="2300" i="1" dirty="0">
                <a:latin typeface="Times New Roman" pitchFamily="18" charset="0"/>
                <a:cs typeface="Times New Roman" pitchFamily="18" charset="0"/>
              </a:rPr>
              <a:t> </a:t>
            </a:r>
            <a:r>
              <a:rPr lang="fr-FR" sz="2300" i="1" dirty="0" err="1">
                <a:latin typeface="Times New Roman" pitchFamily="18" charset="0"/>
                <a:cs typeface="Times New Roman" pitchFamily="18" charset="0"/>
              </a:rPr>
              <a:t>cell</a:t>
            </a:r>
            <a:r>
              <a:rPr lang="fr-FR" sz="2300" i="1" dirty="0">
                <a:latin typeface="Times New Roman" pitchFamily="18" charset="0"/>
                <a:cs typeface="Times New Roman" pitchFamily="18" charset="0"/>
              </a:rPr>
              <a:t> variant</a:t>
            </a:r>
            <a:r>
              <a:rPr lang="fr-FR" sz="2300" dirty="0">
                <a:latin typeface="Times New Roman" pitchFamily="18" charset="0"/>
                <a:cs typeface="Times New Roman" pitchFamily="18" charset="0"/>
              </a:rPr>
              <a:t>. Cette </a:t>
            </a:r>
            <a:r>
              <a:rPr lang="fr-FR" sz="2300" dirty="0" smtClean="0">
                <a:latin typeface="Times New Roman" pitchFamily="18" charset="0"/>
                <a:cs typeface="Times New Roman" pitchFamily="18" charset="0"/>
              </a:rPr>
              <a:t>dernière </a:t>
            </a:r>
            <a:r>
              <a:rPr lang="fr-FR" sz="2300" dirty="0">
                <a:latin typeface="Times New Roman" pitchFamily="18" charset="0"/>
                <a:cs typeface="Times New Roman" pitchFamily="18" charset="0"/>
              </a:rPr>
              <a:t>forme </a:t>
            </a:r>
            <a:r>
              <a:rPr lang="fr-FR" sz="2300" dirty="0" smtClean="0">
                <a:latin typeface="Times New Roman" pitchFamily="18" charset="0"/>
                <a:cs typeface="Times New Roman" pitchFamily="18" charset="0"/>
              </a:rPr>
              <a:t>constitue une </a:t>
            </a:r>
            <a:r>
              <a:rPr lang="fr-FR" sz="2300" b="1" dirty="0" smtClean="0">
                <a:latin typeface="Times New Roman" pitchFamily="18" charset="0"/>
                <a:cs typeface="Times New Roman" pitchFamily="18" charset="0"/>
              </a:rPr>
              <a:t>pseudo-spore</a:t>
            </a:r>
            <a:r>
              <a:rPr lang="fr-FR" sz="2300" dirty="0" smtClean="0">
                <a:latin typeface="Times New Roman" pitchFamily="18" charset="0"/>
                <a:cs typeface="Times New Roman" pitchFamily="18" charset="0"/>
              </a:rPr>
              <a:t> particulièrement résistante trouvée </a:t>
            </a:r>
            <a:r>
              <a:rPr lang="fr-FR" sz="2300" dirty="0">
                <a:latin typeface="Times New Roman" pitchFamily="18" charset="0"/>
                <a:cs typeface="Times New Roman" pitchFamily="18" charset="0"/>
              </a:rPr>
              <a:t>dans </a:t>
            </a:r>
            <a:r>
              <a:rPr lang="fr-FR" sz="2300" dirty="0" smtClean="0">
                <a:latin typeface="Times New Roman" pitchFamily="18" charset="0"/>
                <a:cs typeface="Times New Roman" pitchFamily="18" charset="0"/>
              </a:rPr>
              <a:t>le milieu extérieur. </a:t>
            </a:r>
          </a:p>
          <a:p>
            <a:pPr algn="just">
              <a:lnSpc>
                <a:spcPct val="160000"/>
              </a:lnSpc>
            </a:pPr>
            <a:r>
              <a:rPr lang="fr-FR" sz="2300" dirty="0" smtClean="0">
                <a:latin typeface="Times New Roman" pitchFamily="18" charset="0"/>
                <a:cs typeface="Times New Roman" pitchFamily="18" charset="0"/>
              </a:rPr>
              <a:t>Pour </a:t>
            </a:r>
            <a:r>
              <a:rPr lang="fr-FR" sz="2300" dirty="0">
                <a:latin typeface="Times New Roman" pitchFamily="18" charset="0"/>
                <a:cs typeface="Times New Roman" pitchFamily="18" charset="0"/>
              </a:rPr>
              <a:t>inactiver la </a:t>
            </a:r>
            <a:r>
              <a:rPr lang="fr-FR" sz="2300" dirty="0" smtClean="0">
                <a:latin typeface="Times New Roman" pitchFamily="18" charset="0"/>
                <a:cs typeface="Times New Roman" pitchFamily="18" charset="0"/>
              </a:rPr>
              <a:t>bactérie, </a:t>
            </a:r>
            <a:r>
              <a:rPr lang="fr-FR" sz="2300" dirty="0">
                <a:latin typeface="Times New Roman" pitchFamily="18" charset="0"/>
                <a:cs typeface="Times New Roman" pitchFamily="18" charset="0"/>
              </a:rPr>
              <a:t>il faudra </a:t>
            </a:r>
            <a:r>
              <a:rPr lang="fr-FR" sz="2300" dirty="0" smtClean="0">
                <a:latin typeface="Times New Roman" pitchFamily="18" charset="0"/>
                <a:cs typeface="Times New Roman" pitchFamily="18" charset="0"/>
              </a:rPr>
              <a:t>utiliser l'une </a:t>
            </a:r>
            <a:r>
              <a:rPr lang="fr-FR" sz="2300" dirty="0">
                <a:latin typeface="Times New Roman" pitchFamily="18" charset="0"/>
                <a:cs typeface="Times New Roman" pitchFamily="18" charset="0"/>
              </a:rPr>
              <a:t>des solutions suivantes : </a:t>
            </a:r>
            <a:r>
              <a:rPr lang="fr-FR" sz="2300" dirty="0" err="1">
                <a:latin typeface="Times New Roman" pitchFamily="18" charset="0"/>
                <a:cs typeface="Times New Roman" pitchFamily="18" charset="0"/>
              </a:rPr>
              <a:t>NaOH</a:t>
            </a:r>
            <a:r>
              <a:rPr lang="fr-FR" sz="2300" dirty="0">
                <a:latin typeface="Times New Roman" pitchFamily="18" charset="0"/>
                <a:cs typeface="Times New Roman" pitchFamily="18" charset="0"/>
              </a:rPr>
              <a:t> chaude à</a:t>
            </a:r>
            <a:r>
              <a:rPr lang="fr-FR" sz="2300" dirty="0" smtClean="0">
                <a:latin typeface="Times New Roman" pitchFamily="18" charset="0"/>
                <a:cs typeface="Times New Roman" pitchFamily="18" charset="0"/>
              </a:rPr>
              <a:t> </a:t>
            </a:r>
            <a:r>
              <a:rPr lang="fr-FR" sz="2300" dirty="0">
                <a:latin typeface="Times New Roman" pitchFamily="18" charset="0"/>
                <a:cs typeface="Times New Roman" pitchFamily="18" charset="0"/>
              </a:rPr>
              <a:t>2 %, </a:t>
            </a:r>
            <a:r>
              <a:rPr lang="fr-FR" sz="2300" dirty="0" smtClean="0">
                <a:latin typeface="Times New Roman" pitchFamily="18" charset="0"/>
                <a:cs typeface="Times New Roman" pitchFamily="18" charset="0"/>
              </a:rPr>
              <a:t>phénol à </a:t>
            </a:r>
            <a:r>
              <a:rPr lang="fr-FR" sz="2300" dirty="0">
                <a:latin typeface="Times New Roman" pitchFamily="18" charset="0"/>
                <a:cs typeface="Times New Roman" pitchFamily="18" charset="0"/>
              </a:rPr>
              <a:t>5 %, chloroforme </a:t>
            </a:r>
            <a:r>
              <a:rPr lang="fr-FR" sz="2300" dirty="0" smtClean="0">
                <a:latin typeface="Times New Roman" pitchFamily="18" charset="0"/>
                <a:cs typeface="Times New Roman" pitchFamily="18" charset="0"/>
              </a:rPr>
              <a:t>à </a:t>
            </a:r>
            <a:r>
              <a:rPr lang="fr-FR" sz="2300" dirty="0">
                <a:latin typeface="Times New Roman" pitchFamily="18" charset="0"/>
                <a:cs typeface="Times New Roman" pitchFamily="18" charset="0"/>
              </a:rPr>
              <a:t>5 %, alcool </a:t>
            </a:r>
            <a:r>
              <a:rPr lang="fr-FR" sz="2300" dirty="0" err="1">
                <a:latin typeface="Times New Roman" pitchFamily="18" charset="0"/>
                <a:cs typeface="Times New Roman" pitchFamily="18" charset="0"/>
              </a:rPr>
              <a:t>ethylique</a:t>
            </a:r>
            <a:r>
              <a:rPr lang="fr-FR" sz="2300" dirty="0">
                <a:latin typeface="Times New Roman" pitchFamily="18" charset="0"/>
                <a:cs typeface="Times New Roman" pitchFamily="18" charset="0"/>
              </a:rPr>
              <a:t> </a:t>
            </a:r>
            <a:r>
              <a:rPr lang="fr-FR" sz="2300" dirty="0" smtClean="0">
                <a:latin typeface="Times New Roman" pitchFamily="18" charset="0"/>
                <a:cs typeface="Times New Roman" pitchFamily="18" charset="0"/>
              </a:rPr>
              <a:t>à </a:t>
            </a:r>
            <a:r>
              <a:rPr lang="fr-FR" sz="2300" dirty="0">
                <a:latin typeface="Times New Roman" pitchFamily="18" charset="0"/>
                <a:cs typeface="Times New Roman" pitchFamily="18" charset="0"/>
              </a:rPr>
              <a:t>70 %, formol </a:t>
            </a:r>
            <a:r>
              <a:rPr lang="fr-FR" sz="2300" dirty="0" smtClean="0">
                <a:latin typeface="Times New Roman" pitchFamily="18" charset="0"/>
                <a:cs typeface="Times New Roman" pitchFamily="18" charset="0"/>
              </a:rPr>
              <a:t>à </a:t>
            </a:r>
            <a:r>
              <a:rPr lang="it-IT" sz="2300" dirty="0" smtClean="0">
                <a:latin typeface="Times New Roman" pitchFamily="18" charset="0"/>
                <a:cs typeface="Times New Roman" pitchFamily="18" charset="0"/>
              </a:rPr>
              <a:t>2 </a:t>
            </a:r>
            <a:r>
              <a:rPr lang="it-IT" sz="2300" dirty="0">
                <a:latin typeface="Times New Roman" pitchFamily="18" charset="0"/>
                <a:cs typeface="Times New Roman" pitchFamily="18" charset="0"/>
              </a:rPr>
              <a:t>%, peroxyde d'hydrogene </a:t>
            </a:r>
            <a:r>
              <a:rPr lang="it-IT" sz="2300" dirty="0" smtClean="0">
                <a:latin typeface="Times New Roman" pitchFamily="18" charset="0"/>
                <a:cs typeface="Times New Roman" pitchFamily="18" charset="0"/>
              </a:rPr>
              <a:t>à </a:t>
            </a:r>
            <a:r>
              <a:rPr lang="it-IT" sz="2300" dirty="0">
                <a:latin typeface="Times New Roman" pitchFamily="18" charset="0"/>
                <a:cs typeface="Times New Roman" pitchFamily="18" charset="0"/>
              </a:rPr>
              <a:t>5 %.</a:t>
            </a:r>
            <a:endParaRPr lang="fr-FR" sz="2300" dirty="0">
              <a:latin typeface="Times New Roman" pitchFamily="18" charset="0"/>
              <a:cs typeface="Times New Roman" pitchFamily="18" charset="0"/>
            </a:endParaRPr>
          </a:p>
        </p:txBody>
      </p:sp>
    </p:spTree>
    <p:extLst>
      <p:ext uri="{BB962C8B-B14F-4D97-AF65-F5344CB8AC3E}">
        <p14:creationId xmlns:p14="http://schemas.microsoft.com/office/powerpoint/2010/main" val="24720925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202034"/>
          </a:xfrm>
        </p:spPr>
        <p:txBody>
          <a:bodyPr>
            <a:normAutofit fontScale="90000"/>
          </a:bodyPr>
          <a:lstStyle/>
          <a:p>
            <a:r>
              <a:rPr lang="fr-FR" b="1" dirty="0">
                <a:latin typeface="Times New Roman" pitchFamily="18" charset="0"/>
                <a:cs typeface="Times New Roman" pitchFamily="18" charset="0"/>
              </a:rPr>
              <a:t>Diagnostic </a:t>
            </a:r>
            <a:r>
              <a:rPr lang="fr-FR" b="1" dirty="0" smtClean="0">
                <a:latin typeface="Times New Roman" pitchFamily="18" charset="0"/>
                <a:cs typeface="Times New Roman" pitchFamily="18" charset="0"/>
              </a:rPr>
              <a:t>bactériologique</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107504" y="836712"/>
            <a:ext cx="9036496" cy="6021288"/>
          </a:xfrm>
        </p:spPr>
        <p:txBody>
          <a:bodyPr>
            <a:normAutofit/>
          </a:bodyPr>
          <a:lstStyle/>
          <a:p>
            <a:pPr algn="just">
              <a:lnSpc>
                <a:spcPct val="150000"/>
              </a:lnSpc>
            </a:pPr>
            <a:r>
              <a:rPr lang="fr-FR" dirty="0" smtClean="0">
                <a:latin typeface="Times New Roman" pitchFamily="18" charset="0"/>
                <a:cs typeface="Times New Roman" pitchFamily="18" charset="0"/>
              </a:rPr>
              <a:t>Le </a:t>
            </a:r>
            <a:r>
              <a:rPr lang="fr-FR" dirty="0">
                <a:latin typeface="Times New Roman" pitchFamily="18" charset="0"/>
                <a:cs typeface="Times New Roman" pitchFamily="18" charset="0"/>
              </a:rPr>
              <a:t>diagnostic est le plus souvent </a:t>
            </a:r>
            <a:r>
              <a:rPr lang="fr-FR" dirty="0" smtClean="0">
                <a:latin typeface="Times New Roman" pitchFamily="18" charset="0"/>
                <a:cs typeface="Times New Roman" pitchFamily="18" charset="0"/>
              </a:rPr>
              <a:t>réalisé </a:t>
            </a:r>
            <a:r>
              <a:rPr lang="fr-FR" dirty="0">
                <a:latin typeface="Times New Roman" pitchFamily="18" charset="0"/>
                <a:cs typeface="Times New Roman" pitchFamily="18" charset="0"/>
              </a:rPr>
              <a:t>de </a:t>
            </a:r>
            <a:r>
              <a:rPr lang="fr-FR" dirty="0" smtClean="0">
                <a:latin typeface="Times New Roman" pitchFamily="18" charset="0"/>
                <a:cs typeface="Times New Roman" pitchFamily="18" charset="0"/>
              </a:rPr>
              <a:t>manière indirecte par </a:t>
            </a:r>
            <a:r>
              <a:rPr lang="fr-FR" dirty="0">
                <a:latin typeface="Times New Roman" pitchFamily="18" charset="0"/>
                <a:cs typeface="Times New Roman" pitchFamily="18" charset="0"/>
              </a:rPr>
              <a:t>mise en </a:t>
            </a:r>
            <a:r>
              <a:rPr lang="fr-FR" dirty="0" smtClean="0">
                <a:latin typeface="Times New Roman" pitchFamily="18" charset="0"/>
                <a:cs typeface="Times New Roman" pitchFamily="18" charset="0"/>
              </a:rPr>
              <a:t>évidence </a:t>
            </a:r>
            <a:r>
              <a:rPr lang="fr-FR" dirty="0">
                <a:latin typeface="Times New Roman" pitchFamily="18" charset="0"/>
                <a:cs typeface="Times New Roman" pitchFamily="18" charset="0"/>
              </a:rPr>
              <a:t>des anticorps. Il est </a:t>
            </a:r>
            <a:r>
              <a:rPr lang="fr-FR" dirty="0" smtClean="0">
                <a:latin typeface="Times New Roman" pitchFamily="18" charset="0"/>
                <a:cs typeface="Times New Roman" pitchFamily="18" charset="0"/>
              </a:rPr>
              <a:t>parfois nécessaire </a:t>
            </a:r>
            <a:r>
              <a:rPr lang="fr-FR" dirty="0">
                <a:latin typeface="Times New Roman" pitchFamily="18" charset="0"/>
                <a:cs typeface="Times New Roman" pitchFamily="18" charset="0"/>
              </a:rPr>
              <a:t>d'y adjoindre des </a:t>
            </a:r>
            <a:r>
              <a:rPr lang="fr-FR" dirty="0" smtClean="0">
                <a:latin typeface="Times New Roman" pitchFamily="18" charset="0"/>
                <a:cs typeface="Times New Roman" pitchFamily="18" charset="0"/>
              </a:rPr>
              <a:t>méthodes </a:t>
            </a:r>
            <a:r>
              <a:rPr lang="fr-FR" dirty="0">
                <a:latin typeface="Times New Roman" pitchFamily="18" charset="0"/>
                <a:cs typeface="Times New Roman" pitchFamily="18" charset="0"/>
              </a:rPr>
              <a:t>directes, </a:t>
            </a:r>
            <a:r>
              <a:rPr lang="fr-FR" dirty="0" smtClean="0">
                <a:latin typeface="Times New Roman" pitchFamily="18" charset="0"/>
                <a:cs typeface="Times New Roman" pitchFamily="18" charset="0"/>
              </a:rPr>
              <a:t>notamment chez </a:t>
            </a:r>
            <a:r>
              <a:rPr lang="fr-FR" dirty="0">
                <a:latin typeface="Times New Roman" pitchFamily="18" charset="0"/>
                <a:cs typeface="Times New Roman" pitchFamily="18" charset="0"/>
              </a:rPr>
              <a:t>des sujets </a:t>
            </a:r>
            <a:r>
              <a:rPr lang="fr-FR" dirty="0" smtClean="0">
                <a:latin typeface="Times New Roman" pitchFamily="18" charset="0"/>
                <a:cs typeface="Times New Roman" pitchFamily="18" charset="0"/>
              </a:rPr>
              <a:t>immunodéprimés </a:t>
            </a:r>
            <a:r>
              <a:rPr lang="fr-FR" dirty="0">
                <a:latin typeface="Times New Roman" pitchFamily="18" charset="0"/>
                <a:cs typeface="Times New Roman" pitchFamily="18" charset="0"/>
              </a:rPr>
              <a:t>ou en fonction de </a:t>
            </a:r>
            <a:r>
              <a:rPr lang="fr-FR" dirty="0" smtClean="0">
                <a:latin typeface="Times New Roman" pitchFamily="18" charset="0"/>
                <a:cs typeface="Times New Roman" pitchFamily="18" charset="0"/>
              </a:rPr>
              <a:t>la symptomatologie</a:t>
            </a:r>
            <a:r>
              <a:rPr lang="fr-FR" dirty="0">
                <a:latin typeface="Times New Roman" pitchFamily="18" charset="0"/>
                <a:cs typeface="Times New Roman" pitchFamily="18" charset="0"/>
              </a:rPr>
              <a:t>.</a:t>
            </a:r>
          </a:p>
        </p:txBody>
      </p:sp>
    </p:spTree>
    <p:extLst>
      <p:ext uri="{BB962C8B-B14F-4D97-AF65-F5344CB8AC3E}">
        <p14:creationId xmlns:p14="http://schemas.microsoft.com/office/powerpoint/2010/main" val="689979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60648"/>
            <a:ext cx="9144000" cy="6597352"/>
          </a:xfrm>
        </p:spPr>
        <p:txBody>
          <a:bodyPr>
            <a:noAutofit/>
          </a:bodyPr>
          <a:lstStyle/>
          <a:p>
            <a:pPr algn="just">
              <a:lnSpc>
                <a:spcPct val="170000"/>
              </a:lnSpc>
            </a:pPr>
            <a:r>
              <a:rPr lang="fr-FR" sz="2400" b="1" dirty="0">
                <a:solidFill>
                  <a:srgbClr val="00B050"/>
                </a:solidFill>
                <a:latin typeface="Times New Roman" pitchFamily="18" charset="0"/>
                <a:cs typeface="Times New Roman" pitchFamily="18" charset="0"/>
              </a:rPr>
              <a:t>Diagnostic direct</a:t>
            </a:r>
          </a:p>
          <a:p>
            <a:pPr algn="just">
              <a:lnSpc>
                <a:spcPct val="170000"/>
              </a:lnSpc>
            </a:pPr>
            <a:r>
              <a:rPr lang="fr-FR" sz="2400" dirty="0">
                <a:latin typeface="Times New Roman" pitchFamily="18" charset="0"/>
                <a:cs typeface="Times New Roman" pitchFamily="18" charset="0"/>
              </a:rPr>
              <a:t>Le diagnostic direct est rarement </a:t>
            </a:r>
            <a:r>
              <a:rPr lang="fr-FR" sz="2400" dirty="0" smtClean="0">
                <a:latin typeface="Times New Roman" pitchFamily="18" charset="0"/>
                <a:cs typeface="Times New Roman" pitchFamily="18" charset="0"/>
              </a:rPr>
              <a:t>réalisé, </a:t>
            </a:r>
            <a:r>
              <a:rPr lang="fr-FR" sz="2400" dirty="0">
                <a:latin typeface="Times New Roman" pitchFamily="18" charset="0"/>
                <a:cs typeface="Times New Roman" pitchFamily="18" charset="0"/>
              </a:rPr>
              <a:t>du fait du </a:t>
            </a:r>
            <a:r>
              <a:rPr lang="fr-FR" sz="2400" dirty="0" smtClean="0">
                <a:latin typeface="Times New Roman" pitchFamily="18" charset="0"/>
                <a:cs typeface="Times New Roman" pitchFamily="18" charset="0"/>
              </a:rPr>
              <a:t>caractère hautement </a:t>
            </a:r>
            <a:r>
              <a:rPr lang="fr-FR" sz="2400" dirty="0">
                <a:latin typeface="Times New Roman" pitchFamily="18" charset="0"/>
                <a:cs typeface="Times New Roman" pitchFamily="18" charset="0"/>
              </a:rPr>
              <a:t>infectieux de la </a:t>
            </a:r>
            <a:r>
              <a:rPr lang="fr-FR" sz="2400" dirty="0" smtClean="0">
                <a:latin typeface="Times New Roman" pitchFamily="18" charset="0"/>
                <a:cs typeface="Times New Roman" pitchFamily="18" charset="0"/>
              </a:rPr>
              <a:t>bactérie. </a:t>
            </a:r>
            <a:r>
              <a:rPr lang="fr-FR" sz="2400" dirty="0">
                <a:latin typeface="Times New Roman" pitchFamily="18" charset="0"/>
                <a:cs typeface="Times New Roman" pitchFamily="18" charset="0"/>
              </a:rPr>
              <a:t>Il est </a:t>
            </a:r>
            <a:r>
              <a:rPr lang="fr-FR" sz="2400" dirty="0" smtClean="0">
                <a:latin typeface="Times New Roman" pitchFamily="18" charset="0"/>
                <a:cs typeface="Times New Roman" pitchFamily="18" charset="0"/>
              </a:rPr>
              <a:t>essentiellement pratiqué </a:t>
            </a:r>
            <a:r>
              <a:rPr lang="fr-FR" sz="2400" dirty="0">
                <a:latin typeface="Times New Roman" pitchFamily="18" charset="0"/>
                <a:cs typeface="Times New Roman" pitchFamily="18" charset="0"/>
              </a:rPr>
              <a:t>dans des laboratoires </a:t>
            </a:r>
            <a:r>
              <a:rPr lang="fr-FR" sz="2400" dirty="0" smtClean="0">
                <a:latin typeface="Times New Roman" pitchFamily="18" charset="0"/>
                <a:cs typeface="Times New Roman" pitchFamily="18" charset="0"/>
              </a:rPr>
              <a:t>spécialisés.</a:t>
            </a:r>
            <a:endParaRPr lang="fr-FR" sz="2400" dirty="0">
              <a:latin typeface="Times New Roman" pitchFamily="18" charset="0"/>
              <a:cs typeface="Times New Roman" pitchFamily="18" charset="0"/>
            </a:endParaRPr>
          </a:p>
          <a:p>
            <a:pPr algn="just">
              <a:lnSpc>
                <a:spcPct val="170000"/>
              </a:lnSpc>
            </a:pPr>
            <a:r>
              <a:rPr lang="fr-FR" sz="2400" b="1" dirty="0">
                <a:latin typeface="Times New Roman" pitchFamily="18" charset="0"/>
                <a:cs typeface="Times New Roman" pitchFamily="18" charset="0"/>
              </a:rPr>
              <a:t>Prélèvements</a:t>
            </a:r>
          </a:p>
          <a:p>
            <a:pPr algn="just">
              <a:lnSpc>
                <a:spcPct val="170000"/>
              </a:lnSpc>
            </a:pPr>
            <a:r>
              <a:rPr lang="fr-FR" sz="2400" dirty="0">
                <a:latin typeface="Times New Roman" pitchFamily="18" charset="0"/>
                <a:cs typeface="Times New Roman" pitchFamily="18" charset="0"/>
              </a:rPr>
              <a:t>Il peut s'agir de biopsies </a:t>
            </a:r>
            <a:r>
              <a:rPr lang="fr-FR" sz="2400" dirty="0" smtClean="0">
                <a:latin typeface="Times New Roman" pitchFamily="18" charset="0"/>
                <a:cs typeface="Times New Roman" pitchFamily="18" charset="0"/>
              </a:rPr>
              <a:t>(hépatiques, </a:t>
            </a:r>
            <a:r>
              <a:rPr lang="fr-FR" sz="2400" dirty="0">
                <a:latin typeface="Times New Roman" pitchFamily="18" charset="0"/>
                <a:cs typeface="Times New Roman" pitchFamily="18" charset="0"/>
              </a:rPr>
              <a:t>pulmonaires), de </a:t>
            </a:r>
            <a:r>
              <a:rPr lang="fr-FR" sz="2400" dirty="0" smtClean="0">
                <a:latin typeface="Times New Roman" pitchFamily="18" charset="0"/>
                <a:cs typeface="Times New Roman" pitchFamily="18" charset="0"/>
              </a:rPr>
              <a:t>prélèvements chirurgicaux </a:t>
            </a:r>
            <a:r>
              <a:rPr lang="fr-FR" sz="2400" dirty="0">
                <a:latin typeface="Times New Roman" pitchFamily="18" charset="0"/>
                <a:cs typeface="Times New Roman" pitchFamily="18" charset="0"/>
              </a:rPr>
              <a:t>(valves, </a:t>
            </a:r>
            <a:r>
              <a:rPr lang="fr-FR" sz="2400" dirty="0" smtClean="0">
                <a:latin typeface="Times New Roman" pitchFamily="18" charset="0"/>
                <a:cs typeface="Times New Roman" pitchFamily="18" charset="0"/>
              </a:rPr>
              <a:t>prothèses), </a:t>
            </a:r>
            <a:r>
              <a:rPr lang="fr-FR" sz="2400" dirty="0">
                <a:latin typeface="Times New Roman" pitchFamily="18" charset="0"/>
                <a:cs typeface="Times New Roman" pitchFamily="18" charset="0"/>
              </a:rPr>
              <a:t>de placenta, </a:t>
            </a:r>
            <a:r>
              <a:rPr lang="fr-FR" sz="2400" dirty="0" smtClean="0">
                <a:latin typeface="Times New Roman" pitchFamily="18" charset="0"/>
                <a:cs typeface="Times New Roman" pitchFamily="18" charset="0"/>
              </a:rPr>
              <a:t>de sang</a:t>
            </a:r>
            <a:r>
              <a:rPr lang="fr-FR" sz="2400" dirty="0">
                <a:latin typeface="Times New Roman" pitchFamily="18" charset="0"/>
                <a:cs typeface="Times New Roman" pitchFamily="18" charset="0"/>
              </a:rPr>
              <a:t>, de lait</a:t>
            </a:r>
            <a:r>
              <a:rPr lang="fr-FR" sz="2400" dirty="0" smtClean="0">
                <a:latin typeface="Times New Roman" pitchFamily="18" charset="0"/>
                <a:cs typeface="Times New Roman" pitchFamily="18" charset="0"/>
              </a:rPr>
              <a:t>.</a:t>
            </a: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val="33039283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pPr algn="just">
              <a:lnSpc>
                <a:spcPct val="170000"/>
              </a:lnSpc>
            </a:pPr>
            <a:r>
              <a:rPr lang="fr-FR" b="1" dirty="0">
                <a:latin typeface="Times New Roman" pitchFamily="18" charset="0"/>
                <a:cs typeface="Times New Roman" pitchFamily="18" charset="0"/>
              </a:rPr>
              <a:t>Examen direct</a:t>
            </a:r>
          </a:p>
          <a:p>
            <a:pPr algn="just">
              <a:lnSpc>
                <a:spcPct val="170000"/>
              </a:lnSpc>
            </a:pPr>
            <a:r>
              <a:rPr lang="fr-FR" dirty="0">
                <a:latin typeface="Times New Roman" pitchFamily="18" charset="0"/>
                <a:cs typeface="Times New Roman" pitchFamily="18" charset="0"/>
              </a:rPr>
              <a:t>La bactérie est difficilement observable après coloration de Gram. La coloration la plus intéressante pour visualiser </a:t>
            </a:r>
            <a:r>
              <a:rPr lang="fr-FR" i="1" dirty="0">
                <a:latin typeface="Times New Roman" pitchFamily="18" charset="0"/>
                <a:cs typeface="Times New Roman" pitchFamily="18" charset="0"/>
              </a:rPr>
              <a:t>C. </a:t>
            </a:r>
            <a:r>
              <a:rPr lang="fr-FR" i="1" dirty="0" err="1">
                <a:latin typeface="Times New Roman" pitchFamily="18" charset="0"/>
                <a:cs typeface="Times New Roman" pitchFamily="18" charset="0"/>
              </a:rPr>
              <a:t>burnetii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dans un produit pathologique est la coloration de </a:t>
            </a:r>
            <a:r>
              <a:rPr lang="fr-FR" b="1" dirty="0" err="1">
                <a:latin typeface="Times New Roman" pitchFamily="18" charset="0"/>
                <a:cs typeface="Times New Roman" pitchFamily="18" charset="0"/>
              </a:rPr>
              <a:t>Gimenez</a:t>
            </a:r>
            <a:r>
              <a:rPr lang="fr-FR" dirty="0">
                <a:latin typeface="Times New Roman" pitchFamily="18" charset="0"/>
                <a:cs typeface="Times New Roman" pitchFamily="18" charset="0"/>
              </a:rPr>
              <a:t>, utilisant la </a:t>
            </a:r>
            <a:r>
              <a:rPr lang="fr-FR" b="1" dirty="0">
                <a:latin typeface="Times New Roman" pitchFamily="18" charset="0"/>
                <a:cs typeface="Times New Roman" pitchFamily="18" charset="0"/>
              </a:rPr>
              <a:t>fuchsine basique</a:t>
            </a:r>
            <a:r>
              <a:rPr lang="fr-FR" dirty="0">
                <a:latin typeface="Times New Roman" pitchFamily="18" charset="0"/>
                <a:cs typeface="Times New Roman" pitchFamily="18" charset="0"/>
              </a:rPr>
              <a:t>. Les bactéries apparaissent sous forme de coccobacilles </a:t>
            </a:r>
            <a:r>
              <a:rPr lang="fr-FR" b="1" dirty="0">
                <a:latin typeface="Times New Roman" pitchFamily="18" charset="0"/>
                <a:cs typeface="Times New Roman" pitchFamily="18" charset="0"/>
              </a:rPr>
              <a:t>rouges</a:t>
            </a:r>
            <a:r>
              <a:rPr lang="fr-FR" dirty="0">
                <a:latin typeface="Times New Roman" pitchFamily="18" charset="0"/>
                <a:cs typeface="Times New Roman" pitchFamily="18" charset="0"/>
              </a:rPr>
              <a:t> situés dans des </a:t>
            </a:r>
            <a:r>
              <a:rPr lang="fr-FR" b="1" dirty="0">
                <a:latin typeface="Times New Roman" pitchFamily="18" charset="0"/>
                <a:cs typeface="Times New Roman" pitchFamily="18" charset="0"/>
              </a:rPr>
              <a:t>vacuoles </a:t>
            </a:r>
            <a:r>
              <a:rPr lang="fr-FR" b="1" dirty="0" err="1">
                <a:latin typeface="Times New Roman" pitchFamily="18" charset="0"/>
                <a:cs typeface="Times New Roman" pitchFamily="18" charset="0"/>
              </a:rPr>
              <a:t>intracytoplasmiques</a:t>
            </a:r>
            <a:r>
              <a:rPr lang="fr-FR" dirty="0">
                <a:latin typeface="Times New Roman" pitchFamily="18" charset="0"/>
                <a:cs typeface="Times New Roman" pitchFamily="18" charset="0"/>
              </a:rPr>
              <a:t>. </a:t>
            </a:r>
          </a:p>
          <a:p>
            <a:pPr algn="just">
              <a:lnSpc>
                <a:spcPct val="170000"/>
              </a:lnSpc>
            </a:pPr>
            <a:r>
              <a:rPr lang="fr-FR" dirty="0">
                <a:latin typeface="Times New Roman" pitchFamily="18" charset="0"/>
                <a:cs typeface="Times New Roman" pitchFamily="18" charset="0"/>
              </a:rPr>
              <a:t>Il est préférable de mettre en é</a:t>
            </a:r>
            <a:r>
              <a:rPr lang="fr-FR" dirty="0" smtClean="0">
                <a:latin typeface="Times New Roman" pitchFamily="18" charset="0"/>
                <a:cs typeface="Times New Roman" pitchFamily="18" charset="0"/>
              </a:rPr>
              <a:t>vidence </a:t>
            </a:r>
            <a:r>
              <a:rPr lang="fr-FR" i="1" dirty="0">
                <a:latin typeface="Times New Roman" pitchFamily="18" charset="0"/>
                <a:cs typeface="Times New Roman" pitchFamily="18" charset="0"/>
              </a:rPr>
              <a:t>C. </a:t>
            </a:r>
            <a:r>
              <a:rPr lang="fr-FR" i="1" dirty="0" err="1">
                <a:latin typeface="Times New Roman" pitchFamily="18" charset="0"/>
                <a:cs typeface="Times New Roman" pitchFamily="18" charset="0"/>
              </a:rPr>
              <a:t>burnetii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sur des tissus après apposition ou sur des coupes histologiques par </a:t>
            </a:r>
            <a:r>
              <a:rPr lang="fr-FR" b="1" dirty="0">
                <a:latin typeface="Times New Roman" pitchFamily="18" charset="0"/>
                <a:cs typeface="Times New Roman" pitchFamily="18" charset="0"/>
              </a:rPr>
              <a:t>immunohistochimie</a:t>
            </a:r>
            <a:r>
              <a:rPr lang="fr-FR" dirty="0">
                <a:latin typeface="Times New Roman" pitchFamily="18" charset="0"/>
                <a:cs typeface="Times New Roman" pitchFamily="18" charset="0"/>
              </a:rPr>
              <a:t> (immunofluorescence ou </a:t>
            </a:r>
            <a:r>
              <a:rPr lang="fr-FR" dirty="0" err="1">
                <a:latin typeface="Times New Roman" pitchFamily="18" charset="0"/>
                <a:cs typeface="Times New Roman" pitchFamily="18" charset="0"/>
              </a:rPr>
              <a:t>immunoperoxydase</a:t>
            </a:r>
            <a:r>
              <a:rPr lang="fr-FR" dirty="0">
                <a:latin typeface="Times New Roman" pitchFamily="18" charset="0"/>
                <a:cs typeface="Times New Roman" pitchFamily="18" charset="0"/>
              </a:rPr>
              <a:t>) à l'aide d'anticorps spécifiques ou par </a:t>
            </a:r>
            <a:r>
              <a:rPr lang="fr-FR" b="1" dirty="0">
                <a:latin typeface="Times New Roman" pitchFamily="18" charset="0"/>
                <a:cs typeface="Times New Roman" pitchFamily="18" charset="0"/>
              </a:rPr>
              <a:t>hybridation</a:t>
            </a:r>
            <a:r>
              <a:rPr lang="fr-FR" i="1" dirty="0">
                <a:latin typeface="Times New Roman" pitchFamily="18" charset="0"/>
                <a:cs typeface="Times New Roman" pitchFamily="18" charset="0"/>
              </a:rPr>
              <a:t> in situ</a:t>
            </a:r>
            <a:r>
              <a:rPr lang="fr-FR" dirty="0">
                <a:latin typeface="Times New Roman" pitchFamily="18" charset="0"/>
                <a:cs typeface="Times New Roman" pitchFamily="18" charset="0"/>
              </a:rPr>
              <a:t> fluorescente à l'aide d'une sonde marquée. Cependant, il n'existe actuellement pas d'anticorps ni de sondes commerciaux ; c'est pourquoi ces techniques ne sont réalisées que dans les centres de référence.</a:t>
            </a:r>
          </a:p>
          <a:p>
            <a:endParaRPr lang="fr-FR" dirty="0"/>
          </a:p>
        </p:txBody>
      </p:sp>
    </p:spTree>
    <p:extLst>
      <p:ext uri="{BB962C8B-B14F-4D97-AF65-F5344CB8AC3E}">
        <p14:creationId xmlns:p14="http://schemas.microsoft.com/office/powerpoint/2010/main" val="24380756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72008"/>
            <a:ext cx="8352928" cy="6597352"/>
          </a:xfrm>
        </p:spPr>
        <p:txBody>
          <a:bodyPr>
            <a:normAutofit fontScale="47500" lnSpcReduction="20000"/>
          </a:bodyPr>
          <a:lstStyle/>
          <a:p>
            <a:pPr marL="0" indent="0">
              <a:buNone/>
            </a:pPr>
            <a:r>
              <a:rPr lang="fr-FR" b="1" dirty="0"/>
              <a:t>Coloration de </a:t>
            </a:r>
            <a:r>
              <a:rPr lang="fr-FR" b="1" dirty="0" err="1" smtClean="0"/>
              <a:t>Gimenez</a:t>
            </a:r>
            <a:endParaRPr lang="fr-FR" b="1" dirty="0" smtClean="0"/>
          </a:p>
          <a:p>
            <a:pPr marL="0" indent="0">
              <a:buNone/>
            </a:pPr>
            <a:r>
              <a:rPr lang="fr-FR" b="1" dirty="0" smtClean="0"/>
              <a:t>Matériel </a:t>
            </a:r>
            <a:r>
              <a:rPr lang="fr-FR" dirty="0"/>
              <a:t>:</a:t>
            </a:r>
          </a:p>
          <a:p>
            <a:pPr marL="0" indent="0">
              <a:buNone/>
            </a:pPr>
            <a:r>
              <a:rPr lang="fr-FR" dirty="0"/>
              <a:t>• lame </a:t>
            </a:r>
            <a:r>
              <a:rPr lang="fr-FR" dirty="0" smtClean="0"/>
              <a:t>porte-objet </a:t>
            </a:r>
            <a:r>
              <a:rPr lang="fr-FR" dirty="0"/>
              <a:t>;</a:t>
            </a:r>
          </a:p>
          <a:p>
            <a:pPr marL="0" indent="0">
              <a:buNone/>
            </a:pPr>
            <a:r>
              <a:rPr lang="fr-FR" dirty="0"/>
              <a:t>• pipettes ;</a:t>
            </a:r>
          </a:p>
          <a:p>
            <a:pPr marL="0" indent="0">
              <a:buNone/>
            </a:pPr>
            <a:r>
              <a:rPr lang="fr-FR" dirty="0"/>
              <a:t>• eau ;</a:t>
            </a:r>
          </a:p>
          <a:p>
            <a:pPr marL="0" indent="0">
              <a:buNone/>
            </a:pPr>
            <a:r>
              <a:rPr lang="fr-FR" b="1" dirty="0"/>
              <a:t>Réactifs :</a:t>
            </a:r>
          </a:p>
          <a:p>
            <a:pPr marL="0" indent="0">
              <a:buNone/>
            </a:pPr>
            <a:r>
              <a:rPr lang="fr-FR" dirty="0"/>
              <a:t>• </a:t>
            </a:r>
            <a:r>
              <a:rPr lang="fr-FR" dirty="0" err="1"/>
              <a:t>Carbol</a:t>
            </a:r>
            <a:r>
              <a:rPr lang="fr-FR" dirty="0"/>
              <a:t> fuchsine :</a:t>
            </a:r>
          </a:p>
          <a:p>
            <a:pPr marL="0" indent="0">
              <a:buNone/>
            </a:pPr>
            <a:r>
              <a:rPr lang="fr-FR" dirty="0"/>
              <a:t>– fuchsine à 10 % en éthanol à 95 % ;</a:t>
            </a:r>
          </a:p>
          <a:p>
            <a:pPr marL="0" indent="0">
              <a:buNone/>
            </a:pPr>
            <a:r>
              <a:rPr lang="fr-FR" dirty="0"/>
              <a:t>– phénol à 4,5 % en eau à 37 °C ;</a:t>
            </a:r>
          </a:p>
          <a:p>
            <a:pPr marL="0" indent="0">
              <a:buNone/>
            </a:pPr>
            <a:r>
              <a:rPr lang="fr-FR" dirty="0"/>
              <a:t>– eau </a:t>
            </a:r>
            <a:r>
              <a:rPr lang="fr-FR" dirty="0" err="1"/>
              <a:t>q.s.p</a:t>
            </a:r>
            <a:r>
              <a:rPr lang="fr-FR" dirty="0"/>
              <a:t>. 1 litre.</a:t>
            </a:r>
          </a:p>
          <a:p>
            <a:pPr marL="0" indent="0">
              <a:buNone/>
            </a:pPr>
            <a:r>
              <a:rPr lang="fr-FR" dirty="0"/>
              <a:t>Stabilité : 1 an à température ambiante</a:t>
            </a:r>
          </a:p>
          <a:p>
            <a:pPr marL="0" indent="0">
              <a:buNone/>
            </a:pPr>
            <a:r>
              <a:rPr lang="fr-FR" dirty="0"/>
              <a:t>S'utilise dilué à 30 % en tampon phosphate, </a:t>
            </a:r>
            <a:r>
              <a:rPr lang="fr-FR" dirty="0" smtClean="0"/>
              <a:t>puis filtré </a:t>
            </a:r>
            <a:r>
              <a:rPr lang="fr-FR" dirty="0"/>
              <a:t>: stabilité 48 h</a:t>
            </a:r>
          </a:p>
          <a:p>
            <a:pPr marL="0" indent="0">
              <a:buNone/>
            </a:pPr>
            <a:r>
              <a:rPr lang="fr-FR" dirty="0"/>
              <a:t>• Vert malachite :</a:t>
            </a:r>
          </a:p>
          <a:p>
            <a:pPr marL="0" indent="0">
              <a:buNone/>
            </a:pPr>
            <a:r>
              <a:rPr lang="fr-FR" dirty="0"/>
              <a:t>– malachite oxalate à 0,8 %</a:t>
            </a:r>
          </a:p>
          <a:p>
            <a:pPr marL="0" indent="0">
              <a:buNone/>
            </a:pPr>
            <a:r>
              <a:rPr lang="fr-FR" dirty="0"/>
              <a:t>Stabilité : 4 mois à température ambiante</a:t>
            </a:r>
          </a:p>
          <a:p>
            <a:pPr marL="0" indent="0">
              <a:buNone/>
            </a:pPr>
            <a:r>
              <a:rPr lang="fr-FR" dirty="0"/>
              <a:t>• Tampon phosphate :</a:t>
            </a:r>
          </a:p>
          <a:p>
            <a:pPr marL="0" indent="0">
              <a:buNone/>
            </a:pPr>
            <a:r>
              <a:rPr lang="pl-PL" dirty="0"/>
              <a:t>– </a:t>
            </a:r>
            <a:r>
              <a:rPr lang="pl-PL" dirty="0" smtClean="0"/>
              <a:t>NaH2PO4 </a:t>
            </a:r>
            <a:r>
              <a:rPr lang="pl-PL" dirty="0"/>
              <a:t>0,02 M</a:t>
            </a:r>
          </a:p>
          <a:p>
            <a:pPr marL="0" indent="0">
              <a:buNone/>
            </a:pPr>
            <a:r>
              <a:rPr lang="pl-PL" dirty="0"/>
              <a:t>– </a:t>
            </a:r>
            <a:r>
              <a:rPr lang="pl-PL" dirty="0" smtClean="0"/>
              <a:t>Na2HPO4</a:t>
            </a:r>
            <a:r>
              <a:rPr lang="fr-FR" dirty="0" smtClean="0"/>
              <a:t> </a:t>
            </a:r>
            <a:r>
              <a:rPr lang="pl-PL" dirty="0" smtClean="0"/>
              <a:t>0,08 </a:t>
            </a:r>
            <a:r>
              <a:rPr lang="pl-PL" dirty="0"/>
              <a:t>M</a:t>
            </a:r>
          </a:p>
          <a:p>
            <a:pPr marL="0" indent="0">
              <a:buNone/>
            </a:pPr>
            <a:r>
              <a:rPr lang="fr-FR" b="1" dirty="0"/>
              <a:t>Procédure :</a:t>
            </a:r>
          </a:p>
          <a:p>
            <a:pPr marL="0" indent="0">
              <a:buNone/>
            </a:pPr>
            <a:r>
              <a:rPr lang="fr-FR" dirty="0"/>
              <a:t>• Déposer la préparation à observer sur la </a:t>
            </a:r>
            <a:r>
              <a:rPr lang="fr-FR" dirty="0" smtClean="0"/>
              <a:t>lame porte-objet </a:t>
            </a:r>
            <a:r>
              <a:rPr lang="fr-FR" dirty="0"/>
              <a:t>et fixer à la chaleur.</a:t>
            </a:r>
          </a:p>
          <a:p>
            <a:pPr marL="0" indent="0">
              <a:buNone/>
            </a:pPr>
            <a:r>
              <a:rPr lang="fr-FR" dirty="0"/>
              <a:t>• Recouvrir la lame de </a:t>
            </a:r>
            <a:r>
              <a:rPr lang="fr-FR" dirty="0" err="1"/>
              <a:t>carbol</a:t>
            </a:r>
            <a:r>
              <a:rPr lang="fr-FR" dirty="0"/>
              <a:t> fuchsine dilué </a:t>
            </a:r>
            <a:r>
              <a:rPr lang="fr-FR" dirty="0" smtClean="0"/>
              <a:t>et filtré </a:t>
            </a:r>
            <a:r>
              <a:rPr lang="fr-FR" dirty="0"/>
              <a:t>; laisser 2 minutes.</a:t>
            </a:r>
          </a:p>
          <a:p>
            <a:pPr marL="0" indent="0">
              <a:buNone/>
            </a:pPr>
            <a:r>
              <a:rPr lang="fr-FR" dirty="0"/>
              <a:t>• Rincer abondamment à l'eau.</a:t>
            </a:r>
          </a:p>
          <a:p>
            <a:pPr marL="0" indent="0">
              <a:buNone/>
            </a:pPr>
            <a:r>
              <a:rPr lang="fr-FR" dirty="0"/>
              <a:t>• Recouvrir la lame de vert malachite ; </a:t>
            </a:r>
            <a:r>
              <a:rPr lang="fr-FR" dirty="0" smtClean="0"/>
              <a:t>laisser 9 </a:t>
            </a:r>
            <a:r>
              <a:rPr lang="fr-FR" dirty="0"/>
              <a:t>secondes.</a:t>
            </a:r>
          </a:p>
          <a:p>
            <a:pPr marL="0" indent="0">
              <a:buNone/>
            </a:pPr>
            <a:r>
              <a:rPr lang="fr-FR" dirty="0"/>
              <a:t>• Rincer abondamment à l'eau.</a:t>
            </a:r>
          </a:p>
          <a:p>
            <a:pPr marL="0" indent="0">
              <a:buNone/>
            </a:pPr>
            <a:r>
              <a:rPr lang="fr-FR" dirty="0"/>
              <a:t>• Recouvrir à nouveau de vert malachite ; </a:t>
            </a:r>
            <a:r>
              <a:rPr lang="fr-FR" dirty="0" smtClean="0"/>
              <a:t>laisser 9 </a:t>
            </a:r>
            <a:r>
              <a:rPr lang="fr-FR" dirty="0"/>
              <a:t>secondes.</a:t>
            </a:r>
          </a:p>
          <a:p>
            <a:pPr marL="0" indent="0">
              <a:buNone/>
            </a:pPr>
            <a:r>
              <a:rPr lang="fr-FR" dirty="0"/>
              <a:t>• Rincer abondamment à l'eau.</a:t>
            </a:r>
          </a:p>
          <a:p>
            <a:pPr marL="0" indent="0">
              <a:buNone/>
            </a:pPr>
            <a:r>
              <a:rPr lang="fr-FR" dirty="0"/>
              <a:t>• Laisser sécher.</a:t>
            </a:r>
          </a:p>
          <a:p>
            <a:pPr marL="0" indent="0">
              <a:buNone/>
            </a:pPr>
            <a:r>
              <a:rPr lang="fr-FR" dirty="0"/>
              <a:t>• </a:t>
            </a:r>
            <a:r>
              <a:rPr lang="fr-FR" i="1" dirty="0" err="1"/>
              <a:t>Coxiella</a:t>
            </a:r>
            <a:r>
              <a:rPr lang="fr-FR" i="1" dirty="0"/>
              <a:t> </a:t>
            </a:r>
            <a:r>
              <a:rPr lang="fr-FR" i="1" dirty="0" err="1"/>
              <a:t>burnetii</a:t>
            </a:r>
            <a:r>
              <a:rPr lang="fr-FR" i="1" dirty="0"/>
              <a:t> </a:t>
            </a:r>
            <a:r>
              <a:rPr lang="fr-FR" dirty="0"/>
              <a:t>apparaît en rouge sur un </a:t>
            </a:r>
            <a:r>
              <a:rPr lang="fr-FR" dirty="0" smtClean="0"/>
              <a:t>fond vert </a:t>
            </a:r>
            <a:r>
              <a:rPr lang="fr-FR" dirty="0"/>
              <a:t>au microscope</a:t>
            </a:r>
            <a:r>
              <a:rPr lang="fr-FR" dirty="0" smtClean="0"/>
              <a:t>.</a:t>
            </a:r>
            <a:endParaRPr lang="fr-FR" dirty="0"/>
          </a:p>
        </p:txBody>
      </p:sp>
    </p:spTree>
    <p:extLst>
      <p:ext uri="{BB962C8B-B14F-4D97-AF65-F5344CB8AC3E}">
        <p14:creationId xmlns:p14="http://schemas.microsoft.com/office/powerpoint/2010/main" val="38200236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252520" cy="6858000"/>
          </a:xfrm>
        </p:spPr>
        <p:txBody>
          <a:bodyPr>
            <a:normAutofit fontScale="85000" lnSpcReduction="10000"/>
          </a:bodyPr>
          <a:lstStyle/>
          <a:p>
            <a:pPr algn="just">
              <a:lnSpc>
                <a:spcPct val="160000"/>
              </a:lnSpc>
            </a:pPr>
            <a:r>
              <a:rPr lang="fr-FR" b="1" dirty="0">
                <a:latin typeface="Times New Roman" pitchFamily="18" charset="0"/>
                <a:cs typeface="Times New Roman" pitchFamily="18" charset="0"/>
              </a:rPr>
              <a:t>Culture</a:t>
            </a:r>
          </a:p>
          <a:p>
            <a:pPr algn="just">
              <a:lnSpc>
                <a:spcPct val="160000"/>
              </a:lnSpc>
            </a:pPr>
            <a:r>
              <a:rPr lang="fr-FR" dirty="0">
                <a:latin typeface="Times New Roman" pitchFamily="18" charset="0"/>
                <a:cs typeface="Times New Roman" pitchFamily="18" charset="0"/>
              </a:rPr>
              <a:t>La culture de </a:t>
            </a:r>
            <a:r>
              <a:rPr lang="fr-FR" i="1" dirty="0">
                <a:latin typeface="Times New Roman" pitchFamily="18" charset="0"/>
                <a:cs typeface="Times New Roman" pitchFamily="18" charset="0"/>
              </a:rPr>
              <a:t>C. </a:t>
            </a:r>
            <a:r>
              <a:rPr lang="fr-FR" i="1" dirty="0" err="1">
                <a:latin typeface="Times New Roman" pitchFamily="18" charset="0"/>
                <a:cs typeface="Times New Roman" pitchFamily="18" charset="0"/>
              </a:rPr>
              <a:t>burnetii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est rarement </a:t>
            </a:r>
            <a:r>
              <a:rPr lang="fr-FR" dirty="0" smtClean="0">
                <a:latin typeface="Times New Roman" pitchFamily="18" charset="0"/>
                <a:cs typeface="Times New Roman" pitchFamily="18" charset="0"/>
              </a:rPr>
              <a:t>pratiquée </a:t>
            </a:r>
            <a:r>
              <a:rPr lang="fr-FR" dirty="0">
                <a:latin typeface="Times New Roman" pitchFamily="18" charset="0"/>
                <a:cs typeface="Times New Roman" pitchFamily="18" charset="0"/>
              </a:rPr>
              <a:t>car elle </a:t>
            </a:r>
            <a:r>
              <a:rPr lang="fr-FR" dirty="0" smtClean="0">
                <a:latin typeface="Times New Roman" pitchFamily="18" charset="0"/>
                <a:cs typeface="Times New Roman" pitchFamily="18" charset="0"/>
              </a:rPr>
              <a:t>est peu </a:t>
            </a:r>
            <a:r>
              <a:rPr lang="fr-FR" dirty="0">
                <a:latin typeface="Times New Roman" pitchFamily="18" charset="0"/>
                <a:cs typeface="Times New Roman" pitchFamily="18" charset="0"/>
              </a:rPr>
              <a:t>sensible et fait encourir des risques pour le </a:t>
            </a:r>
            <a:r>
              <a:rPr lang="fr-FR" dirty="0" smtClean="0">
                <a:latin typeface="Times New Roman" pitchFamily="18" charset="0"/>
                <a:cs typeface="Times New Roman" pitchFamily="18" charset="0"/>
              </a:rPr>
              <a:t>personnel (</a:t>
            </a:r>
            <a:r>
              <a:rPr lang="fr-FR" dirty="0">
                <a:latin typeface="Times New Roman" pitchFamily="18" charset="0"/>
                <a:cs typeface="Times New Roman" pitchFamily="18" charset="0"/>
              </a:rPr>
              <a:t>elle doit </a:t>
            </a:r>
            <a:r>
              <a:rPr lang="fr-FR" dirty="0" smtClean="0">
                <a:latin typeface="Times New Roman" pitchFamily="18" charset="0"/>
                <a:cs typeface="Times New Roman" pitchFamily="18" charset="0"/>
              </a:rPr>
              <a:t>être pratiquée </a:t>
            </a:r>
            <a:r>
              <a:rPr lang="fr-FR" dirty="0">
                <a:latin typeface="Times New Roman" pitchFamily="18" charset="0"/>
                <a:cs typeface="Times New Roman" pitchFamily="18" charset="0"/>
              </a:rPr>
              <a:t>dans un </a:t>
            </a:r>
            <a:r>
              <a:rPr lang="fr-FR" dirty="0" smtClean="0">
                <a:latin typeface="Times New Roman" pitchFamily="18" charset="0"/>
                <a:cs typeface="Times New Roman" pitchFamily="18" charset="0"/>
              </a:rPr>
              <a:t> laboratoire </a:t>
            </a:r>
            <a:r>
              <a:rPr lang="fr-FR" dirty="0">
                <a:latin typeface="Times New Roman" pitchFamily="18" charset="0"/>
                <a:cs typeface="Times New Roman" pitchFamily="18" charset="0"/>
              </a:rPr>
              <a:t>de niveau 3).</a:t>
            </a:r>
          </a:p>
          <a:p>
            <a:pPr algn="just">
              <a:lnSpc>
                <a:spcPct val="160000"/>
              </a:lnSpc>
            </a:pPr>
            <a:r>
              <a:rPr lang="fr-FR" dirty="0">
                <a:latin typeface="Times New Roman" pitchFamily="18" charset="0"/>
                <a:cs typeface="Times New Roman" pitchFamily="18" charset="0"/>
              </a:rPr>
              <a:t>Cette </a:t>
            </a:r>
            <a:r>
              <a:rPr lang="fr-FR" dirty="0" smtClean="0">
                <a:latin typeface="Times New Roman" pitchFamily="18" charset="0"/>
                <a:cs typeface="Times New Roman" pitchFamily="18" charset="0"/>
              </a:rPr>
              <a:t>bactérie </a:t>
            </a:r>
            <a:r>
              <a:rPr lang="fr-FR" dirty="0">
                <a:latin typeface="Times New Roman" pitchFamily="18" charset="0"/>
                <a:cs typeface="Times New Roman" pitchFamily="18" charset="0"/>
              </a:rPr>
              <a:t>intracellulaire stricte est </a:t>
            </a:r>
            <a:r>
              <a:rPr lang="fr-FR" dirty="0" smtClean="0">
                <a:latin typeface="Times New Roman" pitchFamily="18" charset="0"/>
                <a:cs typeface="Times New Roman" pitchFamily="18" charset="0"/>
              </a:rPr>
              <a:t>cultivée </a:t>
            </a:r>
            <a:r>
              <a:rPr lang="fr-FR" dirty="0">
                <a:latin typeface="Times New Roman" pitchFamily="18" charset="0"/>
                <a:cs typeface="Times New Roman" pitchFamily="18" charset="0"/>
              </a:rPr>
              <a:t>selon </a:t>
            </a:r>
            <a:r>
              <a:rPr lang="fr-FR" dirty="0" smtClean="0">
                <a:latin typeface="Times New Roman" pitchFamily="18" charset="0"/>
                <a:cs typeface="Times New Roman" pitchFamily="18" charset="0"/>
              </a:rPr>
              <a:t>des techniques </a:t>
            </a:r>
            <a:r>
              <a:rPr lang="fr-FR" dirty="0">
                <a:latin typeface="Times New Roman" pitchFamily="18" charset="0"/>
                <a:cs typeface="Times New Roman" pitchFamily="18" charset="0"/>
              </a:rPr>
              <a:t>qui s'apparentent </a:t>
            </a:r>
            <a:r>
              <a:rPr lang="fr-FR" dirty="0" smtClean="0">
                <a:latin typeface="Times New Roman" pitchFamily="18" charset="0"/>
                <a:cs typeface="Times New Roman" pitchFamily="18" charset="0"/>
              </a:rPr>
              <a:t>à </a:t>
            </a:r>
            <a:r>
              <a:rPr lang="fr-FR" dirty="0">
                <a:latin typeface="Times New Roman" pitchFamily="18" charset="0"/>
                <a:cs typeface="Times New Roman" pitchFamily="18" charset="0"/>
              </a:rPr>
              <a:t>celles </a:t>
            </a:r>
            <a:r>
              <a:rPr lang="fr-FR" dirty="0" smtClean="0">
                <a:latin typeface="Times New Roman" pitchFamily="18" charset="0"/>
                <a:cs typeface="Times New Roman" pitchFamily="18" charset="0"/>
              </a:rPr>
              <a:t>utilisées </a:t>
            </a:r>
            <a:r>
              <a:rPr lang="fr-FR" dirty="0">
                <a:latin typeface="Times New Roman" pitchFamily="18" charset="0"/>
                <a:cs typeface="Times New Roman" pitchFamily="18" charset="0"/>
              </a:rPr>
              <a:t>pour la </a:t>
            </a:r>
            <a:r>
              <a:rPr lang="fr-FR" dirty="0" smtClean="0">
                <a:latin typeface="Times New Roman" pitchFamily="18" charset="0"/>
                <a:cs typeface="Times New Roman" pitchFamily="18" charset="0"/>
              </a:rPr>
              <a:t>culture des </a:t>
            </a:r>
            <a:r>
              <a:rPr lang="fr-FR" dirty="0">
                <a:latin typeface="Times New Roman" pitchFamily="18" charset="0"/>
                <a:cs typeface="Times New Roman" pitchFamily="18" charset="0"/>
              </a:rPr>
              <a:t>virus. Elle peut s'effectuer sur des </a:t>
            </a:r>
            <a:r>
              <a:rPr lang="fr-FR" dirty="0" smtClean="0">
                <a:latin typeface="Times New Roman" pitchFamily="18" charset="0"/>
                <a:cs typeface="Times New Roman" pitchFamily="18" charset="0"/>
              </a:rPr>
              <a:t>œufs embryonnés</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ce qui </a:t>
            </a:r>
            <a:r>
              <a:rPr lang="fr-FR" dirty="0">
                <a:latin typeface="Times New Roman" pitchFamily="18" charset="0"/>
                <a:cs typeface="Times New Roman" pitchFamily="18" charset="0"/>
              </a:rPr>
              <a:t>est actuellement </a:t>
            </a:r>
            <a:r>
              <a:rPr lang="fr-FR" dirty="0" smtClean="0">
                <a:latin typeface="Times New Roman" pitchFamily="18" charset="0"/>
                <a:cs typeface="Times New Roman" pitchFamily="18" charset="0"/>
              </a:rPr>
              <a:t>abandonné </a:t>
            </a:r>
            <a:r>
              <a:rPr lang="fr-FR" dirty="0">
                <a:latin typeface="Times New Roman" pitchFamily="18" charset="0"/>
                <a:cs typeface="Times New Roman" pitchFamily="18" charset="0"/>
              </a:rPr>
              <a:t>pour le diagnostic, mais </a:t>
            </a:r>
            <a:r>
              <a:rPr lang="fr-FR" dirty="0" smtClean="0">
                <a:latin typeface="Times New Roman" pitchFamily="18" charset="0"/>
                <a:cs typeface="Times New Roman" pitchFamily="18" charset="0"/>
              </a:rPr>
              <a:t>le plus </a:t>
            </a:r>
            <a:r>
              <a:rPr lang="fr-FR" dirty="0">
                <a:latin typeface="Times New Roman" pitchFamily="18" charset="0"/>
                <a:cs typeface="Times New Roman" pitchFamily="18" charset="0"/>
              </a:rPr>
              <a:t>souvent la culture est </a:t>
            </a:r>
            <a:r>
              <a:rPr lang="fr-FR" dirty="0" smtClean="0">
                <a:latin typeface="Times New Roman" pitchFamily="18" charset="0"/>
                <a:cs typeface="Times New Roman" pitchFamily="18" charset="0"/>
              </a:rPr>
              <a:t>réalisée </a:t>
            </a:r>
            <a:r>
              <a:rPr lang="fr-FR" dirty="0">
                <a:latin typeface="Times New Roman" pitchFamily="18" charset="0"/>
                <a:cs typeface="Times New Roman" pitchFamily="18" charset="0"/>
              </a:rPr>
              <a:t>sur </a:t>
            </a:r>
            <a:r>
              <a:rPr lang="fr-FR" dirty="0" smtClean="0">
                <a:latin typeface="Times New Roman" pitchFamily="18" charset="0"/>
                <a:cs typeface="Times New Roman" pitchFamily="18" charset="0"/>
              </a:rPr>
              <a:t>cellules.</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32774741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60000"/>
              </a:lnSpc>
            </a:pPr>
            <a:r>
              <a:rPr lang="fr-FR" b="1" dirty="0">
                <a:latin typeface="Times New Roman" pitchFamily="18" charset="0"/>
                <a:cs typeface="Times New Roman" pitchFamily="18" charset="0"/>
              </a:rPr>
              <a:t>Amplification génique (PCR)</a:t>
            </a:r>
          </a:p>
          <a:p>
            <a:pPr algn="just">
              <a:lnSpc>
                <a:spcPct val="160000"/>
              </a:lnSpc>
            </a:pPr>
            <a:r>
              <a:rPr lang="fr-FR" dirty="0">
                <a:latin typeface="Times New Roman" pitchFamily="18" charset="0"/>
                <a:cs typeface="Times New Roman" pitchFamily="18" charset="0"/>
              </a:rPr>
              <a:t>C'est la technique la plus </a:t>
            </a:r>
            <a:r>
              <a:rPr lang="fr-FR" dirty="0" smtClean="0">
                <a:latin typeface="Times New Roman" pitchFamily="18" charset="0"/>
                <a:cs typeface="Times New Roman" pitchFamily="18" charset="0"/>
              </a:rPr>
              <a:t>spécifique </a:t>
            </a:r>
            <a:r>
              <a:rPr lang="fr-FR" dirty="0">
                <a:latin typeface="Times New Roman" pitchFamily="18" charset="0"/>
                <a:cs typeface="Times New Roman" pitchFamily="18" charset="0"/>
              </a:rPr>
              <a:t>pour poser le </a:t>
            </a:r>
            <a:r>
              <a:rPr lang="fr-FR" dirty="0" smtClean="0">
                <a:latin typeface="Times New Roman" pitchFamily="18" charset="0"/>
                <a:cs typeface="Times New Roman" pitchFamily="18" charset="0"/>
              </a:rPr>
              <a:t>diagnostic d'infection </a:t>
            </a:r>
            <a:r>
              <a:rPr lang="fr-FR" dirty="0">
                <a:latin typeface="Times New Roman" pitchFamily="18" charset="0"/>
                <a:cs typeface="Times New Roman" pitchFamily="18" charset="0"/>
              </a:rPr>
              <a:t>à</a:t>
            </a:r>
            <a:r>
              <a:rPr lang="fr-FR" dirty="0" smtClean="0">
                <a:latin typeface="Times New Roman" pitchFamily="18" charset="0"/>
                <a:cs typeface="Times New Roman" pitchFamily="18" charset="0"/>
              </a:rPr>
              <a:t> </a:t>
            </a:r>
            <a:r>
              <a:rPr lang="fr-FR" i="1" dirty="0">
                <a:latin typeface="Times New Roman" pitchFamily="18" charset="0"/>
                <a:cs typeface="Times New Roman" pitchFamily="18" charset="0"/>
              </a:rPr>
              <a:t>C. </a:t>
            </a:r>
            <a:r>
              <a:rPr lang="fr-FR" i="1" dirty="0" err="1" smtClean="0">
                <a:latin typeface="Times New Roman" pitchFamily="18" charset="0"/>
                <a:cs typeface="Times New Roman" pitchFamily="18" charset="0"/>
              </a:rPr>
              <a:t>burnetii</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Elle peut </a:t>
            </a:r>
            <a:r>
              <a:rPr lang="fr-FR" dirty="0" smtClean="0">
                <a:latin typeface="Times New Roman" pitchFamily="18" charset="0"/>
                <a:cs typeface="Times New Roman" pitchFamily="18" charset="0"/>
              </a:rPr>
              <a:t>être réalisée </a:t>
            </a:r>
            <a:r>
              <a:rPr lang="fr-FR" dirty="0">
                <a:latin typeface="Times New Roman" pitchFamily="18" charset="0"/>
                <a:cs typeface="Times New Roman" pitchFamily="18" charset="0"/>
              </a:rPr>
              <a:t>sur tout type de </a:t>
            </a:r>
            <a:r>
              <a:rPr lang="fr-FR" dirty="0" smtClean="0">
                <a:latin typeface="Times New Roman" pitchFamily="18" charset="0"/>
                <a:cs typeface="Times New Roman" pitchFamily="18" charset="0"/>
              </a:rPr>
              <a:t>prélèvement et </a:t>
            </a:r>
            <a:r>
              <a:rPr lang="fr-FR" dirty="0">
                <a:latin typeface="Times New Roman" pitchFamily="18" charset="0"/>
                <a:cs typeface="Times New Roman" pitchFamily="18" charset="0"/>
              </a:rPr>
              <a:t>est </a:t>
            </a:r>
            <a:r>
              <a:rPr lang="fr-FR" dirty="0" smtClean="0">
                <a:latin typeface="Times New Roman" pitchFamily="18" charset="0"/>
                <a:cs typeface="Times New Roman" pitchFamily="18" charset="0"/>
              </a:rPr>
              <a:t>très </a:t>
            </a:r>
            <a:r>
              <a:rPr lang="fr-FR" dirty="0">
                <a:latin typeface="Times New Roman" pitchFamily="18" charset="0"/>
                <a:cs typeface="Times New Roman" pitchFamily="18" charset="0"/>
              </a:rPr>
              <a:t>utile lorsqu'elle est </a:t>
            </a:r>
            <a:r>
              <a:rPr lang="fr-FR" dirty="0" smtClean="0">
                <a:latin typeface="Times New Roman" pitchFamily="18" charset="0"/>
                <a:cs typeface="Times New Roman" pitchFamily="18" charset="0"/>
              </a:rPr>
              <a:t>appliquée </a:t>
            </a:r>
            <a:r>
              <a:rPr lang="fr-FR" dirty="0">
                <a:latin typeface="Times New Roman" pitchFamily="18" charset="0"/>
                <a:cs typeface="Times New Roman" pitchFamily="18" charset="0"/>
              </a:rPr>
              <a:t>à</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une </a:t>
            </a:r>
            <a:r>
              <a:rPr lang="fr-FR" dirty="0" smtClean="0">
                <a:latin typeface="Times New Roman" pitchFamily="18" charset="0"/>
                <a:cs typeface="Times New Roman" pitchFamily="18" charset="0"/>
              </a:rPr>
              <a:t>valve cardiaque </a:t>
            </a:r>
            <a:r>
              <a:rPr lang="fr-FR" dirty="0">
                <a:latin typeface="Times New Roman" pitchFamily="18" charset="0"/>
                <a:cs typeface="Times New Roman" pitchFamily="18" charset="0"/>
              </a:rPr>
              <a:t>en cas d'endocardite. </a:t>
            </a:r>
            <a:endParaRPr lang="fr-FR"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759725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9036496" cy="6741368"/>
          </a:xfrm>
        </p:spPr>
        <p:txBody>
          <a:bodyPr>
            <a:normAutofit/>
          </a:bodyPr>
          <a:lstStyle/>
          <a:p>
            <a:pPr algn="just">
              <a:lnSpc>
                <a:spcPct val="150000"/>
              </a:lnSpc>
            </a:pPr>
            <a:r>
              <a:rPr lang="fr-FR" b="1" dirty="0">
                <a:latin typeface="Times New Roman" pitchFamily="18" charset="0"/>
                <a:cs typeface="Times New Roman" pitchFamily="18" charset="0"/>
              </a:rPr>
              <a:t>Diagnostic indirect : sérodiagnostic</a:t>
            </a:r>
          </a:p>
          <a:p>
            <a:pPr algn="just">
              <a:lnSpc>
                <a:spcPct val="150000"/>
              </a:lnSpc>
            </a:pPr>
            <a:r>
              <a:rPr lang="fr-FR" dirty="0">
                <a:latin typeface="Times New Roman" pitchFamily="18" charset="0"/>
                <a:cs typeface="Times New Roman" pitchFamily="18" charset="0"/>
              </a:rPr>
              <a:t>C'est la </a:t>
            </a:r>
            <a:r>
              <a:rPr lang="fr-FR" dirty="0" smtClean="0">
                <a:latin typeface="Times New Roman" pitchFamily="18" charset="0"/>
                <a:cs typeface="Times New Roman" pitchFamily="18" charset="0"/>
              </a:rPr>
              <a:t>méthode </a:t>
            </a:r>
            <a:r>
              <a:rPr lang="fr-FR" dirty="0">
                <a:latin typeface="Times New Roman" pitchFamily="18" charset="0"/>
                <a:cs typeface="Times New Roman" pitchFamily="18" charset="0"/>
              </a:rPr>
              <a:t>la plus couramment </a:t>
            </a:r>
            <a:r>
              <a:rPr lang="fr-FR" dirty="0" smtClean="0">
                <a:latin typeface="Times New Roman" pitchFamily="18" charset="0"/>
                <a:cs typeface="Times New Roman" pitchFamily="18" charset="0"/>
              </a:rPr>
              <a:t>utilisée </a:t>
            </a:r>
            <a:r>
              <a:rPr lang="fr-FR" dirty="0">
                <a:latin typeface="Times New Roman" pitchFamily="18" charset="0"/>
                <a:cs typeface="Times New Roman" pitchFamily="18" charset="0"/>
              </a:rPr>
              <a:t>pour poser </a:t>
            </a:r>
            <a:r>
              <a:rPr lang="fr-FR" dirty="0" smtClean="0">
                <a:latin typeface="Times New Roman" pitchFamily="18" charset="0"/>
                <a:cs typeface="Times New Roman" pitchFamily="18" charset="0"/>
              </a:rPr>
              <a:t>le diagnostic </a:t>
            </a:r>
            <a:r>
              <a:rPr lang="fr-FR" dirty="0">
                <a:latin typeface="Times New Roman" pitchFamily="18" charset="0"/>
                <a:cs typeface="Times New Roman" pitchFamily="18" charset="0"/>
              </a:rPr>
              <a:t>d'infection </a:t>
            </a:r>
            <a:r>
              <a:rPr lang="fr-FR" dirty="0" smtClean="0">
                <a:latin typeface="Times New Roman" pitchFamily="18" charset="0"/>
                <a:cs typeface="Times New Roman" pitchFamily="18" charset="0"/>
              </a:rPr>
              <a:t>à </a:t>
            </a:r>
            <a:r>
              <a:rPr lang="fr-FR" i="1" dirty="0">
                <a:latin typeface="Times New Roman" pitchFamily="18" charset="0"/>
                <a:cs typeface="Times New Roman" pitchFamily="18" charset="0"/>
              </a:rPr>
              <a:t>C. </a:t>
            </a:r>
            <a:r>
              <a:rPr lang="fr-FR" i="1" dirty="0" err="1">
                <a:latin typeface="Times New Roman" pitchFamily="18" charset="0"/>
                <a:cs typeface="Times New Roman" pitchFamily="18" charset="0"/>
              </a:rPr>
              <a:t>burnetii</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lnSpc>
                <a:spcPct val="150000"/>
              </a:lnSpc>
            </a:pPr>
            <a:r>
              <a:rPr lang="fr-FR" dirty="0" smtClean="0">
                <a:latin typeface="Times New Roman" pitchFamily="18" charset="0"/>
                <a:cs typeface="Times New Roman" pitchFamily="18" charset="0"/>
              </a:rPr>
              <a:t>3 </a:t>
            </a:r>
            <a:r>
              <a:rPr lang="fr-FR" dirty="0">
                <a:latin typeface="Times New Roman" pitchFamily="18" charset="0"/>
                <a:cs typeface="Times New Roman" pitchFamily="18" charset="0"/>
              </a:rPr>
              <a:t>techniques </a:t>
            </a:r>
            <a:r>
              <a:rPr lang="fr-FR" dirty="0" smtClean="0">
                <a:latin typeface="Times New Roman" pitchFamily="18" charset="0"/>
                <a:cs typeface="Times New Roman" pitchFamily="18" charset="0"/>
              </a:rPr>
              <a:t>sont principalement utilisées </a:t>
            </a:r>
            <a:r>
              <a:rPr lang="fr-FR" dirty="0">
                <a:latin typeface="Times New Roman" pitchFamily="18" charset="0"/>
                <a:cs typeface="Times New Roman" pitchFamily="18" charset="0"/>
              </a:rPr>
              <a:t>: la </a:t>
            </a:r>
            <a:r>
              <a:rPr lang="fr-FR" dirty="0" smtClean="0">
                <a:latin typeface="Times New Roman" pitchFamily="18" charset="0"/>
                <a:cs typeface="Times New Roman" pitchFamily="18" charset="0"/>
              </a:rPr>
              <a:t> réaction d'immunofluorescence indirecte </a:t>
            </a:r>
            <a:r>
              <a:rPr lang="fr-FR" dirty="0">
                <a:latin typeface="Times New Roman" pitchFamily="18" charset="0"/>
                <a:cs typeface="Times New Roman" pitchFamily="18" charset="0"/>
              </a:rPr>
              <a:t>(IFI) qui est la technique de </a:t>
            </a:r>
            <a:r>
              <a:rPr lang="fr-FR" dirty="0" smtClean="0">
                <a:latin typeface="Times New Roman" pitchFamily="18" charset="0"/>
                <a:cs typeface="Times New Roman" pitchFamily="18" charset="0"/>
              </a:rPr>
              <a:t>référence, </a:t>
            </a: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réaction de </a:t>
            </a:r>
            <a:r>
              <a:rPr lang="fr-FR" dirty="0">
                <a:latin typeface="Times New Roman" pitchFamily="18" charset="0"/>
                <a:cs typeface="Times New Roman" pitchFamily="18" charset="0"/>
              </a:rPr>
              <a:t>fixation du </a:t>
            </a:r>
            <a:r>
              <a:rPr lang="fr-FR" dirty="0" smtClean="0">
                <a:latin typeface="Times New Roman" pitchFamily="18" charset="0"/>
                <a:cs typeface="Times New Roman" pitchFamily="18" charset="0"/>
              </a:rPr>
              <a:t>complément à </a:t>
            </a:r>
            <a:r>
              <a:rPr lang="fr-FR" dirty="0">
                <a:latin typeface="Times New Roman" pitchFamily="18" charset="0"/>
                <a:cs typeface="Times New Roman" pitchFamily="18" charset="0"/>
              </a:rPr>
              <a:t>coupler avec la PCR et la </a:t>
            </a:r>
            <a:r>
              <a:rPr lang="fr-FR" dirty="0" smtClean="0">
                <a:latin typeface="Times New Roman" pitchFamily="18" charset="0"/>
                <a:cs typeface="Times New Roman" pitchFamily="18" charset="0"/>
              </a:rPr>
              <a:t>technique ELISA</a:t>
            </a:r>
            <a:r>
              <a:rPr lang="fr-FR" dirty="0">
                <a:latin typeface="Times New Roman" pitchFamily="18" charset="0"/>
                <a:cs typeface="Times New Roman" pitchFamily="18" charset="0"/>
              </a:rPr>
              <a:t>.</a:t>
            </a:r>
          </a:p>
        </p:txBody>
      </p:sp>
    </p:spTree>
    <p:extLst>
      <p:ext uri="{BB962C8B-B14F-4D97-AF65-F5344CB8AC3E}">
        <p14:creationId xmlns:p14="http://schemas.microsoft.com/office/powerpoint/2010/main" val="10670104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504056"/>
          </a:xfrm>
        </p:spPr>
        <p:txBody>
          <a:bodyPr>
            <a:normAutofit fontScale="90000"/>
          </a:bodyPr>
          <a:lstStyle/>
          <a:p>
            <a:r>
              <a:rPr lang="fr-FR" b="1" dirty="0" smtClean="0">
                <a:solidFill>
                  <a:srgbClr val="C00000"/>
                </a:solidFill>
                <a:latin typeface="Times New Roman" pitchFamily="18" charset="0"/>
                <a:cs typeface="Times New Roman" pitchFamily="18" charset="0"/>
              </a:rPr>
              <a:t>Rickettsies</a:t>
            </a:r>
            <a:endParaRPr lang="fr-FR" b="1" dirty="0">
              <a:solidFill>
                <a:srgbClr val="C0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0" y="836712"/>
            <a:ext cx="9144000" cy="6021288"/>
          </a:xfrm>
        </p:spPr>
        <p:txBody>
          <a:bodyPr>
            <a:noAutofit/>
          </a:bodyPr>
          <a:lstStyle/>
          <a:p>
            <a:pPr algn="just">
              <a:lnSpc>
                <a:spcPct val="170000"/>
              </a:lnSpc>
            </a:pPr>
            <a:r>
              <a:rPr lang="fr-FR" sz="2000" b="1" dirty="0">
                <a:latin typeface="Times New Roman" pitchFamily="18" charset="0"/>
                <a:cs typeface="Times New Roman" pitchFamily="18" charset="0"/>
              </a:rPr>
              <a:t>Généralités</a:t>
            </a:r>
          </a:p>
          <a:p>
            <a:pPr algn="just">
              <a:lnSpc>
                <a:spcPct val="170000"/>
              </a:lnSpc>
            </a:pPr>
            <a:r>
              <a:rPr lang="fr-FR" sz="2000" dirty="0">
                <a:latin typeface="Times New Roman" pitchFamily="18" charset="0"/>
                <a:cs typeface="Times New Roman" pitchFamily="18" charset="0"/>
              </a:rPr>
              <a:t>Les rickettsies sont de petites </a:t>
            </a:r>
            <a:r>
              <a:rPr lang="fr-FR" sz="2000" dirty="0" smtClean="0">
                <a:latin typeface="Times New Roman" pitchFamily="18" charset="0"/>
                <a:cs typeface="Times New Roman" pitchFamily="18" charset="0"/>
              </a:rPr>
              <a:t>bactéries </a:t>
            </a:r>
            <a:r>
              <a:rPr lang="fr-FR" sz="2000" dirty="0">
                <a:latin typeface="Times New Roman" pitchFamily="18" charset="0"/>
                <a:cs typeface="Times New Roman" pitchFamily="18" charset="0"/>
              </a:rPr>
              <a:t>à</a:t>
            </a:r>
            <a:r>
              <a:rPr lang="fr-FR" sz="2000" dirty="0" smtClean="0">
                <a:latin typeface="Times New Roman" pitchFamily="18" charset="0"/>
                <a:cs typeface="Times New Roman" pitchFamily="18" charset="0"/>
              </a:rPr>
              <a:t> développement intracellulaire </a:t>
            </a:r>
            <a:r>
              <a:rPr lang="fr-FR" sz="2000" dirty="0">
                <a:latin typeface="Times New Roman" pitchFamily="18" charset="0"/>
                <a:cs typeface="Times New Roman" pitchFamily="18" charset="0"/>
              </a:rPr>
              <a:t>obligatoire, transmises </a:t>
            </a:r>
            <a:r>
              <a:rPr lang="fr-FR" sz="2000" dirty="0" smtClean="0">
                <a:latin typeface="Times New Roman" pitchFamily="18" charset="0"/>
                <a:cs typeface="Times New Roman" pitchFamily="18" charset="0"/>
              </a:rPr>
              <a:t>à </a:t>
            </a:r>
            <a:r>
              <a:rPr lang="fr-FR" sz="2000" dirty="0">
                <a:latin typeface="Times New Roman" pitchFamily="18" charset="0"/>
                <a:cs typeface="Times New Roman" pitchFamily="18" charset="0"/>
              </a:rPr>
              <a:t>l'homme par </a:t>
            </a:r>
            <a:r>
              <a:rPr lang="fr-FR" sz="2000" dirty="0" smtClean="0">
                <a:latin typeface="Times New Roman" pitchFamily="18" charset="0"/>
                <a:cs typeface="Times New Roman" pitchFamily="18" charset="0"/>
              </a:rPr>
              <a:t>des vecteurs </a:t>
            </a:r>
            <a:r>
              <a:rPr lang="fr-FR" sz="2000" dirty="0">
                <a:latin typeface="Times New Roman" pitchFamily="18" charset="0"/>
                <a:cs typeface="Times New Roman" pitchFamily="18" charset="0"/>
              </a:rPr>
              <a:t>; les rickettsioses sont responsables de zoonoses.</a:t>
            </a:r>
          </a:p>
          <a:p>
            <a:pPr algn="just">
              <a:lnSpc>
                <a:spcPct val="170000"/>
              </a:lnSpc>
            </a:pPr>
            <a:r>
              <a:rPr lang="fr-FR" sz="2000" dirty="0">
                <a:latin typeface="Times New Roman" pitchFamily="18" charset="0"/>
                <a:cs typeface="Times New Roman" pitchFamily="18" charset="0"/>
              </a:rPr>
              <a:t>Ces </a:t>
            </a:r>
            <a:r>
              <a:rPr lang="fr-FR" sz="2000" dirty="0" smtClean="0">
                <a:latin typeface="Times New Roman" pitchFamily="18" charset="0"/>
                <a:cs typeface="Times New Roman" pitchFamily="18" charset="0"/>
              </a:rPr>
              <a:t>bactéries </a:t>
            </a:r>
            <a:r>
              <a:rPr lang="fr-FR" sz="2000" dirty="0">
                <a:latin typeface="Times New Roman" pitchFamily="18" charset="0"/>
                <a:cs typeface="Times New Roman" pitchFamily="18" charset="0"/>
              </a:rPr>
              <a:t>sont </a:t>
            </a:r>
            <a:r>
              <a:rPr lang="fr-FR" sz="2000" dirty="0" smtClean="0">
                <a:latin typeface="Times New Roman" pitchFamily="18" charset="0"/>
                <a:cs typeface="Times New Roman" pitchFamily="18" charset="0"/>
              </a:rPr>
              <a:t>classées </a:t>
            </a:r>
            <a:r>
              <a:rPr lang="fr-FR" sz="2000" dirty="0">
                <a:latin typeface="Times New Roman" pitchFamily="18" charset="0"/>
                <a:cs typeface="Times New Roman" pitchFamily="18" charset="0"/>
              </a:rPr>
              <a:t>dans la famille des </a:t>
            </a:r>
            <a:r>
              <a:rPr lang="fr-FR" sz="2000" b="1" i="1" dirty="0" smtClean="0">
                <a:latin typeface="Times New Roman" pitchFamily="18" charset="0"/>
                <a:cs typeface="Times New Roman" pitchFamily="18" charset="0"/>
              </a:rPr>
              <a:t>Rickettsiaceae</a:t>
            </a:r>
            <a:r>
              <a:rPr lang="fr-FR" sz="2000" dirty="0" smtClean="0">
                <a:latin typeface="Times New Roman" pitchFamily="18" charset="0"/>
                <a:cs typeface="Times New Roman" pitchFamily="18" charset="0"/>
              </a:rPr>
              <a:t>. Il existe 2 </a:t>
            </a:r>
            <a:r>
              <a:rPr lang="fr-FR" sz="2000" dirty="0">
                <a:latin typeface="Times New Roman" pitchFamily="18" charset="0"/>
                <a:cs typeface="Times New Roman" pitchFamily="18" charset="0"/>
              </a:rPr>
              <a:t>genres </a:t>
            </a:r>
            <a:r>
              <a:rPr lang="fr-FR" sz="2000" dirty="0" err="1">
                <a:latin typeface="Times New Roman" pitchFamily="18" charset="0"/>
                <a:cs typeface="Times New Roman" pitchFamily="18" charset="0"/>
              </a:rPr>
              <a:t>bacteriens</a:t>
            </a:r>
            <a:r>
              <a:rPr lang="fr-FR" sz="2000" dirty="0">
                <a:latin typeface="Times New Roman" pitchFamily="18" charset="0"/>
                <a:cs typeface="Times New Roman" pitchFamily="18" charset="0"/>
              </a:rPr>
              <a:t> : </a:t>
            </a:r>
            <a:r>
              <a:rPr lang="fr-FR" sz="2000" b="1" i="1" dirty="0" err="1">
                <a:latin typeface="Times New Roman" pitchFamily="18" charset="0"/>
                <a:cs typeface="Times New Roman" pitchFamily="18" charset="0"/>
              </a:rPr>
              <a:t>Rickettsia</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et </a:t>
            </a:r>
            <a:r>
              <a:rPr lang="fr-FR" sz="2000" b="1" i="1" dirty="0" err="1">
                <a:latin typeface="Times New Roman" pitchFamily="18" charset="0"/>
                <a:cs typeface="Times New Roman" pitchFamily="18" charset="0"/>
              </a:rPr>
              <a:t>Orientia</a:t>
            </a:r>
            <a:r>
              <a:rPr lang="fr-FR" sz="2000" dirty="0" smtClean="0">
                <a:latin typeface="Times New Roman" pitchFamily="18" charset="0"/>
                <a:cs typeface="Times New Roman" pitchFamily="18" charset="0"/>
              </a:rPr>
              <a:t>. </a:t>
            </a:r>
            <a:endParaRPr lang="fr-FR" sz="2000" dirty="0">
              <a:latin typeface="Times New Roman" pitchFamily="18" charset="0"/>
              <a:cs typeface="Times New Roman" pitchFamily="18" charset="0"/>
            </a:endParaRPr>
          </a:p>
          <a:p>
            <a:pPr algn="just">
              <a:lnSpc>
                <a:spcPct val="170000"/>
              </a:lnSpc>
            </a:pPr>
            <a:r>
              <a:rPr lang="fr-FR" sz="2000" dirty="0">
                <a:latin typeface="Times New Roman" pitchFamily="18" charset="0"/>
                <a:cs typeface="Times New Roman" pitchFamily="18" charset="0"/>
              </a:rPr>
              <a:t>Les </a:t>
            </a:r>
            <a:r>
              <a:rPr lang="fr-FR" sz="2000" b="1" i="1" dirty="0" err="1">
                <a:latin typeface="Times New Roman" pitchFamily="18" charset="0"/>
                <a:cs typeface="Times New Roman" pitchFamily="18" charset="0"/>
              </a:rPr>
              <a:t>Rickettsiae</a:t>
            </a:r>
            <a:r>
              <a:rPr lang="fr-FR" sz="2000" b="1" i="1" dirty="0">
                <a:latin typeface="Times New Roman" pitchFamily="18" charset="0"/>
                <a:cs typeface="Times New Roman" pitchFamily="18" charset="0"/>
              </a:rPr>
              <a:t> </a:t>
            </a:r>
            <a:r>
              <a:rPr lang="fr-FR" sz="2000" dirty="0">
                <a:latin typeface="Times New Roman" pitchFamily="18" charset="0"/>
                <a:cs typeface="Times New Roman" pitchFamily="18" charset="0"/>
              </a:rPr>
              <a:t>sont </a:t>
            </a:r>
            <a:r>
              <a:rPr lang="fr-FR" sz="2000" dirty="0" smtClean="0">
                <a:latin typeface="Times New Roman" pitchFamily="18" charset="0"/>
                <a:cs typeface="Times New Roman" pitchFamily="18" charset="0"/>
              </a:rPr>
              <a:t>classées </a:t>
            </a:r>
            <a:r>
              <a:rPr lang="fr-FR" sz="2000" dirty="0">
                <a:latin typeface="Times New Roman" pitchFamily="18" charset="0"/>
                <a:cs typeface="Times New Roman" pitchFamily="18" charset="0"/>
              </a:rPr>
              <a:t>en 2</a:t>
            </a:r>
            <a:r>
              <a:rPr lang="fr-FR" sz="2000" dirty="0" smtClean="0">
                <a:latin typeface="Times New Roman" pitchFamily="18" charset="0"/>
                <a:cs typeface="Times New Roman" pitchFamily="18" charset="0"/>
              </a:rPr>
              <a:t> </a:t>
            </a:r>
            <a:r>
              <a:rPr lang="fr-FR" sz="2000" dirty="0">
                <a:latin typeface="Times New Roman" pitchFamily="18" charset="0"/>
                <a:cs typeface="Times New Roman" pitchFamily="18" charset="0"/>
              </a:rPr>
              <a:t>grands groupes </a:t>
            </a:r>
            <a:r>
              <a:rPr lang="fr-FR" sz="2000" dirty="0" smtClean="0">
                <a:latin typeface="Times New Roman" pitchFamily="18" charset="0"/>
                <a:cs typeface="Times New Roman" pitchFamily="18" charset="0"/>
              </a:rPr>
              <a:t>:</a:t>
            </a:r>
          </a:p>
          <a:p>
            <a:pPr marL="0" indent="0" algn="just">
              <a:lnSpc>
                <a:spcPct val="170000"/>
              </a:lnSpc>
              <a:buNone/>
            </a:pPr>
            <a:r>
              <a:rPr lang="fr-FR" sz="2000" dirty="0" smtClean="0">
                <a:latin typeface="Times New Roman" pitchFamily="18" charset="0"/>
                <a:cs typeface="Times New Roman" pitchFamily="18" charset="0"/>
              </a:rPr>
              <a:t>■ </a:t>
            </a:r>
            <a:r>
              <a:rPr lang="fr-FR" sz="2000" b="1" dirty="0">
                <a:solidFill>
                  <a:srgbClr val="7030A0"/>
                </a:solidFill>
                <a:latin typeface="Times New Roman" pitchFamily="18" charset="0"/>
                <a:cs typeface="Times New Roman" pitchFamily="18" charset="0"/>
              </a:rPr>
              <a:t>le groupe du typhus </a:t>
            </a:r>
            <a:r>
              <a:rPr lang="fr-FR" sz="2000" b="1" dirty="0" smtClean="0">
                <a:solidFill>
                  <a:srgbClr val="7030A0"/>
                </a:solidFill>
                <a:latin typeface="Times New Roman" pitchFamily="18" charset="0"/>
                <a:cs typeface="Times New Roman" pitchFamily="18" charset="0"/>
              </a:rPr>
              <a:t>épidémique</a:t>
            </a:r>
            <a:r>
              <a:rPr lang="fr-FR" sz="2000" dirty="0" smtClean="0">
                <a:latin typeface="Times New Roman" pitchFamily="18" charset="0"/>
                <a:cs typeface="Times New Roman" pitchFamily="18" charset="0"/>
              </a:rPr>
              <a:t> </a:t>
            </a:r>
            <a:r>
              <a:rPr lang="fr-FR" sz="2000" dirty="0">
                <a:latin typeface="Times New Roman" pitchFamily="18" charset="0"/>
                <a:cs typeface="Times New Roman" pitchFamily="18" charset="0"/>
              </a:rPr>
              <a:t>comprenant :</a:t>
            </a:r>
          </a:p>
          <a:p>
            <a:pPr marL="0" indent="0" algn="just">
              <a:lnSpc>
                <a:spcPct val="170000"/>
              </a:lnSpc>
              <a:buNone/>
            </a:pPr>
            <a:r>
              <a:rPr lang="fr-FR" sz="2000" dirty="0">
                <a:latin typeface="Times New Roman" pitchFamily="18" charset="0"/>
                <a:cs typeface="Times New Roman" pitchFamily="18" charset="0"/>
              </a:rPr>
              <a:t>– </a:t>
            </a:r>
            <a:r>
              <a:rPr lang="fr-FR" sz="2000" i="1" dirty="0">
                <a:latin typeface="Times New Roman" pitchFamily="18" charset="0"/>
                <a:cs typeface="Times New Roman" pitchFamily="18" charset="0"/>
              </a:rPr>
              <a:t>R. </a:t>
            </a:r>
            <a:r>
              <a:rPr lang="fr-FR" sz="2000" i="1" dirty="0" err="1">
                <a:latin typeface="Times New Roman" pitchFamily="18" charset="0"/>
                <a:cs typeface="Times New Roman" pitchFamily="18" charset="0"/>
              </a:rPr>
              <a:t>prowazeckii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agent du typhus </a:t>
            </a:r>
            <a:r>
              <a:rPr lang="fr-FR" sz="2000" dirty="0" smtClean="0">
                <a:latin typeface="Times New Roman" pitchFamily="18" charset="0"/>
                <a:cs typeface="Times New Roman" pitchFamily="18" charset="0"/>
              </a:rPr>
              <a:t>exanthématique (poux) </a:t>
            </a:r>
            <a:r>
              <a:rPr lang="fr-FR" sz="2000" dirty="0">
                <a:latin typeface="Times New Roman" pitchFamily="18" charset="0"/>
                <a:cs typeface="Times New Roman" pitchFamily="18" charset="0"/>
              </a:rPr>
              <a:t>;</a:t>
            </a:r>
          </a:p>
          <a:p>
            <a:pPr marL="0" indent="0" algn="just">
              <a:lnSpc>
                <a:spcPct val="170000"/>
              </a:lnSpc>
              <a:buNone/>
            </a:pPr>
            <a:r>
              <a:rPr lang="fr-FR" sz="2000" dirty="0">
                <a:latin typeface="Times New Roman" pitchFamily="18" charset="0"/>
                <a:cs typeface="Times New Roman" pitchFamily="18" charset="0"/>
              </a:rPr>
              <a:t>– </a:t>
            </a:r>
            <a:r>
              <a:rPr lang="fr-FR" sz="2000" i="1" dirty="0">
                <a:latin typeface="Times New Roman" pitchFamily="18" charset="0"/>
                <a:cs typeface="Times New Roman" pitchFamily="18" charset="0"/>
              </a:rPr>
              <a:t>R. </a:t>
            </a:r>
            <a:r>
              <a:rPr lang="fr-FR" sz="2000" i="1" dirty="0" err="1">
                <a:latin typeface="Times New Roman" pitchFamily="18" charset="0"/>
                <a:cs typeface="Times New Roman" pitchFamily="18" charset="0"/>
              </a:rPr>
              <a:t>typhi</a:t>
            </a:r>
            <a:r>
              <a:rPr lang="fr-FR" sz="2000" dirty="0">
                <a:latin typeface="Times New Roman" pitchFamily="18" charset="0"/>
                <a:cs typeface="Times New Roman" pitchFamily="18" charset="0"/>
              </a:rPr>
              <a:t>, agent du typhus murin.</a:t>
            </a:r>
          </a:p>
          <a:p>
            <a:pPr marL="0" indent="0" algn="just">
              <a:lnSpc>
                <a:spcPct val="170000"/>
              </a:lnSpc>
              <a:buNone/>
            </a:pPr>
            <a:endParaRPr lang="fr-FR" sz="2000" dirty="0" smtClean="0">
              <a:latin typeface="Times New Roman" pitchFamily="18" charset="0"/>
              <a:cs typeface="Times New Roman" pitchFamily="18" charset="0"/>
            </a:endParaRPr>
          </a:p>
          <a:p>
            <a:pPr marL="0" indent="0" algn="just">
              <a:lnSpc>
                <a:spcPct val="170000"/>
              </a:lnSpc>
              <a:buNone/>
            </a:pPr>
            <a:endParaRPr lang="fr-FR" sz="2000" dirty="0">
              <a:latin typeface="Times New Roman" pitchFamily="18" charset="0"/>
              <a:cs typeface="Times New Roman" pitchFamily="18" charset="0"/>
            </a:endParaRPr>
          </a:p>
        </p:txBody>
      </p:sp>
    </p:spTree>
    <p:extLst>
      <p:ext uri="{BB962C8B-B14F-4D97-AF65-F5344CB8AC3E}">
        <p14:creationId xmlns:p14="http://schemas.microsoft.com/office/powerpoint/2010/main" val="1868367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algn="just">
              <a:lnSpc>
                <a:spcPct val="170000"/>
              </a:lnSpc>
            </a:pPr>
            <a:r>
              <a:rPr lang="fr-FR" sz="1900" b="1" dirty="0">
                <a:latin typeface="Times New Roman" pitchFamily="18" charset="0"/>
                <a:cs typeface="Times New Roman" pitchFamily="18" charset="0"/>
              </a:rPr>
              <a:t>Taxonomie</a:t>
            </a:r>
          </a:p>
          <a:p>
            <a:pPr algn="just">
              <a:lnSpc>
                <a:spcPct val="170000"/>
              </a:lnSpc>
            </a:pPr>
            <a:r>
              <a:rPr lang="fr-FR" sz="1900" dirty="0" smtClean="0">
                <a:latin typeface="Times New Roman" pitchFamily="18" charset="0"/>
                <a:cs typeface="Times New Roman" pitchFamily="18" charset="0"/>
              </a:rPr>
              <a:t>la </a:t>
            </a:r>
            <a:r>
              <a:rPr lang="fr-FR" sz="1900" dirty="0">
                <a:latin typeface="Times New Roman" pitchFamily="18" charset="0"/>
                <a:cs typeface="Times New Roman" pitchFamily="18" charset="0"/>
              </a:rPr>
              <a:t>famille des </a:t>
            </a:r>
            <a:r>
              <a:rPr lang="fr-FR" sz="1900" i="1" dirty="0" err="1" smtClean="0">
                <a:latin typeface="Times New Roman" pitchFamily="18" charset="0"/>
                <a:cs typeface="Times New Roman" pitchFamily="18" charset="0"/>
              </a:rPr>
              <a:t>Chlamydiaceae</a:t>
            </a:r>
            <a:r>
              <a:rPr lang="fr-FR" sz="1900" dirty="0" smtClean="0">
                <a:latin typeface="Times New Roman" pitchFamily="18" charset="0"/>
                <a:cs typeface="Times New Roman" pitchFamily="18" charset="0"/>
              </a:rPr>
              <a:t>: un </a:t>
            </a:r>
            <a:r>
              <a:rPr lang="fr-FR" sz="1900" dirty="0">
                <a:latin typeface="Times New Roman" pitchFamily="18" charset="0"/>
                <a:cs typeface="Times New Roman" pitchFamily="18" charset="0"/>
              </a:rPr>
              <a:t>seul genre </a:t>
            </a:r>
            <a:r>
              <a:rPr lang="fr-FR" sz="1900" i="1" dirty="0">
                <a:latin typeface="Times New Roman" pitchFamily="18" charset="0"/>
                <a:cs typeface="Times New Roman" pitchFamily="18" charset="0"/>
              </a:rPr>
              <a:t>Chlamydia </a:t>
            </a:r>
            <a:r>
              <a:rPr lang="fr-FR" sz="1900" dirty="0">
                <a:latin typeface="Times New Roman" pitchFamily="18" charset="0"/>
                <a:cs typeface="Times New Roman" pitchFamily="18" charset="0"/>
              </a:rPr>
              <a:t>et 9 </a:t>
            </a:r>
            <a:r>
              <a:rPr lang="fr-FR" sz="1900" dirty="0" smtClean="0">
                <a:latin typeface="Times New Roman" pitchFamily="18" charset="0"/>
                <a:cs typeface="Times New Roman" pitchFamily="18" charset="0"/>
              </a:rPr>
              <a:t>espèces.</a:t>
            </a:r>
          </a:p>
          <a:p>
            <a:pPr algn="just">
              <a:lnSpc>
                <a:spcPct val="170000"/>
              </a:lnSpc>
            </a:pPr>
            <a:r>
              <a:rPr lang="fr-FR" sz="1900" b="1" i="1" dirty="0" smtClean="0">
                <a:latin typeface="Times New Roman" pitchFamily="18" charset="0"/>
                <a:cs typeface="Times New Roman" pitchFamily="18" charset="0"/>
              </a:rPr>
              <a:t>C</a:t>
            </a:r>
            <a:r>
              <a:rPr lang="fr-FR" sz="1900" b="1" i="1" dirty="0">
                <a:latin typeface="Times New Roman" pitchFamily="18" charset="0"/>
                <a:cs typeface="Times New Roman" pitchFamily="18" charset="0"/>
              </a:rPr>
              <a:t>. </a:t>
            </a:r>
            <a:r>
              <a:rPr lang="fr-FR" sz="1900" b="1" i="1" dirty="0" err="1">
                <a:latin typeface="Times New Roman" pitchFamily="18" charset="0"/>
                <a:cs typeface="Times New Roman" pitchFamily="18" charset="0"/>
              </a:rPr>
              <a:t>trachomatis</a:t>
            </a:r>
            <a:r>
              <a:rPr lang="fr-FR" sz="1900" b="1" i="1" dirty="0">
                <a:latin typeface="Times New Roman" pitchFamily="18" charset="0"/>
                <a:cs typeface="Times New Roman" pitchFamily="18" charset="0"/>
              </a:rPr>
              <a:t> </a:t>
            </a:r>
            <a:r>
              <a:rPr lang="fr-FR" sz="1900" dirty="0">
                <a:latin typeface="Times New Roman" pitchFamily="18" charset="0"/>
                <a:cs typeface="Times New Roman" pitchFamily="18" charset="0"/>
              </a:rPr>
              <a:t>est </a:t>
            </a:r>
            <a:r>
              <a:rPr lang="fr-FR" sz="1900" dirty="0" smtClean="0">
                <a:latin typeface="Times New Roman" pitchFamily="18" charset="0"/>
                <a:cs typeface="Times New Roman" pitchFamily="18" charset="0"/>
              </a:rPr>
              <a:t>spécifiquement humaine</a:t>
            </a:r>
            <a:r>
              <a:rPr lang="fr-FR" sz="1900" dirty="0">
                <a:latin typeface="Times New Roman" pitchFamily="18" charset="0"/>
                <a:cs typeface="Times New Roman" pitchFamily="18" charset="0"/>
              </a:rPr>
              <a:t>, et </a:t>
            </a:r>
            <a:r>
              <a:rPr lang="fr-FR" sz="1900" dirty="0" smtClean="0">
                <a:latin typeface="Times New Roman" pitchFamily="18" charset="0"/>
                <a:cs typeface="Times New Roman" pitchFamily="18" charset="0"/>
              </a:rPr>
              <a:t>divisée </a:t>
            </a:r>
            <a:r>
              <a:rPr lang="fr-FR" sz="1900" dirty="0">
                <a:latin typeface="Times New Roman" pitchFamily="18" charset="0"/>
                <a:cs typeface="Times New Roman" pitchFamily="18" charset="0"/>
              </a:rPr>
              <a:t>en 2</a:t>
            </a:r>
            <a:r>
              <a:rPr lang="fr-FR" sz="1900" dirty="0" smtClean="0">
                <a:latin typeface="Times New Roman" pitchFamily="18" charset="0"/>
                <a:cs typeface="Times New Roman" pitchFamily="18" charset="0"/>
              </a:rPr>
              <a:t> </a:t>
            </a:r>
            <a:r>
              <a:rPr lang="fr-FR" sz="1900" dirty="0" err="1">
                <a:latin typeface="Times New Roman" pitchFamily="18" charset="0"/>
                <a:cs typeface="Times New Roman" pitchFamily="18" charset="0"/>
              </a:rPr>
              <a:t>biovars</a:t>
            </a:r>
            <a:r>
              <a:rPr lang="fr-FR" sz="1900" dirty="0">
                <a:latin typeface="Times New Roman" pitchFamily="18" charset="0"/>
                <a:cs typeface="Times New Roman" pitchFamily="18" charset="0"/>
              </a:rPr>
              <a:t>, </a:t>
            </a:r>
            <a:r>
              <a:rPr lang="fr-FR" sz="1900" b="1" dirty="0" err="1">
                <a:latin typeface="Times New Roman" pitchFamily="18" charset="0"/>
                <a:cs typeface="Times New Roman" pitchFamily="18" charset="0"/>
              </a:rPr>
              <a:t>trachoma</a:t>
            </a:r>
            <a:r>
              <a:rPr lang="fr-FR" sz="1900" b="1" dirty="0">
                <a:latin typeface="Times New Roman" pitchFamily="18" charset="0"/>
                <a:cs typeface="Times New Roman" pitchFamily="18" charset="0"/>
              </a:rPr>
              <a:t> et </a:t>
            </a:r>
            <a:r>
              <a:rPr lang="fr-FR" sz="1900" b="1" dirty="0" err="1" smtClean="0">
                <a:latin typeface="Times New Roman" pitchFamily="18" charset="0"/>
                <a:cs typeface="Times New Roman" pitchFamily="18" charset="0"/>
              </a:rPr>
              <a:t>lymphogranuloma</a:t>
            </a:r>
            <a:r>
              <a:rPr lang="fr-FR" sz="1900" b="1" dirty="0" smtClean="0">
                <a:latin typeface="Times New Roman" pitchFamily="18" charset="0"/>
                <a:cs typeface="Times New Roman" pitchFamily="18" charset="0"/>
              </a:rPr>
              <a:t> </a:t>
            </a:r>
            <a:r>
              <a:rPr lang="fr-FR" sz="1900" b="1" dirty="0" err="1" smtClean="0">
                <a:latin typeface="Times New Roman" pitchFamily="18" charset="0"/>
                <a:cs typeface="Times New Roman" pitchFamily="18" charset="0"/>
              </a:rPr>
              <a:t>venereum</a:t>
            </a:r>
            <a:r>
              <a:rPr lang="fr-FR" sz="1900" dirty="0" smtClean="0">
                <a:latin typeface="Times New Roman" pitchFamily="18" charset="0"/>
                <a:cs typeface="Times New Roman" pitchFamily="18" charset="0"/>
              </a:rPr>
              <a:t> </a:t>
            </a:r>
            <a:r>
              <a:rPr lang="fr-FR" sz="1900" dirty="0">
                <a:latin typeface="Times New Roman" pitchFamily="18" charset="0"/>
                <a:cs typeface="Times New Roman" pitchFamily="18" charset="0"/>
              </a:rPr>
              <a:t>(LGV) et 19 serovars. </a:t>
            </a:r>
            <a:endParaRPr lang="fr-FR" sz="1900" dirty="0" smtClean="0">
              <a:latin typeface="Times New Roman" pitchFamily="18" charset="0"/>
              <a:cs typeface="Times New Roman" pitchFamily="18" charset="0"/>
            </a:endParaRPr>
          </a:p>
          <a:p>
            <a:pPr algn="just">
              <a:lnSpc>
                <a:spcPct val="170000"/>
              </a:lnSpc>
            </a:pPr>
            <a:r>
              <a:rPr lang="fr-FR" sz="1900" b="1" dirty="0" smtClean="0">
                <a:latin typeface="Times New Roman" pitchFamily="18" charset="0"/>
                <a:cs typeface="Times New Roman" pitchFamily="18" charset="0"/>
              </a:rPr>
              <a:t>Le </a:t>
            </a:r>
            <a:r>
              <a:rPr lang="fr-FR" sz="1900" b="1" dirty="0" err="1">
                <a:latin typeface="Times New Roman" pitchFamily="18" charset="0"/>
                <a:cs typeface="Times New Roman" pitchFamily="18" charset="0"/>
              </a:rPr>
              <a:t>biovar</a:t>
            </a:r>
            <a:r>
              <a:rPr lang="fr-FR" sz="1900" b="1" dirty="0">
                <a:latin typeface="Times New Roman" pitchFamily="18" charset="0"/>
                <a:cs typeface="Times New Roman" pitchFamily="18" charset="0"/>
              </a:rPr>
              <a:t> </a:t>
            </a:r>
            <a:r>
              <a:rPr lang="fr-FR" sz="1900" b="1" dirty="0" err="1" smtClean="0">
                <a:latin typeface="Times New Roman" pitchFamily="18" charset="0"/>
                <a:cs typeface="Times New Roman" pitchFamily="18" charset="0"/>
              </a:rPr>
              <a:t>trachoma</a:t>
            </a:r>
            <a:r>
              <a:rPr lang="fr-FR" sz="1900" b="1"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comprend </a:t>
            </a:r>
            <a:r>
              <a:rPr lang="fr-FR" sz="1900" dirty="0">
                <a:latin typeface="Times New Roman" pitchFamily="18" charset="0"/>
                <a:cs typeface="Times New Roman" pitchFamily="18" charset="0"/>
              </a:rPr>
              <a:t>14 serovars : A, B, Ba et C (</a:t>
            </a:r>
            <a:r>
              <a:rPr lang="fr-FR" sz="1900" dirty="0" smtClean="0">
                <a:latin typeface="Times New Roman" pitchFamily="18" charset="0"/>
                <a:cs typeface="Times New Roman" pitchFamily="18" charset="0"/>
              </a:rPr>
              <a:t>impliqués dans </a:t>
            </a:r>
            <a:r>
              <a:rPr lang="pt-BR" sz="1900" dirty="0" smtClean="0">
                <a:latin typeface="Times New Roman" pitchFamily="18" charset="0"/>
                <a:cs typeface="Times New Roman" pitchFamily="18" charset="0"/>
              </a:rPr>
              <a:t>le</a:t>
            </a:r>
            <a:r>
              <a:rPr lang="pt-BR" sz="1900" b="1" dirty="0" smtClean="0">
                <a:latin typeface="Times New Roman" pitchFamily="18" charset="0"/>
                <a:cs typeface="Times New Roman" pitchFamily="18" charset="0"/>
              </a:rPr>
              <a:t> </a:t>
            </a:r>
            <a:r>
              <a:rPr lang="pt-BR" sz="1900" b="1" dirty="0">
                <a:latin typeface="Times New Roman" pitchFamily="18" charset="0"/>
                <a:cs typeface="Times New Roman" pitchFamily="18" charset="0"/>
              </a:rPr>
              <a:t>trachome</a:t>
            </a:r>
            <a:r>
              <a:rPr lang="pt-BR" sz="1900" dirty="0">
                <a:latin typeface="Times New Roman" pitchFamily="18" charset="0"/>
                <a:cs typeface="Times New Roman" pitchFamily="18" charset="0"/>
              </a:rPr>
              <a:t>), D, Da, E, F, G, Ga, H, I, Ia, J et K (</a:t>
            </a:r>
            <a:r>
              <a:rPr lang="pt-BR" sz="1900" dirty="0" smtClean="0">
                <a:latin typeface="Times New Roman" pitchFamily="18" charset="0"/>
                <a:cs typeface="Times New Roman" pitchFamily="18" charset="0"/>
              </a:rPr>
              <a:t>impliqués </a:t>
            </a:r>
            <a:r>
              <a:rPr lang="fr-FR" sz="1900" dirty="0" smtClean="0">
                <a:latin typeface="Times New Roman" pitchFamily="18" charset="0"/>
                <a:cs typeface="Times New Roman" pitchFamily="18" charset="0"/>
              </a:rPr>
              <a:t>dans </a:t>
            </a:r>
            <a:r>
              <a:rPr lang="fr-FR" sz="1900" b="1" dirty="0">
                <a:latin typeface="Times New Roman" pitchFamily="18" charset="0"/>
                <a:cs typeface="Times New Roman" pitchFamily="18" charset="0"/>
              </a:rPr>
              <a:t>les infections oculaires et </a:t>
            </a:r>
            <a:r>
              <a:rPr lang="fr-FR" sz="1900" b="1" dirty="0" smtClean="0">
                <a:latin typeface="Times New Roman" pitchFamily="18" charset="0"/>
                <a:cs typeface="Times New Roman" pitchFamily="18" charset="0"/>
              </a:rPr>
              <a:t>génitales</a:t>
            </a:r>
            <a:r>
              <a:rPr lang="fr-FR" sz="1900" dirty="0" smtClean="0">
                <a:latin typeface="Times New Roman" pitchFamily="18" charset="0"/>
                <a:cs typeface="Times New Roman" pitchFamily="18" charset="0"/>
              </a:rPr>
              <a:t>),  </a:t>
            </a:r>
            <a:r>
              <a:rPr lang="fr-FR" sz="1900" dirty="0">
                <a:latin typeface="Times New Roman" pitchFamily="18" charset="0"/>
                <a:cs typeface="Times New Roman" pitchFamily="18" charset="0"/>
              </a:rPr>
              <a:t>et le </a:t>
            </a:r>
            <a:r>
              <a:rPr lang="fr-FR" sz="1900" b="1" dirty="0" err="1">
                <a:latin typeface="Times New Roman" pitchFamily="18" charset="0"/>
                <a:cs typeface="Times New Roman" pitchFamily="18" charset="0"/>
              </a:rPr>
              <a:t>biovar</a:t>
            </a:r>
            <a:r>
              <a:rPr lang="fr-FR" sz="1900" b="1" dirty="0">
                <a:latin typeface="Times New Roman" pitchFamily="18" charset="0"/>
                <a:cs typeface="Times New Roman" pitchFamily="18" charset="0"/>
              </a:rPr>
              <a:t> </a:t>
            </a:r>
            <a:r>
              <a:rPr lang="fr-FR" sz="1900" b="1" dirty="0" smtClean="0">
                <a:latin typeface="Times New Roman" pitchFamily="18" charset="0"/>
                <a:cs typeface="Times New Roman" pitchFamily="18" charset="0"/>
              </a:rPr>
              <a:t>LGV </a:t>
            </a:r>
            <a:r>
              <a:rPr lang="fr-FR" sz="1900" dirty="0" smtClean="0">
                <a:latin typeface="Times New Roman" pitchFamily="18" charset="0"/>
                <a:cs typeface="Times New Roman" pitchFamily="18" charset="0"/>
              </a:rPr>
              <a:t>comprend </a:t>
            </a:r>
            <a:r>
              <a:rPr lang="fr-FR" sz="1900" dirty="0">
                <a:latin typeface="Times New Roman" pitchFamily="18" charset="0"/>
                <a:cs typeface="Times New Roman" pitchFamily="18" charset="0"/>
              </a:rPr>
              <a:t>4 serovars, L1, L2, L2a et L3. </a:t>
            </a:r>
            <a:endParaRPr lang="fr-FR" sz="1900" dirty="0" smtClean="0">
              <a:latin typeface="Times New Roman" pitchFamily="18" charset="0"/>
              <a:cs typeface="Times New Roman" pitchFamily="18" charset="0"/>
            </a:endParaRPr>
          </a:p>
          <a:p>
            <a:pPr algn="just">
              <a:lnSpc>
                <a:spcPct val="170000"/>
              </a:lnSpc>
            </a:pPr>
            <a:r>
              <a:rPr lang="fr-FR" sz="1900" dirty="0" smtClean="0">
                <a:latin typeface="Times New Roman" pitchFamily="18" charset="0"/>
                <a:cs typeface="Times New Roman" pitchFamily="18" charset="0"/>
              </a:rPr>
              <a:t>Ces </a:t>
            </a:r>
            <a:r>
              <a:rPr lang="fr-FR" sz="1900" dirty="0">
                <a:latin typeface="Times New Roman" pitchFamily="18" charset="0"/>
                <a:cs typeface="Times New Roman" pitchFamily="18" charset="0"/>
              </a:rPr>
              <a:t>serovars ont </a:t>
            </a:r>
            <a:r>
              <a:rPr lang="fr-FR" sz="1900" dirty="0" smtClean="0">
                <a:latin typeface="Times New Roman" pitchFamily="18" charset="0"/>
                <a:cs typeface="Times New Roman" pitchFamily="18" charset="0"/>
              </a:rPr>
              <a:t>été définis d'après </a:t>
            </a:r>
            <a:r>
              <a:rPr lang="fr-FR" sz="1900" dirty="0">
                <a:latin typeface="Times New Roman" pitchFamily="18" charset="0"/>
                <a:cs typeface="Times New Roman" pitchFamily="18" charset="0"/>
              </a:rPr>
              <a:t>la </a:t>
            </a:r>
            <a:r>
              <a:rPr lang="fr-FR" sz="1900" dirty="0" smtClean="0">
                <a:latin typeface="Times New Roman" pitchFamily="18" charset="0"/>
                <a:cs typeface="Times New Roman" pitchFamily="18" charset="0"/>
              </a:rPr>
              <a:t>réactivité </a:t>
            </a:r>
            <a:r>
              <a:rPr lang="fr-FR" sz="1900" dirty="0">
                <a:latin typeface="Times New Roman" pitchFamily="18" charset="0"/>
                <a:cs typeface="Times New Roman" pitchFamily="18" charset="0"/>
              </a:rPr>
              <a:t>d'anticorps monoclonaux </a:t>
            </a:r>
            <a:r>
              <a:rPr lang="fr-FR" sz="1900" dirty="0" smtClean="0">
                <a:latin typeface="Times New Roman" pitchFamily="18" charset="0"/>
                <a:cs typeface="Times New Roman" pitchFamily="18" charset="0"/>
              </a:rPr>
              <a:t>dirigés contre </a:t>
            </a:r>
            <a:r>
              <a:rPr lang="fr-FR" sz="1900" dirty="0">
                <a:latin typeface="Times New Roman" pitchFamily="18" charset="0"/>
                <a:cs typeface="Times New Roman" pitchFamily="18" charset="0"/>
              </a:rPr>
              <a:t>les </a:t>
            </a:r>
            <a:r>
              <a:rPr lang="fr-FR" sz="1900" dirty="0" smtClean="0">
                <a:latin typeface="Times New Roman" pitchFamily="18" charset="0"/>
                <a:cs typeface="Times New Roman" pitchFamily="18" charset="0"/>
              </a:rPr>
              <a:t>épitropes portés </a:t>
            </a:r>
            <a:r>
              <a:rPr lang="fr-FR" sz="1900" dirty="0">
                <a:latin typeface="Times New Roman" pitchFamily="18" charset="0"/>
                <a:cs typeface="Times New Roman" pitchFamily="18" charset="0"/>
              </a:rPr>
              <a:t>par la </a:t>
            </a:r>
            <a:r>
              <a:rPr lang="fr-FR" sz="1900" dirty="0" smtClean="0">
                <a:latin typeface="Times New Roman" pitchFamily="18" charset="0"/>
                <a:cs typeface="Times New Roman" pitchFamily="18" charset="0"/>
              </a:rPr>
              <a:t>protéine </a:t>
            </a:r>
            <a:r>
              <a:rPr lang="fr-FR" sz="1900" dirty="0">
                <a:latin typeface="Times New Roman" pitchFamily="18" charset="0"/>
                <a:cs typeface="Times New Roman" pitchFamily="18" charset="0"/>
              </a:rPr>
              <a:t>majeure de </a:t>
            </a:r>
            <a:r>
              <a:rPr lang="fr-FR" sz="1900" dirty="0" smtClean="0">
                <a:latin typeface="Times New Roman" pitchFamily="18" charset="0"/>
                <a:cs typeface="Times New Roman" pitchFamily="18" charset="0"/>
              </a:rPr>
              <a:t>membrane externe appelée </a:t>
            </a:r>
            <a:r>
              <a:rPr lang="fr-FR" sz="1900" b="1" dirty="0">
                <a:latin typeface="Times New Roman" pitchFamily="18" charset="0"/>
                <a:cs typeface="Times New Roman" pitchFamily="18" charset="0"/>
              </a:rPr>
              <a:t>MOMP </a:t>
            </a:r>
            <a:r>
              <a:rPr lang="fr-FR" sz="1900" dirty="0">
                <a:latin typeface="Times New Roman" pitchFamily="18" charset="0"/>
                <a:cs typeface="Times New Roman" pitchFamily="18" charset="0"/>
              </a:rPr>
              <a:t>pour </a:t>
            </a:r>
            <a:r>
              <a:rPr lang="fr-FR" sz="1900" b="1" i="1" dirty="0">
                <a:latin typeface="Times New Roman" pitchFamily="18" charset="0"/>
                <a:cs typeface="Times New Roman" pitchFamily="18" charset="0"/>
              </a:rPr>
              <a:t>major </a:t>
            </a:r>
            <a:r>
              <a:rPr lang="fr-FR" sz="1900" b="1" i="1" dirty="0" err="1">
                <a:latin typeface="Times New Roman" pitchFamily="18" charset="0"/>
                <a:cs typeface="Times New Roman" pitchFamily="18" charset="0"/>
              </a:rPr>
              <a:t>outer</a:t>
            </a:r>
            <a:r>
              <a:rPr lang="fr-FR" sz="1900" b="1" i="1" dirty="0">
                <a:latin typeface="Times New Roman" pitchFamily="18" charset="0"/>
                <a:cs typeface="Times New Roman" pitchFamily="18" charset="0"/>
              </a:rPr>
              <a:t> </a:t>
            </a:r>
            <a:r>
              <a:rPr lang="fr-FR" sz="1900" b="1" i="1" dirty="0" smtClean="0">
                <a:latin typeface="Times New Roman" pitchFamily="18" charset="0"/>
                <a:cs typeface="Times New Roman" pitchFamily="18" charset="0"/>
              </a:rPr>
              <a:t>membrane </a:t>
            </a:r>
            <a:r>
              <a:rPr lang="fr-FR" sz="1900" b="1" i="1" dirty="0" err="1" smtClean="0">
                <a:latin typeface="Times New Roman" pitchFamily="18" charset="0"/>
                <a:cs typeface="Times New Roman" pitchFamily="18" charset="0"/>
              </a:rPr>
              <a:t>protein</a:t>
            </a:r>
            <a:r>
              <a:rPr lang="fr-FR" sz="1900" dirty="0">
                <a:latin typeface="Times New Roman" pitchFamily="18" charset="0"/>
                <a:cs typeface="Times New Roman" pitchFamily="18" charset="0"/>
              </a:rPr>
              <a:t>. </a:t>
            </a:r>
            <a:endParaRPr lang="fr-FR" sz="1900" dirty="0" smtClean="0">
              <a:latin typeface="Times New Roman" pitchFamily="18" charset="0"/>
              <a:cs typeface="Times New Roman" pitchFamily="18" charset="0"/>
            </a:endParaRPr>
          </a:p>
          <a:p>
            <a:pPr algn="just">
              <a:lnSpc>
                <a:spcPct val="170000"/>
              </a:lnSpc>
            </a:pPr>
            <a:r>
              <a:rPr lang="fr-FR" sz="1900" b="1" i="1" dirty="0" smtClean="0">
                <a:latin typeface="Times New Roman" pitchFamily="18" charset="0"/>
                <a:cs typeface="Times New Roman" pitchFamily="18" charset="0"/>
              </a:rPr>
              <a:t>C</a:t>
            </a:r>
            <a:r>
              <a:rPr lang="fr-FR" sz="1900" b="1" i="1" dirty="0">
                <a:latin typeface="Times New Roman" pitchFamily="18" charset="0"/>
                <a:cs typeface="Times New Roman" pitchFamily="18" charset="0"/>
              </a:rPr>
              <a:t>. </a:t>
            </a:r>
            <a:r>
              <a:rPr lang="fr-FR" sz="1900" b="1" i="1" dirty="0" err="1">
                <a:latin typeface="Times New Roman" pitchFamily="18" charset="0"/>
                <a:cs typeface="Times New Roman" pitchFamily="18" charset="0"/>
              </a:rPr>
              <a:t>pneumoniae</a:t>
            </a:r>
            <a:r>
              <a:rPr lang="fr-FR" sz="1900" b="1" i="1" dirty="0">
                <a:latin typeface="Times New Roman" pitchFamily="18" charset="0"/>
                <a:cs typeface="Times New Roman" pitchFamily="18" charset="0"/>
              </a:rPr>
              <a:t> </a:t>
            </a:r>
            <a:r>
              <a:rPr lang="fr-FR" sz="1900" dirty="0">
                <a:latin typeface="Times New Roman" pitchFamily="18" charset="0"/>
                <a:cs typeface="Times New Roman" pitchFamily="18" charset="0"/>
              </a:rPr>
              <a:t>a </a:t>
            </a:r>
            <a:r>
              <a:rPr lang="fr-FR" sz="1900" dirty="0" smtClean="0">
                <a:latin typeface="Times New Roman" pitchFamily="18" charset="0"/>
                <a:cs typeface="Times New Roman" pitchFamily="18" charset="0"/>
              </a:rPr>
              <a:t>été isolée </a:t>
            </a:r>
            <a:r>
              <a:rPr lang="fr-FR" sz="1900" dirty="0">
                <a:latin typeface="Times New Roman" pitchFamily="18" charset="0"/>
                <a:cs typeface="Times New Roman" pitchFamily="18" charset="0"/>
              </a:rPr>
              <a:t>chez l'homme, mais aussi </a:t>
            </a:r>
            <a:r>
              <a:rPr lang="fr-FR" sz="1900" dirty="0" smtClean="0">
                <a:latin typeface="Times New Roman" pitchFamily="18" charset="0"/>
                <a:cs typeface="Times New Roman" pitchFamily="18" charset="0"/>
              </a:rPr>
              <a:t>le koala </a:t>
            </a:r>
            <a:r>
              <a:rPr lang="fr-FR" sz="1900" dirty="0">
                <a:latin typeface="Times New Roman" pitchFamily="18" charset="0"/>
                <a:cs typeface="Times New Roman" pitchFamily="18" charset="0"/>
              </a:rPr>
              <a:t>et le cheval. </a:t>
            </a:r>
            <a:endParaRPr lang="fr-FR" sz="1900" dirty="0" smtClean="0">
              <a:latin typeface="Times New Roman" pitchFamily="18" charset="0"/>
              <a:cs typeface="Times New Roman" pitchFamily="18" charset="0"/>
            </a:endParaRPr>
          </a:p>
          <a:p>
            <a:pPr algn="just">
              <a:lnSpc>
                <a:spcPct val="170000"/>
              </a:lnSpc>
            </a:pPr>
            <a:r>
              <a:rPr lang="fr-FR" sz="1900" dirty="0" smtClean="0">
                <a:latin typeface="Times New Roman" pitchFamily="18" charset="0"/>
                <a:cs typeface="Times New Roman" pitchFamily="18" charset="0"/>
              </a:rPr>
              <a:t>Suivant </a:t>
            </a:r>
            <a:r>
              <a:rPr lang="fr-FR" sz="1900" dirty="0">
                <a:latin typeface="Times New Roman" pitchFamily="18" charset="0"/>
                <a:cs typeface="Times New Roman" pitchFamily="18" charset="0"/>
              </a:rPr>
              <a:t>la </a:t>
            </a:r>
            <a:r>
              <a:rPr lang="fr-FR" sz="1900" dirty="0" smtClean="0">
                <a:latin typeface="Times New Roman" pitchFamily="18" charset="0"/>
                <a:cs typeface="Times New Roman" pitchFamily="18" charset="0"/>
              </a:rPr>
              <a:t>spécificité d'hôte</a:t>
            </a:r>
            <a:r>
              <a:rPr lang="fr-FR" sz="1900" dirty="0">
                <a:latin typeface="Times New Roman" pitchFamily="18" charset="0"/>
                <a:cs typeface="Times New Roman" pitchFamily="18" charset="0"/>
              </a:rPr>
              <a:t>, les </a:t>
            </a:r>
            <a:r>
              <a:rPr lang="fr-FR" sz="1900" dirty="0" smtClean="0">
                <a:latin typeface="Times New Roman" pitchFamily="18" charset="0"/>
                <a:cs typeface="Times New Roman" pitchFamily="18" charset="0"/>
              </a:rPr>
              <a:t>souches ont été regroupées </a:t>
            </a:r>
            <a:r>
              <a:rPr lang="fr-FR" sz="1900" dirty="0">
                <a:latin typeface="Times New Roman" pitchFamily="18" charset="0"/>
                <a:cs typeface="Times New Roman" pitchFamily="18" charset="0"/>
              </a:rPr>
              <a:t>en </a:t>
            </a:r>
            <a:r>
              <a:rPr lang="fr-FR" sz="1900" dirty="0" smtClean="0">
                <a:latin typeface="Times New Roman" pitchFamily="18" charset="0"/>
                <a:cs typeface="Times New Roman" pitchFamily="18" charset="0"/>
              </a:rPr>
              <a:t>3 </a:t>
            </a:r>
            <a:r>
              <a:rPr lang="fr-FR" sz="1900" dirty="0" err="1">
                <a:latin typeface="Times New Roman" pitchFamily="18" charset="0"/>
                <a:cs typeface="Times New Roman" pitchFamily="18" charset="0"/>
              </a:rPr>
              <a:t>biovars</a:t>
            </a:r>
            <a:r>
              <a:rPr lang="fr-FR" sz="1900" dirty="0">
                <a:latin typeface="Times New Roman" pitchFamily="18" charset="0"/>
                <a:cs typeface="Times New Roman" pitchFamily="18" charset="0"/>
              </a:rPr>
              <a:t>, TWAR, </a:t>
            </a:r>
            <a:r>
              <a:rPr lang="fr-FR" sz="1900" dirty="0" smtClean="0">
                <a:latin typeface="Times New Roman" pitchFamily="18" charset="0"/>
                <a:cs typeface="Times New Roman" pitchFamily="18" charset="0"/>
              </a:rPr>
              <a:t>spécifiquement humain</a:t>
            </a:r>
            <a:r>
              <a:rPr lang="fr-FR" sz="1900" dirty="0">
                <a:latin typeface="Times New Roman" pitchFamily="18" charset="0"/>
                <a:cs typeface="Times New Roman" pitchFamily="18" charset="0"/>
              </a:rPr>
              <a:t>, et Koala et </a:t>
            </a:r>
            <a:r>
              <a:rPr lang="fr-FR" sz="1900" dirty="0" err="1">
                <a:latin typeface="Times New Roman" pitchFamily="18" charset="0"/>
                <a:cs typeface="Times New Roman" pitchFamily="18" charset="0"/>
              </a:rPr>
              <a:t>Equine</a:t>
            </a:r>
            <a:r>
              <a:rPr lang="fr-FR" sz="1900" dirty="0" smtClean="0">
                <a:latin typeface="Times New Roman" pitchFamily="18" charset="0"/>
                <a:cs typeface="Times New Roman" pitchFamily="18" charset="0"/>
              </a:rPr>
              <a:t>.</a:t>
            </a:r>
          </a:p>
          <a:p>
            <a:pPr algn="just">
              <a:lnSpc>
                <a:spcPct val="170000"/>
              </a:lnSpc>
            </a:pPr>
            <a:endParaRPr lang="fr-FR" sz="1900" dirty="0">
              <a:latin typeface="Times New Roman" pitchFamily="18" charset="0"/>
              <a:cs typeface="Times New Roman" pitchFamily="18" charset="0"/>
            </a:endParaRPr>
          </a:p>
        </p:txBody>
      </p:sp>
    </p:spTree>
    <p:extLst>
      <p:ext uri="{BB962C8B-B14F-4D97-AF65-F5344CB8AC3E}">
        <p14:creationId xmlns:p14="http://schemas.microsoft.com/office/powerpoint/2010/main" val="40886786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036496" cy="6552728"/>
          </a:xfrm>
        </p:spPr>
        <p:txBody>
          <a:bodyPr>
            <a:normAutofit fontScale="85000" lnSpcReduction="20000"/>
          </a:bodyPr>
          <a:lstStyle/>
          <a:p>
            <a:pPr algn="just">
              <a:lnSpc>
                <a:spcPct val="170000"/>
              </a:lnSpc>
            </a:pPr>
            <a:r>
              <a:rPr lang="fr-FR" b="1" dirty="0">
                <a:solidFill>
                  <a:srgbClr val="7030A0"/>
                </a:solidFill>
                <a:latin typeface="Times New Roman" pitchFamily="18" charset="0"/>
                <a:cs typeface="Times New Roman" pitchFamily="18" charset="0"/>
              </a:rPr>
              <a:t> le groupe des fièvres boutonneuses</a:t>
            </a:r>
            <a:r>
              <a:rPr lang="fr-FR" dirty="0">
                <a:latin typeface="Times New Roman" pitchFamily="18" charset="0"/>
                <a:cs typeface="Times New Roman" pitchFamily="18" charset="0"/>
              </a:rPr>
              <a:t> comprenant plus de 20 espèces pouvant infecter l'homme, dont :</a:t>
            </a:r>
          </a:p>
          <a:p>
            <a:pPr marL="0" indent="0" algn="just">
              <a:lnSpc>
                <a:spcPct val="170000"/>
              </a:lnSpc>
              <a:buNone/>
            </a:pP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R. </a:t>
            </a:r>
            <a:r>
              <a:rPr lang="fr-FR" i="1" dirty="0" err="1">
                <a:latin typeface="Times New Roman" pitchFamily="18" charset="0"/>
                <a:cs typeface="Times New Roman" pitchFamily="18" charset="0"/>
              </a:rPr>
              <a:t>rickettsii</a:t>
            </a:r>
            <a:r>
              <a:rPr lang="fr-FR" dirty="0">
                <a:latin typeface="Times New Roman" pitchFamily="18" charset="0"/>
                <a:cs typeface="Times New Roman" pitchFamily="18" charset="0"/>
              </a:rPr>
              <a:t>, responsable de la fièvre pourprée des montagnes Rocheuses ;</a:t>
            </a:r>
          </a:p>
          <a:p>
            <a:pPr marL="0" indent="0" algn="just">
              <a:lnSpc>
                <a:spcPct val="170000"/>
              </a:lnSpc>
              <a:buNone/>
            </a:pP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R. </a:t>
            </a:r>
            <a:r>
              <a:rPr lang="fr-FR" i="1" dirty="0" err="1">
                <a:latin typeface="Times New Roman" pitchFamily="18" charset="0"/>
                <a:cs typeface="Times New Roman" pitchFamily="18" charset="0"/>
              </a:rPr>
              <a:t>conorii</a:t>
            </a:r>
            <a:r>
              <a:rPr lang="fr-FR" dirty="0">
                <a:latin typeface="Times New Roman" pitchFamily="18" charset="0"/>
                <a:cs typeface="Times New Roman" pitchFamily="18" charset="0"/>
              </a:rPr>
              <a:t>, comprenant </a:t>
            </a:r>
            <a:r>
              <a:rPr lang="fr-FR" b="1" dirty="0">
                <a:latin typeface="Times New Roman" pitchFamily="18" charset="0"/>
                <a:cs typeface="Times New Roman" pitchFamily="18" charset="0"/>
              </a:rPr>
              <a:t>4 sous espèces</a:t>
            </a:r>
            <a:r>
              <a:rPr lang="fr-FR" dirty="0">
                <a:latin typeface="Times New Roman" pitchFamily="18" charset="0"/>
                <a:cs typeface="Times New Roman" pitchFamily="18" charset="0"/>
              </a:rPr>
              <a:t>, sévissant dans des régions différentes et pouvant donner des pathologies différentes : </a:t>
            </a:r>
          </a:p>
          <a:p>
            <a:pPr marL="0" indent="0" algn="just">
              <a:lnSpc>
                <a:spcPct val="170000"/>
              </a:lnSpc>
              <a:buNone/>
            </a:pPr>
            <a:r>
              <a:rPr lang="fr-FR" i="1" dirty="0">
                <a:latin typeface="Times New Roman" pitchFamily="18" charset="0"/>
                <a:cs typeface="Times New Roman" pitchFamily="18" charset="0"/>
              </a:rPr>
              <a:t>R. </a:t>
            </a:r>
            <a:r>
              <a:rPr lang="fr-FR" i="1" dirty="0" err="1">
                <a:latin typeface="Times New Roman" pitchFamily="18" charset="0"/>
                <a:cs typeface="Times New Roman" pitchFamily="18" charset="0"/>
              </a:rPr>
              <a:t>conorii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conorii</a:t>
            </a:r>
            <a:r>
              <a:rPr lang="fr-FR" dirty="0">
                <a:latin typeface="Times New Roman" pitchFamily="18" charset="0"/>
                <a:cs typeface="Times New Roman" pitchFamily="18" charset="0"/>
              </a:rPr>
              <a:t>, responsable de la fièvre boutonneuse méditerranéenne, </a:t>
            </a:r>
            <a:r>
              <a:rPr lang="fr-FR" i="1" dirty="0">
                <a:latin typeface="Times New Roman" pitchFamily="18" charset="0"/>
                <a:cs typeface="Times New Roman" pitchFamily="18" charset="0"/>
              </a:rPr>
              <a:t>R. </a:t>
            </a:r>
            <a:r>
              <a:rPr lang="fr-FR" i="1" dirty="0" err="1">
                <a:latin typeface="Times New Roman" pitchFamily="18" charset="0"/>
                <a:cs typeface="Times New Roman" pitchFamily="18" charset="0"/>
              </a:rPr>
              <a:t>conorii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caspia</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R. </a:t>
            </a:r>
            <a:r>
              <a:rPr lang="fr-FR" i="1" dirty="0" err="1">
                <a:latin typeface="Times New Roman" pitchFamily="18" charset="0"/>
                <a:cs typeface="Times New Roman" pitchFamily="18" charset="0"/>
              </a:rPr>
              <a:t>conorii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israelensis</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R. </a:t>
            </a:r>
            <a:r>
              <a:rPr lang="fr-FR" i="1" dirty="0" err="1">
                <a:latin typeface="Times New Roman" pitchFamily="18" charset="0"/>
                <a:cs typeface="Times New Roman" pitchFamily="18" charset="0"/>
              </a:rPr>
              <a:t>conorii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indica</a:t>
            </a:r>
            <a:r>
              <a:rPr lang="fr-FR" i="1" dirty="0">
                <a:latin typeface="Times New Roman" pitchFamily="18" charset="0"/>
                <a:cs typeface="Times New Roman" pitchFamily="18" charset="0"/>
              </a:rPr>
              <a:t>.</a:t>
            </a:r>
            <a:endParaRPr lang="fr-FR" dirty="0">
              <a:latin typeface="Times New Roman" pitchFamily="18" charset="0"/>
              <a:cs typeface="Times New Roman" pitchFamily="18" charset="0"/>
            </a:endParaRPr>
          </a:p>
          <a:p>
            <a:endParaRPr lang="fr-FR" dirty="0"/>
          </a:p>
        </p:txBody>
      </p:sp>
    </p:spTree>
    <p:extLst>
      <p:ext uri="{BB962C8B-B14F-4D97-AF65-F5344CB8AC3E}">
        <p14:creationId xmlns:p14="http://schemas.microsoft.com/office/powerpoint/2010/main" val="4632165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pPr algn="just">
              <a:lnSpc>
                <a:spcPct val="150000"/>
              </a:lnSpc>
            </a:pPr>
            <a:r>
              <a:rPr lang="fr-FR" b="1" dirty="0">
                <a:latin typeface="Times New Roman" pitchFamily="18" charset="0"/>
                <a:cs typeface="Times New Roman" pitchFamily="18" charset="0"/>
              </a:rPr>
              <a:t>Habitat et pouvoir pathogène</a:t>
            </a:r>
          </a:p>
          <a:p>
            <a:pPr algn="just">
              <a:lnSpc>
                <a:spcPct val="150000"/>
              </a:lnSpc>
            </a:pPr>
            <a:r>
              <a:rPr lang="fr-FR" dirty="0">
                <a:latin typeface="Times New Roman" pitchFamily="18" charset="0"/>
                <a:cs typeface="Times New Roman" pitchFamily="18" charset="0"/>
              </a:rPr>
              <a:t>Les rickettsies sont cosmopolites et infectent de </a:t>
            </a:r>
            <a:r>
              <a:rPr lang="fr-FR" dirty="0" smtClean="0">
                <a:latin typeface="Times New Roman" pitchFamily="18" charset="0"/>
                <a:cs typeface="Times New Roman" pitchFamily="18" charset="0"/>
              </a:rPr>
              <a:t>nombreux animaux </a:t>
            </a:r>
            <a:r>
              <a:rPr lang="fr-FR" dirty="0">
                <a:latin typeface="Times New Roman" pitchFamily="18" charset="0"/>
                <a:cs typeface="Times New Roman" pitchFamily="18" charset="0"/>
              </a:rPr>
              <a:t>qui constituent un </a:t>
            </a:r>
            <a:r>
              <a:rPr lang="fr-FR" dirty="0" smtClean="0">
                <a:latin typeface="Times New Roman" pitchFamily="18" charset="0"/>
                <a:cs typeface="Times New Roman" pitchFamily="18" charset="0"/>
              </a:rPr>
              <a:t>réservoir </a:t>
            </a:r>
            <a:r>
              <a:rPr lang="fr-FR" dirty="0">
                <a:latin typeface="Times New Roman" pitchFamily="18" charset="0"/>
                <a:cs typeface="Times New Roman" pitchFamily="18" charset="0"/>
              </a:rPr>
              <a:t>naturel. </a:t>
            </a:r>
            <a:endParaRPr lang="fr-FR" dirty="0" smtClean="0">
              <a:latin typeface="Times New Roman" pitchFamily="18" charset="0"/>
              <a:cs typeface="Times New Roman" pitchFamily="18" charset="0"/>
            </a:endParaRPr>
          </a:p>
          <a:p>
            <a:pPr algn="just">
              <a:lnSpc>
                <a:spcPct val="150000"/>
              </a:lnSpc>
            </a:pPr>
            <a:r>
              <a:rPr lang="fr-FR" dirty="0" smtClean="0">
                <a:latin typeface="Times New Roman" pitchFamily="18" charset="0"/>
                <a:cs typeface="Times New Roman" pitchFamily="18" charset="0"/>
              </a:rPr>
              <a:t>Elles infectent aussi </a:t>
            </a:r>
            <a:r>
              <a:rPr lang="fr-FR" dirty="0">
                <a:latin typeface="Times New Roman" pitchFamily="18" charset="0"/>
                <a:cs typeface="Times New Roman" pitchFamily="18" charset="0"/>
              </a:rPr>
              <a:t>de nombreux arthropodes qui peuvent </a:t>
            </a:r>
            <a:r>
              <a:rPr lang="fr-FR" dirty="0" smtClean="0">
                <a:latin typeface="Times New Roman" pitchFamily="18" charset="0"/>
                <a:cs typeface="Times New Roman" pitchFamily="18" charset="0"/>
              </a:rPr>
              <a:t>être </a:t>
            </a:r>
            <a:r>
              <a:rPr lang="fr-FR" dirty="0">
                <a:latin typeface="Times New Roman" pitchFamily="18" charset="0"/>
                <a:cs typeface="Times New Roman" pitchFamily="18" charset="0"/>
              </a:rPr>
              <a:t>vecteurs</a:t>
            </a:r>
            <a:r>
              <a:rPr lang="fr-FR" dirty="0" smtClean="0">
                <a:latin typeface="Times New Roman" pitchFamily="18" charset="0"/>
                <a:cs typeface="Times New Roman" pitchFamily="18" charset="0"/>
              </a:rPr>
              <a:t>, réservoirs</a:t>
            </a:r>
            <a:r>
              <a:rPr lang="fr-FR" smtClean="0">
                <a:latin typeface="Times New Roman" pitchFamily="18" charset="0"/>
                <a:cs typeface="Times New Roman" pitchFamily="18" charset="0"/>
              </a:rPr>
              <a:t>. </a:t>
            </a:r>
            <a:endParaRPr lang="fr-FR" smtClean="0">
              <a:latin typeface="Times New Roman" pitchFamily="18" charset="0"/>
              <a:cs typeface="Times New Roman" pitchFamily="18" charset="0"/>
            </a:endParaRPr>
          </a:p>
          <a:p>
            <a:pPr algn="just">
              <a:lnSpc>
                <a:spcPct val="150000"/>
              </a:lnSpc>
            </a:pPr>
            <a:r>
              <a:rPr lang="fr-FR" smtClean="0">
                <a:latin typeface="Times New Roman" pitchFamily="18" charset="0"/>
                <a:cs typeface="Times New Roman" pitchFamily="18" charset="0"/>
              </a:rPr>
              <a:t>La </a:t>
            </a:r>
            <a:r>
              <a:rPr lang="fr-FR" dirty="0" smtClean="0">
                <a:latin typeface="Times New Roman" pitchFamily="18" charset="0"/>
                <a:cs typeface="Times New Roman" pitchFamily="18" charset="0"/>
              </a:rPr>
              <a:t>plupart du </a:t>
            </a:r>
            <a:r>
              <a:rPr lang="fr-FR" dirty="0">
                <a:latin typeface="Times New Roman" pitchFamily="18" charset="0"/>
                <a:cs typeface="Times New Roman" pitchFamily="18" charset="0"/>
              </a:rPr>
              <a:t>temps, l'homme n'est qu'un </a:t>
            </a:r>
            <a:r>
              <a:rPr lang="fr-FR" dirty="0" smtClean="0">
                <a:latin typeface="Times New Roman" pitchFamily="18" charset="0"/>
                <a:cs typeface="Times New Roman" pitchFamily="18" charset="0"/>
              </a:rPr>
              <a:t>hôte </a:t>
            </a:r>
            <a:r>
              <a:rPr lang="fr-FR" dirty="0">
                <a:latin typeface="Times New Roman" pitchFamily="18" charset="0"/>
                <a:cs typeface="Times New Roman" pitchFamily="18" charset="0"/>
              </a:rPr>
              <a:t>accidentel. </a:t>
            </a:r>
            <a:endParaRPr lang="fr-FR" dirty="0" smtClean="0">
              <a:latin typeface="Times New Roman" pitchFamily="18" charset="0"/>
              <a:cs typeface="Times New Roman" pitchFamily="18" charset="0"/>
            </a:endParaRPr>
          </a:p>
          <a:p>
            <a:pPr algn="just">
              <a:lnSpc>
                <a:spcPct val="150000"/>
              </a:lnSpc>
            </a:pPr>
            <a:r>
              <a:rPr lang="fr-FR" dirty="0" smtClean="0">
                <a:latin typeface="Times New Roman" pitchFamily="18" charset="0"/>
                <a:cs typeface="Times New Roman" pitchFamily="18" charset="0"/>
              </a:rPr>
              <a:t>Les arthropodes interviennent </a:t>
            </a:r>
            <a:r>
              <a:rPr lang="fr-FR" dirty="0">
                <a:latin typeface="Times New Roman" pitchFamily="18" charset="0"/>
                <a:cs typeface="Times New Roman" pitchFamily="18" charset="0"/>
              </a:rPr>
              <a:t>dans la transmission interanimale, </a:t>
            </a:r>
            <a:r>
              <a:rPr lang="fr-FR" dirty="0" smtClean="0">
                <a:latin typeface="Times New Roman" pitchFamily="18" charset="0"/>
                <a:cs typeface="Times New Roman" pitchFamily="18" charset="0"/>
              </a:rPr>
              <a:t>de </a:t>
            </a:r>
            <a:r>
              <a:rPr lang="fr-FR" dirty="0">
                <a:latin typeface="Times New Roman" pitchFamily="18" charset="0"/>
                <a:cs typeface="Times New Roman" pitchFamily="18" charset="0"/>
              </a:rPr>
              <a:t>l'animal à</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l'homme ou interhumaine. </a:t>
            </a:r>
            <a:endParaRPr lang="fr-FR"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0271528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4664"/>
            <a:ext cx="9144000" cy="4753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0" y="-27384"/>
            <a:ext cx="9144000" cy="400110"/>
          </a:xfrm>
          <a:prstGeom prst="rect">
            <a:avLst/>
          </a:prstGeom>
        </p:spPr>
        <p:txBody>
          <a:bodyPr wrap="square">
            <a:spAutoFit/>
          </a:bodyPr>
          <a:lstStyle/>
          <a:p>
            <a:r>
              <a:rPr lang="fr-FR" sz="2000" dirty="0" smtClean="0">
                <a:latin typeface="Times New Roman" pitchFamily="18" charset="0"/>
                <a:cs typeface="Times New Roman" pitchFamily="18" charset="0"/>
              </a:rPr>
              <a:t>Tableau: </a:t>
            </a:r>
            <a:r>
              <a:rPr lang="fr-FR" sz="2000" b="1" dirty="0">
                <a:latin typeface="Times New Roman" pitchFamily="18" charset="0"/>
                <a:cs typeface="Times New Roman" pitchFamily="18" charset="0"/>
              </a:rPr>
              <a:t>Principales caractéristiques des pathologies associées à des rickettsies</a:t>
            </a:r>
            <a:endParaRPr lang="fr-FR" sz="2000" dirty="0">
              <a:latin typeface="Times New Roman" pitchFamily="18" charset="0"/>
              <a:cs typeface="Times New Roman" pitchFamily="18" charset="0"/>
            </a:endParaRPr>
          </a:p>
        </p:txBody>
      </p:sp>
      <p:sp>
        <p:nvSpPr>
          <p:cNvPr id="6" name="Rectangle 5"/>
          <p:cNvSpPr/>
          <p:nvPr/>
        </p:nvSpPr>
        <p:spPr>
          <a:xfrm>
            <a:off x="0" y="5153124"/>
            <a:ext cx="9144000" cy="1754326"/>
          </a:xfrm>
          <a:prstGeom prst="rect">
            <a:avLst/>
          </a:prstGeom>
        </p:spPr>
        <p:txBody>
          <a:bodyPr wrap="square">
            <a:spAutoFit/>
          </a:bodyPr>
          <a:lstStyle/>
          <a:p>
            <a:pPr algn="just"/>
            <a:r>
              <a:rPr lang="fr-FR" dirty="0">
                <a:latin typeface="Times New Roman" pitchFamily="18" charset="0"/>
                <a:cs typeface="Times New Roman" pitchFamily="18" charset="0"/>
              </a:rPr>
              <a:t>Les rickettsies sont transmises par </a:t>
            </a:r>
            <a:r>
              <a:rPr lang="fr-FR" b="1" dirty="0">
                <a:latin typeface="Times New Roman" pitchFamily="18" charset="0"/>
                <a:cs typeface="Times New Roman" pitchFamily="18" charset="0"/>
              </a:rPr>
              <a:t>voie </a:t>
            </a:r>
            <a:r>
              <a:rPr lang="fr-FR" b="1" dirty="0" smtClean="0">
                <a:latin typeface="Times New Roman" pitchFamily="18" charset="0"/>
                <a:cs typeface="Times New Roman" pitchFamily="18" charset="0"/>
              </a:rPr>
              <a:t>cutanée</a:t>
            </a:r>
            <a:r>
              <a:rPr lang="fr-FR" dirty="0" smtClean="0">
                <a:latin typeface="Times New Roman" pitchFamily="18" charset="0"/>
                <a:cs typeface="Times New Roman" pitchFamily="18" charset="0"/>
              </a:rPr>
              <a:t> ou </a:t>
            </a:r>
            <a:r>
              <a:rPr lang="fr-FR" b="1" dirty="0" smtClean="0">
                <a:latin typeface="Times New Roman" pitchFamily="18" charset="0"/>
                <a:cs typeface="Times New Roman" pitchFamily="18" charset="0"/>
              </a:rPr>
              <a:t>conjonctivale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et </a:t>
            </a:r>
            <a:r>
              <a:rPr lang="fr-FR" dirty="0" smtClean="0">
                <a:latin typeface="Times New Roman" pitchFamily="18" charset="0"/>
                <a:cs typeface="Times New Roman" pitchFamily="18" charset="0"/>
              </a:rPr>
              <a:t>pénètrent </a:t>
            </a:r>
            <a:r>
              <a:rPr lang="fr-FR" dirty="0">
                <a:latin typeface="Times New Roman" pitchFamily="18" charset="0"/>
                <a:cs typeface="Times New Roman" pitchFamily="18" charset="0"/>
              </a:rPr>
              <a:t>dans la circulation sanguine.</a:t>
            </a:r>
          </a:p>
          <a:p>
            <a:pPr algn="just"/>
            <a:r>
              <a:rPr lang="fr-FR" dirty="0">
                <a:latin typeface="Times New Roman" pitchFamily="18" charset="0"/>
                <a:cs typeface="Times New Roman" pitchFamily="18" charset="0"/>
              </a:rPr>
              <a:t>Elles infectent les </a:t>
            </a:r>
            <a:r>
              <a:rPr lang="fr-FR" b="1" dirty="0">
                <a:latin typeface="Times New Roman" pitchFamily="18" charset="0"/>
                <a:cs typeface="Times New Roman" pitchFamily="18" charset="0"/>
              </a:rPr>
              <a:t>cellules </a:t>
            </a:r>
            <a:r>
              <a:rPr lang="fr-FR" b="1" dirty="0" smtClean="0">
                <a:latin typeface="Times New Roman" pitchFamily="18" charset="0"/>
                <a:cs typeface="Times New Roman" pitchFamily="18" charset="0"/>
              </a:rPr>
              <a:t>endothéliales </a:t>
            </a:r>
            <a:r>
              <a:rPr lang="fr-FR" b="1" dirty="0">
                <a:latin typeface="Times New Roman" pitchFamily="18" charset="0"/>
                <a:cs typeface="Times New Roman" pitchFamily="18" charset="0"/>
              </a:rPr>
              <a:t>des vaisseaux</a:t>
            </a:r>
            <a:r>
              <a:rPr lang="fr-FR" dirty="0">
                <a:latin typeface="Times New Roman" pitchFamily="18" charset="0"/>
                <a:cs typeface="Times New Roman" pitchFamily="18" charset="0"/>
              </a:rPr>
              <a:t> et </a:t>
            </a:r>
            <a:r>
              <a:rPr lang="fr-FR" dirty="0" smtClean="0">
                <a:latin typeface="Times New Roman" pitchFamily="18" charset="0"/>
                <a:cs typeface="Times New Roman" pitchFamily="18" charset="0"/>
              </a:rPr>
              <a:t>s'y multiplient</a:t>
            </a:r>
            <a:r>
              <a:rPr lang="fr-FR" dirty="0">
                <a:latin typeface="Times New Roman" pitchFamily="18" charset="0"/>
                <a:cs typeface="Times New Roman" pitchFamily="18" charset="0"/>
              </a:rPr>
              <a:t>, l'infection </a:t>
            </a:r>
            <a:r>
              <a:rPr lang="fr-FR" dirty="0" smtClean="0">
                <a:latin typeface="Times New Roman" pitchFamily="18" charset="0"/>
                <a:cs typeface="Times New Roman" pitchFamily="18" charset="0"/>
              </a:rPr>
              <a:t>débutant </a:t>
            </a:r>
            <a:r>
              <a:rPr lang="fr-FR" dirty="0">
                <a:latin typeface="Times New Roman" pitchFamily="18" charset="0"/>
                <a:cs typeface="Times New Roman" pitchFamily="18" charset="0"/>
              </a:rPr>
              <a:t>au site d'inoculation. </a:t>
            </a:r>
            <a:r>
              <a:rPr lang="fr-FR" dirty="0" smtClean="0">
                <a:latin typeface="Times New Roman" pitchFamily="18" charset="0"/>
                <a:cs typeface="Times New Roman" pitchFamily="18" charset="0"/>
              </a:rPr>
              <a:t>Les cellules infectées </a:t>
            </a:r>
            <a:r>
              <a:rPr lang="fr-FR" dirty="0">
                <a:latin typeface="Times New Roman" pitchFamily="18" charset="0"/>
                <a:cs typeface="Times New Roman" pitchFamily="18" charset="0"/>
              </a:rPr>
              <a:t>desquament, </a:t>
            </a:r>
            <a:r>
              <a:rPr lang="fr-FR" dirty="0" smtClean="0">
                <a:latin typeface="Times New Roman" pitchFamily="18" charset="0"/>
                <a:cs typeface="Times New Roman" pitchFamily="18" charset="0"/>
              </a:rPr>
              <a:t>altérant </a:t>
            </a:r>
            <a:r>
              <a:rPr lang="fr-FR" dirty="0">
                <a:latin typeface="Times New Roman" pitchFamily="18" charset="0"/>
                <a:cs typeface="Times New Roman" pitchFamily="18" charset="0"/>
              </a:rPr>
              <a:t>les </a:t>
            </a:r>
            <a:r>
              <a:rPr lang="fr-FR" dirty="0" smtClean="0">
                <a:latin typeface="Times New Roman" pitchFamily="18" charset="0"/>
                <a:cs typeface="Times New Roman" pitchFamily="18" charset="0"/>
              </a:rPr>
              <a:t>propriétés </a:t>
            </a:r>
            <a:r>
              <a:rPr lang="fr-FR" dirty="0">
                <a:latin typeface="Times New Roman" pitchFamily="18" charset="0"/>
                <a:cs typeface="Times New Roman" pitchFamily="18" charset="0"/>
              </a:rPr>
              <a:t>antithrombotiques</a:t>
            </a:r>
          </a:p>
          <a:p>
            <a:pPr algn="just"/>
            <a:r>
              <a:rPr lang="fr-FR" dirty="0">
                <a:latin typeface="Times New Roman" pitchFamily="18" charset="0"/>
                <a:cs typeface="Times New Roman" pitchFamily="18" charset="0"/>
              </a:rPr>
              <a:t>de </a:t>
            </a:r>
            <a:r>
              <a:rPr lang="fr-FR" dirty="0" smtClean="0">
                <a:latin typeface="Times New Roman" pitchFamily="18" charset="0"/>
                <a:cs typeface="Times New Roman" pitchFamily="18" charset="0"/>
              </a:rPr>
              <a:t>l'endothélium </a:t>
            </a:r>
            <a:r>
              <a:rPr lang="fr-FR" dirty="0">
                <a:latin typeface="Times New Roman" pitchFamily="18" charset="0"/>
                <a:cs typeface="Times New Roman" pitchFamily="18" charset="0"/>
              </a:rPr>
              <a:t>vasculaire et </a:t>
            </a:r>
            <a:r>
              <a:rPr lang="fr-FR" dirty="0" smtClean="0">
                <a:latin typeface="Times New Roman" pitchFamily="18" charset="0"/>
                <a:cs typeface="Times New Roman" pitchFamily="18" charset="0"/>
              </a:rPr>
              <a:t>favorisant l'adhérence </a:t>
            </a:r>
            <a:r>
              <a:rPr lang="fr-FR" dirty="0">
                <a:latin typeface="Times New Roman" pitchFamily="18" charset="0"/>
                <a:cs typeface="Times New Roman" pitchFamily="18" charset="0"/>
              </a:rPr>
              <a:t>des plaquettes, l'ensemble </a:t>
            </a:r>
            <a:r>
              <a:rPr lang="fr-FR" dirty="0" smtClean="0">
                <a:latin typeface="Times New Roman" pitchFamily="18" charset="0"/>
                <a:cs typeface="Times New Roman" pitchFamily="18" charset="0"/>
              </a:rPr>
              <a:t>étant </a:t>
            </a:r>
            <a:r>
              <a:rPr lang="fr-FR" dirty="0">
                <a:latin typeface="Times New Roman" pitchFamily="18" charset="0"/>
                <a:cs typeface="Times New Roman" pitchFamily="18" charset="0"/>
              </a:rPr>
              <a:t>à</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l'origine de</a:t>
            </a:r>
          </a:p>
          <a:p>
            <a:pPr algn="just"/>
            <a:r>
              <a:rPr lang="fr-FR" dirty="0" smtClean="0">
                <a:latin typeface="Times New Roman" pitchFamily="18" charset="0"/>
                <a:cs typeface="Times New Roman" pitchFamily="18" charset="0"/>
              </a:rPr>
              <a:t>lésions </a:t>
            </a:r>
            <a:r>
              <a:rPr lang="fr-FR" dirty="0">
                <a:latin typeface="Times New Roman" pitchFamily="18" charset="0"/>
                <a:cs typeface="Times New Roman" pitchFamily="18" charset="0"/>
              </a:rPr>
              <a:t>de vascularite.</a:t>
            </a:r>
          </a:p>
        </p:txBody>
      </p:sp>
    </p:spTree>
    <p:extLst>
      <p:ext uri="{BB962C8B-B14F-4D97-AF65-F5344CB8AC3E}">
        <p14:creationId xmlns:p14="http://schemas.microsoft.com/office/powerpoint/2010/main" val="3652191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144000" cy="6741368"/>
          </a:xfrm>
        </p:spPr>
        <p:txBody>
          <a:bodyPr>
            <a:normAutofit fontScale="70000" lnSpcReduction="20000"/>
          </a:bodyPr>
          <a:lstStyle/>
          <a:p>
            <a:pPr algn="just">
              <a:lnSpc>
                <a:spcPct val="170000"/>
              </a:lnSpc>
            </a:pPr>
            <a:r>
              <a:rPr lang="fr-FR" b="1" dirty="0">
                <a:latin typeface="Times New Roman" pitchFamily="18" charset="0"/>
                <a:cs typeface="Times New Roman" pitchFamily="18" charset="0"/>
              </a:rPr>
              <a:t>Caractères généraux </a:t>
            </a:r>
            <a:r>
              <a:rPr lang="fr-FR" b="1" dirty="0" smtClean="0">
                <a:latin typeface="Times New Roman" pitchFamily="18" charset="0"/>
                <a:cs typeface="Times New Roman" pitchFamily="18" charset="0"/>
              </a:rPr>
              <a:t>d'orientation et </a:t>
            </a:r>
            <a:r>
              <a:rPr lang="fr-FR" b="1" dirty="0">
                <a:latin typeface="Times New Roman" pitchFamily="18" charset="0"/>
                <a:cs typeface="Times New Roman" pitchFamily="18" charset="0"/>
              </a:rPr>
              <a:t>de différenciation du genre</a:t>
            </a:r>
          </a:p>
          <a:p>
            <a:pPr algn="just">
              <a:lnSpc>
                <a:spcPct val="170000"/>
              </a:lnSpc>
            </a:pPr>
            <a:r>
              <a:rPr lang="fr-FR" dirty="0">
                <a:latin typeface="Times New Roman" pitchFamily="18" charset="0"/>
                <a:cs typeface="Times New Roman" pitchFamily="18" charset="0"/>
              </a:rPr>
              <a:t>Les rickettsies sont de </a:t>
            </a:r>
            <a:r>
              <a:rPr lang="fr-FR" b="1" dirty="0">
                <a:latin typeface="Times New Roman" pitchFamily="18" charset="0"/>
                <a:cs typeface="Times New Roman" pitchFamily="18" charset="0"/>
              </a:rPr>
              <a:t>petits bacilles</a:t>
            </a:r>
            <a:r>
              <a:rPr lang="fr-FR" dirty="0">
                <a:latin typeface="Times New Roman" pitchFamily="18" charset="0"/>
                <a:cs typeface="Times New Roman" pitchFamily="18" charset="0"/>
              </a:rPr>
              <a:t> intracellulaires, de </a:t>
            </a:r>
            <a:r>
              <a:rPr lang="fr-FR" dirty="0" smtClean="0">
                <a:latin typeface="Times New Roman" pitchFamily="18" charset="0"/>
                <a:cs typeface="Times New Roman" pitchFamily="18" charset="0"/>
              </a:rPr>
              <a:t>0,3 à </a:t>
            </a:r>
            <a:r>
              <a:rPr lang="fr-FR" dirty="0">
                <a:latin typeface="Times New Roman" pitchFamily="18" charset="0"/>
                <a:cs typeface="Times New Roman" pitchFamily="18" charset="0"/>
              </a:rPr>
              <a:t>2,5 </a:t>
            </a:r>
            <a:r>
              <a:rPr lang="fr-FR" dirty="0" err="1">
                <a:latin typeface="Times New Roman" pitchFamily="18" charset="0"/>
                <a:cs typeface="Times New Roman" pitchFamily="18" charset="0"/>
              </a:rPr>
              <a:t>μm</a:t>
            </a:r>
            <a:r>
              <a:rPr lang="fr-FR" dirty="0">
                <a:latin typeface="Times New Roman" pitchFamily="18" charset="0"/>
                <a:cs typeface="Times New Roman" pitchFamily="18" charset="0"/>
              </a:rPr>
              <a:t> de longueur, prenant mal la coloration de Gram</a:t>
            </a:r>
            <a:r>
              <a:rPr lang="fr-FR" dirty="0" smtClean="0">
                <a:latin typeface="Times New Roman" pitchFamily="18" charset="0"/>
                <a:cs typeface="Times New Roman" pitchFamily="18" charset="0"/>
              </a:rPr>
              <a:t>, bien </a:t>
            </a:r>
            <a:r>
              <a:rPr lang="fr-FR" dirty="0">
                <a:latin typeface="Times New Roman" pitchFamily="18" charset="0"/>
                <a:cs typeface="Times New Roman" pitchFamily="18" charset="0"/>
              </a:rPr>
              <a:t>que la composition de leur paroi soit proche de </a:t>
            </a:r>
            <a:r>
              <a:rPr lang="fr-FR" dirty="0" smtClean="0">
                <a:latin typeface="Times New Roman" pitchFamily="18" charset="0"/>
                <a:cs typeface="Times New Roman" pitchFamily="18" charset="0"/>
              </a:rPr>
              <a:t>celle des bactéries à </a:t>
            </a:r>
            <a:r>
              <a:rPr lang="fr-FR" b="1" dirty="0">
                <a:latin typeface="Times New Roman" pitchFamily="18" charset="0"/>
                <a:cs typeface="Times New Roman" pitchFamily="18" charset="0"/>
              </a:rPr>
              <a:t>Gram </a:t>
            </a:r>
            <a:r>
              <a:rPr lang="fr-FR" b="1" dirty="0" smtClean="0">
                <a:latin typeface="Times New Roman" pitchFamily="18" charset="0"/>
                <a:cs typeface="Times New Roman" pitchFamily="18" charset="0"/>
              </a:rPr>
              <a:t>négatif</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Elles sont </a:t>
            </a:r>
            <a:r>
              <a:rPr lang="fr-FR" dirty="0" smtClean="0">
                <a:latin typeface="Times New Roman" pitchFamily="18" charset="0"/>
                <a:cs typeface="Times New Roman" pitchFamily="18" charset="0"/>
              </a:rPr>
              <a:t>entourées </a:t>
            </a:r>
            <a:r>
              <a:rPr lang="fr-FR" dirty="0">
                <a:latin typeface="Times New Roman" pitchFamily="18" charset="0"/>
                <a:cs typeface="Times New Roman" pitchFamily="18" charset="0"/>
              </a:rPr>
              <a:t>d'un </a:t>
            </a:r>
            <a:r>
              <a:rPr lang="fr-FR" b="1" dirty="0" err="1">
                <a:latin typeface="Times New Roman" pitchFamily="18" charset="0"/>
                <a:cs typeface="Times New Roman" pitchFamily="18" charset="0"/>
              </a:rPr>
              <a:t>glycocalyx</a:t>
            </a:r>
            <a:r>
              <a:rPr lang="fr-FR" dirty="0">
                <a:latin typeface="Times New Roman" pitchFamily="18" charset="0"/>
                <a:cs typeface="Times New Roman" pitchFamily="18" charset="0"/>
              </a:rPr>
              <a:t>.</a:t>
            </a:r>
          </a:p>
          <a:p>
            <a:pPr algn="just">
              <a:lnSpc>
                <a:spcPct val="170000"/>
              </a:lnSpc>
            </a:pPr>
            <a:r>
              <a:rPr lang="fr-FR" dirty="0">
                <a:latin typeface="Times New Roman" pitchFamily="18" charset="0"/>
                <a:cs typeface="Times New Roman" pitchFamily="18" charset="0"/>
              </a:rPr>
              <a:t>Elles sont </a:t>
            </a:r>
            <a:r>
              <a:rPr lang="fr-FR" dirty="0" smtClean="0">
                <a:latin typeface="Times New Roman" pitchFamily="18" charset="0"/>
                <a:cs typeface="Times New Roman" pitchFamily="18" charset="0"/>
              </a:rPr>
              <a:t>colorées </a:t>
            </a:r>
            <a:r>
              <a:rPr lang="fr-FR" dirty="0">
                <a:latin typeface="Times New Roman" pitchFamily="18" charset="0"/>
                <a:cs typeface="Times New Roman" pitchFamily="18" charset="0"/>
              </a:rPr>
              <a:t>par la coloration de </a:t>
            </a:r>
            <a:r>
              <a:rPr lang="fr-FR" dirty="0" err="1" smtClean="0">
                <a:latin typeface="Times New Roman" pitchFamily="18" charset="0"/>
                <a:cs typeface="Times New Roman" pitchFamily="18" charset="0"/>
              </a:rPr>
              <a:t>Gimenez</a:t>
            </a:r>
            <a:r>
              <a:rPr lang="fr-FR" dirty="0" smtClean="0">
                <a:latin typeface="Times New Roman" pitchFamily="18" charset="0"/>
                <a:cs typeface="Times New Roman" pitchFamily="18" charset="0"/>
              </a:rPr>
              <a:t> ou </a:t>
            </a:r>
            <a:r>
              <a:rPr lang="fr-FR" dirty="0">
                <a:latin typeface="Times New Roman" pitchFamily="18" charset="0"/>
                <a:cs typeface="Times New Roman" pitchFamily="18" charset="0"/>
              </a:rPr>
              <a:t>par la coloration de </a:t>
            </a:r>
            <a:r>
              <a:rPr lang="fr-FR" dirty="0" err="1">
                <a:latin typeface="Times New Roman" pitchFamily="18" charset="0"/>
                <a:cs typeface="Times New Roman" pitchFamily="18" charset="0"/>
              </a:rPr>
              <a:t>Giemsa</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lnSpc>
                <a:spcPct val="170000"/>
              </a:lnSpc>
            </a:pPr>
            <a:r>
              <a:rPr lang="fr-FR" dirty="0" smtClean="0">
                <a:latin typeface="Times New Roman" pitchFamily="18" charset="0"/>
                <a:cs typeface="Times New Roman" pitchFamily="18" charset="0"/>
              </a:rPr>
              <a:t>Les rickettsies du </a:t>
            </a:r>
            <a:r>
              <a:rPr lang="fr-FR" dirty="0">
                <a:latin typeface="Times New Roman" pitchFamily="18" charset="0"/>
                <a:cs typeface="Times New Roman" pitchFamily="18" charset="0"/>
              </a:rPr>
              <a:t>groupe boutonneux s'individualisent par le fait </a:t>
            </a:r>
            <a:r>
              <a:rPr lang="fr-FR" dirty="0" smtClean="0">
                <a:latin typeface="Times New Roman" pitchFamily="18" charset="0"/>
                <a:cs typeface="Times New Roman" pitchFamily="18" charset="0"/>
              </a:rPr>
              <a:t>qu'elles peuvent être observées </a:t>
            </a:r>
            <a:r>
              <a:rPr lang="fr-FR" dirty="0">
                <a:latin typeface="Times New Roman" pitchFamily="18" charset="0"/>
                <a:cs typeface="Times New Roman" pitchFamily="18" charset="0"/>
              </a:rPr>
              <a:t>dans le noyau et le cytoplasme </a:t>
            </a:r>
            <a:r>
              <a:rPr lang="fr-FR" dirty="0" smtClean="0">
                <a:latin typeface="Times New Roman" pitchFamily="18" charset="0"/>
                <a:cs typeface="Times New Roman" pitchFamily="18" charset="0"/>
              </a:rPr>
              <a:t>des cellules </a:t>
            </a:r>
            <a:r>
              <a:rPr lang="fr-FR" dirty="0">
                <a:latin typeface="Times New Roman" pitchFamily="18" charset="0"/>
                <a:cs typeface="Times New Roman" pitchFamily="18" charset="0"/>
              </a:rPr>
              <a:t>et que leur </a:t>
            </a:r>
            <a:r>
              <a:rPr lang="fr-FR" dirty="0" smtClean="0">
                <a:latin typeface="Times New Roman" pitchFamily="18" charset="0"/>
                <a:cs typeface="Times New Roman" pitchFamily="18" charset="0"/>
              </a:rPr>
              <a:t>température </a:t>
            </a:r>
            <a:r>
              <a:rPr lang="fr-FR" dirty="0">
                <a:latin typeface="Times New Roman" pitchFamily="18" charset="0"/>
                <a:cs typeface="Times New Roman" pitchFamily="18" charset="0"/>
              </a:rPr>
              <a:t>optimale de croissance est </a:t>
            </a:r>
            <a:r>
              <a:rPr lang="fr-FR" dirty="0" smtClean="0">
                <a:latin typeface="Times New Roman" pitchFamily="18" charset="0"/>
                <a:cs typeface="Times New Roman" pitchFamily="18" charset="0"/>
              </a:rPr>
              <a:t>de 32 </a:t>
            </a:r>
            <a:r>
              <a:rPr lang="fr-FR" dirty="0">
                <a:latin typeface="Times New Roman" pitchFamily="18" charset="0"/>
                <a:cs typeface="Times New Roman" pitchFamily="18" charset="0"/>
              </a:rPr>
              <a:t>°C. </a:t>
            </a:r>
            <a:endParaRPr lang="fr-FR" dirty="0" smtClean="0">
              <a:latin typeface="Times New Roman" pitchFamily="18" charset="0"/>
              <a:cs typeface="Times New Roman" pitchFamily="18" charset="0"/>
            </a:endParaRPr>
          </a:p>
          <a:p>
            <a:pPr algn="just">
              <a:lnSpc>
                <a:spcPct val="170000"/>
              </a:lnSpc>
            </a:pPr>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autres rickettsies sont de localisation </a:t>
            </a:r>
            <a:r>
              <a:rPr lang="fr-FR" dirty="0" smtClean="0">
                <a:latin typeface="Times New Roman" pitchFamily="18" charset="0"/>
                <a:cs typeface="Times New Roman" pitchFamily="18" charset="0"/>
              </a:rPr>
              <a:t>exclusivement cytoplasmique </a:t>
            </a:r>
            <a:r>
              <a:rPr lang="fr-FR" dirty="0">
                <a:latin typeface="Times New Roman" pitchFamily="18" charset="0"/>
                <a:cs typeface="Times New Roman" pitchFamily="18" charset="0"/>
              </a:rPr>
              <a:t>et leur </a:t>
            </a:r>
            <a:r>
              <a:rPr lang="fr-FR" dirty="0" smtClean="0">
                <a:latin typeface="Times New Roman" pitchFamily="18" charset="0"/>
                <a:cs typeface="Times New Roman" pitchFamily="18" charset="0"/>
              </a:rPr>
              <a:t>température </a:t>
            </a:r>
            <a:r>
              <a:rPr lang="fr-FR" dirty="0">
                <a:latin typeface="Times New Roman" pitchFamily="18" charset="0"/>
                <a:cs typeface="Times New Roman" pitchFamily="18" charset="0"/>
              </a:rPr>
              <a:t>de croissance est de 35 °C.</a:t>
            </a:r>
          </a:p>
        </p:txBody>
      </p:sp>
    </p:spTree>
    <p:extLst>
      <p:ext uri="{BB962C8B-B14F-4D97-AF65-F5344CB8AC3E}">
        <p14:creationId xmlns:p14="http://schemas.microsoft.com/office/powerpoint/2010/main" val="1594748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957392"/>
          </a:xfrm>
        </p:spPr>
        <p:txBody>
          <a:bodyPr>
            <a:normAutofit fontScale="55000" lnSpcReduction="20000"/>
          </a:bodyPr>
          <a:lstStyle/>
          <a:p>
            <a:pPr algn="just"/>
            <a:r>
              <a:rPr lang="fr-FR" b="1" dirty="0">
                <a:latin typeface="Times New Roman" pitchFamily="18" charset="0"/>
                <a:cs typeface="Times New Roman" pitchFamily="18" charset="0"/>
              </a:rPr>
              <a:t>Coloration au May </a:t>
            </a:r>
            <a:r>
              <a:rPr lang="fr-FR" b="1" dirty="0" err="1">
                <a:latin typeface="Times New Roman" pitchFamily="18" charset="0"/>
                <a:cs typeface="Times New Roman" pitchFamily="18" charset="0"/>
              </a:rPr>
              <a:t>Grünwald</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Giemsa</a:t>
            </a:r>
            <a:endParaRPr lang="fr-FR" b="1"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Principe</a:t>
            </a:r>
          </a:p>
          <a:p>
            <a:pPr algn="just"/>
            <a:r>
              <a:rPr lang="fr-FR" dirty="0">
                <a:latin typeface="Times New Roman" pitchFamily="18" charset="0"/>
                <a:cs typeface="Times New Roman" pitchFamily="18" charset="0"/>
              </a:rPr>
              <a:t>L'action des ions acides et basiques obtenus après dissociation par de l'eau neutre de deux </a:t>
            </a:r>
            <a:r>
              <a:rPr lang="fr-FR" dirty="0" smtClean="0">
                <a:latin typeface="Times New Roman" pitchFamily="18" charset="0"/>
                <a:cs typeface="Times New Roman" pitchFamily="18" charset="0"/>
              </a:rPr>
              <a:t>colorants alcooliques </a:t>
            </a:r>
            <a:r>
              <a:rPr lang="fr-FR" dirty="0">
                <a:latin typeface="Times New Roman" pitchFamily="18" charset="0"/>
                <a:cs typeface="Times New Roman" pitchFamily="18" charset="0"/>
              </a:rPr>
              <a:t>le May </a:t>
            </a:r>
            <a:r>
              <a:rPr lang="fr-FR" dirty="0" err="1">
                <a:latin typeface="Times New Roman" pitchFamily="18" charset="0"/>
                <a:cs typeface="Times New Roman" pitchFamily="18" charset="0"/>
              </a:rPr>
              <a:t>Grünwald</a:t>
            </a:r>
            <a:r>
              <a:rPr lang="fr-FR" dirty="0">
                <a:latin typeface="Times New Roman" pitchFamily="18" charset="0"/>
                <a:cs typeface="Times New Roman" pitchFamily="18" charset="0"/>
              </a:rPr>
              <a:t> (éosine – bleu de méthylène) et le </a:t>
            </a:r>
            <a:r>
              <a:rPr lang="fr-FR" dirty="0" err="1">
                <a:latin typeface="Times New Roman" pitchFamily="18" charset="0"/>
                <a:cs typeface="Times New Roman" pitchFamily="18" charset="0"/>
              </a:rPr>
              <a:t>Giemsa</a:t>
            </a:r>
            <a:r>
              <a:rPr lang="fr-FR" dirty="0">
                <a:latin typeface="Times New Roman" pitchFamily="18" charset="0"/>
                <a:cs typeface="Times New Roman" pitchFamily="18" charset="0"/>
              </a:rPr>
              <a:t> (éosine – azur de méthylène) </a:t>
            </a:r>
            <a:r>
              <a:rPr lang="fr-FR" dirty="0" smtClean="0">
                <a:latin typeface="Times New Roman" pitchFamily="18" charset="0"/>
                <a:cs typeface="Times New Roman" pitchFamily="18" charset="0"/>
              </a:rPr>
              <a:t>sur les </a:t>
            </a:r>
            <a:r>
              <a:rPr lang="fr-FR" dirty="0">
                <a:latin typeface="Times New Roman" pitchFamily="18" charset="0"/>
                <a:cs typeface="Times New Roman" pitchFamily="18" charset="0"/>
              </a:rPr>
              <a:t>éléments cellulaires complémentaires permet d'obtenir quatre affinités : trois </a:t>
            </a:r>
            <a:r>
              <a:rPr lang="fr-FR" dirty="0" smtClean="0">
                <a:latin typeface="Times New Roman" pitchFamily="18" charset="0"/>
                <a:cs typeface="Times New Roman" pitchFamily="18" charset="0"/>
              </a:rPr>
              <a:t>orthochromatiques (</a:t>
            </a:r>
            <a:r>
              <a:rPr lang="fr-FR" dirty="0">
                <a:latin typeface="Times New Roman" pitchFamily="18" charset="0"/>
                <a:cs typeface="Times New Roman" pitchFamily="18" charset="0"/>
              </a:rPr>
              <a:t>acidophile, basophile et neutrophile) et une métachromatique (</a:t>
            </a:r>
            <a:r>
              <a:rPr lang="fr-FR" dirty="0" err="1">
                <a:latin typeface="Times New Roman" pitchFamily="18" charset="0"/>
                <a:cs typeface="Times New Roman" pitchFamily="18" charset="0"/>
              </a:rPr>
              <a:t>azurophile</a:t>
            </a:r>
            <a:r>
              <a:rPr lang="fr-FR" dirty="0">
                <a:latin typeface="Times New Roman" pitchFamily="18" charset="0"/>
                <a:cs typeface="Times New Roman" pitchFamily="18" charset="0"/>
              </a:rPr>
              <a:t>).</a:t>
            </a:r>
          </a:p>
          <a:p>
            <a:pPr algn="just"/>
            <a:r>
              <a:rPr lang="fr-FR" dirty="0">
                <a:latin typeface="Times New Roman" pitchFamily="18" charset="0"/>
                <a:cs typeface="Times New Roman" pitchFamily="18" charset="0"/>
              </a:rPr>
              <a:t>Technique</a:t>
            </a:r>
          </a:p>
          <a:p>
            <a:pPr algn="just"/>
            <a:r>
              <a:rPr lang="fr-FR" b="1" dirty="0">
                <a:latin typeface="Times New Roman" pitchFamily="18" charset="0"/>
                <a:cs typeface="Times New Roman" pitchFamily="18" charset="0"/>
              </a:rPr>
              <a:t>1</a:t>
            </a:r>
          </a:p>
          <a:p>
            <a:pPr algn="just"/>
            <a:r>
              <a:rPr lang="fr-FR" dirty="0">
                <a:latin typeface="Times New Roman" pitchFamily="18" charset="0"/>
                <a:cs typeface="Times New Roman" pitchFamily="18" charset="0"/>
              </a:rPr>
              <a:t>Préparer l’eau neutre </a:t>
            </a:r>
            <a:r>
              <a:rPr lang="fr-FR" dirty="0" smtClean="0">
                <a:latin typeface="Times New Roman" pitchFamily="18" charset="0"/>
                <a:cs typeface="Times New Roman" pitchFamily="18" charset="0"/>
              </a:rPr>
              <a:t>: eau </a:t>
            </a:r>
            <a:r>
              <a:rPr lang="fr-FR" dirty="0" err="1" smtClean="0">
                <a:latin typeface="Times New Roman" pitchFamily="18" charset="0"/>
                <a:cs typeface="Times New Roman" pitchFamily="18" charset="0"/>
              </a:rPr>
              <a:t>déionisée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(acide) neutralisée par quelques </a:t>
            </a:r>
            <a:r>
              <a:rPr lang="fr-FR" dirty="0" smtClean="0">
                <a:latin typeface="Times New Roman" pitchFamily="18" charset="0"/>
                <a:cs typeface="Times New Roman" pitchFamily="18" charset="0"/>
              </a:rPr>
              <a:t>gouttes d’eau </a:t>
            </a:r>
            <a:r>
              <a:rPr lang="fr-FR" dirty="0">
                <a:latin typeface="Times New Roman" pitchFamily="18" charset="0"/>
                <a:cs typeface="Times New Roman" pitchFamily="18" charset="0"/>
              </a:rPr>
              <a:t>du robinet (basique) en présence d’un </a:t>
            </a:r>
            <a:r>
              <a:rPr lang="fr-FR" dirty="0" smtClean="0">
                <a:latin typeface="Times New Roman" pitchFamily="18" charset="0"/>
                <a:cs typeface="Times New Roman" pitchFamily="18" charset="0"/>
              </a:rPr>
              <a:t>indicateur coloré </a:t>
            </a:r>
            <a:r>
              <a:rPr lang="fr-FR" dirty="0">
                <a:latin typeface="Times New Roman" pitchFamily="18" charset="0"/>
                <a:cs typeface="Times New Roman" pitchFamily="18" charset="0"/>
              </a:rPr>
              <a:t>virant aux alentours de 7,4 (par exemple : </a:t>
            </a:r>
            <a:r>
              <a:rPr lang="fr-FR" dirty="0" smtClean="0">
                <a:latin typeface="Times New Roman" pitchFamily="18" charset="0"/>
                <a:cs typeface="Times New Roman" pitchFamily="18" charset="0"/>
              </a:rPr>
              <a:t>le Bleu </a:t>
            </a:r>
            <a:r>
              <a:rPr lang="fr-FR" dirty="0">
                <a:latin typeface="Times New Roman" pitchFamily="18" charset="0"/>
                <a:cs typeface="Times New Roman" pitchFamily="18" charset="0"/>
              </a:rPr>
              <a:t>de </a:t>
            </a:r>
            <a:r>
              <a:rPr lang="fr-FR" dirty="0" err="1">
                <a:latin typeface="Times New Roman" pitchFamily="18" charset="0"/>
                <a:cs typeface="Times New Roman" pitchFamily="18" charset="0"/>
              </a:rPr>
              <a:t>Bromothymol</a:t>
            </a:r>
            <a:r>
              <a:rPr lang="fr-FR" dirty="0">
                <a:latin typeface="Times New Roman" pitchFamily="18" charset="0"/>
                <a:cs typeface="Times New Roman" pitchFamily="18" charset="0"/>
              </a:rPr>
              <a:t>).</a:t>
            </a:r>
          </a:p>
          <a:p>
            <a:pPr algn="just"/>
            <a:r>
              <a:rPr lang="fr-FR" b="1" dirty="0">
                <a:latin typeface="Times New Roman" pitchFamily="18" charset="0"/>
                <a:cs typeface="Times New Roman" pitchFamily="18" charset="0"/>
              </a:rPr>
              <a:t>2</a:t>
            </a:r>
          </a:p>
          <a:p>
            <a:pPr algn="just"/>
            <a:r>
              <a:rPr lang="fr-FR" dirty="0">
                <a:latin typeface="Times New Roman" pitchFamily="18" charset="0"/>
                <a:cs typeface="Times New Roman" pitchFamily="18" charset="0"/>
              </a:rPr>
              <a:t>Fixer le frottis par le méthanol en l’immergeant </a:t>
            </a:r>
            <a:r>
              <a:rPr lang="fr-FR" dirty="0" smtClean="0">
                <a:latin typeface="Times New Roman" pitchFamily="18" charset="0"/>
                <a:cs typeface="Times New Roman" pitchFamily="18" charset="0"/>
              </a:rPr>
              <a:t>dans le </a:t>
            </a:r>
            <a:r>
              <a:rPr lang="fr-FR" dirty="0">
                <a:latin typeface="Times New Roman" pitchFamily="18" charset="0"/>
                <a:cs typeface="Times New Roman" pitchFamily="18" charset="0"/>
              </a:rPr>
              <a:t>May </a:t>
            </a:r>
            <a:r>
              <a:rPr lang="fr-FR" dirty="0" err="1">
                <a:latin typeface="Times New Roman" pitchFamily="18" charset="0"/>
                <a:cs typeface="Times New Roman" pitchFamily="18" charset="0"/>
              </a:rPr>
              <a:t>Grünwald</a:t>
            </a:r>
            <a:r>
              <a:rPr lang="fr-FR" dirty="0">
                <a:latin typeface="Times New Roman" pitchFamily="18" charset="0"/>
                <a:cs typeface="Times New Roman" pitchFamily="18" charset="0"/>
              </a:rPr>
              <a:t> pur pendant trois minutes.</a:t>
            </a:r>
          </a:p>
          <a:p>
            <a:pPr algn="just"/>
            <a:r>
              <a:rPr lang="fr-FR" b="1" dirty="0">
                <a:latin typeface="Times New Roman" pitchFamily="18" charset="0"/>
                <a:cs typeface="Times New Roman" pitchFamily="18" charset="0"/>
              </a:rPr>
              <a:t>3</a:t>
            </a:r>
          </a:p>
          <a:p>
            <a:pPr algn="just"/>
            <a:r>
              <a:rPr lang="fr-FR" dirty="0">
                <a:latin typeface="Times New Roman" pitchFamily="18" charset="0"/>
                <a:cs typeface="Times New Roman" pitchFamily="18" charset="0"/>
              </a:rPr>
              <a:t>Ajouter la même quantité d’eau neutre ou plonger </a:t>
            </a:r>
            <a:r>
              <a:rPr lang="fr-FR" dirty="0" smtClean="0">
                <a:latin typeface="Times New Roman" pitchFamily="18" charset="0"/>
                <a:cs typeface="Times New Roman" pitchFamily="18" charset="0"/>
              </a:rPr>
              <a:t>la lame </a:t>
            </a:r>
            <a:r>
              <a:rPr lang="fr-FR" dirty="0">
                <a:latin typeface="Times New Roman" pitchFamily="18" charset="0"/>
                <a:cs typeface="Times New Roman" pitchFamily="18" charset="0"/>
              </a:rPr>
              <a:t>dans un bain de May </a:t>
            </a:r>
            <a:r>
              <a:rPr lang="fr-FR" dirty="0" err="1">
                <a:latin typeface="Times New Roman" pitchFamily="18" charset="0"/>
                <a:cs typeface="Times New Roman" pitchFamily="18" charset="0"/>
              </a:rPr>
              <a:t>Grünwald</a:t>
            </a:r>
            <a:r>
              <a:rPr lang="fr-FR" dirty="0">
                <a:latin typeface="Times New Roman" pitchFamily="18" charset="0"/>
                <a:cs typeface="Times New Roman" pitchFamily="18" charset="0"/>
              </a:rPr>
              <a:t> dilué au ½ en </a:t>
            </a:r>
            <a:r>
              <a:rPr lang="fr-FR" dirty="0" smtClean="0">
                <a:latin typeface="Times New Roman" pitchFamily="18" charset="0"/>
                <a:cs typeface="Times New Roman" pitchFamily="18" charset="0"/>
              </a:rPr>
              <a:t>eau neutre </a:t>
            </a:r>
            <a:r>
              <a:rPr lang="fr-FR" dirty="0">
                <a:latin typeface="Times New Roman" pitchFamily="18" charset="0"/>
                <a:cs typeface="Times New Roman" pitchFamily="18" charset="0"/>
              </a:rPr>
              <a:t>durant une minute.</a:t>
            </a:r>
          </a:p>
          <a:p>
            <a:pPr algn="just"/>
            <a:r>
              <a:rPr lang="fr-FR" b="1" dirty="0">
                <a:latin typeface="Times New Roman" pitchFamily="18" charset="0"/>
                <a:cs typeface="Times New Roman" pitchFamily="18" charset="0"/>
              </a:rPr>
              <a:t>4</a:t>
            </a:r>
          </a:p>
          <a:p>
            <a:pPr algn="just"/>
            <a:r>
              <a:rPr lang="fr-FR" dirty="0">
                <a:latin typeface="Times New Roman" pitchFamily="18" charset="0"/>
                <a:cs typeface="Times New Roman" pitchFamily="18" charset="0"/>
              </a:rPr>
              <a:t>Plonger la lame dans un bain de </a:t>
            </a:r>
            <a:r>
              <a:rPr lang="fr-FR" dirty="0" err="1">
                <a:latin typeface="Times New Roman" pitchFamily="18" charset="0"/>
                <a:cs typeface="Times New Roman" pitchFamily="18" charset="0"/>
              </a:rPr>
              <a:t>Giemsa</a:t>
            </a:r>
            <a:r>
              <a:rPr lang="fr-FR" dirty="0">
                <a:latin typeface="Times New Roman" pitchFamily="18" charset="0"/>
                <a:cs typeface="Times New Roman" pitchFamily="18" charset="0"/>
              </a:rPr>
              <a:t> dilué </a:t>
            </a:r>
            <a:r>
              <a:rPr lang="fr-FR" dirty="0" smtClean="0">
                <a:latin typeface="Times New Roman" pitchFamily="18" charset="0"/>
                <a:cs typeface="Times New Roman" pitchFamily="18" charset="0"/>
              </a:rPr>
              <a:t>au 1/10ième </a:t>
            </a:r>
            <a:r>
              <a:rPr lang="fr-FR" dirty="0">
                <a:latin typeface="Times New Roman" pitchFamily="18" charset="0"/>
                <a:cs typeface="Times New Roman" pitchFamily="18" charset="0"/>
              </a:rPr>
              <a:t>durant 20 minutes (</a:t>
            </a:r>
            <a:r>
              <a:rPr lang="fr-FR" dirty="0" err="1">
                <a:latin typeface="Times New Roman" pitchFamily="18" charset="0"/>
                <a:cs typeface="Times New Roman" pitchFamily="18" charset="0"/>
              </a:rPr>
              <a:t>Giemsa</a:t>
            </a:r>
            <a:r>
              <a:rPr lang="fr-FR" dirty="0">
                <a:latin typeface="Times New Roman" pitchFamily="18" charset="0"/>
                <a:cs typeface="Times New Roman" pitchFamily="18" charset="0"/>
              </a:rPr>
              <a:t> lent).</a:t>
            </a:r>
          </a:p>
          <a:p>
            <a:pPr algn="just"/>
            <a:r>
              <a:rPr lang="fr-FR" dirty="0">
                <a:latin typeface="Times New Roman" pitchFamily="18" charset="0"/>
                <a:cs typeface="Times New Roman" pitchFamily="18" charset="0"/>
              </a:rPr>
              <a:t>La rincer à l’eau neutre.</a:t>
            </a:r>
          </a:p>
          <a:p>
            <a:pPr algn="just"/>
            <a:r>
              <a:rPr lang="fr-FR" dirty="0">
                <a:latin typeface="Times New Roman" pitchFamily="18" charset="0"/>
                <a:cs typeface="Times New Roman" pitchFamily="18" charset="0"/>
              </a:rPr>
              <a:t>Essuyer le dessous de la lame.</a:t>
            </a:r>
          </a:p>
          <a:p>
            <a:pPr algn="just"/>
            <a:r>
              <a:rPr lang="fr-FR" dirty="0">
                <a:latin typeface="Times New Roman" pitchFamily="18" charset="0"/>
                <a:cs typeface="Times New Roman" pitchFamily="18" charset="0"/>
              </a:rPr>
              <a:t>La laisser sécher verticalement.</a:t>
            </a:r>
          </a:p>
          <a:p>
            <a:pPr algn="just"/>
            <a:r>
              <a:rPr lang="fr-FR" dirty="0">
                <a:latin typeface="Times New Roman" pitchFamily="18" charset="0"/>
                <a:cs typeface="Times New Roman" pitchFamily="18" charset="0"/>
              </a:rPr>
              <a:t>Résultats</a:t>
            </a:r>
          </a:p>
          <a:p>
            <a:pPr algn="just"/>
            <a:r>
              <a:rPr lang="fr-FR" dirty="0">
                <a:latin typeface="Times New Roman" pitchFamily="18" charset="0"/>
                <a:cs typeface="Times New Roman" pitchFamily="18" charset="0"/>
              </a:rPr>
              <a:t>Une bonne coloration met en évidence l'action complémentaire de tous les composants de deux colorants.</a:t>
            </a:r>
          </a:p>
          <a:p>
            <a:pPr algn="just"/>
            <a:r>
              <a:rPr lang="fr-FR" dirty="0">
                <a:latin typeface="Times New Roman" pitchFamily="18" charset="0"/>
                <a:cs typeface="Times New Roman" pitchFamily="18" charset="0"/>
              </a:rPr>
              <a:t>Elle est jugée sur un élément neutrophile (PN) et ne comporte pas ni dépôts ni artefacts</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387042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8928992" cy="6858000"/>
          </a:xfrm>
        </p:spPr>
        <p:txBody>
          <a:bodyPr>
            <a:noAutofit/>
          </a:bodyPr>
          <a:lstStyle/>
          <a:p>
            <a:pPr algn="just">
              <a:lnSpc>
                <a:spcPct val="150000"/>
              </a:lnSpc>
            </a:pPr>
            <a:r>
              <a:rPr lang="fr-FR" sz="2400" dirty="0">
                <a:latin typeface="Times New Roman" pitchFamily="18" charset="0"/>
                <a:cs typeface="Times New Roman" pitchFamily="18" charset="0"/>
              </a:rPr>
              <a:t>La coloration cytologique effectuée est la coloration </a:t>
            </a:r>
            <a:r>
              <a:rPr lang="fr-FR" sz="2400" dirty="0" smtClean="0">
                <a:latin typeface="Times New Roman" pitchFamily="18" charset="0"/>
                <a:cs typeface="Times New Roman" pitchFamily="18" charset="0"/>
              </a:rPr>
              <a:t>de May-</a:t>
            </a:r>
            <a:r>
              <a:rPr lang="fr-FR" sz="2400" dirty="0" err="1" smtClean="0">
                <a:latin typeface="Times New Roman" pitchFamily="18" charset="0"/>
                <a:cs typeface="Times New Roman" pitchFamily="18" charset="0"/>
              </a:rPr>
              <a:t>Grünwald</a:t>
            </a:r>
            <a:r>
              <a:rPr lang="fr-FR" sz="2400" dirty="0" smtClean="0">
                <a:latin typeface="Times New Roman" pitchFamily="18" charset="0"/>
                <a:cs typeface="Times New Roman" pitchFamily="18" charset="0"/>
              </a:rPr>
              <a:t>-</a:t>
            </a:r>
            <a:r>
              <a:rPr lang="fr-FR" sz="2400" dirty="0" err="1" smtClean="0">
                <a:latin typeface="Times New Roman" pitchFamily="18" charset="0"/>
                <a:cs typeface="Times New Roman" pitchFamily="18" charset="0"/>
              </a:rPr>
              <a:t>Giemsa</a:t>
            </a: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 La méthode classique </a:t>
            </a:r>
            <a:r>
              <a:rPr lang="fr-FR" sz="2400" dirty="0" smtClean="0">
                <a:latin typeface="Times New Roman" pitchFamily="18" charset="0"/>
                <a:cs typeface="Times New Roman" pitchFamily="18" charset="0"/>
              </a:rPr>
              <a:t>consiste à </a:t>
            </a:r>
            <a:r>
              <a:rPr lang="fr-FR" sz="2400" dirty="0">
                <a:latin typeface="Times New Roman" pitchFamily="18" charset="0"/>
                <a:cs typeface="Times New Roman" pitchFamily="18" charset="0"/>
              </a:rPr>
              <a:t>déposer sur le frottis préalablement fixé la </a:t>
            </a:r>
            <a:r>
              <a:rPr lang="fr-FR" sz="2400" dirty="0" smtClean="0">
                <a:latin typeface="Times New Roman" pitchFamily="18" charset="0"/>
                <a:cs typeface="Times New Roman" pitchFamily="18" charset="0"/>
              </a:rPr>
              <a:t>solution de </a:t>
            </a:r>
            <a:r>
              <a:rPr lang="fr-FR" sz="2400" dirty="0">
                <a:latin typeface="Times New Roman" pitchFamily="18" charset="0"/>
                <a:cs typeface="Times New Roman" pitchFamily="18" charset="0"/>
              </a:rPr>
              <a:t>May-</a:t>
            </a:r>
            <a:r>
              <a:rPr lang="fr-FR" sz="2400" dirty="0" err="1">
                <a:latin typeface="Times New Roman" pitchFamily="18" charset="0"/>
                <a:cs typeface="Times New Roman" pitchFamily="18" charset="0"/>
              </a:rPr>
              <a:t>Grünwald</a:t>
            </a:r>
            <a:r>
              <a:rPr lang="fr-FR" sz="2400" dirty="0">
                <a:latin typeface="Times New Roman" pitchFamily="18" charset="0"/>
                <a:cs typeface="Times New Roman" pitchFamily="18" charset="0"/>
              </a:rPr>
              <a:t> et à la laisser agir 5 minutes. </a:t>
            </a:r>
            <a:r>
              <a:rPr lang="fr-FR" sz="2400" dirty="0" smtClean="0">
                <a:latin typeface="Times New Roman" pitchFamily="18" charset="0"/>
                <a:cs typeface="Times New Roman" pitchFamily="18" charset="0"/>
              </a:rPr>
              <a:t>Après un </a:t>
            </a:r>
            <a:r>
              <a:rPr lang="fr-FR" sz="2400" dirty="0">
                <a:latin typeface="Times New Roman" pitchFamily="18" charset="0"/>
                <a:cs typeface="Times New Roman" pitchFamily="18" charset="0"/>
              </a:rPr>
              <a:t>lavage à l'eau de 1 minute, la solution de </a:t>
            </a:r>
            <a:r>
              <a:rPr lang="fr-FR" sz="2400" dirty="0" err="1">
                <a:latin typeface="Times New Roman" pitchFamily="18" charset="0"/>
                <a:cs typeface="Times New Roman" pitchFamily="18" charset="0"/>
              </a:rPr>
              <a:t>Giemsa</a:t>
            </a:r>
            <a:r>
              <a:rPr lang="fr-FR" sz="2400" dirty="0">
                <a:latin typeface="Times New Roman" pitchFamily="18" charset="0"/>
                <a:cs typeface="Times New Roman" pitchFamily="18" charset="0"/>
              </a:rPr>
              <a:t> </a:t>
            </a:r>
            <a:r>
              <a:rPr lang="fr-FR" sz="2400" dirty="0" smtClean="0">
                <a:latin typeface="Times New Roman" pitchFamily="18" charset="0"/>
                <a:cs typeface="Times New Roman" pitchFamily="18" charset="0"/>
              </a:rPr>
              <a:t>est laissée </a:t>
            </a:r>
            <a:r>
              <a:rPr lang="fr-FR" sz="2400" dirty="0">
                <a:latin typeface="Times New Roman" pitchFamily="18" charset="0"/>
                <a:cs typeface="Times New Roman" pitchFamily="18" charset="0"/>
              </a:rPr>
              <a:t>en contact 15 minutes. Après un dernier </a:t>
            </a:r>
            <a:r>
              <a:rPr lang="fr-FR" sz="2400" dirty="0" smtClean="0">
                <a:latin typeface="Times New Roman" pitchFamily="18" charset="0"/>
                <a:cs typeface="Times New Roman" pitchFamily="18" charset="0"/>
              </a:rPr>
              <a:t>lavage à </a:t>
            </a:r>
            <a:r>
              <a:rPr lang="fr-FR" sz="2400" dirty="0">
                <a:latin typeface="Times New Roman" pitchFamily="18" charset="0"/>
                <a:cs typeface="Times New Roman" pitchFamily="18" charset="0"/>
              </a:rPr>
              <a:t>l'eau, la préparation est laissée séchée puis </a:t>
            </a:r>
            <a:r>
              <a:rPr lang="fr-FR" sz="2400" dirty="0" smtClean="0">
                <a:latin typeface="Times New Roman" pitchFamily="18" charset="0"/>
                <a:cs typeface="Times New Roman" pitchFamily="18" charset="0"/>
              </a:rPr>
              <a:t>observée à </a:t>
            </a:r>
            <a:r>
              <a:rPr lang="fr-FR" sz="2400" dirty="0">
                <a:latin typeface="Times New Roman" pitchFamily="18" charset="0"/>
                <a:cs typeface="Times New Roman" pitchFamily="18" charset="0"/>
              </a:rPr>
              <a:t>l'immersion. Cette coloration permet de colorer </a:t>
            </a:r>
            <a:r>
              <a:rPr lang="fr-FR" sz="2400" dirty="0" smtClean="0">
                <a:latin typeface="Times New Roman" pitchFamily="18" charset="0"/>
                <a:cs typeface="Times New Roman" pitchFamily="18" charset="0"/>
              </a:rPr>
              <a:t>les noyaux </a:t>
            </a:r>
            <a:r>
              <a:rPr lang="fr-FR" sz="2400" dirty="0">
                <a:latin typeface="Times New Roman" pitchFamily="18" charset="0"/>
                <a:cs typeface="Times New Roman" pitchFamily="18" charset="0"/>
              </a:rPr>
              <a:t>en bleu, le cytoplasme en rose et les bactéries</a:t>
            </a:r>
            <a:r>
              <a:rPr lang="fr-FR" sz="2400" dirty="0" smtClean="0">
                <a:latin typeface="Times New Roman" pitchFamily="18" charset="0"/>
                <a:cs typeface="Times New Roman" pitchFamily="18" charset="0"/>
              </a:rPr>
              <a:t>, lorsqu'elles </a:t>
            </a:r>
            <a:r>
              <a:rPr lang="fr-FR" sz="2400" dirty="0">
                <a:latin typeface="Times New Roman" pitchFamily="18" charset="0"/>
                <a:cs typeface="Times New Roman" pitchFamily="18" charset="0"/>
              </a:rPr>
              <a:t>sont présentes, en bleu. </a:t>
            </a:r>
          </a:p>
          <a:p>
            <a:pPr algn="just">
              <a:lnSpc>
                <a:spcPct val="150000"/>
              </a:lnSpc>
            </a:pPr>
            <a:r>
              <a:rPr lang="fr-FR" sz="2400" dirty="0">
                <a:latin typeface="Times New Roman" pitchFamily="18" charset="0"/>
                <a:cs typeface="Times New Roman" pitchFamily="18" charset="0"/>
              </a:rPr>
              <a:t>Les frottis réalisés dans ces conditions sont </a:t>
            </a:r>
            <a:r>
              <a:rPr lang="fr-FR" sz="2400" dirty="0" smtClean="0">
                <a:latin typeface="Times New Roman" pitchFamily="18" charset="0"/>
                <a:cs typeface="Times New Roman" pitchFamily="18" charset="0"/>
              </a:rPr>
              <a:t>également colorés </a:t>
            </a:r>
            <a:r>
              <a:rPr lang="fr-FR" sz="2400" dirty="0">
                <a:latin typeface="Times New Roman" pitchFamily="18" charset="0"/>
                <a:cs typeface="Times New Roman" pitchFamily="18" charset="0"/>
              </a:rPr>
              <a:t>par la coloration de Gram qui ne permet </a:t>
            </a:r>
            <a:r>
              <a:rPr lang="fr-FR" sz="2400" dirty="0" smtClean="0">
                <a:latin typeface="Times New Roman" pitchFamily="18" charset="0"/>
                <a:cs typeface="Times New Roman" pitchFamily="18" charset="0"/>
              </a:rPr>
              <a:t>qu'une observation </a:t>
            </a:r>
            <a:r>
              <a:rPr lang="fr-FR" sz="2400" dirty="0">
                <a:latin typeface="Times New Roman" pitchFamily="18" charset="0"/>
                <a:cs typeface="Times New Roman" pitchFamily="18" charset="0"/>
              </a:rPr>
              <a:t>grossière de la morphologie des cellules.</a:t>
            </a:r>
          </a:p>
        </p:txBody>
      </p:sp>
    </p:spTree>
    <p:extLst>
      <p:ext uri="{BB962C8B-B14F-4D97-AF65-F5344CB8AC3E}">
        <p14:creationId xmlns:p14="http://schemas.microsoft.com/office/powerpoint/2010/main" val="37004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rmAutofit fontScale="90000"/>
          </a:bodyPr>
          <a:lstStyle/>
          <a:p>
            <a:r>
              <a:rPr lang="fr-FR" b="1" dirty="0">
                <a:latin typeface="Times New Roman" pitchFamily="18" charset="0"/>
                <a:cs typeface="Times New Roman" pitchFamily="18" charset="0"/>
              </a:rPr>
              <a:t>Diagnostic </a:t>
            </a:r>
            <a:r>
              <a:rPr lang="fr-FR" b="1" dirty="0" smtClean="0">
                <a:latin typeface="Times New Roman" pitchFamily="18" charset="0"/>
                <a:cs typeface="Times New Roman" pitchFamily="18" charset="0"/>
              </a:rPr>
              <a:t>bactériologique</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1124744"/>
            <a:ext cx="9144000" cy="5040560"/>
          </a:xfrm>
        </p:spPr>
        <p:txBody>
          <a:bodyPr/>
          <a:lstStyle/>
          <a:p>
            <a:pPr algn="just">
              <a:lnSpc>
                <a:spcPct val="150000"/>
              </a:lnSpc>
            </a:pPr>
            <a:r>
              <a:rPr lang="fr-FR" dirty="0" smtClean="0">
                <a:latin typeface="Times New Roman" pitchFamily="18" charset="0"/>
                <a:cs typeface="Times New Roman" pitchFamily="18" charset="0"/>
              </a:rPr>
              <a:t>Le </a:t>
            </a:r>
            <a:r>
              <a:rPr lang="fr-FR" dirty="0">
                <a:latin typeface="Times New Roman" pitchFamily="18" charset="0"/>
                <a:cs typeface="Times New Roman" pitchFamily="18" charset="0"/>
              </a:rPr>
              <a:t>diagnostic est en </a:t>
            </a:r>
            <a:r>
              <a:rPr lang="fr-FR" dirty="0" smtClean="0">
                <a:latin typeface="Times New Roman" pitchFamily="18" charset="0"/>
                <a:cs typeface="Times New Roman" pitchFamily="18" charset="0"/>
              </a:rPr>
              <a:t>général </a:t>
            </a:r>
            <a:r>
              <a:rPr lang="fr-FR" dirty="0">
                <a:latin typeface="Times New Roman" pitchFamily="18" charset="0"/>
                <a:cs typeface="Times New Roman" pitchFamily="18" charset="0"/>
              </a:rPr>
              <a:t>un diagnostic </a:t>
            </a:r>
            <a:r>
              <a:rPr lang="fr-FR" b="1" dirty="0">
                <a:latin typeface="Times New Roman" pitchFamily="18" charset="0"/>
                <a:cs typeface="Times New Roman" pitchFamily="18" charset="0"/>
              </a:rPr>
              <a:t>indirect </a:t>
            </a:r>
            <a:r>
              <a:rPr lang="fr-FR" dirty="0">
                <a:latin typeface="Times New Roman" pitchFamily="18" charset="0"/>
                <a:cs typeface="Times New Roman" pitchFamily="18" charset="0"/>
              </a:rPr>
              <a:t>qui </a:t>
            </a:r>
            <a:r>
              <a:rPr lang="fr-FR" dirty="0" smtClean="0">
                <a:latin typeface="Times New Roman" pitchFamily="18" charset="0"/>
                <a:cs typeface="Times New Roman" pitchFamily="18" charset="0"/>
              </a:rPr>
              <a:t>ne permet </a:t>
            </a:r>
            <a:r>
              <a:rPr lang="fr-FR" dirty="0">
                <a:latin typeface="Times New Roman" pitchFamily="18" charset="0"/>
                <a:cs typeface="Times New Roman" pitchFamily="18" charset="0"/>
              </a:rPr>
              <a:t>pas de connaitre </a:t>
            </a:r>
            <a:r>
              <a:rPr lang="fr-FR" dirty="0" smtClean="0">
                <a:latin typeface="Times New Roman" pitchFamily="18" charset="0"/>
                <a:cs typeface="Times New Roman" pitchFamily="18" charset="0"/>
              </a:rPr>
              <a:t>précisément l'espèce </a:t>
            </a:r>
            <a:r>
              <a:rPr lang="fr-FR" dirty="0">
                <a:latin typeface="Times New Roman" pitchFamily="18" charset="0"/>
                <a:cs typeface="Times New Roman" pitchFamily="18" charset="0"/>
              </a:rPr>
              <a:t>en cause. </a:t>
            </a:r>
            <a:r>
              <a:rPr lang="fr-FR" dirty="0" smtClean="0">
                <a:latin typeface="Times New Roman" pitchFamily="18" charset="0"/>
                <a:cs typeface="Times New Roman" pitchFamily="18" charset="0"/>
              </a:rPr>
              <a:t>La positivité </a:t>
            </a:r>
            <a:r>
              <a:rPr lang="fr-FR" dirty="0">
                <a:latin typeface="Times New Roman" pitchFamily="18" charset="0"/>
                <a:cs typeface="Times New Roman" pitchFamily="18" charset="0"/>
              </a:rPr>
              <a:t>du diagnostic direct pose le diagnostic.</a:t>
            </a:r>
          </a:p>
        </p:txBody>
      </p:sp>
    </p:spTree>
    <p:extLst>
      <p:ext uri="{BB962C8B-B14F-4D97-AF65-F5344CB8AC3E}">
        <p14:creationId xmlns:p14="http://schemas.microsoft.com/office/powerpoint/2010/main" val="16089210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algn="just">
              <a:lnSpc>
                <a:spcPct val="160000"/>
              </a:lnSpc>
            </a:pPr>
            <a:r>
              <a:rPr lang="fr-FR" b="1" dirty="0">
                <a:solidFill>
                  <a:schemeClr val="accent6">
                    <a:lumMod val="75000"/>
                  </a:schemeClr>
                </a:solidFill>
                <a:latin typeface="Times New Roman" pitchFamily="18" charset="0"/>
                <a:cs typeface="Times New Roman" pitchFamily="18" charset="0"/>
              </a:rPr>
              <a:t>Diagnostic direct</a:t>
            </a:r>
          </a:p>
          <a:p>
            <a:pPr algn="just">
              <a:lnSpc>
                <a:spcPct val="160000"/>
              </a:lnSpc>
            </a:pPr>
            <a:r>
              <a:rPr lang="fr-FR" dirty="0">
                <a:latin typeface="Times New Roman" pitchFamily="18" charset="0"/>
                <a:cs typeface="Times New Roman" pitchFamily="18" charset="0"/>
              </a:rPr>
              <a:t>Les rickettsies sont </a:t>
            </a:r>
            <a:r>
              <a:rPr lang="fr-FR" dirty="0" smtClean="0">
                <a:latin typeface="Times New Roman" pitchFamily="18" charset="0"/>
                <a:cs typeface="Times New Roman" pitchFamily="18" charset="0"/>
              </a:rPr>
              <a:t>classées </a:t>
            </a:r>
            <a:r>
              <a:rPr lang="fr-FR" dirty="0">
                <a:latin typeface="Times New Roman" pitchFamily="18" charset="0"/>
                <a:cs typeface="Times New Roman" pitchFamily="18" charset="0"/>
              </a:rPr>
              <a:t>dans le groupe 3 des </a:t>
            </a:r>
            <a:r>
              <a:rPr lang="fr-FR" dirty="0" smtClean="0">
                <a:latin typeface="Times New Roman" pitchFamily="18" charset="0"/>
                <a:cs typeface="Times New Roman" pitchFamily="18" charset="0"/>
              </a:rPr>
              <a:t>agents infectieux </a:t>
            </a:r>
            <a:r>
              <a:rPr lang="fr-FR" dirty="0">
                <a:latin typeface="Times New Roman" pitchFamily="18" charset="0"/>
                <a:cs typeface="Times New Roman" pitchFamily="18" charset="0"/>
              </a:rPr>
              <a:t>et doivent </a:t>
            </a:r>
            <a:r>
              <a:rPr lang="fr-FR" dirty="0" smtClean="0">
                <a:latin typeface="Times New Roman" pitchFamily="18" charset="0"/>
                <a:cs typeface="Times New Roman" pitchFamily="18" charset="0"/>
              </a:rPr>
              <a:t>être manipulées </a:t>
            </a:r>
            <a:r>
              <a:rPr lang="fr-FR" dirty="0">
                <a:latin typeface="Times New Roman" pitchFamily="18" charset="0"/>
                <a:cs typeface="Times New Roman" pitchFamily="18" charset="0"/>
              </a:rPr>
              <a:t>en laboratoire de </a:t>
            </a:r>
            <a:r>
              <a:rPr lang="fr-FR" dirty="0" smtClean="0">
                <a:latin typeface="Times New Roman" pitchFamily="18" charset="0"/>
                <a:cs typeface="Times New Roman" pitchFamily="18" charset="0"/>
              </a:rPr>
              <a:t>sécurité de </a:t>
            </a:r>
            <a:r>
              <a:rPr lang="fr-FR" dirty="0">
                <a:latin typeface="Times New Roman" pitchFamily="18" charset="0"/>
                <a:cs typeface="Times New Roman" pitchFamily="18" charset="0"/>
              </a:rPr>
              <a:t>niveau 3 sous PSM. Ce diagnostic est </a:t>
            </a:r>
            <a:r>
              <a:rPr lang="fr-FR" dirty="0" smtClean="0">
                <a:latin typeface="Times New Roman" pitchFamily="18" charset="0"/>
                <a:cs typeface="Times New Roman" pitchFamily="18" charset="0"/>
              </a:rPr>
              <a:t>essentiellement pratiqué </a:t>
            </a:r>
            <a:r>
              <a:rPr lang="fr-FR" dirty="0">
                <a:latin typeface="Times New Roman" pitchFamily="18" charset="0"/>
                <a:cs typeface="Times New Roman" pitchFamily="18" charset="0"/>
              </a:rPr>
              <a:t>dans des laboratoires </a:t>
            </a:r>
            <a:r>
              <a:rPr lang="fr-FR" dirty="0" smtClean="0">
                <a:latin typeface="Times New Roman" pitchFamily="18" charset="0"/>
                <a:cs typeface="Times New Roman" pitchFamily="18" charset="0"/>
              </a:rPr>
              <a:t>spécialisés.</a:t>
            </a:r>
            <a:endParaRPr lang="fr-FR" dirty="0">
              <a:latin typeface="Times New Roman" pitchFamily="18" charset="0"/>
              <a:cs typeface="Times New Roman" pitchFamily="18" charset="0"/>
            </a:endParaRPr>
          </a:p>
          <a:p>
            <a:pPr algn="just">
              <a:lnSpc>
                <a:spcPct val="160000"/>
              </a:lnSpc>
            </a:pPr>
            <a:r>
              <a:rPr lang="fr-FR" b="1" dirty="0">
                <a:latin typeface="Times New Roman" pitchFamily="18" charset="0"/>
                <a:cs typeface="Times New Roman" pitchFamily="18" charset="0"/>
              </a:rPr>
              <a:t>Prélèvements</a:t>
            </a:r>
          </a:p>
          <a:p>
            <a:pPr algn="just">
              <a:lnSpc>
                <a:spcPct val="160000"/>
              </a:lnSpc>
            </a:pPr>
            <a:r>
              <a:rPr lang="fr-FR" dirty="0">
                <a:latin typeface="Times New Roman" pitchFamily="18" charset="0"/>
                <a:cs typeface="Times New Roman" pitchFamily="18" charset="0"/>
              </a:rPr>
              <a:t>Le meilleur </a:t>
            </a:r>
            <a:r>
              <a:rPr lang="fr-FR" dirty="0" smtClean="0">
                <a:latin typeface="Times New Roman" pitchFamily="18" charset="0"/>
                <a:cs typeface="Times New Roman" pitchFamily="18" charset="0"/>
              </a:rPr>
              <a:t>prélèvement </a:t>
            </a:r>
            <a:r>
              <a:rPr lang="fr-FR" dirty="0">
                <a:latin typeface="Times New Roman" pitchFamily="18" charset="0"/>
                <a:cs typeface="Times New Roman" pitchFamily="18" charset="0"/>
              </a:rPr>
              <a:t>pour porter un diagnostic </a:t>
            </a:r>
            <a:r>
              <a:rPr lang="fr-FR" dirty="0" smtClean="0">
                <a:latin typeface="Times New Roman" pitchFamily="18" charset="0"/>
                <a:cs typeface="Times New Roman" pitchFamily="18" charset="0"/>
              </a:rPr>
              <a:t>direct d'infection </a:t>
            </a:r>
            <a:r>
              <a:rPr lang="fr-FR" dirty="0">
                <a:latin typeface="Times New Roman" pitchFamily="18" charset="0"/>
                <a:cs typeface="Times New Roman" pitchFamily="18" charset="0"/>
              </a:rPr>
              <a:t>par une rickettsie du groupe boutonneux est </a:t>
            </a:r>
            <a:r>
              <a:rPr lang="fr-FR" dirty="0" smtClean="0">
                <a:latin typeface="Times New Roman" pitchFamily="18" charset="0"/>
                <a:cs typeface="Times New Roman" pitchFamily="18" charset="0"/>
              </a:rPr>
              <a:t>une </a:t>
            </a:r>
            <a:r>
              <a:rPr lang="fr-FR" b="1" dirty="0" smtClean="0">
                <a:latin typeface="Times New Roman" pitchFamily="18" charset="0"/>
                <a:cs typeface="Times New Roman" pitchFamily="18" charset="0"/>
              </a:rPr>
              <a:t>biopsie cutanée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au niveau de l'escarre d'inoculation ou </a:t>
            </a:r>
            <a:r>
              <a:rPr lang="fr-FR" dirty="0" smtClean="0">
                <a:latin typeface="Times New Roman" pitchFamily="18" charset="0"/>
                <a:cs typeface="Times New Roman" pitchFamily="18" charset="0"/>
              </a:rPr>
              <a:t>d'une éruption. </a:t>
            </a:r>
          </a:p>
          <a:p>
            <a:pPr algn="just">
              <a:lnSpc>
                <a:spcPct val="160000"/>
              </a:lnSpc>
            </a:pPr>
            <a:r>
              <a:rPr lang="fr-FR" dirty="0" smtClean="0">
                <a:latin typeface="Times New Roman" pitchFamily="18" charset="0"/>
                <a:cs typeface="Times New Roman" pitchFamily="18" charset="0"/>
              </a:rPr>
              <a:t>Le </a:t>
            </a:r>
            <a:r>
              <a:rPr lang="fr-FR" dirty="0">
                <a:latin typeface="Times New Roman" pitchFamily="18" charset="0"/>
                <a:cs typeface="Times New Roman" pitchFamily="18" charset="0"/>
              </a:rPr>
              <a:t>diagnostic peut aussi </a:t>
            </a:r>
            <a:r>
              <a:rPr lang="fr-FR" dirty="0" smtClean="0">
                <a:latin typeface="Times New Roman" pitchFamily="18" charset="0"/>
                <a:cs typeface="Times New Roman" pitchFamily="18" charset="0"/>
              </a:rPr>
              <a:t>être réalisé, </a:t>
            </a:r>
            <a:r>
              <a:rPr lang="fr-FR" dirty="0">
                <a:latin typeface="Times New Roman" pitchFamily="18" charset="0"/>
                <a:cs typeface="Times New Roman" pitchFamily="18" charset="0"/>
              </a:rPr>
              <a:t>mais avec </a:t>
            </a:r>
            <a:r>
              <a:rPr lang="fr-FR" dirty="0" smtClean="0">
                <a:latin typeface="Times New Roman" pitchFamily="18" charset="0"/>
                <a:cs typeface="Times New Roman" pitchFamily="18" charset="0"/>
              </a:rPr>
              <a:t>une moindre sensibilité, </a:t>
            </a:r>
            <a:r>
              <a:rPr lang="fr-FR" dirty="0">
                <a:latin typeface="Times New Roman" pitchFamily="18" charset="0"/>
                <a:cs typeface="Times New Roman" pitchFamily="18" charset="0"/>
              </a:rPr>
              <a:t>sur un </a:t>
            </a:r>
            <a:r>
              <a:rPr lang="fr-FR" dirty="0" smtClean="0">
                <a:latin typeface="Times New Roman" pitchFamily="18" charset="0"/>
                <a:cs typeface="Times New Roman" pitchFamily="18" charset="0"/>
              </a:rPr>
              <a:t>prélèvement </a:t>
            </a:r>
            <a:r>
              <a:rPr lang="fr-FR" dirty="0">
                <a:latin typeface="Times New Roman" pitchFamily="18" charset="0"/>
                <a:cs typeface="Times New Roman" pitchFamily="18" charset="0"/>
              </a:rPr>
              <a:t>sanguin ou </a:t>
            </a:r>
            <a:r>
              <a:rPr lang="fr-FR" dirty="0" smtClean="0">
                <a:latin typeface="Times New Roman" pitchFamily="18" charset="0"/>
                <a:cs typeface="Times New Roman" pitchFamily="18" charset="0"/>
              </a:rPr>
              <a:t>à partir d'</a:t>
            </a:r>
            <a:r>
              <a:rPr lang="fr-FR" b="1" dirty="0" smtClean="0">
                <a:latin typeface="Times New Roman" pitchFamily="18" charset="0"/>
                <a:cs typeface="Times New Roman" pitchFamily="18" charset="0"/>
              </a:rPr>
              <a:t>une </a:t>
            </a:r>
            <a:r>
              <a:rPr lang="fr-FR" b="1" dirty="0">
                <a:latin typeface="Times New Roman" pitchFamily="18" charset="0"/>
                <a:cs typeface="Times New Roman" pitchFamily="18" charset="0"/>
              </a:rPr>
              <a:t>tique.</a:t>
            </a:r>
          </a:p>
        </p:txBody>
      </p:sp>
    </p:spTree>
    <p:extLst>
      <p:ext uri="{BB962C8B-B14F-4D97-AF65-F5344CB8AC3E}">
        <p14:creationId xmlns:p14="http://schemas.microsoft.com/office/powerpoint/2010/main" val="14075867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60000"/>
              </a:lnSpc>
            </a:pPr>
            <a:r>
              <a:rPr lang="fr-FR" b="1" dirty="0">
                <a:latin typeface="Times New Roman" pitchFamily="18" charset="0"/>
                <a:cs typeface="Times New Roman" pitchFamily="18" charset="0"/>
              </a:rPr>
              <a:t>Examen direct</a:t>
            </a:r>
          </a:p>
          <a:p>
            <a:pPr algn="just">
              <a:lnSpc>
                <a:spcPct val="160000"/>
              </a:lnSpc>
            </a:pPr>
            <a:r>
              <a:rPr lang="fr-FR" dirty="0">
                <a:latin typeface="Times New Roman" pitchFamily="18" charset="0"/>
                <a:cs typeface="Times New Roman" pitchFamily="18" charset="0"/>
              </a:rPr>
              <a:t>Les rickettsies sont difficilement observables par les </a:t>
            </a:r>
            <a:r>
              <a:rPr lang="fr-FR" dirty="0" smtClean="0">
                <a:latin typeface="Times New Roman" pitchFamily="18" charset="0"/>
                <a:cs typeface="Times New Roman" pitchFamily="18" charset="0"/>
              </a:rPr>
              <a:t>colorations classiques utilisées </a:t>
            </a:r>
            <a:r>
              <a:rPr lang="fr-FR" dirty="0">
                <a:latin typeface="Times New Roman" pitchFamily="18" charset="0"/>
                <a:cs typeface="Times New Roman" pitchFamily="18" charset="0"/>
              </a:rPr>
              <a:t>en </a:t>
            </a:r>
            <a:r>
              <a:rPr lang="fr-FR" dirty="0" smtClean="0">
                <a:latin typeface="Times New Roman" pitchFamily="18" charset="0"/>
                <a:cs typeface="Times New Roman" pitchFamily="18" charset="0"/>
              </a:rPr>
              <a:t>bactériologie. </a:t>
            </a:r>
          </a:p>
          <a:p>
            <a:pPr algn="just">
              <a:lnSpc>
                <a:spcPct val="160000"/>
              </a:lnSpc>
            </a:pPr>
            <a:r>
              <a:rPr lang="fr-FR" dirty="0" smtClean="0">
                <a:latin typeface="Times New Roman" pitchFamily="18" charset="0"/>
                <a:cs typeface="Times New Roman" pitchFamily="18" charset="0"/>
              </a:rPr>
              <a:t>Le meilleur moyen </a:t>
            </a:r>
            <a:r>
              <a:rPr lang="fr-FR" dirty="0">
                <a:latin typeface="Times New Roman" pitchFamily="18" charset="0"/>
                <a:cs typeface="Times New Roman" pitchFamily="18" charset="0"/>
              </a:rPr>
              <a:t>de les mettre en </a:t>
            </a:r>
            <a:r>
              <a:rPr lang="fr-FR" dirty="0" smtClean="0">
                <a:latin typeface="Times New Roman" pitchFamily="18" charset="0"/>
                <a:cs typeface="Times New Roman" pitchFamily="18" charset="0"/>
              </a:rPr>
              <a:t>évidence </a:t>
            </a:r>
            <a:r>
              <a:rPr lang="fr-FR" dirty="0">
                <a:latin typeface="Times New Roman" pitchFamily="18" charset="0"/>
                <a:cs typeface="Times New Roman" pitchFamily="18" charset="0"/>
              </a:rPr>
              <a:t>est d'utiliser une </a:t>
            </a:r>
            <a:r>
              <a:rPr lang="fr-FR" dirty="0" smtClean="0">
                <a:latin typeface="Times New Roman" pitchFamily="18" charset="0"/>
                <a:cs typeface="Times New Roman" pitchFamily="18" charset="0"/>
              </a:rPr>
              <a:t>technique </a:t>
            </a:r>
            <a:r>
              <a:rPr lang="fr-FR" dirty="0" err="1" smtClean="0">
                <a:latin typeface="Times New Roman" pitchFamily="18" charset="0"/>
                <a:cs typeface="Times New Roman" pitchFamily="18" charset="0"/>
              </a:rPr>
              <a:t>immunohistochimique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(par exemple sur le </a:t>
            </a:r>
            <a:r>
              <a:rPr lang="fr-FR" dirty="0" smtClean="0">
                <a:latin typeface="Times New Roman" pitchFamily="18" charset="0"/>
                <a:cs typeface="Times New Roman" pitchFamily="18" charset="0"/>
              </a:rPr>
              <a:t>prélèvement d'escarre </a:t>
            </a:r>
            <a:r>
              <a:rPr lang="fr-FR" dirty="0">
                <a:latin typeface="Times New Roman" pitchFamily="18" charset="0"/>
                <a:cs typeface="Times New Roman" pitchFamily="18" charset="0"/>
              </a:rPr>
              <a:t>pour une rickettsie du groupe boutonneux), à</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condition de </a:t>
            </a:r>
            <a:r>
              <a:rPr lang="fr-FR" dirty="0" smtClean="0">
                <a:latin typeface="Times New Roman" pitchFamily="18" charset="0"/>
                <a:cs typeface="Times New Roman" pitchFamily="18" charset="0"/>
              </a:rPr>
              <a:t>posséder </a:t>
            </a:r>
            <a:r>
              <a:rPr lang="fr-FR" dirty="0">
                <a:latin typeface="Times New Roman" pitchFamily="18" charset="0"/>
                <a:cs typeface="Times New Roman" pitchFamily="18" charset="0"/>
              </a:rPr>
              <a:t>des anticorps </a:t>
            </a:r>
            <a:r>
              <a:rPr lang="fr-FR" dirty="0" smtClean="0">
                <a:latin typeface="Times New Roman" pitchFamily="18" charset="0"/>
                <a:cs typeface="Times New Roman" pitchFamily="18" charset="0"/>
              </a:rPr>
              <a:t>spécifiques </a:t>
            </a:r>
            <a:r>
              <a:rPr lang="fr-FR" dirty="0">
                <a:latin typeface="Times New Roman" pitchFamily="18" charset="0"/>
                <a:cs typeface="Times New Roman" pitchFamily="18" charset="0"/>
              </a:rPr>
              <a:t>du germe</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24065947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pPr algn="just">
              <a:lnSpc>
                <a:spcPct val="170000"/>
              </a:lnSpc>
            </a:pPr>
            <a:r>
              <a:rPr lang="fr-FR" b="1" dirty="0">
                <a:latin typeface="Times New Roman" pitchFamily="18" charset="0"/>
                <a:cs typeface="Times New Roman" pitchFamily="18" charset="0"/>
              </a:rPr>
              <a:t>Culture</a:t>
            </a:r>
          </a:p>
          <a:p>
            <a:pPr algn="just">
              <a:lnSpc>
                <a:spcPct val="170000"/>
              </a:lnSpc>
            </a:pPr>
            <a:r>
              <a:rPr lang="fr-FR" dirty="0">
                <a:latin typeface="Times New Roman" pitchFamily="18" charset="0"/>
                <a:cs typeface="Times New Roman" pitchFamily="18" charset="0"/>
              </a:rPr>
              <a:t>La culture des rickettsies, qui constitue la technique de </a:t>
            </a:r>
            <a:r>
              <a:rPr lang="fr-FR" dirty="0" smtClean="0">
                <a:latin typeface="Times New Roman" pitchFamily="18" charset="0"/>
                <a:cs typeface="Times New Roman" pitchFamily="18" charset="0"/>
              </a:rPr>
              <a:t>référence, ne </a:t>
            </a:r>
            <a:r>
              <a:rPr lang="fr-FR" dirty="0">
                <a:latin typeface="Times New Roman" pitchFamily="18" charset="0"/>
                <a:cs typeface="Times New Roman" pitchFamily="18" charset="0"/>
              </a:rPr>
              <a:t>peut pas </a:t>
            </a:r>
            <a:r>
              <a:rPr lang="fr-FR" dirty="0" smtClean="0">
                <a:latin typeface="Times New Roman" pitchFamily="18" charset="0"/>
                <a:cs typeface="Times New Roman" pitchFamily="18" charset="0"/>
              </a:rPr>
              <a:t>être réalisée </a:t>
            </a:r>
            <a:r>
              <a:rPr lang="fr-FR" dirty="0">
                <a:latin typeface="Times New Roman" pitchFamily="18" charset="0"/>
                <a:cs typeface="Times New Roman" pitchFamily="18" charset="0"/>
              </a:rPr>
              <a:t>sur des milieux </a:t>
            </a:r>
            <a:r>
              <a:rPr lang="fr-FR" dirty="0" smtClean="0">
                <a:latin typeface="Times New Roman" pitchFamily="18" charset="0"/>
                <a:cs typeface="Times New Roman" pitchFamily="18" charset="0"/>
              </a:rPr>
              <a:t>synthétiques.</a:t>
            </a:r>
            <a:endParaRPr lang="fr-FR" dirty="0">
              <a:latin typeface="Times New Roman" pitchFamily="18" charset="0"/>
              <a:cs typeface="Times New Roman" pitchFamily="18" charset="0"/>
            </a:endParaRPr>
          </a:p>
          <a:p>
            <a:pPr algn="just">
              <a:lnSpc>
                <a:spcPct val="170000"/>
              </a:lnSpc>
            </a:pPr>
            <a:r>
              <a:rPr lang="fr-FR" dirty="0">
                <a:latin typeface="Times New Roman" pitchFamily="18" charset="0"/>
                <a:cs typeface="Times New Roman" pitchFamily="18" charset="0"/>
              </a:rPr>
              <a:t>Ces </a:t>
            </a:r>
            <a:r>
              <a:rPr lang="fr-FR" dirty="0" smtClean="0">
                <a:latin typeface="Times New Roman" pitchFamily="18" charset="0"/>
                <a:cs typeface="Times New Roman" pitchFamily="18" charset="0"/>
              </a:rPr>
              <a:t>bactéries </a:t>
            </a:r>
            <a:r>
              <a:rPr lang="fr-FR" dirty="0">
                <a:latin typeface="Times New Roman" pitchFamily="18" charset="0"/>
                <a:cs typeface="Times New Roman" pitchFamily="18" charset="0"/>
              </a:rPr>
              <a:t>sont </a:t>
            </a:r>
            <a:r>
              <a:rPr lang="fr-FR" dirty="0" smtClean="0">
                <a:latin typeface="Times New Roman" pitchFamily="18" charset="0"/>
                <a:cs typeface="Times New Roman" pitchFamily="18" charset="0"/>
              </a:rPr>
              <a:t>cultivées </a:t>
            </a:r>
            <a:r>
              <a:rPr lang="fr-FR" dirty="0">
                <a:latin typeface="Times New Roman" pitchFamily="18" charset="0"/>
                <a:cs typeface="Times New Roman" pitchFamily="18" charset="0"/>
              </a:rPr>
              <a:t>sur </a:t>
            </a:r>
            <a:r>
              <a:rPr lang="fr-FR" dirty="0" smtClean="0">
                <a:latin typeface="Times New Roman" pitchFamily="18" charset="0"/>
                <a:cs typeface="Times New Roman" pitchFamily="18" charset="0"/>
              </a:rPr>
              <a:t>œuf embryonné </a:t>
            </a:r>
            <a:r>
              <a:rPr lang="fr-FR" dirty="0">
                <a:latin typeface="Times New Roman" pitchFamily="18" charset="0"/>
                <a:cs typeface="Times New Roman" pitchFamily="18" charset="0"/>
              </a:rPr>
              <a:t>ou </a:t>
            </a:r>
            <a:r>
              <a:rPr lang="fr-FR" dirty="0" smtClean="0">
                <a:latin typeface="Times New Roman" pitchFamily="18" charset="0"/>
                <a:cs typeface="Times New Roman" pitchFamily="18" charset="0"/>
              </a:rPr>
              <a:t>sur culture </a:t>
            </a:r>
            <a:r>
              <a:rPr lang="fr-FR" dirty="0">
                <a:latin typeface="Times New Roman" pitchFamily="18" charset="0"/>
                <a:cs typeface="Times New Roman" pitchFamily="18" charset="0"/>
              </a:rPr>
              <a:t>de cellules eucaryotes (HEL, cellules </a:t>
            </a:r>
            <a:r>
              <a:rPr lang="fr-FR" dirty="0" err="1">
                <a:latin typeface="Times New Roman" pitchFamily="18" charset="0"/>
                <a:cs typeface="Times New Roman" pitchFamily="18" charset="0"/>
              </a:rPr>
              <a:t>endotheliales</a:t>
            </a:r>
            <a:r>
              <a:rPr lang="fr-FR" dirty="0" smtClean="0">
                <a:latin typeface="Times New Roman" pitchFamily="18" charset="0"/>
                <a:cs typeface="Times New Roman" pitchFamily="18" charset="0"/>
              </a:rPr>
              <a:t>, cellules </a:t>
            </a:r>
            <a:r>
              <a:rPr lang="fr-FR" dirty="0" err="1">
                <a:latin typeface="Times New Roman" pitchFamily="18" charset="0"/>
                <a:cs typeface="Times New Roman" pitchFamily="18" charset="0"/>
              </a:rPr>
              <a:t>Vero</a:t>
            </a:r>
            <a:r>
              <a:rPr lang="fr-FR" dirty="0">
                <a:latin typeface="Times New Roman" pitchFamily="18" charset="0"/>
                <a:cs typeface="Times New Roman" pitchFamily="18" charset="0"/>
              </a:rPr>
              <a:t>, etc.). </a:t>
            </a:r>
            <a:endParaRPr lang="fr-FR" dirty="0" smtClean="0">
              <a:latin typeface="Times New Roman" pitchFamily="18" charset="0"/>
              <a:cs typeface="Times New Roman" pitchFamily="18" charset="0"/>
            </a:endParaRPr>
          </a:p>
          <a:p>
            <a:pPr algn="just">
              <a:lnSpc>
                <a:spcPct val="170000"/>
              </a:lnSpc>
            </a:pPr>
            <a:r>
              <a:rPr lang="fr-FR" dirty="0" smtClean="0">
                <a:latin typeface="Times New Roman" pitchFamily="18" charset="0"/>
                <a:cs typeface="Times New Roman" pitchFamily="18" charset="0"/>
              </a:rPr>
              <a:t>En </a:t>
            </a:r>
            <a:r>
              <a:rPr lang="fr-FR" dirty="0">
                <a:latin typeface="Times New Roman" pitchFamily="18" charset="0"/>
                <a:cs typeface="Times New Roman" pitchFamily="18" charset="0"/>
              </a:rPr>
              <a:t>culture cellulaire, ces </a:t>
            </a:r>
            <a:r>
              <a:rPr lang="fr-FR" dirty="0" smtClean="0">
                <a:latin typeface="Times New Roman" pitchFamily="18" charset="0"/>
                <a:cs typeface="Times New Roman" pitchFamily="18" charset="0"/>
              </a:rPr>
              <a:t>bactéries produisent </a:t>
            </a:r>
            <a:r>
              <a:rPr lang="fr-FR" dirty="0">
                <a:latin typeface="Times New Roman" pitchFamily="18" charset="0"/>
                <a:cs typeface="Times New Roman" pitchFamily="18" charset="0"/>
              </a:rPr>
              <a:t>rapidement (en </a:t>
            </a:r>
            <a:r>
              <a:rPr lang="fr-FR">
                <a:latin typeface="Times New Roman" pitchFamily="18" charset="0"/>
                <a:cs typeface="Times New Roman" pitchFamily="18" charset="0"/>
              </a:rPr>
              <a:t>3 </a:t>
            </a:r>
            <a:r>
              <a:rPr lang="fr-FR" smtClean="0">
                <a:latin typeface="Times New Roman" pitchFamily="18" charset="0"/>
                <a:cs typeface="Times New Roman" pitchFamily="18" charset="0"/>
              </a:rPr>
              <a:t>à </a:t>
            </a:r>
            <a:r>
              <a:rPr lang="fr-FR" dirty="0">
                <a:latin typeface="Times New Roman" pitchFamily="18" charset="0"/>
                <a:cs typeface="Times New Roman" pitchFamily="18" charset="0"/>
              </a:rPr>
              <a:t>5 jours) un effet </a:t>
            </a:r>
            <a:r>
              <a:rPr lang="fr-FR" dirty="0" err="1" smtClean="0">
                <a:latin typeface="Times New Roman" pitchFamily="18" charset="0"/>
                <a:cs typeface="Times New Roman" pitchFamily="18" charset="0"/>
              </a:rPr>
              <a:t>cytopathique</a:t>
            </a:r>
            <a:r>
              <a:rPr lang="fr-FR" dirty="0" smtClean="0">
                <a:latin typeface="Times New Roman" pitchFamily="18" charset="0"/>
                <a:cs typeface="Times New Roman" pitchFamily="18" charset="0"/>
              </a:rPr>
              <a:t> se </a:t>
            </a:r>
            <a:r>
              <a:rPr lang="fr-FR" dirty="0">
                <a:latin typeface="Times New Roman" pitchFamily="18" charset="0"/>
                <a:cs typeface="Times New Roman" pitchFamily="18" charset="0"/>
              </a:rPr>
              <a:t>manifestant par de larges plages de lyse. </a:t>
            </a:r>
            <a:r>
              <a:rPr lang="fr-FR" dirty="0" smtClean="0">
                <a:latin typeface="Times New Roman" pitchFamily="18" charset="0"/>
                <a:cs typeface="Times New Roman" pitchFamily="18" charset="0"/>
              </a:rPr>
              <a:t>Elles sont </a:t>
            </a:r>
            <a:r>
              <a:rPr lang="fr-FR" dirty="0">
                <a:latin typeface="Times New Roman" pitchFamily="18" charset="0"/>
                <a:cs typeface="Times New Roman" pitchFamily="18" charset="0"/>
              </a:rPr>
              <a:t>ensuite mises en </a:t>
            </a:r>
            <a:r>
              <a:rPr lang="fr-FR" dirty="0" smtClean="0">
                <a:latin typeface="Times New Roman" pitchFamily="18" charset="0"/>
                <a:cs typeface="Times New Roman" pitchFamily="18" charset="0"/>
              </a:rPr>
              <a:t>évidence </a:t>
            </a:r>
            <a:r>
              <a:rPr lang="fr-FR" dirty="0">
                <a:latin typeface="Times New Roman" pitchFamily="18" charset="0"/>
                <a:cs typeface="Times New Roman" pitchFamily="18" charset="0"/>
              </a:rPr>
              <a:t>par coloration de </a:t>
            </a:r>
            <a:r>
              <a:rPr lang="fr-FR" dirty="0" err="1">
                <a:latin typeface="Times New Roman" pitchFamily="18" charset="0"/>
                <a:cs typeface="Times New Roman" pitchFamily="18" charset="0"/>
              </a:rPr>
              <a:t>Gimenez</a:t>
            </a:r>
            <a:r>
              <a:rPr lang="fr-FR" dirty="0" smtClean="0">
                <a:latin typeface="Times New Roman" pitchFamily="18" charset="0"/>
                <a:cs typeface="Times New Roman" pitchFamily="18" charset="0"/>
              </a:rPr>
              <a:t>, en </a:t>
            </a:r>
            <a:r>
              <a:rPr lang="fr-FR" dirty="0">
                <a:latin typeface="Times New Roman" pitchFamily="18" charset="0"/>
                <a:cs typeface="Times New Roman" pitchFamily="18" charset="0"/>
              </a:rPr>
              <a:t>immunofluorescence ou, le plus souvent, </a:t>
            </a:r>
            <a:r>
              <a:rPr lang="fr-FR" dirty="0" smtClean="0">
                <a:latin typeface="Times New Roman" pitchFamily="18" charset="0"/>
                <a:cs typeface="Times New Roman" pitchFamily="18" charset="0"/>
              </a:rPr>
              <a:t>après amplification génique. </a:t>
            </a: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sensibilité </a:t>
            </a:r>
            <a:r>
              <a:rPr lang="fr-FR" dirty="0">
                <a:latin typeface="Times New Roman" pitchFamily="18" charset="0"/>
                <a:cs typeface="Times New Roman" pitchFamily="18" charset="0"/>
              </a:rPr>
              <a:t>de la technique est de l'ordre </a:t>
            </a:r>
            <a:r>
              <a:rPr lang="fr-FR" dirty="0" smtClean="0">
                <a:latin typeface="Times New Roman" pitchFamily="18" charset="0"/>
                <a:cs typeface="Times New Roman" pitchFamily="18" charset="0"/>
              </a:rPr>
              <a:t>de 60 </a:t>
            </a:r>
            <a:r>
              <a:rPr lang="fr-FR" dirty="0">
                <a:latin typeface="Times New Roman" pitchFamily="18" charset="0"/>
                <a:cs typeface="Times New Roman" pitchFamily="18" charset="0"/>
              </a:rPr>
              <a:t>% dans les premiers jours de la maladie et seulement </a:t>
            </a:r>
            <a:r>
              <a:rPr lang="fr-FR" dirty="0" smtClean="0">
                <a:latin typeface="Times New Roman" pitchFamily="18" charset="0"/>
                <a:cs typeface="Times New Roman" pitchFamily="18" charset="0"/>
              </a:rPr>
              <a:t>de 10 </a:t>
            </a:r>
            <a:r>
              <a:rPr lang="fr-FR" dirty="0">
                <a:latin typeface="Times New Roman" pitchFamily="18" charset="0"/>
                <a:cs typeface="Times New Roman" pitchFamily="18" charset="0"/>
              </a:rPr>
              <a:t>% lorsque les anticorps sont apparus (Fig</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730521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0528" y="0"/>
            <a:ext cx="9433048" cy="6858000"/>
          </a:xfrm>
        </p:spPr>
        <p:txBody>
          <a:bodyPr>
            <a:normAutofit/>
          </a:bodyPr>
          <a:lstStyle/>
          <a:p>
            <a:pPr algn="just">
              <a:lnSpc>
                <a:spcPct val="150000"/>
              </a:lnSpc>
            </a:pPr>
            <a:r>
              <a:rPr lang="fr-FR" b="1" dirty="0">
                <a:latin typeface="Times New Roman" pitchFamily="18" charset="0"/>
                <a:cs typeface="Times New Roman" pitchFamily="18" charset="0"/>
              </a:rPr>
              <a:t>Caractéristiques </a:t>
            </a:r>
            <a:r>
              <a:rPr lang="fr-FR" b="1" dirty="0" smtClean="0">
                <a:latin typeface="Times New Roman" pitchFamily="18" charset="0"/>
                <a:cs typeface="Times New Roman" pitchFamily="18" charset="0"/>
              </a:rPr>
              <a:t>biologiques des </a:t>
            </a:r>
            <a:r>
              <a:rPr lang="fr-FR" b="1" i="1" dirty="0">
                <a:latin typeface="Times New Roman" pitchFamily="18" charset="0"/>
                <a:cs typeface="Times New Roman" pitchFamily="18" charset="0"/>
              </a:rPr>
              <a:t>Chlamydia</a:t>
            </a:r>
          </a:p>
          <a:p>
            <a:pPr algn="just">
              <a:lnSpc>
                <a:spcPct val="150000"/>
              </a:lnSpc>
            </a:pP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bactérie </a:t>
            </a:r>
            <a:r>
              <a:rPr lang="fr-FR" dirty="0">
                <a:latin typeface="Times New Roman" pitchFamily="18" charset="0"/>
                <a:cs typeface="Times New Roman" pitchFamily="18" charset="0"/>
              </a:rPr>
              <a:t>existe essentiellement sous </a:t>
            </a:r>
            <a:r>
              <a:rPr lang="fr-FR" b="1" dirty="0" smtClean="0">
                <a:latin typeface="Times New Roman" pitchFamily="18" charset="0"/>
                <a:cs typeface="Times New Roman" pitchFamily="18" charset="0"/>
              </a:rPr>
              <a:t>2 formes</a:t>
            </a:r>
            <a:r>
              <a:rPr lang="fr-FR" dirty="0" smtClean="0">
                <a:latin typeface="Times New Roman" pitchFamily="18" charset="0"/>
                <a:cs typeface="Times New Roman" pitchFamily="18" charset="0"/>
              </a:rPr>
              <a:t>:</a:t>
            </a:r>
          </a:p>
          <a:p>
            <a:pPr algn="just">
              <a:lnSpc>
                <a:spcPct val="150000"/>
              </a:lnSpc>
            </a:pPr>
            <a:r>
              <a:rPr lang="fr-FR" dirty="0" smtClean="0">
                <a:latin typeface="Times New Roman" pitchFamily="18" charset="0"/>
                <a:cs typeface="Times New Roman" pitchFamily="18" charset="0"/>
              </a:rPr>
              <a:t> </a:t>
            </a:r>
            <a:r>
              <a:rPr lang="fr-FR" b="1" dirty="0">
                <a:latin typeface="Times New Roman" pitchFamily="18" charset="0"/>
                <a:cs typeface="Times New Roman" pitchFamily="18" charset="0"/>
              </a:rPr>
              <a:t>le </a:t>
            </a:r>
            <a:r>
              <a:rPr lang="fr-FR" b="1" dirty="0" smtClean="0">
                <a:latin typeface="Times New Roman" pitchFamily="18" charset="0"/>
                <a:cs typeface="Times New Roman" pitchFamily="18" charset="0"/>
              </a:rPr>
              <a:t>corps élémentaire </a:t>
            </a:r>
            <a:r>
              <a:rPr lang="fr-FR" b="1" dirty="0">
                <a:latin typeface="Times New Roman" pitchFamily="18" charset="0"/>
                <a:cs typeface="Times New Roman" pitchFamily="18" charset="0"/>
              </a:rPr>
              <a:t>(CE</a:t>
            </a:r>
            <a:r>
              <a:rPr lang="fr-FR" b="1"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 adapté au transit extracellulaire est incapable de se multiplier et constitue la forme infectieuse. </a:t>
            </a:r>
          </a:p>
          <a:p>
            <a:pPr algn="just">
              <a:lnSpc>
                <a:spcPct val="150000"/>
              </a:lnSpc>
            </a:pPr>
            <a:r>
              <a:rPr lang="fr-FR" dirty="0" smtClean="0">
                <a:latin typeface="Times New Roman" pitchFamily="18" charset="0"/>
                <a:cs typeface="Times New Roman" pitchFamily="18" charset="0"/>
              </a:rPr>
              <a:t>et </a:t>
            </a:r>
            <a:r>
              <a:rPr lang="fr-FR" b="1" dirty="0">
                <a:latin typeface="Times New Roman" pitchFamily="18" charset="0"/>
                <a:cs typeface="Times New Roman" pitchFamily="18" charset="0"/>
              </a:rPr>
              <a:t>le corps </a:t>
            </a:r>
            <a:r>
              <a:rPr lang="fr-FR" b="1" dirty="0" smtClean="0">
                <a:latin typeface="Times New Roman" pitchFamily="18" charset="0"/>
                <a:cs typeface="Times New Roman" pitchFamily="18" charset="0"/>
              </a:rPr>
              <a:t>réticulé </a:t>
            </a:r>
            <a:r>
              <a:rPr lang="fr-FR" b="1" dirty="0">
                <a:latin typeface="Times New Roman" pitchFamily="18" charset="0"/>
                <a:cs typeface="Times New Roman" pitchFamily="18" charset="0"/>
              </a:rPr>
              <a:t>(CR</a:t>
            </a:r>
            <a:r>
              <a:rPr lang="fr-FR" b="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adapté </a:t>
            </a:r>
            <a:r>
              <a:rPr lang="fr-FR" dirty="0">
                <a:latin typeface="Times New Roman" pitchFamily="18" charset="0"/>
                <a:cs typeface="Times New Roman" pitchFamily="18" charset="0"/>
              </a:rPr>
              <a:t>au </a:t>
            </a:r>
            <a:r>
              <a:rPr lang="fr-FR" dirty="0" smtClean="0">
                <a:latin typeface="Times New Roman" pitchFamily="18" charset="0"/>
                <a:cs typeface="Times New Roman" pitchFamily="18" charset="0"/>
              </a:rPr>
              <a:t>milieu intracellulaire</a:t>
            </a:r>
            <a:r>
              <a:rPr lang="fr-FR" dirty="0">
                <a:latin typeface="Times New Roman" pitchFamily="18" charset="0"/>
                <a:cs typeface="Times New Roman" pitchFamily="18" charset="0"/>
              </a:rPr>
              <a:t>, est non infectieux et constitue la forme </a:t>
            </a:r>
            <a:r>
              <a:rPr lang="fr-FR" dirty="0" smtClean="0">
                <a:latin typeface="Times New Roman" pitchFamily="18" charset="0"/>
                <a:cs typeface="Times New Roman" pitchFamily="18" charset="0"/>
              </a:rPr>
              <a:t>métaboliquement active </a:t>
            </a:r>
            <a:r>
              <a:rPr lang="fr-FR" dirty="0">
                <a:latin typeface="Times New Roman" pitchFamily="18" charset="0"/>
                <a:cs typeface="Times New Roman" pitchFamily="18" charset="0"/>
              </a:rPr>
              <a:t>de la </a:t>
            </a:r>
            <a:r>
              <a:rPr lang="fr-FR" dirty="0" smtClean="0">
                <a:latin typeface="Times New Roman" pitchFamily="18" charset="0"/>
                <a:cs typeface="Times New Roman" pitchFamily="18" charset="0"/>
              </a:rPr>
              <a:t>bactérie.</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3379344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60000"/>
              </a:lnSpc>
            </a:pPr>
            <a:r>
              <a:rPr lang="fr-FR" b="1" dirty="0">
                <a:latin typeface="Times New Roman" pitchFamily="18" charset="0"/>
                <a:cs typeface="Times New Roman" pitchFamily="18" charset="0"/>
              </a:rPr>
              <a:t>Amplification génique (PCR)</a:t>
            </a:r>
          </a:p>
          <a:p>
            <a:pPr algn="just">
              <a:lnSpc>
                <a:spcPct val="160000"/>
              </a:lnSpc>
            </a:pPr>
            <a:r>
              <a:rPr lang="fr-FR" dirty="0">
                <a:latin typeface="Times New Roman" pitchFamily="18" charset="0"/>
                <a:cs typeface="Times New Roman" pitchFamily="18" charset="0"/>
              </a:rPr>
              <a:t>Cette technique </a:t>
            </a:r>
            <a:r>
              <a:rPr lang="fr-FR" dirty="0" smtClean="0">
                <a:latin typeface="Times New Roman" pitchFamily="18" charset="0"/>
                <a:cs typeface="Times New Roman" pitchFamily="18" charset="0"/>
              </a:rPr>
              <a:t>a une sensibilité </a:t>
            </a:r>
            <a:r>
              <a:rPr lang="fr-FR" dirty="0">
                <a:latin typeface="Times New Roman" pitchFamily="18" charset="0"/>
                <a:cs typeface="Times New Roman" pitchFamily="18" charset="0"/>
              </a:rPr>
              <a:t>d'environ 70 %. Elle peut </a:t>
            </a:r>
            <a:r>
              <a:rPr lang="fr-FR" dirty="0" smtClean="0">
                <a:latin typeface="Times New Roman" pitchFamily="18" charset="0"/>
                <a:cs typeface="Times New Roman" pitchFamily="18" charset="0"/>
              </a:rPr>
              <a:t>être réalisée </a:t>
            </a:r>
            <a:r>
              <a:rPr lang="fr-FR" dirty="0">
                <a:latin typeface="Times New Roman" pitchFamily="18" charset="0"/>
                <a:cs typeface="Times New Roman" pitchFamily="18" charset="0"/>
              </a:rPr>
              <a:t>sur tout type de </a:t>
            </a:r>
            <a:r>
              <a:rPr lang="fr-FR" dirty="0" smtClean="0">
                <a:latin typeface="Times New Roman" pitchFamily="18" charset="0"/>
                <a:cs typeface="Times New Roman" pitchFamily="18" charset="0"/>
              </a:rPr>
              <a:t>prélèvement. </a:t>
            </a:r>
          </a:p>
          <a:p>
            <a:pPr algn="just">
              <a:lnSpc>
                <a:spcPct val="160000"/>
              </a:lnSpc>
            </a:pPr>
            <a:r>
              <a:rPr lang="fr-FR" dirty="0" smtClean="0">
                <a:latin typeface="Times New Roman" pitchFamily="18" charset="0"/>
                <a:cs typeface="Times New Roman" pitchFamily="18" charset="0"/>
              </a:rPr>
              <a:t>Il </a:t>
            </a:r>
            <a:r>
              <a:rPr lang="fr-FR" dirty="0">
                <a:latin typeface="Times New Roman" pitchFamily="18" charset="0"/>
                <a:cs typeface="Times New Roman" pitchFamily="18" charset="0"/>
              </a:rPr>
              <a:t>existe des PCR </a:t>
            </a:r>
            <a:r>
              <a:rPr lang="fr-FR" dirty="0" smtClean="0">
                <a:latin typeface="Times New Roman" pitchFamily="18" charset="0"/>
                <a:cs typeface="Times New Roman" pitchFamily="18" charset="0"/>
              </a:rPr>
              <a:t>spécifiques </a:t>
            </a:r>
            <a:r>
              <a:rPr lang="fr-FR" dirty="0">
                <a:latin typeface="Times New Roman" pitchFamily="18" charset="0"/>
                <a:cs typeface="Times New Roman" pitchFamily="18" charset="0"/>
              </a:rPr>
              <a:t>du </a:t>
            </a:r>
            <a:r>
              <a:rPr lang="fr-FR" dirty="0" smtClean="0">
                <a:latin typeface="Times New Roman" pitchFamily="18" charset="0"/>
                <a:cs typeface="Times New Roman" pitchFamily="18" charset="0"/>
              </a:rPr>
              <a:t>genre </a:t>
            </a:r>
            <a:r>
              <a:rPr lang="fr-FR" i="1" dirty="0" err="1" smtClean="0">
                <a:latin typeface="Times New Roman" pitchFamily="18" charset="0"/>
                <a:cs typeface="Times New Roman" pitchFamily="18" charset="0"/>
              </a:rPr>
              <a:t>Rickettsia</a:t>
            </a:r>
            <a:r>
              <a:rPr lang="fr-FR" i="1" dirty="0" smtClean="0">
                <a:latin typeface="Times New Roman" pitchFamily="18" charset="0"/>
                <a:cs typeface="Times New Roman" pitchFamily="18" charset="0"/>
              </a:rPr>
              <a:t> </a:t>
            </a:r>
            <a:r>
              <a:rPr lang="fr-FR" dirty="0">
                <a:latin typeface="Times New Roman" pitchFamily="18" charset="0"/>
                <a:cs typeface="Times New Roman" pitchFamily="18" charset="0"/>
              </a:rPr>
              <a:t>et d'autres </a:t>
            </a:r>
            <a:r>
              <a:rPr lang="fr-FR" dirty="0" smtClean="0">
                <a:latin typeface="Times New Roman" pitchFamily="18" charset="0"/>
                <a:cs typeface="Times New Roman" pitchFamily="18" charset="0"/>
              </a:rPr>
              <a:t>spécifiques d'espèces</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lnSpc>
                <a:spcPct val="160000"/>
              </a:lnSpc>
            </a:pPr>
            <a:r>
              <a:rPr lang="fr-FR" dirty="0" smtClean="0">
                <a:latin typeface="Times New Roman" pitchFamily="18" charset="0"/>
                <a:cs typeface="Times New Roman" pitchFamily="18" charset="0"/>
              </a:rPr>
              <a:t>L'identification précise </a:t>
            </a:r>
            <a:r>
              <a:rPr lang="fr-FR" dirty="0">
                <a:latin typeface="Times New Roman" pitchFamily="18" charset="0"/>
                <a:cs typeface="Times New Roman" pitchFamily="18" charset="0"/>
              </a:rPr>
              <a:t>de </a:t>
            </a:r>
            <a:r>
              <a:rPr lang="fr-FR" dirty="0" smtClean="0">
                <a:latin typeface="Times New Roman" pitchFamily="18" charset="0"/>
                <a:cs typeface="Times New Roman" pitchFamily="18" charset="0"/>
              </a:rPr>
              <a:t>l'espèce</a:t>
            </a:r>
            <a:r>
              <a:rPr lang="fr-FR" dirty="0">
                <a:latin typeface="Times New Roman" pitchFamily="18" charset="0"/>
                <a:cs typeface="Times New Roman" pitchFamily="18" charset="0"/>
              </a:rPr>
              <a:t>, en particulier pour des </a:t>
            </a:r>
            <a:r>
              <a:rPr lang="fr-FR" dirty="0" smtClean="0">
                <a:latin typeface="Times New Roman" pitchFamily="18" charset="0"/>
                <a:cs typeface="Times New Roman" pitchFamily="18" charset="0"/>
              </a:rPr>
              <a:t>espèces génétiquement proches</a:t>
            </a:r>
            <a:r>
              <a:rPr lang="fr-FR" dirty="0">
                <a:latin typeface="Times New Roman" pitchFamily="18" charset="0"/>
                <a:cs typeface="Times New Roman" pitchFamily="18" charset="0"/>
              </a:rPr>
              <a:t>, peut aussi </a:t>
            </a:r>
            <a:r>
              <a:rPr lang="fr-FR" dirty="0" smtClean="0">
                <a:latin typeface="Times New Roman" pitchFamily="18" charset="0"/>
                <a:cs typeface="Times New Roman" pitchFamily="18" charset="0"/>
              </a:rPr>
              <a:t>être réalisée après séquençage.</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8898517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2008" y="0"/>
            <a:ext cx="9036496" cy="6858000"/>
          </a:xfrm>
        </p:spPr>
        <p:txBody>
          <a:bodyPr>
            <a:normAutofit fontScale="70000" lnSpcReduction="20000"/>
          </a:bodyPr>
          <a:lstStyle/>
          <a:p>
            <a:pPr algn="just">
              <a:lnSpc>
                <a:spcPct val="170000"/>
              </a:lnSpc>
            </a:pPr>
            <a:r>
              <a:rPr lang="fr-FR" b="1" dirty="0">
                <a:solidFill>
                  <a:schemeClr val="accent6">
                    <a:lumMod val="75000"/>
                  </a:schemeClr>
                </a:solidFill>
                <a:latin typeface="Times New Roman" pitchFamily="18" charset="0"/>
                <a:cs typeface="Times New Roman" pitchFamily="18" charset="0"/>
              </a:rPr>
              <a:t>Diagnostic indirect : sérodiagnostic</a:t>
            </a:r>
          </a:p>
          <a:p>
            <a:pPr algn="just">
              <a:lnSpc>
                <a:spcPct val="170000"/>
              </a:lnSpc>
            </a:pPr>
            <a:r>
              <a:rPr lang="fr-FR" dirty="0">
                <a:latin typeface="Times New Roman" pitchFamily="18" charset="0"/>
                <a:cs typeface="Times New Roman" pitchFamily="18" charset="0"/>
              </a:rPr>
              <a:t>C'est la </a:t>
            </a:r>
            <a:r>
              <a:rPr lang="fr-FR" dirty="0" smtClean="0">
                <a:latin typeface="Times New Roman" pitchFamily="18" charset="0"/>
                <a:cs typeface="Times New Roman" pitchFamily="18" charset="0"/>
              </a:rPr>
              <a:t>méthode </a:t>
            </a:r>
            <a:r>
              <a:rPr lang="fr-FR" dirty="0">
                <a:latin typeface="Times New Roman" pitchFamily="18" charset="0"/>
                <a:cs typeface="Times New Roman" pitchFamily="18" charset="0"/>
              </a:rPr>
              <a:t>la plus </a:t>
            </a:r>
            <a:r>
              <a:rPr lang="fr-FR" dirty="0" smtClean="0">
                <a:latin typeface="Times New Roman" pitchFamily="18" charset="0"/>
                <a:cs typeface="Times New Roman" pitchFamily="18" charset="0"/>
              </a:rPr>
              <a:t>utilisée </a:t>
            </a:r>
            <a:r>
              <a:rPr lang="fr-FR" dirty="0">
                <a:latin typeface="Times New Roman" pitchFamily="18" charset="0"/>
                <a:cs typeface="Times New Roman" pitchFamily="18" charset="0"/>
              </a:rPr>
              <a:t>pour effectuer un </a:t>
            </a:r>
            <a:r>
              <a:rPr lang="fr-FR" dirty="0" smtClean="0">
                <a:latin typeface="Times New Roman" pitchFamily="18" charset="0"/>
                <a:cs typeface="Times New Roman" pitchFamily="18" charset="0"/>
              </a:rPr>
              <a:t>diagnostic d'infection </a:t>
            </a:r>
            <a:r>
              <a:rPr lang="fr-FR" dirty="0">
                <a:latin typeface="Times New Roman" pitchFamily="18" charset="0"/>
                <a:cs typeface="Times New Roman" pitchFamily="18" charset="0"/>
              </a:rPr>
              <a:t>par une rickettsie. La technique</a:t>
            </a:r>
            <a:r>
              <a:rPr lang="fr-FR" b="1" dirty="0">
                <a:latin typeface="Times New Roman" pitchFamily="18" charset="0"/>
                <a:cs typeface="Times New Roman" pitchFamily="18" charset="0"/>
              </a:rPr>
              <a:t> </a:t>
            </a:r>
            <a:r>
              <a:rPr lang="fr-FR" b="1" dirty="0" smtClean="0">
                <a:latin typeface="Times New Roman" pitchFamily="18" charset="0"/>
                <a:cs typeface="Times New Roman" pitchFamily="18" charset="0"/>
              </a:rPr>
              <a:t>de </a:t>
            </a:r>
            <a:r>
              <a:rPr lang="fr-FR" b="1" dirty="0">
                <a:latin typeface="Times New Roman" pitchFamily="18" charset="0"/>
                <a:cs typeface="Times New Roman" pitchFamily="18" charset="0"/>
              </a:rPr>
              <a:t>Weil et Felix</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était </a:t>
            </a:r>
            <a:r>
              <a:rPr lang="fr-FR" dirty="0">
                <a:latin typeface="Times New Roman" pitchFamily="18" charset="0"/>
                <a:cs typeface="Times New Roman" pitchFamily="18" charset="0"/>
              </a:rPr>
              <a:t>une technique d'agglutination </a:t>
            </a:r>
            <a:r>
              <a:rPr lang="fr-FR" dirty="0" smtClean="0">
                <a:latin typeface="Times New Roman" pitchFamily="18" charset="0"/>
                <a:cs typeface="Times New Roman" pitchFamily="18" charset="0"/>
              </a:rPr>
              <a:t>utilisant une communauté antigénique </a:t>
            </a:r>
            <a:r>
              <a:rPr lang="fr-FR" dirty="0">
                <a:latin typeface="Times New Roman" pitchFamily="18" charset="0"/>
                <a:cs typeface="Times New Roman" pitchFamily="18" charset="0"/>
              </a:rPr>
              <a:t>existant entre les </a:t>
            </a:r>
            <a:r>
              <a:rPr lang="fr-FR" dirty="0" smtClean="0">
                <a:latin typeface="Times New Roman" pitchFamily="18" charset="0"/>
                <a:cs typeface="Times New Roman" pitchFamily="18" charset="0"/>
              </a:rPr>
              <a:t>antigènes </a:t>
            </a:r>
            <a:r>
              <a:rPr lang="fr-FR" dirty="0" err="1" smtClean="0">
                <a:latin typeface="Times New Roman" pitchFamily="18" charset="0"/>
                <a:cs typeface="Times New Roman" pitchFamily="18" charset="0"/>
              </a:rPr>
              <a:t>rickettsiens</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et les </a:t>
            </a:r>
            <a:r>
              <a:rPr lang="fr-FR" dirty="0" smtClean="0">
                <a:latin typeface="Times New Roman" pitchFamily="18" charset="0"/>
                <a:cs typeface="Times New Roman" pitchFamily="18" charset="0"/>
              </a:rPr>
              <a:t>antigènes </a:t>
            </a:r>
            <a:r>
              <a:rPr lang="fr-FR" dirty="0">
                <a:latin typeface="Times New Roman" pitchFamily="18" charset="0"/>
                <a:cs typeface="Times New Roman" pitchFamily="18" charset="0"/>
              </a:rPr>
              <a:t>OX2, OX19 et OXK </a:t>
            </a:r>
            <a:r>
              <a:rPr lang="fr-FR" dirty="0" smtClean="0">
                <a:latin typeface="Times New Roman" pitchFamily="18" charset="0"/>
                <a:cs typeface="Times New Roman" pitchFamily="18" charset="0"/>
              </a:rPr>
              <a:t>de trois </a:t>
            </a:r>
            <a:r>
              <a:rPr lang="fr-FR" dirty="0">
                <a:latin typeface="Times New Roman" pitchFamily="18" charset="0"/>
                <a:cs typeface="Times New Roman" pitchFamily="18" charset="0"/>
              </a:rPr>
              <a:t>souches de </a:t>
            </a:r>
            <a:r>
              <a:rPr lang="fr-FR" i="1" dirty="0" err="1">
                <a:latin typeface="Times New Roman" pitchFamily="18" charset="0"/>
                <a:cs typeface="Times New Roman" pitchFamily="18" charset="0"/>
              </a:rPr>
              <a:t>Proteus</a:t>
            </a:r>
            <a:r>
              <a:rPr lang="fr-FR" dirty="0">
                <a:latin typeface="Times New Roman" pitchFamily="18" charset="0"/>
                <a:cs typeface="Times New Roman" pitchFamily="18" charset="0"/>
              </a:rPr>
              <a:t>. Cette technique n'est plus </a:t>
            </a:r>
            <a:r>
              <a:rPr lang="fr-FR" dirty="0" smtClean="0">
                <a:latin typeface="Times New Roman" pitchFamily="18" charset="0"/>
                <a:cs typeface="Times New Roman" pitchFamily="18" charset="0"/>
              </a:rPr>
              <a:t>utilisée actuellement et </a:t>
            </a:r>
            <a:r>
              <a:rPr lang="fr-FR" dirty="0">
                <a:latin typeface="Times New Roman" pitchFamily="18" charset="0"/>
                <a:cs typeface="Times New Roman" pitchFamily="18" charset="0"/>
              </a:rPr>
              <a:t>c'est la </a:t>
            </a:r>
            <a:r>
              <a:rPr lang="fr-FR" dirty="0" smtClean="0">
                <a:latin typeface="Times New Roman" pitchFamily="18" charset="0"/>
                <a:cs typeface="Times New Roman" pitchFamily="18" charset="0"/>
              </a:rPr>
              <a:t>technique d</a:t>
            </a:r>
            <a:r>
              <a:rPr lang="fr-FR" b="1" dirty="0" smtClean="0">
                <a:latin typeface="Times New Roman" pitchFamily="18" charset="0"/>
                <a:cs typeface="Times New Roman" pitchFamily="18" charset="0"/>
              </a:rPr>
              <a:t>'immunofluorescence </a:t>
            </a:r>
            <a:r>
              <a:rPr lang="fr-FR" b="1" dirty="0">
                <a:latin typeface="Times New Roman" pitchFamily="18" charset="0"/>
                <a:cs typeface="Times New Roman" pitchFamily="18" charset="0"/>
              </a:rPr>
              <a:t>indirecte (IFI)</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très </a:t>
            </a:r>
            <a:r>
              <a:rPr lang="fr-FR" dirty="0">
                <a:latin typeface="Times New Roman" pitchFamily="18" charset="0"/>
                <a:cs typeface="Times New Roman" pitchFamily="18" charset="0"/>
              </a:rPr>
              <a:t>sensible (&gt; 97 </a:t>
            </a:r>
            <a:r>
              <a:rPr lang="fr-FR" dirty="0" smtClean="0">
                <a:latin typeface="Times New Roman" pitchFamily="18" charset="0"/>
                <a:cs typeface="Times New Roman" pitchFamily="18" charset="0"/>
              </a:rPr>
              <a:t>%) et spécifique </a:t>
            </a:r>
            <a:r>
              <a:rPr lang="fr-FR" dirty="0">
                <a:latin typeface="Times New Roman" pitchFamily="18" charset="0"/>
                <a:cs typeface="Times New Roman" pitchFamily="18" charset="0"/>
              </a:rPr>
              <a:t>(&gt; 99 %), qui fait </a:t>
            </a:r>
            <a:r>
              <a:rPr lang="fr-FR" dirty="0" smtClean="0">
                <a:latin typeface="Times New Roman" pitchFamily="18" charset="0"/>
                <a:cs typeface="Times New Roman" pitchFamily="18" charset="0"/>
              </a:rPr>
              <a:t>référence. </a:t>
            </a:r>
          </a:p>
          <a:p>
            <a:pPr algn="just">
              <a:lnSpc>
                <a:spcPct val="170000"/>
              </a:lnSpc>
            </a:pPr>
            <a:r>
              <a:rPr lang="fr-FR" dirty="0" smtClean="0">
                <a:latin typeface="Times New Roman" pitchFamily="18" charset="0"/>
                <a:cs typeface="Times New Roman" pitchFamily="18" charset="0"/>
              </a:rPr>
              <a:t>Il </a:t>
            </a:r>
            <a:r>
              <a:rPr lang="fr-FR" dirty="0">
                <a:latin typeface="Times New Roman" pitchFamily="18" charset="0"/>
                <a:cs typeface="Times New Roman" pitchFamily="18" charset="0"/>
              </a:rPr>
              <a:t>est </a:t>
            </a:r>
            <a:r>
              <a:rPr lang="fr-FR" dirty="0" smtClean="0">
                <a:latin typeface="Times New Roman" pitchFamily="18" charset="0"/>
                <a:cs typeface="Times New Roman" pitchFamily="18" charset="0"/>
              </a:rPr>
              <a:t>à </a:t>
            </a:r>
            <a:r>
              <a:rPr lang="fr-FR" dirty="0">
                <a:latin typeface="Times New Roman" pitchFamily="18" charset="0"/>
                <a:cs typeface="Times New Roman" pitchFamily="18" charset="0"/>
              </a:rPr>
              <a:t>noter </a:t>
            </a:r>
            <a:r>
              <a:rPr lang="fr-FR" dirty="0" smtClean="0">
                <a:latin typeface="Times New Roman" pitchFamily="18" charset="0"/>
                <a:cs typeface="Times New Roman" pitchFamily="18" charset="0"/>
              </a:rPr>
              <a:t>qu'il existe </a:t>
            </a:r>
            <a:r>
              <a:rPr lang="fr-FR" dirty="0">
                <a:latin typeface="Times New Roman" pitchFamily="18" charset="0"/>
                <a:cs typeface="Times New Roman" pitchFamily="18" charset="0"/>
              </a:rPr>
              <a:t>des </a:t>
            </a:r>
            <a:r>
              <a:rPr lang="fr-FR" dirty="0" smtClean="0">
                <a:latin typeface="Times New Roman" pitchFamily="18" charset="0"/>
                <a:cs typeface="Times New Roman" pitchFamily="18" charset="0"/>
              </a:rPr>
              <a:t>communautés antigéniques </a:t>
            </a:r>
            <a:r>
              <a:rPr lang="fr-FR" dirty="0">
                <a:latin typeface="Times New Roman" pitchFamily="18" charset="0"/>
                <a:cs typeface="Times New Roman" pitchFamily="18" charset="0"/>
              </a:rPr>
              <a:t>importantes entre </a:t>
            </a:r>
            <a:r>
              <a:rPr lang="fr-FR" dirty="0" smtClean="0">
                <a:latin typeface="Times New Roman" pitchFamily="18" charset="0"/>
                <a:cs typeface="Times New Roman" pitchFamily="18" charset="0"/>
              </a:rPr>
              <a:t>les différentes </a:t>
            </a:r>
            <a:r>
              <a:rPr lang="fr-FR" dirty="0">
                <a:latin typeface="Times New Roman" pitchFamily="18" charset="0"/>
                <a:cs typeface="Times New Roman" pitchFamily="18" charset="0"/>
              </a:rPr>
              <a:t>rickettsies d'un </a:t>
            </a:r>
            <a:r>
              <a:rPr lang="fr-FR" dirty="0" smtClean="0">
                <a:latin typeface="Times New Roman" pitchFamily="18" charset="0"/>
                <a:cs typeface="Times New Roman" pitchFamily="18" charset="0"/>
              </a:rPr>
              <a:t>même </a:t>
            </a:r>
            <a:r>
              <a:rPr lang="fr-FR" dirty="0">
                <a:latin typeface="Times New Roman" pitchFamily="18" charset="0"/>
                <a:cs typeface="Times New Roman" pitchFamily="18" charset="0"/>
              </a:rPr>
              <a:t>groupe, entrainant </a:t>
            </a:r>
            <a:r>
              <a:rPr lang="fr-FR" dirty="0" smtClean="0">
                <a:latin typeface="Times New Roman" pitchFamily="18" charset="0"/>
                <a:cs typeface="Times New Roman" pitchFamily="18" charset="0"/>
              </a:rPr>
              <a:t>des réactions croisées. </a:t>
            </a:r>
            <a:r>
              <a:rPr lang="fr-FR" dirty="0">
                <a:latin typeface="Times New Roman" pitchFamily="18" charset="0"/>
                <a:cs typeface="Times New Roman" pitchFamily="18" charset="0"/>
              </a:rPr>
              <a:t>Les tests ELISA commerciaux ont </a:t>
            </a:r>
            <a:r>
              <a:rPr lang="fr-FR" dirty="0" smtClean="0">
                <a:latin typeface="Times New Roman" pitchFamily="18" charset="0"/>
                <a:cs typeface="Times New Roman" pitchFamily="18" charset="0"/>
              </a:rPr>
              <a:t>de faibles sensibilité </a:t>
            </a:r>
            <a:r>
              <a:rPr lang="fr-FR" dirty="0">
                <a:latin typeface="Times New Roman" pitchFamily="18" charset="0"/>
                <a:cs typeface="Times New Roman" pitchFamily="18" charset="0"/>
              </a:rPr>
              <a:t>et </a:t>
            </a:r>
            <a:r>
              <a:rPr lang="fr-FR" dirty="0" smtClean="0">
                <a:latin typeface="Times New Roman" pitchFamily="18" charset="0"/>
                <a:cs typeface="Times New Roman" pitchFamily="18" charset="0"/>
              </a:rPr>
              <a:t>spécificité</a:t>
            </a:r>
            <a:r>
              <a:rPr lang="fr-FR" smtClean="0">
                <a:latin typeface="Times New Roman" pitchFamily="18" charset="0"/>
                <a:cs typeface="Times New Roman" pitchFamily="18" charset="0"/>
              </a:rPr>
              <a:t>. </a:t>
            </a:r>
            <a:endParaRPr lang="fr-FR"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7235407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657" y="908720"/>
            <a:ext cx="8846839" cy="3921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0" y="4829964"/>
            <a:ext cx="9036496" cy="646331"/>
          </a:xfrm>
          <a:prstGeom prst="rect">
            <a:avLst/>
          </a:prstGeom>
        </p:spPr>
        <p:txBody>
          <a:bodyPr wrap="square">
            <a:spAutoFit/>
          </a:bodyPr>
          <a:lstStyle/>
          <a:p>
            <a:r>
              <a:rPr lang="fr-FR" b="1" dirty="0"/>
              <a:t>Fig. </a:t>
            </a:r>
            <a:r>
              <a:rPr lang="fr-FR" b="1" dirty="0" smtClean="0"/>
              <a:t> </a:t>
            </a:r>
            <a:r>
              <a:rPr lang="fr-FR" b="1" dirty="0"/>
              <a:t>Diagnostic d'infection par une rickettsie. </a:t>
            </a:r>
            <a:r>
              <a:rPr lang="fr-FR" dirty="0"/>
              <a:t>Les différentes techniques microbiologiques utilisables pour porter un diagnostic en </a:t>
            </a:r>
            <a:r>
              <a:rPr lang="fr-FR" dirty="0" smtClean="0"/>
              <a:t>fonction de </a:t>
            </a:r>
            <a:r>
              <a:rPr lang="fr-FR" dirty="0"/>
              <a:t>l'évolution des signes cliniques.</a:t>
            </a:r>
          </a:p>
        </p:txBody>
      </p:sp>
    </p:spTree>
    <p:extLst>
      <p:ext uri="{BB962C8B-B14F-4D97-AF65-F5344CB8AC3E}">
        <p14:creationId xmlns:p14="http://schemas.microsoft.com/office/powerpoint/2010/main" val="13724702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pPr algn="just">
              <a:lnSpc>
                <a:spcPct val="170000"/>
              </a:lnSpc>
            </a:pPr>
            <a:r>
              <a:rPr lang="fr-FR" b="1" dirty="0">
                <a:latin typeface="Times New Roman" pitchFamily="18" charset="0"/>
                <a:cs typeface="Times New Roman" pitchFamily="18" charset="0"/>
              </a:rPr>
              <a:t>Structure du corps élémentaire</a:t>
            </a:r>
          </a:p>
          <a:p>
            <a:pPr algn="just">
              <a:lnSpc>
                <a:spcPct val="170000"/>
              </a:lnSpc>
            </a:pPr>
            <a:r>
              <a:rPr lang="fr-FR" dirty="0">
                <a:latin typeface="Times New Roman" pitchFamily="18" charset="0"/>
                <a:cs typeface="Times New Roman" pitchFamily="18" charset="0"/>
              </a:rPr>
              <a:t>De forme </a:t>
            </a:r>
            <a:r>
              <a:rPr lang="fr-FR" dirty="0" smtClean="0">
                <a:latin typeface="Times New Roman" pitchFamily="18" charset="0"/>
                <a:cs typeface="Times New Roman" pitchFamily="18" charset="0"/>
              </a:rPr>
              <a:t>sphérique, </a:t>
            </a:r>
            <a:r>
              <a:rPr lang="fr-FR" dirty="0">
                <a:latin typeface="Times New Roman" pitchFamily="18" charset="0"/>
                <a:cs typeface="Times New Roman" pitchFamily="18" charset="0"/>
              </a:rPr>
              <a:t>le CE est de petite taille (200 </a:t>
            </a:r>
            <a:r>
              <a:rPr lang="fr-FR" dirty="0" smtClean="0">
                <a:latin typeface="Times New Roman" pitchFamily="18" charset="0"/>
                <a:cs typeface="Times New Roman" pitchFamily="18" charset="0"/>
              </a:rPr>
              <a:t>à 400 nm de diamètre), limité </a:t>
            </a:r>
            <a:r>
              <a:rPr lang="fr-FR" dirty="0">
                <a:latin typeface="Times New Roman" pitchFamily="18" charset="0"/>
                <a:cs typeface="Times New Roman" pitchFamily="18" charset="0"/>
              </a:rPr>
              <a:t>par une membrane cytoplasmique </a:t>
            </a:r>
            <a:r>
              <a:rPr lang="fr-FR" dirty="0" smtClean="0">
                <a:latin typeface="Times New Roman" pitchFamily="18" charset="0"/>
                <a:cs typeface="Times New Roman" pitchFamily="18" charset="0"/>
              </a:rPr>
              <a:t>et par </a:t>
            </a:r>
            <a:r>
              <a:rPr lang="fr-FR" dirty="0">
                <a:latin typeface="Times New Roman" pitchFamily="18" charset="0"/>
                <a:cs typeface="Times New Roman" pitchFamily="18" charset="0"/>
              </a:rPr>
              <a:t>une paroi proche de celle des </a:t>
            </a:r>
            <a:r>
              <a:rPr lang="fr-FR" dirty="0" smtClean="0">
                <a:latin typeface="Times New Roman" pitchFamily="18" charset="0"/>
                <a:cs typeface="Times New Roman" pitchFamily="18" charset="0"/>
              </a:rPr>
              <a:t>bactéries à </a:t>
            </a:r>
            <a:r>
              <a:rPr lang="fr-FR" dirty="0">
                <a:latin typeface="Times New Roman" pitchFamily="18" charset="0"/>
                <a:cs typeface="Times New Roman" pitchFamily="18" charset="0"/>
              </a:rPr>
              <a:t>Gram </a:t>
            </a:r>
            <a:r>
              <a:rPr lang="fr-FR" dirty="0" smtClean="0">
                <a:latin typeface="Times New Roman" pitchFamily="18" charset="0"/>
                <a:cs typeface="Times New Roman" pitchFamily="18" charset="0"/>
              </a:rPr>
              <a:t>négatif, composée </a:t>
            </a:r>
            <a:r>
              <a:rPr lang="fr-FR" dirty="0">
                <a:latin typeface="Times New Roman" pitchFamily="18" charset="0"/>
                <a:cs typeface="Times New Roman" pitchFamily="18" charset="0"/>
              </a:rPr>
              <a:t>d'une membrane interne et d'une </a:t>
            </a:r>
            <a:r>
              <a:rPr lang="fr-FR" dirty="0" smtClean="0">
                <a:latin typeface="Times New Roman" pitchFamily="18" charset="0"/>
                <a:cs typeface="Times New Roman" pitchFamily="18" charset="0"/>
              </a:rPr>
              <a:t>membrane externe </a:t>
            </a:r>
            <a:r>
              <a:rPr lang="fr-FR" dirty="0">
                <a:latin typeface="Times New Roman" pitchFamily="18" charset="0"/>
                <a:cs typeface="Times New Roman" pitchFamily="18" charset="0"/>
              </a:rPr>
              <a:t>contenant du LPS semblable </a:t>
            </a:r>
            <a:r>
              <a:rPr lang="fr-FR" dirty="0" smtClean="0">
                <a:latin typeface="Times New Roman" pitchFamily="18" charset="0"/>
                <a:cs typeface="Times New Roman" pitchFamily="18" charset="0"/>
              </a:rPr>
              <a:t>à </a:t>
            </a:r>
            <a:r>
              <a:rPr lang="fr-FR" dirty="0">
                <a:latin typeface="Times New Roman" pitchFamily="18" charset="0"/>
                <a:cs typeface="Times New Roman" pitchFamily="18" charset="0"/>
              </a:rPr>
              <a:t>celui des bacilles </a:t>
            </a:r>
            <a:r>
              <a:rPr lang="fr-FR" dirty="0" smtClean="0">
                <a:latin typeface="Times New Roman" pitchFamily="18" charset="0"/>
                <a:cs typeface="Times New Roman" pitchFamily="18" charset="0"/>
              </a:rPr>
              <a:t>à Gram négatif, </a:t>
            </a:r>
            <a:r>
              <a:rPr lang="fr-FR" b="1" dirty="0" smtClean="0">
                <a:latin typeface="Times New Roman" pitchFamily="18" charset="0"/>
                <a:cs typeface="Times New Roman" pitchFamily="18" charset="0"/>
              </a:rPr>
              <a:t>avec absence </a:t>
            </a:r>
            <a:r>
              <a:rPr lang="fr-FR" b="1" dirty="0">
                <a:latin typeface="Times New Roman" pitchFamily="18" charset="0"/>
                <a:cs typeface="Times New Roman" pitchFamily="18" charset="0"/>
              </a:rPr>
              <a:t>de peptidoglycane.</a:t>
            </a:r>
          </a:p>
          <a:p>
            <a:pPr algn="just">
              <a:lnSpc>
                <a:spcPct val="170000"/>
              </a:lnSpc>
            </a:pPr>
            <a:r>
              <a:rPr lang="fr-FR" dirty="0">
                <a:latin typeface="Times New Roman" pitchFamily="18" charset="0"/>
                <a:cs typeface="Times New Roman" pitchFamily="18" charset="0"/>
              </a:rPr>
              <a:t>La membrane externe comprend plusieurs </a:t>
            </a:r>
            <a:r>
              <a:rPr lang="fr-FR" dirty="0" smtClean="0">
                <a:latin typeface="Times New Roman" pitchFamily="18" charset="0"/>
                <a:cs typeface="Times New Roman" pitchFamily="18" charset="0"/>
              </a:rPr>
              <a:t>protéines (</a:t>
            </a:r>
            <a:r>
              <a:rPr lang="fr-FR" b="1" dirty="0" smtClean="0">
                <a:latin typeface="Times New Roman" pitchFamily="18" charset="0"/>
                <a:cs typeface="Times New Roman" pitchFamily="18" charset="0"/>
              </a:rPr>
              <a:t>MOMP</a:t>
            </a:r>
            <a:r>
              <a:rPr lang="fr-FR" dirty="0" smtClean="0">
                <a:latin typeface="Times New Roman" pitchFamily="18" charset="0"/>
                <a:cs typeface="Times New Roman" pitchFamily="18" charset="0"/>
              </a:rPr>
              <a:t>) riches </a:t>
            </a:r>
            <a:r>
              <a:rPr lang="fr-FR" dirty="0">
                <a:latin typeface="Times New Roman" pitchFamily="18" charset="0"/>
                <a:cs typeface="Times New Roman" pitchFamily="18" charset="0"/>
              </a:rPr>
              <a:t>en </a:t>
            </a:r>
            <a:r>
              <a:rPr lang="fr-FR" b="1" dirty="0" smtClean="0">
                <a:latin typeface="Times New Roman" pitchFamily="18" charset="0"/>
                <a:cs typeface="Times New Roman" pitchFamily="18" charset="0"/>
              </a:rPr>
              <a:t>résidus cystéine.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Ces </a:t>
            </a:r>
            <a:r>
              <a:rPr lang="fr-FR" dirty="0" smtClean="0">
                <a:latin typeface="Times New Roman" pitchFamily="18" charset="0"/>
                <a:cs typeface="Times New Roman" pitchFamily="18" charset="0"/>
              </a:rPr>
              <a:t>protéines </a:t>
            </a:r>
            <a:r>
              <a:rPr lang="fr-FR" dirty="0">
                <a:latin typeface="Times New Roman" pitchFamily="18" charset="0"/>
                <a:cs typeface="Times New Roman" pitchFamily="18" charset="0"/>
              </a:rPr>
              <a:t>assurent la </a:t>
            </a:r>
            <a:r>
              <a:rPr lang="fr-FR" dirty="0" smtClean="0">
                <a:latin typeface="Times New Roman" pitchFamily="18" charset="0"/>
                <a:cs typeface="Times New Roman" pitchFamily="18" charset="0"/>
              </a:rPr>
              <a:t>rigidité </a:t>
            </a:r>
            <a:r>
              <a:rPr lang="fr-FR" dirty="0">
                <a:latin typeface="Times New Roman" pitchFamily="18" charset="0"/>
                <a:cs typeface="Times New Roman" pitchFamily="18" charset="0"/>
              </a:rPr>
              <a:t>de </a:t>
            </a:r>
            <a:r>
              <a:rPr lang="fr-FR" dirty="0" smtClean="0">
                <a:latin typeface="Times New Roman" pitchFamily="18" charset="0"/>
                <a:cs typeface="Times New Roman" pitchFamily="18" charset="0"/>
              </a:rPr>
              <a:t>la membrane</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lnSpc>
                <a:spcPct val="170000"/>
              </a:lnSpc>
            </a:pPr>
            <a:r>
              <a:rPr lang="fr-FR" dirty="0" smtClean="0">
                <a:latin typeface="Times New Roman" pitchFamily="18" charset="0"/>
                <a:cs typeface="Times New Roman" pitchFamily="18" charset="0"/>
              </a:rPr>
              <a:t>Le séquençage </a:t>
            </a:r>
            <a:r>
              <a:rPr lang="fr-FR" dirty="0">
                <a:latin typeface="Times New Roman" pitchFamily="18" charset="0"/>
                <a:cs typeface="Times New Roman" pitchFamily="18" charset="0"/>
              </a:rPr>
              <a:t>du </a:t>
            </a:r>
            <a:r>
              <a:rPr lang="fr-FR" dirty="0" smtClean="0">
                <a:latin typeface="Times New Roman" pitchFamily="18" charset="0"/>
                <a:cs typeface="Times New Roman" pitchFamily="18" charset="0"/>
              </a:rPr>
              <a:t>génome </a:t>
            </a:r>
            <a:r>
              <a:rPr lang="fr-FR" dirty="0">
                <a:latin typeface="Times New Roman" pitchFamily="18" charset="0"/>
                <a:cs typeface="Times New Roman" pitchFamily="18" charset="0"/>
              </a:rPr>
              <a:t>entier a permis </a:t>
            </a:r>
            <a:r>
              <a:rPr lang="fr-FR" dirty="0" smtClean="0">
                <a:latin typeface="Times New Roman" pitchFamily="18" charset="0"/>
                <a:cs typeface="Times New Roman" pitchFamily="18" charset="0"/>
              </a:rPr>
              <a:t>d'identifier une </a:t>
            </a:r>
            <a:r>
              <a:rPr lang="fr-FR" dirty="0">
                <a:latin typeface="Times New Roman" pitchFamily="18" charset="0"/>
                <a:cs typeface="Times New Roman" pitchFamily="18" charset="0"/>
              </a:rPr>
              <a:t>nouvelle famille de </a:t>
            </a:r>
            <a:r>
              <a:rPr lang="fr-FR" dirty="0" smtClean="0">
                <a:latin typeface="Times New Roman" pitchFamily="18" charset="0"/>
                <a:cs typeface="Times New Roman" pitchFamily="18" charset="0"/>
              </a:rPr>
              <a:t>protéines </a:t>
            </a:r>
            <a:r>
              <a:rPr lang="fr-FR" dirty="0">
                <a:latin typeface="Times New Roman" pitchFamily="18" charset="0"/>
                <a:cs typeface="Times New Roman" pitchFamily="18" charset="0"/>
              </a:rPr>
              <a:t>de membrane, </a:t>
            </a:r>
            <a:r>
              <a:rPr lang="fr-FR" dirty="0" smtClean="0">
                <a:latin typeface="Times New Roman" pitchFamily="18" charset="0"/>
                <a:cs typeface="Times New Roman" pitchFamily="18" charset="0"/>
              </a:rPr>
              <a:t>appelée </a:t>
            </a:r>
            <a:r>
              <a:rPr lang="fr-FR" b="1" dirty="0" smtClean="0">
                <a:latin typeface="Times New Roman" pitchFamily="18" charset="0"/>
                <a:cs typeface="Times New Roman" pitchFamily="18" charset="0"/>
              </a:rPr>
              <a:t>POMP</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pour </a:t>
            </a:r>
            <a:r>
              <a:rPr lang="fr-FR" i="1" dirty="0" err="1">
                <a:latin typeface="Times New Roman" pitchFamily="18" charset="0"/>
                <a:cs typeface="Times New Roman" pitchFamily="18" charset="0"/>
              </a:rPr>
              <a:t>polymorphic</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outer</a:t>
            </a:r>
            <a:r>
              <a:rPr lang="fr-FR" i="1" dirty="0">
                <a:latin typeface="Times New Roman" pitchFamily="18" charset="0"/>
                <a:cs typeface="Times New Roman" pitchFamily="18" charset="0"/>
              </a:rPr>
              <a:t> membrane </a:t>
            </a:r>
            <a:r>
              <a:rPr lang="fr-FR" i="1" dirty="0" err="1">
                <a:latin typeface="Times New Roman" pitchFamily="18" charset="0"/>
                <a:cs typeface="Times New Roman" pitchFamily="18" charset="0"/>
              </a:rPr>
              <a:t>protein</a:t>
            </a:r>
            <a:r>
              <a:rPr lang="fr-FR" dirty="0">
                <a:latin typeface="Times New Roman" pitchFamily="18" charset="0"/>
                <a:cs typeface="Times New Roman" pitchFamily="18" charset="0"/>
              </a:rPr>
              <a:t>. Ces </a:t>
            </a:r>
            <a:r>
              <a:rPr lang="fr-FR" dirty="0" smtClean="0">
                <a:latin typeface="Times New Roman" pitchFamily="18" charset="0"/>
                <a:cs typeface="Times New Roman" pitchFamily="18" charset="0"/>
              </a:rPr>
              <a:t>protéines seraient douées </a:t>
            </a:r>
            <a:r>
              <a:rPr lang="fr-FR" dirty="0">
                <a:latin typeface="Times New Roman" pitchFamily="18" charset="0"/>
                <a:cs typeface="Times New Roman" pitchFamily="18" charset="0"/>
              </a:rPr>
              <a:t>de variations </a:t>
            </a:r>
            <a:r>
              <a:rPr lang="fr-FR" dirty="0" smtClean="0">
                <a:latin typeface="Times New Roman" pitchFamily="18" charset="0"/>
                <a:cs typeface="Times New Roman" pitchFamily="18" charset="0"/>
              </a:rPr>
              <a:t>antigéniques </a:t>
            </a:r>
            <a:r>
              <a:rPr lang="fr-FR" dirty="0">
                <a:latin typeface="Times New Roman" pitchFamily="18" charset="0"/>
                <a:cs typeface="Times New Roman" pitchFamily="18" charset="0"/>
              </a:rPr>
              <a:t>en </a:t>
            </a:r>
            <a:r>
              <a:rPr lang="fr-FR" dirty="0" smtClean="0">
                <a:latin typeface="Times New Roman" pitchFamily="18" charset="0"/>
                <a:cs typeface="Times New Roman" pitchFamily="18" charset="0"/>
              </a:rPr>
              <a:t>réponse à </a:t>
            </a:r>
            <a:r>
              <a:rPr lang="fr-FR" dirty="0">
                <a:latin typeface="Times New Roman" pitchFamily="18" charset="0"/>
                <a:cs typeface="Times New Roman" pitchFamily="18" charset="0"/>
              </a:rPr>
              <a:t>une pression immunologique, variations jouant </a:t>
            </a:r>
            <a:r>
              <a:rPr lang="fr-FR" dirty="0" smtClean="0">
                <a:latin typeface="Times New Roman" pitchFamily="18" charset="0"/>
                <a:cs typeface="Times New Roman" pitchFamily="18" charset="0"/>
              </a:rPr>
              <a:t>probablement un rôle </a:t>
            </a:r>
            <a:r>
              <a:rPr lang="fr-FR" dirty="0">
                <a:latin typeface="Times New Roman" pitchFamily="18" charset="0"/>
                <a:cs typeface="Times New Roman" pitchFamily="18" charset="0"/>
              </a:rPr>
              <a:t>dans </a:t>
            </a:r>
            <a:r>
              <a:rPr lang="fr-FR" b="1" dirty="0">
                <a:latin typeface="Times New Roman" pitchFamily="18" charset="0"/>
                <a:cs typeface="Times New Roman" pitchFamily="18" charset="0"/>
              </a:rPr>
              <a:t>le </a:t>
            </a:r>
            <a:r>
              <a:rPr lang="fr-FR" b="1" dirty="0" smtClean="0">
                <a:latin typeface="Times New Roman" pitchFamily="18" charset="0"/>
                <a:cs typeface="Times New Roman" pitchFamily="18" charset="0"/>
              </a:rPr>
              <a:t>phénomène </a:t>
            </a:r>
            <a:r>
              <a:rPr lang="fr-FR" b="1" dirty="0">
                <a:latin typeface="Times New Roman" pitchFamily="18" charset="0"/>
                <a:cs typeface="Times New Roman" pitchFamily="18" charset="0"/>
              </a:rPr>
              <a:t>de persistance</a:t>
            </a:r>
            <a:r>
              <a:rPr lang="fr-FR" b="1" dirty="0" smtClean="0">
                <a:latin typeface="Times New Roman" pitchFamily="18" charset="0"/>
                <a:cs typeface="Times New Roman" pitchFamily="18" charset="0"/>
              </a:rPr>
              <a:t>.</a:t>
            </a:r>
            <a:endParaRPr lang="fr-FR" b="1" dirty="0">
              <a:latin typeface="Times New Roman" pitchFamily="18" charset="0"/>
              <a:cs typeface="Times New Roman" pitchFamily="18" charset="0"/>
            </a:endParaRPr>
          </a:p>
        </p:txBody>
      </p:sp>
    </p:spTree>
    <p:extLst>
      <p:ext uri="{BB962C8B-B14F-4D97-AF65-F5344CB8AC3E}">
        <p14:creationId xmlns:p14="http://schemas.microsoft.com/office/powerpoint/2010/main" val="908366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lgn="just">
              <a:lnSpc>
                <a:spcPct val="170000"/>
              </a:lnSpc>
            </a:pPr>
            <a:r>
              <a:rPr lang="fr-FR" b="1" dirty="0">
                <a:latin typeface="Times New Roman" pitchFamily="18" charset="0"/>
                <a:cs typeface="Times New Roman" pitchFamily="18" charset="0"/>
              </a:rPr>
              <a:t>Caractéristiques génomiques</a:t>
            </a:r>
          </a:p>
          <a:p>
            <a:pPr algn="just">
              <a:lnSpc>
                <a:spcPct val="170000"/>
              </a:lnSpc>
            </a:pPr>
            <a:r>
              <a:rPr lang="fr-FR" dirty="0" smtClean="0">
                <a:latin typeface="Times New Roman" pitchFamily="18" charset="0"/>
                <a:cs typeface="Times New Roman" pitchFamily="18" charset="0"/>
              </a:rPr>
              <a:t>L'analyse du génome </a:t>
            </a:r>
            <a:r>
              <a:rPr lang="fr-FR" b="1" dirty="0">
                <a:latin typeface="Times New Roman" pitchFamily="18" charset="0"/>
                <a:cs typeface="Times New Roman" pitchFamily="18" charset="0"/>
              </a:rPr>
              <a:t>remet en cause</a:t>
            </a:r>
            <a:r>
              <a:rPr lang="fr-FR" dirty="0">
                <a:latin typeface="Times New Roman" pitchFamily="18" charset="0"/>
                <a:cs typeface="Times New Roman" pitchFamily="18" charset="0"/>
              </a:rPr>
              <a:t> certaines notions bien </a:t>
            </a:r>
            <a:r>
              <a:rPr lang="fr-FR" dirty="0" smtClean="0">
                <a:latin typeface="Times New Roman" pitchFamily="18" charset="0"/>
                <a:cs typeface="Times New Roman" pitchFamily="18" charset="0"/>
              </a:rPr>
              <a:t>établies comme </a:t>
            </a:r>
            <a:r>
              <a:rPr lang="fr-FR" dirty="0">
                <a:latin typeface="Times New Roman" pitchFamily="18" charset="0"/>
                <a:cs typeface="Times New Roman" pitchFamily="18" charset="0"/>
              </a:rPr>
              <a:t>l</a:t>
            </a:r>
            <a:r>
              <a:rPr lang="fr-FR" b="1" dirty="0">
                <a:latin typeface="Times New Roman" pitchFamily="18" charset="0"/>
                <a:cs typeface="Times New Roman" pitchFamily="18" charset="0"/>
              </a:rPr>
              <a:t>'absence de peptidoglycane (PG) et l'exigence </a:t>
            </a:r>
            <a:r>
              <a:rPr lang="fr-FR" b="1" dirty="0" smtClean="0">
                <a:latin typeface="Times New Roman" pitchFamily="18" charset="0"/>
                <a:cs typeface="Times New Roman" pitchFamily="18" charset="0"/>
              </a:rPr>
              <a:t>obligatoire en </a:t>
            </a:r>
            <a:r>
              <a:rPr lang="fr-FR" b="1" dirty="0">
                <a:latin typeface="Times New Roman" pitchFamily="18" charset="0"/>
                <a:cs typeface="Times New Roman" pitchFamily="18" charset="0"/>
              </a:rPr>
              <a:t>ATP.</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lnSpc>
                <a:spcPct val="170000"/>
              </a:lnSpc>
            </a:pPr>
            <a:r>
              <a:rPr lang="fr-FR" dirty="0" smtClean="0">
                <a:latin typeface="Times New Roman" pitchFamily="18" charset="0"/>
                <a:cs typeface="Times New Roman" pitchFamily="18" charset="0"/>
              </a:rPr>
              <a:t>La totalité </a:t>
            </a:r>
            <a:r>
              <a:rPr lang="fr-FR" dirty="0">
                <a:latin typeface="Times New Roman" pitchFamily="18" charset="0"/>
                <a:cs typeface="Times New Roman" pitchFamily="18" charset="0"/>
              </a:rPr>
              <a:t>des </a:t>
            </a:r>
            <a:r>
              <a:rPr lang="fr-FR" dirty="0" smtClean="0">
                <a:latin typeface="Times New Roman" pitchFamily="18" charset="0"/>
                <a:cs typeface="Times New Roman" pitchFamily="18" charset="0"/>
              </a:rPr>
              <a:t>gènes nécessaires à </a:t>
            </a: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synthèse du </a:t>
            </a:r>
            <a:r>
              <a:rPr lang="fr-FR" b="1" dirty="0">
                <a:latin typeface="Times New Roman" pitchFamily="18" charset="0"/>
                <a:cs typeface="Times New Roman" pitchFamily="18" charset="0"/>
              </a:rPr>
              <a:t>PG et plusieurs </a:t>
            </a:r>
            <a:r>
              <a:rPr lang="fr-FR" b="1" dirty="0" err="1">
                <a:latin typeface="Times New Roman" pitchFamily="18" charset="0"/>
                <a:cs typeface="Times New Roman" pitchFamily="18" charset="0"/>
              </a:rPr>
              <a:t>ATPases</a:t>
            </a:r>
            <a:r>
              <a:rPr lang="fr-FR" b="1" dirty="0">
                <a:latin typeface="Times New Roman" pitchFamily="18" charset="0"/>
                <a:cs typeface="Times New Roman" pitchFamily="18" charset="0"/>
              </a:rPr>
              <a:t> ont </a:t>
            </a:r>
            <a:r>
              <a:rPr lang="fr-FR" b="1" dirty="0" smtClean="0">
                <a:latin typeface="Times New Roman" pitchFamily="18" charset="0"/>
                <a:cs typeface="Times New Roman" pitchFamily="18" charset="0"/>
              </a:rPr>
              <a:t>été identifiés</a:t>
            </a:r>
            <a:r>
              <a:rPr lang="fr-FR" b="1" dirty="0">
                <a:latin typeface="Times New Roman" pitchFamily="18" charset="0"/>
                <a:cs typeface="Times New Roman" pitchFamily="18" charset="0"/>
              </a:rPr>
              <a:t>.</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lnSpc>
                <a:spcPct val="170000"/>
              </a:lnSpc>
            </a:pPr>
            <a:r>
              <a:rPr lang="fr-FR" dirty="0" smtClean="0">
                <a:latin typeface="Times New Roman" pitchFamily="18" charset="0"/>
                <a:cs typeface="Times New Roman" pitchFamily="18" charset="0"/>
              </a:rPr>
              <a:t>Le rôle des gènes </a:t>
            </a:r>
            <a:r>
              <a:rPr lang="fr-FR" dirty="0">
                <a:latin typeface="Times New Roman" pitchFamily="18" charset="0"/>
                <a:cs typeface="Times New Roman" pitchFamily="18" charset="0"/>
              </a:rPr>
              <a:t>du PG dans la biologie des </a:t>
            </a:r>
            <a:r>
              <a:rPr lang="fr-FR" i="1" dirty="0">
                <a:latin typeface="Times New Roman" pitchFamily="18" charset="0"/>
                <a:cs typeface="Times New Roman" pitchFamily="18" charset="0"/>
              </a:rPr>
              <a:t>Chlamydia </a:t>
            </a:r>
            <a:r>
              <a:rPr lang="fr-FR" dirty="0">
                <a:latin typeface="Times New Roman" pitchFamily="18" charset="0"/>
                <a:cs typeface="Times New Roman" pitchFamily="18" charset="0"/>
              </a:rPr>
              <a:t>n'est pas </a:t>
            </a:r>
            <a:r>
              <a:rPr lang="fr-FR" dirty="0" smtClean="0">
                <a:latin typeface="Times New Roman" pitchFamily="18" charset="0"/>
                <a:cs typeface="Times New Roman" pitchFamily="18" charset="0"/>
              </a:rPr>
              <a:t>élucidé.</a:t>
            </a:r>
            <a:endParaRPr lang="fr-FR" dirty="0">
              <a:latin typeface="Times New Roman" pitchFamily="18" charset="0"/>
              <a:cs typeface="Times New Roman" pitchFamily="18" charset="0"/>
            </a:endParaRPr>
          </a:p>
          <a:p>
            <a:pPr algn="just">
              <a:lnSpc>
                <a:spcPct val="170000"/>
              </a:lnSpc>
            </a:pPr>
            <a:r>
              <a:rPr lang="fr-FR" dirty="0" smtClean="0">
                <a:latin typeface="Times New Roman" pitchFamily="18" charset="0"/>
                <a:cs typeface="Times New Roman" pitchFamily="18" charset="0"/>
              </a:rPr>
              <a:t>Certains auteurs </a:t>
            </a:r>
            <a:r>
              <a:rPr lang="fr-FR" dirty="0">
                <a:latin typeface="Times New Roman" pitchFamily="18" charset="0"/>
                <a:cs typeface="Times New Roman" pitchFamily="18" charset="0"/>
              </a:rPr>
              <a:t>ont </a:t>
            </a:r>
            <a:r>
              <a:rPr lang="fr-FR" dirty="0" smtClean="0">
                <a:latin typeface="Times New Roman" pitchFamily="18" charset="0"/>
                <a:cs typeface="Times New Roman" pitchFamily="18" charset="0"/>
              </a:rPr>
              <a:t>émis l‘hypothèse </a:t>
            </a:r>
            <a:r>
              <a:rPr lang="fr-FR" dirty="0">
                <a:latin typeface="Times New Roman" pitchFamily="18" charset="0"/>
                <a:cs typeface="Times New Roman" pitchFamily="18" charset="0"/>
              </a:rPr>
              <a:t>que du PG </a:t>
            </a:r>
            <a:r>
              <a:rPr lang="fr-FR" dirty="0" smtClean="0">
                <a:latin typeface="Times New Roman" pitchFamily="18" charset="0"/>
                <a:cs typeface="Times New Roman" pitchFamily="18" charset="0"/>
              </a:rPr>
              <a:t>serait synthétisé </a:t>
            </a:r>
            <a:r>
              <a:rPr lang="fr-FR" dirty="0">
                <a:latin typeface="Times New Roman" pitchFamily="18" charset="0"/>
                <a:cs typeface="Times New Roman" pitchFamily="18" charset="0"/>
              </a:rPr>
              <a:t>de </a:t>
            </a:r>
            <a:r>
              <a:rPr lang="fr-FR" dirty="0" smtClean="0">
                <a:latin typeface="Times New Roman" pitchFamily="18" charset="0"/>
                <a:cs typeface="Times New Roman" pitchFamily="18" charset="0"/>
              </a:rPr>
              <a:t>manière </a:t>
            </a:r>
            <a:r>
              <a:rPr lang="fr-FR" dirty="0">
                <a:latin typeface="Times New Roman" pitchFamily="18" charset="0"/>
                <a:cs typeface="Times New Roman" pitchFamily="18" charset="0"/>
              </a:rPr>
              <a:t>provisoire lors de la multiplication </a:t>
            </a:r>
            <a:r>
              <a:rPr lang="fr-FR" dirty="0" smtClean="0">
                <a:latin typeface="Times New Roman" pitchFamily="18" charset="0"/>
                <a:cs typeface="Times New Roman" pitchFamily="18" charset="0"/>
              </a:rPr>
              <a:t>du CR </a:t>
            </a:r>
            <a:r>
              <a:rPr lang="fr-FR" dirty="0">
                <a:latin typeface="Times New Roman" pitchFamily="18" charset="0"/>
                <a:cs typeface="Times New Roman" pitchFamily="18" charset="0"/>
              </a:rPr>
              <a:t>puis </a:t>
            </a:r>
            <a:r>
              <a:rPr lang="fr-FR" dirty="0" smtClean="0">
                <a:latin typeface="Times New Roman" pitchFamily="18" charset="0"/>
                <a:cs typeface="Times New Roman" pitchFamily="18" charset="0"/>
              </a:rPr>
              <a:t>dégradé </a:t>
            </a:r>
            <a:r>
              <a:rPr lang="fr-FR" dirty="0">
                <a:latin typeface="Times New Roman" pitchFamily="18" charset="0"/>
                <a:cs typeface="Times New Roman" pitchFamily="18" charset="0"/>
              </a:rPr>
              <a:t>lors de la </a:t>
            </a:r>
            <a:r>
              <a:rPr lang="fr-FR" dirty="0" smtClean="0">
                <a:latin typeface="Times New Roman" pitchFamily="18" charset="0"/>
                <a:cs typeface="Times New Roman" pitchFamily="18" charset="0"/>
              </a:rPr>
              <a:t>différenciation </a:t>
            </a:r>
            <a:r>
              <a:rPr lang="fr-FR" dirty="0">
                <a:latin typeface="Times New Roman" pitchFamily="18" charset="0"/>
                <a:cs typeface="Times New Roman" pitchFamily="18" charset="0"/>
              </a:rPr>
              <a:t>du CR en CE. </a:t>
            </a:r>
            <a:r>
              <a:rPr lang="fr-FR" dirty="0" smtClean="0">
                <a:latin typeface="Times New Roman" pitchFamily="18" charset="0"/>
                <a:cs typeface="Times New Roman" pitchFamily="18" charset="0"/>
              </a:rPr>
              <a:t>Elle possède </a:t>
            </a:r>
            <a:r>
              <a:rPr lang="fr-FR" dirty="0">
                <a:latin typeface="Times New Roman" pitchFamily="18" charset="0"/>
                <a:cs typeface="Times New Roman" pitchFamily="18" charset="0"/>
              </a:rPr>
              <a:t>des </a:t>
            </a:r>
            <a:r>
              <a:rPr lang="fr-FR" dirty="0" smtClean="0">
                <a:latin typeface="Times New Roman" pitchFamily="18" charset="0"/>
                <a:cs typeface="Times New Roman" pitchFamily="18" charset="0"/>
              </a:rPr>
              <a:t>protéines de </a:t>
            </a:r>
            <a:r>
              <a:rPr lang="fr-FR" dirty="0">
                <a:latin typeface="Times New Roman" pitchFamily="18" charset="0"/>
                <a:cs typeface="Times New Roman" pitchFamily="18" charset="0"/>
              </a:rPr>
              <a:t>liaison aux </a:t>
            </a:r>
            <a:r>
              <a:rPr lang="fr-FR" dirty="0" smtClean="0">
                <a:latin typeface="Times New Roman" pitchFamily="18" charset="0"/>
                <a:cs typeface="Times New Roman" pitchFamily="18" charset="0"/>
              </a:rPr>
              <a:t>pénicillines </a:t>
            </a:r>
            <a:r>
              <a:rPr lang="fr-FR" b="1" dirty="0">
                <a:latin typeface="Times New Roman" pitchFamily="18" charset="0"/>
                <a:cs typeface="Times New Roman" pitchFamily="18" charset="0"/>
              </a:rPr>
              <a:t>(PLP)</a:t>
            </a:r>
            <a:r>
              <a:rPr lang="fr-FR" dirty="0">
                <a:latin typeface="Times New Roman" pitchFamily="18" charset="0"/>
                <a:cs typeface="Times New Roman" pitchFamily="18" charset="0"/>
              </a:rPr>
              <a:t>. La </a:t>
            </a:r>
            <a:r>
              <a:rPr lang="fr-FR" dirty="0" smtClean="0">
                <a:latin typeface="Times New Roman" pitchFamily="18" charset="0"/>
                <a:cs typeface="Times New Roman" pitchFamily="18" charset="0"/>
              </a:rPr>
              <a:t>présence </a:t>
            </a:r>
            <a:r>
              <a:rPr lang="fr-FR" dirty="0">
                <a:latin typeface="Times New Roman" pitchFamily="18" charset="0"/>
                <a:cs typeface="Times New Roman" pitchFamily="18" charset="0"/>
              </a:rPr>
              <a:t>de </a:t>
            </a:r>
            <a:r>
              <a:rPr lang="fr-FR" dirty="0" smtClean="0">
                <a:latin typeface="Times New Roman" pitchFamily="18" charset="0"/>
                <a:cs typeface="Times New Roman" pitchFamily="18" charset="0"/>
              </a:rPr>
              <a:t>PLP et </a:t>
            </a: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synthèse </a:t>
            </a:r>
            <a:r>
              <a:rPr lang="fr-FR" dirty="0">
                <a:latin typeface="Times New Roman" pitchFamily="18" charset="0"/>
                <a:cs typeface="Times New Roman" pitchFamily="18" charset="0"/>
              </a:rPr>
              <a:t>transitoire de PG expliqueraient la </a:t>
            </a:r>
            <a:r>
              <a:rPr lang="fr-FR" b="1" dirty="0" smtClean="0">
                <a:latin typeface="Times New Roman" pitchFamily="18" charset="0"/>
                <a:cs typeface="Times New Roman" pitchFamily="18" charset="0"/>
              </a:rPr>
              <a:t>sensibilité</a:t>
            </a:r>
            <a:r>
              <a:rPr lang="fr-FR" dirty="0" smtClean="0">
                <a:latin typeface="Times New Roman" pitchFamily="18" charset="0"/>
                <a:cs typeface="Times New Roman" pitchFamily="18" charset="0"/>
              </a:rPr>
              <a:t> paradoxale </a:t>
            </a:r>
            <a:r>
              <a:rPr lang="fr-FR" dirty="0">
                <a:latin typeface="Times New Roman" pitchFamily="18" charset="0"/>
                <a:cs typeface="Times New Roman" pitchFamily="18" charset="0"/>
              </a:rPr>
              <a:t>des </a:t>
            </a:r>
            <a:r>
              <a:rPr lang="fr-FR" i="1" dirty="0">
                <a:latin typeface="Times New Roman" pitchFamily="18" charset="0"/>
                <a:cs typeface="Times New Roman" pitchFamily="18" charset="0"/>
              </a:rPr>
              <a:t>Chlamydiae </a:t>
            </a:r>
            <a:r>
              <a:rPr lang="fr-FR" b="1" dirty="0">
                <a:latin typeface="Times New Roman" pitchFamily="18" charset="0"/>
                <a:cs typeface="Times New Roman" pitchFamily="18" charset="0"/>
              </a:rPr>
              <a:t>à</a:t>
            </a:r>
            <a:r>
              <a:rPr lang="fr-FR" b="1" dirty="0" smtClean="0">
                <a:latin typeface="Times New Roman" pitchFamily="18" charset="0"/>
                <a:cs typeface="Times New Roman" pitchFamily="18" charset="0"/>
              </a:rPr>
              <a:t> </a:t>
            </a:r>
            <a:r>
              <a:rPr lang="fr-FR" b="1" dirty="0">
                <a:latin typeface="Times New Roman" pitchFamily="18" charset="0"/>
                <a:cs typeface="Times New Roman" pitchFamily="18" charset="0"/>
              </a:rPr>
              <a:t>la </a:t>
            </a:r>
            <a:r>
              <a:rPr lang="fr-FR" b="1" dirty="0" smtClean="0">
                <a:latin typeface="Times New Roman" pitchFamily="18" charset="0"/>
                <a:cs typeface="Times New Roman" pitchFamily="18" charset="0"/>
              </a:rPr>
              <a:t>pénicilline </a:t>
            </a:r>
            <a:r>
              <a:rPr lang="fr-FR" b="1" dirty="0">
                <a:latin typeface="Times New Roman" pitchFamily="18" charset="0"/>
                <a:cs typeface="Times New Roman" pitchFamily="18" charset="0"/>
              </a:rPr>
              <a:t>G.</a:t>
            </a:r>
            <a:r>
              <a:rPr lang="fr-FR" dirty="0">
                <a:latin typeface="Times New Roman" pitchFamily="18" charset="0"/>
                <a:cs typeface="Times New Roman" pitchFamily="18" charset="0"/>
              </a:rPr>
              <a:t> </a:t>
            </a:r>
          </a:p>
          <a:p>
            <a:pPr algn="just">
              <a:lnSpc>
                <a:spcPct val="170000"/>
              </a:lnSpc>
            </a:pPr>
            <a:r>
              <a:rPr lang="fr-FR" dirty="0" smtClean="0">
                <a:latin typeface="Times New Roman" pitchFamily="18" charset="0"/>
                <a:cs typeface="Times New Roman" pitchFamily="18" charset="0"/>
              </a:rPr>
              <a:t>Il </a:t>
            </a:r>
            <a:r>
              <a:rPr lang="fr-FR" dirty="0">
                <a:latin typeface="Times New Roman" pitchFamily="18" charset="0"/>
                <a:cs typeface="Times New Roman" pitchFamily="18" charset="0"/>
              </a:rPr>
              <a:t>a </a:t>
            </a:r>
            <a:r>
              <a:rPr lang="fr-FR" dirty="0" smtClean="0">
                <a:latin typeface="Times New Roman" pitchFamily="18" charset="0"/>
                <a:cs typeface="Times New Roman" pitchFamily="18" charset="0"/>
              </a:rPr>
              <a:t>été démontré </a:t>
            </a: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synthèse </a:t>
            </a:r>
            <a:r>
              <a:rPr lang="fr-FR" dirty="0">
                <a:latin typeface="Times New Roman" pitchFamily="18" charset="0"/>
                <a:cs typeface="Times New Roman" pitchFamily="18" charset="0"/>
              </a:rPr>
              <a:t>de PG lors de la </a:t>
            </a:r>
            <a:r>
              <a:rPr lang="fr-FR" dirty="0" smtClean="0">
                <a:latin typeface="Times New Roman" pitchFamily="18" charset="0"/>
                <a:cs typeface="Times New Roman" pitchFamily="18" charset="0"/>
              </a:rPr>
              <a:t>transformation du </a:t>
            </a:r>
            <a:r>
              <a:rPr lang="fr-FR" dirty="0">
                <a:latin typeface="Times New Roman" pitchFamily="18" charset="0"/>
                <a:cs typeface="Times New Roman" pitchFamily="18" charset="0"/>
              </a:rPr>
              <a:t>CE en </a:t>
            </a:r>
            <a:r>
              <a:rPr lang="fr-FR">
                <a:latin typeface="Times New Roman" pitchFamily="18" charset="0"/>
                <a:cs typeface="Times New Roman" pitchFamily="18" charset="0"/>
              </a:rPr>
              <a:t>CR </a:t>
            </a:r>
            <a:r>
              <a:rPr lang="fr-FR" smtClean="0">
                <a:latin typeface="Times New Roman" pitchFamily="18" charset="0"/>
                <a:cs typeface="Times New Roman" pitchFamily="18" charset="0"/>
              </a:rPr>
              <a:t>des </a:t>
            </a:r>
            <a:r>
              <a:rPr lang="fr-FR" dirty="0">
                <a:latin typeface="Times New Roman" pitchFamily="18" charset="0"/>
                <a:cs typeface="Times New Roman" pitchFamily="18" charset="0"/>
              </a:rPr>
              <a:t>8 heures </a:t>
            </a:r>
            <a:r>
              <a:rPr lang="fr-FR" dirty="0" smtClean="0">
                <a:latin typeface="Times New Roman" pitchFamily="18" charset="0"/>
                <a:cs typeface="Times New Roman" pitchFamily="18" charset="0"/>
              </a:rPr>
              <a:t>post-infection</a:t>
            </a:r>
            <a:r>
              <a:rPr lang="fr-FR" dirty="0">
                <a:latin typeface="Times New Roman" pitchFamily="18" charset="0"/>
                <a:cs typeface="Times New Roman" pitchFamily="18" charset="0"/>
              </a:rPr>
              <a:t>, apportant la </a:t>
            </a:r>
            <a:r>
              <a:rPr lang="fr-FR" dirty="0" smtClean="0">
                <a:latin typeface="Times New Roman" pitchFamily="18" charset="0"/>
                <a:cs typeface="Times New Roman" pitchFamily="18" charset="0"/>
              </a:rPr>
              <a:t>preuve d'un </a:t>
            </a:r>
            <a:r>
              <a:rPr lang="fr-FR" dirty="0">
                <a:latin typeface="Times New Roman" pitchFamily="18" charset="0"/>
                <a:cs typeface="Times New Roman" pitchFamily="18" charset="0"/>
              </a:rPr>
              <a:t>PG fonctionnel.</a:t>
            </a:r>
          </a:p>
        </p:txBody>
      </p:sp>
    </p:spTree>
    <p:extLst>
      <p:ext uri="{BB962C8B-B14F-4D97-AF65-F5344CB8AC3E}">
        <p14:creationId xmlns:p14="http://schemas.microsoft.com/office/powerpoint/2010/main" val="8864891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pPr algn="just">
              <a:lnSpc>
                <a:spcPct val="170000"/>
              </a:lnSpc>
            </a:pPr>
            <a:r>
              <a:rPr lang="fr-FR" b="1" dirty="0">
                <a:latin typeface="Times New Roman" pitchFamily="18" charset="0"/>
                <a:cs typeface="Times New Roman" pitchFamily="18" charset="0"/>
              </a:rPr>
              <a:t>Cycle de développement</a:t>
            </a:r>
          </a:p>
          <a:p>
            <a:pPr marL="0" indent="0" algn="just">
              <a:lnSpc>
                <a:spcPct val="170000"/>
              </a:lnSpc>
              <a:buNone/>
            </a:pPr>
            <a:r>
              <a:rPr lang="fr-FR" dirty="0" smtClean="0">
                <a:latin typeface="Times New Roman" pitchFamily="18" charset="0"/>
                <a:cs typeface="Times New Roman" pitchFamily="18" charset="0"/>
              </a:rPr>
              <a:t>Le </a:t>
            </a:r>
            <a:r>
              <a:rPr lang="fr-FR" dirty="0">
                <a:latin typeface="Times New Roman" pitchFamily="18" charset="0"/>
                <a:cs typeface="Times New Roman" pitchFamily="18" charset="0"/>
              </a:rPr>
              <a:t>cycle peut </a:t>
            </a:r>
            <a:r>
              <a:rPr lang="fr-FR" dirty="0" smtClean="0">
                <a:latin typeface="Times New Roman" pitchFamily="18" charset="0"/>
                <a:cs typeface="Times New Roman" pitchFamily="18" charset="0"/>
              </a:rPr>
              <a:t>être divisé </a:t>
            </a:r>
            <a:r>
              <a:rPr lang="fr-FR" dirty="0">
                <a:latin typeface="Times New Roman" pitchFamily="18" charset="0"/>
                <a:cs typeface="Times New Roman" pitchFamily="18" charset="0"/>
              </a:rPr>
              <a:t>en plusieurs </a:t>
            </a:r>
            <a:r>
              <a:rPr lang="fr-FR" dirty="0" smtClean="0">
                <a:latin typeface="Times New Roman" pitchFamily="18" charset="0"/>
                <a:cs typeface="Times New Roman" pitchFamily="18" charset="0"/>
              </a:rPr>
              <a:t>étapes </a:t>
            </a:r>
            <a:r>
              <a:rPr lang="fr-FR" dirty="0">
                <a:latin typeface="Times New Roman" pitchFamily="18" charset="0"/>
                <a:cs typeface="Times New Roman" pitchFamily="18" charset="0"/>
              </a:rPr>
              <a:t>(Fig</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a:t>
            </a:r>
          </a:p>
          <a:p>
            <a:pPr marL="0" indent="0" algn="just">
              <a:lnSpc>
                <a:spcPct val="170000"/>
              </a:lnSpc>
              <a:buNone/>
            </a:pPr>
            <a:r>
              <a:rPr lang="fr-FR" dirty="0">
                <a:latin typeface="Times New Roman" pitchFamily="18" charset="0"/>
                <a:cs typeface="Times New Roman" pitchFamily="18" charset="0"/>
              </a:rPr>
              <a:t>1. attachement initial du CE </a:t>
            </a:r>
            <a:r>
              <a:rPr lang="fr-FR" dirty="0" smtClean="0">
                <a:latin typeface="Times New Roman" pitchFamily="18" charset="0"/>
                <a:cs typeface="Times New Roman" pitchFamily="18" charset="0"/>
              </a:rPr>
              <a:t>à </a:t>
            </a:r>
            <a:r>
              <a:rPr lang="fr-FR" dirty="0">
                <a:latin typeface="Times New Roman" pitchFamily="18" charset="0"/>
                <a:cs typeface="Times New Roman" pitchFamily="18" charset="0"/>
              </a:rPr>
              <a:t>la cellule </a:t>
            </a:r>
            <a:r>
              <a:rPr lang="fr-FR" dirty="0" smtClean="0">
                <a:latin typeface="Times New Roman" pitchFamily="18" charset="0"/>
                <a:cs typeface="Times New Roman" pitchFamily="18" charset="0"/>
              </a:rPr>
              <a:t>hôte </a:t>
            </a:r>
            <a:r>
              <a:rPr lang="fr-FR" dirty="0">
                <a:latin typeface="Times New Roman" pitchFamily="18" charset="0"/>
                <a:cs typeface="Times New Roman" pitchFamily="18" charset="0"/>
              </a:rPr>
              <a:t>;</a:t>
            </a:r>
          </a:p>
          <a:p>
            <a:pPr marL="0" indent="0" algn="just">
              <a:lnSpc>
                <a:spcPct val="170000"/>
              </a:lnSpc>
              <a:buNone/>
            </a:pPr>
            <a:r>
              <a:rPr lang="fr-FR" dirty="0">
                <a:latin typeface="Times New Roman" pitchFamily="18" charset="0"/>
                <a:cs typeface="Times New Roman" pitchFamily="18" charset="0"/>
              </a:rPr>
              <a:t>2. </a:t>
            </a:r>
            <a:r>
              <a:rPr lang="fr-FR" dirty="0" smtClean="0">
                <a:latin typeface="Times New Roman" pitchFamily="18" charset="0"/>
                <a:cs typeface="Times New Roman" pitchFamily="18" charset="0"/>
              </a:rPr>
              <a:t>entrée </a:t>
            </a:r>
            <a:r>
              <a:rPr lang="fr-FR" dirty="0">
                <a:latin typeface="Times New Roman" pitchFamily="18" charset="0"/>
                <a:cs typeface="Times New Roman" pitchFamily="18" charset="0"/>
              </a:rPr>
              <a:t>dans la cellule </a:t>
            </a:r>
            <a:r>
              <a:rPr lang="fr-FR" dirty="0" smtClean="0">
                <a:latin typeface="Times New Roman" pitchFamily="18" charset="0"/>
                <a:cs typeface="Times New Roman" pitchFamily="18" charset="0"/>
              </a:rPr>
              <a:t>hôte </a:t>
            </a:r>
            <a:r>
              <a:rPr lang="fr-FR" dirty="0">
                <a:latin typeface="Times New Roman" pitchFamily="18" charset="0"/>
                <a:cs typeface="Times New Roman" pitchFamily="18" charset="0"/>
              </a:rPr>
              <a:t>;</a:t>
            </a:r>
          </a:p>
          <a:p>
            <a:pPr marL="0" indent="0" algn="just">
              <a:lnSpc>
                <a:spcPct val="170000"/>
              </a:lnSpc>
              <a:buNone/>
            </a:pPr>
            <a:r>
              <a:rPr lang="fr-FR" dirty="0">
                <a:latin typeface="Times New Roman" pitchFamily="18" charset="0"/>
                <a:cs typeface="Times New Roman" pitchFamily="18" charset="0"/>
              </a:rPr>
              <a:t>3. </a:t>
            </a:r>
            <a:r>
              <a:rPr lang="fr-FR" dirty="0" smtClean="0">
                <a:latin typeface="Times New Roman" pitchFamily="18" charset="0"/>
                <a:cs typeface="Times New Roman" pitchFamily="18" charset="0"/>
              </a:rPr>
              <a:t>différenciation </a:t>
            </a:r>
            <a:r>
              <a:rPr lang="fr-FR" dirty="0">
                <a:latin typeface="Times New Roman" pitchFamily="18" charset="0"/>
                <a:cs typeface="Times New Roman" pitchFamily="18" charset="0"/>
              </a:rPr>
              <a:t>des CE en CR et multiplication des CR ;</a:t>
            </a:r>
          </a:p>
          <a:p>
            <a:pPr marL="0" indent="0" algn="just">
              <a:lnSpc>
                <a:spcPct val="170000"/>
              </a:lnSpc>
              <a:buNone/>
            </a:pPr>
            <a:r>
              <a:rPr lang="fr-FR" dirty="0">
                <a:latin typeface="Times New Roman" pitchFamily="18" charset="0"/>
                <a:cs typeface="Times New Roman" pitchFamily="18" charset="0"/>
              </a:rPr>
              <a:t>4. </a:t>
            </a:r>
            <a:r>
              <a:rPr lang="fr-FR" dirty="0" smtClean="0">
                <a:latin typeface="Times New Roman" pitchFamily="18" charset="0"/>
                <a:cs typeface="Times New Roman" pitchFamily="18" charset="0"/>
              </a:rPr>
              <a:t>différenciation </a:t>
            </a:r>
            <a:r>
              <a:rPr lang="fr-FR" dirty="0">
                <a:latin typeface="Times New Roman" pitchFamily="18" charset="0"/>
                <a:cs typeface="Times New Roman" pitchFamily="18" charset="0"/>
              </a:rPr>
              <a:t>des CR en CE ;</a:t>
            </a:r>
          </a:p>
          <a:p>
            <a:pPr marL="0" indent="0" algn="just">
              <a:lnSpc>
                <a:spcPct val="170000"/>
              </a:lnSpc>
              <a:buNone/>
            </a:pPr>
            <a:r>
              <a:rPr lang="fr-FR" dirty="0">
                <a:latin typeface="Times New Roman" pitchFamily="18" charset="0"/>
                <a:cs typeface="Times New Roman" pitchFamily="18" charset="0"/>
              </a:rPr>
              <a:t>5. relargage des CE. </a:t>
            </a:r>
            <a:endParaRPr lang="fr-FR" dirty="0" smtClean="0">
              <a:latin typeface="Times New Roman" pitchFamily="18" charset="0"/>
              <a:cs typeface="Times New Roman" pitchFamily="18" charset="0"/>
            </a:endParaRPr>
          </a:p>
          <a:p>
            <a:pPr marL="0" indent="0" algn="just">
              <a:lnSpc>
                <a:spcPct val="170000"/>
              </a:lnSpc>
              <a:buNone/>
            </a:pPr>
            <a:r>
              <a:rPr lang="fr-FR" b="1" dirty="0" smtClean="0">
                <a:latin typeface="Times New Roman" pitchFamily="18" charset="0"/>
                <a:cs typeface="Times New Roman" pitchFamily="18" charset="0"/>
              </a:rPr>
              <a:t>Deux caractéristiques </a:t>
            </a:r>
            <a:r>
              <a:rPr lang="fr-FR" dirty="0">
                <a:latin typeface="Times New Roman" pitchFamily="18" charset="0"/>
                <a:cs typeface="Times New Roman" pitchFamily="18" charset="0"/>
              </a:rPr>
              <a:t>sont </a:t>
            </a:r>
            <a:r>
              <a:rPr lang="fr-FR" dirty="0" smtClean="0">
                <a:latin typeface="Times New Roman" pitchFamily="18" charset="0"/>
                <a:cs typeface="Times New Roman" pitchFamily="18" charset="0"/>
              </a:rPr>
              <a:t>à noter:</a:t>
            </a:r>
          </a:p>
          <a:p>
            <a:pPr algn="just">
              <a:lnSpc>
                <a:spcPct val="170000"/>
              </a:lnSpc>
              <a:buFont typeface="Wingdings" pitchFamily="2" charset="2"/>
              <a:buChar char="ü"/>
            </a:pPr>
            <a:r>
              <a:rPr lang="fr-FR" dirty="0" smtClean="0">
                <a:latin typeface="Times New Roman" pitchFamily="18" charset="0"/>
                <a:cs typeface="Times New Roman" pitchFamily="18" charset="0"/>
              </a:rPr>
              <a:t>La cellule hôte </a:t>
            </a:r>
            <a:r>
              <a:rPr lang="fr-FR" dirty="0">
                <a:latin typeface="Times New Roman" pitchFamily="18" charset="0"/>
                <a:cs typeface="Times New Roman" pitchFamily="18" charset="0"/>
              </a:rPr>
              <a:t>de type </a:t>
            </a:r>
            <a:r>
              <a:rPr lang="fr-FR" b="1" dirty="0" smtClean="0">
                <a:latin typeface="Times New Roman" pitchFamily="18" charset="0"/>
                <a:cs typeface="Times New Roman" pitchFamily="18" charset="0"/>
              </a:rPr>
              <a:t>épithélial</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n'est pas un phagocyte </a:t>
            </a:r>
            <a:r>
              <a:rPr lang="fr-FR" dirty="0" smtClean="0">
                <a:latin typeface="Times New Roman" pitchFamily="18" charset="0"/>
                <a:cs typeface="Times New Roman" pitchFamily="18" charset="0"/>
              </a:rPr>
              <a:t>professionnel,</a:t>
            </a:r>
          </a:p>
          <a:p>
            <a:pPr algn="just">
              <a:lnSpc>
                <a:spcPct val="170000"/>
              </a:lnSpc>
              <a:buFont typeface="Wingdings" pitchFamily="2" charset="2"/>
              <a:buChar char="ü"/>
            </a:pPr>
            <a:r>
              <a:rPr lang="fr-FR" dirty="0" smtClean="0">
                <a:latin typeface="Times New Roman" pitchFamily="18" charset="0"/>
                <a:cs typeface="Times New Roman" pitchFamily="18" charset="0"/>
              </a:rPr>
              <a:t>l'internalisation s'achève </a:t>
            </a:r>
            <a:r>
              <a:rPr lang="fr-FR" dirty="0">
                <a:latin typeface="Times New Roman" pitchFamily="18" charset="0"/>
                <a:cs typeface="Times New Roman" pitchFamily="18" charset="0"/>
              </a:rPr>
              <a:t>par </a:t>
            </a:r>
            <a:r>
              <a:rPr lang="fr-FR" dirty="0" smtClean="0">
                <a:latin typeface="Times New Roman" pitchFamily="18" charset="0"/>
                <a:cs typeface="Times New Roman" pitchFamily="18" charset="0"/>
              </a:rPr>
              <a:t>la formation </a:t>
            </a:r>
            <a:r>
              <a:rPr lang="fr-FR" dirty="0">
                <a:latin typeface="Times New Roman" pitchFamily="18" charset="0"/>
                <a:cs typeface="Times New Roman" pitchFamily="18" charset="0"/>
              </a:rPr>
              <a:t>d'une inclusion dans le cytoplasme de la </a:t>
            </a:r>
            <a:r>
              <a:rPr lang="fr-FR" dirty="0" smtClean="0">
                <a:latin typeface="Times New Roman" pitchFamily="18" charset="0"/>
                <a:cs typeface="Times New Roman" pitchFamily="18" charset="0"/>
              </a:rPr>
              <a:t>cellule hôte </a:t>
            </a:r>
            <a:r>
              <a:rPr lang="fr-FR" dirty="0">
                <a:latin typeface="Times New Roman" pitchFamily="18" charset="0"/>
                <a:cs typeface="Times New Roman" pitchFamily="18" charset="0"/>
              </a:rPr>
              <a:t>(Fig</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488389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88032"/>
            <a:ext cx="8701427" cy="4941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5496" y="5723964"/>
            <a:ext cx="8892480" cy="830997"/>
          </a:xfrm>
          <a:prstGeom prst="rect">
            <a:avLst/>
          </a:prstGeom>
        </p:spPr>
        <p:txBody>
          <a:bodyPr wrap="square">
            <a:spAutoFit/>
          </a:bodyPr>
          <a:lstStyle/>
          <a:p>
            <a:pPr algn="just"/>
            <a:r>
              <a:rPr lang="fr-FR" sz="2400" b="1" dirty="0">
                <a:latin typeface="Times New Roman" pitchFamily="18" charset="0"/>
                <a:cs typeface="Times New Roman" pitchFamily="18" charset="0"/>
              </a:rPr>
              <a:t>Fig</a:t>
            </a:r>
            <a:r>
              <a:rPr lang="fr-FR" sz="2400" b="1" dirty="0" smtClean="0">
                <a:latin typeface="Times New Roman" pitchFamily="18" charset="0"/>
                <a:cs typeface="Times New Roman" pitchFamily="18" charset="0"/>
              </a:rPr>
              <a:t>. </a:t>
            </a:r>
            <a:r>
              <a:rPr lang="fr-FR" sz="2400" b="1" dirty="0">
                <a:latin typeface="Times New Roman" pitchFamily="18" charset="0"/>
                <a:cs typeface="Times New Roman" pitchFamily="18" charset="0"/>
              </a:rPr>
              <a:t>Cycle de développement des </a:t>
            </a:r>
            <a:r>
              <a:rPr lang="fr-FR" sz="2400" b="1" i="1" dirty="0">
                <a:latin typeface="Times New Roman" pitchFamily="18" charset="0"/>
                <a:cs typeface="Times New Roman" pitchFamily="18" charset="0"/>
              </a:rPr>
              <a:t>Chlamydia</a:t>
            </a:r>
            <a:r>
              <a:rPr lang="fr-FR" sz="2400" b="1" dirty="0">
                <a:latin typeface="Times New Roman" pitchFamily="18" charset="0"/>
                <a:cs typeface="Times New Roman" pitchFamily="18" charset="0"/>
              </a:rPr>
              <a:t>. </a:t>
            </a:r>
            <a:r>
              <a:rPr lang="fr-FR" sz="2400" dirty="0">
                <a:latin typeface="Times New Roman" pitchFamily="18" charset="0"/>
                <a:cs typeface="Times New Roman" pitchFamily="18" charset="0"/>
              </a:rPr>
              <a:t>CE : corps élémentaire ; CR : corps réticulé.</a:t>
            </a:r>
          </a:p>
        </p:txBody>
      </p:sp>
    </p:spTree>
    <p:extLst>
      <p:ext uri="{BB962C8B-B14F-4D97-AF65-F5344CB8AC3E}">
        <p14:creationId xmlns:p14="http://schemas.microsoft.com/office/powerpoint/2010/main" val="1304591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3655" y="188640"/>
            <a:ext cx="5010911"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0" y="4520593"/>
            <a:ext cx="8964488" cy="1938992"/>
          </a:xfrm>
          <a:prstGeom prst="rect">
            <a:avLst/>
          </a:prstGeom>
        </p:spPr>
        <p:txBody>
          <a:bodyPr wrap="square">
            <a:spAutoFit/>
          </a:bodyPr>
          <a:lstStyle/>
          <a:p>
            <a:pPr algn="just"/>
            <a:r>
              <a:rPr lang="fr-FR" sz="2400" b="1" dirty="0">
                <a:latin typeface="Times New Roman" pitchFamily="18" charset="0"/>
                <a:cs typeface="Times New Roman" pitchFamily="18" charset="0"/>
              </a:rPr>
              <a:t>Fig. </a:t>
            </a:r>
            <a:r>
              <a:rPr lang="fr-FR" sz="2400" b="1" dirty="0" smtClean="0">
                <a:latin typeface="Times New Roman" pitchFamily="18" charset="0"/>
                <a:cs typeface="Times New Roman" pitchFamily="18" charset="0"/>
              </a:rPr>
              <a:t>Tapis </a:t>
            </a:r>
            <a:r>
              <a:rPr lang="fr-FR" sz="2400" b="1" dirty="0">
                <a:latin typeface="Times New Roman" pitchFamily="18" charset="0"/>
                <a:cs typeface="Times New Roman" pitchFamily="18" charset="0"/>
              </a:rPr>
              <a:t>cellulaire infecté par </a:t>
            </a:r>
            <a:r>
              <a:rPr lang="fr-FR" sz="2400" b="1" i="1" dirty="0">
                <a:latin typeface="Times New Roman" pitchFamily="18" charset="0"/>
                <a:cs typeface="Times New Roman" pitchFamily="18" charset="0"/>
              </a:rPr>
              <a:t>C. </a:t>
            </a:r>
            <a:r>
              <a:rPr lang="fr-FR" sz="2400" b="1" i="1" dirty="0" err="1">
                <a:latin typeface="Times New Roman" pitchFamily="18" charset="0"/>
                <a:cs typeface="Times New Roman" pitchFamily="18" charset="0"/>
              </a:rPr>
              <a:t>trachomatis</a:t>
            </a:r>
            <a:r>
              <a:rPr lang="fr-FR" sz="2400" b="1" i="1" dirty="0">
                <a:latin typeface="Times New Roman" pitchFamily="18" charset="0"/>
                <a:cs typeface="Times New Roman" pitchFamily="18" charset="0"/>
              </a:rPr>
              <a:t> </a:t>
            </a:r>
            <a:r>
              <a:rPr lang="fr-FR" sz="2400" b="1" dirty="0">
                <a:latin typeface="Times New Roman" pitchFamily="18" charset="0"/>
                <a:cs typeface="Times New Roman" pitchFamily="18" charset="0"/>
              </a:rPr>
              <a:t>après 48 </a:t>
            </a:r>
            <a:r>
              <a:rPr lang="fr-FR" sz="2400" b="1" dirty="0" smtClean="0">
                <a:latin typeface="Times New Roman" pitchFamily="18" charset="0"/>
                <a:cs typeface="Times New Roman" pitchFamily="18" charset="0"/>
              </a:rPr>
              <a:t>heures d'incubation</a:t>
            </a:r>
            <a:r>
              <a:rPr lang="fr-FR" sz="2400" b="1" dirty="0">
                <a:latin typeface="Times New Roman" pitchFamily="18" charset="0"/>
                <a:cs typeface="Times New Roman" pitchFamily="18" charset="0"/>
              </a:rPr>
              <a:t>. </a:t>
            </a:r>
            <a:endParaRPr lang="fr-FR" sz="2400" b="1"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Les </a:t>
            </a:r>
            <a:r>
              <a:rPr lang="fr-FR" sz="2400" dirty="0">
                <a:latin typeface="Times New Roman" pitchFamily="18" charset="0"/>
                <a:cs typeface="Times New Roman" pitchFamily="18" charset="0"/>
              </a:rPr>
              <a:t>inclusions apparaissent vertes fluorescentes </a:t>
            </a:r>
            <a:r>
              <a:rPr lang="fr-FR" sz="2400" dirty="0" smtClean="0">
                <a:latin typeface="Times New Roman" pitchFamily="18" charset="0"/>
                <a:cs typeface="Times New Roman" pitchFamily="18" charset="0"/>
              </a:rPr>
              <a:t>après coloration </a:t>
            </a:r>
            <a:r>
              <a:rPr lang="fr-FR" sz="2400" dirty="0">
                <a:latin typeface="Times New Roman" pitchFamily="18" charset="0"/>
                <a:cs typeface="Times New Roman" pitchFamily="18" charset="0"/>
              </a:rPr>
              <a:t>par un anticorps monoclonal anti-MOMP </a:t>
            </a:r>
            <a:r>
              <a:rPr lang="fr-FR" sz="2400" dirty="0" smtClean="0">
                <a:latin typeface="Times New Roman" pitchFamily="18" charset="0"/>
                <a:cs typeface="Times New Roman" pitchFamily="18" charset="0"/>
              </a:rPr>
              <a:t>fluorescent. </a:t>
            </a:r>
            <a:r>
              <a:rPr lang="fr-FR" sz="2400" dirty="0">
                <a:latin typeface="Times New Roman" pitchFamily="18" charset="0"/>
                <a:cs typeface="Times New Roman" pitchFamily="18" charset="0"/>
              </a:rPr>
              <a:t>Les points verts fluorescents sont des CE extracellulaires.</a:t>
            </a:r>
          </a:p>
        </p:txBody>
      </p:sp>
    </p:spTree>
    <p:extLst>
      <p:ext uri="{BB962C8B-B14F-4D97-AF65-F5344CB8AC3E}">
        <p14:creationId xmlns:p14="http://schemas.microsoft.com/office/powerpoint/2010/main" val="1023684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2494</TotalTime>
  <Words>3869</Words>
  <Application>Microsoft Office PowerPoint</Application>
  <PresentationFormat>Affichage à l'écran (4:3)</PresentationFormat>
  <Paragraphs>216</Paragraphs>
  <Slides>42</Slides>
  <Notes>2</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Thème Office</vt:lpstr>
      <vt:lpstr>Bactéries cytoparasites obligatoires</vt:lpstr>
      <vt:lpstr>Chlamydia</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Diagnostic bactériologique direct </vt:lpstr>
      <vt:lpstr>Prélèvements</vt:lpstr>
      <vt:lpstr>Présentation PowerPoint</vt:lpstr>
      <vt:lpstr>Techniques de diagnostic</vt:lpstr>
      <vt:lpstr>Présentation PowerPoint</vt:lpstr>
      <vt:lpstr>Présentation PowerPoint</vt:lpstr>
      <vt:lpstr>Présentation PowerPoint</vt:lpstr>
      <vt:lpstr>Présentation PowerPoint</vt:lpstr>
      <vt:lpstr>Coxiella burnetii</vt:lpstr>
      <vt:lpstr>Présentation PowerPoint</vt:lpstr>
      <vt:lpstr>Présentation PowerPoint</vt:lpstr>
      <vt:lpstr>Présentation PowerPoint</vt:lpstr>
      <vt:lpstr>Diagnostic bactériologique</vt:lpstr>
      <vt:lpstr>Présentation PowerPoint</vt:lpstr>
      <vt:lpstr>Présentation PowerPoint</vt:lpstr>
      <vt:lpstr>Présentation PowerPoint</vt:lpstr>
      <vt:lpstr>Présentation PowerPoint</vt:lpstr>
      <vt:lpstr>Présentation PowerPoint</vt:lpstr>
      <vt:lpstr>Présentation PowerPoint</vt:lpstr>
      <vt:lpstr>Rickettsies</vt:lpstr>
      <vt:lpstr>Présentation PowerPoint</vt:lpstr>
      <vt:lpstr>Présentation PowerPoint</vt:lpstr>
      <vt:lpstr>Présentation PowerPoint</vt:lpstr>
      <vt:lpstr>Présentation PowerPoint</vt:lpstr>
      <vt:lpstr>Présentation PowerPoint</vt:lpstr>
      <vt:lpstr>Présentation PowerPoint</vt:lpstr>
      <vt:lpstr>Diagnostic bactériologique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Bactéries cytoparasites obligatoires</dc:title>
  <dc:creator>acer</dc:creator>
  <cp:lastModifiedBy>acer</cp:lastModifiedBy>
  <cp:revision>127</cp:revision>
  <dcterms:created xsi:type="dcterms:W3CDTF">2017-05-08T04:44:48Z</dcterms:created>
  <dcterms:modified xsi:type="dcterms:W3CDTF">2019-05-13T07:59:12Z</dcterms:modified>
</cp:coreProperties>
</file>