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0" r:id="rId2"/>
    <p:sldId id="278" r:id="rId3"/>
    <p:sldId id="256" r:id="rId4"/>
    <p:sldId id="273" r:id="rId5"/>
    <p:sldId id="276" r:id="rId6"/>
    <p:sldId id="277" r:id="rId7"/>
    <p:sldId id="259" r:id="rId8"/>
    <p:sldId id="384" r:id="rId9"/>
    <p:sldId id="356" r:id="rId10"/>
    <p:sldId id="359" r:id="rId11"/>
    <p:sldId id="360" r:id="rId12"/>
    <p:sldId id="380" r:id="rId13"/>
    <p:sldId id="362" r:id="rId14"/>
    <p:sldId id="385" r:id="rId15"/>
    <p:sldId id="386" r:id="rId16"/>
    <p:sldId id="387" r:id="rId17"/>
    <p:sldId id="388" r:id="rId18"/>
    <p:sldId id="389" r:id="rId19"/>
    <p:sldId id="372" r:id="rId20"/>
    <p:sldId id="382" r:id="rId21"/>
    <p:sldId id="374" r:id="rId22"/>
    <p:sldId id="261" r:id="rId23"/>
    <p:sldId id="262" r:id="rId24"/>
    <p:sldId id="383" r:id="rId25"/>
    <p:sldId id="263" r:id="rId26"/>
    <p:sldId id="264" r:id="rId27"/>
    <p:sldId id="299" r:id="rId28"/>
    <p:sldId id="296" r:id="rId29"/>
    <p:sldId id="300" r:id="rId30"/>
    <p:sldId id="301" r:id="rId31"/>
    <p:sldId id="302" r:id="rId32"/>
    <p:sldId id="303" r:id="rId33"/>
    <p:sldId id="390" r:id="rId34"/>
    <p:sldId id="391" r:id="rId35"/>
    <p:sldId id="378" r:id="rId36"/>
    <p:sldId id="381" r:id="rId37"/>
    <p:sldId id="368" r:id="rId38"/>
    <p:sldId id="304" r:id="rId39"/>
    <p:sldId id="392" r:id="rId40"/>
    <p:sldId id="354"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CP" initials="A" lastIdx="1" clrIdx="0">
    <p:extLst>
      <p:ext uri="{19B8F6BF-5375-455C-9EA6-DF929625EA0E}">
        <p15:presenceInfo xmlns:p15="http://schemas.microsoft.com/office/powerpoint/2012/main" userId="AC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9-29T14:19:20.844" idx="1">
    <p:pos x="10" y="10"/>
    <p:text>l’extinction de l’ordinateur</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9D708-8DD7-402B-BFDC-D88DCFE0D89E}" type="datetimeFigureOut">
              <a:rPr lang="fr-FR" smtClean="0"/>
              <a:t>30/09/2025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9D8A2-6AD1-4BC0-ABC9-1A9275E3AC06}" type="slidenum">
              <a:rPr lang="fr-FR" smtClean="0"/>
              <a:t>‹N°›</a:t>
            </a:fld>
            <a:endParaRPr lang="fr-FR"/>
          </a:p>
        </p:txBody>
      </p:sp>
    </p:spTree>
    <p:extLst>
      <p:ext uri="{BB962C8B-B14F-4D97-AF65-F5344CB8AC3E}">
        <p14:creationId xmlns:p14="http://schemas.microsoft.com/office/powerpoint/2010/main" val="1471711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86000" y="514350"/>
            <a:ext cx="4572000" cy="2571750"/>
          </a:xfrm>
        </p:spPr>
      </p:sp>
      <p:sp>
        <p:nvSpPr>
          <p:cNvPr id="3" name="Espace réservé des commentaires 2"/>
          <p:cNvSpPr>
            <a:spLocks noGrp="1"/>
          </p:cNvSpPr>
          <p:nvPr>
            <p:ph type="body" idx="1"/>
          </p:nvPr>
        </p:nvSpPr>
        <p:spPr/>
        <p:txBody>
          <a:bodyPr/>
          <a:lstStyle/>
          <a:p>
            <a:r>
              <a:rPr lang="fr-FR" sz="1700" kern="1200" dirty="0">
                <a:solidFill>
                  <a:schemeClr val="tx1"/>
                </a:solidFill>
                <a:effectLst/>
                <a:latin typeface="+mn-lt"/>
                <a:ea typeface="+mn-ea"/>
                <a:cs typeface="+mn-cs"/>
              </a:rPr>
              <a:t>Pour bien mener cette présentation, j’ai élaboré le plan suivant j vais commencé ,j vais vous présenté les logiciels utilisé</a:t>
            </a:r>
            <a:r>
              <a:rPr lang="fr-FR" sz="1700" kern="1200" baseline="0" dirty="0">
                <a:solidFill>
                  <a:schemeClr val="tx1"/>
                </a:solidFill>
                <a:effectLst/>
                <a:latin typeface="+mn-lt"/>
                <a:ea typeface="+mn-ea"/>
                <a:cs typeface="+mn-cs"/>
              </a:rPr>
              <a:t> vais vous parler , ainsi j vais aborde et je termine </a:t>
            </a:r>
            <a:endParaRPr lang="fr-FR" dirty="0"/>
          </a:p>
        </p:txBody>
      </p:sp>
      <p:sp>
        <p:nvSpPr>
          <p:cNvPr id="4" name="Espace réservé du numéro de diapositive 3"/>
          <p:cNvSpPr>
            <a:spLocks noGrp="1"/>
          </p:cNvSpPr>
          <p:nvPr>
            <p:ph type="sldNum" sz="quarter" idx="10"/>
          </p:nvPr>
        </p:nvSpPr>
        <p:spPr/>
        <p:txBody>
          <a:bodyPr/>
          <a:lstStyle/>
          <a:p>
            <a:fld id="{08C7C8D9-7C81-4ACA-BBC5-2F2B119251D7}" type="slidenum">
              <a:rPr lang="fr-FR" smtClean="0"/>
              <a:t>3</a:t>
            </a:fld>
            <a:endParaRPr lang="fr-FR"/>
          </a:p>
        </p:txBody>
      </p:sp>
    </p:spTree>
    <p:extLst>
      <p:ext uri="{BB962C8B-B14F-4D97-AF65-F5344CB8AC3E}">
        <p14:creationId xmlns:p14="http://schemas.microsoft.com/office/powerpoint/2010/main" val="212329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86000" y="514350"/>
            <a:ext cx="4572000" cy="25717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C7C8D9-7C81-4ACA-BBC5-2F2B119251D7}" type="slidenum">
              <a:rPr lang="fr-FR" smtClean="0"/>
              <a:t>38</a:t>
            </a:fld>
            <a:endParaRPr lang="fr-FR"/>
          </a:p>
        </p:txBody>
      </p:sp>
    </p:spTree>
    <p:extLst>
      <p:ext uri="{BB962C8B-B14F-4D97-AF65-F5344CB8AC3E}">
        <p14:creationId xmlns:p14="http://schemas.microsoft.com/office/powerpoint/2010/main" val="3474989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73313" y="460375"/>
            <a:ext cx="4081462" cy="229711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8BA3E8-04D0-482A-842B-D2E551459FA3}" type="slidenum">
              <a:rPr lang="zh-CN" altLang="en-US" smtClean="0"/>
              <a:pPr/>
              <a:t>40</a:t>
            </a:fld>
            <a:endParaRPr lang="zh-CN" altLang="en-US"/>
          </a:p>
        </p:txBody>
      </p:sp>
    </p:spTree>
    <p:extLst>
      <p:ext uri="{BB962C8B-B14F-4D97-AF65-F5344CB8AC3E}">
        <p14:creationId xmlns:p14="http://schemas.microsoft.com/office/powerpoint/2010/main" val="2124831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B1F892-7C36-4E02-9201-EE337F37048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8A99664-B4B2-4BF7-BCBF-115CAB9111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0F33569-9F6C-45EF-81A7-AF86493E5B77}"/>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5" name="Espace réservé du pied de page 4">
            <a:extLst>
              <a:ext uri="{FF2B5EF4-FFF2-40B4-BE49-F238E27FC236}">
                <a16:creationId xmlns:a16="http://schemas.microsoft.com/office/drawing/2014/main" id="{EA50409C-9951-4972-8A5A-BF759D50CC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A4D13F-F1CE-4965-9457-F4D84101D2FF}"/>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1608004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6D5B2-8173-4FB1-BF4F-EB075148AC7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AD671C4-A686-40A9-8753-3A41A05A32D9}"/>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635D24-1430-4111-987F-531F476CE754}"/>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5" name="Espace réservé du pied de page 4">
            <a:extLst>
              <a:ext uri="{FF2B5EF4-FFF2-40B4-BE49-F238E27FC236}">
                <a16:creationId xmlns:a16="http://schemas.microsoft.com/office/drawing/2014/main" id="{14A9DC6B-BE53-4725-ABDA-52285EFF30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50CEE5-7F6C-49C6-9271-248ADDCE5CBA}"/>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1907441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0EA63D8-FE08-4BE8-8E43-491CADCC3DE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5AC73A2-39F4-442C-A072-C8271540534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0D98EEE-F572-42C9-B020-D2DEED9CD046}"/>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5" name="Espace réservé du pied de page 4">
            <a:extLst>
              <a:ext uri="{FF2B5EF4-FFF2-40B4-BE49-F238E27FC236}">
                <a16:creationId xmlns:a16="http://schemas.microsoft.com/office/drawing/2014/main" id="{004FAF63-A40A-4120-99AC-F982B51093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E591ED-AE39-48CD-8150-9BD01F9957A9}"/>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219764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3A0157-6AA0-4B39-B4F5-A3AF754DBB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7D8FD80-9738-450C-87C3-BCC850D21A75}"/>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C590E3-E64D-4024-BA4A-C0AAF8D551E2}"/>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5" name="Espace réservé du pied de page 4">
            <a:extLst>
              <a:ext uri="{FF2B5EF4-FFF2-40B4-BE49-F238E27FC236}">
                <a16:creationId xmlns:a16="http://schemas.microsoft.com/office/drawing/2014/main" id="{F54B3FC4-43F3-452B-914C-9139B91DD7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1D6069-FE19-491B-B911-70B9E400920B}"/>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28340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0D9DE7-7888-437B-A0C2-5425D4C9464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AA37582-4998-47A6-8A63-9B25311C9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CCC575E0-5F15-4EEC-9A93-7E636CA19A64}"/>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5" name="Espace réservé du pied de page 4">
            <a:extLst>
              <a:ext uri="{FF2B5EF4-FFF2-40B4-BE49-F238E27FC236}">
                <a16:creationId xmlns:a16="http://schemas.microsoft.com/office/drawing/2014/main" id="{ABDE4657-3087-4149-8E63-9B39DD45F3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2816B8-E715-4D78-8CE3-D465B8DE7F70}"/>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279781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D7E4C-F4E1-4A96-BE3A-CD7868513E9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7BC219D-BA94-4D2A-B3BF-6AE0D35EF915}"/>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E0676CC-71C8-4065-AA45-069869D588DC}"/>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09C8A0A-D9F4-4E22-8CF6-9DD971F5EACB}"/>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6" name="Espace réservé du pied de page 5">
            <a:extLst>
              <a:ext uri="{FF2B5EF4-FFF2-40B4-BE49-F238E27FC236}">
                <a16:creationId xmlns:a16="http://schemas.microsoft.com/office/drawing/2014/main" id="{717A030D-71D1-46A0-8C77-FEFF3F44FE5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4E29AF-624D-4DF3-AFEA-A4AF50E50336}"/>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312288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0FE3F-2016-407F-B17F-F6CD343EDFB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D1568B2-E728-4CCC-B1E8-2CC0CF11E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C2A340FF-CE15-4547-8D30-97199DE76F33}"/>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9F552E0-2757-4B55-9C4A-AA2AAB4ECD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3ACFEC16-CA01-4A7D-A32E-19B095A505C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9F89FDF-3A59-44B2-9657-88168B02B770}"/>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8" name="Espace réservé du pied de page 7">
            <a:extLst>
              <a:ext uri="{FF2B5EF4-FFF2-40B4-BE49-F238E27FC236}">
                <a16:creationId xmlns:a16="http://schemas.microsoft.com/office/drawing/2014/main" id="{C728E5AE-6614-43AC-AB6B-7B801DA2934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6326563-40B7-47EA-A410-7228790B1920}"/>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389499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0D54BB-DDDD-4FD8-992B-FA811C37C94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5F2576A-2FF4-47B8-84A1-F648E2EB73B3}"/>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4" name="Espace réservé du pied de page 3">
            <a:extLst>
              <a:ext uri="{FF2B5EF4-FFF2-40B4-BE49-F238E27FC236}">
                <a16:creationId xmlns:a16="http://schemas.microsoft.com/office/drawing/2014/main" id="{B35B9E04-AC17-4276-8BAD-476D177105E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76F69FD-8670-4E8F-8811-DC90CD2284A7}"/>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293622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3B7C930-AF07-4BE3-89A6-9A3FAA215B66}"/>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3" name="Espace réservé du pied de page 2">
            <a:extLst>
              <a:ext uri="{FF2B5EF4-FFF2-40B4-BE49-F238E27FC236}">
                <a16:creationId xmlns:a16="http://schemas.microsoft.com/office/drawing/2014/main" id="{046EAA0A-46E4-4C0D-A254-511A78A1A89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5A272EE-8095-4859-9144-3E2DC8B3F0C7}"/>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1127615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F36220-2C19-4D49-A9BD-95B6E559D16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474345B-BFF0-4E8B-89FE-F7B3CF213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11D2FE6-3106-460A-9A4C-036249951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6385E85-4FC3-43D9-8F51-417AE933601F}"/>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6" name="Espace réservé du pied de page 5">
            <a:extLst>
              <a:ext uri="{FF2B5EF4-FFF2-40B4-BE49-F238E27FC236}">
                <a16:creationId xmlns:a16="http://schemas.microsoft.com/office/drawing/2014/main" id="{F1EE5386-73F9-4C9D-A0B2-0DD3629322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5D2E6C6-9B65-475A-8734-1215C91B9BCF}"/>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261104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6C865F-43B3-418C-9D4D-6A4921E7994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E70DC4B-5BDD-4A26-9675-585BF7060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054E66B-BF8A-4794-B9D5-B469864C2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83663EA-B812-49D8-9F5C-4B425D333F5D}"/>
              </a:ext>
            </a:extLst>
          </p:cNvPr>
          <p:cNvSpPr>
            <a:spLocks noGrp="1"/>
          </p:cNvSpPr>
          <p:nvPr>
            <p:ph type="dt" sz="half" idx="10"/>
          </p:nvPr>
        </p:nvSpPr>
        <p:spPr/>
        <p:txBody>
          <a:bodyPr/>
          <a:lstStyle/>
          <a:p>
            <a:fld id="{459646B7-D27E-4C56-82C4-5A4277A7A426}" type="datetimeFigureOut">
              <a:rPr lang="fr-FR" smtClean="0"/>
              <a:t>30/09/2025</a:t>
            </a:fld>
            <a:endParaRPr lang="fr-FR"/>
          </a:p>
        </p:txBody>
      </p:sp>
      <p:sp>
        <p:nvSpPr>
          <p:cNvPr id="6" name="Espace réservé du pied de page 5">
            <a:extLst>
              <a:ext uri="{FF2B5EF4-FFF2-40B4-BE49-F238E27FC236}">
                <a16:creationId xmlns:a16="http://schemas.microsoft.com/office/drawing/2014/main" id="{BD319549-4184-4FC6-B6FA-141B15809E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0198FCC-1D98-44D6-B39D-EF889897DA56}"/>
              </a:ext>
            </a:extLst>
          </p:cNvPr>
          <p:cNvSpPr>
            <a:spLocks noGrp="1"/>
          </p:cNvSpPr>
          <p:nvPr>
            <p:ph type="sldNum" sz="quarter" idx="12"/>
          </p:nvPr>
        </p:nvSpPr>
        <p:spPr/>
        <p:txBody>
          <a:bodyPr/>
          <a:lstStyle/>
          <a:p>
            <a:fld id="{AE133040-69B4-43DF-AF90-090EE70A9717}" type="slidenum">
              <a:rPr lang="fr-FR" smtClean="0"/>
              <a:t>‹N°›</a:t>
            </a:fld>
            <a:endParaRPr lang="fr-FR"/>
          </a:p>
        </p:txBody>
      </p:sp>
    </p:spTree>
    <p:extLst>
      <p:ext uri="{BB962C8B-B14F-4D97-AF65-F5344CB8AC3E}">
        <p14:creationId xmlns:p14="http://schemas.microsoft.com/office/powerpoint/2010/main" val="93884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CC4635F-4D0A-4EDE-8AAC-C20132A9B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BBE0EB1-A5C9-44B5-AAEA-65E140DA5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6D5A93-2C47-49BF-9E97-53E435A58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646B7-D27E-4C56-82C4-5A4277A7A426}" type="datetimeFigureOut">
              <a:rPr lang="fr-FR" smtClean="0"/>
              <a:t>30/09/2025</a:t>
            </a:fld>
            <a:endParaRPr lang="fr-FR"/>
          </a:p>
        </p:txBody>
      </p:sp>
      <p:sp>
        <p:nvSpPr>
          <p:cNvPr id="5" name="Espace réservé du pied de page 4">
            <a:extLst>
              <a:ext uri="{FF2B5EF4-FFF2-40B4-BE49-F238E27FC236}">
                <a16:creationId xmlns:a16="http://schemas.microsoft.com/office/drawing/2014/main" id="{EC2B235E-1DE9-48A8-AA58-F66AFF10D6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268CCB0-19D9-4B1A-877D-25C22388BC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3040-69B4-43DF-AF90-090EE70A9717}" type="slidenum">
              <a:rPr lang="fr-FR" smtClean="0"/>
              <a:t>‹N°›</a:t>
            </a:fld>
            <a:endParaRPr lang="fr-FR"/>
          </a:p>
        </p:txBody>
      </p:sp>
    </p:spTree>
    <p:extLst>
      <p:ext uri="{BB962C8B-B14F-4D97-AF65-F5344CB8AC3E}">
        <p14:creationId xmlns:p14="http://schemas.microsoft.com/office/powerpoint/2010/main" val="1824299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png"/><Relationship Id="rId7" Type="http://schemas.openxmlformats.org/officeDocument/2006/relationships/image" Target="../media/image58.jpg"/><Relationship Id="rId12" Type="http://schemas.openxmlformats.org/officeDocument/2006/relationships/image" Target="../media/image63.jp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0" Type="http://schemas.openxmlformats.org/officeDocument/2006/relationships/image" Target="../media/image61.jpg"/><Relationship Id="rId4" Type="http://schemas.openxmlformats.org/officeDocument/2006/relationships/image" Target="../media/image55.svg"/><Relationship Id="rId9" Type="http://schemas.openxmlformats.org/officeDocument/2006/relationships/image" Target="../media/image60.jp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6.jpg"/><Relationship Id="rId7" Type="http://schemas.openxmlformats.org/officeDocument/2006/relationships/image" Target="../media/image53.pn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jp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71.png"/><Relationship Id="rId7" Type="http://schemas.openxmlformats.org/officeDocument/2006/relationships/image" Target="../media/image54.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jpg"/><Relationship Id="rId7" Type="http://schemas.openxmlformats.org/officeDocument/2006/relationships/image" Target="../media/image53.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comments" Target="../comments/comment1.xml"/><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5.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9.jpg"/><Relationship Id="rId7" Type="http://schemas.openxmlformats.org/officeDocument/2006/relationships/image" Target="../media/image55.sv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5.sv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5.sv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5.sv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3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87.sv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06EB196-8F2F-42FD-9AFF-A4B9477B5650}"/>
              </a:ext>
            </a:extLst>
          </p:cNvPr>
          <p:cNvPicPr>
            <a:picLocks noChangeAspect="1"/>
          </p:cNvPicPr>
          <p:nvPr/>
        </p:nvPicPr>
        <p:blipFill>
          <a:blip r:embed="rId2"/>
          <a:stretch>
            <a:fillRect/>
          </a:stretch>
        </p:blipFill>
        <p:spPr>
          <a:xfrm>
            <a:off x="3899452" y="2343561"/>
            <a:ext cx="4561661" cy="217087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0BCD3379-632D-4487-858A-46FAB58399CD}"/>
              </a:ext>
            </a:extLst>
          </p:cNvPr>
          <p:cNvSpPr/>
          <p:nvPr/>
        </p:nvSpPr>
        <p:spPr>
          <a:xfrm>
            <a:off x="3987121" y="4705387"/>
            <a:ext cx="4217758" cy="954107"/>
          </a:xfrm>
          <a:prstGeom prst="rect">
            <a:avLst/>
          </a:prstGeom>
        </p:spPr>
        <p:txBody>
          <a:bodyPr wrap="none">
            <a:spAutoFit/>
          </a:bodyPr>
          <a:lstStyle/>
          <a:p>
            <a:pPr algn="ctr"/>
            <a:r>
              <a:rPr lang="fr-FR" sz="2800" b="1" dirty="0">
                <a:latin typeface="Times New Roman" pitchFamily="18" charset="0"/>
                <a:cs typeface="Times New Roman" pitchFamily="18" charset="0"/>
              </a:rPr>
              <a:t>Structure des ordinateurs </a:t>
            </a:r>
          </a:p>
          <a:p>
            <a:pPr algn="ctr"/>
            <a:r>
              <a:rPr lang="fr-FR" sz="2800" b="1" dirty="0">
                <a:latin typeface="Times New Roman" pitchFamily="18" charset="0"/>
                <a:cs typeface="Times New Roman" pitchFamily="18" charset="0"/>
              </a:rPr>
              <a:t>et applications</a:t>
            </a:r>
          </a:p>
        </p:txBody>
      </p:sp>
      <p:sp>
        <p:nvSpPr>
          <p:cNvPr id="6" name="Rectangle 5">
            <a:extLst>
              <a:ext uri="{FF2B5EF4-FFF2-40B4-BE49-F238E27FC236}">
                <a16:creationId xmlns:a16="http://schemas.microsoft.com/office/drawing/2014/main" id="{DB73FCFE-1AD5-463F-B4C6-891BF70BE362}"/>
              </a:ext>
            </a:extLst>
          </p:cNvPr>
          <p:cNvSpPr/>
          <p:nvPr/>
        </p:nvSpPr>
        <p:spPr>
          <a:xfrm>
            <a:off x="2486072" y="341917"/>
            <a:ext cx="7219856" cy="1810695"/>
          </a:xfrm>
          <a:prstGeom prst="rect">
            <a:avLst/>
          </a:prstGeom>
        </p:spPr>
        <p:txBody>
          <a:bodyPr wrap="square" lIns="108782" tIns="54391" rIns="108782" bIns="54391">
            <a:spAutoFit/>
          </a:bodyPr>
          <a:lstStyle/>
          <a:p>
            <a:pPr algn="ctr" fontAlgn="base">
              <a:spcBef>
                <a:spcPct val="0"/>
              </a:spcBef>
              <a:spcAft>
                <a:spcPct val="0"/>
              </a:spcAft>
            </a:pPr>
            <a:r>
              <a:rPr lang="fr-FR" sz="1731" b="1" dirty="0">
                <a:latin typeface="Century Schoolbook" panose="02040604050505020304" pitchFamily="18" charset="0"/>
                <a:ea typeface="Calibri" pitchFamily="34" charset="0"/>
                <a:cs typeface="Times New Roman" pitchFamily="18" charset="0"/>
              </a:rPr>
              <a:t>Ministère de l’enseignement supérieur et de la recherche scientifique</a:t>
            </a:r>
            <a:endParaRPr lang="fr-FR" sz="1731" b="1" dirty="0">
              <a:latin typeface="Century Schoolbook" panose="02040604050505020304" pitchFamily="18" charset="0"/>
              <a:cs typeface="Times New Roman" pitchFamily="18" charset="0"/>
            </a:endParaRPr>
          </a:p>
          <a:p>
            <a:pPr algn="ctr" eaLnBrk="0" fontAlgn="base" hangingPunct="0">
              <a:spcBef>
                <a:spcPct val="0"/>
              </a:spcBef>
              <a:spcAft>
                <a:spcPct val="0"/>
              </a:spcAft>
            </a:pPr>
            <a:r>
              <a:rPr lang="fr-FR" sz="1731" b="1" dirty="0">
                <a:latin typeface="Century Schoolbook" panose="02040604050505020304" pitchFamily="18" charset="0"/>
                <a:ea typeface="Calibri" pitchFamily="34" charset="0"/>
                <a:cs typeface="Times New Roman" pitchFamily="18" charset="0"/>
              </a:rPr>
              <a:t>Université Abderrahmane MIRA de Bejaia</a:t>
            </a:r>
          </a:p>
          <a:p>
            <a:pPr lvl="0" algn="ctr" fontAlgn="base">
              <a:spcBef>
                <a:spcPct val="0"/>
              </a:spcBef>
              <a:spcAft>
                <a:spcPct val="0"/>
              </a:spcAft>
            </a:pPr>
            <a:endParaRPr lang="fr-FR" sz="1465" b="1" dirty="0">
              <a:latin typeface="Century Schoolbook" panose="02040604050505020304" pitchFamily="18" charset="0"/>
              <a:ea typeface="Calibri" pitchFamily="34" charset="0"/>
              <a:cs typeface="Times New Roman" pitchFamily="18" charset="0"/>
            </a:endParaRPr>
          </a:p>
          <a:p>
            <a:pPr lvl="0" algn="ctr" fontAlgn="base">
              <a:spcBef>
                <a:spcPct val="0"/>
              </a:spcBef>
              <a:spcAft>
                <a:spcPct val="0"/>
              </a:spcAft>
            </a:pPr>
            <a:endParaRPr lang="fr-FR" sz="1465" b="1" dirty="0">
              <a:latin typeface="Century Schoolbook" panose="02040604050505020304" pitchFamily="18" charset="0"/>
              <a:ea typeface="Calibri" pitchFamily="34" charset="0"/>
              <a:cs typeface="Times New Roman" pitchFamily="18" charset="0"/>
            </a:endParaRPr>
          </a:p>
          <a:p>
            <a:pPr lvl="0" algn="ctr" fontAlgn="base">
              <a:spcBef>
                <a:spcPct val="0"/>
              </a:spcBef>
              <a:spcAft>
                <a:spcPct val="0"/>
              </a:spcAft>
            </a:pPr>
            <a:r>
              <a:rPr lang="fr-FR" sz="1465" b="1" dirty="0">
                <a:latin typeface="Century Schoolbook" panose="02040604050505020304" pitchFamily="18" charset="0"/>
                <a:ea typeface="Calibri" pitchFamily="34" charset="0"/>
                <a:cs typeface="Times New Roman" pitchFamily="18" charset="0"/>
              </a:rPr>
              <a:t>Faculté de Technologie</a:t>
            </a:r>
            <a:endParaRPr lang="fr-FR" sz="1465" b="1" dirty="0">
              <a:latin typeface="Century Schoolbook" panose="02040604050505020304" pitchFamily="18" charset="0"/>
              <a:cs typeface="Times New Roman" pitchFamily="18" charset="0"/>
            </a:endParaRPr>
          </a:p>
          <a:p>
            <a:pPr lvl="0" algn="ctr" eaLnBrk="0" fontAlgn="base" hangingPunct="0">
              <a:spcBef>
                <a:spcPct val="0"/>
              </a:spcBef>
              <a:spcAft>
                <a:spcPct val="0"/>
              </a:spcAft>
            </a:pPr>
            <a:r>
              <a:rPr lang="fr-FR" sz="1465" b="1" dirty="0">
                <a:latin typeface="Century Schoolbook" panose="02040604050505020304" pitchFamily="18" charset="0"/>
                <a:ea typeface="Calibri" pitchFamily="34" charset="0"/>
                <a:cs typeface="Times New Roman" pitchFamily="18" charset="0"/>
              </a:rPr>
              <a:t>Département de Technologie</a:t>
            </a:r>
            <a:endParaRPr lang="fr-FR" sz="1465" b="1" dirty="0">
              <a:latin typeface="Century Schoolbook" panose="02040604050505020304" pitchFamily="18" charset="0"/>
              <a:cs typeface="Times New Roman" pitchFamily="18" charset="0"/>
            </a:endParaRPr>
          </a:p>
        </p:txBody>
      </p:sp>
      <p:pic>
        <p:nvPicPr>
          <p:cNvPr id="7" name="Image 6">
            <a:extLst>
              <a:ext uri="{FF2B5EF4-FFF2-40B4-BE49-F238E27FC236}">
                <a16:creationId xmlns:a16="http://schemas.microsoft.com/office/drawing/2014/main" id="{20DA4C44-000B-402C-9B7F-F83C502F64C6}"/>
              </a:ext>
            </a:extLst>
          </p:cNvPr>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458813" y="913450"/>
            <a:ext cx="2027259" cy="889758"/>
          </a:xfrm>
          <a:prstGeom prst="rect">
            <a:avLst/>
          </a:prstGeom>
          <a:noFill/>
        </p:spPr>
      </p:pic>
      <p:grpSp>
        <p:nvGrpSpPr>
          <p:cNvPr id="3" name="Groupe 2">
            <a:extLst>
              <a:ext uri="{FF2B5EF4-FFF2-40B4-BE49-F238E27FC236}">
                <a16:creationId xmlns:a16="http://schemas.microsoft.com/office/drawing/2014/main" id="{13DDC042-3167-40F2-9C34-E90F87656E36}"/>
              </a:ext>
            </a:extLst>
          </p:cNvPr>
          <p:cNvGrpSpPr/>
          <p:nvPr/>
        </p:nvGrpSpPr>
        <p:grpSpPr>
          <a:xfrm>
            <a:off x="103940" y="5891800"/>
            <a:ext cx="3822390" cy="597086"/>
            <a:chOff x="103940" y="5891800"/>
            <a:chExt cx="3822390" cy="597086"/>
          </a:xfrm>
        </p:grpSpPr>
        <p:sp>
          <p:nvSpPr>
            <p:cNvPr id="8" name="Freeform 10">
              <a:extLst>
                <a:ext uri="{FF2B5EF4-FFF2-40B4-BE49-F238E27FC236}">
                  <a16:creationId xmlns:a16="http://schemas.microsoft.com/office/drawing/2014/main" id="{FBD75E3C-848B-45A9-8EC7-63B69C81E395}"/>
                </a:ext>
              </a:extLst>
            </p:cNvPr>
            <p:cNvSpPr/>
            <p:nvPr/>
          </p:nvSpPr>
          <p:spPr>
            <a:xfrm>
              <a:off x="3194339" y="5891800"/>
              <a:ext cx="731991" cy="540317"/>
            </a:xfrm>
            <a:custGeom>
              <a:avLst/>
              <a:gdLst/>
              <a:ahLst/>
              <a:cxnLst/>
              <a:rect l="l" t="t" r="r" b="b"/>
              <a:pathLst>
                <a:path w="2882869" h="1582421">
                  <a:moveTo>
                    <a:pt x="0" y="0"/>
                  </a:moveTo>
                  <a:lnTo>
                    <a:pt x="2882869" y="0"/>
                  </a:lnTo>
                  <a:lnTo>
                    <a:pt x="2882869" y="1582422"/>
                  </a:lnTo>
                  <a:lnTo>
                    <a:pt x="0" y="1582422"/>
                  </a:lnTo>
                  <a:lnTo>
                    <a:pt x="0" y="0"/>
                  </a:lnTo>
                  <a:close/>
                </a:path>
              </a:pathLst>
            </a:custGeom>
            <a:blipFill>
              <a:blip r:embed="rId4"/>
              <a:stretch>
                <a:fillRect/>
              </a:stretch>
            </a:blipFill>
          </p:spPr>
          <p:txBody>
            <a:bodyPr/>
            <a:lstStyle/>
            <a:p>
              <a:endParaRPr lang="fr-FR" dirty="0"/>
            </a:p>
          </p:txBody>
        </p:sp>
        <p:sp>
          <p:nvSpPr>
            <p:cNvPr id="9" name="Rectangle 8">
              <a:extLst>
                <a:ext uri="{FF2B5EF4-FFF2-40B4-BE49-F238E27FC236}">
                  <a16:creationId xmlns:a16="http://schemas.microsoft.com/office/drawing/2014/main" id="{8AB02077-5058-4775-A73B-936853354C1C}"/>
                </a:ext>
              </a:extLst>
            </p:cNvPr>
            <p:cNvSpPr/>
            <p:nvPr/>
          </p:nvSpPr>
          <p:spPr>
            <a:xfrm>
              <a:off x="103940" y="6037480"/>
              <a:ext cx="3113738" cy="451406"/>
            </a:xfrm>
            <a:prstGeom prst="rect">
              <a:avLst/>
            </a:prstGeom>
          </p:spPr>
          <p:txBody>
            <a:bodyPr wrap="none">
              <a:spAutoFit/>
            </a:bodyPr>
            <a:lstStyle/>
            <a:p>
              <a:pPr marL="285750" indent="-285750">
                <a:lnSpc>
                  <a:spcPts val="3120"/>
                </a:lnSpc>
                <a:buFont typeface="Wingdings" panose="05000000000000000000" pitchFamily="2" charset="2"/>
                <a:buChar char="ü"/>
              </a:pPr>
              <a:r>
                <a:rPr lang="en-US" b="1" u="sng" dirty="0">
                  <a:solidFill>
                    <a:srgbClr val="0070C0"/>
                  </a:solidFill>
                  <a:latin typeface="Public Sans"/>
                  <a:ea typeface="Public Sans"/>
                  <a:cs typeface="Public Sans"/>
                  <a:sym typeface="Public Sans"/>
                </a:rPr>
                <a:t>ghani.djafri@</a:t>
              </a:r>
              <a:r>
                <a:rPr lang="en-US" b="1" u="sng" dirty="0">
                  <a:solidFill>
                    <a:srgbClr val="0070C0"/>
                  </a:solidFill>
                  <a:latin typeface="Holiday" panose="020B0604020202020204"/>
                  <a:ea typeface="Public Sans"/>
                  <a:cs typeface="Public Sans"/>
                  <a:sym typeface="Public Sans"/>
                </a:rPr>
                <a:t>univ-bejaia</a:t>
              </a:r>
              <a:r>
                <a:rPr lang="en-US" b="1" u="sng" dirty="0">
                  <a:solidFill>
                    <a:srgbClr val="0070C0"/>
                  </a:solidFill>
                  <a:latin typeface="Public Sans"/>
                  <a:ea typeface="Public Sans"/>
                  <a:cs typeface="Public Sans"/>
                  <a:sym typeface="Public Sans"/>
                </a:rPr>
                <a:t>.dz</a:t>
              </a:r>
            </a:p>
          </p:txBody>
        </p:sp>
      </p:grpSp>
      <p:sp>
        <p:nvSpPr>
          <p:cNvPr id="10" name="Rectangle 9">
            <a:extLst>
              <a:ext uri="{FF2B5EF4-FFF2-40B4-BE49-F238E27FC236}">
                <a16:creationId xmlns:a16="http://schemas.microsoft.com/office/drawing/2014/main" id="{7B8C0CFA-488F-480A-82C2-23B71E6401D6}"/>
              </a:ext>
            </a:extLst>
          </p:cNvPr>
          <p:cNvSpPr/>
          <p:nvPr/>
        </p:nvSpPr>
        <p:spPr>
          <a:xfrm>
            <a:off x="103940" y="5746408"/>
            <a:ext cx="2458815" cy="369332"/>
          </a:xfrm>
          <a:prstGeom prst="rect">
            <a:avLst/>
          </a:prstGeom>
        </p:spPr>
        <p:txBody>
          <a:bodyPr wrap="square">
            <a:spAutoFit/>
          </a:bodyPr>
          <a:lstStyle/>
          <a:p>
            <a:pPr marL="342900" indent="-342900">
              <a:buFont typeface="Wingdings" panose="05000000000000000000" pitchFamily="2" charset="2"/>
              <a:buChar char="ü"/>
            </a:pPr>
            <a:r>
              <a:rPr lang="en-US" b="1" dirty="0">
                <a:solidFill>
                  <a:srgbClr val="000000"/>
                </a:solidFill>
                <a:latin typeface="Holiday" panose="020B0604020202020204"/>
                <a:ea typeface="Poppins Medium"/>
                <a:cs typeface="Poppins Medium"/>
                <a:sym typeface="Poppins Medium"/>
              </a:rPr>
              <a:t>Dr. DJAFRI Ghani</a:t>
            </a:r>
          </a:p>
        </p:txBody>
      </p:sp>
      <p:sp>
        <p:nvSpPr>
          <p:cNvPr id="12" name="Rectangle 11">
            <a:extLst>
              <a:ext uri="{FF2B5EF4-FFF2-40B4-BE49-F238E27FC236}">
                <a16:creationId xmlns:a16="http://schemas.microsoft.com/office/drawing/2014/main" id="{6EA1B2A2-1AE6-440D-991D-C3EC3765CBFA}"/>
              </a:ext>
            </a:extLst>
          </p:cNvPr>
          <p:cNvSpPr/>
          <p:nvPr/>
        </p:nvSpPr>
        <p:spPr>
          <a:xfrm>
            <a:off x="10141526" y="5259384"/>
            <a:ext cx="1705916" cy="400110"/>
          </a:xfrm>
          <a:prstGeom prst="rect">
            <a:avLst/>
          </a:prstGeom>
        </p:spPr>
        <p:txBody>
          <a:bodyPr wrap="none">
            <a:spAutoFit/>
          </a:bodyPr>
          <a:lstStyle/>
          <a:p>
            <a:r>
              <a:rPr lang="fr-FR" sz="2000" i="1" dirty="0">
                <a:latin typeface="Brush Script MT" panose="03060802040406070304" pitchFamily="66" charset="0"/>
              </a:rPr>
              <a:t>À propos du cours</a:t>
            </a:r>
          </a:p>
        </p:txBody>
      </p:sp>
      <p:sp>
        <p:nvSpPr>
          <p:cNvPr id="13" name="Rectangle 12">
            <a:extLst>
              <a:ext uri="{FF2B5EF4-FFF2-40B4-BE49-F238E27FC236}">
                <a16:creationId xmlns:a16="http://schemas.microsoft.com/office/drawing/2014/main" id="{F6DE8D20-8A3C-425E-9D27-33B6DD699B0E}"/>
              </a:ext>
            </a:extLst>
          </p:cNvPr>
          <p:cNvSpPr/>
          <p:nvPr/>
        </p:nvSpPr>
        <p:spPr>
          <a:xfrm>
            <a:off x="10122435" y="5746408"/>
            <a:ext cx="1725007" cy="636713"/>
          </a:xfrm>
          <a:prstGeom prst="rect">
            <a:avLst/>
          </a:prstGeom>
        </p:spPr>
        <p:txBody>
          <a:bodyPr wrap="square">
            <a:spAutoFit/>
          </a:bodyPr>
          <a:lstStyle/>
          <a:p>
            <a:pPr marL="285750" indent="-285750" defTabSz="474157">
              <a:lnSpc>
                <a:spcPct val="90000"/>
              </a:lnSpc>
              <a:spcBef>
                <a:spcPct val="0"/>
              </a:spcBef>
              <a:spcAft>
                <a:spcPct val="35000"/>
              </a:spcAft>
              <a:buFont typeface="Arial" panose="020B0604020202020204" pitchFamily="34" charset="0"/>
              <a:buChar char="•"/>
              <a:defRPr/>
            </a:pPr>
            <a:r>
              <a:rPr lang="fr-FR" b="1" dirty="0">
                <a:latin typeface="Aharoni" panose="02010803020104030203" pitchFamily="2" charset="-79"/>
                <a:cs typeface="Aharoni" panose="02010803020104030203" pitchFamily="2" charset="-79"/>
              </a:rPr>
              <a:t>Crédits</a:t>
            </a:r>
            <a:r>
              <a:rPr lang="fr-FR" sz="1200" b="1" dirty="0">
                <a:latin typeface="Aharoni" panose="02010803020104030203" pitchFamily="2" charset="-79"/>
                <a:cs typeface="Aharoni" panose="02010803020104030203" pitchFamily="2" charset="-79"/>
              </a:rPr>
              <a:t>: </a:t>
            </a:r>
            <a:r>
              <a:rPr lang="fr-FR" sz="1400" b="1" dirty="0">
                <a:solidFill>
                  <a:srgbClr val="7030A0"/>
                </a:solidFill>
                <a:latin typeface="Eras Demi ITC" panose="020B0805030504020804" pitchFamily="34" charset="0"/>
                <a:cs typeface="Aharoni" panose="02010803020104030203" pitchFamily="2" charset="-79"/>
              </a:rPr>
              <a:t>02</a:t>
            </a:r>
          </a:p>
          <a:p>
            <a:pPr marL="285750" indent="-285750" defTabSz="474157">
              <a:lnSpc>
                <a:spcPct val="90000"/>
              </a:lnSpc>
              <a:spcBef>
                <a:spcPct val="0"/>
              </a:spcBef>
              <a:spcAft>
                <a:spcPct val="35000"/>
              </a:spcAft>
              <a:buFont typeface="Arial" panose="020B0604020202020204" pitchFamily="34" charset="0"/>
              <a:buChar char="•"/>
              <a:defRPr/>
            </a:pPr>
            <a:r>
              <a:rPr lang="fr-FR" sz="1400" b="1" dirty="0">
                <a:latin typeface="Aharoni" panose="02010803020104030203" pitchFamily="2" charset="-79"/>
                <a:cs typeface="Aharoni" panose="02010803020104030203" pitchFamily="2" charset="-79"/>
              </a:rPr>
              <a:t>Coefficients:</a:t>
            </a:r>
            <a:r>
              <a:rPr lang="fr-FR" sz="1400" b="1" dirty="0">
                <a:solidFill>
                  <a:srgbClr val="7030A0"/>
                </a:solidFill>
                <a:latin typeface="Eras Demi ITC" panose="020B0805030504020804" pitchFamily="34" charset="0"/>
                <a:cs typeface="Aharoni" panose="02010803020104030203" pitchFamily="2" charset="-79"/>
              </a:rPr>
              <a:t>02</a:t>
            </a:r>
            <a:r>
              <a:rPr lang="fr-FR" sz="1400" b="1" dirty="0">
                <a:latin typeface="Eras Demi ITC" panose="020B0805030504020804" pitchFamily="34" charset="0"/>
                <a:cs typeface="Aharoni" panose="02010803020104030203" pitchFamily="2" charset="-79"/>
              </a:rPr>
              <a:t> </a:t>
            </a:r>
          </a:p>
        </p:txBody>
      </p:sp>
      <p:sp>
        <p:nvSpPr>
          <p:cNvPr id="2" name="Rectangle 1">
            <a:extLst>
              <a:ext uri="{FF2B5EF4-FFF2-40B4-BE49-F238E27FC236}">
                <a16:creationId xmlns:a16="http://schemas.microsoft.com/office/drawing/2014/main" id="{B9065F79-AD94-4885-AF7A-A9DEF22226E7}"/>
              </a:ext>
            </a:extLst>
          </p:cNvPr>
          <p:cNvSpPr/>
          <p:nvPr/>
        </p:nvSpPr>
        <p:spPr>
          <a:xfrm>
            <a:off x="1056316" y="5300793"/>
            <a:ext cx="1208985" cy="400110"/>
          </a:xfrm>
          <a:prstGeom prst="rect">
            <a:avLst/>
          </a:prstGeom>
        </p:spPr>
        <p:txBody>
          <a:bodyPr wrap="none">
            <a:spAutoFit/>
          </a:bodyPr>
          <a:lstStyle/>
          <a:p>
            <a:r>
              <a:rPr lang="fr-FR" sz="2000" dirty="0">
                <a:latin typeface="Brush Script MT" panose="03060802040406070304" pitchFamily="66" charset="0"/>
              </a:rPr>
              <a:t>Présentation</a:t>
            </a:r>
          </a:p>
        </p:txBody>
      </p:sp>
      <p:pic>
        <p:nvPicPr>
          <p:cNvPr id="14" name="Image 13">
            <a:extLst>
              <a:ext uri="{FF2B5EF4-FFF2-40B4-BE49-F238E27FC236}">
                <a16:creationId xmlns:a16="http://schemas.microsoft.com/office/drawing/2014/main" id="{DBBFD6EE-CC62-4057-A809-27C2D9AB9966}"/>
              </a:ext>
            </a:extLst>
          </p:cNvPr>
          <p:cNvPicPr>
            <a:picLocks noChangeAspect="1"/>
          </p:cNvPicPr>
          <p:nvPr/>
        </p:nvPicPr>
        <p:blipFill rotWithShape="1">
          <a:blip r:embed="rId5">
            <a:extLst>
              <a:ext uri="{28A0092B-C50C-407E-A947-70E740481C1C}">
                <a14:useLocalDpi xmlns:a14="http://schemas.microsoft.com/office/drawing/2010/main" val="0"/>
              </a:ext>
            </a:extLst>
          </a:blip>
          <a:srcRect l="72676" t="56584" b="903"/>
          <a:stretch/>
        </p:blipFill>
        <p:spPr>
          <a:xfrm>
            <a:off x="9225978" y="802384"/>
            <a:ext cx="2722365" cy="1206699"/>
          </a:xfrm>
          <a:prstGeom prst="rect">
            <a:avLst/>
          </a:prstGeom>
        </p:spPr>
      </p:pic>
    </p:spTree>
    <p:extLst>
      <p:ext uri="{BB962C8B-B14F-4D97-AF65-F5344CB8AC3E}">
        <p14:creationId xmlns:p14="http://schemas.microsoft.com/office/powerpoint/2010/main" val="3262261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5765436-69A8-403D-A02B-6DF7D3DE9D68}"/>
              </a:ext>
            </a:extLst>
          </p:cNvPr>
          <p:cNvPicPr>
            <a:picLocks noChangeAspect="1"/>
          </p:cNvPicPr>
          <p:nvPr/>
        </p:nvPicPr>
        <p:blipFill>
          <a:blip r:embed="rId2"/>
          <a:stretch>
            <a:fillRect/>
          </a:stretch>
        </p:blipFill>
        <p:spPr>
          <a:xfrm>
            <a:off x="3637722" y="1124410"/>
            <a:ext cx="6261652" cy="3718891"/>
          </a:xfrm>
          <a:prstGeom prst="rect">
            <a:avLst/>
          </a:prstGeom>
        </p:spPr>
      </p:pic>
      <p:sp>
        <p:nvSpPr>
          <p:cNvPr id="6" name="Rectangle 1">
            <a:extLst>
              <a:ext uri="{FF2B5EF4-FFF2-40B4-BE49-F238E27FC236}">
                <a16:creationId xmlns:a16="http://schemas.microsoft.com/office/drawing/2014/main" id="{2594C691-7C9E-4524-8A3E-7B10CD9CB39B}"/>
              </a:ext>
            </a:extLst>
          </p:cNvPr>
          <p:cNvSpPr>
            <a:spLocks noChangeArrowheads="1"/>
          </p:cNvSpPr>
          <p:nvPr/>
        </p:nvSpPr>
        <p:spPr bwMode="auto">
          <a:xfrm>
            <a:off x="5594350" y="3651140"/>
            <a:ext cx="200225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nvGrpSpPr>
          <p:cNvPr id="7" name="Groupe 6">
            <a:extLst>
              <a:ext uri="{FF2B5EF4-FFF2-40B4-BE49-F238E27FC236}">
                <a16:creationId xmlns:a16="http://schemas.microsoft.com/office/drawing/2014/main" id="{01F6A1E0-B4E5-47A6-9F05-3A0111F532D4}"/>
              </a:ext>
            </a:extLst>
          </p:cNvPr>
          <p:cNvGrpSpPr/>
          <p:nvPr/>
        </p:nvGrpSpPr>
        <p:grpSpPr>
          <a:xfrm>
            <a:off x="437150" y="567809"/>
            <a:ext cx="3488239" cy="369332"/>
            <a:chOff x="437150" y="567809"/>
            <a:chExt cx="3488239" cy="369332"/>
          </a:xfrm>
        </p:grpSpPr>
        <p:sp>
          <p:nvSpPr>
            <p:cNvPr id="8" name="Rectangle 7">
              <a:extLst>
                <a:ext uri="{FF2B5EF4-FFF2-40B4-BE49-F238E27FC236}">
                  <a16:creationId xmlns:a16="http://schemas.microsoft.com/office/drawing/2014/main" id="{5C212245-6E95-4EDA-9975-CFC4B31F93B6}"/>
                </a:ext>
              </a:extLst>
            </p:cNvPr>
            <p:cNvSpPr/>
            <p:nvPr/>
          </p:nvSpPr>
          <p:spPr>
            <a:xfrm>
              <a:off x="782011" y="567809"/>
              <a:ext cx="3143378" cy="369332"/>
            </a:xfrm>
            <a:prstGeom prst="rect">
              <a:avLst/>
            </a:prstGeom>
          </p:spPr>
          <p:txBody>
            <a:bodyPr wrap="square">
              <a:spAutoFit/>
            </a:bodyPr>
            <a:lstStyle/>
            <a:p>
              <a:r>
                <a:rPr lang="fr-FR" b="1" dirty="0">
                  <a:solidFill>
                    <a:srgbClr val="000000"/>
                  </a:solidFill>
                  <a:latin typeface="Times New Roman" panose="02020603050405020304" pitchFamily="18" charset="0"/>
                  <a:cs typeface="Times New Roman" panose="02020603050405020304" pitchFamily="18" charset="0"/>
                </a:rPr>
                <a:t>Evolution de l’informatique</a:t>
              </a:r>
              <a:r>
                <a:rPr lang="fr-FR" dirty="0">
                  <a:latin typeface="Times New Roman" panose="02020603050405020304" pitchFamily="18" charset="0"/>
                  <a:cs typeface="Times New Roman" panose="02020603050405020304" pitchFamily="18" charset="0"/>
                </a:rPr>
                <a:t> </a:t>
              </a:r>
            </a:p>
          </p:txBody>
        </p:sp>
        <p:sp>
          <p:nvSpPr>
            <p:cNvPr id="9" name="Freeform 5">
              <a:extLst>
                <a:ext uri="{FF2B5EF4-FFF2-40B4-BE49-F238E27FC236}">
                  <a16:creationId xmlns:a16="http://schemas.microsoft.com/office/drawing/2014/main" id="{60419341-16B4-4CC5-8158-25C081D79D8E}"/>
                </a:ext>
              </a:extLst>
            </p:cNvPr>
            <p:cNvSpPr/>
            <p:nvPr/>
          </p:nvSpPr>
          <p:spPr>
            <a:xfrm>
              <a:off x="437150" y="567809"/>
              <a:ext cx="362949" cy="284794"/>
            </a:xfrm>
            <a:custGeom>
              <a:avLst/>
              <a:gdLst/>
              <a:ahLst/>
              <a:cxnLst/>
              <a:rect l="l" t="t" r="r" b="b"/>
              <a:pathLst>
                <a:path w="1197170" h="1210374">
                  <a:moveTo>
                    <a:pt x="0" y="0"/>
                  </a:moveTo>
                  <a:lnTo>
                    <a:pt x="1197170" y="0"/>
                  </a:lnTo>
                  <a:lnTo>
                    <a:pt x="1197170" y="1210374"/>
                  </a:lnTo>
                  <a:lnTo>
                    <a:pt x="0" y="1210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dirty="0"/>
            </a:p>
          </p:txBody>
        </p:sp>
      </p:grpSp>
      <p:sp>
        <p:nvSpPr>
          <p:cNvPr id="10" name="Rectangle 9">
            <a:extLst>
              <a:ext uri="{FF2B5EF4-FFF2-40B4-BE49-F238E27FC236}">
                <a16:creationId xmlns:a16="http://schemas.microsoft.com/office/drawing/2014/main" id="{DC9E3C59-A56B-4E37-9792-EDDA96A7D531}"/>
              </a:ext>
            </a:extLst>
          </p:cNvPr>
          <p:cNvSpPr/>
          <p:nvPr/>
        </p:nvSpPr>
        <p:spPr>
          <a:xfrm>
            <a:off x="3713922" y="4843301"/>
            <a:ext cx="6096000" cy="646331"/>
          </a:xfrm>
          <a:prstGeom prst="rect">
            <a:avLst/>
          </a:prstGeom>
        </p:spPr>
        <p:txBody>
          <a:bodyPr>
            <a:spAutoFit/>
          </a:bodyPr>
          <a:lstStyle/>
          <a:p>
            <a:pPr algn="ctr"/>
            <a:r>
              <a:rPr lang="fr-FR" dirty="0">
                <a:latin typeface="Aharoni" panose="02010803020104030203" pitchFamily="2" charset="-79"/>
                <a:cs typeface="Aharoni" panose="02010803020104030203" pitchFamily="2" charset="-79"/>
              </a:rPr>
              <a:t>Machine mécanographique (Calculateur de statistiques à cartes perforées)</a:t>
            </a:r>
          </a:p>
        </p:txBody>
      </p:sp>
      <p:sp>
        <p:nvSpPr>
          <p:cNvPr id="11" name="Rectangle 10">
            <a:extLst>
              <a:ext uri="{FF2B5EF4-FFF2-40B4-BE49-F238E27FC236}">
                <a16:creationId xmlns:a16="http://schemas.microsoft.com/office/drawing/2014/main" id="{D240E2B0-A65D-4D9E-9B17-E6F2CEF75542}"/>
              </a:ext>
            </a:extLst>
          </p:cNvPr>
          <p:cNvSpPr/>
          <p:nvPr/>
        </p:nvSpPr>
        <p:spPr>
          <a:xfrm>
            <a:off x="618624" y="5842533"/>
            <a:ext cx="10916478" cy="707886"/>
          </a:xfrm>
          <a:prstGeom prst="rect">
            <a:avLst/>
          </a:prstGeom>
        </p:spPr>
        <p:txBody>
          <a:bodyPr wrap="square">
            <a:spAutoFit/>
          </a:bodyPr>
          <a:lstStyle/>
          <a:p>
            <a:pPr algn="just"/>
            <a:r>
              <a:rPr lang="fr-FR" sz="2000" dirty="0">
                <a:latin typeface="Times New Roman" panose="02020603050405020304" pitchFamily="18" charset="0"/>
                <a:cs typeface="Times New Roman" panose="02020603050405020304" pitchFamily="18" charset="0"/>
              </a:rPr>
              <a:t>En 1887, Hermann Hollerith inventait la machine </a:t>
            </a:r>
            <a:r>
              <a:rPr lang="fr-FR" sz="2000" b="1" dirty="0">
                <a:latin typeface="Times New Roman" panose="02020603050405020304" pitchFamily="18" charset="0"/>
                <a:cs typeface="Times New Roman" panose="02020603050405020304" pitchFamily="18" charset="0"/>
              </a:rPr>
              <a:t>mécanographique</a:t>
            </a:r>
            <a:r>
              <a:rPr lang="fr-FR" sz="2000" dirty="0">
                <a:latin typeface="Times New Roman" panose="02020603050405020304" pitchFamily="18" charset="0"/>
                <a:cs typeface="Times New Roman" panose="02020603050405020304" pitchFamily="18" charset="0"/>
              </a:rPr>
              <a:t>, un calculateur de statistiques utilisant des cartes perforées pour accélérer le traitement des données du recensement américain de 1890.</a:t>
            </a:r>
          </a:p>
        </p:txBody>
      </p:sp>
    </p:spTree>
    <p:extLst>
      <p:ext uri="{BB962C8B-B14F-4D97-AF65-F5344CB8AC3E}">
        <p14:creationId xmlns:p14="http://schemas.microsoft.com/office/powerpoint/2010/main" val="400003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857CCD9-8BE8-48D8-A564-0417DE510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488" y="1108559"/>
            <a:ext cx="4748213" cy="3574909"/>
          </a:xfrm>
          <a:prstGeom prst="rect">
            <a:avLst/>
          </a:prstGeom>
        </p:spPr>
      </p:pic>
      <p:sp>
        <p:nvSpPr>
          <p:cNvPr id="8" name="Rectangle 7">
            <a:extLst>
              <a:ext uri="{FF2B5EF4-FFF2-40B4-BE49-F238E27FC236}">
                <a16:creationId xmlns:a16="http://schemas.microsoft.com/office/drawing/2014/main" id="{C9EE04F0-8DB2-4877-81B8-C34765B02CD5}"/>
              </a:ext>
            </a:extLst>
          </p:cNvPr>
          <p:cNvSpPr/>
          <p:nvPr/>
        </p:nvSpPr>
        <p:spPr>
          <a:xfrm>
            <a:off x="3338513" y="4854886"/>
            <a:ext cx="6030818" cy="369332"/>
          </a:xfrm>
          <a:prstGeom prst="rect">
            <a:avLst/>
          </a:prstGeom>
        </p:spPr>
        <p:txBody>
          <a:bodyPr wrap="none">
            <a:spAutoFit/>
          </a:bodyPr>
          <a:lstStyle/>
          <a:p>
            <a:r>
              <a:rPr lang="en-US" dirty="0">
                <a:latin typeface="Aharoni" panose="02010803020104030203" pitchFamily="2" charset="-79"/>
                <a:cs typeface="Aharoni" panose="02010803020104030203" pitchFamily="2" charset="-79"/>
              </a:rPr>
              <a:t>ENIAC” Electronic Numerical Integrator and Computer</a:t>
            </a:r>
            <a:endParaRPr lang="fr-FR"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7B3C6B9B-2079-4CA4-9422-90896274E341}"/>
              </a:ext>
            </a:extLst>
          </p:cNvPr>
          <p:cNvSpPr/>
          <p:nvPr/>
        </p:nvSpPr>
        <p:spPr>
          <a:xfrm>
            <a:off x="782011" y="5395636"/>
            <a:ext cx="10591800" cy="1015663"/>
          </a:xfrm>
          <a:prstGeom prst="rect">
            <a:avLst/>
          </a:prstGeom>
        </p:spPr>
        <p:txBody>
          <a:bodyPr wrap="square">
            <a:spAutoFit/>
          </a:bodyPr>
          <a:lstStyle/>
          <a:p>
            <a:pPr algn="just"/>
            <a:r>
              <a:rPr lang="fr-FR" sz="2000" dirty="0">
                <a:latin typeface="Times New Roman" panose="02020603050405020304" pitchFamily="18" charset="0"/>
                <a:cs typeface="Times New Roman" panose="02020603050405020304" pitchFamily="18" charset="0"/>
              </a:rPr>
              <a:t>En 1945 (inauguré en 1946), John </a:t>
            </a:r>
            <a:r>
              <a:rPr lang="fr-FR" sz="2000" dirty="0" err="1">
                <a:latin typeface="Times New Roman" panose="02020603050405020304" pitchFamily="18" charset="0"/>
                <a:cs typeface="Times New Roman" panose="02020603050405020304" pitchFamily="18" charset="0"/>
              </a:rPr>
              <a:t>Presper</a:t>
            </a:r>
            <a:r>
              <a:rPr lang="fr-FR" sz="2000" dirty="0">
                <a:latin typeface="Times New Roman" panose="02020603050405020304" pitchFamily="18" charset="0"/>
                <a:cs typeface="Times New Roman" panose="02020603050405020304" pitchFamily="18" charset="0"/>
              </a:rPr>
              <a:t> Eckert et John William </a:t>
            </a:r>
            <a:r>
              <a:rPr lang="fr-FR" sz="2000" dirty="0" err="1">
                <a:latin typeface="Times New Roman" panose="02020603050405020304" pitchFamily="18" charset="0"/>
                <a:cs typeface="Times New Roman" panose="02020603050405020304" pitchFamily="18" charset="0"/>
              </a:rPr>
              <a:t>Mauchly</a:t>
            </a:r>
            <a:r>
              <a:rPr lang="fr-FR" sz="2000" dirty="0">
                <a:latin typeface="Times New Roman" panose="02020603050405020304" pitchFamily="18" charset="0"/>
                <a:cs typeface="Times New Roman" panose="02020603050405020304" pitchFamily="18" charset="0"/>
              </a:rPr>
              <a:t> construisent l’ENIAC (</a:t>
            </a:r>
            <a:r>
              <a:rPr lang="fr-FR" sz="2000" dirty="0" err="1">
                <a:latin typeface="Times New Roman" panose="02020603050405020304" pitchFamily="18" charset="0"/>
                <a:cs typeface="Times New Roman" panose="02020603050405020304" pitchFamily="18" charset="0"/>
              </a:rPr>
              <a:t>Electronic</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Numerical</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Integrator</a:t>
            </a:r>
            <a:r>
              <a:rPr lang="fr-FR" sz="2000" dirty="0">
                <a:latin typeface="Times New Roman" panose="02020603050405020304" pitchFamily="18" charset="0"/>
                <a:cs typeface="Times New Roman" panose="02020603050405020304" pitchFamily="18" charset="0"/>
              </a:rPr>
              <a:t> and Computer), le premier calculateur numérique électronique programmable.</a:t>
            </a:r>
          </a:p>
        </p:txBody>
      </p:sp>
      <p:grpSp>
        <p:nvGrpSpPr>
          <p:cNvPr id="6" name="Groupe 5">
            <a:extLst>
              <a:ext uri="{FF2B5EF4-FFF2-40B4-BE49-F238E27FC236}">
                <a16:creationId xmlns:a16="http://schemas.microsoft.com/office/drawing/2014/main" id="{7FE6E5E0-AC2F-4D3A-8C29-6B112C3051C1}"/>
              </a:ext>
            </a:extLst>
          </p:cNvPr>
          <p:cNvGrpSpPr/>
          <p:nvPr/>
        </p:nvGrpSpPr>
        <p:grpSpPr>
          <a:xfrm>
            <a:off x="437150" y="567809"/>
            <a:ext cx="3488239" cy="369332"/>
            <a:chOff x="437150" y="567809"/>
            <a:chExt cx="3488239" cy="369332"/>
          </a:xfrm>
        </p:grpSpPr>
        <p:sp>
          <p:nvSpPr>
            <p:cNvPr id="7" name="Rectangle 6">
              <a:extLst>
                <a:ext uri="{FF2B5EF4-FFF2-40B4-BE49-F238E27FC236}">
                  <a16:creationId xmlns:a16="http://schemas.microsoft.com/office/drawing/2014/main" id="{06528C88-4C7B-4502-BBE1-DB5DB05B968B}"/>
                </a:ext>
              </a:extLst>
            </p:cNvPr>
            <p:cNvSpPr/>
            <p:nvPr/>
          </p:nvSpPr>
          <p:spPr>
            <a:xfrm>
              <a:off x="782011" y="567809"/>
              <a:ext cx="3143378" cy="369332"/>
            </a:xfrm>
            <a:prstGeom prst="rect">
              <a:avLst/>
            </a:prstGeom>
          </p:spPr>
          <p:txBody>
            <a:bodyPr wrap="square">
              <a:spAutoFit/>
            </a:bodyPr>
            <a:lstStyle/>
            <a:p>
              <a:r>
                <a:rPr lang="fr-FR" b="1" dirty="0">
                  <a:solidFill>
                    <a:srgbClr val="000000"/>
                  </a:solidFill>
                  <a:latin typeface="Times New Roman" panose="02020603050405020304" pitchFamily="18" charset="0"/>
                  <a:cs typeface="Times New Roman" panose="02020603050405020304" pitchFamily="18" charset="0"/>
                </a:rPr>
                <a:t>Evolution de l’informatique</a:t>
              </a:r>
              <a:r>
                <a:rPr lang="fr-FR" dirty="0">
                  <a:latin typeface="Times New Roman" panose="02020603050405020304" pitchFamily="18" charset="0"/>
                  <a:cs typeface="Times New Roman" panose="02020603050405020304" pitchFamily="18" charset="0"/>
                </a:rPr>
                <a:t> </a:t>
              </a:r>
            </a:p>
          </p:txBody>
        </p:sp>
        <p:sp>
          <p:nvSpPr>
            <p:cNvPr id="9" name="Freeform 5">
              <a:extLst>
                <a:ext uri="{FF2B5EF4-FFF2-40B4-BE49-F238E27FC236}">
                  <a16:creationId xmlns:a16="http://schemas.microsoft.com/office/drawing/2014/main" id="{5FE37BEB-C045-496E-B8AA-CE7FCA03329F}"/>
                </a:ext>
              </a:extLst>
            </p:cNvPr>
            <p:cNvSpPr/>
            <p:nvPr/>
          </p:nvSpPr>
          <p:spPr>
            <a:xfrm>
              <a:off x="437150" y="567809"/>
              <a:ext cx="362949" cy="284794"/>
            </a:xfrm>
            <a:custGeom>
              <a:avLst/>
              <a:gdLst/>
              <a:ahLst/>
              <a:cxnLst/>
              <a:rect l="l" t="t" r="r" b="b"/>
              <a:pathLst>
                <a:path w="1197170" h="1210374">
                  <a:moveTo>
                    <a:pt x="0" y="0"/>
                  </a:moveTo>
                  <a:lnTo>
                    <a:pt x="1197170" y="0"/>
                  </a:lnTo>
                  <a:lnTo>
                    <a:pt x="1197170" y="1210374"/>
                  </a:lnTo>
                  <a:lnTo>
                    <a:pt x="0" y="1210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dirty="0"/>
            </a:p>
          </p:txBody>
        </p:sp>
      </p:grpSp>
    </p:spTree>
    <p:extLst>
      <p:ext uri="{BB962C8B-B14F-4D97-AF65-F5344CB8AC3E}">
        <p14:creationId xmlns:p14="http://schemas.microsoft.com/office/powerpoint/2010/main" val="414233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7FE6E5E0-AC2F-4D3A-8C29-6B112C3051C1}"/>
              </a:ext>
            </a:extLst>
          </p:cNvPr>
          <p:cNvGrpSpPr/>
          <p:nvPr/>
        </p:nvGrpSpPr>
        <p:grpSpPr>
          <a:xfrm>
            <a:off x="437150" y="567809"/>
            <a:ext cx="3488239" cy="369332"/>
            <a:chOff x="437150" y="567809"/>
            <a:chExt cx="3488239" cy="369332"/>
          </a:xfrm>
        </p:grpSpPr>
        <p:sp>
          <p:nvSpPr>
            <p:cNvPr id="7" name="Rectangle 6">
              <a:extLst>
                <a:ext uri="{FF2B5EF4-FFF2-40B4-BE49-F238E27FC236}">
                  <a16:creationId xmlns:a16="http://schemas.microsoft.com/office/drawing/2014/main" id="{06528C88-4C7B-4502-BBE1-DB5DB05B968B}"/>
                </a:ext>
              </a:extLst>
            </p:cNvPr>
            <p:cNvSpPr/>
            <p:nvPr/>
          </p:nvSpPr>
          <p:spPr>
            <a:xfrm>
              <a:off x="782011" y="567809"/>
              <a:ext cx="3143378" cy="369332"/>
            </a:xfrm>
            <a:prstGeom prst="rect">
              <a:avLst/>
            </a:prstGeom>
          </p:spPr>
          <p:txBody>
            <a:bodyPr wrap="square">
              <a:spAutoFit/>
            </a:bodyPr>
            <a:lstStyle/>
            <a:p>
              <a:r>
                <a:rPr lang="fr-FR" b="1" dirty="0">
                  <a:solidFill>
                    <a:srgbClr val="000000"/>
                  </a:solidFill>
                  <a:latin typeface="Times New Roman" panose="02020603050405020304" pitchFamily="18" charset="0"/>
                  <a:cs typeface="Times New Roman" panose="02020603050405020304" pitchFamily="18" charset="0"/>
                </a:rPr>
                <a:t>Evolution de l’informatique</a:t>
              </a:r>
              <a:r>
                <a:rPr lang="fr-FR" dirty="0">
                  <a:latin typeface="Times New Roman" panose="02020603050405020304" pitchFamily="18" charset="0"/>
                  <a:cs typeface="Times New Roman" panose="02020603050405020304" pitchFamily="18" charset="0"/>
                </a:rPr>
                <a:t> </a:t>
              </a:r>
            </a:p>
          </p:txBody>
        </p:sp>
        <p:sp>
          <p:nvSpPr>
            <p:cNvPr id="9" name="Freeform 5">
              <a:extLst>
                <a:ext uri="{FF2B5EF4-FFF2-40B4-BE49-F238E27FC236}">
                  <a16:creationId xmlns:a16="http://schemas.microsoft.com/office/drawing/2014/main" id="{5FE37BEB-C045-496E-B8AA-CE7FCA03329F}"/>
                </a:ext>
              </a:extLst>
            </p:cNvPr>
            <p:cNvSpPr/>
            <p:nvPr/>
          </p:nvSpPr>
          <p:spPr>
            <a:xfrm>
              <a:off x="437150" y="567809"/>
              <a:ext cx="362949" cy="284794"/>
            </a:xfrm>
            <a:custGeom>
              <a:avLst/>
              <a:gdLst/>
              <a:ahLst/>
              <a:cxnLst/>
              <a:rect l="l" t="t" r="r" b="b"/>
              <a:pathLst>
                <a:path w="1197170" h="1210374">
                  <a:moveTo>
                    <a:pt x="0" y="0"/>
                  </a:moveTo>
                  <a:lnTo>
                    <a:pt x="1197170" y="0"/>
                  </a:lnTo>
                  <a:lnTo>
                    <a:pt x="1197170" y="1210374"/>
                  </a:lnTo>
                  <a:lnTo>
                    <a:pt x="0" y="12103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dirty="0"/>
            </a:p>
          </p:txBody>
        </p:sp>
      </p:grpSp>
      <p:pic>
        <p:nvPicPr>
          <p:cNvPr id="10" name="Image 9">
            <a:extLst>
              <a:ext uri="{FF2B5EF4-FFF2-40B4-BE49-F238E27FC236}">
                <a16:creationId xmlns:a16="http://schemas.microsoft.com/office/drawing/2014/main" id="{5B01BDF2-E14A-485C-992C-2EB260675DA9}"/>
              </a:ext>
            </a:extLst>
          </p:cNvPr>
          <p:cNvPicPr>
            <a:picLocks noChangeAspect="1"/>
          </p:cNvPicPr>
          <p:nvPr/>
        </p:nvPicPr>
        <p:blipFill>
          <a:blip r:embed="rId4"/>
          <a:stretch>
            <a:fillRect/>
          </a:stretch>
        </p:blipFill>
        <p:spPr>
          <a:xfrm>
            <a:off x="3925389" y="1244943"/>
            <a:ext cx="5200650" cy="3438525"/>
          </a:xfrm>
          <a:prstGeom prst="rect">
            <a:avLst/>
          </a:prstGeom>
        </p:spPr>
      </p:pic>
      <p:sp>
        <p:nvSpPr>
          <p:cNvPr id="11" name="Rectangle 10">
            <a:extLst>
              <a:ext uri="{FF2B5EF4-FFF2-40B4-BE49-F238E27FC236}">
                <a16:creationId xmlns:a16="http://schemas.microsoft.com/office/drawing/2014/main" id="{6BCDDE0F-3444-4F82-B3AB-A63E99458564}"/>
              </a:ext>
            </a:extLst>
          </p:cNvPr>
          <p:cNvSpPr/>
          <p:nvPr/>
        </p:nvSpPr>
        <p:spPr>
          <a:xfrm>
            <a:off x="3376957" y="4854886"/>
            <a:ext cx="6479659" cy="369332"/>
          </a:xfrm>
          <a:prstGeom prst="rect">
            <a:avLst/>
          </a:prstGeom>
        </p:spPr>
        <p:txBody>
          <a:bodyPr wrap="none">
            <a:spAutoFit/>
          </a:bodyPr>
          <a:lstStyle/>
          <a:p>
            <a:r>
              <a:rPr lang="en-US" dirty="0">
                <a:latin typeface="Aharoni" panose="02010803020104030203" pitchFamily="2" charset="-79"/>
                <a:cs typeface="Aharoni" panose="02010803020104030203" pitchFamily="2" charset="-79"/>
              </a:rPr>
              <a:t>“EDVAC” Electronic Discrete Variable Automatic Computer</a:t>
            </a:r>
            <a:endParaRPr lang="fr-FR" dirty="0">
              <a:latin typeface="Aharoni" panose="02010803020104030203" pitchFamily="2" charset="-79"/>
              <a:cs typeface="Aharoni" panose="02010803020104030203" pitchFamily="2" charset="-79"/>
            </a:endParaRPr>
          </a:p>
        </p:txBody>
      </p:sp>
      <p:sp>
        <p:nvSpPr>
          <p:cNvPr id="12" name="Rectangle 11">
            <a:extLst>
              <a:ext uri="{FF2B5EF4-FFF2-40B4-BE49-F238E27FC236}">
                <a16:creationId xmlns:a16="http://schemas.microsoft.com/office/drawing/2014/main" id="{A0B7AC35-5EF2-4A13-8D13-B3CA3982036F}"/>
              </a:ext>
            </a:extLst>
          </p:cNvPr>
          <p:cNvSpPr/>
          <p:nvPr/>
        </p:nvSpPr>
        <p:spPr>
          <a:xfrm>
            <a:off x="933450" y="5395636"/>
            <a:ext cx="10048875" cy="1015663"/>
          </a:xfrm>
          <a:prstGeom prst="rect">
            <a:avLst/>
          </a:prstGeom>
        </p:spPr>
        <p:txBody>
          <a:bodyPr wrap="square">
            <a:spAutoFit/>
          </a:bodyPr>
          <a:lstStyle/>
          <a:p>
            <a:pPr algn="just"/>
            <a:r>
              <a:rPr lang="fr-FR" sz="2000" dirty="0">
                <a:latin typeface="Times New Roman" panose="02020603050405020304" pitchFamily="18" charset="0"/>
                <a:cs typeface="Times New Roman" panose="02020603050405020304" pitchFamily="18" charset="0"/>
              </a:rPr>
              <a:t>En 1945 (inauguré en 1946), John von Neumann concevait l’EDVAC (</a:t>
            </a:r>
            <a:r>
              <a:rPr lang="fr-FR" sz="2000" dirty="0" err="1">
                <a:latin typeface="Times New Roman" panose="02020603050405020304" pitchFamily="18" charset="0"/>
                <a:cs typeface="Times New Roman" panose="02020603050405020304" pitchFamily="18" charset="0"/>
              </a:rPr>
              <a:t>Electronic</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Discrete</a:t>
            </a:r>
            <a:r>
              <a:rPr lang="fr-FR" sz="2000" dirty="0">
                <a:latin typeface="Times New Roman" panose="02020603050405020304" pitchFamily="18" charset="0"/>
                <a:cs typeface="Times New Roman" panose="02020603050405020304" pitchFamily="18" charset="0"/>
              </a:rPr>
              <a:t> Variable </a:t>
            </a:r>
            <a:r>
              <a:rPr lang="fr-FR" sz="2000" dirty="0" err="1">
                <a:latin typeface="Times New Roman" panose="02020603050405020304" pitchFamily="18" charset="0"/>
                <a:cs typeface="Times New Roman" panose="02020603050405020304" pitchFamily="18" charset="0"/>
              </a:rPr>
              <a:t>Automatic</a:t>
            </a:r>
            <a:r>
              <a:rPr lang="fr-FR" sz="2000" dirty="0">
                <a:latin typeface="Times New Roman" panose="02020603050405020304" pitchFamily="18" charset="0"/>
                <a:cs typeface="Times New Roman" panose="02020603050405020304" pitchFamily="18" charset="0"/>
              </a:rPr>
              <a:t> Computer), l’un des premiers ordinateurs capables d’enregistrer un programme directement en mémoire.</a:t>
            </a:r>
          </a:p>
        </p:txBody>
      </p:sp>
    </p:spTree>
    <p:extLst>
      <p:ext uri="{BB962C8B-B14F-4D97-AF65-F5344CB8AC3E}">
        <p14:creationId xmlns:p14="http://schemas.microsoft.com/office/powerpoint/2010/main" val="302509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6084DF-733B-4E48-AAE9-23C1DE63427F}"/>
              </a:ext>
            </a:extLst>
          </p:cNvPr>
          <p:cNvPicPr>
            <a:picLocks noChangeAspect="1"/>
          </p:cNvPicPr>
          <p:nvPr/>
        </p:nvPicPr>
        <p:blipFill>
          <a:blip r:embed="rId2"/>
          <a:stretch>
            <a:fillRect/>
          </a:stretch>
        </p:blipFill>
        <p:spPr>
          <a:xfrm>
            <a:off x="1371599" y="3210041"/>
            <a:ext cx="3762376" cy="2573429"/>
          </a:xfrm>
          <a:prstGeom prst="rect">
            <a:avLst/>
          </a:prstGeom>
        </p:spPr>
      </p:pic>
      <p:pic>
        <p:nvPicPr>
          <p:cNvPr id="7" name="Image 6">
            <a:extLst>
              <a:ext uri="{FF2B5EF4-FFF2-40B4-BE49-F238E27FC236}">
                <a16:creationId xmlns:a16="http://schemas.microsoft.com/office/drawing/2014/main" id="{FAD930A7-93C3-452E-8122-4FCA2A64E103}"/>
              </a:ext>
            </a:extLst>
          </p:cNvPr>
          <p:cNvPicPr>
            <a:picLocks noChangeAspect="1"/>
          </p:cNvPicPr>
          <p:nvPr/>
        </p:nvPicPr>
        <p:blipFill>
          <a:blip r:embed="rId3"/>
          <a:stretch>
            <a:fillRect/>
          </a:stretch>
        </p:blipFill>
        <p:spPr>
          <a:xfrm>
            <a:off x="6553200" y="3053290"/>
            <a:ext cx="3879874" cy="2671235"/>
          </a:xfrm>
          <a:prstGeom prst="rect">
            <a:avLst/>
          </a:prstGeom>
        </p:spPr>
      </p:pic>
      <p:pic>
        <p:nvPicPr>
          <p:cNvPr id="8" name="Image 7">
            <a:extLst>
              <a:ext uri="{FF2B5EF4-FFF2-40B4-BE49-F238E27FC236}">
                <a16:creationId xmlns:a16="http://schemas.microsoft.com/office/drawing/2014/main" id="{0CD2BCC4-AE1C-4763-8A40-D89810B286DC}"/>
              </a:ext>
            </a:extLst>
          </p:cNvPr>
          <p:cNvPicPr>
            <a:picLocks noChangeAspect="1"/>
          </p:cNvPicPr>
          <p:nvPr/>
        </p:nvPicPr>
        <p:blipFill>
          <a:blip r:embed="rId4"/>
          <a:stretch>
            <a:fillRect/>
          </a:stretch>
        </p:blipFill>
        <p:spPr>
          <a:xfrm>
            <a:off x="6900085" y="568791"/>
            <a:ext cx="1609724" cy="1574334"/>
          </a:xfrm>
          <a:prstGeom prst="rect">
            <a:avLst/>
          </a:prstGeom>
        </p:spPr>
      </p:pic>
      <p:grpSp>
        <p:nvGrpSpPr>
          <p:cNvPr id="3" name="Groupe 2">
            <a:extLst>
              <a:ext uri="{FF2B5EF4-FFF2-40B4-BE49-F238E27FC236}">
                <a16:creationId xmlns:a16="http://schemas.microsoft.com/office/drawing/2014/main" id="{F759C41A-014B-4FFD-9857-A95B2DC6A7EA}"/>
              </a:ext>
            </a:extLst>
          </p:cNvPr>
          <p:cNvGrpSpPr/>
          <p:nvPr/>
        </p:nvGrpSpPr>
        <p:grpSpPr>
          <a:xfrm>
            <a:off x="466725" y="828675"/>
            <a:ext cx="3419475" cy="402606"/>
            <a:chOff x="1695450" y="781050"/>
            <a:chExt cx="3419475" cy="402606"/>
          </a:xfrm>
        </p:grpSpPr>
        <p:sp>
          <p:nvSpPr>
            <p:cNvPr id="2" name="Rectangle 1">
              <a:extLst>
                <a:ext uri="{FF2B5EF4-FFF2-40B4-BE49-F238E27FC236}">
                  <a16:creationId xmlns:a16="http://schemas.microsoft.com/office/drawing/2014/main" id="{0FE11B4F-A834-407F-928A-A073D7F666C2}"/>
                </a:ext>
              </a:extLst>
            </p:cNvPr>
            <p:cNvSpPr/>
            <p:nvPr/>
          </p:nvSpPr>
          <p:spPr>
            <a:xfrm>
              <a:off x="2174221" y="781050"/>
              <a:ext cx="2940704" cy="369332"/>
            </a:xfrm>
            <a:prstGeom prst="rect">
              <a:avLst/>
            </a:prstGeom>
          </p:spPr>
          <p:txBody>
            <a:bodyPr wrap="square">
              <a:spAutoFit/>
            </a:bodyPr>
            <a:lstStyle/>
            <a:p>
              <a:r>
                <a:rPr lang="fr-FR" b="1" dirty="0">
                  <a:solidFill>
                    <a:srgbClr val="000000"/>
                  </a:solidFill>
                  <a:latin typeface="Times New Roman" panose="02020603050405020304" pitchFamily="18" charset="0"/>
                </a:rPr>
                <a:t>Evolution des ordinateurs</a:t>
              </a:r>
              <a:r>
                <a:rPr lang="fr-FR" dirty="0"/>
                <a:t> </a:t>
              </a:r>
            </a:p>
          </p:txBody>
        </p:sp>
        <p:sp>
          <p:nvSpPr>
            <p:cNvPr id="6" name="Freeform 42">
              <a:extLst>
                <a:ext uri="{FF2B5EF4-FFF2-40B4-BE49-F238E27FC236}">
                  <a16:creationId xmlns:a16="http://schemas.microsoft.com/office/drawing/2014/main" id="{F3254893-96BF-4DD9-B536-E7C4212AA07B}"/>
                </a:ext>
              </a:extLst>
            </p:cNvPr>
            <p:cNvSpPr/>
            <p:nvPr/>
          </p:nvSpPr>
          <p:spPr>
            <a:xfrm>
              <a:off x="1695450" y="781050"/>
              <a:ext cx="361950" cy="402606"/>
            </a:xfrm>
            <a:custGeom>
              <a:avLst/>
              <a:gdLst/>
              <a:ahLst/>
              <a:cxnLst/>
              <a:rect l="l" t="t" r="r" b="b"/>
              <a:pathLst>
                <a:path w="750693" h="878470">
                  <a:moveTo>
                    <a:pt x="0" y="0"/>
                  </a:moveTo>
                  <a:lnTo>
                    <a:pt x="750693" y="0"/>
                  </a:lnTo>
                  <a:lnTo>
                    <a:pt x="750693" y="878470"/>
                  </a:lnTo>
                  <a:lnTo>
                    <a:pt x="0" y="8784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5" name="Rectangle 4">
            <a:extLst>
              <a:ext uri="{FF2B5EF4-FFF2-40B4-BE49-F238E27FC236}">
                <a16:creationId xmlns:a16="http://schemas.microsoft.com/office/drawing/2014/main" id="{C5DF757F-80BC-4545-816C-2838B1F06C02}"/>
              </a:ext>
            </a:extLst>
          </p:cNvPr>
          <p:cNvSpPr/>
          <p:nvPr/>
        </p:nvSpPr>
        <p:spPr>
          <a:xfrm>
            <a:off x="1173584" y="1231281"/>
            <a:ext cx="3313471" cy="369332"/>
          </a:xfrm>
          <a:prstGeom prst="rect">
            <a:avLst/>
          </a:prstGeom>
        </p:spPr>
        <p:txBody>
          <a:bodyPr wrap="none">
            <a:spAutoFit/>
          </a:bodyPr>
          <a:lstStyle/>
          <a:p>
            <a:pPr marL="285750" indent="-285750">
              <a:buFont typeface="Wingdings" panose="05000000000000000000" pitchFamily="2" charset="2"/>
              <a:buChar char="q"/>
            </a:pPr>
            <a:r>
              <a:rPr lang="fr-FR" dirty="0"/>
              <a:t>1ère Génération (1945 - 1957)</a:t>
            </a:r>
          </a:p>
        </p:txBody>
      </p:sp>
      <p:sp>
        <p:nvSpPr>
          <p:cNvPr id="9" name="Rectangle 8">
            <a:extLst>
              <a:ext uri="{FF2B5EF4-FFF2-40B4-BE49-F238E27FC236}">
                <a16:creationId xmlns:a16="http://schemas.microsoft.com/office/drawing/2014/main" id="{402BBF2C-ECD0-4C24-8804-6D469EA5983A}"/>
              </a:ext>
            </a:extLst>
          </p:cNvPr>
          <p:cNvSpPr/>
          <p:nvPr/>
        </p:nvSpPr>
        <p:spPr>
          <a:xfrm>
            <a:off x="945496" y="1727355"/>
            <a:ext cx="5693429" cy="923330"/>
          </a:xfrm>
          <a:prstGeom prst="rect">
            <a:avLst/>
          </a:prstGeom>
        </p:spPr>
        <p:txBody>
          <a:bodyPr wrap="square">
            <a:spAutoFit/>
          </a:bodyPr>
          <a:lstStyle/>
          <a:p>
            <a:r>
              <a:rPr lang="fr-FR" dirty="0">
                <a:latin typeface="Times New Roman" panose="02020603050405020304" pitchFamily="18" charset="0"/>
                <a:cs typeface="Times New Roman" panose="02020603050405020304" pitchFamily="18" charset="0"/>
              </a:rPr>
              <a:t>Ce sont</a:t>
            </a:r>
            <a:r>
              <a:rPr lang="fr-FR" dirty="0">
                <a:solidFill>
                  <a:srgbClr val="000000"/>
                </a:solidFill>
                <a:latin typeface="Times New Roman" panose="02020603050405020304" pitchFamily="18" charset="0"/>
                <a:cs typeface="Times New Roman" panose="02020603050405020304" pitchFamily="18" charset="0"/>
              </a:rPr>
              <a:t> les ordinateurs construits sur la base des “</a:t>
            </a:r>
            <a:r>
              <a:rPr lang="fr-FR" i="1" dirty="0">
                <a:solidFill>
                  <a:srgbClr val="006FC0"/>
                </a:solidFill>
                <a:latin typeface="Times New Roman" panose="02020603050405020304" pitchFamily="18" charset="0"/>
                <a:cs typeface="Times New Roman" panose="02020603050405020304" pitchFamily="18" charset="0"/>
              </a:rPr>
              <a:t>tubes</a:t>
            </a:r>
            <a:br>
              <a:rPr lang="fr-FR" i="1" dirty="0">
                <a:solidFill>
                  <a:srgbClr val="006FC0"/>
                </a:solidFill>
                <a:latin typeface="Times New Roman" panose="02020603050405020304" pitchFamily="18" charset="0"/>
                <a:cs typeface="Times New Roman" panose="02020603050405020304" pitchFamily="18" charset="0"/>
              </a:rPr>
            </a:br>
            <a:r>
              <a:rPr lang="fr-FR" i="1" dirty="0">
                <a:solidFill>
                  <a:srgbClr val="006FC0"/>
                </a:solidFill>
                <a:latin typeface="Times New Roman" panose="02020603050405020304" pitchFamily="18" charset="0"/>
                <a:cs typeface="Times New Roman" panose="02020603050405020304" pitchFamily="18" charset="0"/>
              </a:rPr>
              <a:t>électroniques</a:t>
            </a:r>
            <a:r>
              <a:rPr lang="fr-FR" dirty="0">
                <a:solidFill>
                  <a:srgbClr val="000000"/>
                </a:solidFill>
                <a:latin typeface="Times New Roman" panose="02020603050405020304" pitchFamily="18" charset="0"/>
                <a:cs typeface="Times New Roman" panose="02020603050405020304" pitchFamily="18" charset="0"/>
              </a:rPr>
              <a:t>” (aussi appelés “</a:t>
            </a:r>
            <a:r>
              <a:rPr lang="fr-FR" i="1" dirty="0">
                <a:solidFill>
                  <a:srgbClr val="006FC0"/>
                </a:solidFill>
                <a:latin typeface="Times New Roman" panose="02020603050405020304" pitchFamily="18" charset="0"/>
                <a:cs typeface="Times New Roman" panose="02020603050405020304" pitchFamily="18" charset="0"/>
              </a:rPr>
              <a:t>tubes à vide</a:t>
            </a:r>
            <a:r>
              <a:rPr lang="fr-FR" dirty="0">
                <a:solidFill>
                  <a:srgbClr val="000000"/>
                </a:solidFill>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a:t>
            </a:r>
            <a:br>
              <a:rPr lang="fr-FR" dirty="0"/>
            </a:br>
            <a:endParaRPr lang="fr-FR" dirty="0"/>
          </a:p>
        </p:txBody>
      </p:sp>
      <p:sp>
        <p:nvSpPr>
          <p:cNvPr id="10" name="Rectangle 9">
            <a:extLst>
              <a:ext uri="{FF2B5EF4-FFF2-40B4-BE49-F238E27FC236}">
                <a16:creationId xmlns:a16="http://schemas.microsoft.com/office/drawing/2014/main" id="{3D9E4D84-5E6B-4209-A93D-6BA3A3006008}"/>
              </a:ext>
            </a:extLst>
          </p:cNvPr>
          <p:cNvSpPr/>
          <p:nvPr/>
        </p:nvSpPr>
        <p:spPr>
          <a:xfrm>
            <a:off x="7061181" y="1958459"/>
            <a:ext cx="1515158" cy="369332"/>
          </a:xfrm>
          <a:prstGeom prst="rect">
            <a:avLst/>
          </a:prstGeom>
        </p:spPr>
        <p:txBody>
          <a:bodyPr wrap="none">
            <a:spAutoFit/>
          </a:bodyPr>
          <a:lstStyle/>
          <a:p>
            <a:r>
              <a:rPr lang="fr-FR" dirty="0">
                <a:latin typeface="Aharoni" panose="02010803020104030203" pitchFamily="2" charset="-79"/>
                <a:cs typeface="Aharoni" panose="02010803020104030203" pitchFamily="2" charset="-79"/>
              </a:rPr>
              <a:t>tubes à vide</a:t>
            </a:r>
          </a:p>
        </p:txBody>
      </p:sp>
      <p:sp>
        <p:nvSpPr>
          <p:cNvPr id="11" name="Rectangle 10">
            <a:extLst>
              <a:ext uri="{FF2B5EF4-FFF2-40B4-BE49-F238E27FC236}">
                <a16:creationId xmlns:a16="http://schemas.microsoft.com/office/drawing/2014/main" id="{1BF00141-B101-4874-92F6-3300D1D3AF16}"/>
              </a:ext>
            </a:extLst>
          </p:cNvPr>
          <p:cNvSpPr/>
          <p:nvPr/>
        </p:nvSpPr>
        <p:spPr>
          <a:xfrm>
            <a:off x="2319337" y="5949434"/>
            <a:ext cx="2152650" cy="461665"/>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ENIAC </a:t>
            </a:r>
            <a:r>
              <a:rPr lang="fr-FR" sz="2400" dirty="0">
                <a:solidFill>
                  <a:srgbClr val="000000"/>
                </a:solidFill>
                <a:latin typeface="Aharoni" panose="02010803020104030203" pitchFamily="2" charset="-79"/>
                <a:cs typeface="Aharoni" panose="02010803020104030203" pitchFamily="2" charset="-79"/>
              </a:rPr>
              <a:t>(1945) </a:t>
            </a:r>
            <a:endParaRPr lang="fr-FR" sz="2400" dirty="0">
              <a:latin typeface="Aharoni" panose="02010803020104030203" pitchFamily="2" charset="-79"/>
              <a:cs typeface="Aharoni" panose="02010803020104030203" pitchFamily="2" charset="-79"/>
            </a:endParaRPr>
          </a:p>
        </p:txBody>
      </p:sp>
      <p:sp>
        <p:nvSpPr>
          <p:cNvPr id="12" name="Rectangle 11">
            <a:extLst>
              <a:ext uri="{FF2B5EF4-FFF2-40B4-BE49-F238E27FC236}">
                <a16:creationId xmlns:a16="http://schemas.microsoft.com/office/drawing/2014/main" id="{6F70BB96-52F1-4639-A178-22ECEEA9C637}"/>
              </a:ext>
            </a:extLst>
          </p:cNvPr>
          <p:cNvSpPr/>
          <p:nvPr/>
        </p:nvSpPr>
        <p:spPr>
          <a:xfrm>
            <a:off x="795159" y="2549001"/>
            <a:ext cx="1152880" cy="369332"/>
          </a:xfrm>
          <a:prstGeom prst="rect">
            <a:avLst/>
          </a:prstGeom>
        </p:spPr>
        <p:txBody>
          <a:bodyPr wrap="none">
            <a:spAutoFit/>
          </a:bodyPr>
          <a:lstStyle/>
          <a:p>
            <a:r>
              <a:rPr lang="fr-FR" dirty="0">
                <a:latin typeface="Forte" panose="03060902040502070203" pitchFamily="66" charset="0"/>
              </a:rPr>
              <a:t>Exemples</a:t>
            </a:r>
          </a:p>
        </p:txBody>
      </p:sp>
      <p:sp>
        <p:nvSpPr>
          <p:cNvPr id="13" name="Rectangle 12">
            <a:extLst>
              <a:ext uri="{FF2B5EF4-FFF2-40B4-BE49-F238E27FC236}">
                <a16:creationId xmlns:a16="http://schemas.microsoft.com/office/drawing/2014/main" id="{9B2F3510-C881-4BFF-AB15-9D008838FF89}"/>
              </a:ext>
            </a:extLst>
          </p:cNvPr>
          <p:cNvSpPr/>
          <p:nvPr/>
        </p:nvSpPr>
        <p:spPr>
          <a:xfrm>
            <a:off x="8020050" y="5814600"/>
            <a:ext cx="2152650" cy="461665"/>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IBM </a:t>
            </a:r>
            <a:r>
              <a:rPr lang="fr-FR" sz="2400" dirty="0">
                <a:solidFill>
                  <a:srgbClr val="000000"/>
                </a:solidFill>
                <a:latin typeface="Aharoni" panose="02010803020104030203" pitchFamily="2" charset="-79"/>
                <a:cs typeface="Aharoni" panose="02010803020104030203" pitchFamily="2" charset="-79"/>
              </a:rPr>
              <a:t>701(1952)</a:t>
            </a:r>
            <a:r>
              <a:rPr lang="fr-FR" sz="2400" dirty="0">
                <a:latin typeface="Aharoni" panose="02010803020104030203" pitchFamily="2" charset="-79"/>
                <a:cs typeface="Aharoni" panose="02010803020104030203" pitchFamily="2" charset="-79"/>
              </a:rPr>
              <a:t> </a:t>
            </a:r>
            <a:endParaRPr lang="fr-FR"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8670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759C41A-014B-4FFD-9857-A95B2DC6A7EA}"/>
              </a:ext>
            </a:extLst>
          </p:cNvPr>
          <p:cNvGrpSpPr/>
          <p:nvPr/>
        </p:nvGrpSpPr>
        <p:grpSpPr>
          <a:xfrm>
            <a:off x="466725" y="828675"/>
            <a:ext cx="3419475" cy="402606"/>
            <a:chOff x="1695450" y="781050"/>
            <a:chExt cx="3419475" cy="402606"/>
          </a:xfrm>
        </p:grpSpPr>
        <p:sp>
          <p:nvSpPr>
            <p:cNvPr id="2" name="Rectangle 1">
              <a:extLst>
                <a:ext uri="{FF2B5EF4-FFF2-40B4-BE49-F238E27FC236}">
                  <a16:creationId xmlns:a16="http://schemas.microsoft.com/office/drawing/2014/main" id="{0FE11B4F-A834-407F-928A-A073D7F666C2}"/>
                </a:ext>
              </a:extLst>
            </p:cNvPr>
            <p:cNvSpPr/>
            <p:nvPr/>
          </p:nvSpPr>
          <p:spPr>
            <a:xfrm>
              <a:off x="2174221" y="781050"/>
              <a:ext cx="2940704" cy="369332"/>
            </a:xfrm>
            <a:prstGeom prst="rect">
              <a:avLst/>
            </a:prstGeom>
          </p:spPr>
          <p:txBody>
            <a:bodyPr wrap="square">
              <a:spAutoFit/>
            </a:bodyPr>
            <a:lstStyle/>
            <a:p>
              <a:r>
                <a:rPr lang="fr-FR" b="1" dirty="0">
                  <a:solidFill>
                    <a:srgbClr val="000000"/>
                  </a:solidFill>
                  <a:latin typeface="Times New Roman" panose="02020603050405020304" pitchFamily="18" charset="0"/>
                </a:rPr>
                <a:t>Evolution des ordinateurs</a:t>
              </a:r>
              <a:r>
                <a:rPr lang="fr-FR" dirty="0"/>
                <a:t> </a:t>
              </a:r>
            </a:p>
          </p:txBody>
        </p:sp>
        <p:sp>
          <p:nvSpPr>
            <p:cNvPr id="6" name="Freeform 42">
              <a:extLst>
                <a:ext uri="{FF2B5EF4-FFF2-40B4-BE49-F238E27FC236}">
                  <a16:creationId xmlns:a16="http://schemas.microsoft.com/office/drawing/2014/main" id="{F3254893-96BF-4DD9-B536-E7C4212AA07B}"/>
                </a:ext>
              </a:extLst>
            </p:cNvPr>
            <p:cNvSpPr/>
            <p:nvPr/>
          </p:nvSpPr>
          <p:spPr>
            <a:xfrm>
              <a:off x="1695450" y="781050"/>
              <a:ext cx="361950" cy="402606"/>
            </a:xfrm>
            <a:custGeom>
              <a:avLst/>
              <a:gdLst/>
              <a:ahLst/>
              <a:cxnLst/>
              <a:rect l="l" t="t" r="r" b="b"/>
              <a:pathLst>
                <a:path w="750693" h="878470">
                  <a:moveTo>
                    <a:pt x="0" y="0"/>
                  </a:moveTo>
                  <a:lnTo>
                    <a:pt x="750693" y="0"/>
                  </a:lnTo>
                  <a:lnTo>
                    <a:pt x="750693" y="878470"/>
                  </a:lnTo>
                  <a:lnTo>
                    <a:pt x="0" y="878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Rectangle 4">
            <a:extLst>
              <a:ext uri="{FF2B5EF4-FFF2-40B4-BE49-F238E27FC236}">
                <a16:creationId xmlns:a16="http://schemas.microsoft.com/office/drawing/2014/main" id="{C5DF757F-80BC-4545-816C-2838B1F06C02}"/>
              </a:ext>
            </a:extLst>
          </p:cNvPr>
          <p:cNvSpPr/>
          <p:nvPr/>
        </p:nvSpPr>
        <p:spPr>
          <a:xfrm>
            <a:off x="1173584" y="1231281"/>
            <a:ext cx="3473580" cy="369332"/>
          </a:xfrm>
          <a:prstGeom prst="rect">
            <a:avLst/>
          </a:prstGeom>
        </p:spPr>
        <p:txBody>
          <a:bodyPr wrap="none">
            <a:spAutoFit/>
          </a:bodyPr>
          <a:lstStyle/>
          <a:p>
            <a:pPr marL="285750" indent="-285750">
              <a:buFont typeface="Wingdings" panose="05000000000000000000" pitchFamily="2" charset="2"/>
              <a:buChar char="q"/>
            </a:pPr>
            <a:r>
              <a:rPr lang="fr-FR" dirty="0"/>
              <a:t>2ème Génération (1958 - 1963) </a:t>
            </a:r>
          </a:p>
        </p:txBody>
      </p:sp>
      <p:sp>
        <p:nvSpPr>
          <p:cNvPr id="12" name="Rectangle 11">
            <a:extLst>
              <a:ext uri="{FF2B5EF4-FFF2-40B4-BE49-F238E27FC236}">
                <a16:creationId xmlns:a16="http://schemas.microsoft.com/office/drawing/2014/main" id="{6F70BB96-52F1-4639-A178-22ECEEA9C637}"/>
              </a:ext>
            </a:extLst>
          </p:cNvPr>
          <p:cNvSpPr/>
          <p:nvPr/>
        </p:nvSpPr>
        <p:spPr>
          <a:xfrm>
            <a:off x="795159" y="2685087"/>
            <a:ext cx="1152880" cy="369332"/>
          </a:xfrm>
          <a:prstGeom prst="rect">
            <a:avLst/>
          </a:prstGeom>
        </p:spPr>
        <p:txBody>
          <a:bodyPr wrap="none">
            <a:spAutoFit/>
          </a:bodyPr>
          <a:lstStyle/>
          <a:p>
            <a:r>
              <a:rPr lang="fr-FR" dirty="0">
                <a:latin typeface="Forte" panose="03060902040502070203" pitchFamily="66" charset="0"/>
              </a:rPr>
              <a:t>Exemples</a:t>
            </a:r>
          </a:p>
        </p:txBody>
      </p:sp>
      <p:pic>
        <p:nvPicPr>
          <p:cNvPr id="14" name="Image 13">
            <a:extLst>
              <a:ext uri="{FF2B5EF4-FFF2-40B4-BE49-F238E27FC236}">
                <a16:creationId xmlns:a16="http://schemas.microsoft.com/office/drawing/2014/main" id="{D5881F14-C48B-46A5-A271-B8769600E359}"/>
              </a:ext>
            </a:extLst>
          </p:cNvPr>
          <p:cNvPicPr>
            <a:picLocks noChangeAspect="1"/>
          </p:cNvPicPr>
          <p:nvPr/>
        </p:nvPicPr>
        <p:blipFill>
          <a:blip r:embed="rId4"/>
          <a:stretch>
            <a:fillRect/>
          </a:stretch>
        </p:blipFill>
        <p:spPr>
          <a:xfrm>
            <a:off x="9305925" y="704850"/>
            <a:ext cx="1919287" cy="1613768"/>
          </a:xfrm>
          <a:prstGeom prst="rect">
            <a:avLst/>
          </a:prstGeom>
        </p:spPr>
      </p:pic>
      <p:sp>
        <p:nvSpPr>
          <p:cNvPr id="15" name="Rectangle 14">
            <a:extLst>
              <a:ext uri="{FF2B5EF4-FFF2-40B4-BE49-F238E27FC236}">
                <a16:creationId xmlns:a16="http://schemas.microsoft.com/office/drawing/2014/main" id="{F405A7D7-2D54-43DE-A5F1-1725389662CA}"/>
              </a:ext>
            </a:extLst>
          </p:cNvPr>
          <p:cNvSpPr/>
          <p:nvPr/>
        </p:nvSpPr>
        <p:spPr>
          <a:xfrm>
            <a:off x="9698714" y="2318618"/>
            <a:ext cx="1250663" cy="369332"/>
          </a:xfrm>
          <a:prstGeom prst="rect">
            <a:avLst/>
          </a:prstGeom>
        </p:spPr>
        <p:txBody>
          <a:bodyPr wrap="none">
            <a:spAutoFit/>
          </a:bodyPr>
          <a:lstStyle/>
          <a:p>
            <a:r>
              <a:rPr lang="fr-FR" i="1" dirty="0">
                <a:latin typeface="Aharoni" panose="02010803020104030203" pitchFamily="2" charset="-79"/>
                <a:cs typeface="Aharoni" panose="02010803020104030203" pitchFamily="2" charset="-79"/>
              </a:rPr>
              <a:t>Transistor</a:t>
            </a:r>
            <a:endParaRPr lang="fr-FR" dirty="0">
              <a:latin typeface="Aharoni" panose="02010803020104030203" pitchFamily="2" charset="-79"/>
              <a:cs typeface="Aharoni" panose="02010803020104030203" pitchFamily="2" charset="-79"/>
            </a:endParaRPr>
          </a:p>
        </p:txBody>
      </p:sp>
      <p:sp>
        <p:nvSpPr>
          <p:cNvPr id="16" name="Rectangle 15">
            <a:extLst>
              <a:ext uri="{FF2B5EF4-FFF2-40B4-BE49-F238E27FC236}">
                <a16:creationId xmlns:a16="http://schemas.microsoft.com/office/drawing/2014/main" id="{F7FC21D2-F2B3-4B04-8542-B0EC52EDB69D}"/>
              </a:ext>
            </a:extLst>
          </p:cNvPr>
          <p:cNvSpPr/>
          <p:nvPr/>
        </p:nvSpPr>
        <p:spPr>
          <a:xfrm>
            <a:off x="795158" y="1485887"/>
            <a:ext cx="8005941" cy="1200329"/>
          </a:xfrm>
          <a:prstGeom prst="rect">
            <a:avLst/>
          </a:prstGeom>
        </p:spPr>
        <p:txBody>
          <a:bodyPr wrap="square">
            <a:spAutoFit/>
          </a:bodyPr>
          <a:lstStyle/>
          <a:p>
            <a:pPr algn="just"/>
            <a:r>
              <a:rPr lang="fr-FR" dirty="0">
                <a:solidFill>
                  <a:srgbClr val="000000"/>
                </a:solidFill>
                <a:latin typeface="Times New Roman" panose="02020603050405020304" pitchFamily="18" charset="0"/>
              </a:rPr>
              <a:t>Elle est définie par l’invention du “</a:t>
            </a:r>
            <a:r>
              <a:rPr lang="fr-FR" i="1" dirty="0">
                <a:solidFill>
                  <a:srgbClr val="006FC0"/>
                </a:solidFill>
                <a:latin typeface="Times New Roman" panose="02020603050405020304" pitchFamily="18" charset="0"/>
              </a:rPr>
              <a:t>Transistor</a:t>
            </a:r>
            <a:r>
              <a:rPr lang="fr-FR" i="1" dirty="0">
                <a:solidFill>
                  <a:srgbClr val="000000"/>
                </a:solidFill>
                <a:latin typeface="Times New Roman" panose="02020603050405020304" pitchFamily="18" charset="0"/>
              </a:rPr>
              <a:t>” </a:t>
            </a:r>
            <a:r>
              <a:rPr lang="fr-FR" dirty="0">
                <a:solidFill>
                  <a:srgbClr val="000000"/>
                </a:solidFill>
                <a:latin typeface="Times New Roman" panose="02020603050405020304" pitchFamily="18" charset="0"/>
              </a:rPr>
              <a:t>en 1947</a:t>
            </a:r>
            <a:br>
              <a:rPr lang="fr-FR" dirty="0">
                <a:solidFill>
                  <a:srgbClr val="000000"/>
                </a:solidFill>
                <a:latin typeface="Times New Roman" panose="02020603050405020304" pitchFamily="18" charset="0"/>
              </a:rPr>
            </a:br>
            <a:r>
              <a:rPr lang="fr-FR" dirty="0">
                <a:solidFill>
                  <a:srgbClr val="000000"/>
                </a:solidFill>
                <a:latin typeface="Times New Roman" panose="02020603050405020304" pitchFamily="18" charset="0"/>
              </a:rPr>
              <a:t>(le transistor est un composant électronique capable de réguler le courant). Ces ordinateurs sont 100 fois plus rapides que ceux de la 1ère génération et consomment moins d'énergie électrique et sont moins volumineux.</a:t>
            </a:r>
            <a:endParaRPr lang="fr-FR" dirty="0"/>
          </a:p>
        </p:txBody>
      </p:sp>
      <p:grpSp>
        <p:nvGrpSpPr>
          <p:cNvPr id="17" name="Groupe 16">
            <a:extLst>
              <a:ext uri="{FF2B5EF4-FFF2-40B4-BE49-F238E27FC236}">
                <a16:creationId xmlns:a16="http://schemas.microsoft.com/office/drawing/2014/main" id="{1F6CE5EB-91E2-46EC-BB6F-3E5302AF8F6C}"/>
              </a:ext>
            </a:extLst>
          </p:cNvPr>
          <p:cNvGrpSpPr/>
          <p:nvPr/>
        </p:nvGrpSpPr>
        <p:grpSpPr>
          <a:xfrm>
            <a:off x="1212039" y="3635960"/>
            <a:ext cx="3657600" cy="3036629"/>
            <a:chOff x="1245510" y="3295502"/>
            <a:chExt cx="3657600" cy="3036629"/>
          </a:xfrm>
        </p:grpSpPr>
        <p:pic>
          <p:nvPicPr>
            <p:cNvPr id="18" name="Image 17">
              <a:extLst>
                <a:ext uri="{FF2B5EF4-FFF2-40B4-BE49-F238E27FC236}">
                  <a16:creationId xmlns:a16="http://schemas.microsoft.com/office/drawing/2014/main" id="{3FC3A4AE-4AFD-42B7-81C0-1586339AD263}"/>
                </a:ext>
              </a:extLst>
            </p:cNvPr>
            <p:cNvPicPr>
              <a:picLocks noChangeAspect="1"/>
            </p:cNvPicPr>
            <p:nvPr/>
          </p:nvPicPr>
          <p:blipFill>
            <a:blip r:embed="rId5"/>
            <a:stretch>
              <a:fillRect/>
            </a:stretch>
          </p:blipFill>
          <p:spPr>
            <a:xfrm>
              <a:off x="1245510" y="3295502"/>
              <a:ext cx="3657600" cy="2552848"/>
            </a:xfrm>
            <a:prstGeom prst="rect">
              <a:avLst/>
            </a:prstGeom>
          </p:spPr>
        </p:pic>
        <p:sp>
          <p:nvSpPr>
            <p:cNvPr id="19" name="Rectangle 18">
              <a:extLst>
                <a:ext uri="{FF2B5EF4-FFF2-40B4-BE49-F238E27FC236}">
                  <a16:creationId xmlns:a16="http://schemas.microsoft.com/office/drawing/2014/main" id="{14BD5269-B5EB-407B-B4BF-0F7C59EAB441}"/>
                </a:ext>
              </a:extLst>
            </p:cNvPr>
            <p:cNvSpPr/>
            <p:nvPr/>
          </p:nvSpPr>
          <p:spPr>
            <a:xfrm>
              <a:off x="2514600" y="5962799"/>
              <a:ext cx="1685925" cy="369332"/>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PDP I (1960)</a:t>
              </a:r>
              <a:r>
                <a:rPr lang="fr-FR" dirty="0">
                  <a:latin typeface="Aharoni" panose="02010803020104030203" pitchFamily="2" charset="-79"/>
                  <a:cs typeface="Aharoni" panose="02010803020104030203" pitchFamily="2" charset="-79"/>
                </a:rPr>
                <a:t> </a:t>
              </a:r>
            </a:p>
          </p:txBody>
        </p:sp>
      </p:grpSp>
      <p:grpSp>
        <p:nvGrpSpPr>
          <p:cNvPr id="20" name="Groupe 19">
            <a:extLst>
              <a:ext uri="{FF2B5EF4-FFF2-40B4-BE49-F238E27FC236}">
                <a16:creationId xmlns:a16="http://schemas.microsoft.com/office/drawing/2014/main" id="{D3322B40-8670-42A1-90B8-648703EC9D4F}"/>
              </a:ext>
            </a:extLst>
          </p:cNvPr>
          <p:cNvGrpSpPr/>
          <p:nvPr/>
        </p:nvGrpSpPr>
        <p:grpSpPr>
          <a:xfrm>
            <a:off x="5781674" y="3366482"/>
            <a:ext cx="5715000" cy="3295650"/>
            <a:chOff x="5915025" y="3076576"/>
            <a:chExt cx="5715000" cy="3295650"/>
          </a:xfrm>
        </p:grpSpPr>
        <p:pic>
          <p:nvPicPr>
            <p:cNvPr id="21" name="Image 20">
              <a:extLst>
                <a:ext uri="{FF2B5EF4-FFF2-40B4-BE49-F238E27FC236}">
                  <a16:creationId xmlns:a16="http://schemas.microsoft.com/office/drawing/2014/main" id="{33DA6AE3-BE20-4FC4-BBBE-8F18AE81A0CD}"/>
                </a:ext>
              </a:extLst>
            </p:cNvPr>
            <p:cNvPicPr>
              <a:picLocks noChangeAspect="1"/>
            </p:cNvPicPr>
            <p:nvPr/>
          </p:nvPicPr>
          <p:blipFill>
            <a:blip r:embed="rId6"/>
            <a:stretch>
              <a:fillRect/>
            </a:stretch>
          </p:blipFill>
          <p:spPr>
            <a:xfrm>
              <a:off x="5915025" y="3076576"/>
              <a:ext cx="5715000" cy="3295650"/>
            </a:xfrm>
            <a:prstGeom prst="rect">
              <a:avLst/>
            </a:prstGeom>
          </p:spPr>
        </p:pic>
        <p:sp>
          <p:nvSpPr>
            <p:cNvPr id="22" name="Rectangle 21">
              <a:extLst>
                <a:ext uri="{FF2B5EF4-FFF2-40B4-BE49-F238E27FC236}">
                  <a16:creationId xmlns:a16="http://schemas.microsoft.com/office/drawing/2014/main" id="{E0B63613-63C7-41F0-83DC-463627D7590D}"/>
                </a:ext>
              </a:extLst>
            </p:cNvPr>
            <p:cNvSpPr/>
            <p:nvPr/>
          </p:nvSpPr>
          <p:spPr>
            <a:xfrm>
              <a:off x="7929597" y="6002894"/>
              <a:ext cx="1797337" cy="369332"/>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IBM 7030 (1961)</a:t>
              </a:r>
              <a:r>
                <a:rPr lang="fr-FR" dirty="0">
                  <a:latin typeface="Aharoni" panose="02010803020104030203" pitchFamily="2" charset="-79"/>
                  <a:cs typeface="Aharoni" panose="02010803020104030203" pitchFamily="2" charset="-79"/>
                </a:rPr>
                <a:t> </a:t>
              </a:r>
            </a:p>
          </p:txBody>
        </p:sp>
      </p:grpSp>
    </p:spTree>
    <p:extLst>
      <p:ext uri="{BB962C8B-B14F-4D97-AF65-F5344CB8AC3E}">
        <p14:creationId xmlns:p14="http://schemas.microsoft.com/office/powerpoint/2010/main" val="298983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759C41A-014B-4FFD-9857-A95B2DC6A7EA}"/>
              </a:ext>
            </a:extLst>
          </p:cNvPr>
          <p:cNvGrpSpPr/>
          <p:nvPr/>
        </p:nvGrpSpPr>
        <p:grpSpPr>
          <a:xfrm>
            <a:off x="466725" y="828675"/>
            <a:ext cx="3419475" cy="402606"/>
            <a:chOff x="1695450" y="781050"/>
            <a:chExt cx="3419475" cy="402606"/>
          </a:xfrm>
        </p:grpSpPr>
        <p:sp>
          <p:nvSpPr>
            <p:cNvPr id="2" name="Rectangle 1">
              <a:extLst>
                <a:ext uri="{FF2B5EF4-FFF2-40B4-BE49-F238E27FC236}">
                  <a16:creationId xmlns:a16="http://schemas.microsoft.com/office/drawing/2014/main" id="{0FE11B4F-A834-407F-928A-A073D7F666C2}"/>
                </a:ext>
              </a:extLst>
            </p:cNvPr>
            <p:cNvSpPr/>
            <p:nvPr/>
          </p:nvSpPr>
          <p:spPr>
            <a:xfrm>
              <a:off x="2174221" y="781050"/>
              <a:ext cx="2940704" cy="369332"/>
            </a:xfrm>
            <a:prstGeom prst="rect">
              <a:avLst/>
            </a:prstGeom>
          </p:spPr>
          <p:txBody>
            <a:bodyPr wrap="square">
              <a:spAutoFit/>
            </a:bodyPr>
            <a:lstStyle/>
            <a:p>
              <a:r>
                <a:rPr lang="fr-FR" b="1" dirty="0">
                  <a:solidFill>
                    <a:srgbClr val="000000"/>
                  </a:solidFill>
                  <a:latin typeface="Times New Roman" panose="02020603050405020304" pitchFamily="18" charset="0"/>
                </a:rPr>
                <a:t>Evolution des ordinateurs</a:t>
              </a:r>
              <a:r>
                <a:rPr lang="fr-FR" dirty="0"/>
                <a:t> </a:t>
              </a:r>
            </a:p>
          </p:txBody>
        </p:sp>
        <p:sp>
          <p:nvSpPr>
            <p:cNvPr id="6" name="Freeform 42">
              <a:extLst>
                <a:ext uri="{FF2B5EF4-FFF2-40B4-BE49-F238E27FC236}">
                  <a16:creationId xmlns:a16="http://schemas.microsoft.com/office/drawing/2014/main" id="{F3254893-96BF-4DD9-B536-E7C4212AA07B}"/>
                </a:ext>
              </a:extLst>
            </p:cNvPr>
            <p:cNvSpPr/>
            <p:nvPr/>
          </p:nvSpPr>
          <p:spPr>
            <a:xfrm>
              <a:off x="1695450" y="781050"/>
              <a:ext cx="361950" cy="402606"/>
            </a:xfrm>
            <a:custGeom>
              <a:avLst/>
              <a:gdLst/>
              <a:ahLst/>
              <a:cxnLst/>
              <a:rect l="l" t="t" r="r" b="b"/>
              <a:pathLst>
                <a:path w="750693" h="878470">
                  <a:moveTo>
                    <a:pt x="0" y="0"/>
                  </a:moveTo>
                  <a:lnTo>
                    <a:pt x="750693" y="0"/>
                  </a:lnTo>
                  <a:lnTo>
                    <a:pt x="750693" y="878470"/>
                  </a:lnTo>
                  <a:lnTo>
                    <a:pt x="0" y="878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Rectangle 4">
            <a:extLst>
              <a:ext uri="{FF2B5EF4-FFF2-40B4-BE49-F238E27FC236}">
                <a16:creationId xmlns:a16="http://schemas.microsoft.com/office/drawing/2014/main" id="{C5DF757F-80BC-4545-816C-2838B1F06C02}"/>
              </a:ext>
            </a:extLst>
          </p:cNvPr>
          <p:cNvSpPr/>
          <p:nvPr/>
        </p:nvSpPr>
        <p:spPr>
          <a:xfrm>
            <a:off x="1173584" y="1231281"/>
            <a:ext cx="3473580" cy="369332"/>
          </a:xfrm>
          <a:prstGeom prst="rect">
            <a:avLst/>
          </a:prstGeom>
        </p:spPr>
        <p:txBody>
          <a:bodyPr wrap="none">
            <a:spAutoFit/>
          </a:bodyPr>
          <a:lstStyle/>
          <a:p>
            <a:pPr marL="285750" indent="-285750">
              <a:buFont typeface="Wingdings" panose="05000000000000000000" pitchFamily="2" charset="2"/>
              <a:buChar char="q"/>
            </a:pPr>
            <a:r>
              <a:rPr lang="fr-FR" dirty="0">
                <a:solidFill>
                  <a:srgbClr val="000000"/>
                </a:solidFill>
              </a:rPr>
              <a:t>3ème Génération (1964 - 1971)</a:t>
            </a:r>
            <a:r>
              <a:rPr lang="fr-FR" dirty="0"/>
              <a:t> </a:t>
            </a:r>
          </a:p>
        </p:txBody>
      </p:sp>
      <p:grpSp>
        <p:nvGrpSpPr>
          <p:cNvPr id="23" name="Groupe 22">
            <a:extLst>
              <a:ext uri="{FF2B5EF4-FFF2-40B4-BE49-F238E27FC236}">
                <a16:creationId xmlns:a16="http://schemas.microsoft.com/office/drawing/2014/main" id="{B4E0DBB9-7A0C-4425-8F6B-47942447618C}"/>
              </a:ext>
            </a:extLst>
          </p:cNvPr>
          <p:cNvGrpSpPr/>
          <p:nvPr/>
        </p:nvGrpSpPr>
        <p:grpSpPr>
          <a:xfrm>
            <a:off x="8391525" y="452437"/>
            <a:ext cx="2362202" cy="1945482"/>
            <a:chOff x="8391525" y="452437"/>
            <a:chExt cx="2362202" cy="1945482"/>
          </a:xfrm>
        </p:grpSpPr>
        <p:pic>
          <p:nvPicPr>
            <p:cNvPr id="24" name="Image 23">
              <a:extLst>
                <a:ext uri="{FF2B5EF4-FFF2-40B4-BE49-F238E27FC236}">
                  <a16:creationId xmlns:a16="http://schemas.microsoft.com/office/drawing/2014/main" id="{8D42DABC-9894-4D05-B7E9-132BEE6D6DE5}"/>
                </a:ext>
              </a:extLst>
            </p:cNvPr>
            <p:cNvPicPr>
              <a:picLocks noChangeAspect="1"/>
            </p:cNvPicPr>
            <p:nvPr/>
          </p:nvPicPr>
          <p:blipFill>
            <a:blip r:embed="rId4"/>
            <a:stretch>
              <a:fillRect/>
            </a:stretch>
          </p:blipFill>
          <p:spPr>
            <a:xfrm>
              <a:off x="8391525" y="452437"/>
              <a:ext cx="2247902" cy="1495877"/>
            </a:xfrm>
            <a:prstGeom prst="rect">
              <a:avLst/>
            </a:prstGeom>
          </p:spPr>
        </p:pic>
        <p:sp>
          <p:nvSpPr>
            <p:cNvPr id="25" name="Rectangle 24">
              <a:extLst>
                <a:ext uri="{FF2B5EF4-FFF2-40B4-BE49-F238E27FC236}">
                  <a16:creationId xmlns:a16="http://schemas.microsoft.com/office/drawing/2014/main" id="{F47208E1-7D05-41D2-85CB-5ABD087C09B4}"/>
                </a:ext>
              </a:extLst>
            </p:cNvPr>
            <p:cNvSpPr/>
            <p:nvPr/>
          </p:nvSpPr>
          <p:spPr>
            <a:xfrm>
              <a:off x="8743952" y="2028587"/>
              <a:ext cx="2009775" cy="369332"/>
            </a:xfrm>
            <a:prstGeom prst="rect">
              <a:avLst/>
            </a:prstGeom>
          </p:spPr>
          <p:txBody>
            <a:bodyPr wrap="square">
              <a:spAutoFit/>
            </a:bodyPr>
            <a:lstStyle/>
            <a:p>
              <a:r>
                <a:rPr lang="fr-FR" i="1" dirty="0">
                  <a:latin typeface="Aharoni" panose="02010803020104030203" pitchFamily="2" charset="-79"/>
                  <a:cs typeface="Aharoni" panose="02010803020104030203" pitchFamily="2" charset="-79"/>
                </a:rPr>
                <a:t>Circuit Intégré</a:t>
              </a:r>
              <a:r>
                <a:rPr lang="fr-FR" dirty="0">
                  <a:latin typeface="Aharoni" panose="02010803020104030203" pitchFamily="2" charset="-79"/>
                  <a:cs typeface="Aharoni" panose="02010803020104030203" pitchFamily="2" charset="-79"/>
                </a:rPr>
                <a:t> </a:t>
              </a:r>
            </a:p>
          </p:txBody>
        </p:sp>
      </p:grpSp>
      <p:sp>
        <p:nvSpPr>
          <p:cNvPr id="26" name="Rectangle 25">
            <a:extLst>
              <a:ext uri="{FF2B5EF4-FFF2-40B4-BE49-F238E27FC236}">
                <a16:creationId xmlns:a16="http://schemas.microsoft.com/office/drawing/2014/main" id="{9AF795F5-C942-4269-8B9B-B645E8F9A29A}"/>
              </a:ext>
            </a:extLst>
          </p:cNvPr>
          <p:cNvSpPr/>
          <p:nvPr/>
        </p:nvSpPr>
        <p:spPr>
          <a:xfrm>
            <a:off x="466725" y="1624902"/>
            <a:ext cx="7562851" cy="923330"/>
          </a:xfrm>
          <a:prstGeom prst="rect">
            <a:avLst/>
          </a:prstGeom>
        </p:spPr>
        <p:txBody>
          <a:bodyPr wrap="square">
            <a:spAutoFit/>
          </a:bodyPr>
          <a:lstStyle/>
          <a:p>
            <a:pPr algn="just"/>
            <a:r>
              <a:rPr lang="fr-FR" dirty="0"/>
              <a:t>Elle débute après l’apparition </a:t>
            </a:r>
            <a:r>
              <a:rPr lang="fr-FR" dirty="0" err="1"/>
              <a:t>du</a:t>
            </a:r>
            <a:r>
              <a:rPr lang="fr-FR" dirty="0" err="1">
                <a:solidFill>
                  <a:srgbClr val="000000"/>
                </a:solidFill>
                <a:latin typeface="Times New Roman" panose="02020603050405020304" pitchFamily="18" charset="0"/>
              </a:rPr>
              <a:t>“</a:t>
            </a:r>
            <a:r>
              <a:rPr lang="fr-FR" i="1" dirty="0" err="1">
                <a:solidFill>
                  <a:srgbClr val="006FC0"/>
                </a:solidFill>
                <a:latin typeface="Times New Roman" panose="02020603050405020304" pitchFamily="18" charset="0"/>
              </a:rPr>
              <a:t>Circuit</a:t>
            </a:r>
            <a:r>
              <a:rPr lang="fr-FR" i="1" dirty="0">
                <a:solidFill>
                  <a:srgbClr val="006FC0"/>
                </a:solidFill>
                <a:latin typeface="Times New Roman" panose="02020603050405020304" pitchFamily="18" charset="0"/>
              </a:rPr>
              <a:t> Intégré</a:t>
            </a:r>
            <a:r>
              <a:rPr lang="fr-FR" dirty="0">
                <a:solidFill>
                  <a:srgbClr val="000000"/>
                </a:solidFill>
                <a:latin typeface="Times New Roman" panose="02020603050405020304" pitchFamily="18" charset="0"/>
              </a:rPr>
              <a:t>”</a:t>
            </a:r>
            <a:br>
              <a:rPr lang="fr-FR" dirty="0">
                <a:solidFill>
                  <a:srgbClr val="000000"/>
                </a:solidFill>
                <a:latin typeface="Times New Roman" panose="02020603050405020304" pitchFamily="18" charset="0"/>
              </a:rPr>
            </a:br>
            <a:r>
              <a:rPr lang="fr-FR" dirty="0">
                <a:solidFill>
                  <a:srgbClr val="000000"/>
                </a:solidFill>
                <a:latin typeface="Times New Roman" panose="02020603050405020304" pitchFamily="18" charset="0"/>
              </a:rPr>
              <a:t>en 1958, les ordinateurs de cette génération utilisent les transistors et les circuits intégrés. </a:t>
            </a:r>
            <a:r>
              <a:rPr lang="fr-FR" dirty="0"/>
              <a:t> </a:t>
            </a:r>
          </a:p>
        </p:txBody>
      </p:sp>
      <p:sp>
        <p:nvSpPr>
          <p:cNvPr id="27" name="Rectangle 26">
            <a:extLst>
              <a:ext uri="{FF2B5EF4-FFF2-40B4-BE49-F238E27FC236}">
                <a16:creationId xmlns:a16="http://schemas.microsoft.com/office/drawing/2014/main" id="{3E1F9175-C49F-4476-9858-3FA5C2D39CC6}"/>
              </a:ext>
            </a:extLst>
          </p:cNvPr>
          <p:cNvSpPr/>
          <p:nvPr/>
        </p:nvSpPr>
        <p:spPr>
          <a:xfrm>
            <a:off x="466725" y="2548232"/>
            <a:ext cx="1152880" cy="369332"/>
          </a:xfrm>
          <a:prstGeom prst="rect">
            <a:avLst/>
          </a:prstGeom>
        </p:spPr>
        <p:txBody>
          <a:bodyPr wrap="none">
            <a:spAutoFit/>
          </a:bodyPr>
          <a:lstStyle/>
          <a:p>
            <a:r>
              <a:rPr lang="fr-FR" dirty="0">
                <a:latin typeface="Forte" panose="03060902040502070203" pitchFamily="66" charset="0"/>
              </a:rPr>
              <a:t>Exemples</a:t>
            </a:r>
          </a:p>
        </p:txBody>
      </p:sp>
      <p:grpSp>
        <p:nvGrpSpPr>
          <p:cNvPr id="28" name="Groupe 27">
            <a:extLst>
              <a:ext uri="{FF2B5EF4-FFF2-40B4-BE49-F238E27FC236}">
                <a16:creationId xmlns:a16="http://schemas.microsoft.com/office/drawing/2014/main" id="{E88B0FF0-A369-4DCD-B34C-7A311FAD37A7}"/>
              </a:ext>
            </a:extLst>
          </p:cNvPr>
          <p:cNvGrpSpPr/>
          <p:nvPr/>
        </p:nvGrpSpPr>
        <p:grpSpPr>
          <a:xfrm>
            <a:off x="2105027" y="3057525"/>
            <a:ext cx="3138488" cy="3252490"/>
            <a:chOff x="2105027" y="3057525"/>
            <a:chExt cx="3138488" cy="3252490"/>
          </a:xfrm>
        </p:grpSpPr>
        <p:pic>
          <p:nvPicPr>
            <p:cNvPr id="29" name="Image 28">
              <a:extLst>
                <a:ext uri="{FF2B5EF4-FFF2-40B4-BE49-F238E27FC236}">
                  <a16:creationId xmlns:a16="http://schemas.microsoft.com/office/drawing/2014/main" id="{BB1C8571-72B6-41E6-872F-99B9EF3964D5}"/>
                </a:ext>
              </a:extLst>
            </p:cNvPr>
            <p:cNvPicPr>
              <a:picLocks noChangeAspect="1"/>
            </p:cNvPicPr>
            <p:nvPr/>
          </p:nvPicPr>
          <p:blipFill>
            <a:blip r:embed="rId5"/>
            <a:stretch>
              <a:fillRect/>
            </a:stretch>
          </p:blipFill>
          <p:spPr>
            <a:xfrm>
              <a:off x="2105027" y="3057525"/>
              <a:ext cx="3138488" cy="2602467"/>
            </a:xfrm>
            <a:prstGeom prst="rect">
              <a:avLst/>
            </a:prstGeom>
          </p:spPr>
        </p:pic>
        <p:sp>
          <p:nvSpPr>
            <p:cNvPr id="30" name="Rectangle 29">
              <a:extLst>
                <a:ext uri="{FF2B5EF4-FFF2-40B4-BE49-F238E27FC236}">
                  <a16:creationId xmlns:a16="http://schemas.microsoft.com/office/drawing/2014/main" id="{ACCA27CE-DDE7-4740-B2A5-A503FAB69E36}"/>
                </a:ext>
              </a:extLst>
            </p:cNvPr>
            <p:cNvSpPr/>
            <p:nvPr/>
          </p:nvSpPr>
          <p:spPr>
            <a:xfrm>
              <a:off x="2533650" y="5848350"/>
              <a:ext cx="2136121" cy="461665"/>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IBM </a:t>
              </a:r>
              <a:r>
                <a:rPr lang="fr-FR" sz="2400" dirty="0">
                  <a:solidFill>
                    <a:srgbClr val="000000"/>
                  </a:solidFill>
                  <a:latin typeface="Aharoni" panose="02010803020104030203" pitchFamily="2" charset="-79"/>
                  <a:cs typeface="Aharoni" panose="02010803020104030203" pitchFamily="2" charset="-79"/>
                </a:rPr>
                <a:t>360 (1964)</a:t>
              </a:r>
              <a:r>
                <a:rPr lang="fr-FR" sz="2400" dirty="0">
                  <a:latin typeface="Aharoni" panose="02010803020104030203" pitchFamily="2" charset="-79"/>
                  <a:cs typeface="Aharoni" panose="02010803020104030203" pitchFamily="2" charset="-79"/>
                </a:rPr>
                <a:t> </a:t>
              </a:r>
              <a:endParaRPr lang="fr-FR" dirty="0">
                <a:latin typeface="Aharoni" panose="02010803020104030203" pitchFamily="2" charset="-79"/>
                <a:cs typeface="Aharoni" panose="02010803020104030203" pitchFamily="2" charset="-79"/>
              </a:endParaRPr>
            </a:p>
          </p:txBody>
        </p:sp>
      </p:grpSp>
      <p:grpSp>
        <p:nvGrpSpPr>
          <p:cNvPr id="31" name="Groupe 30">
            <a:extLst>
              <a:ext uri="{FF2B5EF4-FFF2-40B4-BE49-F238E27FC236}">
                <a16:creationId xmlns:a16="http://schemas.microsoft.com/office/drawing/2014/main" id="{0C77CB2D-83F7-472C-A960-9DAB2BA5BDF1}"/>
              </a:ext>
            </a:extLst>
          </p:cNvPr>
          <p:cNvGrpSpPr/>
          <p:nvPr/>
        </p:nvGrpSpPr>
        <p:grpSpPr>
          <a:xfrm>
            <a:off x="6948486" y="2975127"/>
            <a:ext cx="3024189" cy="3354406"/>
            <a:chOff x="6948486" y="2975127"/>
            <a:chExt cx="3024189" cy="3354406"/>
          </a:xfrm>
        </p:grpSpPr>
        <p:pic>
          <p:nvPicPr>
            <p:cNvPr id="32" name="Image 31">
              <a:extLst>
                <a:ext uri="{FF2B5EF4-FFF2-40B4-BE49-F238E27FC236}">
                  <a16:creationId xmlns:a16="http://schemas.microsoft.com/office/drawing/2014/main" id="{000594E6-0607-49EE-B3C1-4B097B6CBB20}"/>
                </a:ext>
              </a:extLst>
            </p:cNvPr>
            <p:cNvPicPr>
              <a:picLocks noChangeAspect="1"/>
            </p:cNvPicPr>
            <p:nvPr/>
          </p:nvPicPr>
          <p:blipFill>
            <a:blip r:embed="rId6"/>
            <a:stretch>
              <a:fillRect/>
            </a:stretch>
          </p:blipFill>
          <p:spPr>
            <a:xfrm>
              <a:off x="6948486" y="2975127"/>
              <a:ext cx="3024189" cy="2684865"/>
            </a:xfrm>
            <a:prstGeom prst="rect">
              <a:avLst/>
            </a:prstGeom>
          </p:spPr>
        </p:pic>
        <p:sp>
          <p:nvSpPr>
            <p:cNvPr id="33" name="Rectangle 32">
              <a:extLst>
                <a:ext uri="{FF2B5EF4-FFF2-40B4-BE49-F238E27FC236}">
                  <a16:creationId xmlns:a16="http://schemas.microsoft.com/office/drawing/2014/main" id="{82203D65-ED40-4CEC-9557-51B615D1F514}"/>
                </a:ext>
              </a:extLst>
            </p:cNvPr>
            <p:cNvSpPr/>
            <p:nvPr/>
          </p:nvSpPr>
          <p:spPr>
            <a:xfrm>
              <a:off x="7591427" y="5867868"/>
              <a:ext cx="2381248" cy="461665"/>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DEC PDP</a:t>
              </a:r>
              <a:r>
                <a:rPr lang="fr-FR" sz="2400" dirty="0">
                  <a:solidFill>
                    <a:srgbClr val="000000"/>
                  </a:solidFill>
                  <a:latin typeface="Aharoni" panose="02010803020104030203" pitchFamily="2" charset="-79"/>
                  <a:cs typeface="Aharoni" panose="02010803020104030203" pitchFamily="2" charset="-79"/>
                </a:rPr>
                <a:t>8 (1964)</a:t>
              </a:r>
              <a:r>
                <a:rPr lang="fr-FR" sz="2400" dirty="0">
                  <a:latin typeface="Aharoni" panose="02010803020104030203" pitchFamily="2" charset="-79"/>
                  <a:cs typeface="Aharoni" panose="02010803020104030203" pitchFamily="2" charset="-79"/>
                </a:rPr>
                <a:t> </a:t>
              </a:r>
              <a:endParaRPr lang="fr-FR"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94244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759C41A-014B-4FFD-9857-A95B2DC6A7EA}"/>
              </a:ext>
            </a:extLst>
          </p:cNvPr>
          <p:cNvGrpSpPr/>
          <p:nvPr/>
        </p:nvGrpSpPr>
        <p:grpSpPr>
          <a:xfrm>
            <a:off x="466725" y="828675"/>
            <a:ext cx="3419475" cy="402606"/>
            <a:chOff x="1695450" y="781050"/>
            <a:chExt cx="3419475" cy="402606"/>
          </a:xfrm>
        </p:grpSpPr>
        <p:sp>
          <p:nvSpPr>
            <p:cNvPr id="2" name="Rectangle 1">
              <a:extLst>
                <a:ext uri="{FF2B5EF4-FFF2-40B4-BE49-F238E27FC236}">
                  <a16:creationId xmlns:a16="http://schemas.microsoft.com/office/drawing/2014/main" id="{0FE11B4F-A834-407F-928A-A073D7F666C2}"/>
                </a:ext>
              </a:extLst>
            </p:cNvPr>
            <p:cNvSpPr/>
            <p:nvPr/>
          </p:nvSpPr>
          <p:spPr>
            <a:xfrm>
              <a:off x="2174221" y="781050"/>
              <a:ext cx="2940704" cy="369332"/>
            </a:xfrm>
            <a:prstGeom prst="rect">
              <a:avLst/>
            </a:prstGeom>
          </p:spPr>
          <p:txBody>
            <a:bodyPr wrap="square">
              <a:spAutoFit/>
            </a:bodyPr>
            <a:lstStyle/>
            <a:p>
              <a:r>
                <a:rPr lang="fr-FR" b="1" dirty="0">
                  <a:solidFill>
                    <a:srgbClr val="000000"/>
                  </a:solidFill>
                  <a:latin typeface="Times New Roman" panose="02020603050405020304" pitchFamily="18" charset="0"/>
                </a:rPr>
                <a:t>Evolution des ordinateurs</a:t>
              </a:r>
              <a:r>
                <a:rPr lang="fr-FR" dirty="0"/>
                <a:t> </a:t>
              </a:r>
            </a:p>
          </p:txBody>
        </p:sp>
        <p:sp>
          <p:nvSpPr>
            <p:cNvPr id="6" name="Freeform 42">
              <a:extLst>
                <a:ext uri="{FF2B5EF4-FFF2-40B4-BE49-F238E27FC236}">
                  <a16:creationId xmlns:a16="http://schemas.microsoft.com/office/drawing/2014/main" id="{F3254893-96BF-4DD9-B536-E7C4212AA07B}"/>
                </a:ext>
              </a:extLst>
            </p:cNvPr>
            <p:cNvSpPr/>
            <p:nvPr/>
          </p:nvSpPr>
          <p:spPr>
            <a:xfrm>
              <a:off x="1695450" y="781050"/>
              <a:ext cx="361950" cy="402606"/>
            </a:xfrm>
            <a:custGeom>
              <a:avLst/>
              <a:gdLst/>
              <a:ahLst/>
              <a:cxnLst/>
              <a:rect l="l" t="t" r="r" b="b"/>
              <a:pathLst>
                <a:path w="750693" h="878470">
                  <a:moveTo>
                    <a:pt x="0" y="0"/>
                  </a:moveTo>
                  <a:lnTo>
                    <a:pt x="750693" y="0"/>
                  </a:lnTo>
                  <a:lnTo>
                    <a:pt x="750693" y="878470"/>
                  </a:lnTo>
                  <a:lnTo>
                    <a:pt x="0" y="878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Rectangle 4">
            <a:extLst>
              <a:ext uri="{FF2B5EF4-FFF2-40B4-BE49-F238E27FC236}">
                <a16:creationId xmlns:a16="http://schemas.microsoft.com/office/drawing/2014/main" id="{C5DF757F-80BC-4545-816C-2838B1F06C02}"/>
              </a:ext>
            </a:extLst>
          </p:cNvPr>
          <p:cNvSpPr/>
          <p:nvPr/>
        </p:nvSpPr>
        <p:spPr>
          <a:xfrm>
            <a:off x="1173584" y="1231281"/>
            <a:ext cx="3473580" cy="369332"/>
          </a:xfrm>
          <a:prstGeom prst="rect">
            <a:avLst/>
          </a:prstGeom>
        </p:spPr>
        <p:txBody>
          <a:bodyPr wrap="none">
            <a:spAutoFit/>
          </a:bodyPr>
          <a:lstStyle/>
          <a:p>
            <a:pPr marL="285750" indent="-285750">
              <a:buFont typeface="Wingdings" panose="05000000000000000000" pitchFamily="2" charset="2"/>
              <a:buChar char="q"/>
            </a:pPr>
            <a:r>
              <a:rPr lang="fr-FR" dirty="0">
                <a:solidFill>
                  <a:srgbClr val="000000"/>
                </a:solidFill>
              </a:rPr>
              <a:t>4ème Génération (1971 - 1980)</a:t>
            </a:r>
            <a:r>
              <a:rPr lang="fr-FR" dirty="0"/>
              <a:t> </a:t>
            </a:r>
          </a:p>
        </p:txBody>
      </p:sp>
      <p:sp>
        <p:nvSpPr>
          <p:cNvPr id="17" name="Rectangle 16">
            <a:extLst>
              <a:ext uri="{FF2B5EF4-FFF2-40B4-BE49-F238E27FC236}">
                <a16:creationId xmlns:a16="http://schemas.microsoft.com/office/drawing/2014/main" id="{9FF8C97F-E637-42FA-9200-AFCF8A020DDF}"/>
              </a:ext>
            </a:extLst>
          </p:cNvPr>
          <p:cNvSpPr/>
          <p:nvPr/>
        </p:nvSpPr>
        <p:spPr>
          <a:xfrm>
            <a:off x="838199" y="1565498"/>
            <a:ext cx="7915275" cy="923330"/>
          </a:xfrm>
          <a:prstGeom prst="rect">
            <a:avLst/>
          </a:prstGeom>
        </p:spPr>
        <p:txBody>
          <a:bodyPr wrap="square">
            <a:spAutoFit/>
          </a:bodyPr>
          <a:lstStyle/>
          <a:p>
            <a:pPr algn="just"/>
            <a:r>
              <a:rPr lang="fr-FR" dirty="0">
                <a:solidFill>
                  <a:srgbClr val="000000"/>
                </a:solidFill>
                <a:latin typeface="Times New Roman" panose="02020603050405020304" pitchFamily="18" charset="0"/>
              </a:rPr>
              <a:t>Elle survient après l’invention du “</a:t>
            </a:r>
            <a:r>
              <a:rPr lang="fr-FR" i="1" dirty="0">
                <a:solidFill>
                  <a:srgbClr val="006FC0"/>
                </a:solidFill>
                <a:latin typeface="Times New Roman" panose="02020603050405020304" pitchFamily="18" charset="0"/>
              </a:rPr>
              <a:t>microprocesseur</a:t>
            </a:r>
            <a:r>
              <a:rPr lang="fr-FR" dirty="0">
                <a:solidFill>
                  <a:srgbClr val="000000"/>
                </a:solidFill>
                <a:latin typeface="Times New Roman" panose="02020603050405020304" pitchFamily="18" charset="0"/>
              </a:rPr>
              <a:t>”.</a:t>
            </a:r>
            <a:br>
              <a:rPr lang="fr-FR" dirty="0">
                <a:solidFill>
                  <a:srgbClr val="000000"/>
                </a:solidFill>
                <a:latin typeface="Times New Roman" panose="02020603050405020304" pitchFamily="18" charset="0"/>
              </a:rPr>
            </a:br>
            <a:r>
              <a:rPr lang="fr-FR" dirty="0">
                <a:solidFill>
                  <a:srgbClr val="000000"/>
                </a:solidFill>
                <a:latin typeface="Times New Roman" panose="02020603050405020304" pitchFamily="18" charset="0"/>
              </a:rPr>
              <a:t>Le premier microprocesseur est fabriqué par la société INTEL en 1971. On parle,</a:t>
            </a:r>
            <a:br>
              <a:rPr lang="fr-FR" dirty="0">
                <a:solidFill>
                  <a:srgbClr val="000000"/>
                </a:solidFill>
                <a:latin typeface="Times New Roman" panose="02020603050405020304" pitchFamily="18" charset="0"/>
              </a:rPr>
            </a:br>
            <a:r>
              <a:rPr lang="fr-FR" dirty="0">
                <a:solidFill>
                  <a:srgbClr val="000000"/>
                </a:solidFill>
                <a:latin typeface="Times New Roman" panose="02020603050405020304" pitchFamily="18" charset="0"/>
              </a:rPr>
              <a:t>désormais, de microordinateurs. </a:t>
            </a:r>
            <a:endParaRPr lang="fr-FR" dirty="0"/>
          </a:p>
        </p:txBody>
      </p:sp>
      <p:grpSp>
        <p:nvGrpSpPr>
          <p:cNvPr id="18" name="Groupe 17">
            <a:extLst>
              <a:ext uri="{FF2B5EF4-FFF2-40B4-BE49-F238E27FC236}">
                <a16:creationId xmlns:a16="http://schemas.microsoft.com/office/drawing/2014/main" id="{20D9C27A-B6DD-4834-B464-E0A372D85CD3}"/>
              </a:ext>
            </a:extLst>
          </p:cNvPr>
          <p:cNvGrpSpPr/>
          <p:nvPr/>
        </p:nvGrpSpPr>
        <p:grpSpPr>
          <a:xfrm>
            <a:off x="8991600" y="264493"/>
            <a:ext cx="2362200" cy="2409001"/>
            <a:chOff x="8991600" y="264493"/>
            <a:chExt cx="2362200" cy="2409001"/>
          </a:xfrm>
        </p:grpSpPr>
        <p:pic>
          <p:nvPicPr>
            <p:cNvPr id="19" name="Image 18">
              <a:extLst>
                <a:ext uri="{FF2B5EF4-FFF2-40B4-BE49-F238E27FC236}">
                  <a16:creationId xmlns:a16="http://schemas.microsoft.com/office/drawing/2014/main" id="{B5A0906A-C020-46E5-895B-EDE56F962342}"/>
                </a:ext>
              </a:extLst>
            </p:cNvPr>
            <p:cNvPicPr>
              <a:picLocks noChangeAspect="1"/>
            </p:cNvPicPr>
            <p:nvPr/>
          </p:nvPicPr>
          <p:blipFill>
            <a:blip r:embed="rId4"/>
            <a:stretch>
              <a:fillRect/>
            </a:stretch>
          </p:blipFill>
          <p:spPr>
            <a:xfrm>
              <a:off x="8991600" y="264493"/>
              <a:ext cx="2362200" cy="1933575"/>
            </a:xfrm>
            <a:prstGeom prst="rect">
              <a:avLst/>
            </a:prstGeom>
          </p:spPr>
        </p:pic>
        <p:sp>
          <p:nvSpPr>
            <p:cNvPr id="20" name="Rectangle 19">
              <a:extLst>
                <a:ext uri="{FF2B5EF4-FFF2-40B4-BE49-F238E27FC236}">
                  <a16:creationId xmlns:a16="http://schemas.microsoft.com/office/drawing/2014/main" id="{DD3ED060-D119-4C7C-83D6-F6858E3D312B}"/>
                </a:ext>
              </a:extLst>
            </p:cNvPr>
            <p:cNvSpPr/>
            <p:nvPr/>
          </p:nvSpPr>
          <p:spPr>
            <a:xfrm>
              <a:off x="9189097" y="2304162"/>
              <a:ext cx="1967205" cy="369332"/>
            </a:xfrm>
            <a:prstGeom prst="rect">
              <a:avLst/>
            </a:prstGeom>
          </p:spPr>
          <p:txBody>
            <a:bodyPr wrap="none">
              <a:spAutoFit/>
            </a:bodyPr>
            <a:lstStyle/>
            <a:p>
              <a:r>
                <a:rPr lang="fr-FR" i="1" dirty="0">
                  <a:latin typeface="Aharoni" panose="02010803020104030203" pitchFamily="2" charset="-79"/>
                  <a:cs typeface="Aharoni" panose="02010803020104030203" pitchFamily="2" charset="-79"/>
                </a:rPr>
                <a:t>microprocesseur</a:t>
              </a:r>
              <a:endParaRPr lang="fr-FR" dirty="0">
                <a:latin typeface="Aharoni" panose="02010803020104030203" pitchFamily="2" charset="-79"/>
                <a:cs typeface="Aharoni" panose="02010803020104030203" pitchFamily="2" charset="-79"/>
              </a:endParaRPr>
            </a:p>
          </p:txBody>
        </p:sp>
      </p:grpSp>
      <p:sp>
        <p:nvSpPr>
          <p:cNvPr id="21" name="Rectangle 20">
            <a:extLst>
              <a:ext uri="{FF2B5EF4-FFF2-40B4-BE49-F238E27FC236}">
                <a16:creationId xmlns:a16="http://schemas.microsoft.com/office/drawing/2014/main" id="{9DE4B45D-14B8-4D0F-89C4-62E059BB6112}"/>
              </a:ext>
            </a:extLst>
          </p:cNvPr>
          <p:cNvSpPr/>
          <p:nvPr/>
        </p:nvSpPr>
        <p:spPr>
          <a:xfrm>
            <a:off x="561975" y="2766219"/>
            <a:ext cx="1152880" cy="369332"/>
          </a:xfrm>
          <a:prstGeom prst="rect">
            <a:avLst/>
          </a:prstGeom>
        </p:spPr>
        <p:txBody>
          <a:bodyPr wrap="none">
            <a:spAutoFit/>
          </a:bodyPr>
          <a:lstStyle/>
          <a:p>
            <a:r>
              <a:rPr lang="fr-FR" dirty="0">
                <a:latin typeface="Forte" panose="03060902040502070203" pitchFamily="66" charset="0"/>
              </a:rPr>
              <a:t>Exemples</a:t>
            </a:r>
          </a:p>
        </p:txBody>
      </p:sp>
      <p:grpSp>
        <p:nvGrpSpPr>
          <p:cNvPr id="22" name="Groupe 21">
            <a:extLst>
              <a:ext uri="{FF2B5EF4-FFF2-40B4-BE49-F238E27FC236}">
                <a16:creationId xmlns:a16="http://schemas.microsoft.com/office/drawing/2014/main" id="{88886835-C5F8-4B97-AB46-71E30EA688C1}"/>
              </a:ext>
            </a:extLst>
          </p:cNvPr>
          <p:cNvGrpSpPr/>
          <p:nvPr/>
        </p:nvGrpSpPr>
        <p:grpSpPr>
          <a:xfrm>
            <a:off x="1666875" y="3238277"/>
            <a:ext cx="3819525" cy="3187818"/>
            <a:chOff x="1666875" y="3238277"/>
            <a:chExt cx="3819525" cy="3187818"/>
          </a:xfrm>
        </p:grpSpPr>
        <p:pic>
          <p:nvPicPr>
            <p:cNvPr id="34" name="Image 33">
              <a:extLst>
                <a:ext uri="{FF2B5EF4-FFF2-40B4-BE49-F238E27FC236}">
                  <a16:creationId xmlns:a16="http://schemas.microsoft.com/office/drawing/2014/main" id="{12722700-3C89-4E53-A027-EAC27B4ACB2C}"/>
                </a:ext>
              </a:extLst>
            </p:cNvPr>
            <p:cNvPicPr>
              <a:picLocks noChangeAspect="1"/>
            </p:cNvPicPr>
            <p:nvPr/>
          </p:nvPicPr>
          <p:blipFill>
            <a:blip r:embed="rId5"/>
            <a:stretch>
              <a:fillRect/>
            </a:stretch>
          </p:blipFill>
          <p:spPr>
            <a:xfrm>
              <a:off x="1666875" y="3238277"/>
              <a:ext cx="3819525" cy="2633821"/>
            </a:xfrm>
            <a:prstGeom prst="rect">
              <a:avLst/>
            </a:prstGeom>
          </p:spPr>
        </p:pic>
        <p:sp>
          <p:nvSpPr>
            <p:cNvPr id="35" name="Rectangle 34">
              <a:extLst>
                <a:ext uri="{FF2B5EF4-FFF2-40B4-BE49-F238E27FC236}">
                  <a16:creationId xmlns:a16="http://schemas.microsoft.com/office/drawing/2014/main" id="{6CFA9CE8-8360-4D42-8E94-6C08EC835995}"/>
                </a:ext>
              </a:extLst>
            </p:cNvPr>
            <p:cNvSpPr/>
            <p:nvPr/>
          </p:nvSpPr>
          <p:spPr>
            <a:xfrm>
              <a:off x="2290762" y="5964430"/>
              <a:ext cx="2571750" cy="461665"/>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MICRAL </a:t>
              </a:r>
              <a:r>
                <a:rPr lang="fr-FR" sz="2400" dirty="0">
                  <a:solidFill>
                    <a:srgbClr val="000000"/>
                  </a:solidFill>
                  <a:latin typeface="Aharoni" panose="02010803020104030203" pitchFamily="2" charset="-79"/>
                  <a:cs typeface="Aharoni" panose="02010803020104030203" pitchFamily="2" charset="-79"/>
                </a:rPr>
                <a:t>8008 (1973)</a:t>
              </a:r>
              <a:r>
                <a:rPr lang="fr-FR" sz="2400" dirty="0">
                  <a:latin typeface="Aharoni" panose="02010803020104030203" pitchFamily="2" charset="-79"/>
                  <a:cs typeface="Aharoni" panose="02010803020104030203" pitchFamily="2" charset="-79"/>
                </a:rPr>
                <a:t> </a:t>
              </a:r>
              <a:endParaRPr lang="fr-FR" dirty="0">
                <a:latin typeface="Aharoni" panose="02010803020104030203" pitchFamily="2" charset="-79"/>
                <a:cs typeface="Aharoni" panose="02010803020104030203" pitchFamily="2" charset="-79"/>
              </a:endParaRPr>
            </a:p>
          </p:txBody>
        </p:sp>
      </p:grpSp>
      <p:grpSp>
        <p:nvGrpSpPr>
          <p:cNvPr id="36" name="Groupe 35">
            <a:extLst>
              <a:ext uri="{FF2B5EF4-FFF2-40B4-BE49-F238E27FC236}">
                <a16:creationId xmlns:a16="http://schemas.microsoft.com/office/drawing/2014/main" id="{C4C0833A-BE51-4D1F-A716-0637C25F7274}"/>
              </a:ext>
            </a:extLst>
          </p:cNvPr>
          <p:cNvGrpSpPr/>
          <p:nvPr/>
        </p:nvGrpSpPr>
        <p:grpSpPr>
          <a:xfrm>
            <a:off x="6705600" y="3238278"/>
            <a:ext cx="3819525" cy="3187818"/>
            <a:chOff x="6705600" y="3238278"/>
            <a:chExt cx="3819525" cy="3187818"/>
          </a:xfrm>
        </p:grpSpPr>
        <p:pic>
          <p:nvPicPr>
            <p:cNvPr id="37" name="Image 36">
              <a:extLst>
                <a:ext uri="{FF2B5EF4-FFF2-40B4-BE49-F238E27FC236}">
                  <a16:creationId xmlns:a16="http://schemas.microsoft.com/office/drawing/2014/main" id="{AC568980-36CF-46BD-9BC2-ADB45EE8C0FC}"/>
                </a:ext>
              </a:extLst>
            </p:cNvPr>
            <p:cNvPicPr>
              <a:picLocks noChangeAspect="1"/>
            </p:cNvPicPr>
            <p:nvPr/>
          </p:nvPicPr>
          <p:blipFill>
            <a:blip r:embed="rId6"/>
            <a:stretch>
              <a:fillRect/>
            </a:stretch>
          </p:blipFill>
          <p:spPr>
            <a:xfrm>
              <a:off x="6705600" y="3238278"/>
              <a:ext cx="3819525" cy="2633821"/>
            </a:xfrm>
            <a:prstGeom prst="rect">
              <a:avLst/>
            </a:prstGeom>
          </p:spPr>
        </p:pic>
        <p:sp>
          <p:nvSpPr>
            <p:cNvPr id="38" name="Rectangle 37">
              <a:extLst>
                <a:ext uri="{FF2B5EF4-FFF2-40B4-BE49-F238E27FC236}">
                  <a16:creationId xmlns:a16="http://schemas.microsoft.com/office/drawing/2014/main" id="{125823A8-2F7F-425D-828D-7C3158490BBC}"/>
                </a:ext>
              </a:extLst>
            </p:cNvPr>
            <p:cNvSpPr/>
            <p:nvPr/>
          </p:nvSpPr>
          <p:spPr>
            <a:xfrm>
              <a:off x="7534274" y="5964431"/>
              <a:ext cx="2438400" cy="461665"/>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ALTAIR </a:t>
              </a:r>
              <a:r>
                <a:rPr lang="fr-FR" sz="2400" dirty="0">
                  <a:solidFill>
                    <a:srgbClr val="000000"/>
                  </a:solidFill>
                  <a:latin typeface="Aharoni" panose="02010803020104030203" pitchFamily="2" charset="-79"/>
                  <a:cs typeface="Aharoni" panose="02010803020104030203" pitchFamily="2" charset="-79"/>
                </a:rPr>
                <a:t>8800 (1975)</a:t>
              </a:r>
              <a:r>
                <a:rPr lang="fr-FR" sz="2400" dirty="0">
                  <a:latin typeface="Aharoni" panose="02010803020104030203" pitchFamily="2" charset="-79"/>
                  <a:cs typeface="Aharoni" panose="02010803020104030203" pitchFamily="2" charset="-79"/>
                </a:rPr>
                <a:t> </a:t>
              </a:r>
              <a:endParaRPr lang="fr-FR"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056098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759C41A-014B-4FFD-9857-A95B2DC6A7EA}"/>
              </a:ext>
            </a:extLst>
          </p:cNvPr>
          <p:cNvGrpSpPr/>
          <p:nvPr/>
        </p:nvGrpSpPr>
        <p:grpSpPr>
          <a:xfrm>
            <a:off x="466725" y="828675"/>
            <a:ext cx="3419475" cy="402606"/>
            <a:chOff x="1695450" y="781050"/>
            <a:chExt cx="3419475" cy="402606"/>
          </a:xfrm>
        </p:grpSpPr>
        <p:sp>
          <p:nvSpPr>
            <p:cNvPr id="2" name="Rectangle 1">
              <a:extLst>
                <a:ext uri="{FF2B5EF4-FFF2-40B4-BE49-F238E27FC236}">
                  <a16:creationId xmlns:a16="http://schemas.microsoft.com/office/drawing/2014/main" id="{0FE11B4F-A834-407F-928A-A073D7F666C2}"/>
                </a:ext>
              </a:extLst>
            </p:cNvPr>
            <p:cNvSpPr/>
            <p:nvPr/>
          </p:nvSpPr>
          <p:spPr>
            <a:xfrm>
              <a:off x="2174221" y="781050"/>
              <a:ext cx="2940704" cy="369332"/>
            </a:xfrm>
            <a:prstGeom prst="rect">
              <a:avLst/>
            </a:prstGeom>
          </p:spPr>
          <p:txBody>
            <a:bodyPr wrap="square">
              <a:spAutoFit/>
            </a:bodyPr>
            <a:lstStyle/>
            <a:p>
              <a:r>
                <a:rPr lang="fr-FR" b="1" dirty="0">
                  <a:solidFill>
                    <a:srgbClr val="000000"/>
                  </a:solidFill>
                  <a:latin typeface="Times New Roman" panose="02020603050405020304" pitchFamily="18" charset="0"/>
                </a:rPr>
                <a:t>Evolution des ordinateurs</a:t>
              </a:r>
              <a:r>
                <a:rPr lang="fr-FR" dirty="0"/>
                <a:t> </a:t>
              </a:r>
            </a:p>
          </p:txBody>
        </p:sp>
        <p:sp>
          <p:nvSpPr>
            <p:cNvPr id="6" name="Freeform 42">
              <a:extLst>
                <a:ext uri="{FF2B5EF4-FFF2-40B4-BE49-F238E27FC236}">
                  <a16:creationId xmlns:a16="http://schemas.microsoft.com/office/drawing/2014/main" id="{F3254893-96BF-4DD9-B536-E7C4212AA07B}"/>
                </a:ext>
              </a:extLst>
            </p:cNvPr>
            <p:cNvSpPr/>
            <p:nvPr/>
          </p:nvSpPr>
          <p:spPr>
            <a:xfrm>
              <a:off x="1695450" y="781050"/>
              <a:ext cx="361950" cy="402606"/>
            </a:xfrm>
            <a:custGeom>
              <a:avLst/>
              <a:gdLst/>
              <a:ahLst/>
              <a:cxnLst/>
              <a:rect l="l" t="t" r="r" b="b"/>
              <a:pathLst>
                <a:path w="750693" h="878470">
                  <a:moveTo>
                    <a:pt x="0" y="0"/>
                  </a:moveTo>
                  <a:lnTo>
                    <a:pt x="750693" y="0"/>
                  </a:lnTo>
                  <a:lnTo>
                    <a:pt x="750693" y="878470"/>
                  </a:lnTo>
                  <a:lnTo>
                    <a:pt x="0" y="878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Rectangle 4">
            <a:extLst>
              <a:ext uri="{FF2B5EF4-FFF2-40B4-BE49-F238E27FC236}">
                <a16:creationId xmlns:a16="http://schemas.microsoft.com/office/drawing/2014/main" id="{C5DF757F-80BC-4545-816C-2838B1F06C02}"/>
              </a:ext>
            </a:extLst>
          </p:cNvPr>
          <p:cNvSpPr/>
          <p:nvPr/>
        </p:nvSpPr>
        <p:spPr>
          <a:xfrm>
            <a:off x="1173584" y="1231281"/>
            <a:ext cx="3473580" cy="369332"/>
          </a:xfrm>
          <a:prstGeom prst="rect">
            <a:avLst/>
          </a:prstGeom>
        </p:spPr>
        <p:txBody>
          <a:bodyPr wrap="none">
            <a:spAutoFit/>
          </a:bodyPr>
          <a:lstStyle/>
          <a:p>
            <a:pPr marL="285750" indent="-285750">
              <a:buFont typeface="Wingdings" panose="05000000000000000000" pitchFamily="2" charset="2"/>
              <a:buChar char="q"/>
            </a:pPr>
            <a:r>
              <a:rPr lang="fr-FR" dirty="0">
                <a:solidFill>
                  <a:srgbClr val="000000"/>
                </a:solidFill>
              </a:rPr>
              <a:t>5ème Génération (1980 - 2000) </a:t>
            </a:r>
            <a:endParaRPr lang="fr-FR" dirty="0"/>
          </a:p>
        </p:txBody>
      </p:sp>
      <p:sp>
        <p:nvSpPr>
          <p:cNvPr id="21" name="Rectangle 20">
            <a:extLst>
              <a:ext uri="{FF2B5EF4-FFF2-40B4-BE49-F238E27FC236}">
                <a16:creationId xmlns:a16="http://schemas.microsoft.com/office/drawing/2014/main" id="{9DE4B45D-14B8-4D0F-89C4-62E059BB6112}"/>
              </a:ext>
            </a:extLst>
          </p:cNvPr>
          <p:cNvSpPr/>
          <p:nvPr/>
        </p:nvSpPr>
        <p:spPr>
          <a:xfrm>
            <a:off x="561975" y="2766219"/>
            <a:ext cx="1152880" cy="369332"/>
          </a:xfrm>
          <a:prstGeom prst="rect">
            <a:avLst/>
          </a:prstGeom>
        </p:spPr>
        <p:txBody>
          <a:bodyPr wrap="none">
            <a:spAutoFit/>
          </a:bodyPr>
          <a:lstStyle/>
          <a:p>
            <a:r>
              <a:rPr lang="fr-FR" dirty="0">
                <a:latin typeface="Forte" panose="03060902040502070203" pitchFamily="66" charset="0"/>
              </a:rPr>
              <a:t>Exemples</a:t>
            </a:r>
          </a:p>
        </p:txBody>
      </p:sp>
      <p:sp>
        <p:nvSpPr>
          <p:cNvPr id="23" name="Rectangle 22">
            <a:extLst>
              <a:ext uri="{FF2B5EF4-FFF2-40B4-BE49-F238E27FC236}">
                <a16:creationId xmlns:a16="http://schemas.microsoft.com/office/drawing/2014/main" id="{6F8CAEB5-CAA2-4AD0-8FB6-E4258CFEA76E}"/>
              </a:ext>
            </a:extLst>
          </p:cNvPr>
          <p:cNvSpPr/>
          <p:nvPr/>
        </p:nvSpPr>
        <p:spPr>
          <a:xfrm>
            <a:off x="828675" y="1851714"/>
            <a:ext cx="7724775" cy="646331"/>
          </a:xfrm>
          <a:prstGeom prst="rect">
            <a:avLst/>
          </a:prstGeom>
        </p:spPr>
        <p:txBody>
          <a:bodyPr wrap="square">
            <a:spAutoFit/>
          </a:bodyPr>
          <a:lstStyle/>
          <a:p>
            <a:pPr algn="just"/>
            <a:r>
              <a:rPr lang="fr-FR" dirty="0">
                <a:solidFill>
                  <a:srgbClr val="000000"/>
                </a:solidFill>
                <a:latin typeface="Times New Roman" panose="02020603050405020304" pitchFamily="18" charset="0"/>
              </a:rPr>
              <a:t>                     Les ordinateurs entrent dans les foyers, on parle alors</a:t>
            </a:r>
            <a:br>
              <a:rPr lang="fr-FR" dirty="0">
                <a:solidFill>
                  <a:srgbClr val="000000"/>
                </a:solidFill>
                <a:latin typeface="Times New Roman" panose="02020603050405020304" pitchFamily="18" charset="0"/>
              </a:rPr>
            </a:br>
            <a:r>
              <a:rPr lang="fr-FR" dirty="0">
                <a:solidFill>
                  <a:srgbClr val="000000"/>
                </a:solidFill>
                <a:latin typeface="Times New Roman" panose="02020603050405020304" pitchFamily="18" charset="0"/>
              </a:rPr>
              <a:t>d’informatique familiale (c’est la naissance des </a:t>
            </a:r>
            <a:r>
              <a:rPr lang="fr-FR" dirty="0">
                <a:solidFill>
                  <a:srgbClr val="006FC0"/>
                </a:solidFill>
                <a:latin typeface="Times New Roman" panose="02020603050405020304" pitchFamily="18" charset="0"/>
              </a:rPr>
              <a:t>ordinateurs personnels </a:t>
            </a:r>
            <a:r>
              <a:rPr lang="fr-FR" dirty="0">
                <a:solidFill>
                  <a:srgbClr val="000000"/>
                </a:solidFill>
                <a:latin typeface="Times New Roman" panose="02020603050405020304" pitchFamily="18" charset="0"/>
              </a:rPr>
              <a:t>(PC)).</a:t>
            </a:r>
            <a:r>
              <a:rPr lang="fr-FR" dirty="0"/>
              <a:t> </a:t>
            </a:r>
          </a:p>
        </p:txBody>
      </p:sp>
      <p:grpSp>
        <p:nvGrpSpPr>
          <p:cNvPr id="24" name="Groupe 23">
            <a:extLst>
              <a:ext uri="{FF2B5EF4-FFF2-40B4-BE49-F238E27FC236}">
                <a16:creationId xmlns:a16="http://schemas.microsoft.com/office/drawing/2014/main" id="{B0C413AD-E22F-4F0F-BB18-9E5752AC3F91}"/>
              </a:ext>
            </a:extLst>
          </p:cNvPr>
          <p:cNvGrpSpPr/>
          <p:nvPr/>
        </p:nvGrpSpPr>
        <p:grpSpPr>
          <a:xfrm>
            <a:off x="1150227" y="3333750"/>
            <a:ext cx="4412373" cy="3076498"/>
            <a:chOff x="1150227" y="3333750"/>
            <a:chExt cx="4412373" cy="3076498"/>
          </a:xfrm>
        </p:grpSpPr>
        <p:pic>
          <p:nvPicPr>
            <p:cNvPr id="25" name="Image 24">
              <a:extLst>
                <a:ext uri="{FF2B5EF4-FFF2-40B4-BE49-F238E27FC236}">
                  <a16:creationId xmlns:a16="http://schemas.microsoft.com/office/drawing/2014/main" id="{673DB317-3C58-49F7-9B56-E73962AA3ABF}"/>
                </a:ext>
              </a:extLst>
            </p:cNvPr>
            <p:cNvPicPr>
              <a:picLocks noChangeAspect="1"/>
            </p:cNvPicPr>
            <p:nvPr/>
          </p:nvPicPr>
          <p:blipFill>
            <a:blip r:embed="rId4"/>
            <a:stretch>
              <a:fillRect/>
            </a:stretch>
          </p:blipFill>
          <p:spPr>
            <a:xfrm>
              <a:off x="1150227" y="3333750"/>
              <a:ext cx="4412373" cy="2462212"/>
            </a:xfrm>
            <a:prstGeom prst="rect">
              <a:avLst/>
            </a:prstGeom>
          </p:spPr>
        </p:pic>
        <p:sp>
          <p:nvSpPr>
            <p:cNvPr id="26" name="Rectangle 25">
              <a:extLst>
                <a:ext uri="{FF2B5EF4-FFF2-40B4-BE49-F238E27FC236}">
                  <a16:creationId xmlns:a16="http://schemas.microsoft.com/office/drawing/2014/main" id="{AAF0F89C-24C2-4403-8A96-F020E811BE49}"/>
                </a:ext>
              </a:extLst>
            </p:cNvPr>
            <p:cNvSpPr/>
            <p:nvPr/>
          </p:nvSpPr>
          <p:spPr>
            <a:xfrm>
              <a:off x="2571750" y="5948583"/>
              <a:ext cx="2628900" cy="461665"/>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IBM PC </a:t>
              </a:r>
              <a:r>
                <a:rPr lang="fr-FR" sz="2400" dirty="0">
                  <a:solidFill>
                    <a:srgbClr val="000000"/>
                  </a:solidFill>
                  <a:latin typeface="Aharoni" panose="02010803020104030203" pitchFamily="2" charset="-79"/>
                  <a:cs typeface="Aharoni" panose="02010803020104030203" pitchFamily="2" charset="-79"/>
                </a:rPr>
                <a:t>(1981)</a:t>
              </a:r>
              <a:r>
                <a:rPr lang="fr-FR" sz="2400" dirty="0">
                  <a:latin typeface="Aharoni" panose="02010803020104030203" pitchFamily="2" charset="-79"/>
                  <a:cs typeface="Aharoni" panose="02010803020104030203" pitchFamily="2" charset="-79"/>
                </a:rPr>
                <a:t> </a:t>
              </a:r>
              <a:endParaRPr lang="fr-FR" dirty="0">
                <a:latin typeface="Aharoni" panose="02010803020104030203" pitchFamily="2" charset="-79"/>
                <a:cs typeface="Aharoni" panose="02010803020104030203" pitchFamily="2" charset="-79"/>
              </a:endParaRPr>
            </a:p>
          </p:txBody>
        </p:sp>
      </p:grpSp>
      <p:grpSp>
        <p:nvGrpSpPr>
          <p:cNvPr id="27" name="Groupe 26">
            <a:extLst>
              <a:ext uri="{FF2B5EF4-FFF2-40B4-BE49-F238E27FC236}">
                <a16:creationId xmlns:a16="http://schemas.microsoft.com/office/drawing/2014/main" id="{56D0901D-DA15-4803-91BC-CF8C25ACCC00}"/>
              </a:ext>
            </a:extLst>
          </p:cNvPr>
          <p:cNvGrpSpPr/>
          <p:nvPr/>
        </p:nvGrpSpPr>
        <p:grpSpPr>
          <a:xfrm>
            <a:off x="6248400" y="2970019"/>
            <a:ext cx="5829300" cy="3447444"/>
            <a:chOff x="6248400" y="2970019"/>
            <a:chExt cx="5829300" cy="3447444"/>
          </a:xfrm>
        </p:grpSpPr>
        <p:pic>
          <p:nvPicPr>
            <p:cNvPr id="28" name="Image 27">
              <a:extLst>
                <a:ext uri="{FF2B5EF4-FFF2-40B4-BE49-F238E27FC236}">
                  <a16:creationId xmlns:a16="http://schemas.microsoft.com/office/drawing/2014/main" id="{7DB198C6-2B87-40F2-8C6C-E5474292C345}"/>
                </a:ext>
              </a:extLst>
            </p:cNvPr>
            <p:cNvPicPr>
              <a:picLocks noChangeAspect="1"/>
            </p:cNvPicPr>
            <p:nvPr/>
          </p:nvPicPr>
          <p:blipFill>
            <a:blip r:embed="rId5"/>
            <a:stretch>
              <a:fillRect/>
            </a:stretch>
          </p:blipFill>
          <p:spPr>
            <a:xfrm>
              <a:off x="6248400" y="2970019"/>
              <a:ext cx="5829300" cy="3171825"/>
            </a:xfrm>
            <a:prstGeom prst="rect">
              <a:avLst/>
            </a:prstGeom>
          </p:spPr>
        </p:pic>
        <p:sp>
          <p:nvSpPr>
            <p:cNvPr id="29" name="Rectangle 28">
              <a:extLst>
                <a:ext uri="{FF2B5EF4-FFF2-40B4-BE49-F238E27FC236}">
                  <a16:creationId xmlns:a16="http://schemas.microsoft.com/office/drawing/2014/main" id="{FEE97A3E-E50F-40E3-8277-BC06CFD892DD}"/>
                </a:ext>
              </a:extLst>
            </p:cNvPr>
            <p:cNvSpPr/>
            <p:nvPr/>
          </p:nvSpPr>
          <p:spPr>
            <a:xfrm>
              <a:off x="8201025" y="5955798"/>
              <a:ext cx="2838450" cy="461665"/>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Intel Pentium </a:t>
              </a:r>
              <a:r>
                <a:rPr lang="fr-FR" sz="2400" dirty="0">
                  <a:solidFill>
                    <a:srgbClr val="000000"/>
                  </a:solidFill>
                  <a:latin typeface="Aharoni" panose="02010803020104030203" pitchFamily="2" charset="-79"/>
                  <a:cs typeface="Aharoni" panose="02010803020104030203" pitchFamily="2" charset="-79"/>
                </a:rPr>
                <a:t>(1993)</a:t>
              </a:r>
              <a:r>
                <a:rPr lang="fr-FR" sz="2400" dirty="0">
                  <a:latin typeface="Aharoni" panose="02010803020104030203" pitchFamily="2" charset="-79"/>
                  <a:cs typeface="Aharoni" panose="02010803020104030203" pitchFamily="2" charset="-79"/>
                </a:rPr>
                <a:t> </a:t>
              </a:r>
              <a:endParaRPr lang="fr-FR"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4003483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759C41A-014B-4FFD-9857-A95B2DC6A7EA}"/>
              </a:ext>
            </a:extLst>
          </p:cNvPr>
          <p:cNvGrpSpPr/>
          <p:nvPr/>
        </p:nvGrpSpPr>
        <p:grpSpPr>
          <a:xfrm>
            <a:off x="466725" y="828675"/>
            <a:ext cx="3419475" cy="402606"/>
            <a:chOff x="1695450" y="781050"/>
            <a:chExt cx="3419475" cy="402606"/>
          </a:xfrm>
        </p:grpSpPr>
        <p:sp>
          <p:nvSpPr>
            <p:cNvPr id="2" name="Rectangle 1">
              <a:extLst>
                <a:ext uri="{FF2B5EF4-FFF2-40B4-BE49-F238E27FC236}">
                  <a16:creationId xmlns:a16="http://schemas.microsoft.com/office/drawing/2014/main" id="{0FE11B4F-A834-407F-928A-A073D7F666C2}"/>
                </a:ext>
              </a:extLst>
            </p:cNvPr>
            <p:cNvSpPr/>
            <p:nvPr/>
          </p:nvSpPr>
          <p:spPr>
            <a:xfrm>
              <a:off x="2174221" y="781050"/>
              <a:ext cx="2940704" cy="369332"/>
            </a:xfrm>
            <a:prstGeom prst="rect">
              <a:avLst/>
            </a:prstGeom>
          </p:spPr>
          <p:txBody>
            <a:bodyPr wrap="square">
              <a:spAutoFit/>
            </a:bodyPr>
            <a:lstStyle/>
            <a:p>
              <a:r>
                <a:rPr lang="fr-FR" b="1" dirty="0">
                  <a:solidFill>
                    <a:srgbClr val="000000"/>
                  </a:solidFill>
                  <a:latin typeface="Times New Roman" panose="02020603050405020304" pitchFamily="18" charset="0"/>
                </a:rPr>
                <a:t>Evolution des ordinateurs</a:t>
              </a:r>
              <a:r>
                <a:rPr lang="fr-FR" dirty="0"/>
                <a:t> </a:t>
              </a:r>
            </a:p>
          </p:txBody>
        </p:sp>
        <p:sp>
          <p:nvSpPr>
            <p:cNvPr id="6" name="Freeform 42">
              <a:extLst>
                <a:ext uri="{FF2B5EF4-FFF2-40B4-BE49-F238E27FC236}">
                  <a16:creationId xmlns:a16="http://schemas.microsoft.com/office/drawing/2014/main" id="{F3254893-96BF-4DD9-B536-E7C4212AA07B}"/>
                </a:ext>
              </a:extLst>
            </p:cNvPr>
            <p:cNvSpPr/>
            <p:nvPr/>
          </p:nvSpPr>
          <p:spPr>
            <a:xfrm>
              <a:off x="1695450" y="781050"/>
              <a:ext cx="361950" cy="402606"/>
            </a:xfrm>
            <a:custGeom>
              <a:avLst/>
              <a:gdLst/>
              <a:ahLst/>
              <a:cxnLst/>
              <a:rect l="l" t="t" r="r" b="b"/>
              <a:pathLst>
                <a:path w="750693" h="878470">
                  <a:moveTo>
                    <a:pt x="0" y="0"/>
                  </a:moveTo>
                  <a:lnTo>
                    <a:pt x="750693" y="0"/>
                  </a:lnTo>
                  <a:lnTo>
                    <a:pt x="750693" y="878470"/>
                  </a:lnTo>
                  <a:lnTo>
                    <a:pt x="0" y="878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Rectangle 4">
            <a:extLst>
              <a:ext uri="{FF2B5EF4-FFF2-40B4-BE49-F238E27FC236}">
                <a16:creationId xmlns:a16="http://schemas.microsoft.com/office/drawing/2014/main" id="{C5DF757F-80BC-4545-816C-2838B1F06C02}"/>
              </a:ext>
            </a:extLst>
          </p:cNvPr>
          <p:cNvSpPr/>
          <p:nvPr/>
        </p:nvSpPr>
        <p:spPr>
          <a:xfrm>
            <a:off x="1173584" y="1231281"/>
            <a:ext cx="4081182" cy="369332"/>
          </a:xfrm>
          <a:prstGeom prst="rect">
            <a:avLst/>
          </a:prstGeom>
        </p:spPr>
        <p:txBody>
          <a:bodyPr wrap="none">
            <a:spAutoFit/>
          </a:bodyPr>
          <a:lstStyle/>
          <a:p>
            <a:pPr marL="285750" indent="-285750">
              <a:buFont typeface="Wingdings" panose="05000000000000000000" pitchFamily="2" charset="2"/>
              <a:buChar char="q"/>
            </a:pPr>
            <a:r>
              <a:rPr lang="fr-FR" dirty="0">
                <a:solidFill>
                  <a:srgbClr val="000000"/>
                </a:solidFill>
              </a:rPr>
              <a:t>6ème Génération (2000 – aujourd’hui)</a:t>
            </a:r>
            <a:endParaRPr lang="fr-FR" dirty="0"/>
          </a:p>
        </p:txBody>
      </p:sp>
      <p:sp>
        <p:nvSpPr>
          <p:cNvPr id="21" name="Rectangle 20">
            <a:extLst>
              <a:ext uri="{FF2B5EF4-FFF2-40B4-BE49-F238E27FC236}">
                <a16:creationId xmlns:a16="http://schemas.microsoft.com/office/drawing/2014/main" id="{9DE4B45D-14B8-4D0F-89C4-62E059BB6112}"/>
              </a:ext>
            </a:extLst>
          </p:cNvPr>
          <p:cNvSpPr/>
          <p:nvPr/>
        </p:nvSpPr>
        <p:spPr>
          <a:xfrm>
            <a:off x="561975" y="2766219"/>
            <a:ext cx="1152880" cy="369332"/>
          </a:xfrm>
          <a:prstGeom prst="rect">
            <a:avLst/>
          </a:prstGeom>
        </p:spPr>
        <p:txBody>
          <a:bodyPr wrap="none">
            <a:spAutoFit/>
          </a:bodyPr>
          <a:lstStyle/>
          <a:p>
            <a:r>
              <a:rPr lang="fr-FR" dirty="0">
                <a:latin typeface="Forte" panose="03060902040502070203" pitchFamily="66" charset="0"/>
              </a:rPr>
              <a:t>Exemples</a:t>
            </a:r>
          </a:p>
        </p:txBody>
      </p:sp>
      <p:sp>
        <p:nvSpPr>
          <p:cNvPr id="16" name="Rectangle 15">
            <a:extLst>
              <a:ext uri="{FF2B5EF4-FFF2-40B4-BE49-F238E27FC236}">
                <a16:creationId xmlns:a16="http://schemas.microsoft.com/office/drawing/2014/main" id="{27E92291-29F9-4AFB-90C5-E9ED412B7A18}"/>
              </a:ext>
            </a:extLst>
          </p:cNvPr>
          <p:cNvSpPr/>
          <p:nvPr/>
        </p:nvSpPr>
        <p:spPr>
          <a:xfrm>
            <a:off x="752475" y="1685560"/>
            <a:ext cx="9048750" cy="923330"/>
          </a:xfrm>
          <a:prstGeom prst="rect">
            <a:avLst/>
          </a:prstGeom>
        </p:spPr>
        <p:txBody>
          <a:bodyPr wrap="square">
            <a:spAutoFit/>
          </a:bodyPr>
          <a:lstStyle/>
          <a:p>
            <a:pPr algn="just"/>
            <a:r>
              <a:rPr lang="fr-FR" dirty="0">
                <a:solidFill>
                  <a:srgbClr val="000000"/>
                </a:solidFill>
                <a:latin typeface="Times New Roman" panose="02020603050405020304" pitchFamily="18" charset="0"/>
              </a:rPr>
              <a:t>On assiste, dans cette génération, à l’apparition des </a:t>
            </a:r>
            <a:r>
              <a:rPr lang="fr-FR" dirty="0">
                <a:solidFill>
                  <a:srgbClr val="006FC0"/>
                </a:solidFill>
                <a:latin typeface="Times New Roman" panose="02020603050405020304" pitchFamily="18" charset="0"/>
              </a:rPr>
              <a:t>ordinateurs portables </a:t>
            </a:r>
            <a:r>
              <a:rPr lang="fr-FR" dirty="0">
                <a:solidFill>
                  <a:srgbClr val="000000"/>
                </a:solidFill>
                <a:latin typeface="Times New Roman" panose="02020603050405020304" pitchFamily="18" charset="0"/>
              </a:rPr>
              <a:t>et des réseaux sans fil.</a:t>
            </a:r>
            <a:br>
              <a:rPr lang="fr-FR" dirty="0">
                <a:solidFill>
                  <a:srgbClr val="000000"/>
                </a:solidFill>
                <a:latin typeface="Times New Roman" panose="02020603050405020304" pitchFamily="18" charset="0"/>
              </a:rPr>
            </a:br>
            <a:r>
              <a:rPr lang="fr-FR" dirty="0">
                <a:solidFill>
                  <a:srgbClr val="000000"/>
                </a:solidFill>
                <a:latin typeface="Times New Roman" panose="02020603050405020304" pitchFamily="18" charset="0"/>
              </a:rPr>
              <a:t>Actuellement l'évolution des ordinateurs tend à exploiter le laser, les fibres optiques, la</a:t>
            </a:r>
            <a:br>
              <a:rPr lang="fr-FR" dirty="0">
                <a:solidFill>
                  <a:srgbClr val="000000"/>
                </a:solidFill>
                <a:latin typeface="Times New Roman" panose="02020603050405020304" pitchFamily="18" charset="0"/>
              </a:rPr>
            </a:br>
            <a:r>
              <a:rPr lang="fr-FR" dirty="0">
                <a:solidFill>
                  <a:srgbClr val="000000"/>
                </a:solidFill>
                <a:latin typeface="Times New Roman" panose="02020603050405020304" pitchFamily="18" charset="0"/>
              </a:rPr>
              <a:t>biochimie et même l’informatique moléculaire.</a:t>
            </a:r>
            <a:r>
              <a:rPr lang="fr-FR" dirty="0"/>
              <a:t> </a:t>
            </a:r>
          </a:p>
        </p:txBody>
      </p:sp>
      <p:grpSp>
        <p:nvGrpSpPr>
          <p:cNvPr id="17" name="Groupe 16">
            <a:extLst>
              <a:ext uri="{FF2B5EF4-FFF2-40B4-BE49-F238E27FC236}">
                <a16:creationId xmlns:a16="http://schemas.microsoft.com/office/drawing/2014/main" id="{ED95A1FF-3410-4F57-8FDE-58CAB6E488E6}"/>
              </a:ext>
            </a:extLst>
          </p:cNvPr>
          <p:cNvGrpSpPr/>
          <p:nvPr/>
        </p:nvGrpSpPr>
        <p:grpSpPr>
          <a:xfrm>
            <a:off x="838200" y="3650442"/>
            <a:ext cx="10801350" cy="2319338"/>
            <a:chOff x="838200" y="3650442"/>
            <a:chExt cx="10801350" cy="2319338"/>
          </a:xfrm>
        </p:grpSpPr>
        <p:pic>
          <p:nvPicPr>
            <p:cNvPr id="18" name="Image 17">
              <a:extLst>
                <a:ext uri="{FF2B5EF4-FFF2-40B4-BE49-F238E27FC236}">
                  <a16:creationId xmlns:a16="http://schemas.microsoft.com/office/drawing/2014/main" id="{21F13229-F630-4E1E-BAF5-AF887B156AE8}"/>
                </a:ext>
              </a:extLst>
            </p:cNvPr>
            <p:cNvPicPr>
              <a:picLocks noChangeAspect="1"/>
            </p:cNvPicPr>
            <p:nvPr/>
          </p:nvPicPr>
          <p:blipFill>
            <a:blip r:embed="rId4"/>
            <a:stretch>
              <a:fillRect/>
            </a:stretch>
          </p:blipFill>
          <p:spPr>
            <a:xfrm>
              <a:off x="838200" y="3650442"/>
              <a:ext cx="2771775" cy="2319338"/>
            </a:xfrm>
            <a:prstGeom prst="rect">
              <a:avLst/>
            </a:prstGeom>
          </p:spPr>
        </p:pic>
        <p:pic>
          <p:nvPicPr>
            <p:cNvPr id="19" name="Image 18">
              <a:extLst>
                <a:ext uri="{FF2B5EF4-FFF2-40B4-BE49-F238E27FC236}">
                  <a16:creationId xmlns:a16="http://schemas.microsoft.com/office/drawing/2014/main" id="{7440CC5E-0D76-42F1-B2C3-DC15FBD7E6D3}"/>
                </a:ext>
              </a:extLst>
            </p:cNvPr>
            <p:cNvPicPr>
              <a:picLocks noChangeAspect="1"/>
            </p:cNvPicPr>
            <p:nvPr/>
          </p:nvPicPr>
          <p:blipFill>
            <a:blip r:embed="rId5"/>
            <a:stretch>
              <a:fillRect/>
            </a:stretch>
          </p:blipFill>
          <p:spPr>
            <a:xfrm>
              <a:off x="3609975" y="4302920"/>
              <a:ext cx="1473993" cy="1123950"/>
            </a:xfrm>
            <a:prstGeom prst="rect">
              <a:avLst/>
            </a:prstGeom>
          </p:spPr>
        </p:pic>
        <p:pic>
          <p:nvPicPr>
            <p:cNvPr id="20" name="Image 19">
              <a:extLst>
                <a:ext uri="{FF2B5EF4-FFF2-40B4-BE49-F238E27FC236}">
                  <a16:creationId xmlns:a16="http://schemas.microsoft.com/office/drawing/2014/main" id="{B7E64D99-7058-48FF-87B7-2950CEF78F00}"/>
                </a:ext>
              </a:extLst>
            </p:cNvPr>
            <p:cNvPicPr>
              <a:picLocks noChangeAspect="1"/>
            </p:cNvPicPr>
            <p:nvPr/>
          </p:nvPicPr>
          <p:blipFill>
            <a:blip r:embed="rId6"/>
            <a:stretch>
              <a:fillRect/>
            </a:stretch>
          </p:blipFill>
          <p:spPr>
            <a:xfrm>
              <a:off x="9020175" y="3902855"/>
              <a:ext cx="2619375" cy="2066925"/>
            </a:xfrm>
            <a:prstGeom prst="rect">
              <a:avLst/>
            </a:prstGeom>
          </p:spPr>
        </p:pic>
        <p:pic>
          <p:nvPicPr>
            <p:cNvPr id="22" name="Image 21">
              <a:extLst>
                <a:ext uri="{FF2B5EF4-FFF2-40B4-BE49-F238E27FC236}">
                  <a16:creationId xmlns:a16="http://schemas.microsoft.com/office/drawing/2014/main" id="{6F149CFC-4FC5-49F2-8850-A71D0927104E}"/>
                </a:ext>
              </a:extLst>
            </p:cNvPr>
            <p:cNvPicPr>
              <a:picLocks noChangeAspect="1"/>
            </p:cNvPicPr>
            <p:nvPr/>
          </p:nvPicPr>
          <p:blipFill>
            <a:blip r:embed="rId7"/>
            <a:stretch>
              <a:fillRect/>
            </a:stretch>
          </p:blipFill>
          <p:spPr>
            <a:xfrm>
              <a:off x="5895975" y="3827511"/>
              <a:ext cx="2857500" cy="2066924"/>
            </a:xfrm>
            <a:prstGeom prst="rect">
              <a:avLst/>
            </a:prstGeom>
          </p:spPr>
        </p:pic>
      </p:grpSp>
    </p:spTree>
    <p:extLst>
      <p:ext uri="{BB962C8B-B14F-4D97-AF65-F5344CB8AC3E}">
        <p14:creationId xmlns:p14="http://schemas.microsoft.com/office/powerpoint/2010/main" val="1179985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0550" y="644653"/>
            <a:ext cx="10515600" cy="1325563"/>
          </a:xfrm>
        </p:spPr>
        <p:txBody>
          <a:bodyPr/>
          <a:lstStyle/>
          <a:p>
            <a:pPr algn="ctr"/>
            <a:r>
              <a:rPr lang="fr-FR" dirty="0">
                <a:latin typeface="Snap ITC" panose="04040A07060A02020202" pitchFamily="82" charset="0"/>
                <a:cs typeface="Times New Roman" panose="02020603050405020304" pitchFamily="18" charset="0"/>
              </a:rPr>
              <a:t>Composition d’un ordinateur </a:t>
            </a:r>
            <a:br>
              <a:rPr lang="fr-FR" dirty="0">
                <a:latin typeface="Snap ITC" panose="04040A07060A02020202" pitchFamily="82" charset="0"/>
                <a:cs typeface="Times New Roman" panose="02020603050405020304" pitchFamily="18" charset="0"/>
              </a:rPr>
            </a:br>
            <a:r>
              <a:rPr lang="fr-FR" dirty="0">
                <a:latin typeface="Snap ITC" panose="04040A07060A02020202" pitchFamily="82" charset="0"/>
                <a:cs typeface="Times New Roman" panose="02020603050405020304" pitchFamily="18" charset="0"/>
              </a:rPr>
              <a:t>(Matériel &amp; Logiciel)</a:t>
            </a:r>
          </a:p>
        </p:txBody>
      </p:sp>
      <p:grpSp>
        <p:nvGrpSpPr>
          <p:cNvPr id="3" name="Groupe 2">
            <a:extLst>
              <a:ext uri="{FF2B5EF4-FFF2-40B4-BE49-F238E27FC236}">
                <a16:creationId xmlns:a16="http://schemas.microsoft.com/office/drawing/2014/main" id="{7415FFE4-4FC3-47C1-B40B-54EE3E6892F4}"/>
              </a:ext>
            </a:extLst>
          </p:cNvPr>
          <p:cNvGrpSpPr/>
          <p:nvPr/>
        </p:nvGrpSpPr>
        <p:grpSpPr>
          <a:xfrm>
            <a:off x="1413164" y="2476500"/>
            <a:ext cx="3236146" cy="3671252"/>
            <a:chOff x="1413164" y="1911927"/>
            <a:chExt cx="3236146" cy="4235825"/>
          </a:xfrm>
        </p:grpSpPr>
        <p:sp>
          <p:nvSpPr>
            <p:cNvPr id="4" name="Rectangle 3"/>
            <p:cNvSpPr/>
            <p:nvPr/>
          </p:nvSpPr>
          <p:spPr>
            <a:xfrm>
              <a:off x="1413164" y="1911927"/>
              <a:ext cx="3113116"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Matérielle</a:t>
              </a:r>
              <a:r>
                <a:rPr lang="fr-FR" dirty="0"/>
                <a:t> </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164" y="2876605"/>
              <a:ext cx="3236146" cy="2432397"/>
            </a:xfrm>
            <a:prstGeom prst="rect">
              <a:avLst/>
            </a:prstGeom>
          </p:spPr>
        </p:pic>
        <p:sp>
          <p:nvSpPr>
            <p:cNvPr id="10" name="Rectangle 9"/>
            <p:cNvSpPr/>
            <p:nvPr/>
          </p:nvSpPr>
          <p:spPr>
            <a:xfrm>
              <a:off x="1413164" y="5453639"/>
              <a:ext cx="3113116"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Hardware</a:t>
              </a:r>
              <a:endParaRPr lang="fr-FR" dirty="0"/>
            </a:p>
          </p:txBody>
        </p:sp>
      </p:grpSp>
      <p:grpSp>
        <p:nvGrpSpPr>
          <p:cNvPr id="8" name="Groupe 7">
            <a:extLst>
              <a:ext uri="{FF2B5EF4-FFF2-40B4-BE49-F238E27FC236}">
                <a16:creationId xmlns:a16="http://schemas.microsoft.com/office/drawing/2014/main" id="{B600E3D4-5F2E-4A8C-9810-B077B0EE0D55}"/>
              </a:ext>
            </a:extLst>
          </p:cNvPr>
          <p:cNvGrpSpPr/>
          <p:nvPr/>
        </p:nvGrpSpPr>
        <p:grpSpPr>
          <a:xfrm>
            <a:off x="6991004" y="2343149"/>
            <a:ext cx="3113116" cy="3804601"/>
            <a:chOff x="6991004" y="1911927"/>
            <a:chExt cx="3113116" cy="4235824"/>
          </a:xfrm>
        </p:grpSpPr>
        <p:sp>
          <p:nvSpPr>
            <p:cNvPr id="5" name="Rectangle 4"/>
            <p:cNvSpPr/>
            <p:nvPr/>
          </p:nvSpPr>
          <p:spPr>
            <a:xfrm>
              <a:off x="6991004" y="1911927"/>
              <a:ext cx="3113116"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Logicielle </a:t>
              </a:r>
              <a:r>
                <a:rPr lang="fr-FR" dirty="0"/>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656" y="3021242"/>
              <a:ext cx="2143125" cy="2143125"/>
            </a:xfrm>
            <a:prstGeom prst="rect">
              <a:avLst/>
            </a:prstGeom>
          </p:spPr>
        </p:pic>
        <p:sp>
          <p:nvSpPr>
            <p:cNvPr id="11" name="Rectangle 10"/>
            <p:cNvSpPr/>
            <p:nvPr/>
          </p:nvSpPr>
          <p:spPr>
            <a:xfrm>
              <a:off x="6991004" y="5453638"/>
              <a:ext cx="3113116"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software</a:t>
              </a:r>
              <a:endParaRPr lang="fr-FR" dirty="0"/>
            </a:p>
          </p:txBody>
        </p:sp>
      </p:grpSp>
    </p:spTree>
    <p:extLst>
      <p:ext uri="{BB962C8B-B14F-4D97-AF65-F5344CB8AC3E}">
        <p14:creationId xmlns:p14="http://schemas.microsoft.com/office/powerpoint/2010/main" val="272161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40563" y="0"/>
            <a:ext cx="4051437" cy="6858000"/>
            <a:chOff x="0" y="0"/>
            <a:chExt cx="8102875" cy="13716000"/>
          </a:xfrm>
        </p:grpSpPr>
        <p:pic>
          <p:nvPicPr>
            <p:cNvPr id="3" name="Picture 3"/>
            <p:cNvPicPr>
              <a:picLocks noChangeAspect="1"/>
            </p:cNvPicPr>
            <p:nvPr/>
          </p:nvPicPr>
          <p:blipFill>
            <a:blip r:embed="rId2"/>
            <a:srcRect l="20557" r="20557"/>
            <a:stretch>
              <a:fillRect/>
            </a:stretch>
          </p:blipFill>
          <p:spPr>
            <a:xfrm>
              <a:off x="0" y="0"/>
              <a:ext cx="8102875" cy="13716000"/>
            </a:xfrm>
            <a:prstGeom prst="rect">
              <a:avLst/>
            </a:prstGeom>
          </p:spPr>
        </p:pic>
      </p:grpSp>
      <p:sp>
        <p:nvSpPr>
          <p:cNvPr id="5" name="AutoShape 5"/>
          <p:cNvSpPr/>
          <p:nvPr/>
        </p:nvSpPr>
        <p:spPr>
          <a:xfrm flipH="1">
            <a:off x="991624" y="6399660"/>
            <a:ext cx="6409069" cy="0"/>
          </a:xfrm>
          <a:prstGeom prst="line">
            <a:avLst/>
          </a:prstGeom>
          <a:ln w="28575" cap="flat">
            <a:solidFill>
              <a:srgbClr val="000000"/>
            </a:solidFill>
            <a:prstDash val="solid"/>
            <a:headEnd type="none" w="sm" len="sm"/>
            <a:tailEnd type="none" w="sm" len="sm"/>
          </a:ln>
        </p:spPr>
      </p:sp>
      <p:grpSp>
        <p:nvGrpSpPr>
          <p:cNvPr id="46" name="Groupe 45">
            <a:extLst>
              <a:ext uri="{FF2B5EF4-FFF2-40B4-BE49-F238E27FC236}">
                <a16:creationId xmlns:a16="http://schemas.microsoft.com/office/drawing/2014/main" id="{684A799A-DFB9-4A38-94FF-7126849060F5}"/>
              </a:ext>
            </a:extLst>
          </p:cNvPr>
          <p:cNvGrpSpPr/>
          <p:nvPr/>
        </p:nvGrpSpPr>
        <p:grpSpPr>
          <a:xfrm>
            <a:off x="4232121" y="1243353"/>
            <a:ext cx="6365641" cy="2293428"/>
            <a:chOff x="4232121" y="1243353"/>
            <a:chExt cx="6365641" cy="2293428"/>
          </a:xfrm>
        </p:grpSpPr>
        <p:grpSp>
          <p:nvGrpSpPr>
            <p:cNvPr id="6" name="Group 6"/>
            <p:cNvGrpSpPr/>
            <p:nvPr/>
          </p:nvGrpSpPr>
          <p:grpSpPr>
            <a:xfrm>
              <a:off x="5682159" y="1243353"/>
              <a:ext cx="4915603" cy="2293428"/>
              <a:chOff x="0" y="0"/>
              <a:chExt cx="9831207" cy="3387806"/>
            </a:xfrm>
          </p:grpSpPr>
          <p:sp>
            <p:nvSpPr>
              <p:cNvPr id="7" name="Freeform 7"/>
              <p:cNvSpPr/>
              <p:nvPr/>
            </p:nvSpPr>
            <p:spPr>
              <a:xfrm>
                <a:off x="0" y="1928605"/>
                <a:ext cx="9831207" cy="1459202"/>
              </a:xfrm>
              <a:custGeom>
                <a:avLst/>
                <a:gdLst/>
                <a:ahLst/>
                <a:cxnLst/>
                <a:rect l="l" t="t" r="r" b="b"/>
                <a:pathLst>
                  <a:path w="9831207" h="1459202">
                    <a:moveTo>
                      <a:pt x="0" y="0"/>
                    </a:moveTo>
                    <a:lnTo>
                      <a:pt x="9831207" y="0"/>
                    </a:lnTo>
                    <a:lnTo>
                      <a:pt x="9831207" y="1459201"/>
                    </a:lnTo>
                    <a:lnTo>
                      <a:pt x="0" y="1459201"/>
                    </a:lnTo>
                    <a:lnTo>
                      <a:pt x="0" y="0"/>
                    </a:lnTo>
                    <a:close/>
                  </a:path>
                </a:pathLst>
              </a:custGeom>
              <a:blipFill>
                <a:blip r:embed="rId3">
                  <a:alphaModFix amt="26000"/>
                </a:blip>
                <a:stretch>
                  <a:fillRect t="-8531" b="-8531"/>
                </a:stretch>
              </a:blipFill>
            </p:spPr>
          </p:sp>
          <p:grpSp>
            <p:nvGrpSpPr>
              <p:cNvPr id="8" name="Group 8"/>
              <p:cNvGrpSpPr/>
              <p:nvPr/>
            </p:nvGrpSpPr>
            <p:grpSpPr>
              <a:xfrm>
                <a:off x="332417" y="0"/>
                <a:ext cx="9166373" cy="2786335"/>
                <a:chOff x="0" y="0"/>
                <a:chExt cx="6126532" cy="1862304"/>
              </a:xfrm>
            </p:grpSpPr>
            <p:sp>
              <p:nvSpPr>
                <p:cNvPr id="9" name="Freeform 9"/>
                <p:cNvSpPr/>
                <p:nvPr/>
              </p:nvSpPr>
              <p:spPr>
                <a:xfrm>
                  <a:off x="0" y="0"/>
                  <a:ext cx="6126532" cy="1862304"/>
                </a:xfrm>
                <a:custGeom>
                  <a:avLst/>
                  <a:gdLst/>
                  <a:ahLst/>
                  <a:cxnLst/>
                  <a:rect l="l" t="t" r="r" b="b"/>
                  <a:pathLst>
                    <a:path w="6126532" h="1862304">
                      <a:moveTo>
                        <a:pt x="51539" y="0"/>
                      </a:moveTo>
                      <a:lnTo>
                        <a:pt x="6074993" y="0"/>
                      </a:lnTo>
                      <a:cubicBezTo>
                        <a:pt x="6103457" y="0"/>
                        <a:pt x="6126532" y="23075"/>
                        <a:pt x="6126532" y="51539"/>
                      </a:cubicBezTo>
                      <a:lnTo>
                        <a:pt x="6126532" y="1810765"/>
                      </a:lnTo>
                      <a:cubicBezTo>
                        <a:pt x="6126532" y="1839229"/>
                        <a:pt x="6103457" y="1862304"/>
                        <a:pt x="6074993" y="1862304"/>
                      </a:cubicBezTo>
                      <a:lnTo>
                        <a:pt x="51539" y="1862304"/>
                      </a:lnTo>
                      <a:cubicBezTo>
                        <a:pt x="23075" y="1862304"/>
                        <a:pt x="0" y="1839229"/>
                        <a:pt x="0" y="1810765"/>
                      </a:cubicBezTo>
                      <a:lnTo>
                        <a:pt x="0" y="51539"/>
                      </a:lnTo>
                      <a:cubicBezTo>
                        <a:pt x="0" y="23075"/>
                        <a:pt x="23075" y="0"/>
                        <a:pt x="51539" y="0"/>
                      </a:cubicBezTo>
                      <a:close/>
                    </a:path>
                  </a:pathLst>
                </a:custGeom>
                <a:solidFill>
                  <a:srgbClr val="FFFFFF"/>
                </a:solidFill>
              </p:spPr>
            </p:sp>
            <p:sp>
              <p:nvSpPr>
                <p:cNvPr id="10" name="TextBox 10"/>
                <p:cNvSpPr txBox="1"/>
                <p:nvPr/>
              </p:nvSpPr>
              <p:spPr>
                <a:xfrm>
                  <a:off x="0" y="-47625"/>
                  <a:ext cx="6126532" cy="1909929"/>
                </a:xfrm>
                <a:prstGeom prst="rect">
                  <a:avLst/>
                </a:prstGeom>
              </p:spPr>
              <p:txBody>
                <a:bodyPr lIns="33867" tIns="33867" rIns="33867" bIns="33867" rtlCol="0" anchor="ctr"/>
                <a:lstStyle/>
                <a:p>
                  <a:pPr algn="ctr">
                    <a:lnSpc>
                      <a:spcPts val="1235"/>
                    </a:lnSpc>
                  </a:pPr>
                  <a:endParaRPr sz="1200"/>
                </a:p>
              </p:txBody>
            </p:sp>
          </p:grpSp>
          <p:grpSp>
            <p:nvGrpSpPr>
              <p:cNvPr id="11" name="Group 11"/>
              <p:cNvGrpSpPr/>
              <p:nvPr/>
            </p:nvGrpSpPr>
            <p:grpSpPr>
              <a:xfrm>
                <a:off x="332417" y="0"/>
                <a:ext cx="3845239" cy="2786335"/>
                <a:chOff x="0" y="0"/>
                <a:chExt cx="929403" cy="673464"/>
              </a:xfrm>
            </p:grpSpPr>
            <p:sp>
              <p:nvSpPr>
                <p:cNvPr id="12" name="Freeform 12"/>
                <p:cNvSpPr/>
                <p:nvPr/>
              </p:nvSpPr>
              <p:spPr>
                <a:xfrm>
                  <a:off x="0" y="0"/>
                  <a:ext cx="929403" cy="673464"/>
                </a:xfrm>
                <a:custGeom>
                  <a:avLst/>
                  <a:gdLst/>
                  <a:ahLst/>
                  <a:cxnLst/>
                  <a:rect l="l" t="t" r="r" b="b"/>
                  <a:pathLst>
                    <a:path w="929403" h="673464">
                      <a:moveTo>
                        <a:pt x="111889" y="0"/>
                      </a:moveTo>
                      <a:lnTo>
                        <a:pt x="817514" y="0"/>
                      </a:lnTo>
                      <a:cubicBezTo>
                        <a:pt x="847189" y="0"/>
                        <a:pt x="875649" y="11788"/>
                        <a:pt x="896632" y="32772"/>
                      </a:cubicBezTo>
                      <a:cubicBezTo>
                        <a:pt x="917615" y="53755"/>
                        <a:pt x="929403" y="82214"/>
                        <a:pt x="929403" y="111889"/>
                      </a:cubicBezTo>
                      <a:lnTo>
                        <a:pt x="929403" y="561574"/>
                      </a:lnTo>
                      <a:cubicBezTo>
                        <a:pt x="929403" y="591249"/>
                        <a:pt x="917615" y="619709"/>
                        <a:pt x="896632" y="640692"/>
                      </a:cubicBezTo>
                      <a:cubicBezTo>
                        <a:pt x="875649" y="661675"/>
                        <a:pt x="847189" y="673464"/>
                        <a:pt x="817514" y="673464"/>
                      </a:cubicBezTo>
                      <a:lnTo>
                        <a:pt x="111889" y="673464"/>
                      </a:lnTo>
                      <a:cubicBezTo>
                        <a:pt x="82214" y="673464"/>
                        <a:pt x="53755" y="661675"/>
                        <a:pt x="32772" y="640692"/>
                      </a:cubicBezTo>
                      <a:cubicBezTo>
                        <a:pt x="11788" y="619709"/>
                        <a:pt x="0" y="591249"/>
                        <a:pt x="0" y="561574"/>
                      </a:cubicBezTo>
                      <a:lnTo>
                        <a:pt x="0" y="111889"/>
                      </a:lnTo>
                      <a:cubicBezTo>
                        <a:pt x="0" y="82214"/>
                        <a:pt x="11788" y="53755"/>
                        <a:pt x="32772" y="32772"/>
                      </a:cubicBezTo>
                      <a:cubicBezTo>
                        <a:pt x="53755" y="11788"/>
                        <a:pt x="82214" y="0"/>
                        <a:pt x="111889" y="0"/>
                      </a:cubicBezTo>
                      <a:close/>
                    </a:path>
                  </a:pathLst>
                </a:custGeom>
                <a:gradFill rotWithShape="1">
                  <a:gsLst>
                    <a:gs pos="0">
                      <a:srgbClr val="5DE0E6">
                        <a:alpha val="100000"/>
                      </a:srgbClr>
                    </a:gs>
                    <a:gs pos="100000">
                      <a:srgbClr val="004AAD">
                        <a:alpha val="100000"/>
                      </a:srgbClr>
                    </a:gs>
                  </a:gsLst>
                  <a:lin ang="0"/>
                </a:gradFill>
              </p:spPr>
            </p:sp>
            <p:sp>
              <p:nvSpPr>
                <p:cNvPr id="13" name="TextBox 13"/>
                <p:cNvSpPr txBox="1"/>
                <p:nvPr/>
              </p:nvSpPr>
              <p:spPr>
                <a:xfrm>
                  <a:off x="0" y="-38100"/>
                  <a:ext cx="929403" cy="711564"/>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3540223" y="0"/>
                <a:ext cx="803055" cy="2786335"/>
                <a:chOff x="0" y="0"/>
                <a:chExt cx="194100" cy="673464"/>
              </a:xfrm>
            </p:grpSpPr>
            <p:sp>
              <p:nvSpPr>
                <p:cNvPr id="15" name="Freeform 15"/>
                <p:cNvSpPr/>
                <p:nvPr/>
              </p:nvSpPr>
              <p:spPr>
                <a:xfrm>
                  <a:off x="0" y="0"/>
                  <a:ext cx="194100" cy="673464"/>
                </a:xfrm>
                <a:custGeom>
                  <a:avLst/>
                  <a:gdLst/>
                  <a:ahLst/>
                  <a:cxnLst/>
                  <a:rect l="l" t="t" r="r" b="b"/>
                  <a:pathLst>
                    <a:path w="194100" h="673464">
                      <a:moveTo>
                        <a:pt x="0" y="0"/>
                      </a:moveTo>
                      <a:lnTo>
                        <a:pt x="194100" y="0"/>
                      </a:lnTo>
                      <a:lnTo>
                        <a:pt x="194100" y="673464"/>
                      </a:lnTo>
                      <a:lnTo>
                        <a:pt x="0" y="673464"/>
                      </a:lnTo>
                      <a:close/>
                    </a:path>
                  </a:pathLst>
                </a:custGeom>
                <a:solidFill>
                  <a:srgbClr val="FFFFFF"/>
                </a:solidFill>
              </p:spPr>
            </p:sp>
            <p:sp>
              <p:nvSpPr>
                <p:cNvPr id="16" name="TextBox 16"/>
                <p:cNvSpPr txBox="1"/>
                <p:nvPr/>
              </p:nvSpPr>
              <p:spPr>
                <a:xfrm>
                  <a:off x="0" y="-38100"/>
                  <a:ext cx="194100" cy="711564"/>
                </a:xfrm>
                <a:prstGeom prst="rect">
                  <a:avLst/>
                </a:prstGeom>
              </p:spPr>
              <p:txBody>
                <a:bodyPr lIns="33867" tIns="33867" rIns="33867" bIns="33867" rtlCol="0" anchor="ctr"/>
                <a:lstStyle/>
                <a:p>
                  <a:pPr algn="ctr">
                    <a:lnSpc>
                      <a:spcPts val="1773"/>
                    </a:lnSpc>
                  </a:pPr>
                  <a:endParaRPr sz="1200"/>
                </a:p>
              </p:txBody>
            </p:sp>
          </p:grpSp>
        </p:grpSp>
        <p:sp>
          <p:nvSpPr>
            <p:cNvPr id="17" name="Freeform 17"/>
            <p:cNvSpPr/>
            <p:nvPr/>
          </p:nvSpPr>
          <p:spPr>
            <a:xfrm>
              <a:off x="6183775" y="1696546"/>
              <a:ext cx="805987" cy="1091893"/>
            </a:xfrm>
            <a:custGeom>
              <a:avLst/>
              <a:gdLst/>
              <a:ahLst/>
              <a:cxnLst/>
              <a:rect l="l" t="t" r="r" b="b"/>
              <a:pathLst>
                <a:path w="1208981" h="1193594">
                  <a:moveTo>
                    <a:pt x="0" y="0"/>
                  </a:moveTo>
                  <a:lnTo>
                    <a:pt x="1208981" y="0"/>
                  </a:lnTo>
                  <a:lnTo>
                    <a:pt x="1208981" y="1193594"/>
                  </a:lnTo>
                  <a:lnTo>
                    <a:pt x="0" y="1193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5" name="TextBox 45"/>
            <p:cNvSpPr txBox="1"/>
            <p:nvPr/>
          </p:nvSpPr>
          <p:spPr>
            <a:xfrm>
              <a:off x="7275323" y="1601885"/>
              <a:ext cx="3088621" cy="1107996"/>
            </a:xfrm>
            <a:prstGeom prst="rect">
              <a:avLst/>
            </a:prstGeom>
          </p:spPr>
          <p:txBody>
            <a:bodyPr wrap="square" lIns="0" tIns="0" rIns="0" bIns="0" rtlCol="0" anchor="t">
              <a:spAutoFit/>
            </a:bodyPr>
            <a:lstStyle/>
            <a:p>
              <a:pPr algn="ctr"/>
              <a:r>
                <a:rPr lang="fr-FR" sz="2400" dirty="0">
                  <a:latin typeface="Times New Roman" panose="02020603050405020304" pitchFamily="18" charset="0"/>
                  <a:cs typeface="Times New Roman" panose="02020603050405020304" pitchFamily="18" charset="0"/>
                </a:rPr>
                <a:t>Chapitre I : </a:t>
              </a:r>
              <a:r>
                <a:rPr lang="fr-FR" sz="2400" b="1" dirty="0">
                  <a:latin typeface="Times New Roman" panose="02020603050405020304" pitchFamily="18" charset="0"/>
                  <a:cs typeface="Times New Roman" panose="02020603050405020304" pitchFamily="18" charset="0"/>
                </a:rPr>
                <a:t>Introduction à l’informatique</a:t>
              </a:r>
            </a:p>
          </p:txBody>
        </p:sp>
        <p:sp>
          <p:nvSpPr>
            <p:cNvPr id="51" name="Freeform 14"/>
            <p:cNvSpPr/>
            <p:nvPr/>
          </p:nvSpPr>
          <p:spPr>
            <a:xfrm rot="-935153" flipV="1">
              <a:off x="4232121" y="1519079"/>
              <a:ext cx="1588893" cy="844385"/>
            </a:xfrm>
            <a:custGeom>
              <a:avLst/>
              <a:gdLst/>
              <a:ahLst/>
              <a:cxnLst/>
              <a:rect l="l" t="t" r="r" b="b"/>
              <a:pathLst>
                <a:path w="1908601" h="579521">
                  <a:moveTo>
                    <a:pt x="0" y="579520"/>
                  </a:moveTo>
                  <a:lnTo>
                    <a:pt x="1908600" y="579520"/>
                  </a:lnTo>
                  <a:lnTo>
                    <a:pt x="1908600" y="0"/>
                  </a:lnTo>
                  <a:lnTo>
                    <a:pt x="0" y="0"/>
                  </a:lnTo>
                  <a:lnTo>
                    <a:pt x="0" y="579520"/>
                  </a:lnTo>
                  <a:close/>
                </a:path>
              </a:pathLst>
            </a:custGeom>
            <a:blipFill>
              <a:blip r:embed="rId6">
                <a:extLst/>
              </a:blip>
              <a:stretch>
                <a:fillRect/>
              </a:stretch>
            </a:blipFill>
          </p:spPr>
        </p:sp>
      </p:grpSp>
      <p:grpSp>
        <p:nvGrpSpPr>
          <p:cNvPr id="44" name="Groupe 43">
            <a:extLst>
              <a:ext uri="{FF2B5EF4-FFF2-40B4-BE49-F238E27FC236}">
                <a16:creationId xmlns:a16="http://schemas.microsoft.com/office/drawing/2014/main" id="{9365CA5A-B343-4E08-90CF-EDD577C75174}"/>
              </a:ext>
            </a:extLst>
          </p:cNvPr>
          <p:cNvGrpSpPr/>
          <p:nvPr/>
        </p:nvGrpSpPr>
        <p:grpSpPr>
          <a:xfrm>
            <a:off x="4524297" y="3977249"/>
            <a:ext cx="6434280" cy="2194951"/>
            <a:chOff x="4524297" y="3977249"/>
            <a:chExt cx="6434280" cy="2194951"/>
          </a:xfrm>
        </p:grpSpPr>
        <p:grpSp>
          <p:nvGrpSpPr>
            <p:cNvPr id="30" name="Group 30"/>
            <p:cNvGrpSpPr/>
            <p:nvPr/>
          </p:nvGrpSpPr>
          <p:grpSpPr>
            <a:xfrm>
              <a:off x="5683364" y="3977249"/>
              <a:ext cx="4915603" cy="2194951"/>
              <a:chOff x="0" y="0"/>
              <a:chExt cx="9831207" cy="3387806"/>
            </a:xfrm>
          </p:grpSpPr>
          <p:sp>
            <p:nvSpPr>
              <p:cNvPr id="31" name="Freeform 31"/>
              <p:cNvSpPr/>
              <p:nvPr/>
            </p:nvSpPr>
            <p:spPr>
              <a:xfrm>
                <a:off x="0" y="1928605"/>
                <a:ext cx="9831207" cy="1459202"/>
              </a:xfrm>
              <a:custGeom>
                <a:avLst/>
                <a:gdLst/>
                <a:ahLst/>
                <a:cxnLst/>
                <a:rect l="l" t="t" r="r" b="b"/>
                <a:pathLst>
                  <a:path w="9831207" h="1459202">
                    <a:moveTo>
                      <a:pt x="0" y="0"/>
                    </a:moveTo>
                    <a:lnTo>
                      <a:pt x="9831207" y="0"/>
                    </a:lnTo>
                    <a:lnTo>
                      <a:pt x="9831207" y="1459201"/>
                    </a:lnTo>
                    <a:lnTo>
                      <a:pt x="0" y="1459201"/>
                    </a:lnTo>
                    <a:lnTo>
                      <a:pt x="0" y="0"/>
                    </a:lnTo>
                    <a:close/>
                  </a:path>
                </a:pathLst>
              </a:custGeom>
              <a:blipFill>
                <a:blip r:embed="rId3">
                  <a:alphaModFix amt="26000"/>
                </a:blip>
                <a:stretch>
                  <a:fillRect t="-8531" b="-8531"/>
                </a:stretch>
              </a:blipFill>
            </p:spPr>
          </p:sp>
          <p:grpSp>
            <p:nvGrpSpPr>
              <p:cNvPr id="32" name="Group 32"/>
              <p:cNvGrpSpPr/>
              <p:nvPr/>
            </p:nvGrpSpPr>
            <p:grpSpPr>
              <a:xfrm>
                <a:off x="332417" y="0"/>
                <a:ext cx="9166373" cy="2786335"/>
                <a:chOff x="0" y="0"/>
                <a:chExt cx="6126532" cy="1862304"/>
              </a:xfrm>
            </p:grpSpPr>
            <p:sp>
              <p:nvSpPr>
                <p:cNvPr id="33" name="Freeform 33"/>
                <p:cNvSpPr/>
                <p:nvPr/>
              </p:nvSpPr>
              <p:spPr>
                <a:xfrm>
                  <a:off x="0" y="0"/>
                  <a:ext cx="6126532" cy="1862304"/>
                </a:xfrm>
                <a:custGeom>
                  <a:avLst/>
                  <a:gdLst/>
                  <a:ahLst/>
                  <a:cxnLst/>
                  <a:rect l="l" t="t" r="r" b="b"/>
                  <a:pathLst>
                    <a:path w="6126532" h="1862304">
                      <a:moveTo>
                        <a:pt x="51539" y="0"/>
                      </a:moveTo>
                      <a:lnTo>
                        <a:pt x="6074993" y="0"/>
                      </a:lnTo>
                      <a:cubicBezTo>
                        <a:pt x="6103457" y="0"/>
                        <a:pt x="6126532" y="23075"/>
                        <a:pt x="6126532" y="51539"/>
                      </a:cubicBezTo>
                      <a:lnTo>
                        <a:pt x="6126532" y="1810765"/>
                      </a:lnTo>
                      <a:cubicBezTo>
                        <a:pt x="6126532" y="1839229"/>
                        <a:pt x="6103457" y="1862304"/>
                        <a:pt x="6074993" y="1862304"/>
                      </a:cubicBezTo>
                      <a:lnTo>
                        <a:pt x="51539" y="1862304"/>
                      </a:lnTo>
                      <a:cubicBezTo>
                        <a:pt x="23075" y="1862304"/>
                        <a:pt x="0" y="1839229"/>
                        <a:pt x="0" y="1810765"/>
                      </a:cubicBezTo>
                      <a:lnTo>
                        <a:pt x="0" y="51539"/>
                      </a:lnTo>
                      <a:cubicBezTo>
                        <a:pt x="0" y="23075"/>
                        <a:pt x="23075" y="0"/>
                        <a:pt x="51539" y="0"/>
                      </a:cubicBezTo>
                      <a:close/>
                    </a:path>
                  </a:pathLst>
                </a:custGeom>
                <a:solidFill>
                  <a:srgbClr val="FFFFFF"/>
                </a:solidFill>
              </p:spPr>
            </p:sp>
            <p:sp>
              <p:nvSpPr>
                <p:cNvPr id="34" name="TextBox 34"/>
                <p:cNvSpPr txBox="1"/>
                <p:nvPr/>
              </p:nvSpPr>
              <p:spPr>
                <a:xfrm>
                  <a:off x="0" y="-47625"/>
                  <a:ext cx="6126532" cy="1909929"/>
                </a:xfrm>
                <a:prstGeom prst="rect">
                  <a:avLst/>
                </a:prstGeom>
              </p:spPr>
              <p:txBody>
                <a:bodyPr lIns="33867" tIns="33867" rIns="33867" bIns="33867" rtlCol="0" anchor="ctr"/>
                <a:lstStyle/>
                <a:p>
                  <a:pPr algn="ctr">
                    <a:lnSpc>
                      <a:spcPts val="1235"/>
                    </a:lnSpc>
                  </a:pPr>
                  <a:endParaRPr sz="1200"/>
                </a:p>
              </p:txBody>
            </p:sp>
          </p:grpSp>
          <p:grpSp>
            <p:nvGrpSpPr>
              <p:cNvPr id="35" name="Group 35"/>
              <p:cNvGrpSpPr/>
              <p:nvPr/>
            </p:nvGrpSpPr>
            <p:grpSpPr>
              <a:xfrm>
                <a:off x="332417" y="0"/>
                <a:ext cx="3845239" cy="2786335"/>
                <a:chOff x="0" y="0"/>
                <a:chExt cx="929403" cy="673464"/>
              </a:xfrm>
            </p:grpSpPr>
            <p:sp>
              <p:nvSpPr>
                <p:cNvPr id="36" name="Freeform 36"/>
                <p:cNvSpPr/>
                <p:nvPr/>
              </p:nvSpPr>
              <p:spPr>
                <a:xfrm>
                  <a:off x="0" y="0"/>
                  <a:ext cx="929403" cy="673464"/>
                </a:xfrm>
                <a:custGeom>
                  <a:avLst/>
                  <a:gdLst/>
                  <a:ahLst/>
                  <a:cxnLst/>
                  <a:rect l="l" t="t" r="r" b="b"/>
                  <a:pathLst>
                    <a:path w="929403" h="673464">
                      <a:moveTo>
                        <a:pt x="111889" y="0"/>
                      </a:moveTo>
                      <a:lnTo>
                        <a:pt x="817514" y="0"/>
                      </a:lnTo>
                      <a:cubicBezTo>
                        <a:pt x="847189" y="0"/>
                        <a:pt x="875649" y="11788"/>
                        <a:pt x="896632" y="32772"/>
                      </a:cubicBezTo>
                      <a:cubicBezTo>
                        <a:pt x="917615" y="53755"/>
                        <a:pt x="929403" y="82214"/>
                        <a:pt x="929403" y="111889"/>
                      </a:cubicBezTo>
                      <a:lnTo>
                        <a:pt x="929403" y="561574"/>
                      </a:lnTo>
                      <a:cubicBezTo>
                        <a:pt x="929403" y="591249"/>
                        <a:pt x="917615" y="619709"/>
                        <a:pt x="896632" y="640692"/>
                      </a:cubicBezTo>
                      <a:cubicBezTo>
                        <a:pt x="875649" y="661675"/>
                        <a:pt x="847189" y="673464"/>
                        <a:pt x="817514" y="673464"/>
                      </a:cubicBezTo>
                      <a:lnTo>
                        <a:pt x="111889" y="673464"/>
                      </a:lnTo>
                      <a:cubicBezTo>
                        <a:pt x="82214" y="673464"/>
                        <a:pt x="53755" y="661675"/>
                        <a:pt x="32772" y="640692"/>
                      </a:cubicBezTo>
                      <a:cubicBezTo>
                        <a:pt x="11788" y="619709"/>
                        <a:pt x="0" y="591249"/>
                        <a:pt x="0" y="561574"/>
                      </a:cubicBezTo>
                      <a:lnTo>
                        <a:pt x="0" y="111889"/>
                      </a:lnTo>
                      <a:cubicBezTo>
                        <a:pt x="0" y="82214"/>
                        <a:pt x="11788" y="53755"/>
                        <a:pt x="32772" y="32772"/>
                      </a:cubicBezTo>
                      <a:cubicBezTo>
                        <a:pt x="53755" y="11788"/>
                        <a:pt x="82214" y="0"/>
                        <a:pt x="111889" y="0"/>
                      </a:cubicBezTo>
                      <a:close/>
                    </a:path>
                  </a:pathLst>
                </a:custGeom>
                <a:gradFill rotWithShape="1">
                  <a:gsLst>
                    <a:gs pos="0">
                      <a:srgbClr val="5DE0E6">
                        <a:alpha val="100000"/>
                      </a:srgbClr>
                    </a:gs>
                    <a:gs pos="100000">
                      <a:srgbClr val="004AAD">
                        <a:alpha val="100000"/>
                      </a:srgbClr>
                    </a:gs>
                  </a:gsLst>
                  <a:lin ang="0"/>
                </a:gradFill>
              </p:spPr>
            </p:sp>
            <p:sp>
              <p:nvSpPr>
                <p:cNvPr id="37" name="TextBox 37"/>
                <p:cNvSpPr txBox="1"/>
                <p:nvPr/>
              </p:nvSpPr>
              <p:spPr>
                <a:xfrm>
                  <a:off x="0" y="-38100"/>
                  <a:ext cx="929403" cy="711564"/>
                </a:xfrm>
                <a:prstGeom prst="rect">
                  <a:avLst/>
                </a:prstGeom>
              </p:spPr>
              <p:txBody>
                <a:bodyPr lIns="33867" tIns="33867" rIns="33867" bIns="33867" rtlCol="0" anchor="ctr"/>
                <a:lstStyle/>
                <a:p>
                  <a:pPr algn="ctr">
                    <a:lnSpc>
                      <a:spcPts val="1773"/>
                    </a:lnSpc>
                  </a:pPr>
                  <a:endParaRPr sz="1200"/>
                </a:p>
              </p:txBody>
            </p:sp>
          </p:grpSp>
          <p:grpSp>
            <p:nvGrpSpPr>
              <p:cNvPr id="38" name="Group 38"/>
              <p:cNvGrpSpPr/>
              <p:nvPr/>
            </p:nvGrpSpPr>
            <p:grpSpPr>
              <a:xfrm>
                <a:off x="3540223" y="0"/>
                <a:ext cx="803055" cy="2786335"/>
                <a:chOff x="0" y="0"/>
                <a:chExt cx="194100" cy="673464"/>
              </a:xfrm>
            </p:grpSpPr>
            <p:sp>
              <p:nvSpPr>
                <p:cNvPr id="39" name="Freeform 39"/>
                <p:cNvSpPr/>
                <p:nvPr/>
              </p:nvSpPr>
              <p:spPr>
                <a:xfrm>
                  <a:off x="0" y="0"/>
                  <a:ext cx="194100" cy="673464"/>
                </a:xfrm>
                <a:custGeom>
                  <a:avLst/>
                  <a:gdLst/>
                  <a:ahLst/>
                  <a:cxnLst/>
                  <a:rect l="l" t="t" r="r" b="b"/>
                  <a:pathLst>
                    <a:path w="194100" h="673464">
                      <a:moveTo>
                        <a:pt x="0" y="0"/>
                      </a:moveTo>
                      <a:lnTo>
                        <a:pt x="194100" y="0"/>
                      </a:lnTo>
                      <a:lnTo>
                        <a:pt x="194100" y="673464"/>
                      </a:lnTo>
                      <a:lnTo>
                        <a:pt x="0" y="673464"/>
                      </a:lnTo>
                      <a:close/>
                    </a:path>
                  </a:pathLst>
                </a:custGeom>
                <a:solidFill>
                  <a:srgbClr val="FFFFFF"/>
                </a:solidFill>
              </p:spPr>
            </p:sp>
            <p:sp>
              <p:nvSpPr>
                <p:cNvPr id="40" name="TextBox 40"/>
                <p:cNvSpPr txBox="1"/>
                <p:nvPr/>
              </p:nvSpPr>
              <p:spPr>
                <a:xfrm>
                  <a:off x="0" y="-38100"/>
                  <a:ext cx="194100" cy="711564"/>
                </a:xfrm>
                <a:prstGeom prst="rect">
                  <a:avLst/>
                </a:prstGeom>
              </p:spPr>
              <p:txBody>
                <a:bodyPr lIns="33867" tIns="33867" rIns="33867" bIns="33867" rtlCol="0" anchor="ctr"/>
                <a:lstStyle/>
                <a:p>
                  <a:pPr algn="ctr">
                    <a:lnSpc>
                      <a:spcPts val="1773"/>
                    </a:lnSpc>
                  </a:pPr>
                  <a:endParaRPr sz="1200"/>
                </a:p>
              </p:txBody>
            </p:sp>
          </p:grpSp>
        </p:grpSp>
        <p:sp>
          <p:nvSpPr>
            <p:cNvPr id="41" name="Freeform 41"/>
            <p:cNvSpPr/>
            <p:nvPr/>
          </p:nvSpPr>
          <p:spPr>
            <a:xfrm>
              <a:off x="6332432" y="4443273"/>
              <a:ext cx="662033" cy="894118"/>
            </a:xfrm>
            <a:custGeom>
              <a:avLst/>
              <a:gdLst/>
              <a:ahLst/>
              <a:cxnLst/>
              <a:rect l="l" t="t" r="r" b="b"/>
              <a:pathLst>
                <a:path w="993049" h="1077272">
                  <a:moveTo>
                    <a:pt x="0" y="0"/>
                  </a:moveTo>
                  <a:lnTo>
                    <a:pt x="993049" y="0"/>
                  </a:lnTo>
                  <a:lnTo>
                    <a:pt x="993049" y="1077272"/>
                  </a:lnTo>
                  <a:lnTo>
                    <a:pt x="0" y="1077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7" name="TextBox 47"/>
            <p:cNvSpPr txBox="1"/>
            <p:nvPr/>
          </p:nvSpPr>
          <p:spPr>
            <a:xfrm>
              <a:off x="7612334" y="4342335"/>
              <a:ext cx="3346243" cy="1107996"/>
            </a:xfrm>
            <a:prstGeom prst="rect">
              <a:avLst/>
            </a:prstGeom>
          </p:spPr>
          <p:txBody>
            <a:bodyPr wrap="square" lIns="0" tIns="0" rIns="0" bIns="0" rtlCol="0" anchor="t">
              <a:spAutoFit/>
            </a:bodyPr>
            <a:lstStyle/>
            <a:p>
              <a:r>
                <a:rPr lang="fr-FR" sz="2400" dirty="0">
                  <a:latin typeface="Times New Roman" panose="02020603050405020304" pitchFamily="18" charset="0"/>
                  <a:cs typeface="Times New Roman" panose="02020603050405020304" pitchFamily="18" charset="0"/>
                </a:rPr>
                <a:t>Chapitre II : </a:t>
              </a:r>
              <a:r>
                <a:rPr lang="fr-FR" sz="2400" b="1" dirty="0">
                  <a:latin typeface="Times New Roman" panose="02020603050405020304" pitchFamily="18" charset="0"/>
                  <a:cs typeface="Times New Roman" panose="02020603050405020304" pitchFamily="18" charset="0"/>
                </a:rPr>
                <a:t>Notions d’algorithme et de programme</a:t>
              </a:r>
            </a:p>
          </p:txBody>
        </p:sp>
        <p:sp>
          <p:nvSpPr>
            <p:cNvPr id="54" name="Freeform 13"/>
            <p:cNvSpPr/>
            <p:nvPr/>
          </p:nvSpPr>
          <p:spPr>
            <a:xfrm rot="-8388669" flipH="1">
              <a:off x="4524297" y="4605603"/>
              <a:ext cx="1392767" cy="562186"/>
            </a:xfrm>
            <a:custGeom>
              <a:avLst/>
              <a:gdLst/>
              <a:ahLst/>
              <a:cxnLst/>
              <a:rect l="l" t="t" r="r" b="b"/>
              <a:pathLst>
                <a:path w="1577563" h="843279">
                  <a:moveTo>
                    <a:pt x="1577563" y="0"/>
                  </a:moveTo>
                  <a:lnTo>
                    <a:pt x="0" y="0"/>
                  </a:lnTo>
                  <a:lnTo>
                    <a:pt x="0" y="843279"/>
                  </a:lnTo>
                  <a:lnTo>
                    <a:pt x="1577563" y="843279"/>
                  </a:lnTo>
                  <a:lnTo>
                    <a:pt x="1577563" y="0"/>
                  </a:lnTo>
                  <a:close/>
                </a:path>
              </a:pathLst>
            </a:custGeom>
            <a:blipFill>
              <a:blip r:embed="rId9">
                <a:extLst/>
              </a:blip>
              <a:stretch>
                <a:fillRect/>
              </a:stretch>
            </a:blipFill>
          </p:spPr>
        </p:sp>
      </p:grpSp>
      <p:grpSp>
        <p:nvGrpSpPr>
          <p:cNvPr id="48" name="Groupe 47">
            <a:extLst>
              <a:ext uri="{FF2B5EF4-FFF2-40B4-BE49-F238E27FC236}">
                <a16:creationId xmlns:a16="http://schemas.microsoft.com/office/drawing/2014/main" id="{74422192-D262-4A3D-B721-2B54A728FA39}"/>
              </a:ext>
            </a:extLst>
          </p:cNvPr>
          <p:cNvGrpSpPr/>
          <p:nvPr/>
        </p:nvGrpSpPr>
        <p:grpSpPr>
          <a:xfrm>
            <a:off x="610385" y="433588"/>
            <a:ext cx="6455933" cy="641201"/>
            <a:chOff x="610385" y="433588"/>
            <a:chExt cx="6455933" cy="641201"/>
          </a:xfrm>
        </p:grpSpPr>
        <p:sp>
          <p:nvSpPr>
            <p:cNvPr id="42" name="TextBox 42"/>
            <p:cNvSpPr txBox="1"/>
            <p:nvPr/>
          </p:nvSpPr>
          <p:spPr>
            <a:xfrm>
              <a:off x="1172218" y="433588"/>
              <a:ext cx="5894100" cy="641201"/>
            </a:xfrm>
            <a:prstGeom prst="rect">
              <a:avLst/>
            </a:prstGeom>
          </p:spPr>
          <p:txBody>
            <a:bodyPr wrap="square" lIns="0" tIns="0" rIns="0" bIns="0" rtlCol="0" anchor="t">
              <a:spAutoFit/>
            </a:bodyPr>
            <a:lstStyle/>
            <a:p>
              <a:pPr>
                <a:lnSpc>
                  <a:spcPts val="5012"/>
                </a:lnSpc>
              </a:pPr>
              <a:r>
                <a:rPr lang="fr-FR" sz="4800" dirty="0">
                  <a:latin typeface="Times New Roman" panose="02020603050405020304" pitchFamily="18" charset="0"/>
                  <a:cs typeface="Times New Roman" panose="02020603050405020304" pitchFamily="18" charset="0"/>
                </a:rPr>
                <a:t>Contenu de la matière</a:t>
              </a:r>
              <a:endParaRPr lang="en-US" sz="4598" b="1" dirty="0">
                <a:solidFill>
                  <a:srgbClr val="000000"/>
                </a:solidFill>
                <a:latin typeface="Holiday" panose="020B0604020202020204" charset="0"/>
                <a:ea typeface="Codec Pro Bold"/>
                <a:cs typeface="Codec Pro Bold"/>
                <a:sym typeface="Codec Pro Bold"/>
              </a:endParaRPr>
            </a:p>
          </p:txBody>
        </p:sp>
        <p:sp>
          <p:nvSpPr>
            <p:cNvPr id="58" name="Freeform 2"/>
            <p:cNvSpPr/>
            <p:nvPr/>
          </p:nvSpPr>
          <p:spPr>
            <a:xfrm>
              <a:off x="610385" y="623116"/>
              <a:ext cx="308860" cy="278687"/>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0"/>
              <a:stretch>
                <a:fillRect/>
              </a:stretch>
            </a:blipFill>
          </p:spPr>
        </p:sp>
      </p:grpSp>
      <p:grpSp>
        <p:nvGrpSpPr>
          <p:cNvPr id="50" name="Groupe 49">
            <a:extLst>
              <a:ext uri="{FF2B5EF4-FFF2-40B4-BE49-F238E27FC236}">
                <a16:creationId xmlns:a16="http://schemas.microsoft.com/office/drawing/2014/main" id="{DD5BE7EA-710F-4F09-8A45-A52F8F7A6EA3}"/>
              </a:ext>
            </a:extLst>
          </p:cNvPr>
          <p:cNvGrpSpPr/>
          <p:nvPr/>
        </p:nvGrpSpPr>
        <p:grpSpPr>
          <a:xfrm>
            <a:off x="1233423" y="1188857"/>
            <a:ext cx="4177473" cy="4983343"/>
            <a:chOff x="1233423" y="1188857"/>
            <a:chExt cx="4177473" cy="4983343"/>
          </a:xfrm>
        </p:grpSpPr>
        <p:sp>
          <p:nvSpPr>
            <p:cNvPr id="55" name="Freeform 3"/>
            <p:cNvSpPr/>
            <p:nvPr/>
          </p:nvSpPr>
          <p:spPr>
            <a:xfrm>
              <a:off x="1233423" y="1188857"/>
              <a:ext cx="4177473" cy="4983343"/>
            </a:xfrm>
            <a:custGeom>
              <a:avLst/>
              <a:gdLst/>
              <a:ahLst/>
              <a:cxnLst/>
              <a:rect l="l" t="t" r="r" b="b"/>
              <a:pathLst>
                <a:path w="6818495" h="7475014">
                  <a:moveTo>
                    <a:pt x="0" y="0"/>
                  </a:moveTo>
                  <a:lnTo>
                    <a:pt x="6818495" y="0"/>
                  </a:lnTo>
                  <a:lnTo>
                    <a:pt x="6818495" y="7475015"/>
                  </a:lnTo>
                  <a:lnTo>
                    <a:pt x="0" y="74750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7" name="Freeform 46">
              <a:extLst>
                <a:ext uri="{FF2B5EF4-FFF2-40B4-BE49-F238E27FC236}">
                  <a16:creationId xmlns:a16="http://schemas.microsoft.com/office/drawing/2014/main" id="{CD45C135-AEE3-46BA-9A78-7D1FF731E64E}"/>
                </a:ext>
              </a:extLst>
            </p:cNvPr>
            <p:cNvSpPr/>
            <p:nvPr/>
          </p:nvSpPr>
          <p:spPr>
            <a:xfrm>
              <a:off x="1754476" y="1883280"/>
              <a:ext cx="3406757" cy="3410334"/>
            </a:xfrm>
            <a:custGeom>
              <a:avLst/>
              <a:gdLst/>
              <a:ahLst/>
              <a:cxnLst/>
              <a:rect l="l" t="t" r="r" b="b"/>
              <a:pathLst>
                <a:path w="6123452" h="6123452">
                  <a:moveTo>
                    <a:pt x="0" y="0"/>
                  </a:moveTo>
                  <a:lnTo>
                    <a:pt x="6123452" y="0"/>
                  </a:lnTo>
                  <a:lnTo>
                    <a:pt x="6123452" y="6123452"/>
                  </a:lnTo>
                  <a:lnTo>
                    <a:pt x="0" y="6123452"/>
                  </a:lnTo>
                  <a:lnTo>
                    <a:pt x="0" y="0"/>
                  </a:lnTo>
                  <a:close/>
                </a:path>
              </a:pathLst>
            </a:custGeom>
            <a:blipFill>
              <a:blip r:embed="rId13"/>
              <a:stretch>
                <a:fillRect/>
              </a:stretch>
            </a:blipFill>
          </p:spPr>
        </p:sp>
      </p:grpSp>
    </p:spTree>
    <p:extLst>
      <p:ext uri="{BB962C8B-B14F-4D97-AF65-F5344CB8AC3E}">
        <p14:creationId xmlns:p14="http://schemas.microsoft.com/office/powerpoint/2010/main" val="2852874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460" y="939343"/>
            <a:ext cx="3371850" cy="400110"/>
          </a:xfrm>
        </p:spPr>
        <p:txBody>
          <a:bodyPr>
            <a:normAutofit fontScale="90000"/>
          </a:bodyPr>
          <a:lstStyle/>
          <a:p>
            <a:r>
              <a:rPr lang="fr-FR" sz="2800" dirty="0">
                <a:latin typeface="Times New Roman" panose="02020603050405020304" pitchFamily="18" charset="0"/>
                <a:cs typeface="Times New Roman" panose="02020603050405020304" pitchFamily="18" charset="0"/>
              </a:rPr>
              <a:t>Les périphérique</a:t>
            </a:r>
          </a:p>
        </p:txBody>
      </p:sp>
      <p:sp>
        <p:nvSpPr>
          <p:cNvPr id="14" name="Freeform 9">
            <a:extLst>
              <a:ext uri="{FF2B5EF4-FFF2-40B4-BE49-F238E27FC236}">
                <a16:creationId xmlns:a16="http://schemas.microsoft.com/office/drawing/2014/main" id="{96004610-7735-4F44-A799-F8F04C3DDAF4}"/>
              </a:ext>
            </a:extLst>
          </p:cNvPr>
          <p:cNvSpPr/>
          <p:nvPr/>
        </p:nvSpPr>
        <p:spPr>
          <a:xfrm>
            <a:off x="790053" y="859275"/>
            <a:ext cx="461407" cy="461925"/>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2"/>
            <a:stretch>
              <a:fillRect l="-5385" r="-5385"/>
            </a:stretch>
          </a:blipFill>
        </p:spPr>
      </p:sp>
      <p:grpSp>
        <p:nvGrpSpPr>
          <p:cNvPr id="15" name="Groupe 14">
            <a:extLst>
              <a:ext uri="{FF2B5EF4-FFF2-40B4-BE49-F238E27FC236}">
                <a16:creationId xmlns:a16="http://schemas.microsoft.com/office/drawing/2014/main" id="{7B350CF5-EE82-41C5-811B-0D8D54453FF1}"/>
              </a:ext>
            </a:extLst>
          </p:cNvPr>
          <p:cNvGrpSpPr/>
          <p:nvPr/>
        </p:nvGrpSpPr>
        <p:grpSpPr>
          <a:xfrm>
            <a:off x="400050" y="431417"/>
            <a:ext cx="4273188" cy="427858"/>
            <a:chOff x="5052833" y="578837"/>
            <a:chExt cx="4273188" cy="427858"/>
          </a:xfrm>
        </p:grpSpPr>
        <p:sp>
          <p:nvSpPr>
            <p:cNvPr id="16" name="Rectangle 15">
              <a:extLst>
                <a:ext uri="{FF2B5EF4-FFF2-40B4-BE49-F238E27FC236}">
                  <a16:creationId xmlns:a16="http://schemas.microsoft.com/office/drawing/2014/main" id="{3F43A85F-D853-48F0-B4C0-38D29371042B}"/>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7" name="Freeform 44">
              <a:extLst>
                <a:ext uri="{FF2B5EF4-FFF2-40B4-BE49-F238E27FC236}">
                  <a16:creationId xmlns:a16="http://schemas.microsoft.com/office/drawing/2014/main" id="{F3241989-EC75-41DF-8DF5-FAA7926CBD8C}"/>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22" name="Groupe 21">
            <a:extLst>
              <a:ext uri="{FF2B5EF4-FFF2-40B4-BE49-F238E27FC236}">
                <a16:creationId xmlns:a16="http://schemas.microsoft.com/office/drawing/2014/main" id="{018C843D-2506-448F-B12B-19C7D3BA9D8E}"/>
              </a:ext>
            </a:extLst>
          </p:cNvPr>
          <p:cNvGrpSpPr/>
          <p:nvPr/>
        </p:nvGrpSpPr>
        <p:grpSpPr>
          <a:xfrm>
            <a:off x="310207" y="1862287"/>
            <a:ext cx="11722429" cy="4531606"/>
            <a:chOff x="154045" y="2027828"/>
            <a:chExt cx="11722429" cy="4531606"/>
          </a:xfrm>
        </p:grpSpPr>
        <p:pic>
          <p:nvPicPr>
            <p:cNvPr id="23" name="Image 22">
              <a:extLst>
                <a:ext uri="{FF2B5EF4-FFF2-40B4-BE49-F238E27FC236}">
                  <a16:creationId xmlns:a16="http://schemas.microsoft.com/office/drawing/2014/main" id="{AA423017-78A1-4BD2-80C5-35B4B33E7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686" y="3125671"/>
              <a:ext cx="3433763" cy="3433763"/>
            </a:xfrm>
            <a:prstGeom prst="rect">
              <a:avLst/>
            </a:prstGeom>
          </p:spPr>
        </p:pic>
        <p:sp>
          <p:nvSpPr>
            <p:cNvPr id="24" name="Rectangle 23">
              <a:extLst>
                <a:ext uri="{FF2B5EF4-FFF2-40B4-BE49-F238E27FC236}">
                  <a16:creationId xmlns:a16="http://schemas.microsoft.com/office/drawing/2014/main" id="{DD956E27-DEF2-4531-9095-DBF971417D60}"/>
                </a:ext>
              </a:extLst>
            </p:cNvPr>
            <p:cNvSpPr/>
            <p:nvPr/>
          </p:nvSpPr>
          <p:spPr>
            <a:xfrm>
              <a:off x="806724" y="2027828"/>
              <a:ext cx="3113116"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Les entrées </a:t>
              </a:r>
              <a:r>
                <a:rPr lang="fr-FR" dirty="0"/>
                <a:t> </a:t>
              </a:r>
            </a:p>
          </p:txBody>
        </p:sp>
        <p:sp>
          <p:nvSpPr>
            <p:cNvPr id="25" name="Rectangle 24">
              <a:extLst>
                <a:ext uri="{FF2B5EF4-FFF2-40B4-BE49-F238E27FC236}">
                  <a16:creationId xmlns:a16="http://schemas.microsoft.com/office/drawing/2014/main" id="{E8AE9942-2A82-43CC-BD0B-225379B58A51}"/>
                </a:ext>
              </a:extLst>
            </p:cNvPr>
            <p:cNvSpPr/>
            <p:nvPr/>
          </p:nvSpPr>
          <p:spPr>
            <a:xfrm>
              <a:off x="7882154" y="2043512"/>
              <a:ext cx="3113116"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Les sorties </a:t>
              </a:r>
              <a:r>
                <a:rPr lang="fr-FR" dirty="0"/>
                <a:t> </a:t>
              </a:r>
            </a:p>
          </p:txBody>
        </p:sp>
        <p:sp>
          <p:nvSpPr>
            <p:cNvPr id="26" name="Flèche droite 8">
              <a:extLst>
                <a:ext uri="{FF2B5EF4-FFF2-40B4-BE49-F238E27FC236}">
                  <a16:creationId xmlns:a16="http://schemas.microsoft.com/office/drawing/2014/main" id="{18B187E1-6031-41F1-8291-03C41C7D1069}"/>
                </a:ext>
              </a:extLst>
            </p:cNvPr>
            <p:cNvSpPr/>
            <p:nvPr/>
          </p:nvSpPr>
          <p:spPr>
            <a:xfrm>
              <a:off x="4109527" y="4481111"/>
              <a:ext cx="788628" cy="395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droite 9">
              <a:extLst>
                <a:ext uri="{FF2B5EF4-FFF2-40B4-BE49-F238E27FC236}">
                  <a16:creationId xmlns:a16="http://schemas.microsoft.com/office/drawing/2014/main" id="{B6AF8562-A41B-44F8-8847-5EBDCC0EE621}"/>
                </a:ext>
              </a:extLst>
            </p:cNvPr>
            <p:cNvSpPr/>
            <p:nvPr/>
          </p:nvSpPr>
          <p:spPr>
            <a:xfrm>
              <a:off x="7189427" y="4478675"/>
              <a:ext cx="832007" cy="395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A59F2D6C-05C5-49F7-A5FD-85683F3941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045" y="3078998"/>
              <a:ext cx="1368310" cy="1368310"/>
            </a:xfrm>
            <a:prstGeom prst="rect">
              <a:avLst/>
            </a:prstGeom>
          </p:spPr>
        </p:pic>
        <p:pic>
          <p:nvPicPr>
            <p:cNvPr id="29" name="Image 28">
              <a:extLst>
                <a:ext uri="{FF2B5EF4-FFF2-40B4-BE49-F238E27FC236}">
                  <a16:creationId xmlns:a16="http://schemas.microsoft.com/office/drawing/2014/main" id="{67FFFD23-AF73-4B44-90E0-BB95FB6ED9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5191" y="3416055"/>
              <a:ext cx="1950472" cy="881800"/>
            </a:xfrm>
            <a:prstGeom prst="rect">
              <a:avLst/>
            </a:prstGeom>
          </p:spPr>
        </p:pic>
        <p:pic>
          <p:nvPicPr>
            <p:cNvPr id="30" name="Image 29">
              <a:extLst>
                <a:ext uri="{FF2B5EF4-FFF2-40B4-BE49-F238E27FC236}">
                  <a16:creationId xmlns:a16="http://schemas.microsoft.com/office/drawing/2014/main" id="{572AB79E-3DC4-48DD-B081-A10E8F8499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74" y="4721127"/>
              <a:ext cx="1409290" cy="1409290"/>
            </a:xfrm>
            <a:prstGeom prst="rect">
              <a:avLst/>
            </a:prstGeom>
          </p:spPr>
        </p:pic>
        <p:pic>
          <p:nvPicPr>
            <p:cNvPr id="31" name="Image 30">
              <a:extLst>
                <a:ext uri="{FF2B5EF4-FFF2-40B4-BE49-F238E27FC236}">
                  <a16:creationId xmlns:a16="http://schemas.microsoft.com/office/drawing/2014/main" id="{7A9A1884-4196-49D8-A6D6-4680EEE1D4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4366" y="4698852"/>
              <a:ext cx="1394285" cy="1394285"/>
            </a:xfrm>
            <a:prstGeom prst="rect">
              <a:avLst/>
            </a:prstGeom>
          </p:spPr>
        </p:pic>
        <p:pic>
          <p:nvPicPr>
            <p:cNvPr id="32" name="Image 31">
              <a:extLst>
                <a:ext uri="{FF2B5EF4-FFF2-40B4-BE49-F238E27FC236}">
                  <a16:creationId xmlns:a16="http://schemas.microsoft.com/office/drawing/2014/main" id="{A6AC2B17-B3E3-4624-90B5-A7918DACCF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7607" y="2851918"/>
              <a:ext cx="1512463" cy="1512463"/>
            </a:xfrm>
            <a:prstGeom prst="rect">
              <a:avLst/>
            </a:prstGeom>
          </p:spPr>
        </p:pic>
        <p:pic>
          <p:nvPicPr>
            <p:cNvPr id="33" name="Image 32">
              <a:extLst>
                <a:ext uri="{FF2B5EF4-FFF2-40B4-BE49-F238E27FC236}">
                  <a16:creationId xmlns:a16="http://schemas.microsoft.com/office/drawing/2014/main" id="{1C82D2F0-5111-48B6-B987-EFDA2C259E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8711" y="2779545"/>
              <a:ext cx="1667763" cy="1667763"/>
            </a:xfrm>
            <a:prstGeom prst="rect">
              <a:avLst/>
            </a:prstGeom>
          </p:spPr>
        </p:pic>
        <p:pic>
          <p:nvPicPr>
            <p:cNvPr id="34" name="Image 33">
              <a:extLst>
                <a:ext uri="{FF2B5EF4-FFF2-40B4-BE49-F238E27FC236}">
                  <a16:creationId xmlns:a16="http://schemas.microsoft.com/office/drawing/2014/main" id="{C8B5577F-5E2E-4631-8961-B92406CB86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77607" y="4698852"/>
              <a:ext cx="1559092" cy="1559092"/>
            </a:xfrm>
            <a:prstGeom prst="rect">
              <a:avLst/>
            </a:prstGeom>
          </p:spPr>
        </p:pic>
        <p:pic>
          <p:nvPicPr>
            <p:cNvPr id="35" name="Image 34">
              <a:extLst>
                <a:ext uri="{FF2B5EF4-FFF2-40B4-BE49-F238E27FC236}">
                  <a16:creationId xmlns:a16="http://schemas.microsoft.com/office/drawing/2014/main" id="{E2036574-D853-40D6-AD58-7D1191F632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77872" y="4652409"/>
              <a:ext cx="1651978" cy="1651978"/>
            </a:xfrm>
            <a:prstGeom prst="rect">
              <a:avLst/>
            </a:prstGeom>
          </p:spPr>
        </p:pic>
      </p:grpSp>
    </p:spTree>
    <p:extLst>
      <p:ext uri="{BB962C8B-B14F-4D97-AF65-F5344CB8AC3E}">
        <p14:creationId xmlns:p14="http://schemas.microsoft.com/office/powerpoint/2010/main" val="1063513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460" y="939343"/>
            <a:ext cx="3371850" cy="400110"/>
          </a:xfrm>
        </p:spPr>
        <p:txBody>
          <a:bodyPr>
            <a:normAutofit fontScale="90000"/>
          </a:bodyPr>
          <a:lstStyle/>
          <a:p>
            <a:r>
              <a:rPr lang="fr-FR" sz="2800" dirty="0">
                <a:latin typeface="Times New Roman" panose="02020603050405020304" pitchFamily="18" charset="0"/>
                <a:cs typeface="Times New Roman" panose="02020603050405020304" pitchFamily="18" charset="0"/>
              </a:rPr>
              <a:t>Intérieur d'un ordinateur</a:t>
            </a:r>
          </a:p>
        </p:txBody>
      </p:sp>
      <p:grpSp>
        <p:nvGrpSpPr>
          <p:cNvPr id="3" name="Groupe 2">
            <a:extLst>
              <a:ext uri="{FF2B5EF4-FFF2-40B4-BE49-F238E27FC236}">
                <a16:creationId xmlns:a16="http://schemas.microsoft.com/office/drawing/2014/main" id="{88273D93-0788-4951-8291-D0733A79A933}"/>
              </a:ext>
            </a:extLst>
          </p:cNvPr>
          <p:cNvGrpSpPr/>
          <p:nvPr/>
        </p:nvGrpSpPr>
        <p:grpSpPr>
          <a:xfrm>
            <a:off x="356725" y="1042154"/>
            <a:ext cx="11393380" cy="4938853"/>
            <a:chOff x="400050" y="1087874"/>
            <a:chExt cx="11393380" cy="4938853"/>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00" y="1911927"/>
              <a:ext cx="4445000" cy="41148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1911927"/>
              <a:ext cx="2371081" cy="1177637"/>
            </a:xfrm>
            <a:prstGeom prst="rect">
              <a:avLst/>
            </a:prstGeom>
          </p:spPr>
        </p:pic>
        <p:sp>
          <p:nvSpPr>
            <p:cNvPr id="7" name="Flèche droite 6"/>
            <p:cNvSpPr/>
            <p:nvPr/>
          </p:nvSpPr>
          <p:spPr>
            <a:xfrm>
              <a:off x="2937385" y="2369126"/>
              <a:ext cx="1468360" cy="26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0134224">
              <a:off x="7079673" y="2403762"/>
              <a:ext cx="2064327" cy="193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rot="9227907">
              <a:off x="6718459" y="2843081"/>
              <a:ext cx="2543953" cy="17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0113" y="2231743"/>
              <a:ext cx="2431757" cy="1396617"/>
            </a:xfrm>
            <a:prstGeom prst="rect">
              <a:avLst/>
            </a:prstGeom>
          </p:spPr>
        </p:pic>
        <p:pic>
          <p:nvPicPr>
            <p:cNvPr id="11" name="Image 10"/>
            <p:cNvPicPr>
              <a:picLocks noChangeAspect="1"/>
            </p:cNvPicPr>
            <p:nvPr/>
          </p:nvPicPr>
          <p:blipFill rotWithShape="1">
            <a:blip r:embed="rId5">
              <a:extLst>
                <a:ext uri="{28A0092B-C50C-407E-A947-70E740481C1C}">
                  <a14:useLocalDpi xmlns:a14="http://schemas.microsoft.com/office/drawing/2010/main" val="0"/>
                </a:ext>
              </a:extLst>
            </a:blip>
            <a:srcRect t="28499" b="21034"/>
            <a:stretch/>
          </p:blipFill>
          <p:spPr>
            <a:xfrm>
              <a:off x="9254615" y="1087874"/>
              <a:ext cx="2538815" cy="1281252"/>
            </a:xfrm>
            <a:prstGeom prst="rect">
              <a:avLst/>
            </a:prstGeom>
          </p:spPr>
        </p:pic>
        <p:sp>
          <p:nvSpPr>
            <p:cNvPr id="12" name="Flèche droite 11"/>
            <p:cNvSpPr/>
            <p:nvPr/>
          </p:nvSpPr>
          <p:spPr>
            <a:xfrm rot="12273124">
              <a:off x="6765223" y="4672663"/>
              <a:ext cx="2161241" cy="251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0929" y="4747506"/>
              <a:ext cx="2486803" cy="1227859"/>
            </a:xfrm>
            <a:prstGeom prst="rect">
              <a:avLst/>
            </a:prstGeom>
          </p:spPr>
        </p:pic>
      </p:grpSp>
      <p:sp>
        <p:nvSpPr>
          <p:cNvPr id="14" name="Freeform 9">
            <a:extLst>
              <a:ext uri="{FF2B5EF4-FFF2-40B4-BE49-F238E27FC236}">
                <a16:creationId xmlns:a16="http://schemas.microsoft.com/office/drawing/2014/main" id="{96004610-7735-4F44-A799-F8F04C3DDAF4}"/>
              </a:ext>
            </a:extLst>
          </p:cNvPr>
          <p:cNvSpPr/>
          <p:nvPr/>
        </p:nvSpPr>
        <p:spPr>
          <a:xfrm>
            <a:off x="790053" y="859275"/>
            <a:ext cx="461407" cy="461925"/>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7"/>
            <a:stretch>
              <a:fillRect l="-5385" r="-5385"/>
            </a:stretch>
          </a:blipFill>
        </p:spPr>
      </p:sp>
      <p:grpSp>
        <p:nvGrpSpPr>
          <p:cNvPr id="15" name="Groupe 14">
            <a:extLst>
              <a:ext uri="{FF2B5EF4-FFF2-40B4-BE49-F238E27FC236}">
                <a16:creationId xmlns:a16="http://schemas.microsoft.com/office/drawing/2014/main" id="{7B350CF5-EE82-41C5-811B-0D8D54453FF1}"/>
              </a:ext>
            </a:extLst>
          </p:cNvPr>
          <p:cNvGrpSpPr/>
          <p:nvPr/>
        </p:nvGrpSpPr>
        <p:grpSpPr>
          <a:xfrm>
            <a:off x="400050" y="431417"/>
            <a:ext cx="4273188" cy="427858"/>
            <a:chOff x="5052833" y="578837"/>
            <a:chExt cx="4273188" cy="427858"/>
          </a:xfrm>
        </p:grpSpPr>
        <p:sp>
          <p:nvSpPr>
            <p:cNvPr id="16" name="Rectangle 15">
              <a:extLst>
                <a:ext uri="{FF2B5EF4-FFF2-40B4-BE49-F238E27FC236}">
                  <a16:creationId xmlns:a16="http://schemas.microsoft.com/office/drawing/2014/main" id="{3F43A85F-D853-48F0-B4C0-38D29371042B}"/>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7" name="Freeform 44">
              <a:extLst>
                <a:ext uri="{FF2B5EF4-FFF2-40B4-BE49-F238E27FC236}">
                  <a16:creationId xmlns:a16="http://schemas.microsoft.com/office/drawing/2014/main" id="{F3241989-EC75-41DF-8DF5-FAA7926CBD8C}"/>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8" name="ZoneTexte 17">
            <a:extLst>
              <a:ext uri="{FF2B5EF4-FFF2-40B4-BE49-F238E27FC236}">
                <a16:creationId xmlns:a16="http://schemas.microsoft.com/office/drawing/2014/main" id="{0446AB5E-D867-44EB-9350-66E56DB91721}"/>
              </a:ext>
            </a:extLst>
          </p:cNvPr>
          <p:cNvSpPr txBox="1"/>
          <p:nvPr/>
        </p:nvSpPr>
        <p:spPr>
          <a:xfrm>
            <a:off x="9735261" y="659220"/>
            <a:ext cx="1577521" cy="400110"/>
          </a:xfrm>
          <a:prstGeom prst="rect">
            <a:avLst/>
          </a:prstGeom>
          <a:noFill/>
        </p:spPr>
        <p:txBody>
          <a:bodyPr wrap="square" rtlCol="0">
            <a:spAutoFit/>
          </a:bodyPr>
          <a:lstStyle/>
          <a:p>
            <a:pPr algn="ctr"/>
            <a:r>
              <a:rPr lang="fr-FR" sz="2000" dirty="0">
                <a:latin typeface="Times New Roman" panose="02020603050405020304" pitchFamily="18" charset="0"/>
                <a:cs typeface="Times New Roman" panose="02020603050405020304" pitchFamily="18" charset="0"/>
              </a:rPr>
              <a:t>Lecteur CD</a:t>
            </a:r>
          </a:p>
        </p:txBody>
      </p:sp>
      <p:sp>
        <p:nvSpPr>
          <p:cNvPr id="19" name="ZoneTexte 18">
            <a:extLst>
              <a:ext uri="{FF2B5EF4-FFF2-40B4-BE49-F238E27FC236}">
                <a16:creationId xmlns:a16="http://schemas.microsoft.com/office/drawing/2014/main" id="{9CA120A9-098A-4B0C-9A57-12FDA26D67C2}"/>
              </a:ext>
            </a:extLst>
          </p:cNvPr>
          <p:cNvSpPr txBox="1"/>
          <p:nvPr/>
        </p:nvSpPr>
        <p:spPr>
          <a:xfrm>
            <a:off x="9636697" y="3215761"/>
            <a:ext cx="2173632" cy="707886"/>
          </a:xfrm>
          <a:prstGeom prst="rect">
            <a:avLst/>
          </a:prstGeom>
          <a:noFill/>
        </p:spPr>
        <p:txBody>
          <a:bodyPr wrap="square" rtlCol="0">
            <a:spAutoFit/>
          </a:bodyPr>
          <a:lstStyle/>
          <a:p>
            <a:pPr algn="ctr"/>
            <a:r>
              <a:rPr lang="fr-FR" sz="2000" dirty="0">
                <a:latin typeface="Times New Roman" panose="02020603050405020304" pitchFamily="18" charset="0"/>
                <a:cs typeface="Times New Roman" panose="02020603050405020304" pitchFamily="18" charset="0"/>
              </a:rPr>
              <a:t>Lecteur de cartes mémoires</a:t>
            </a:r>
          </a:p>
        </p:txBody>
      </p:sp>
      <p:sp>
        <p:nvSpPr>
          <p:cNvPr id="20" name="ZoneTexte 19">
            <a:extLst>
              <a:ext uri="{FF2B5EF4-FFF2-40B4-BE49-F238E27FC236}">
                <a16:creationId xmlns:a16="http://schemas.microsoft.com/office/drawing/2014/main" id="{8F99B67C-19A2-424B-BEAC-04210109C413}"/>
              </a:ext>
            </a:extLst>
          </p:cNvPr>
          <p:cNvSpPr txBox="1"/>
          <p:nvPr/>
        </p:nvSpPr>
        <p:spPr>
          <a:xfrm>
            <a:off x="9100044" y="5844837"/>
            <a:ext cx="2137960" cy="707886"/>
          </a:xfrm>
          <a:prstGeom prst="rect">
            <a:avLst/>
          </a:prstGeom>
          <a:noFill/>
        </p:spPr>
        <p:txBody>
          <a:bodyPr wrap="square" rtlCol="0">
            <a:spAutoFit/>
          </a:bodyPr>
          <a:lstStyle/>
          <a:p>
            <a:pPr algn="ctr"/>
            <a:r>
              <a:rPr lang="fr-FR" sz="2000" dirty="0">
                <a:latin typeface="Times New Roman" panose="02020603050405020304" pitchFamily="18" charset="0"/>
                <a:cs typeface="Times New Roman" panose="02020603050405020304" pitchFamily="18" charset="0"/>
              </a:rPr>
              <a:t>Disque dur (SSD et HDD)</a:t>
            </a:r>
          </a:p>
        </p:txBody>
      </p:sp>
      <p:sp>
        <p:nvSpPr>
          <p:cNvPr id="21" name="ZoneTexte 20">
            <a:extLst>
              <a:ext uri="{FF2B5EF4-FFF2-40B4-BE49-F238E27FC236}">
                <a16:creationId xmlns:a16="http://schemas.microsoft.com/office/drawing/2014/main" id="{E59133CA-94D4-4C8A-8FF2-5A41ED3F28DD}"/>
              </a:ext>
            </a:extLst>
          </p:cNvPr>
          <p:cNvSpPr txBox="1"/>
          <p:nvPr/>
        </p:nvSpPr>
        <p:spPr>
          <a:xfrm>
            <a:off x="909584" y="3075057"/>
            <a:ext cx="1818222" cy="707886"/>
          </a:xfrm>
          <a:prstGeom prst="rect">
            <a:avLst/>
          </a:prstGeom>
          <a:noFill/>
        </p:spPr>
        <p:txBody>
          <a:bodyPr wrap="square" rtlCol="0">
            <a:spAutoFit/>
          </a:bodyPr>
          <a:lstStyle/>
          <a:p>
            <a:pPr algn="ctr"/>
            <a:r>
              <a:rPr lang="fr-FR" sz="2000" dirty="0">
                <a:latin typeface="Times New Roman" panose="02020603050405020304" pitchFamily="18" charset="0"/>
                <a:cs typeface="Times New Roman" panose="02020603050405020304" pitchFamily="18" charset="0"/>
              </a:rPr>
              <a:t>Bloc d’alimentation</a:t>
            </a:r>
          </a:p>
        </p:txBody>
      </p:sp>
      <p:sp>
        <p:nvSpPr>
          <p:cNvPr id="4" name="Rectangle 3">
            <a:extLst>
              <a:ext uri="{FF2B5EF4-FFF2-40B4-BE49-F238E27FC236}">
                <a16:creationId xmlns:a16="http://schemas.microsoft.com/office/drawing/2014/main" id="{6D39AB60-5843-4085-92C3-FC0631F3C362}"/>
              </a:ext>
            </a:extLst>
          </p:cNvPr>
          <p:cNvSpPr/>
          <p:nvPr/>
        </p:nvSpPr>
        <p:spPr>
          <a:xfrm>
            <a:off x="2534997" y="3986531"/>
            <a:ext cx="2590356" cy="646331"/>
          </a:xfrm>
          <a:prstGeom prst="rect">
            <a:avLst/>
          </a:prstGeom>
        </p:spPr>
        <p:txBody>
          <a:bodyPr wrap="square">
            <a:spAutoFit/>
          </a:bodyPr>
          <a:lstStyle/>
          <a:p>
            <a:r>
              <a:rPr lang="fr-FR" dirty="0">
                <a:latin typeface="Times New Roman" panose="02020603050405020304" pitchFamily="18" charset="0"/>
                <a:cs typeface="Times New Roman" panose="02020603050405020304" pitchFamily="18" charset="0"/>
              </a:rPr>
              <a:t>Ventilateurs / Système de refroidissement</a:t>
            </a:r>
          </a:p>
        </p:txBody>
      </p:sp>
    </p:spTree>
    <p:extLst>
      <p:ext uri="{BB962C8B-B14F-4D97-AF65-F5344CB8AC3E}">
        <p14:creationId xmlns:p14="http://schemas.microsoft.com/office/powerpoint/2010/main" val="3991432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6386" y="1090088"/>
            <a:ext cx="5395480" cy="4972142"/>
          </a:xfrm>
          <a:prstGeom prst="rect">
            <a:avLst/>
          </a:prstGeom>
        </p:spPr>
      </p:pic>
      <p:grpSp>
        <p:nvGrpSpPr>
          <p:cNvPr id="3" name="Groupe 2">
            <a:extLst>
              <a:ext uri="{FF2B5EF4-FFF2-40B4-BE49-F238E27FC236}">
                <a16:creationId xmlns:a16="http://schemas.microsoft.com/office/drawing/2014/main" id="{2C50946E-5B73-4901-A29C-D2E7F1FA8E33}"/>
              </a:ext>
            </a:extLst>
          </p:cNvPr>
          <p:cNvGrpSpPr/>
          <p:nvPr/>
        </p:nvGrpSpPr>
        <p:grpSpPr>
          <a:xfrm>
            <a:off x="303069" y="1316404"/>
            <a:ext cx="3095191" cy="4350105"/>
            <a:chOff x="303069" y="1316404"/>
            <a:chExt cx="3095191" cy="4350105"/>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10" y="1316404"/>
              <a:ext cx="2952750" cy="15525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1" y="2491273"/>
              <a:ext cx="2149186" cy="1203544"/>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069" y="3518870"/>
              <a:ext cx="2952750" cy="155257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77" y="5201290"/>
              <a:ext cx="2701272" cy="465219"/>
            </a:xfrm>
            <a:prstGeom prst="rect">
              <a:avLst/>
            </a:prstGeom>
          </p:spPr>
        </p:pic>
      </p:grpSp>
      <p:grpSp>
        <p:nvGrpSpPr>
          <p:cNvPr id="10" name="Groupe 9">
            <a:extLst>
              <a:ext uri="{FF2B5EF4-FFF2-40B4-BE49-F238E27FC236}">
                <a16:creationId xmlns:a16="http://schemas.microsoft.com/office/drawing/2014/main" id="{F0F17FE7-6A6F-4708-B316-E39FF30BBEDE}"/>
              </a:ext>
            </a:extLst>
          </p:cNvPr>
          <p:cNvGrpSpPr/>
          <p:nvPr/>
        </p:nvGrpSpPr>
        <p:grpSpPr>
          <a:xfrm>
            <a:off x="424877" y="477807"/>
            <a:ext cx="4273188" cy="427858"/>
            <a:chOff x="5052833" y="578837"/>
            <a:chExt cx="4273188" cy="427858"/>
          </a:xfrm>
        </p:grpSpPr>
        <p:sp>
          <p:nvSpPr>
            <p:cNvPr id="11" name="Rectangle 10">
              <a:extLst>
                <a:ext uri="{FF2B5EF4-FFF2-40B4-BE49-F238E27FC236}">
                  <a16:creationId xmlns:a16="http://schemas.microsoft.com/office/drawing/2014/main" id="{2ED92462-8299-4A9F-B7AA-D2772FEB7FAD}"/>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2" name="Freeform 44">
              <a:extLst>
                <a:ext uri="{FF2B5EF4-FFF2-40B4-BE49-F238E27FC236}">
                  <a16:creationId xmlns:a16="http://schemas.microsoft.com/office/drawing/2014/main" id="{F8C74470-7701-47C1-A655-B29567C11A36}"/>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6" name="Freeform 9">
            <a:extLst>
              <a:ext uri="{FF2B5EF4-FFF2-40B4-BE49-F238E27FC236}">
                <a16:creationId xmlns:a16="http://schemas.microsoft.com/office/drawing/2014/main" id="{29064CE2-3A1A-4638-844E-75484A60F5FB}"/>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9"/>
            <a:stretch>
              <a:fillRect l="-5385" r="-5385"/>
            </a:stretch>
          </a:blipFill>
        </p:spPr>
      </p:sp>
      <p:sp>
        <p:nvSpPr>
          <p:cNvPr id="17" name="Titre 1">
            <a:extLst>
              <a:ext uri="{FF2B5EF4-FFF2-40B4-BE49-F238E27FC236}">
                <a16:creationId xmlns:a16="http://schemas.microsoft.com/office/drawing/2014/main" id="{7E4C04C8-F42F-4046-B331-5B03418F08F4}"/>
              </a:ext>
            </a:extLst>
          </p:cNvPr>
          <p:cNvSpPr>
            <a:spLocks noGrp="1"/>
          </p:cNvSpPr>
          <p:nvPr>
            <p:ph type="title"/>
          </p:nvPr>
        </p:nvSpPr>
        <p:spPr>
          <a:xfrm>
            <a:off x="880163" y="858313"/>
            <a:ext cx="1790700" cy="463550"/>
          </a:xfrm>
        </p:spPr>
        <p:txBody>
          <a:bodyPr>
            <a:normAutofit fontScale="90000"/>
          </a:bodyPr>
          <a:lstStyle/>
          <a:p>
            <a:pPr algn="ctr"/>
            <a:r>
              <a:rPr lang="fr-FR" sz="2800" dirty="0">
                <a:latin typeface="Times New Roman" panose="02020603050405020304" pitchFamily="18" charset="0"/>
                <a:cs typeface="Times New Roman" panose="02020603050405020304" pitchFamily="18" charset="0"/>
              </a:rPr>
              <a:t>carte mère</a:t>
            </a:r>
          </a:p>
        </p:txBody>
      </p:sp>
    </p:spTree>
    <p:extLst>
      <p:ext uri="{BB962C8B-B14F-4D97-AF65-F5344CB8AC3E}">
        <p14:creationId xmlns:p14="http://schemas.microsoft.com/office/powerpoint/2010/main" val="27181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25E-6 2.22222E-6 L 0.25 2.22222E-6 " pathEditMode="relative" rAng="0" ptsTypes="AA">
                                      <p:cBhvr>
                                        <p:cTn id="6" dur="2000" fill="hold"/>
                                        <p:tgtEl>
                                          <p:spTgt spid="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16" y="1463976"/>
            <a:ext cx="5395480" cy="4972142"/>
          </a:xfrm>
          <a:prstGeom prst="rect">
            <a:avLst/>
          </a:prstGeom>
        </p:spPr>
      </p:pic>
      <p:sp>
        <p:nvSpPr>
          <p:cNvPr id="3" name="Rectangle 2"/>
          <p:cNvSpPr/>
          <p:nvPr/>
        </p:nvSpPr>
        <p:spPr>
          <a:xfrm>
            <a:off x="9817389" y="3327073"/>
            <a:ext cx="1011382"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52606" y="1566116"/>
            <a:ext cx="3113116"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le processeur</a:t>
            </a:r>
            <a:endParaRPr lang="fr-FR" dirty="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16" y="4611972"/>
            <a:ext cx="2343652" cy="2153356"/>
          </a:xfrm>
          <a:prstGeom prst="rect">
            <a:avLst/>
          </a:prstGeom>
        </p:spPr>
      </p:pic>
      <p:pic>
        <p:nvPicPr>
          <p:cNvPr id="12" name="Image 11"/>
          <p:cNvPicPr>
            <a:picLocks noChangeAspect="1"/>
          </p:cNvPicPr>
          <p:nvPr/>
        </p:nvPicPr>
        <p:blipFill rotWithShape="1">
          <a:blip r:embed="rId4">
            <a:extLst>
              <a:ext uri="{28A0092B-C50C-407E-A947-70E740481C1C}">
                <a14:useLocalDpi xmlns:a14="http://schemas.microsoft.com/office/drawing/2010/main" val="0"/>
              </a:ext>
            </a:extLst>
          </a:blip>
          <a:srcRect l="16126" r="14055"/>
          <a:stretch/>
        </p:blipFill>
        <p:spPr>
          <a:xfrm>
            <a:off x="2889334" y="5011825"/>
            <a:ext cx="2526385" cy="1725755"/>
          </a:xfrm>
          <a:prstGeom prst="rect">
            <a:avLst/>
          </a:prstGeom>
        </p:spPr>
      </p:pic>
      <p:sp>
        <p:nvSpPr>
          <p:cNvPr id="18" name="ZoneTexte 12">
            <a:extLst>
              <a:ext uri="{FF2B5EF4-FFF2-40B4-BE49-F238E27FC236}">
                <a16:creationId xmlns:a16="http://schemas.microsoft.com/office/drawing/2014/main" id="{96110591-9235-48DF-8BD2-EF9760BF5EFB}"/>
              </a:ext>
            </a:extLst>
          </p:cNvPr>
          <p:cNvSpPr txBox="1"/>
          <p:nvPr/>
        </p:nvSpPr>
        <p:spPr>
          <a:xfrm>
            <a:off x="502946" y="2537937"/>
            <a:ext cx="5801216" cy="707886"/>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CPU (central </a:t>
            </a:r>
            <a:r>
              <a:rPr lang="fr-FR" sz="2000" b="1" dirty="0" err="1">
                <a:latin typeface="Times New Roman" panose="02020603050405020304" pitchFamily="18" charset="0"/>
                <a:cs typeface="Times New Roman" panose="02020603050405020304" pitchFamily="18" charset="0"/>
              </a:rPr>
              <a:t>processing</a:t>
            </a:r>
            <a:r>
              <a:rPr lang="fr-FR" sz="2000" b="1" dirty="0">
                <a:latin typeface="Times New Roman" panose="02020603050405020304" pitchFamily="18" charset="0"/>
                <a:cs typeface="Times New Roman" panose="02020603050405020304" pitchFamily="18" charset="0"/>
              </a:rPr>
              <a:t> unit /unité de traitement centrale UCT) : </a:t>
            </a:r>
          </a:p>
        </p:txBody>
      </p:sp>
      <p:grpSp>
        <p:nvGrpSpPr>
          <p:cNvPr id="19" name="Groupe 18">
            <a:extLst>
              <a:ext uri="{FF2B5EF4-FFF2-40B4-BE49-F238E27FC236}">
                <a16:creationId xmlns:a16="http://schemas.microsoft.com/office/drawing/2014/main" id="{8692221B-C496-4A04-AD21-350C83BDF56E}"/>
              </a:ext>
            </a:extLst>
          </p:cNvPr>
          <p:cNvGrpSpPr/>
          <p:nvPr/>
        </p:nvGrpSpPr>
        <p:grpSpPr>
          <a:xfrm>
            <a:off x="424877" y="477807"/>
            <a:ext cx="4273188" cy="427858"/>
            <a:chOff x="5052833" y="578837"/>
            <a:chExt cx="4273188" cy="427858"/>
          </a:xfrm>
        </p:grpSpPr>
        <p:sp>
          <p:nvSpPr>
            <p:cNvPr id="20" name="Rectangle 19">
              <a:extLst>
                <a:ext uri="{FF2B5EF4-FFF2-40B4-BE49-F238E27FC236}">
                  <a16:creationId xmlns:a16="http://schemas.microsoft.com/office/drawing/2014/main" id="{AA7507DA-4BAD-457F-85D4-E57DD668F86E}"/>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21" name="Freeform 44">
              <a:extLst>
                <a:ext uri="{FF2B5EF4-FFF2-40B4-BE49-F238E27FC236}">
                  <a16:creationId xmlns:a16="http://schemas.microsoft.com/office/drawing/2014/main" id="{A7DAFCCB-D0CD-46A2-91FC-DEB080C4A9E7}"/>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4" name="Freeform 9">
            <a:extLst>
              <a:ext uri="{FF2B5EF4-FFF2-40B4-BE49-F238E27FC236}">
                <a16:creationId xmlns:a16="http://schemas.microsoft.com/office/drawing/2014/main" id="{18746310-ABB0-4D76-8743-BCA6BC9B12F2}"/>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7"/>
            <a:stretch>
              <a:fillRect l="-5385" r="-5385"/>
            </a:stretch>
          </a:blipFill>
        </p:spPr>
      </p:sp>
      <p:sp>
        <p:nvSpPr>
          <p:cNvPr id="25" name="Titre 1">
            <a:extLst>
              <a:ext uri="{FF2B5EF4-FFF2-40B4-BE49-F238E27FC236}">
                <a16:creationId xmlns:a16="http://schemas.microsoft.com/office/drawing/2014/main" id="{8452D689-CC16-4878-BE70-82EF530C01FE}"/>
              </a:ext>
            </a:extLst>
          </p:cNvPr>
          <p:cNvSpPr>
            <a:spLocks noGrp="1"/>
          </p:cNvSpPr>
          <p:nvPr>
            <p:ph type="title"/>
          </p:nvPr>
        </p:nvSpPr>
        <p:spPr>
          <a:xfrm>
            <a:off x="880163" y="858313"/>
            <a:ext cx="1790700" cy="463550"/>
          </a:xfrm>
        </p:spPr>
        <p:txBody>
          <a:bodyPr>
            <a:normAutofit fontScale="90000"/>
          </a:bodyPr>
          <a:lstStyle/>
          <a:p>
            <a:pPr algn="ctr"/>
            <a:r>
              <a:rPr lang="fr-FR" sz="2800" dirty="0">
                <a:latin typeface="Times New Roman" panose="02020603050405020304" pitchFamily="18" charset="0"/>
                <a:cs typeface="Times New Roman" panose="02020603050405020304" pitchFamily="18" charset="0"/>
              </a:rPr>
              <a:t>carte mère</a:t>
            </a:r>
          </a:p>
        </p:txBody>
      </p:sp>
      <p:pic>
        <p:nvPicPr>
          <p:cNvPr id="2" name="Image 1">
            <a:extLst>
              <a:ext uri="{FF2B5EF4-FFF2-40B4-BE49-F238E27FC236}">
                <a16:creationId xmlns:a16="http://schemas.microsoft.com/office/drawing/2014/main" id="{0A26C7DD-90D6-4880-B3CF-7AF953316458}"/>
              </a:ext>
            </a:extLst>
          </p:cNvPr>
          <p:cNvPicPr>
            <a:picLocks noChangeAspect="1"/>
          </p:cNvPicPr>
          <p:nvPr/>
        </p:nvPicPr>
        <p:blipFill>
          <a:blip r:embed="rId8"/>
          <a:stretch>
            <a:fillRect/>
          </a:stretch>
        </p:blipFill>
        <p:spPr>
          <a:xfrm>
            <a:off x="4357872" y="409483"/>
            <a:ext cx="1946290" cy="1656238"/>
          </a:xfrm>
          <a:prstGeom prst="rect">
            <a:avLst/>
          </a:prstGeom>
        </p:spPr>
      </p:pic>
    </p:spTree>
    <p:extLst>
      <p:ext uri="{BB962C8B-B14F-4D97-AF65-F5344CB8AC3E}">
        <p14:creationId xmlns:p14="http://schemas.microsoft.com/office/powerpoint/2010/main" val="2186731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a:extLst>
              <a:ext uri="{FF2B5EF4-FFF2-40B4-BE49-F238E27FC236}">
                <a16:creationId xmlns:a16="http://schemas.microsoft.com/office/drawing/2014/main" id="{3C3C9190-5BE7-4074-93A3-ECF35B1CE4D5}"/>
              </a:ext>
            </a:extLst>
          </p:cNvPr>
          <p:cNvGrpSpPr/>
          <p:nvPr/>
        </p:nvGrpSpPr>
        <p:grpSpPr>
          <a:xfrm>
            <a:off x="6351010" y="1337304"/>
            <a:ext cx="5395480" cy="4972142"/>
            <a:chOff x="6351010" y="1337304"/>
            <a:chExt cx="5395480" cy="4972142"/>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010" y="1337304"/>
              <a:ext cx="5395480" cy="4972142"/>
            </a:xfrm>
            <a:prstGeom prst="rect">
              <a:avLst/>
            </a:prstGeom>
          </p:spPr>
        </p:pic>
        <p:sp>
          <p:nvSpPr>
            <p:cNvPr id="3" name="Rectangle 2"/>
            <p:cNvSpPr/>
            <p:nvPr/>
          </p:nvSpPr>
          <p:spPr>
            <a:xfrm>
              <a:off x="10002983" y="3200401"/>
              <a:ext cx="1011382"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9"/>
          <p:cNvSpPr/>
          <p:nvPr/>
        </p:nvSpPr>
        <p:spPr>
          <a:xfrm>
            <a:off x="838200" y="1439444"/>
            <a:ext cx="3113116"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le processeur</a:t>
            </a:r>
            <a:endParaRPr lang="fr-FR" dirty="0"/>
          </a:p>
        </p:txBody>
      </p:sp>
      <p:sp>
        <p:nvSpPr>
          <p:cNvPr id="13" name="ZoneTexte 12">
            <a:extLst>
              <a:ext uri="{FF2B5EF4-FFF2-40B4-BE49-F238E27FC236}">
                <a16:creationId xmlns:a16="http://schemas.microsoft.com/office/drawing/2014/main" id="{C3C5E938-B1CE-4759-B1D9-F8FC0A808B2F}"/>
              </a:ext>
            </a:extLst>
          </p:cNvPr>
          <p:cNvSpPr txBox="1"/>
          <p:nvPr/>
        </p:nvSpPr>
        <p:spPr>
          <a:xfrm>
            <a:off x="377252" y="2802455"/>
            <a:ext cx="5577440" cy="2616101"/>
          </a:xfrm>
          <a:prstGeom prst="rect">
            <a:avLst/>
          </a:prstGeom>
          <a:noFill/>
        </p:spPr>
        <p:txBody>
          <a:bodyPr wrap="square" rtlCol="0">
            <a:spAutoFit/>
          </a:bodyPr>
          <a:lstStyle/>
          <a:p>
            <a:pPr algn="just">
              <a:lnSpc>
                <a:spcPct val="150000"/>
              </a:lnSpc>
            </a:pPr>
            <a:r>
              <a:rPr lang="fr-FR" sz="2400" dirty="0">
                <a:latin typeface="Times New Roman" panose="02020603050405020304" pitchFamily="18" charset="0"/>
                <a:cs typeface="Times New Roman" panose="02020603050405020304" pitchFamily="18" charset="0"/>
              </a:rPr>
              <a:t>IL comporte, deux unités :</a:t>
            </a:r>
          </a:p>
          <a:p>
            <a:pPr marL="342900" indent="-342900" algn="just">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Unité de contrôle (UC): </a:t>
            </a:r>
            <a:r>
              <a:rPr lang="fr-FR" sz="2000" dirty="0">
                <a:latin typeface="Times New Roman" panose="02020603050405020304" pitchFamily="18" charset="0"/>
                <a:cs typeface="Times New Roman" panose="02020603050405020304" pitchFamily="18" charset="0"/>
              </a:rPr>
              <a:t>responsable de la lecture en mémoire centrale et du décodage d’instructions. </a:t>
            </a:r>
          </a:p>
          <a:p>
            <a:pPr marL="342900" indent="-342900" algn="just">
              <a:buFont typeface="Arial" panose="020B0604020202020204" pitchFamily="34" charset="0"/>
              <a:buChar char="•"/>
            </a:pPr>
            <a:r>
              <a:rPr lang="fr-FR" sz="2400" b="1" dirty="0">
                <a:latin typeface="Times New Roman" panose="02020603050405020304" pitchFamily="18" charset="0"/>
                <a:cs typeface="Times New Roman" panose="02020603050405020304" pitchFamily="18" charset="0"/>
              </a:rPr>
              <a:t>Unité arithmétique et logique (UAL): </a:t>
            </a:r>
            <a:r>
              <a:rPr lang="fr-FR" sz="2000" dirty="0">
                <a:latin typeface="Times New Roman" panose="02020603050405020304" pitchFamily="18" charset="0"/>
                <a:cs typeface="Times New Roman" panose="02020603050405020304" pitchFamily="18" charset="0"/>
              </a:rPr>
              <a:t>responsable de l’exécution des instructions. </a:t>
            </a:r>
          </a:p>
          <a:p>
            <a:pPr marL="342900" indent="-342900" algn="just">
              <a:buFont typeface="Arial" panose="020B0604020202020204" pitchFamily="34" charset="0"/>
              <a:buChar char="•"/>
            </a:pPr>
            <a:endParaRPr lang="fr-FR" sz="2000" dirty="0">
              <a:latin typeface="Times New Roman" panose="02020603050405020304" pitchFamily="18" charset="0"/>
              <a:cs typeface="Times New Roman" panose="02020603050405020304" pitchFamily="18" charset="0"/>
            </a:endParaRPr>
          </a:p>
        </p:txBody>
      </p:sp>
      <p:grpSp>
        <p:nvGrpSpPr>
          <p:cNvPr id="19" name="Groupe 18">
            <a:extLst>
              <a:ext uri="{FF2B5EF4-FFF2-40B4-BE49-F238E27FC236}">
                <a16:creationId xmlns:a16="http://schemas.microsoft.com/office/drawing/2014/main" id="{C64B0E27-2C49-4768-A046-24CA4B89F74B}"/>
              </a:ext>
            </a:extLst>
          </p:cNvPr>
          <p:cNvGrpSpPr/>
          <p:nvPr/>
        </p:nvGrpSpPr>
        <p:grpSpPr>
          <a:xfrm>
            <a:off x="424877" y="477807"/>
            <a:ext cx="4273188" cy="427858"/>
            <a:chOff x="5052833" y="578837"/>
            <a:chExt cx="4273188" cy="427858"/>
          </a:xfrm>
        </p:grpSpPr>
        <p:sp>
          <p:nvSpPr>
            <p:cNvPr id="20" name="Rectangle 19">
              <a:extLst>
                <a:ext uri="{FF2B5EF4-FFF2-40B4-BE49-F238E27FC236}">
                  <a16:creationId xmlns:a16="http://schemas.microsoft.com/office/drawing/2014/main" id="{694F9633-2142-47AD-AAAE-9FCBF5602E0D}"/>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21" name="Freeform 44">
              <a:extLst>
                <a:ext uri="{FF2B5EF4-FFF2-40B4-BE49-F238E27FC236}">
                  <a16:creationId xmlns:a16="http://schemas.microsoft.com/office/drawing/2014/main" id="{DC084DE7-D9A8-49D5-A84E-E1EF850C0660}"/>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6" name="Freeform 9">
            <a:extLst>
              <a:ext uri="{FF2B5EF4-FFF2-40B4-BE49-F238E27FC236}">
                <a16:creationId xmlns:a16="http://schemas.microsoft.com/office/drawing/2014/main" id="{5D5ED622-53D0-4D8D-98A9-DB8EB3A74D43}"/>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5"/>
            <a:stretch>
              <a:fillRect l="-5385" r="-5385"/>
            </a:stretch>
          </a:blipFill>
        </p:spPr>
      </p:sp>
      <p:sp>
        <p:nvSpPr>
          <p:cNvPr id="27" name="Titre 1">
            <a:extLst>
              <a:ext uri="{FF2B5EF4-FFF2-40B4-BE49-F238E27FC236}">
                <a16:creationId xmlns:a16="http://schemas.microsoft.com/office/drawing/2014/main" id="{1C0A70B5-86F5-45B7-961E-247C0F774E07}"/>
              </a:ext>
            </a:extLst>
          </p:cNvPr>
          <p:cNvSpPr>
            <a:spLocks noGrp="1"/>
          </p:cNvSpPr>
          <p:nvPr>
            <p:ph type="title"/>
          </p:nvPr>
        </p:nvSpPr>
        <p:spPr>
          <a:xfrm>
            <a:off x="880163" y="858313"/>
            <a:ext cx="1790700" cy="463550"/>
          </a:xfrm>
        </p:spPr>
        <p:txBody>
          <a:bodyPr>
            <a:normAutofit fontScale="90000"/>
          </a:bodyPr>
          <a:lstStyle/>
          <a:p>
            <a:pPr algn="ctr"/>
            <a:r>
              <a:rPr lang="fr-FR" sz="2800" dirty="0">
                <a:latin typeface="Times New Roman" panose="02020603050405020304" pitchFamily="18" charset="0"/>
                <a:cs typeface="Times New Roman" panose="02020603050405020304" pitchFamily="18" charset="0"/>
              </a:rPr>
              <a:t>carte mère</a:t>
            </a:r>
          </a:p>
        </p:txBody>
      </p:sp>
    </p:spTree>
    <p:extLst>
      <p:ext uri="{BB962C8B-B14F-4D97-AF65-F5344CB8AC3E}">
        <p14:creationId xmlns:p14="http://schemas.microsoft.com/office/powerpoint/2010/main" val="3205072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010" y="1337304"/>
            <a:ext cx="5395480" cy="4972142"/>
          </a:xfrm>
          <a:prstGeom prst="rect">
            <a:avLst/>
          </a:prstGeom>
        </p:spPr>
      </p:pic>
      <p:sp>
        <p:nvSpPr>
          <p:cNvPr id="3" name="Rectangle 2"/>
          <p:cNvSpPr/>
          <p:nvPr/>
        </p:nvSpPr>
        <p:spPr>
          <a:xfrm>
            <a:off x="8160328" y="4862945"/>
            <a:ext cx="3193471" cy="540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EB695759-4F6F-4DF4-88BA-D7278F0E51E0}"/>
              </a:ext>
            </a:extLst>
          </p:cNvPr>
          <p:cNvSpPr/>
          <p:nvPr/>
        </p:nvSpPr>
        <p:spPr>
          <a:xfrm>
            <a:off x="153348" y="1473463"/>
            <a:ext cx="5395481"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Times New Roman" panose="02020603050405020304" pitchFamily="18" charset="0"/>
                <a:cs typeface="Times New Roman" panose="02020603050405020304" pitchFamily="18" charset="0"/>
              </a:rPr>
              <a:t>La mémoire centrale (ou principale)</a:t>
            </a:r>
            <a:endParaRPr lang="fr-FR" sz="1200" dirty="0"/>
          </a:p>
        </p:txBody>
      </p:sp>
      <p:pic>
        <p:nvPicPr>
          <p:cNvPr id="15" name="Image 4">
            <a:extLst>
              <a:ext uri="{FF2B5EF4-FFF2-40B4-BE49-F238E27FC236}">
                <a16:creationId xmlns:a16="http://schemas.microsoft.com/office/drawing/2014/main" id="{0F07851D-6ECC-4EA2-B53A-3E9E85FA5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701" y="4785676"/>
            <a:ext cx="2645446" cy="1776648"/>
          </a:xfrm>
          <a:prstGeom prst="rect">
            <a:avLst/>
          </a:prstGeom>
        </p:spPr>
      </p:pic>
      <p:grpSp>
        <p:nvGrpSpPr>
          <p:cNvPr id="17" name="Groupe 16">
            <a:extLst>
              <a:ext uri="{FF2B5EF4-FFF2-40B4-BE49-F238E27FC236}">
                <a16:creationId xmlns:a16="http://schemas.microsoft.com/office/drawing/2014/main" id="{EC79A033-8027-4FFB-BE75-9303FFFDD89A}"/>
              </a:ext>
            </a:extLst>
          </p:cNvPr>
          <p:cNvGrpSpPr/>
          <p:nvPr/>
        </p:nvGrpSpPr>
        <p:grpSpPr>
          <a:xfrm>
            <a:off x="424877" y="477807"/>
            <a:ext cx="4273188" cy="427858"/>
            <a:chOff x="5052833" y="578837"/>
            <a:chExt cx="4273188" cy="427858"/>
          </a:xfrm>
        </p:grpSpPr>
        <p:sp>
          <p:nvSpPr>
            <p:cNvPr id="18" name="Rectangle 17">
              <a:extLst>
                <a:ext uri="{FF2B5EF4-FFF2-40B4-BE49-F238E27FC236}">
                  <a16:creationId xmlns:a16="http://schemas.microsoft.com/office/drawing/2014/main" id="{D8D018E5-F7AC-4C58-BF61-8848A8A9AEA3}"/>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9" name="Freeform 44">
              <a:extLst>
                <a:ext uri="{FF2B5EF4-FFF2-40B4-BE49-F238E27FC236}">
                  <a16:creationId xmlns:a16="http://schemas.microsoft.com/office/drawing/2014/main" id="{E4FC60BB-E75B-40F4-98FD-F11437ADD314}"/>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6" name="Freeform 9">
            <a:extLst>
              <a:ext uri="{FF2B5EF4-FFF2-40B4-BE49-F238E27FC236}">
                <a16:creationId xmlns:a16="http://schemas.microsoft.com/office/drawing/2014/main" id="{864F634C-86CA-4C3C-BB08-73D8F3187020}"/>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6"/>
            <a:stretch>
              <a:fillRect l="-5385" r="-5385"/>
            </a:stretch>
          </a:blipFill>
        </p:spPr>
      </p:sp>
      <p:sp>
        <p:nvSpPr>
          <p:cNvPr id="27" name="Titre 1">
            <a:extLst>
              <a:ext uri="{FF2B5EF4-FFF2-40B4-BE49-F238E27FC236}">
                <a16:creationId xmlns:a16="http://schemas.microsoft.com/office/drawing/2014/main" id="{BFB64CE0-D1FE-44BD-A8EB-6A833E7C11D7}"/>
              </a:ext>
            </a:extLst>
          </p:cNvPr>
          <p:cNvSpPr>
            <a:spLocks noGrp="1"/>
          </p:cNvSpPr>
          <p:nvPr>
            <p:ph type="title"/>
          </p:nvPr>
        </p:nvSpPr>
        <p:spPr>
          <a:xfrm>
            <a:off x="880163" y="858313"/>
            <a:ext cx="1790700" cy="463550"/>
          </a:xfrm>
        </p:spPr>
        <p:txBody>
          <a:bodyPr>
            <a:normAutofit fontScale="90000"/>
          </a:bodyPr>
          <a:lstStyle/>
          <a:p>
            <a:pPr algn="ctr"/>
            <a:r>
              <a:rPr lang="fr-FR" sz="2800" dirty="0">
                <a:latin typeface="Times New Roman" panose="02020603050405020304" pitchFamily="18" charset="0"/>
                <a:cs typeface="Times New Roman" panose="02020603050405020304" pitchFamily="18" charset="0"/>
              </a:rPr>
              <a:t>carte mère</a:t>
            </a:r>
          </a:p>
        </p:txBody>
      </p:sp>
    </p:spTree>
    <p:extLst>
      <p:ext uri="{BB962C8B-B14F-4D97-AF65-F5344CB8AC3E}">
        <p14:creationId xmlns:p14="http://schemas.microsoft.com/office/powerpoint/2010/main" val="322515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1000" fill="hold"/>
                                        <p:tgtEl>
                                          <p:spTgt spid="3"/>
                                        </p:tgtEl>
                                        <p:attrNameLst>
                                          <p:attrName>style.visibility</p:attrName>
                                        </p:attrNameLst>
                                      </p:cBhvr>
                                      <p:tavLst>
                                        <p:tav tm="0">
                                          <p:val>
                                            <p:strVal val="hidden"/>
                                          </p:val>
                                        </p:tav>
                                        <p:tav tm="50000">
                                          <p:val>
                                            <p:strVal val="visible"/>
                                          </p:val>
                                        </p:tav>
                                      </p:tavLst>
                                    </p:anim>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010" y="1337304"/>
            <a:ext cx="5395480" cy="4972142"/>
          </a:xfrm>
          <a:prstGeom prst="rect">
            <a:avLst/>
          </a:prstGeom>
        </p:spPr>
      </p:pic>
      <p:sp>
        <p:nvSpPr>
          <p:cNvPr id="10" name="Rectangle 9"/>
          <p:cNvSpPr/>
          <p:nvPr/>
        </p:nvSpPr>
        <p:spPr>
          <a:xfrm>
            <a:off x="881335" y="1710895"/>
            <a:ext cx="4648200" cy="69411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Times New Roman" panose="02020603050405020304" pitchFamily="18" charset="0"/>
                <a:cs typeface="Times New Roman" panose="02020603050405020304" pitchFamily="18" charset="0"/>
              </a:rPr>
              <a:t>Les cartes graphiques  </a:t>
            </a:r>
            <a:endParaRPr lang="fr-FR" dirty="0"/>
          </a:p>
        </p:txBody>
      </p:sp>
      <p:sp>
        <p:nvSpPr>
          <p:cNvPr id="13" name="ZoneTexte 12"/>
          <p:cNvSpPr txBox="1"/>
          <p:nvPr/>
        </p:nvSpPr>
        <p:spPr>
          <a:xfrm>
            <a:off x="776811" y="2592293"/>
            <a:ext cx="4025778" cy="369332"/>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GPU (Graphics </a:t>
            </a:r>
            <a:r>
              <a:rPr lang="fr-FR" b="1" dirty="0" err="1">
                <a:latin typeface="Times New Roman" panose="02020603050405020304" pitchFamily="18" charset="0"/>
                <a:cs typeface="Times New Roman" panose="02020603050405020304" pitchFamily="18" charset="0"/>
              </a:rPr>
              <a:t>Processing</a:t>
            </a:r>
            <a:r>
              <a:rPr lang="fr-FR" b="1" dirty="0">
                <a:latin typeface="Times New Roman" panose="02020603050405020304" pitchFamily="18" charset="0"/>
                <a:cs typeface="Times New Roman" panose="02020603050405020304" pitchFamily="18" charset="0"/>
              </a:rPr>
              <a:t> Unit)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66" y="3954804"/>
            <a:ext cx="3818443" cy="288212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430" y="5558744"/>
            <a:ext cx="2397270" cy="45618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933" y="4185651"/>
            <a:ext cx="2325701" cy="551090"/>
          </a:xfrm>
          <a:prstGeom prst="rect">
            <a:avLst/>
          </a:prstGeom>
        </p:spPr>
      </p:pic>
      <p:grpSp>
        <p:nvGrpSpPr>
          <p:cNvPr id="17" name="Groupe 16">
            <a:extLst>
              <a:ext uri="{FF2B5EF4-FFF2-40B4-BE49-F238E27FC236}">
                <a16:creationId xmlns:a16="http://schemas.microsoft.com/office/drawing/2014/main" id="{09984CBE-C7BF-427B-A9EE-8F33A53C7626}"/>
              </a:ext>
            </a:extLst>
          </p:cNvPr>
          <p:cNvGrpSpPr/>
          <p:nvPr/>
        </p:nvGrpSpPr>
        <p:grpSpPr>
          <a:xfrm>
            <a:off x="424877" y="477807"/>
            <a:ext cx="4273188" cy="427858"/>
            <a:chOff x="5052833" y="578837"/>
            <a:chExt cx="4273188" cy="427858"/>
          </a:xfrm>
        </p:grpSpPr>
        <p:sp>
          <p:nvSpPr>
            <p:cNvPr id="18" name="Rectangle 17">
              <a:extLst>
                <a:ext uri="{FF2B5EF4-FFF2-40B4-BE49-F238E27FC236}">
                  <a16:creationId xmlns:a16="http://schemas.microsoft.com/office/drawing/2014/main" id="{EA4E7EF9-C0C9-442D-8CB4-F3347A4BE8DF}"/>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9" name="Freeform 44">
              <a:extLst>
                <a:ext uri="{FF2B5EF4-FFF2-40B4-BE49-F238E27FC236}">
                  <a16:creationId xmlns:a16="http://schemas.microsoft.com/office/drawing/2014/main" id="{5573CAAD-B1A3-46F7-97C8-86A377A33E78}"/>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26" name="Freeform 9">
            <a:extLst>
              <a:ext uri="{FF2B5EF4-FFF2-40B4-BE49-F238E27FC236}">
                <a16:creationId xmlns:a16="http://schemas.microsoft.com/office/drawing/2014/main" id="{94788E3B-4847-479C-89CF-A9C69D1E630A}"/>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8"/>
            <a:stretch>
              <a:fillRect l="-5385" r="-5385"/>
            </a:stretch>
          </a:blipFill>
        </p:spPr>
      </p:sp>
      <p:sp>
        <p:nvSpPr>
          <p:cNvPr id="27" name="Titre 1">
            <a:extLst>
              <a:ext uri="{FF2B5EF4-FFF2-40B4-BE49-F238E27FC236}">
                <a16:creationId xmlns:a16="http://schemas.microsoft.com/office/drawing/2014/main" id="{28C972E4-FF8B-4198-A1D2-A38172AD0D02}"/>
              </a:ext>
            </a:extLst>
          </p:cNvPr>
          <p:cNvSpPr>
            <a:spLocks noGrp="1"/>
          </p:cNvSpPr>
          <p:nvPr>
            <p:ph type="title"/>
          </p:nvPr>
        </p:nvSpPr>
        <p:spPr>
          <a:xfrm>
            <a:off x="880163" y="858313"/>
            <a:ext cx="1790700" cy="463550"/>
          </a:xfrm>
        </p:spPr>
        <p:txBody>
          <a:bodyPr>
            <a:normAutofit fontScale="90000"/>
          </a:bodyPr>
          <a:lstStyle/>
          <a:p>
            <a:pPr algn="ctr"/>
            <a:r>
              <a:rPr lang="fr-FR" sz="2800" dirty="0">
                <a:latin typeface="Times New Roman" panose="02020603050405020304" pitchFamily="18" charset="0"/>
                <a:cs typeface="Times New Roman" panose="02020603050405020304" pitchFamily="18" charset="0"/>
              </a:rPr>
              <a:t>carte mère</a:t>
            </a:r>
          </a:p>
        </p:txBody>
      </p:sp>
    </p:spTree>
    <p:extLst>
      <p:ext uri="{BB962C8B-B14F-4D97-AF65-F5344CB8AC3E}">
        <p14:creationId xmlns:p14="http://schemas.microsoft.com/office/powerpoint/2010/main" val="178279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BD96576-26EF-A001-1A7B-462EFD8F4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010" y="1848661"/>
            <a:ext cx="5395480" cy="4972142"/>
          </a:xfrm>
          <a:prstGeom prst="rect">
            <a:avLst/>
          </a:prstGeom>
        </p:spPr>
      </p:pic>
      <p:sp>
        <p:nvSpPr>
          <p:cNvPr id="5" name="Rectangle 4">
            <a:extLst>
              <a:ext uri="{FF2B5EF4-FFF2-40B4-BE49-F238E27FC236}">
                <a16:creationId xmlns:a16="http://schemas.microsoft.com/office/drawing/2014/main" id="{FFBF65A7-A574-7A6B-E8E6-779ED0F277B6}"/>
              </a:ext>
            </a:extLst>
          </p:cNvPr>
          <p:cNvSpPr/>
          <p:nvPr/>
        </p:nvSpPr>
        <p:spPr>
          <a:xfrm>
            <a:off x="6857999" y="3003098"/>
            <a:ext cx="1120141" cy="18059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4">
            <a:extLst>
              <a:ext uri="{FF2B5EF4-FFF2-40B4-BE49-F238E27FC236}">
                <a16:creationId xmlns:a16="http://schemas.microsoft.com/office/drawing/2014/main" id="{A011A1E9-97D7-2E30-310F-CF9B28349E06}"/>
              </a:ext>
            </a:extLst>
          </p:cNvPr>
          <p:cNvSpPr txBox="1"/>
          <p:nvPr/>
        </p:nvSpPr>
        <p:spPr>
          <a:xfrm>
            <a:off x="569552" y="1609378"/>
            <a:ext cx="9809019" cy="461665"/>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Les connecteurs d’extension PCI (</a:t>
            </a:r>
            <a:r>
              <a:rPr lang="fr-FR" sz="2400" b="1" dirty="0" err="1">
                <a:latin typeface="Times New Roman" panose="02020603050405020304" pitchFamily="18" charset="0"/>
                <a:cs typeface="Times New Roman" panose="02020603050405020304" pitchFamily="18" charset="0"/>
              </a:rPr>
              <a:t>Peripheral</a:t>
            </a:r>
            <a:r>
              <a:rPr lang="fr-FR" sz="2400" b="1" dirty="0">
                <a:latin typeface="Times New Roman" panose="02020603050405020304" pitchFamily="18" charset="0"/>
                <a:cs typeface="Times New Roman" panose="02020603050405020304" pitchFamily="18" charset="0"/>
              </a:rPr>
              <a:t> Component </a:t>
            </a:r>
            <a:r>
              <a:rPr lang="fr-FR" sz="2400" b="1" dirty="0" err="1">
                <a:latin typeface="Times New Roman" panose="02020603050405020304" pitchFamily="18" charset="0"/>
                <a:cs typeface="Times New Roman" panose="02020603050405020304" pitchFamily="18" charset="0"/>
              </a:rPr>
              <a:t>Interconnect</a:t>
            </a:r>
            <a:r>
              <a:rPr lang="fr-FR" sz="2400" b="1" dirty="0">
                <a:latin typeface="Times New Roman" panose="02020603050405020304" pitchFamily="18" charset="0"/>
                <a:cs typeface="Times New Roman" panose="02020603050405020304" pitchFamily="18" charset="0"/>
              </a:rPr>
              <a:t>)</a:t>
            </a:r>
          </a:p>
        </p:txBody>
      </p:sp>
      <p:grpSp>
        <p:nvGrpSpPr>
          <p:cNvPr id="15" name="Groupe 14">
            <a:extLst>
              <a:ext uri="{FF2B5EF4-FFF2-40B4-BE49-F238E27FC236}">
                <a16:creationId xmlns:a16="http://schemas.microsoft.com/office/drawing/2014/main" id="{ACAFAF92-B2CA-4EC3-B35B-D278EB39FFA3}"/>
              </a:ext>
            </a:extLst>
          </p:cNvPr>
          <p:cNvGrpSpPr/>
          <p:nvPr/>
        </p:nvGrpSpPr>
        <p:grpSpPr>
          <a:xfrm>
            <a:off x="424877" y="477807"/>
            <a:ext cx="4273188" cy="427858"/>
            <a:chOff x="5052833" y="578837"/>
            <a:chExt cx="4273188" cy="427858"/>
          </a:xfrm>
        </p:grpSpPr>
        <p:sp>
          <p:nvSpPr>
            <p:cNvPr id="16" name="Rectangle 15">
              <a:extLst>
                <a:ext uri="{FF2B5EF4-FFF2-40B4-BE49-F238E27FC236}">
                  <a16:creationId xmlns:a16="http://schemas.microsoft.com/office/drawing/2014/main" id="{D3DB0969-E398-4A48-B7EC-6367107D047F}"/>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7" name="Freeform 44">
              <a:extLst>
                <a:ext uri="{FF2B5EF4-FFF2-40B4-BE49-F238E27FC236}">
                  <a16:creationId xmlns:a16="http://schemas.microsoft.com/office/drawing/2014/main" id="{FAAA6891-4E21-46EC-B817-614C7E7A80A8}"/>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0" name="Freeform 9">
            <a:extLst>
              <a:ext uri="{FF2B5EF4-FFF2-40B4-BE49-F238E27FC236}">
                <a16:creationId xmlns:a16="http://schemas.microsoft.com/office/drawing/2014/main" id="{5F314D13-ADFB-4840-93A3-A552D256EDF1}"/>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5"/>
            <a:stretch>
              <a:fillRect l="-5385" r="-5385"/>
            </a:stretch>
          </a:blipFill>
        </p:spPr>
      </p:sp>
      <p:sp>
        <p:nvSpPr>
          <p:cNvPr id="21" name="Titre 1">
            <a:extLst>
              <a:ext uri="{FF2B5EF4-FFF2-40B4-BE49-F238E27FC236}">
                <a16:creationId xmlns:a16="http://schemas.microsoft.com/office/drawing/2014/main" id="{D6C1C186-DF5A-41DD-AA86-F6FEF0EDD6CE}"/>
              </a:ext>
            </a:extLst>
          </p:cNvPr>
          <p:cNvSpPr txBox="1">
            <a:spLocks/>
          </p:cNvSpPr>
          <p:nvPr/>
        </p:nvSpPr>
        <p:spPr>
          <a:xfrm>
            <a:off x="880163" y="858313"/>
            <a:ext cx="1790700" cy="46355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a:latin typeface="Times New Roman" panose="02020603050405020304" pitchFamily="18" charset="0"/>
                <a:cs typeface="Times New Roman" panose="02020603050405020304" pitchFamily="18" charset="0"/>
              </a:rPr>
              <a:t>carte mère</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3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3653544-0694-3FAA-07EF-3C02C12AB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010" y="1337304"/>
            <a:ext cx="5395480" cy="4972142"/>
          </a:xfrm>
          <a:prstGeom prst="rect">
            <a:avLst/>
          </a:prstGeom>
        </p:spPr>
      </p:pic>
      <p:sp>
        <p:nvSpPr>
          <p:cNvPr id="5" name="Rectangle 4">
            <a:extLst>
              <a:ext uri="{FF2B5EF4-FFF2-40B4-BE49-F238E27FC236}">
                <a16:creationId xmlns:a16="http://schemas.microsoft.com/office/drawing/2014/main" id="{9100F782-EFF0-630A-79DA-648056DB97A4}"/>
              </a:ext>
            </a:extLst>
          </p:cNvPr>
          <p:cNvSpPr/>
          <p:nvPr/>
        </p:nvSpPr>
        <p:spPr>
          <a:xfrm>
            <a:off x="8032749" y="2934143"/>
            <a:ext cx="387351" cy="15997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54E537A-AAC4-A10C-A466-23DA1E81D38B}"/>
              </a:ext>
            </a:extLst>
          </p:cNvPr>
          <p:cNvSpPr txBox="1"/>
          <p:nvPr/>
        </p:nvSpPr>
        <p:spPr>
          <a:xfrm>
            <a:off x="103996" y="1505543"/>
            <a:ext cx="6100548"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Les connecteurs d’extension AGP (</a:t>
            </a:r>
            <a:r>
              <a:rPr lang="fr-FR" sz="2400" b="1" dirty="0" err="1">
                <a:latin typeface="Times New Roman" panose="02020603050405020304" pitchFamily="18" charset="0"/>
                <a:cs typeface="Times New Roman" panose="02020603050405020304" pitchFamily="18" charset="0"/>
              </a:rPr>
              <a:t>Accelerated</a:t>
            </a:r>
            <a:r>
              <a:rPr lang="fr-FR" sz="2400" b="1" dirty="0">
                <a:latin typeface="Times New Roman" panose="02020603050405020304" pitchFamily="18" charset="0"/>
                <a:cs typeface="Times New Roman" panose="02020603050405020304" pitchFamily="18" charset="0"/>
              </a:rPr>
              <a:t> Graphics Port)</a:t>
            </a:r>
          </a:p>
        </p:txBody>
      </p:sp>
      <p:grpSp>
        <p:nvGrpSpPr>
          <p:cNvPr id="15" name="Groupe 14">
            <a:extLst>
              <a:ext uri="{FF2B5EF4-FFF2-40B4-BE49-F238E27FC236}">
                <a16:creationId xmlns:a16="http://schemas.microsoft.com/office/drawing/2014/main" id="{0FABFA8F-58DA-48D1-BC0E-7853617F4357}"/>
              </a:ext>
            </a:extLst>
          </p:cNvPr>
          <p:cNvGrpSpPr/>
          <p:nvPr/>
        </p:nvGrpSpPr>
        <p:grpSpPr>
          <a:xfrm>
            <a:off x="424877" y="477807"/>
            <a:ext cx="4273188" cy="427858"/>
            <a:chOff x="5052833" y="578837"/>
            <a:chExt cx="4273188" cy="427858"/>
          </a:xfrm>
        </p:grpSpPr>
        <p:sp>
          <p:nvSpPr>
            <p:cNvPr id="16" name="Rectangle 15">
              <a:extLst>
                <a:ext uri="{FF2B5EF4-FFF2-40B4-BE49-F238E27FC236}">
                  <a16:creationId xmlns:a16="http://schemas.microsoft.com/office/drawing/2014/main" id="{467E62FE-6C09-45B8-A8C9-64216C6ABCEA}"/>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7" name="Freeform 44">
              <a:extLst>
                <a:ext uri="{FF2B5EF4-FFF2-40B4-BE49-F238E27FC236}">
                  <a16:creationId xmlns:a16="http://schemas.microsoft.com/office/drawing/2014/main" id="{DD7BB44C-6CFE-4307-A947-6325C81B2588}"/>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9" name="Freeform 9">
            <a:extLst>
              <a:ext uri="{FF2B5EF4-FFF2-40B4-BE49-F238E27FC236}">
                <a16:creationId xmlns:a16="http://schemas.microsoft.com/office/drawing/2014/main" id="{4EE5A13E-5D9B-40E4-8651-CA62912E12DC}"/>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5"/>
            <a:stretch>
              <a:fillRect l="-5385" r="-5385"/>
            </a:stretch>
          </a:blipFill>
        </p:spPr>
      </p:sp>
      <p:sp>
        <p:nvSpPr>
          <p:cNvPr id="20" name="Titre 1">
            <a:extLst>
              <a:ext uri="{FF2B5EF4-FFF2-40B4-BE49-F238E27FC236}">
                <a16:creationId xmlns:a16="http://schemas.microsoft.com/office/drawing/2014/main" id="{FAC05E49-FE9E-47D3-9A18-4EE1881AB2A9}"/>
              </a:ext>
            </a:extLst>
          </p:cNvPr>
          <p:cNvSpPr txBox="1">
            <a:spLocks/>
          </p:cNvSpPr>
          <p:nvPr/>
        </p:nvSpPr>
        <p:spPr>
          <a:xfrm>
            <a:off x="880163" y="858313"/>
            <a:ext cx="1790700" cy="46355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a:latin typeface="Times New Roman" panose="02020603050405020304" pitchFamily="18" charset="0"/>
                <a:cs typeface="Times New Roman" panose="02020603050405020304" pitchFamily="18" charset="0"/>
              </a:rPr>
              <a:t>carte mère</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230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A59E726-5E61-CD73-EC6B-7D2F76AA4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010" y="1337304"/>
            <a:ext cx="5395480" cy="4972142"/>
          </a:xfrm>
          <a:prstGeom prst="rect">
            <a:avLst/>
          </a:prstGeom>
        </p:spPr>
      </p:pic>
      <p:sp>
        <p:nvSpPr>
          <p:cNvPr id="5" name="Rectangle 4">
            <a:extLst>
              <a:ext uri="{FF2B5EF4-FFF2-40B4-BE49-F238E27FC236}">
                <a16:creationId xmlns:a16="http://schemas.microsoft.com/office/drawing/2014/main" id="{231AA3AE-A2B1-59F7-2683-F385B5256EA2}"/>
              </a:ext>
            </a:extLst>
          </p:cNvPr>
          <p:cNvSpPr/>
          <p:nvPr/>
        </p:nvSpPr>
        <p:spPr>
          <a:xfrm>
            <a:off x="8229601" y="5562601"/>
            <a:ext cx="2495549" cy="4571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7">
            <a:extLst>
              <a:ext uri="{FF2B5EF4-FFF2-40B4-BE49-F238E27FC236}">
                <a16:creationId xmlns:a16="http://schemas.microsoft.com/office/drawing/2014/main" id="{D92C1873-42E4-3B9C-CA48-444A8CB471B2}"/>
              </a:ext>
            </a:extLst>
          </p:cNvPr>
          <p:cNvSpPr txBox="1"/>
          <p:nvPr/>
        </p:nvSpPr>
        <p:spPr>
          <a:xfrm>
            <a:off x="294797" y="1984309"/>
            <a:ext cx="5628591" cy="461665"/>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Les connecteurs de lecteurs de disques</a:t>
            </a:r>
          </a:p>
        </p:txBody>
      </p:sp>
      <p:grpSp>
        <p:nvGrpSpPr>
          <p:cNvPr id="15" name="Groupe 14">
            <a:extLst>
              <a:ext uri="{FF2B5EF4-FFF2-40B4-BE49-F238E27FC236}">
                <a16:creationId xmlns:a16="http://schemas.microsoft.com/office/drawing/2014/main" id="{E3720F68-06AE-44BA-BBB1-7E6D35550F66}"/>
              </a:ext>
            </a:extLst>
          </p:cNvPr>
          <p:cNvGrpSpPr/>
          <p:nvPr/>
        </p:nvGrpSpPr>
        <p:grpSpPr>
          <a:xfrm>
            <a:off x="424877" y="477807"/>
            <a:ext cx="4273188" cy="427858"/>
            <a:chOff x="5052833" y="578837"/>
            <a:chExt cx="4273188" cy="427858"/>
          </a:xfrm>
        </p:grpSpPr>
        <p:sp>
          <p:nvSpPr>
            <p:cNvPr id="16" name="Rectangle 15">
              <a:extLst>
                <a:ext uri="{FF2B5EF4-FFF2-40B4-BE49-F238E27FC236}">
                  <a16:creationId xmlns:a16="http://schemas.microsoft.com/office/drawing/2014/main" id="{8C88BB13-2370-4D50-A468-FC254FFBE3E4}"/>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7" name="Freeform 44">
              <a:extLst>
                <a:ext uri="{FF2B5EF4-FFF2-40B4-BE49-F238E27FC236}">
                  <a16:creationId xmlns:a16="http://schemas.microsoft.com/office/drawing/2014/main" id="{E1B9DB00-40E9-4983-8C86-74D6B5BDCF8E}"/>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0" name="Freeform 9">
            <a:extLst>
              <a:ext uri="{FF2B5EF4-FFF2-40B4-BE49-F238E27FC236}">
                <a16:creationId xmlns:a16="http://schemas.microsoft.com/office/drawing/2014/main" id="{AA637CE8-26BE-4A6D-8797-8BDFB31D14EB}"/>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5"/>
            <a:stretch>
              <a:fillRect l="-5385" r="-5385"/>
            </a:stretch>
          </a:blipFill>
        </p:spPr>
      </p:sp>
      <p:sp>
        <p:nvSpPr>
          <p:cNvPr id="21" name="Titre 1">
            <a:extLst>
              <a:ext uri="{FF2B5EF4-FFF2-40B4-BE49-F238E27FC236}">
                <a16:creationId xmlns:a16="http://schemas.microsoft.com/office/drawing/2014/main" id="{6243DF79-720F-4E81-A99F-0365005523B8}"/>
              </a:ext>
            </a:extLst>
          </p:cNvPr>
          <p:cNvSpPr txBox="1">
            <a:spLocks/>
          </p:cNvSpPr>
          <p:nvPr/>
        </p:nvSpPr>
        <p:spPr>
          <a:xfrm>
            <a:off x="880163" y="858313"/>
            <a:ext cx="1790700" cy="46355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dirty="0">
                <a:latin typeface="Times New Roman" panose="02020603050405020304" pitchFamily="18" charset="0"/>
                <a:cs typeface="Times New Roman" panose="02020603050405020304" pitchFamily="18" charset="0"/>
              </a:rPr>
              <a:t>carte mère</a:t>
            </a:r>
          </a:p>
        </p:txBody>
      </p:sp>
    </p:spTree>
    <p:extLst>
      <p:ext uri="{BB962C8B-B14F-4D97-AF65-F5344CB8AC3E}">
        <p14:creationId xmlns:p14="http://schemas.microsoft.com/office/powerpoint/2010/main" val="17300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e 81"/>
          <p:cNvGrpSpPr/>
          <p:nvPr/>
        </p:nvGrpSpPr>
        <p:grpSpPr>
          <a:xfrm rot="10800000">
            <a:off x="8304426" y="-119562"/>
            <a:ext cx="3901149" cy="6959864"/>
            <a:chOff x="-99172" y="528735"/>
            <a:chExt cx="32907498" cy="9951710"/>
          </a:xfrm>
        </p:grpSpPr>
        <p:grpSp>
          <p:nvGrpSpPr>
            <p:cNvPr id="83" name="Group 3"/>
            <p:cNvGrpSpPr/>
            <p:nvPr/>
          </p:nvGrpSpPr>
          <p:grpSpPr>
            <a:xfrm>
              <a:off x="-99172" y="7017871"/>
              <a:ext cx="2115967" cy="3379507"/>
              <a:chOff x="0" y="-38100"/>
              <a:chExt cx="1069957" cy="1015627"/>
            </a:xfrm>
          </p:grpSpPr>
          <p:sp>
            <p:nvSpPr>
              <p:cNvPr id="85" name="Freeform 4"/>
              <p:cNvSpPr/>
              <p:nvPr/>
            </p:nvSpPr>
            <p:spPr>
              <a:xfrm>
                <a:off x="0" y="0"/>
                <a:ext cx="1069957" cy="947695"/>
              </a:xfrm>
              <a:custGeom>
                <a:avLst/>
                <a:gdLst/>
                <a:ahLst/>
                <a:cxnLst/>
                <a:rect l="l" t="t" r="r" b="b"/>
                <a:pathLst>
                  <a:path w="1069957" h="977527">
                    <a:moveTo>
                      <a:pt x="0" y="0"/>
                    </a:moveTo>
                    <a:lnTo>
                      <a:pt x="1069957" y="0"/>
                    </a:lnTo>
                    <a:lnTo>
                      <a:pt x="1069957" y="977527"/>
                    </a:lnTo>
                    <a:lnTo>
                      <a:pt x="0" y="977527"/>
                    </a:lnTo>
                    <a:close/>
                  </a:path>
                </a:pathLst>
              </a:custGeom>
              <a:solidFill>
                <a:schemeClr val="accent1">
                  <a:lumMod val="75000"/>
                </a:schemeClr>
              </a:solidFill>
            </p:spPr>
          </p:sp>
          <p:sp>
            <p:nvSpPr>
              <p:cNvPr id="86" name="TextBox 5"/>
              <p:cNvSpPr txBox="1"/>
              <p:nvPr/>
            </p:nvSpPr>
            <p:spPr>
              <a:xfrm>
                <a:off x="0" y="-38100"/>
                <a:ext cx="1069957" cy="1015627"/>
              </a:xfrm>
              <a:prstGeom prst="rect">
                <a:avLst/>
              </a:prstGeom>
            </p:spPr>
            <p:txBody>
              <a:bodyPr lIns="33830" tIns="33830" rIns="33830" bIns="33830" rtlCol="0" anchor="ctr"/>
              <a:lstStyle/>
              <a:p>
                <a:pPr algn="ctr">
                  <a:lnSpc>
                    <a:spcPts val="1771"/>
                  </a:lnSpc>
                  <a:spcBef>
                    <a:spcPct val="0"/>
                  </a:spcBef>
                </a:pPr>
                <a:endParaRPr sz="1199"/>
              </a:p>
            </p:txBody>
          </p:sp>
        </p:grpSp>
        <p:sp>
          <p:nvSpPr>
            <p:cNvPr id="84" name="Freeform 6"/>
            <p:cNvSpPr/>
            <p:nvPr/>
          </p:nvSpPr>
          <p:spPr>
            <a:xfrm rot="5400000">
              <a:off x="11505607" y="-10822275"/>
              <a:ext cx="9951710" cy="32653729"/>
            </a:xfrm>
            <a:custGeom>
              <a:avLst/>
              <a:gdLst/>
              <a:ahLst/>
              <a:cxnLst/>
              <a:rect l="l" t="t" r="r" b="b"/>
              <a:pathLst>
                <a:path w="10040128" h="4350806">
                  <a:moveTo>
                    <a:pt x="0" y="0"/>
                  </a:moveTo>
                  <a:lnTo>
                    <a:pt x="10040128" y="0"/>
                  </a:lnTo>
                  <a:lnTo>
                    <a:pt x="10040128" y="4350806"/>
                  </a:lnTo>
                  <a:lnTo>
                    <a:pt x="0" y="4350806"/>
                  </a:lnTo>
                  <a:lnTo>
                    <a:pt x="0" y="0"/>
                  </a:lnTo>
                  <a:close/>
                </a:path>
              </a:pathLst>
            </a:custGeom>
            <a:blipFill>
              <a:blip r:embed="rId3"/>
              <a:stretch>
                <a:fillRect t="-34821" b="-949"/>
              </a:stretch>
            </a:blipFill>
          </p:spPr>
        </p:sp>
      </p:grpSp>
      <p:grpSp>
        <p:nvGrpSpPr>
          <p:cNvPr id="87" name="Groupe 86"/>
          <p:cNvGrpSpPr/>
          <p:nvPr/>
        </p:nvGrpSpPr>
        <p:grpSpPr>
          <a:xfrm>
            <a:off x="-144723" y="589633"/>
            <a:ext cx="4032297" cy="6404343"/>
            <a:chOff x="-99172" y="528734"/>
            <a:chExt cx="36406926" cy="9951710"/>
          </a:xfrm>
        </p:grpSpPr>
        <p:grpSp>
          <p:nvGrpSpPr>
            <p:cNvPr id="88" name="Group 3"/>
            <p:cNvGrpSpPr/>
            <p:nvPr/>
          </p:nvGrpSpPr>
          <p:grpSpPr>
            <a:xfrm>
              <a:off x="-99172" y="7017871"/>
              <a:ext cx="2115967" cy="3379507"/>
              <a:chOff x="0" y="-38100"/>
              <a:chExt cx="1069957" cy="1015627"/>
            </a:xfrm>
          </p:grpSpPr>
          <p:sp>
            <p:nvSpPr>
              <p:cNvPr id="90" name="Freeform 4"/>
              <p:cNvSpPr/>
              <p:nvPr/>
            </p:nvSpPr>
            <p:spPr>
              <a:xfrm>
                <a:off x="0" y="0"/>
                <a:ext cx="1069957" cy="947695"/>
              </a:xfrm>
              <a:custGeom>
                <a:avLst/>
                <a:gdLst/>
                <a:ahLst/>
                <a:cxnLst/>
                <a:rect l="l" t="t" r="r" b="b"/>
                <a:pathLst>
                  <a:path w="1069957" h="977527">
                    <a:moveTo>
                      <a:pt x="0" y="0"/>
                    </a:moveTo>
                    <a:lnTo>
                      <a:pt x="1069957" y="0"/>
                    </a:lnTo>
                    <a:lnTo>
                      <a:pt x="1069957" y="977527"/>
                    </a:lnTo>
                    <a:lnTo>
                      <a:pt x="0" y="977527"/>
                    </a:lnTo>
                    <a:close/>
                  </a:path>
                </a:pathLst>
              </a:custGeom>
              <a:solidFill>
                <a:schemeClr val="accent1">
                  <a:lumMod val="75000"/>
                </a:schemeClr>
              </a:solidFill>
            </p:spPr>
          </p:sp>
          <p:sp>
            <p:nvSpPr>
              <p:cNvPr id="91" name="TextBox 5"/>
              <p:cNvSpPr txBox="1"/>
              <p:nvPr/>
            </p:nvSpPr>
            <p:spPr>
              <a:xfrm>
                <a:off x="0" y="-38100"/>
                <a:ext cx="1069957" cy="1015627"/>
              </a:xfrm>
              <a:prstGeom prst="rect">
                <a:avLst/>
              </a:prstGeom>
            </p:spPr>
            <p:txBody>
              <a:bodyPr lIns="33830" tIns="33830" rIns="33830" bIns="33830" rtlCol="0" anchor="ctr"/>
              <a:lstStyle/>
              <a:p>
                <a:pPr algn="ctr">
                  <a:lnSpc>
                    <a:spcPts val="1771"/>
                  </a:lnSpc>
                  <a:spcBef>
                    <a:spcPct val="0"/>
                  </a:spcBef>
                </a:pPr>
                <a:endParaRPr sz="1199"/>
              </a:p>
            </p:txBody>
          </p:sp>
        </p:grpSp>
        <p:sp>
          <p:nvSpPr>
            <p:cNvPr id="89" name="Freeform 6"/>
            <p:cNvSpPr/>
            <p:nvPr/>
          </p:nvSpPr>
          <p:spPr>
            <a:xfrm rot="5400000">
              <a:off x="13255321" y="-12571989"/>
              <a:ext cx="9951710" cy="36153156"/>
            </a:xfrm>
            <a:custGeom>
              <a:avLst/>
              <a:gdLst/>
              <a:ahLst/>
              <a:cxnLst/>
              <a:rect l="l" t="t" r="r" b="b"/>
              <a:pathLst>
                <a:path w="10040128" h="4350806">
                  <a:moveTo>
                    <a:pt x="0" y="0"/>
                  </a:moveTo>
                  <a:lnTo>
                    <a:pt x="10040128" y="0"/>
                  </a:lnTo>
                  <a:lnTo>
                    <a:pt x="10040128" y="4350806"/>
                  </a:lnTo>
                  <a:lnTo>
                    <a:pt x="0" y="4350806"/>
                  </a:lnTo>
                  <a:lnTo>
                    <a:pt x="0" y="0"/>
                  </a:lnTo>
                  <a:close/>
                </a:path>
              </a:pathLst>
            </a:custGeom>
            <a:blipFill>
              <a:blip r:embed="rId3"/>
              <a:stretch>
                <a:fillRect t="-34821" b="-949"/>
              </a:stretch>
            </a:blipFill>
          </p:spPr>
        </p:sp>
      </p:grpSp>
      <p:sp>
        <p:nvSpPr>
          <p:cNvPr id="6" name="Rectangle 5"/>
          <p:cNvSpPr/>
          <p:nvPr/>
        </p:nvSpPr>
        <p:spPr>
          <a:xfrm>
            <a:off x="5952139" y="1985888"/>
            <a:ext cx="440885" cy="4176464"/>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08782" tIns="54391" rIns="108782" bIns="54391" rtlCol="0" anchor="ctr"/>
          <a:lstStyle/>
          <a:p>
            <a:pPr algn="ctr"/>
            <a:endParaRPr lang="fr-FR" sz="1199">
              <a:gradFill>
                <a:gsLst>
                  <a:gs pos="0">
                    <a:srgbClr val="000082"/>
                  </a:gs>
                  <a:gs pos="30000">
                    <a:srgbClr val="66008F"/>
                  </a:gs>
                  <a:gs pos="64999">
                    <a:srgbClr val="BA0066"/>
                  </a:gs>
                  <a:gs pos="89999">
                    <a:srgbClr val="FF0000"/>
                  </a:gs>
                  <a:gs pos="100000">
                    <a:srgbClr val="FF8200"/>
                  </a:gs>
                </a:gsLst>
                <a:lin ang="5400000" scaled="0"/>
              </a:gradFill>
            </a:endParaRPr>
          </a:p>
        </p:txBody>
      </p:sp>
      <p:sp>
        <p:nvSpPr>
          <p:cNvPr id="11" name="Ellipse 10"/>
          <p:cNvSpPr/>
          <p:nvPr/>
        </p:nvSpPr>
        <p:spPr>
          <a:xfrm>
            <a:off x="3457172" y="3836995"/>
            <a:ext cx="28777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782" tIns="54391" rIns="108782" bIns="54391" rtlCol="0" anchor="ctr"/>
          <a:lstStyle/>
          <a:p>
            <a:pPr algn="ctr"/>
            <a:endParaRPr lang="fr-FR" sz="1199"/>
          </a:p>
        </p:txBody>
      </p:sp>
      <p:sp>
        <p:nvSpPr>
          <p:cNvPr id="70" name="Ruban courbé vers le bas 69"/>
          <p:cNvSpPr/>
          <p:nvPr/>
        </p:nvSpPr>
        <p:spPr>
          <a:xfrm>
            <a:off x="2691578" y="273732"/>
            <a:ext cx="6966773" cy="1388634"/>
          </a:xfrm>
          <a:prstGeom prst="ellipseRibb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82" tIns="54391" rIns="108782" bIns="54391" rtlCol="0" anchor="ctr"/>
          <a:lstStyle/>
          <a:p>
            <a:pPr algn="ctr"/>
            <a:endParaRPr lang="fr-FR" sz="2397" b="1" cap="all" dirty="0">
              <a:ln w="28575" cmpd="sng">
                <a:solidFill>
                  <a:srgbClr val="002060"/>
                </a:solidFill>
                <a:prstDash val="solid"/>
              </a:ln>
              <a:solidFill>
                <a:schemeClr val="accent2">
                  <a:lumMod val="75000"/>
                </a:schemeClr>
              </a:solidFill>
              <a:effectLst>
                <a:reflection blurRad="12700" stA="28000" endPos="45000" dist="1000" dir="5400000" sy="-100000" algn="bl" rotWithShape="0"/>
              </a:effectLst>
            </a:endParaRPr>
          </a:p>
        </p:txBody>
      </p:sp>
      <p:sp>
        <p:nvSpPr>
          <p:cNvPr id="32" name="Rectangle 31"/>
          <p:cNvSpPr/>
          <p:nvPr/>
        </p:nvSpPr>
        <p:spPr>
          <a:xfrm>
            <a:off x="6119985" y="2819590"/>
            <a:ext cx="219753" cy="294382"/>
          </a:xfrm>
          <a:prstGeom prst="rect">
            <a:avLst/>
          </a:prstGeom>
        </p:spPr>
        <p:txBody>
          <a:bodyPr wrap="none" lIns="108782" tIns="54391" rIns="108782" bIns="54391">
            <a:spAutoFit/>
          </a:bodyPr>
          <a:lstStyle/>
          <a:p>
            <a:pPr algn="ctr"/>
            <a:endParaRPr lang="fr-FR" sz="1199" b="1" dirty="0">
              <a:solidFill>
                <a:schemeClr val="tx2">
                  <a:lumMod val="75000"/>
                </a:schemeClr>
              </a:solidFill>
            </a:endParaRPr>
          </a:p>
        </p:txBody>
      </p:sp>
      <p:grpSp>
        <p:nvGrpSpPr>
          <p:cNvPr id="5" name="Groupe 4">
            <a:extLst>
              <a:ext uri="{FF2B5EF4-FFF2-40B4-BE49-F238E27FC236}">
                <a16:creationId xmlns:a16="http://schemas.microsoft.com/office/drawing/2014/main" id="{6473EDF9-B5DA-4A36-AD4F-1160FFF2B97C}"/>
              </a:ext>
            </a:extLst>
          </p:cNvPr>
          <p:cNvGrpSpPr/>
          <p:nvPr/>
        </p:nvGrpSpPr>
        <p:grpSpPr>
          <a:xfrm>
            <a:off x="675208" y="1922105"/>
            <a:ext cx="10743634" cy="4432060"/>
            <a:chOff x="675208" y="1922105"/>
            <a:chExt cx="10743634" cy="4432060"/>
          </a:xfrm>
        </p:grpSpPr>
        <p:grpSp>
          <p:nvGrpSpPr>
            <p:cNvPr id="17" name="Groupe 16"/>
            <p:cNvGrpSpPr/>
            <p:nvPr/>
          </p:nvGrpSpPr>
          <p:grpSpPr>
            <a:xfrm>
              <a:off x="1164224" y="1922105"/>
              <a:ext cx="5207084" cy="936104"/>
              <a:chOff x="1301908" y="1268760"/>
              <a:chExt cx="3323399" cy="936104"/>
            </a:xfrm>
          </p:grpSpPr>
          <p:sp>
            <p:nvSpPr>
              <p:cNvPr id="4" name="Arrondir un rectangle avec un coin diagonal 3"/>
              <p:cNvSpPr/>
              <p:nvPr/>
            </p:nvSpPr>
            <p:spPr>
              <a:xfrm>
                <a:off x="1301908" y="1268760"/>
                <a:ext cx="2635745" cy="936104"/>
              </a:xfrm>
              <a:prstGeom prst="round2DiagRect">
                <a:avLst>
                  <a:gd name="adj1" fmla="val 50000"/>
                  <a:gd name="adj2" fmla="val 0"/>
                </a:avLst>
              </a:prstGeom>
              <a:gradFill>
                <a:gsLst>
                  <a:gs pos="0">
                    <a:schemeClr val="accent6"/>
                  </a:gs>
                  <a:gs pos="100000">
                    <a:schemeClr val="accent6">
                      <a:lumMod val="40000"/>
                      <a:lumOff val="60000"/>
                    </a:schemeClr>
                  </a:gs>
                </a:gsLst>
                <a:lin ang="135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199" dirty="0"/>
              </a:p>
            </p:txBody>
          </p:sp>
          <p:cxnSp>
            <p:nvCxnSpPr>
              <p:cNvPr id="8" name="Connecteur droit 7"/>
              <p:cNvCxnSpPr>
                <a:stCxn id="4" idx="0"/>
              </p:cNvCxnSpPr>
              <p:nvPr/>
            </p:nvCxnSpPr>
            <p:spPr>
              <a:xfrm>
                <a:off x="3937653" y="1736812"/>
                <a:ext cx="562339" cy="0"/>
              </a:xfrm>
              <a:prstGeom prst="line">
                <a:avLst/>
              </a:prstGeom>
              <a:ln w="38100">
                <a:solidFill>
                  <a:srgbClr val="FFC000"/>
                </a:solidFill>
                <a:prstDash val="dashDot"/>
              </a:ln>
            </p:spPr>
            <p:style>
              <a:lnRef idx="1">
                <a:schemeClr val="accent6"/>
              </a:lnRef>
              <a:fillRef idx="0">
                <a:schemeClr val="accent6"/>
              </a:fillRef>
              <a:effectRef idx="0">
                <a:schemeClr val="accent6"/>
              </a:effectRef>
              <a:fontRef idx="minor">
                <a:schemeClr val="tx1"/>
              </a:fontRef>
            </p:style>
          </p:cxnSp>
          <p:sp>
            <p:nvSpPr>
              <p:cNvPr id="9" name="Arrondir un rectangle avec un coin diagonal 8"/>
              <p:cNvSpPr/>
              <p:nvPr/>
            </p:nvSpPr>
            <p:spPr>
              <a:xfrm>
                <a:off x="1389766" y="1451103"/>
                <a:ext cx="2401338" cy="571418"/>
              </a:xfrm>
              <a:prstGeom prst="round2DiagRect">
                <a:avLst>
                  <a:gd name="adj1" fmla="val 5000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5" b="1" dirty="0">
                    <a:solidFill>
                      <a:schemeClr val="tx1"/>
                    </a:solidFill>
                  </a:rPr>
                  <a:t>Définition de l'informatique</a:t>
                </a:r>
              </a:p>
            </p:txBody>
          </p:sp>
          <p:grpSp>
            <p:nvGrpSpPr>
              <p:cNvPr id="15" name="Groupe 14"/>
              <p:cNvGrpSpPr/>
              <p:nvPr/>
            </p:nvGrpSpPr>
            <p:grpSpPr>
              <a:xfrm>
                <a:off x="4409283" y="1576819"/>
                <a:ext cx="216024" cy="268007"/>
                <a:chOff x="3059832" y="2538343"/>
                <a:chExt cx="720080" cy="1250697"/>
              </a:xfrm>
            </p:grpSpPr>
            <p:sp>
              <p:nvSpPr>
                <p:cNvPr id="13" name="Ellipse 12"/>
                <p:cNvSpPr/>
                <p:nvPr/>
              </p:nvSpPr>
              <p:spPr>
                <a:xfrm>
                  <a:off x="3059832" y="2538343"/>
                  <a:ext cx="720080" cy="1250697"/>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p>
              </p:txBody>
            </p:sp>
            <p:sp>
              <p:nvSpPr>
                <p:cNvPr id="14" name="Ellipse 13"/>
                <p:cNvSpPr/>
                <p:nvPr/>
              </p:nvSpPr>
              <p:spPr>
                <a:xfrm>
                  <a:off x="3131841" y="2762116"/>
                  <a:ext cx="546331" cy="8109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99" b="1" dirty="0">
                      <a:solidFill>
                        <a:schemeClr val="tx2">
                          <a:lumMod val="75000"/>
                        </a:schemeClr>
                      </a:solidFill>
                    </a:rPr>
                    <a:t>1</a:t>
                  </a:r>
                </a:p>
              </p:txBody>
            </p:sp>
          </p:grpSp>
        </p:grpSp>
        <p:grpSp>
          <p:nvGrpSpPr>
            <p:cNvPr id="30" name="Groupe 29"/>
            <p:cNvGrpSpPr/>
            <p:nvPr/>
          </p:nvGrpSpPr>
          <p:grpSpPr>
            <a:xfrm>
              <a:off x="880472" y="3152287"/>
              <a:ext cx="5468823" cy="936104"/>
              <a:chOff x="763758" y="4335286"/>
              <a:chExt cx="5706131" cy="1307295"/>
            </a:xfrm>
          </p:grpSpPr>
          <p:grpSp>
            <p:nvGrpSpPr>
              <p:cNvPr id="47" name="Groupe 46"/>
              <p:cNvGrpSpPr/>
              <p:nvPr/>
            </p:nvGrpSpPr>
            <p:grpSpPr>
              <a:xfrm>
                <a:off x="763758" y="4335286"/>
                <a:ext cx="5706131" cy="1307295"/>
                <a:chOff x="1301908" y="1268760"/>
                <a:chExt cx="3323399" cy="936104"/>
              </a:xfrm>
              <a:gradFill>
                <a:gsLst>
                  <a:gs pos="25000">
                    <a:srgbClr val="FF6633"/>
                  </a:gs>
                  <a:gs pos="50000">
                    <a:srgbClr val="FFFF00"/>
                  </a:gs>
                </a:gsLst>
                <a:lin ang="13500000" scaled="0"/>
              </a:gradFill>
            </p:grpSpPr>
            <p:sp>
              <p:nvSpPr>
                <p:cNvPr id="48" name="Arrondir un rectangle avec un coin diagonal 47"/>
                <p:cNvSpPr/>
                <p:nvPr/>
              </p:nvSpPr>
              <p:spPr>
                <a:xfrm>
                  <a:off x="1301908" y="1268760"/>
                  <a:ext cx="2594604" cy="936104"/>
                </a:xfrm>
                <a:prstGeom prst="round2DiagRect">
                  <a:avLst>
                    <a:gd name="adj1" fmla="val 50000"/>
                    <a:gd name="adj2" fmla="val 0"/>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199" dirty="0"/>
                </a:p>
              </p:txBody>
            </p:sp>
            <p:cxnSp>
              <p:nvCxnSpPr>
                <p:cNvPr id="49" name="Connecteur droit 48"/>
                <p:cNvCxnSpPr>
                  <a:stCxn id="48" idx="0"/>
                </p:cNvCxnSpPr>
                <p:nvPr/>
              </p:nvCxnSpPr>
              <p:spPr>
                <a:xfrm>
                  <a:off x="3896512" y="1736812"/>
                  <a:ext cx="603478" cy="0"/>
                </a:xfrm>
                <a:prstGeom prst="line">
                  <a:avLst/>
                </a:prstGeom>
                <a:grpFill/>
                <a:ln w="38100">
                  <a:solidFill>
                    <a:srgbClr val="FFC000"/>
                  </a:solidFill>
                  <a:prstDash val="dashDot"/>
                </a:ln>
              </p:spPr>
              <p:style>
                <a:lnRef idx="1">
                  <a:schemeClr val="accent6"/>
                </a:lnRef>
                <a:fillRef idx="0">
                  <a:schemeClr val="accent6"/>
                </a:fillRef>
                <a:effectRef idx="0">
                  <a:schemeClr val="accent6"/>
                </a:effectRef>
                <a:fontRef idx="minor">
                  <a:schemeClr val="tx1"/>
                </a:fontRef>
              </p:style>
            </p:cxnSp>
            <p:sp>
              <p:nvSpPr>
                <p:cNvPr id="50" name="Arrondir un rectangle avec un coin diagonal 49"/>
                <p:cNvSpPr/>
                <p:nvPr/>
              </p:nvSpPr>
              <p:spPr>
                <a:xfrm>
                  <a:off x="1399521" y="1451103"/>
                  <a:ext cx="2278650" cy="571418"/>
                </a:xfrm>
                <a:prstGeom prst="round2DiagRect">
                  <a:avLst>
                    <a:gd name="adj1" fmla="val 5000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dirty="0">
                    <a:solidFill>
                      <a:schemeClr val="tx1"/>
                    </a:solidFill>
                  </a:endParaRPr>
                </a:p>
              </p:txBody>
            </p:sp>
            <p:grpSp>
              <p:nvGrpSpPr>
                <p:cNvPr id="51" name="Groupe 50"/>
                <p:cNvGrpSpPr/>
                <p:nvPr/>
              </p:nvGrpSpPr>
              <p:grpSpPr>
                <a:xfrm>
                  <a:off x="4409283" y="1593433"/>
                  <a:ext cx="216024" cy="287715"/>
                  <a:chOff x="3059832" y="2615875"/>
                  <a:chExt cx="720080" cy="1342668"/>
                </a:xfrm>
                <a:grpFill/>
              </p:grpSpPr>
              <p:sp>
                <p:nvSpPr>
                  <p:cNvPr id="52" name="Ellipse 51"/>
                  <p:cNvSpPr/>
                  <p:nvPr/>
                </p:nvSpPr>
                <p:spPr>
                  <a:xfrm>
                    <a:off x="3059832" y="2615875"/>
                    <a:ext cx="720080" cy="13426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p>
                </p:txBody>
              </p:sp>
              <p:sp>
                <p:nvSpPr>
                  <p:cNvPr id="53" name="Ellipse 52"/>
                  <p:cNvSpPr/>
                  <p:nvPr/>
                </p:nvSpPr>
                <p:spPr>
                  <a:xfrm>
                    <a:off x="3131839" y="2839630"/>
                    <a:ext cx="575787" cy="8951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99" b="1" dirty="0">
                        <a:solidFill>
                          <a:schemeClr val="tx2">
                            <a:lumMod val="75000"/>
                          </a:schemeClr>
                        </a:solidFill>
                      </a:rPr>
                      <a:t>3</a:t>
                    </a:r>
                  </a:p>
                </p:txBody>
              </p:sp>
            </p:grpSp>
          </p:grpSp>
          <p:sp>
            <p:nvSpPr>
              <p:cNvPr id="28" name="Rectangle 27"/>
              <p:cNvSpPr/>
              <p:nvPr/>
            </p:nvSpPr>
            <p:spPr>
              <a:xfrm>
                <a:off x="1230914" y="4694596"/>
                <a:ext cx="3477103" cy="506430"/>
              </a:xfrm>
              <a:prstGeom prst="rect">
                <a:avLst/>
              </a:prstGeom>
            </p:spPr>
            <p:txBody>
              <a:bodyPr wrap="square" lIns="84807" tIns="42404" rIns="84807" bIns="42404">
                <a:spAutoFit/>
              </a:bodyPr>
              <a:lstStyle/>
              <a:p>
                <a:pPr algn="ctr"/>
                <a:r>
                  <a:rPr lang="fr-FR" b="1" dirty="0"/>
                  <a:t>Partie matérielle d'un ordinateur</a:t>
                </a:r>
              </a:p>
            </p:txBody>
          </p:sp>
        </p:grpSp>
        <p:grpSp>
          <p:nvGrpSpPr>
            <p:cNvPr id="37" name="Groupe 36"/>
            <p:cNvGrpSpPr/>
            <p:nvPr/>
          </p:nvGrpSpPr>
          <p:grpSpPr>
            <a:xfrm>
              <a:off x="6003330" y="3836994"/>
              <a:ext cx="5322361" cy="936104"/>
              <a:chOff x="6108912" y="5291500"/>
              <a:chExt cx="5553313" cy="1307295"/>
            </a:xfrm>
          </p:grpSpPr>
          <p:grpSp>
            <p:nvGrpSpPr>
              <p:cNvPr id="25" name="Groupe 24"/>
              <p:cNvGrpSpPr/>
              <p:nvPr/>
            </p:nvGrpSpPr>
            <p:grpSpPr>
              <a:xfrm>
                <a:off x="6108912" y="5291500"/>
                <a:ext cx="5553313" cy="1307295"/>
                <a:chOff x="6108912" y="5291500"/>
                <a:chExt cx="5553313" cy="1307295"/>
              </a:xfrm>
            </p:grpSpPr>
            <p:grpSp>
              <p:nvGrpSpPr>
                <p:cNvPr id="18" name="Groupe 17"/>
                <p:cNvGrpSpPr/>
                <p:nvPr/>
              </p:nvGrpSpPr>
              <p:grpSpPr>
                <a:xfrm rot="10800000">
                  <a:off x="6108912" y="5291500"/>
                  <a:ext cx="5553313" cy="1307295"/>
                  <a:chOff x="1301908" y="1268760"/>
                  <a:chExt cx="3323399" cy="936104"/>
                </a:xfrm>
                <a:gradFill>
                  <a:gsLst>
                    <a:gs pos="0">
                      <a:srgbClr val="FF3399"/>
                    </a:gs>
                    <a:gs pos="25000">
                      <a:srgbClr val="FF6633"/>
                    </a:gs>
                    <a:gs pos="50000">
                      <a:srgbClr val="FFFF00"/>
                    </a:gs>
                    <a:gs pos="75000">
                      <a:srgbClr val="01A78F"/>
                    </a:gs>
                    <a:gs pos="100000">
                      <a:srgbClr val="3366FF"/>
                    </a:gs>
                  </a:gsLst>
                  <a:lin ang="13500000" scaled="0"/>
                </a:gradFill>
              </p:grpSpPr>
              <p:sp>
                <p:nvSpPr>
                  <p:cNvPr id="19" name="Arrondir un rectangle avec un coin diagonal 18"/>
                  <p:cNvSpPr/>
                  <p:nvPr/>
                </p:nvSpPr>
                <p:spPr>
                  <a:xfrm>
                    <a:off x="1301908" y="1268760"/>
                    <a:ext cx="2376264" cy="936104"/>
                  </a:xfrm>
                  <a:prstGeom prst="round2DiagRect">
                    <a:avLst>
                      <a:gd name="adj1" fmla="val 50000"/>
                      <a:gd name="adj2" fmla="val 0"/>
                    </a:avLst>
                  </a:prstGeom>
                  <a:gradFill>
                    <a:gsLst>
                      <a:gs pos="1000">
                        <a:srgbClr val="01A78F"/>
                      </a:gs>
                      <a:gs pos="100000">
                        <a:srgbClr val="3366FF"/>
                      </a:gs>
                    </a:gsLst>
                    <a:lin ang="135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199" dirty="0"/>
                  </a:p>
                </p:txBody>
              </p:sp>
              <p:cxnSp>
                <p:nvCxnSpPr>
                  <p:cNvPr id="20" name="Connecteur droit 19"/>
                  <p:cNvCxnSpPr>
                    <a:stCxn id="19" idx="0"/>
                  </p:cNvCxnSpPr>
                  <p:nvPr/>
                </p:nvCxnSpPr>
                <p:spPr>
                  <a:xfrm>
                    <a:off x="3678172" y="1736812"/>
                    <a:ext cx="821820" cy="0"/>
                  </a:xfrm>
                  <a:prstGeom prst="line">
                    <a:avLst/>
                  </a:prstGeom>
                  <a:grpFill/>
                  <a:ln w="38100">
                    <a:solidFill>
                      <a:schemeClr val="accent5">
                        <a:lumMod val="75000"/>
                      </a:schemeClr>
                    </a:solidFill>
                    <a:prstDash val="dashDot"/>
                  </a:ln>
                </p:spPr>
                <p:style>
                  <a:lnRef idx="1">
                    <a:schemeClr val="accent6"/>
                  </a:lnRef>
                  <a:fillRef idx="0">
                    <a:schemeClr val="accent6"/>
                  </a:fillRef>
                  <a:effectRef idx="0">
                    <a:schemeClr val="accent6"/>
                  </a:effectRef>
                  <a:fontRef idx="minor">
                    <a:schemeClr val="tx1"/>
                  </a:fontRef>
                </p:style>
              </p:cxnSp>
              <p:sp>
                <p:nvSpPr>
                  <p:cNvPr id="21" name="Arrondir un rectangle avec un coin diagonal 20"/>
                  <p:cNvSpPr/>
                  <p:nvPr/>
                </p:nvSpPr>
                <p:spPr>
                  <a:xfrm>
                    <a:off x="1503668" y="1430537"/>
                    <a:ext cx="2016224" cy="545957"/>
                  </a:xfrm>
                  <a:prstGeom prst="round2DiagRect">
                    <a:avLst>
                      <a:gd name="adj1" fmla="val 5000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solidFill>
                        <a:schemeClr val="bg1"/>
                      </a:solidFill>
                    </a:endParaRPr>
                  </a:p>
                </p:txBody>
              </p:sp>
              <p:grpSp>
                <p:nvGrpSpPr>
                  <p:cNvPr id="22" name="Groupe 21"/>
                  <p:cNvGrpSpPr/>
                  <p:nvPr/>
                </p:nvGrpSpPr>
                <p:grpSpPr>
                  <a:xfrm>
                    <a:off x="4409283" y="1557881"/>
                    <a:ext cx="216024" cy="286944"/>
                    <a:chOff x="3059832" y="2449971"/>
                    <a:chExt cx="720080" cy="1339072"/>
                  </a:xfrm>
                  <a:grpFill/>
                </p:grpSpPr>
                <p:sp>
                  <p:nvSpPr>
                    <p:cNvPr id="23" name="Ellipse 22"/>
                    <p:cNvSpPr/>
                    <p:nvPr/>
                  </p:nvSpPr>
                  <p:spPr>
                    <a:xfrm>
                      <a:off x="3059832" y="2449971"/>
                      <a:ext cx="720080" cy="13390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p>
                  </p:txBody>
                </p:sp>
                <p:sp>
                  <p:nvSpPr>
                    <p:cNvPr id="24" name="Ellipse 23"/>
                    <p:cNvSpPr/>
                    <p:nvPr/>
                  </p:nvSpPr>
                  <p:spPr>
                    <a:xfrm>
                      <a:off x="3172539" y="2679967"/>
                      <a:ext cx="488502" cy="8992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dirty="0">
                        <a:solidFill>
                          <a:schemeClr val="tx2">
                            <a:lumMod val="75000"/>
                          </a:schemeClr>
                        </a:solidFill>
                      </a:endParaRPr>
                    </a:p>
                  </p:txBody>
                </p:sp>
              </p:grpSp>
            </p:grpSp>
            <p:sp>
              <p:nvSpPr>
                <p:cNvPr id="12" name="Rectangle 11"/>
                <p:cNvSpPr/>
                <p:nvPr/>
              </p:nvSpPr>
              <p:spPr>
                <a:xfrm>
                  <a:off x="8735325" y="5691932"/>
                  <a:ext cx="1638448" cy="506430"/>
                </a:xfrm>
                <a:prstGeom prst="rect">
                  <a:avLst/>
                </a:prstGeom>
              </p:spPr>
              <p:txBody>
                <a:bodyPr wrap="none" lIns="84807" tIns="42404" rIns="84807" bIns="42404">
                  <a:spAutoFit/>
                </a:bodyPr>
                <a:lstStyle/>
                <a:p>
                  <a:r>
                    <a:rPr lang="fr-FR" b="1" dirty="0"/>
                    <a:t>Partie système</a:t>
                  </a:r>
                </a:p>
              </p:txBody>
            </p:sp>
          </p:grpSp>
          <p:sp>
            <p:nvSpPr>
              <p:cNvPr id="33" name="Rectangle 32"/>
              <p:cNvSpPr/>
              <p:nvPr/>
            </p:nvSpPr>
            <p:spPr>
              <a:xfrm>
                <a:off x="6173800" y="5792973"/>
                <a:ext cx="248554" cy="377305"/>
              </a:xfrm>
              <a:prstGeom prst="rect">
                <a:avLst/>
              </a:prstGeom>
            </p:spPr>
            <p:txBody>
              <a:bodyPr wrap="square" lIns="84807" tIns="42404" rIns="84807" bIns="42404">
                <a:spAutoFit/>
              </a:bodyPr>
              <a:lstStyle/>
              <a:p>
                <a:pPr algn="ctr"/>
                <a:r>
                  <a:rPr lang="fr-FR" sz="1199" b="1" dirty="0">
                    <a:solidFill>
                      <a:schemeClr val="tx2">
                        <a:lumMod val="75000"/>
                      </a:schemeClr>
                    </a:solidFill>
                  </a:rPr>
                  <a:t>4</a:t>
                </a:r>
              </a:p>
            </p:txBody>
          </p:sp>
        </p:grpSp>
        <p:grpSp>
          <p:nvGrpSpPr>
            <p:cNvPr id="38" name="Groupe 37"/>
            <p:cNvGrpSpPr/>
            <p:nvPr/>
          </p:nvGrpSpPr>
          <p:grpSpPr>
            <a:xfrm>
              <a:off x="6027562" y="5205145"/>
              <a:ext cx="5276477" cy="1149020"/>
              <a:chOff x="6156789" y="7202161"/>
              <a:chExt cx="5505439" cy="1307295"/>
            </a:xfrm>
          </p:grpSpPr>
          <p:grpSp>
            <p:nvGrpSpPr>
              <p:cNvPr id="27" name="Groupe 26"/>
              <p:cNvGrpSpPr/>
              <p:nvPr/>
            </p:nvGrpSpPr>
            <p:grpSpPr>
              <a:xfrm>
                <a:off x="6156789" y="7202161"/>
                <a:ext cx="5505439" cy="1307295"/>
                <a:chOff x="6156789" y="7202161"/>
                <a:chExt cx="5505439" cy="1307295"/>
              </a:xfrm>
            </p:grpSpPr>
            <p:grpSp>
              <p:nvGrpSpPr>
                <p:cNvPr id="61" name="Groupe 60"/>
                <p:cNvGrpSpPr/>
                <p:nvPr/>
              </p:nvGrpSpPr>
              <p:grpSpPr>
                <a:xfrm rot="10800000">
                  <a:off x="6156789" y="7202161"/>
                  <a:ext cx="5505439" cy="1307295"/>
                  <a:chOff x="1301908" y="1268760"/>
                  <a:chExt cx="3323398" cy="936104"/>
                </a:xfrm>
                <a:gradFill>
                  <a:gsLst>
                    <a:gs pos="0">
                      <a:srgbClr val="FF3399"/>
                    </a:gs>
                    <a:gs pos="25000">
                      <a:srgbClr val="FF6633"/>
                    </a:gs>
                    <a:gs pos="50000">
                      <a:srgbClr val="FFFF00"/>
                    </a:gs>
                    <a:gs pos="75000">
                      <a:srgbClr val="01A78F"/>
                    </a:gs>
                    <a:gs pos="100000">
                      <a:srgbClr val="3366FF"/>
                    </a:gs>
                  </a:gsLst>
                  <a:lin ang="13500000" scaled="0"/>
                </a:gradFill>
              </p:grpSpPr>
              <p:sp>
                <p:nvSpPr>
                  <p:cNvPr id="62" name="Arrondir un rectangle avec un coin diagonal 61"/>
                  <p:cNvSpPr/>
                  <p:nvPr/>
                </p:nvSpPr>
                <p:spPr>
                  <a:xfrm>
                    <a:off x="1301908" y="1268760"/>
                    <a:ext cx="2376264" cy="936104"/>
                  </a:xfrm>
                  <a:prstGeom prst="round2DiagRect">
                    <a:avLst>
                      <a:gd name="adj1" fmla="val 50000"/>
                      <a:gd name="adj2" fmla="val 0"/>
                    </a:avLst>
                  </a:prstGeom>
                  <a:gradFill>
                    <a:gsLst>
                      <a:gs pos="94951">
                        <a:schemeClr val="accent3">
                          <a:lumMod val="60000"/>
                          <a:lumOff val="40000"/>
                        </a:schemeClr>
                      </a:gs>
                      <a:gs pos="1000">
                        <a:schemeClr val="accent3">
                          <a:lumMod val="75000"/>
                        </a:schemeClr>
                      </a:gs>
                      <a:gs pos="100000">
                        <a:srgbClr val="3366FF"/>
                      </a:gs>
                    </a:gsLst>
                    <a:lin ang="135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199" dirty="0"/>
                  </a:p>
                </p:txBody>
              </p:sp>
              <p:cxnSp>
                <p:nvCxnSpPr>
                  <p:cNvPr id="63" name="Connecteur droit 62"/>
                  <p:cNvCxnSpPr>
                    <a:stCxn id="62" idx="0"/>
                  </p:cNvCxnSpPr>
                  <p:nvPr/>
                </p:nvCxnSpPr>
                <p:spPr>
                  <a:xfrm>
                    <a:off x="3678172" y="1736812"/>
                    <a:ext cx="821820" cy="0"/>
                  </a:xfrm>
                  <a:prstGeom prst="line">
                    <a:avLst/>
                  </a:prstGeom>
                  <a:grpFill/>
                  <a:ln w="38100">
                    <a:solidFill>
                      <a:schemeClr val="accent3">
                        <a:lumMod val="60000"/>
                        <a:lumOff val="40000"/>
                      </a:schemeClr>
                    </a:solidFill>
                    <a:prstDash val="dashDot"/>
                  </a:ln>
                </p:spPr>
                <p:style>
                  <a:lnRef idx="1">
                    <a:schemeClr val="accent6"/>
                  </a:lnRef>
                  <a:fillRef idx="0">
                    <a:schemeClr val="accent6"/>
                  </a:fillRef>
                  <a:effectRef idx="0">
                    <a:schemeClr val="accent6"/>
                  </a:effectRef>
                  <a:fontRef idx="minor">
                    <a:schemeClr val="tx1"/>
                  </a:fontRef>
                </p:style>
              </p:cxnSp>
              <p:sp>
                <p:nvSpPr>
                  <p:cNvPr id="64" name="Arrondir un rectangle avec un coin diagonal 63"/>
                  <p:cNvSpPr/>
                  <p:nvPr/>
                </p:nvSpPr>
                <p:spPr>
                  <a:xfrm>
                    <a:off x="1475655" y="1451103"/>
                    <a:ext cx="2016224" cy="571418"/>
                  </a:xfrm>
                  <a:prstGeom prst="round2DiagRect">
                    <a:avLst>
                      <a:gd name="adj1" fmla="val 5000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solidFill>
                        <a:schemeClr val="bg1"/>
                      </a:solidFill>
                    </a:endParaRPr>
                  </a:p>
                </p:txBody>
              </p:sp>
              <p:grpSp>
                <p:nvGrpSpPr>
                  <p:cNvPr id="65" name="Groupe 64"/>
                  <p:cNvGrpSpPr/>
                  <p:nvPr/>
                </p:nvGrpSpPr>
                <p:grpSpPr>
                  <a:xfrm>
                    <a:off x="4428687" y="1583334"/>
                    <a:ext cx="196619" cy="261492"/>
                    <a:chOff x="3124515" y="2568749"/>
                    <a:chExt cx="655397" cy="1220294"/>
                  </a:xfrm>
                  <a:grpFill/>
                </p:grpSpPr>
                <p:sp>
                  <p:nvSpPr>
                    <p:cNvPr id="66" name="Ellipse 65"/>
                    <p:cNvSpPr/>
                    <p:nvPr/>
                  </p:nvSpPr>
                  <p:spPr>
                    <a:xfrm>
                      <a:off x="3124515" y="2568749"/>
                      <a:ext cx="655397" cy="122029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p>
                  </p:txBody>
                </p:sp>
                <p:sp>
                  <p:nvSpPr>
                    <p:cNvPr id="67" name="Ellipse 66"/>
                    <p:cNvSpPr/>
                    <p:nvPr/>
                  </p:nvSpPr>
                  <p:spPr>
                    <a:xfrm>
                      <a:off x="3218133" y="2792525"/>
                      <a:ext cx="460042" cy="7804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b="1" dirty="0">
                        <a:solidFill>
                          <a:schemeClr val="tx2">
                            <a:lumMod val="75000"/>
                          </a:schemeClr>
                        </a:solidFill>
                      </a:endParaRPr>
                    </a:p>
                  </p:txBody>
                </p:sp>
              </p:grpSp>
            </p:grpSp>
            <p:sp>
              <p:nvSpPr>
                <p:cNvPr id="7" name="Rectangle 6"/>
                <p:cNvSpPr/>
                <p:nvPr/>
              </p:nvSpPr>
              <p:spPr>
                <a:xfrm>
                  <a:off x="8263084" y="7544474"/>
                  <a:ext cx="3009914" cy="727742"/>
                </a:xfrm>
                <a:prstGeom prst="rect">
                  <a:avLst/>
                </a:prstGeom>
              </p:spPr>
              <p:txBody>
                <a:bodyPr wrap="square" lIns="84807" tIns="42404" rIns="84807" bIns="42404">
                  <a:spAutoFit/>
                </a:bodyPr>
                <a:lstStyle/>
                <a:p>
                  <a:pPr algn="ctr"/>
                  <a:r>
                    <a:rPr lang="fr-FR" b="1" dirty="0"/>
                    <a:t>Les systèmes de codage des informations</a:t>
                  </a:r>
                </a:p>
              </p:txBody>
            </p:sp>
          </p:grpSp>
          <p:sp>
            <p:nvSpPr>
              <p:cNvPr id="34" name="Rectangle 33"/>
              <p:cNvSpPr/>
              <p:nvPr/>
            </p:nvSpPr>
            <p:spPr>
              <a:xfrm>
                <a:off x="6190822" y="7728988"/>
                <a:ext cx="260658" cy="307390"/>
              </a:xfrm>
              <a:prstGeom prst="rect">
                <a:avLst/>
              </a:prstGeom>
            </p:spPr>
            <p:txBody>
              <a:bodyPr wrap="none" lIns="84807" tIns="42404" rIns="84807" bIns="42404">
                <a:spAutoFit/>
              </a:bodyPr>
              <a:lstStyle/>
              <a:p>
                <a:pPr algn="ctr"/>
                <a:r>
                  <a:rPr lang="fr-FR" sz="1199" b="1" dirty="0">
                    <a:solidFill>
                      <a:schemeClr val="tx2">
                        <a:lumMod val="75000"/>
                      </a:schemeClr>
                    </a:solidFill>
                  </a:rPr>
                  <a:t>6</a:t>
                </a:r>
              </a:p>
            </p:txBody>
          </p:sp>
        </p:grpSp>
        <p:grpSp>
          <p:nvGrpSpPr>
            <p:cNvPr id="36" name="Groupe 35"/>
            <p:cNvGrpSpPr/>
            <p:nvPr/>
          </p:nvGrpSpPr>
          <p:grpSpPr>
            <a:xfrm>
              <a:off x="6003331" y="2540854"/>
              <a:ext cx="5415511" cy="936104"/>
              <a:chOff x="6154592" y="3481403"/>
              <a:chExt cx="5604827" cy="1307295"/>
            </a:xfrm>
          </p:grpSpPr>
          <p:grpSp>
            <p:nvGrpSpPr>
              <p:cNvPr id="40" name="Groupe 39"/>
              <p:cNvGrpSpPr/>
              <p:nvPr/>
            </p:nvGrpSpPr>
            <p:grpSpPr>
              <a:xfrm rot="10800000">
                <a:off x="6154592" y="3481403"/>
                <a:ext cx="5604827" cy="1307295"/>
                <a:chOff x="1301908" y="1268760"/>
                <a:chExt cx="3323399" cy="936104"/>
              </a:xfrm>
            </p:grpSpPr>
            <p:sp>
              <p:nvSpPr>
                <p:cNvPr id="41" name="Arrondir un rectangle avec un coin diagonal 40"/>
                <p:cNvSpPr/>
                <p:nvPr/>
              </p:nvSpPr>
              <p:spPr>
                <a:xfrm>
                  <a:off x="1301908" y="1268760"/>
                  <a:ext cx="2376264" cy="936104"/>
                </a:xfrm>
                <a:prstGeom prst="round2DiagRect">
                  <a:avLst>
                    <a:gd name="adj1" fmla="val 50000"/>
                    <a:gd name="adj2" fmla="val 0"/>
                  </a:avLst>
                </a:prstGeom>
                <a:gradFill>
                  <a:gsLst>
                    <a:gs pos="0">
                      <a:srgbClr val="A603AB"/>
                    </a:gs>
                    <a:gs pos="100000">
                      <a:srgbClr val="A603AB"/>
                    </a:gs>
                  </a:gsLst>
                  <a:lin ang="135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199" dirty="0"/>
                </a:p>
              </p:txBody>
            </p:sp>
            <p:cxnSp>
              <p:nvCxnSpPr>
                <p:cNvPr id="42" name="Connecteur droit 41"/>
                <p:cNvCxnSpPr>
                  <a:stCxn id="41" idx="0"/>
                </p:cNvCxnSpPr>
                <p:nvPr/>
              </p:nvCxnSpPr>
              <p:spPr>
                <a:xfrm>
                  <a:off x="3678172" y="1736812"/>
                  <a:ext cx="821820" cy="0"/>
                </a:xfrm>
                <a:prstGeom prst="line">
                  <a:avLst/>
                </a:prstGeom>
                <a:ln w="38100">
                  <a:solidFill>
                    <a:srgbClr val="7030A0"/>
                  </a:solidFill>
                  <a:prstDash val="dashDot"/>
                </a:ln>
              </p:spPr>
              <p:style>
                <a:lnRef idx="1">
                  <a:schemeClr val="accent6"/>
                </a:lnRef>
                <a:fillRef idx="0">
                  <a:schemeClr val="accent6"/>
                </a:fillRef>
                <a:effectRef idx="0">
                  <a:schemeClr val="accent6"/>
                </a:effectRef>
                <a:fontRef idx="minor">
                  <a:schemeClr val="tx1"/>
                </a:fontRef>
              </p:style>
            </p:cxnSp>
            <p:sp>
              <p:nvSpPr>
                <p:cNvPr id="43" name="Arrondir un rectangle avec un coin diagonal 42"/>
                <p:cNvSpPr/>
                <p:nvPr/>
              </p:nvSpPr>
              <p:spPr>
                <a:xfrm>
                  <a:off x="1475655" y="1451103"/>
                  <a:ext cx="2016224" cy="571418"/>
                </a:xfrm>
                <a:prstGeom prst="round2DiagRect">
                  <a:avLst>
                    <a:gd name="adj1" fmla="val 5000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99" dirty="0">
                      <a:solidFill>
                        <a:schemeClr val="bg1"/>
                      </a:solidFill>
                    </a:rPr>
                    <a:t>Outil</a:t>
                  </a:r>
                </a:p>
              </p:txBody>
            </p:sp>
            <p:grpSp>
              <p:nvGrpSpPr>
                <p:cNvPr id="44" name="Groupe 43"/>
                <p:cNvGrpSpPr/>
                <p:nvPr/>
              </p:nvGrpSpPr>
              <p:grpSpPr>
                <a:xfrm>
                  <a:off x="4399486" y="1628801"/>
                  <a:ext cx="225821" cy="258709"/>
                  <a:chOff x="3027178" y="2780928"/>
                  <a:chExt cx="752737" cy="1207307"/>
                </a:xfrm>
              </p:grpSpPr>
              <p:sp>
                <p:nvSpPr>
                  <p:cNvPr id="45" name="Ellipse 44"/>
                  <p:cNvSpPr/>
                  <p:nvPr/>
                </p:nvSpPr>
                <p:spPr>
                  <a:xfrm>
                    <a:off x="3027178" y="2780928"/>
                    <a:ext cx="752737" cy="120730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p>
                </p:txBody>
              </p:sp>
              <p:sp>
                <p:nvSpPr>
                  <p:cNvPr id="46" name="Ellipse 45"/>
                  <p:cNvSpPr/>
                  <p:nvPr/>
                </p:nvSpPr>
                <p:spPr>
                  <a:xfrm>
                    <a:off x="3134712" y="2986530"/>
                    <a:ext cx="585439" cy="7996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dirty="0">
                      <a:solidFill>
                        <a:schemeClr val="tx2">
                          <a:lumMod val="75000"/>
                        </a:schemeClr>
                      </a:solidFill>
                    </a:endParaRPr>
                  </a:p>
                </p:txBody>
              </p:sp>
            </p:grpSp>
          </p:grpSp>
          <p:sp>
            <p:nvSpPr>
              <p:cNvPr id="3" name="ZoneTexte 2"/>
              <p:cNvSpPr txBox="1"/>
              <p:nvPr/>
            </p:nvSpPr>
            <p:spPr>
              <a:xfrm>
                <a:off x="7861561" y="3795612"/>
                <a:ext cx="3824746" cy="893266"/>
              </a:xfrm>
              <a:prstGeom prst="rect">
                <a:avLst/>
              </a:prstGeom>
              <a:noFill/>
            </p:spPr>
            <p:txBody>
              <a:bodyPr wrap="square" lIns="84807" tIns="42404" rIns="84807" bIns="42404" rtlCol="0">
                <a:spAutoFit/>
              </a:bodyPr>
              <a:lstStyle/>
              <a:p>
                <a:pPr algn="ctr"/>
                <a:r>
                  <a:rPr lang="fr-FR" b="1" dirty="0"/>
                  <a:t>Evolution de l'informatique et des ordinateurs</a:t>
                </a:r>
              </a:p>
            </p:txBody>
          </p:sp>
          <p:sp>
            <p:nvSpPr>
              <p:cNvPr id="31" name="ZoneTexte 30"/>
              <p:cNvSpPr txBox="1"/>
              <p:nvPr/>
            </p:nvSpPr>
            <p:spPr>
              <a:xfrm>
                <a:off x="6198226" y="3918452"/>
                <a:ext cx="293573" cy="386658"/>
              </a:xfrm>
              <a:prstGeom prst="rect">
                <a:avLst/>
              </a:prstGeom>
              <a:noFill/>
            </p:spPr>
            <p:txBody>
              <a:bodyPr wrap="square" rtlCol="0">
                <a:spAutoFit/>
              </a:bodyPr>
              <a:lstStyle/>
              <a:p>
                <a:r>
                  <a:rPr lang="fr-FR" sz="1199" dirty="0"/>
                  <a:t>2</a:t>
                </a:r>
              </a:p>
            </p:txBody>
          </p:sp>
        </p:grpSp>
        <p:grpSp>
          <p:nvGrpSpPr>
            <p:cNvPr id="68" name="Groupe 67"/>
            <p:cNvGrpSpPr/>
            <p:nvPr/>
          </p:nvGrpSpPr>
          <p:grpSpPr>
            <a:xfrm>
              <a:off x="675208" y="4485067"/>
              <a:ext cx="5696973" cy="936104"/>
              <a:chOff x="549586" y="6196551"/>
              <a:chExt cx="5944181" cy="1307295"/>
            </a:xfrm>
          </p:grpSpPr>
          <p:grpSp>
            <p:nvGrpSpPr>
              <p:cNvPr id="54" name="Groupe 53"/>
              <p:cNvGrpSpPr/>
              <p:nvPr/>
            </p:nvGrpSpPr>
            <p:grpSpPr>
              <a:xfrm>
                <a:off x="549586" y="6196551"/>
                <a:ext cx="5944181" cy="1307295"/>
                <a:chOff x="1301908" y="1268760"/>
                <a:chExt cx="3323399" cy="936104"/>
              </a:xfrm>
              <a:gradFill>
                <a:gsLst>
                  <a:gs pos="25000">
                    <a:srgbClr val="FF6633"/>
                  </a:gs>
                  <a:gs pos="50000">
                    <a:srgbClr val="FFFF00"/>
                  </a:gs>
                </a:gsLst>
                <a:lin ang="13500000" scaled="0"/>
              </a:gradFill>
            </p:grpSpPr>
            <p:sp>
              <p:nvSpPr>
                <p:cNvPr id="55" name="Arrondir un rectangle avec un coin diagonal 54"/>
                <p:cNvSpPr/>
                <p:nvPr/>
              </p:nvSpPr>
              <p:spPr>
                <a:xfrm>
                  <a:off x="1301908" y="1268760"/>
                  <a:ext cx="2610438" cy="936104"/>
                </a:xfrm>
                <a:prstGeom prst="round2DiagRect">
                  <a:avLst>
                    <a:gd name="adj1" fmla="val 50000"/>
                    <a:gd name="adj2" fmla="val 0"/>
                  </a:avLst>
                </a:prstGeom>
                <a:gradFill>
                  <a:gsLst>
                    <a:gs pos="0">
                      <a:srgbClr val="FF3399"/>
                    </a:gs>
                    <a:gs pos="75000">
                      <a:schemeClr val="accent2">
                        <a:lumMod val="75000"/>
                      </a:schemeClr>
                    </a:gs>
                  </a:gsLst>
                  <a:lin ang="135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199" dirty="0"/>
                </a:p>
              </p:txBody>
            </p:sp>
            <p:cxnSp>
              <p:nvCxnSpPr>
                <p:cNvPr id="56" name="Connecteur droit 55"/>
                <p:cNvCxnSpPr>
                  <a:stCxn id="55" idx="0"/>
                </p:cNvCxnSpPr>
                <p:nvPr/>
              </p:nvCxnSpPr>
              <p:spPr>
                <a:xfrm>
                  <a:off x="3912346" y="1736812"/>
                  <a:ext cx="587647" cy="0"/>
                </a:xfrm>
                <a:prstGeom prst="line">
                  <a:avLst/>
                </a:prstGeom>
                <a:grpFill/>
                <a:ln w="38100">
                  <a:solidFill>
                    <a:schemeClr val="accent2">
                      <a:lumMod val="75000"/>
                    </a:schemeClr>
                  </a:solidFill>
                  <a:prstDash val="dashDot"/>
                </a:ln>
              </p:spPr>
              <p:style>
                <a:lnRef idx="1">
                  <a:schemeClr val="accent6"/>
                </a:lnRef>
                <a:fillRef idx="0">
                  <a:schemeClr val="accent6"/>
                </a:fillRef>
                <a:effectRef idx="0">
                  <a:schemeClr val="accent6"/>
                </a:effectRef>
                <a:fontRef idx="minor">
                  <a:schemeClr val="tx1"/>
                </a:fontRef>
              </p:style>
            </p:cxnSp>
            <p:sp>
              <p:nvSpPr>
                <p:cNvPr id="57" name="Arrondir un rectangle avec un coin diagonal 56"/>
                <p:cNvSpPr/>
                <p:nvPr/>
              </p:nvSpPr>
              <p:spPr>
                <a:xfrm>
                  <a:off x="1475655" y="1451103"/>
                  <a:ext cx="2180392" cy="571418"/>
                </a:xfrm>
                <a:prstGeom prst="round2DiagRect">
                  <a:avLst>
                    <a:gd name="adj1" fmla="val 5000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solidFill>
                      <a:schemeClr val="bg1"/>
                    </a:solidFill>
                  </a:endParaRPr>
                </a:p>
              </p:txBody>
            </p:sp>
            <p:grpSp>
              <p:nvGrpSpPr>
                <p:cNvPr id="58" name="Groupe 57"/>
                <p:cNvGrpSpPr/>
                <p:nvPr/>
              </p:nvGrpSpPr>
              <p:grpSpPr>
                <a:xfrm>
                  <a:off x="4409283" y="1628800"/>
                  <a:ext cx="216024" cy="216024"/>
                  <a:chOff x="3059832" y="2780928"/>
                  <a:chExt cx="720080" cy="1008112"/>
                </a:xfrm>
                <a:grpFill/>
              </p:grpSpPr>
              <p:sp>
                <p:nvSpPr>
                  <p:cNvPr id="59" name="Ellipse 58"/>
                  <p:cNvSpPr/>
                  <p:nvPr/>
                </p:nvSpPr>
                <p:spPr>
                  <a:xfrm>
                    <a:off x="3059832" y="2780928"/>
                    <a:ext cx="720080" cy="1008112"/>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99"/>
                  </a:p>
                </p:txBody>
              </p:sp>
              <p:sp>
                <p:nvSpPr>
                  <p:cNvPr id="60" name="Ellipse 59"/>
                  <p:cNvSpPr/>
                  <p:nvPr/>
                </p:nvSpPr>
                <p:spPr>
                  <a:xfrm>
                    <a:off x="3173723" y="2837421"/>
                    <a:ext cx="492298" cy="8951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99" b="1" dirty="0">
                        <a:solidFill>
                          <a:schemeClr val="tx2">
                            <a:lumMod val="75000"/>
                          </a:schemeClr>
                        </a:solidFill>
                      </a:rPr>
                      <a:t>5</a:t>
                    </a:r>
                  </a:p>
                </p:txBody>
              </p:sp>
            </p:grpSp>
          </p:grpSp>
          <p:sp>
            <p:nvSpPr>
              <p:cNvPr id="39" name="Rectangle 38"/>
              <p:cNvSpPr/>
              <p:nvPr/>
            </p:nvSpPr>
            <p:spPr>
              <a:xfrm>
                <a:off x="916658" y="6405698"/>
                <a:ext cx="3906614" cy="902619"/>
              </a:xfrm>
              <a:prstGeom prst="rect">
                <a:avLst/>
              </a:prstGeom>
            </p:spPr>
            <p:txBody>
              <a:bodyPr wrap="square">
                <a:spAutoFit/>
              </a:bodyPr>
              <a:lstStyle/>
              <a:p>
                <a:pPr algn="ctr"/>
                <a:r>
                  <a:rPr lang="fr-FR" b="1" dirty="0"/>
                  <a:t>Principe de fonctionnement d'un ordinateur</a:t>
                </a:r>
              </a:p>
            </p:txBody>
          </p:sp>
        </p:grpSp>
      </p:grpSp>
      <p:sp>
        <p:nvSpPr>
          <p:cNvPr id="2" name="Rectangle 1">
            <a:extLst>
              <a:ext uri="{FF2B5EF4-FFF2-40B4-BE49-F238E27FC236}">
                <a16:creationId xmlns:a16="http://schemas.microsoft.com/office/drawing/2014/main" id="{77156CB2-8263-4D9F-8E62-DEDC1D7C831E}"/>
              </a:ext>
            </a:extLst>
          </p:cNvPr>
          <p:cNvSpPr/>
          <p:nvPr/>
        </p:nvSpPr>
        <p:spPr>
          <a:xfrm>
            <a:off x="4953148" y="775690"/>
            <a:ext cx="2836320" cy="707886"/>
          </a:xfrm>
          <a:prstGeom prst="rect">
            <a:avLst/>
          </a:prstGeom>
        </p:spPr>
        <p:txBody>
          <a:bodyPr wrap="square">
            <a:spAutoFit/>
          </a:bodyPr>
          <a:lstStyle/>
          <a:p>
            <a:pPr algn="ctr"/>
            <a:r>
              <a:rPr lang="fr-FR" sz="2000" dirty="0">
                <a:effectLst>
                  <a:outerShdw blurRad="50800" dist="50800" dir="5400000" algn="ctr" rotWithShape="0">
                    <a:schemeClr val="accent1"/>
                  </a:outerShdw>
                </a:effectLst>
                <a:latin typeface="Times New Roman" panose="02020603050405020304" pitchFamily="18" charset="0"/>
                <a:cs typeface="Times New Roman" panose="02020603050405020304" pitchFamily="18" charset="0"/>
              </a:rPr>
              <a:t>Chapitre I : </a:t>
            </a:r>
            <a:r>
              <a:rPr lang="fr-FR" sz="2000" b="1" dirty="0">
                <a:effectLst>
                  <a:outerShdw blurRad="50800" dist="50800" dir="5400000" algn="ctr" rotWithShape="0">
                    <a:schemeClr val="accent1"/>
                  </a:outerShdw>
                </a:effectLst>
                <a:latin typeface="Times New Roman" panose="02020603050405020304" pitchFamily="18" charset="0"/>
                <a:cs typeface="Times New Roman" panose="02020603050405020304" pitchFamily="18" charset="0"/>
              </a:rPr>
              <a:t>Introduction à l’informatique</a:t>
            </a:r>
          </a:p>
        </p:txBody>
      </p:sp>
    </p:spTree>
    <p:extLst>
      <p:ext uri="{BB962C8B-B14F-4D97-AF65-F5344CB8AC3E}">
        <p14:creationId xmlns:p14="http://schemas.microsoft.com/office/powerpoint/2010/main" val="2604288398"/>
      </p:ext>
    </p:extLst>
  </p:cSld>
  <p:clrMapOvr>
    <a:masterClrMapping/>
  </p:clrMapOvr>
  <p:transition spd="med">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E1EE614-363C-3E60-49B3-18D839837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010" y="1337304"/>
            <a:ext cx="5395480" cy="4972142"/>
          </a:xfrm>
          <a:prstGeom prst="rect">
            <a:avLst/>
          </a:prstGeom>
        </p:spPr>
      </p:pic>
      <p:sp>
        <p:nvSpPr>
          <p:cNvPr id="5" name="Rectangle 4">
            <a:extLst>
              <a:ext uri="{FF2B5EF4-FFF2-40B4-BE49-F238E27FC236}">
                <a16:creationId xmlns:a16="http://schemas.microsoft.com/office/drawing/2014/main" id="{3104ACDA-A291-9835-CF8F-7D8C8153606D}"/>
              </a:ext>
            </a:extLst>
          </p:cNvPr>
          <p:cNvSpPr/>
          <p:nvPr/>
        </p:nvSpPr>
        <p:spPr>
          <a:xfrm>
            <a:off x="10106025" y="2400300"/>
            <a:ext cx="1171575" cy="3481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8">
            <a:extLst>
              <a:ext uri="{FF2B5EF4-FFF2-40B4-BE49-F238E27FC236}">
                <a16:creationId xmlns:a16="http://schemas.microsoft.com/office/drawing/2014/main" id="{8824F53F-4A98-D061-4B9D-35BAC7126678}"/>
              </a:ext>
            </a:extLst>
          </p:cNvPr>
          <p:cNvSpPr txBox="1"/>
          <p:nvPr/>
        </p:nvSpPr>
        <p:spPr>
          <a:xfrm>
            <a:off x="424877" y="2112726"/>
            <a:ext cx="5307399" cy="461665"/>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Le connecteur d’alimentation </a:t>
            </a:r>
          </a:p>
        </p:txBody>
      </p:sp>
      <p:grpSp>
        <p:nvGrpSpPr>
          <p:cNvPr id="10" name="Groupe 9">
            <a:extLst>
              <a:ext uri="{FF2B5EF4-FFF2-40B4-BE49-F238E27FC236}">
                <a16:creationId xmlns:a16="http://schemas.microsoft.com/office/drawing/2014/main" id="{35AF71AB-0590-4E4A-BF3A-8DFC98109CBD}"/>
              </a:ext>
            </a:extLst>
          </p:cNvPr>
          <p:cNvGrpSpPr/>
          <p:nvPr/>
        </p:nvGrpSpPr>
        <p:grpSpPr>
          <a:xfrm>
            <a:off x="424877" y="477807"/>
            <a:ext cx="4273188" cy="427858"/>
            <a:chOff x="424877" y="477807"/>
            <a:chExt cx="4273188" cy="427858"/>
          </a:xfrm>
        </p:grpSpPr>
        <p:sp>
          <p:nvSpPr>
            <p:cNvPr id="11" name="Rectangle 10">
              <a:extLst>
                <a:ext uri="{FF2B5EF4-FFF2-40B4-BE49-F238E27FC236}">
                  <a16:creationId xmlns:a16="http://schemas.microsoft.com/office/drawing/2014/main" id="{32BD9707-CA8E-49F8-AD03-8F95F96BCABC}"/>
                </a:ext>
              </a:extLst>
            </p:cNvPr>
            <p:cNvSpPr/>
            <p:nvPr/>
          </p:nvSpPr>
          <p:spPr>
            <a:xfrm>
              <a:off x="881335" y="50555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2" name="Freeform 44">
              <a:extLst>
                <a:ext uri="{FF2B5EF4-FFF2-40B4-BE49-F238E27FC236}">
                  <a16:creationId xmlns:a16="http://schemas.microsoft.com/office/drawing/2014/main" id="{7ACBA22B-2999-43C4-9506-7330F72BE826}"/>
                </a:ext>
              </a:extLst>
            </p:cNvPr>
            <p:cNvSpPr/>
            <p:nvPr/>
          </p:nvSpPr>
          <p:spPr>
            <a:xfrm>
              <a:off x="424877" y="47780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7" name="Freeform 9">
            <a:extLst>
              <a:ext uri="{FF2B5EF4-FFF2-40B4-BE49-F238E27FC236}">
                <a16:creationId xmlns:a16="http://schemas.microsoft.com/office/drawing/2014/main" id="{5A843EF7-9527-4EFE-AED4-F942EC8D80AC}"/>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5"/>
            <a:stretch>
              <a:fillRect l="-5385" r="-5385"/>
            </a:stretch>
          </a:blipFill>
        </p:spPr>
      </p:sp>
      <p:sp>
        <p:nvSpPr>
          <p:cNvPr id="13" name="Titre 1">
            <a:extLst>
              <a:ext uri="{FF2B5EF4-FFF2-40B4-BE49-F238E27FC236}">
                <a16:creationId xmlns:a16="http://schemas.microsoft.com/office/drawing/2014/main" id="{B3BB4942-64B3-4264-B73A-E9C7BB970971}"/>
              </a:ext>
            </a:extLst>
          </p:cNvPr>
          <p:cNvSpPr txBox="1">
            <a:spLocks/>
          </p:cNvSpPr>
          <p:nvPr/>
        </p:nvSpPr>
        <p:spPr>
          <a:xfrm>
            <a:off x="880163" y="858313"/>
            <a:ext cx="1790700" cy="46355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dirty="0">
                <a:latin typeface="Times New Roman" panose="02020603050405020304" pitchFamily="18" charset="0"/>
                <a:cs typeface="Times New Roman" panose="02020603050405020304" pitchFamily="18" charset="0"/>
              </a:rPr>
              <a:t>carte mère</a:t>
            </a:r>
          </a:p>
        </p:txBody>
      </p:sp>
    </p:spTree>
    <p:extLst>
      <p:ext uri="{BB962C8B-B14F-4D97-AF65-F5344CB8AC3E}">
        <p14:creationId xmlns:p14="http://schemas.microsoft.com/office/powerpoint/2010/main" val="93551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96776AC-D8C3-0A61-C6B0-FE6845810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010" y="1898067"/>
            <a:ext cx="5395480" cy="4972142"/>
          </a:xfrm>
          <a:prstGeom prst="rect">
            <a:avLst/>
          </a:prstGeom>
        </p:spPr>
      </p:pic>
      <p:sp>
        <p:nvSpPr>
          <p:cNvPr id="5" name="Rectangle 4">
            <a:extLst>
              <a:ext uri="{FF2B5EF4-FFF2-40B4-BE49-F238E27FC236}">
                <a16:creationId xmlns:a16="http://schemas.microsoft.com/office/drawing/2014/main" id="{4FDD129B-3E4C-D587-58E3-984F4FDC5144}"/>
              </a:ext>
            </a:extLst>
          </p:cNvPr>
          <p:cNvSpPr/>
          <p:nvPr/>
        </p:nvSpPr>
        <p:spPr>
          <a:xfrm>
            <a:off x="8211683" y="1898067"/>
            <a:ext cx="3003324" cy="8985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8CEE405-4700-F8E5-AF7F-68519CD0B376}"/>
              </a:ext>
            </a:extLst>
          </p:cNvPr>
          <p:cNvSpPr txBox="1"/>
          <p:nvPr/>
        </p:nvSpPr>
        <p:spPr>
          <a:xfrm>
            <a:off x="424877" y="2217772"/>
            <a:ext cx="4017819" cy="461665"/>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Connecteur d'entrée-sortie</a:t>
            </a:r>
          </a:p>
        </p:txBody>
      </p:sp>
      <p:pic>
        <p:nvPicPr>
          <p:cNvPr id="8" name="Image 7">
            <a:extLst>
              <a:ext uri="{FF2B5EF4-FFF2-40B4-BE49-F238E27FC236}">
                <a16:creationId xmlns:a16="http://schemas.microsoft.com/office/drawing/2014/main" id="{986313CD-FD48-5804-B859-6A77A497B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21" y="4642239"/>
            <a:ext cx="6067789" cy="1463721"/>
          </a:xfrm>
          <a:prstGeom prst="rect">
            <a:avLst/>
          </a:prstGeom>
        </p:spPr>
      </p:pic>
      <p:grpSp>
        <p:nvGrpSpPr>
          <p:cNvPr id="16" name="Groupe 15">
            <a:extLst>
              <a:ext uri="{FF2B5EF4-FFF2-40B4-BE49-F238E27FC236}">
                <a16:creationId xmlns:a16="http://schemas.microsoft.com/office/drawing/2014/main" id="{2DDB770F-E9FE-48A6-A730-F522C3C89584}"/>
              </a:ext>
            </a:extLst>
          </p:cNvPr>
          <p:cNvGrpSpPr/>
          <p:nvPr/>
        </p:nvGrpSpPr>
        <p:grpSpPr>
          <a:xfrm>
            <a:off x="424877" y="477807"/>
            <a:ext cx="4273188" cy="427858"/>
            <a:chOff x="5052833" y="578837"/>
            <a:chExt cx="4273188" cy="427858"/>
          </a:xfrm>
        </p:grpSpPr>
        <p:sp>
          <p:nvSpPr>
            <p:cNvPr id="17" name="Rectangle 16">
              <a:extLst>
                <a:ext uri="{FF2B5EF4-FFF2-40B4-BE49-F238E27FC236}">
                  <a16:creationId xmlns:a16="http://schemas.microsoft.com/office/drawing/2014/main" id="{EED4A91F-50F7-40C7-9E3E-26E10B9F0233}"/>
                </a:ext>
              </a:extLst>
            </p:cNvPr>
            <p:cNvSpPr/>
            <p:nvPr/>
          </p:nvSpPr>
          <p:spPr>
            <a:xfrm>
              <a:off x="5509291" y="606585"/>
              <a:ext cx="3816730"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matériel (Hardware)</a:t>
              </a:r>
              <a:endParaRPr lang="fr-FR" sz="2000" dirty="0"/>
            </a:p>
          </p:txBody>
        </p:sp>
        <p:sp>
          <p:nvSpPr>
            <p:cNvPr id="18" name="Freeform 44">
              <a:extLst>
                <a:ext uri="{FF2B5EF4-FFF2-40B4-BE49-F238E27FC236}">
                  <a16:creationId xmlns:a16="http://schemas.microsoft.com/office/drawing/2014/main" id="{9B378D90-3C2E-4FF5-9936-135ED63E7411}"/>
                </a:ext>
              </a:extLst>
            </p:cNvPr>
            <p:cNvSpPr/>
            <p:nvPr/>
          </p:nvSpPr>
          <p:spPr>
            <a:xfrm>
              <a:off x="5052833" y="578837"/>
              <a:ext cx="416064" cy="305015"/>
            </a:xfrm>
            <a:custGeom>
              <a:avLst/>
              <a:gdLst/>
              <a:ahLst/>
              <a:cxnLst/>
              <a:rect l="l" t="t" r="r" b="b"/>
              <a:pathLst>
                <a:path w="882477" h="905526">
                  <a:moveTo>
                    <a:pt x="0" y="0"/>
                  </a:moveTo>
                  <a:lnTo>
                    <a:pt x="882477" y="0"/>
                  </a:lnTo>
                  <a:lnTo>
                    <a:pt x="882477" y="905526"/>
                  </a:lnTo>
                  <a:lnTo>
                    <a:pt x="0" y="905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1" name="Freeform 9">
            <a:extLst>
              <a:ext uri="{FF2B5EF4-FFF2-40B4-BE49-F238E27FC236}">
                <a16:creationId xmlns:a16="http://schemas.microsoft.com/office/drawing/2014/main" id="{CABC4F72-1A00-460F-88F1-C44F909EC3D2}"/>
              </a:ext>
            </a:extLst>
          </p:cNvPr>
          <p:cNvSpPr/>
          <p:nvPr/>
        </p:nvSpPr>
        <p:spPr>
          <a:xfrm>
            <a:off x="715012" y="924935"/>
            <a:ext cx="251857" cy="314968"/>
          </a:xfrm>
          <a:custGeom>
            <a:avLst/>
            <a:gdLst/>
            <a:ahLst/>
            <a:cxnLst/>
            <a:rect l="l" t="t" r="r" b="b"/>
            <a:pathLst>
              <a:path w="1534871" h="2293662">
                <a:moveTo>
                  <a:pt x="0" y="0"/>
                </a:moveTo>
                <a:lnTo>
                  <a:pt x="1534871" y="0"/>
                </a:lnTo>
                <a:lnTo>
                  <a:pt x="1534871" y="2293662"/>
                </a:lnTo>
                <a:lnTo>
                  <a:pt x="0" y="2293662"/>
                </a:lnTo>
                <a:lnTo>
                  <a:pt x="0" y="0"/>
                </a:lnTo>
                <a:close/>
              </a:path>
            </a:pathLst>
          </a:custGeom>
          <a:blipFill>
            <a:blip r:embed="rId6"/>
            <a:stretch>
              <a:fillRect l="-5385" r="-5385"/>
            </a:stretch>
          </a:blipFill>
        </p:spPr>
      </p:sp>
      <p:sp>
        <p:nvSpPr>
          <p:cNvPr id="22" name="Titre 1">
            <a:extLst>
              <a:ext uri="{FF2B5EF4-FFF2-40B4-BE49-F238E27FC236}">
                <a16:creationId xmlns:a16="http://schemas.microsoft.com/office/drawing/2014/main" id="{30CEE876-E40D-4A8A-B3B8-057CD0146F81}"/>
              </a:ext>
            </a:extLst>
          </p:cNvPr>
          <p:cNvSpPr txBox="1">
            <a:spLocks/>
          </p:cNvSpPr>
          <p:nvPr/>
        </p:nvSpPr>
        <p:spPr>
          <a:xfrm>
            <a:off x="880163" y="858313"/>
            <a:ext cx="1790700" cy="46355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a:latin typeface="Times New Roman" panose="02020603050405020304" pitchFamily="18" charset="0"/>
                <a:cs typeface="Times New Roman" panose="02020603050405020304" pitchFamily="18" charset="0"/>
              </a:rPr>
              <a:t>carte mère</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11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C6ED7A-3832-1F73-44E5-74A9EA2D403D}"/>
              </a:ext>
            </a:extLst>
          </p:cNvPr>
          <p:cNvSpPr/>
          <p:nvPr/>
        </p:nvSpPr>
        <p:spPr>
          <a:xfrm>
            <a:off x="3977966" y="1082206"/>
            <a:ext cx="4236068" cy="180026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solidFill>
                  <a:schemeClr val="tx1"/>
                </a:solidFill>
                <a:latin typeface="Times New Roman" panose="02020603050405020304" pitchFamily="18" charset="0"/>
                <a:cs typeface="Times New Roman" panose="02020603050405020304" pitchFamily="18" charset="0"/>
              </a:rPr>
              <a:t>Logiciel </a:t>
            </a:r>
            <a:r>
              <a:rPr lang="fr-FR" sz="3600" b="1" dirty="0">
                <a:latin typeface="Times New Roman" panose="02020603050405020304" pitchFamily="18" charset="0"/>
                <a:cs typeface="Times New Roman" panose="02020603050405020304" pitchFamily="18" charset="0"/>
              </a:rPr>
              <a:t> </a:t>
            </a:r>
          </a:p>
        </p:txBody>
      </p:sp>
      <p:sp>
        <p:nvSpPr>
          <p:cNvPr id="5" name="Arrow: Right 3">
            <a:extLst>
              <a:ext uri="{FF2B5EF4-FFF2-40B4-BE49-F238E27FC236}">
                <a16:creationId xmlns:a16="http://schemas.microsoft.com/office/drawing/2014/main" id="{670BF9E3-64B1-9422-84B0-4C570C36261E}"/>
              </a:ext>
            </a:extLst>
          </p:cNvPr>
          <p:cNvSpPr/>
          <p:nvPr/>
        </p:nvSpPr>
        <p:spPr>
          <a:xfrm rot="7834999">
            <a:off x="3013889" y="3497804"/>
            <a:ext cx="1928154" cy="6687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Arrow: Right 4">
            <a:extLst>
              <a:ext uri="{FF2B5EF4-FFF2-40B4-BE49-F238E27FC236}">
                <a16:creationId xmlns:a16="http://schemas.microsoft.com/office/drawing/2014/main" id="{E41DEE62-D28B-5FDB-4354-01309912BF84}"/>
              </a:ext>
            </a:extLst>
          </p:cNvPr>
          <p:cNvSpPr/>
          <p:nvPr/>
        </p:nvSpPr>
        <p:spPr>
          <a:xfrm rot="3486763">
            <a:off x="6736377" y="3546730"/>
            <a:ext cx="1928154" cy="6687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5136E19-5CFC-8351-373C-A14963031A11}"/>
              </a:ext>
            </a:extLst>
          </p:cNvPr>
          <p:cNvSpPr/>
          <p:nvPr/>
        </p:nvSpPr>
        <p:spPr>
          <a:xfrm>
            <a:off x="1842448" y="4876319"/>
            <a:ext cx="2879677" cy="899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Times New Roman" panose="02020603050405020304" pitchFamily="18" charset="0"/>
                <a:cs typeface="Times New Roman" panose="02020603050405020304" pitchFamily="18" charset="0"/>
              </a:rPr>
              <a:t>Système d’exploitation (OS)</a:t>
            </a:r>
          </a:p>
        </p:txBody>
      </p:sp>
      <p:sp>
        <p:nvSpPr>
          <p:cNvPr id="9" name="Rectangle 8">
            <a:extLst>
              <a:ext uri="{FF2B5EF4-FFF2-40B4-BE49-F238E27FC236}">
                <a16:creationId xmlns:a16="http://schemas.microsoft.com/office/drawing/2014/main" id="{9AC046C0-EDEC-7DFC-A4E4-D1A772E66D24}"/>
              </a:ext>
            </a:extLst>
          </p:cNvPr>
          <p:cNvSpPr/>
          <p:nvPr/>
        </p:nvSpPr>
        <p:spPr>
          <a:xfrm>
            <a:off x="7053799" y="4876319"/>
            <a:ext cx="2879677" cy="899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Times New Roman" panose="02020603050405020304" pitchFamily="18" charset="0"/>
                <a:cs typeface="Times New Roman" panose="02020603050405020304" pitchFamily="18" charset="0"/>
              </a:rPr>
              <a:t>Application</a:t>
            </a:r>
          </a:p>
        </p:txBody>
      </p:sp>
    </p:spTree>
    <p:extLst>
      <p:ext uri="{BB962C8B-B14F-4D97-AF65-F5344CB8AC3E}">
        <p14:creationId xmlns:p14="http://schemas.microsoft.com/office/powerpoint/2010/main" val="2260875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12" y="2158161"/>
            <a:ext cx="8867087" cy="4230303"/>
          </a:xfrm>
          <a:prstGeom prst="rect">
            <a:avLst/>
          </a:prstGeom>
        </p:spPr>
      </p:pic>
      <p:sp>
        <p:nvSpPr>
          <p:cNvPr id="2" name="Rectangle 1">
            <a:extLst>
              <a:ext uri="{FF2B5EF4-FFF2-40B4-BE49-F238E27FC236}">
                <a16:creationId xmlns:a16="http://schemas.microsoft.com/office/drawing/2014/main" id="{75ADA347-A9A5-41E4-91F3-D2852433D88A}"/>
              </a:ext>
            </a:extLst>
          </p:cNvPr>
          <p:cNvSpPr/>
          <p:nvPr/>
        </p:nvSpPr>
        <p:spPr>
          <a:xfrm>
            <a:off x="4957765" y="6131169"/>
            <a:ext cx="246734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b="1" dirty="0">
                <a:latin typeface="Times New Roman" panose="02020603050405020304" pitchFamily="18" charset="0"/>
                <a:cs typeface="Times New Roman" panose="02020603050405020304" pitchFamily="18" charset="0"/>
              </a:rPr>
              <a:t>Système d'exploitation </a:t>
            </a:r>
            <a:endParaRPr lang="fr-FR"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5C33A6F-521E-4B3C-91B0-AEC51651421E}"/>
              </a:ext>
            </a:extLst>
          </p:cNvPr>
          <p:cNvSpPr/>
          <p:nvPr/>
        </p:nvSpPr>
        <p:spPr>
          <a:xfrm>
            <a:off x="666749" y="1377646"/>
            <a:ext cx="10315575" cy="707886"/>
          </a:xfrm>
          <a:prstGeom prst="rect">
            <a:avLst/>
          </a:prstGeom>
        </p:spPr>
        <p:txBody>
          <a:bodyPr wrap="square">
            <a:spAutoFit/>
          </a:bodyPr>
          <a:lstStyle/>
          <a:p>
            <a:pPr marL="285750" indent="-285750">
              <a:buFont typeface="Wingdings" panose="05000000000000000000" pitchFamily="2" charset="2"/>
              <a:buChar char="ü"/>
            </a:pPr>
            <a:r>
              <a:rPr lang="fr-FR" sz="2000" dirty="0">
                <a:solidFill>
                  <a:srgbClr val="000000"/>
                </a:solidFill>
                <a:latin typeface="Times New Roman" panose="02020603050405020304" pitchFamily="18" charset="0"/>
                <a:cs typeface="Times New Roman" panose="02020603050405020304" pitchFamily="18" charset="0"/>
              </a:rPr>
              <a:t>Système de base,</a:t>
            </a:r>
            <a:r>
              <a:rPr lang="fr-FR" sz="2000" dirty="0">
                <a:latin typeface="Times New Roman" panose="02020603050405020304" pitchFamily="18" charset="0"/>
                <a:cs typeface="Times New Roman" panose="02020603050405020304" pitchFamily="18" charset="0"/>
              </a:rPr>
              <a:t> ce sont les systèmes d’exploitation comme Windows, Linux, </a:t>
            </a:r>
            <a:r>
              <a:rPr lang="fr-FR" sz="2000" dirty="0" err="1">
                <a:latin typeface="Times New Roman" panose="02020603050405020304" pitchFamily="18" charset="0"/>
                <a:cs typeface="Times New Roman" panose="02020603050405020304" pitchFamily="18" charset="0"/>
              </a:rPr>
              <a:t>macOS</a:t>
            </a:r>
            <a:r>
              <a:rPr lang="fr-FR" sz="2000" dirty="0">
                <a:latin typeface="Times New Roman" panose="02020603050405020304" pitchFamily="18" charset="0"/>
                <a:cs typeface="Times New Roman" panose="02020603050405020304" pitchFamily="18" charset="0"/>
              </a:rPr>
              <a:t>, etc. Ils gèrent le </a:t>
            </a:r>
            <a:r>
              <a:rPr lang="fr-FR" sz="2000" b="1" dirty="0">
                <a:latin typeface="Times New Roman" panose="02020603050405020304" pitchFamily="18" charset="0"/>
                <a:cs typeface="Times New Roman" panose="02020603050405020304" pitchFamily="18" charset="0"/>
              </a:rPr>
              <a:t>fonctionnement </a:t>
            </a:r>
            <a:r>
              <a:rPr lang="fr-FR" sz="2000" dirty="0">
                <a:latin typeface="Times New Roman" panose="02020603050405020304" pitchFamily="18" charset="0"/>
                <a:cs typeface="Times New Roman" panose="02020603050405020304" pitchFamily="18" charset="0"/>
              </a:rPr>
              <a:t>de l’ordinateur.</a:t>
            </a:r>
          </a:p>
        </p:txBody>
      </p:sp>
      <p:grpSp>
        <p:nvGrpSpPr>
          <p:cNvPr id="5" name="Groupe 4">
            <a:extLst>
              <a:ext uri="{FF2B5EF4-FFF2-40B4-BE49-F238E27FC236}">
                <a16:creationId xmlns:a16="http://schemas.microsoft.com/office/drawing/2014/main" id="{05B28133-1ADD-4D59-9133-862156656A61}"/>
              </a:ext>
            </a:extLst>
          </p:cNvPr>
          <p:cNvGrpSpPr/>
          <p:nvPr/>
        </p:nvGrpSpPr>
        <p:grpSpPr>
          <a:xfrm>
            <a:off x="338859" y="323850"/>
            <a:ext cx="3290166" cy="516165"/>
            <a:chOff x="338859" y="323850"/>
            <a:chExt cx="3290166" cy="516165"/>
          </a:xfrm>
        </p:grpSpPr>
        <p:sp>
          <p:nvSpPr>
            <p:cNvPr id="6" name="Rectangle 5">
              <a:extLst>
                <a:ext uri="{FF2B5EF4-FFF2-40B4-BE49-F238E27FC236}">
                  <a16:creationId xmlns:a16="http://schemas.microsoft.com/office/drawing/2014/main" id="{3A6C6058-58F6-4686-B931-F671E90536DC}"/>
                </a:ext>
              </a:extLst>
            </p:cNvPr>
            <p:cNvSpPr/>
            <p:nvPr/>
          </p:nvSpPr>
          <p:spPr>
            <a:xfrm>
              <a:off x="666750" y="439905"/>
              <a:ext cx="2962275"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logiciel (Software)</a:t>
              </a:r>
              <a:r>
                <a:rPr lang="fr-FR" sz="2000" dirty="0"/>
                <a:t> </a:t>
              </a:r>
            </a:p>
          </p:txBody>
        </p:sp>
        <p:sp>
          <p:nvSpPr>
            <p:cNvPr id="7" name="Freeform 5">
              <a:extLst>
                <a:ext uri="{FF2B5EF4-FFF2-40B4-BE49-F238E27FC236}">
                  <a16:creationId xmlns:a16="http://schemas.microsoft.com/office/drawing/2014/main" id="{5C893D28-F108-4C55-B270-8384FCA1C732}"/>
                </a:ext>
              </a:extLst>
            </p:cNvPr>
            <p:cNvSpPr/>
            <p:nvPr/>
          </p:nvSpPr>
          <p:spPr>
            <a:xfrm>
              <a:off x="338859" y="323850"/>
              <a:ext cx="327891" cy="485387"/>
            </a:xfrm>
            <a:custGeom>
              <a:avLst/>
              <a:gdLst/>
              <a:ahLst/>
              <a:cxnLst/>
              <a:rect l="l" t="t" r="r" b="b"/>
              <a:pathLst>
                <a:path w="508935" h="775386">
                  <a:moveTo>
                    <a:pt x="0" y="0"/>
                  </a:moveTo>
                  <a:lnTo>
                    <a:pt x="508935" y="0"/>
                  </a:lnTo>
                  <a:lnTo>
                    <a:pt x="508935" y="775386"/>
                  </a:lnTo>
                  <a:lnTo>
                    <a:pt x="0" y="7753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8" name="Rectangle 7">
            <a:extLst>
              <a:ext uri="{FF2B5EF4-FFF2-40B4-BE49-F238E27FC236}">
                <a16:creationId xmlns:a16="http://schemas.microsoft.com/office/drawing/2014/main" id="{DE2BA1C7-EF64-43E1-9339-AACD56D8B072}"/>
              </a:ext>
            </a:extLst>
          </p:cNvPr>
          <p:cNvSpPr/>
          <p:nvPr/>
        </p:nvSpPr>
        <p:spPr>
          <a:xfrm>
            <a:off x="502804" y="2158161"/>
            <a:ext cx="1152880" cy="369332"/>
          </a:xfrm>
          <a:prstGeom prst="rect">
            <a:avLst/>
          </a:prstGeom>
        </p:spPr>
        <p:txBody>
          <a:bodyPr wrap="none">
            <a:spAutoFit/>
          </a:bodyPr>
          <a:lstStyle/>
          <a:p>
            <a:r>
              <a:rPr lang="fr-FR" dirty="0">
                <a:latin typeface="Forte" panose="03060902040502070203" pitchFamily="66" charset="0"/>
              </a:rPr>
              <a:t>Exemples</a:t>
            </a:r>
          </a:p>
        </p:txBody>
      </p:sp>
      <p:sp>
        <p:nvSpPr>
          <p:cNvPr id="9" name="Rectangle 8">
            <a:extLst>
              <a:ext uri="{FF2B5EF4-FFF2-40B4-BE49-F238E27FC236}">
                <a16:creationId xmlns:a16="http://schemas.microsoft.com/office/drawing/2014/main" id="{511E618F-2E32-4083-AADC-FEBFB812A71E}"/>
              </a:ext>
            </a:extLst>
          </p:cNvPr>
          <p:cNvSpPr/>
          <p:nvPr/>
        </p:nvSpPr>
        <p:spPr>
          <a:xfrm>
            <a:off x="1079244" y="947643"/>
            <a:ext cx="1826141" cy="369332"/>
          </a:xfrm>
          <a:prstGeom prst="rect">
            <a:avLst/>
          </a:prstGeom>
        </p:spPr>
        <p:txBody>
          <a:bodyPr wrap="none">
            <a:spAutoFit/>
          </a:bodyPr>
          <a:lstStyle/>
          <a:p>
            <a:r>
              <a:rPr lang="fr-FR" b="1" dirty="0">
                <a:solidFill>
                  <a:srgbClr val="000000"/>
                </a:solidFill>
                <a:latin typeface="Times New Roman" panose="02020603050405020304" pitchFamily="18" charset="0"/>
                <a:cs typeface="Times New Roman" panose="02020603050405020304" pitchFamily="18" charset="0"/>
              </a:rPr>
              <a:t>Système de base</a:t>
            </a:r>
            <a:r>
              <a:rPr lang="fr-FR" b="1" dirty="0">
                <a:latin typeface="Times New Roman" panose="02020603050405020304" pitchFamily="18" charset="0"/>
                <a:cs typeface="Times New Roman" panose="02020603050405020304" pitchFamily="18" charset="0"/>
              </a:rPr>
              <a:t> </a:t>
            </a:r>
            <a:endParaRPr lang="fr-FR" b="1" dirty="0"/>
          </a:p>
        </p:txBody>
      </p:sp>
      <p:sp>
        <p:nvSpPr>
          <p:cNvPr id="11" name="Freeform 29">
            <a:extLst>
              <a:ext uri="{FF2B5EF4-FFF2-40B4-BE49-F238E27FC236}">
                <a16:creationId xmlns:a16="http://schemas.microsoft.com/office/drawing/2014/main" id="{C9236097-F70A-40C9-A924-3E113E05906D}"/>
              </a:ext>
            </a:extLst>
          </p:cNvPr>
          <p:cNvSpPr/>
          <p:nvPr/>
        </p:nvSpPr>
        <p:spPr>
          <a:xfrm>
            <a:off x="755212" y="903239"/>
            <a:ext cx="324032" cy="358570"/>
          </a:xfrm>
          <a:custGeom>
            <a:avLst/>
            <a:gdLst/>
            <a:ahLst/>
            <a:cxnLst/>
            <a:rect l="l" t="t" r="r" b="b"/>
            <a:pathLst>
              <a:path w="490262" h="730742">
                <a:moveTo>
                  <a:pt x="0" y="0"/>
                </a:moveTo>
                <a:lnTo>
                  <a:pt x="490262" y="0"/>
                </a:lnTo>
                <a:lnTo>
                  <a:pt x="490262" y="730742"/>
                </a:lnTo>
                <a:lnTo>
                  <a:pt x="0" y="730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Rectangle 9">
            <a:extLst>
              <a:ext uri="{FF2B5EF4-FFF2-40B4-BE49-F238E27FC236}">
                <a16:creationId xmlns:a16="http://schemas.microsoft.com/office/drawing/2014/main" id="{BE34CAE6-AAF0-42CB-8E72-1610F07B0826}"/>
              </a:ext>
            </a:extLst>
          </p:cNvPr>
          <p:cNvSpPr/>
          <p:nvPr/>
        </p:nvSpPr>
        <p:spPr>
          <a:xfrm rot="10800000" flipH="1" flipV="1">
            <a:off x="2183427" y="4816719"/>
            <a:ext cx="2467342" cy="369332"/>
          </a:xfrm>
          <a:prstGeom prst="rect">
            <a:avLst/>
          </a:prstGeom>
        </p:spPr>
        <p:txBody>
          <a:bodyPr wrap="square">
            <a:spAutoFit/>
          </a:bodyPr>
          <a:lstStyle/>
          <a:p>
            <a:r>
              <a:rPr lang="fr-FR" dirty="0"/>
              <a:t>pour iPhone et iPad.</a:t>
            </a:r>
          </a:p>
        </p:txBody>
      </p:sp>
      <p:sp>
        <p:nvSpPr>
          <p:cNvPr id="12" name="Rectangle 11">
            <a:extLst>
              <a:ext uri="{FF2B5EF4-FFF2-40B4-BE49-F238E27FC236}">
                <a16:creationId xmlns:a16="http://schemas.microsoft.com/office/drawing/2014/main" id="{B08E9174-F76A-45B8-B154-69763176F2EB}"/>
              </a:ext>
            </a:extLst>
          </p:cNvPr>
          <p:cNvSpPr/>
          <p:nvPr/>
        </p:nvSpPr>
        <p:spPr>
          <a:xfrm>
            <a:off x="4017803" y="2469275"/>
            <a:ext cx="4156394" cy="369332"/>
          </a:xfrm>
          <a:prstGeom prst="rect">
            <a:avLst/>
          </a:prstGeom>
        </p:spPr>
        <p:txBody>
          <a:bodyPr wrap="none">
            <a:spAutoFit/>
          </a:bodyPr>
          <a:lstStyle/>
          <a:p>
            <a:r>
              <a:rPr lang="en-US" dirty="0"/>
              <a:t>Mac (MacBook, iMac, Mac mini, Mac Pro).</a:t>
            </a:r>
            <a:endParaRPr lang="fr-FR" dirty="0"/>
          </a:p>
        </p:txBody>
      </p:sp>
      <p:sp>
        <p:nvSpPr>
          <p:cNvPr id="13" name="Rectangle 12">
            <a:extLst>
              <a:ext uri="{FF2B5EF4-FFF2-40B4-BE49-F238E27FC236}">
                <a16:creationId xmlns:a16="http://schemas.microsoft.com/office/drawing/2014/main" id="{ABAA4FAF-BEB6-44FA-869D-BBA6CE13BEA4}"/>
              </a:ext>
            </a:extLst>
          </p:cNvPr>
          <p:cNvSpPr/>
          <p:nvPr/>
        </p:nvSpPr>
        <p:spPr>
          <a:xfrm>
            <a:off x="5188755" y="4639175"/>
            <a:ext cx="4105291" cy="369332"/>
          </a:xfrm>
          <a:prstGeom prst="rect">
            <a:avLst/>
          </a:prstGeom>
        </p:spPr>
        <p:txBody>
          <a:bodyPr wrap="none">
            <a:spAutoFit/>
          </a:bodyPr>
          <a:lstStyle/>
          <a:p>
            <a:r>
              <a:rPr lang="fr-FR" dirty="0"/>
              <a:t>Android — pour smartphones et tablettes</a:t>
            </a:r>
          </a:p>
        </p:txBody>
      </p:sp>
      <p:sp>
        <p:nvSpPr>
          <p:cNvPr id="14" name="Rectangle 13">
            <a:extLst>
              <a:ext uri="{FF2B5EF4-FFF2-40B4-BE49-F238E27FC236}">
                <a16:creationId xmlns:a16="http://schemas.microsoft.com/office/drawing/2014/main" id="{C28F99F9-BF27-40F4-937C-D6B8BB6F17F5}"/>
              </a:ext>
            </a:extLst>
          </p:cNvPr>
          <p:cNvSpPr/>
          <p:nvPr/>
        </p:nvSpPr>
        <p:spPr>
          <a:xfrm>
            <a:off x="8174197" y="4273312"/>
            <a:ext cx="678391" cy="369332"/>
          </a:xfrm>
          <a:prstGeom prst="rect">
            <a:avLst/>
          </a:prstGeom>
        </p:spPr>
        <p:txBody>
          <a:bodyPr wrap="none">
            <a:spAutoFit/>
          </a:bodyPr>
          <a:lstStyle/>
          <a:p>
            <a:r>
              <a:rPr lang="fr-FR" dirty="0"/>
              <a:t>Linux</a:t>
            </a:r>
          </a:p>
        </p:txBody>
      </p:sp>
      <p:sp>
        <p:nvSpPr>
          <p:cNvPr id="15" name="Rectangle 14">
            <a:extLst>
              <a:ext uri="{FF2B5EF4-FFF2-40B4-BE49-F238E27FC236}">
                <a16:creationId xmlns:a16="http://schemas.microsoft.com/office/drawing/2014/main" id="{C323F422-7F55-47E6-BCD9-CC4FA29A42B6}"/>
              </a:ext>
            </a:extLst>
          </p:cNvPr>
          <p:cNvSpPr/>
          <p:nvPr/>
        </p:nvSpPr>
        <p:spPr>
          <a:xfrm>
            <a:off x="9119288" y="3071249"/>
            <a:ext cx="2584200" cy="923330"/>
          </a:xfrm>
          <a:prstGeom prst="rect">
            <a:avLst/>
          </a:prstGeom>
        </p:spPr>
        <p:txBody>
          <a:bodyPr wrap="square">
            <a:spAutoFit/>
          </a:bodyPr>
          <a:lstStyle/>
          <a:p>
            <a:r>
              <a:rPr lang="fr-FR" dirty="0"/>
              <a:t>Pc, serveurs(sites web, bases de données, cloud).</a:t>
            </a:r>
          </a:p>
        </p:txBody>
      </p:sp>
    </p:spTree>
    <p:extLst>
      <p:ext uri="{BB962C8B-B14F-4D97-AF65-F5344CB8AC3E}">
        <p14:creationId xmlns:p14="http://schemas.microsoft.com/office/powerpoint/2010/main" val="106042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05B28133-1ADD-4D59-9133-862156656A61}"/>
              </a:ext>
            </a:extLst>
          </p:cNvPr>
          <p:cNvGrpSpPr/>
          <p:nvPr/>
        </p:nvGrpSpPr>
        <p:grpSpPr>
          <a:xfrm>
            <a:off x="338859" y="323850"/>
            <a:ext cx="3290166" cy="516165"/>
            <a:chOff x="338859" y="323850"/>
            <a:chExt cx="3290166" cy="516165"/>
          </a:xfrm>
        </p:grpSpPr>
        <p:sp>
          <p:nvSpPr>
            <p:cNvPr id="6" name="Rectangle 5">
              <a:extLst>
                <a:ext uri="{FF2B5EF4-FFF2-40B4-BE49-F238E27FC236}">
                  <a16:creationId xmlns:a16="http://schemas.microsoft.com/office/drawing/2014/main" id="{3A6C6058-58F6-4686-B931-F671E90536DC}"/>
                </a:ext>
              </a:extLst>
            </p:cNvPr>
            <p:cNvSpPr/>
            <p:nvPr/>
          </p:nvSpPr>
          <p:spPr>
            <a:xfrm>
              <a:off x="666750" y="439905"/>
              <a:ext cx="2962275"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logiciel (Software)</a:t>
              </a:r>
              <a:r>
                <a:rPr lang="fr-FR" sz="2000" dirty="0"/>
                <a:t> </a:t>
              </a:r>
            </a:p>
          </p:txBody>
        </p:sp>
        <p:sp>
          <p:nvSpPr>
            <p:cNvPr id="7" name="Freeform 5">
              <a:extLst>
                <a:ext uri="{FF2B5EF4-FFF2-40B4-BE49-F238E27FC236}">
                  <a16:creationId xmlns:a16="http://schemas.microsoft.com/office/drawing/2014/main" id="{5C893D28-F108-4C55-B270-8384FCA1C732}"/>
                </a:ext>
              </a:extLst>
            </p:cNvPr>
            <p:cNvSpPr/>
            <p:nvPr/>
          </p:nvSpPr>
          <p:spPr>
            <a:xfrm>
              <a:off x="338859" y="323850"/>
              <a:ext cx="327891" cy="485387"/>
            </a:xfrm>
            <a:custGeom>
              <a:avLst/>
              <a:gdLst/>
              <a:ahLst/>
              <a:cxnLst/>
              <a:rect l="l" t="t" r="r" b="b"/>
              <a:pathLst>
                <a:path w="508935" h="775386">
                  <a:moveTo>
                    <a:pt x="0" y="0"/>
                  </a:moveTo>
                  <a:lnTo>
                    <a:pt x="508935" y="0"/>
                  </a:lnTo>
                  <a:lnTo>
                    <a:pt x="508935" y="775386"/>
                  </a:lnTo>
                  <a:lnTo>
                    <a:pt x="0" y="7753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8" name="Rectangle 7">
            <a:extLst>
              <a:ext uri="{FF2B5EF4-FFF2-40B4-BE49-F238E27FC236}">
                <a16:creationId xmlns:a16="http://schemas.microsoft.com/office/drawing/2014/main" id="{DE2BA1C7-EF64-43E1-9339-AACD56D8B072}"/>
              </a:ext>
            </a:extLst>
          </p:cNvPr>
          <p:cNvSpPr/>
          <p:nvPr/>
        </p:nvSpPr>
        <p:spPr>
          <a:xfrm>
            <a:off x="376959" y="2594963"/>
            <a:ext cx="1152880" cy="369332"/>
          </a:xfrm>
          <a:prstGeom prst="rect">
            <a:avLst/>
          </a:prstGeom>
        </p:spPr>
        <p:txBody>
          <a:bodyPr wrap="none">
            <a:spAutoFit/>
          </a:bodyPr>
          <a:lstStyle/>
          <a:p>
            <a:r>
              <a:rPr lang="fr-FR" dirty="0">
                <a:latin typeface="Forte" panose="03060902040502070203" pitchFamily="66" charset="0"/>
              </a:rPr>
              <a:t>Exemples</a:t>
            </a:r>
          </a:p>
        </p:txBody>
      </p:sp>
      <p:sp>
        <p:nvSpPr>
          <p:cNvPr id="12" name="Rectangle 11">
            <a:extLst>
              <a:ext uri="{FF2B5EF4-FFF2-40B4-BE49-F238E27FC236}">
                <a16:creationId xmlns:a16="http://schemas.microsoft.com/office/drawing/2014/main" id="{16E3E448-6770-4283-B096-E0B35087A799}"/>
              </a:ext>
            </a:extLst>
          </p:cNvPr>
          <p:cNvSpPr/>
          <p:nvPr/>
        </p:nvSpPr>
        <p:spPr>
          <a:xfrm>
            <a:off x="338859" y="1387681"/>
            <a:ext cx="10773896" cy="1015663"/>
          </a:xfrm>
          <a:prstGeom prst="rect">
            <a:avLst/>
          </a:prstGeom>
        </p:spPr>
        <p:txBody>
          <a:bodyPr wrap="square">
            <a:spAutoFit/>
          </a:bodyPr>
          <a:lstStyle/>
          <a:p>
            <a:pPr algn="just"/>
            <a:r>
              <a:rPr lang="fr-FR" sz="2000" dirty="0">
                <a:latin typeface="Times New Roman" panose="02020603050405020304" pitchFamily="18" charset="0"/>
                <a:cs typeface="Times New Roman" panose="02020603050405020304" pitchFamily="18" charset="0"/>
              </a:rPr>
              <a:t>Un langage de programmation sert à écrire des instructions que l’ordinateur peut exécuter pour accomplir des tâches. Il existe plusieurs langages de programmation, comme C/C++, Pascal, Java, Fortran, Matlab, etc.</a:t>
            </a:r>
          </a:p>
        </p:txBody>
      </p:sp>
      <p:pic>
        <p:nvPicPr>
          <p:cNvPr id="13" name="Image 12">
            <a:extLst>
              <a:ext uri="{FF2B5EF4-FFF2-40B4-BE49-F238E27FC236}">
                <a16:creationId xmlns:a16="http://schemas.microsoft.com/office/drawing/2014/main" id="{6D1824AB-E4D9-4EC6-AD8B-F230ECB5F12E}"/>
              </a:ext>
            </a:extLst>
          </p:cNvPr>
          <p:cNvPicPr>
            <a:picLocks noChangeAspect="1"/>
          </p:cNvPicPr>
          <p:nvPr/>
        </p:nvPicPr>
        <p:blipFill>
          <a:blip r:embed="rId4"/>
          <a:stretch>
            <a:fillRect/>
          </a:stretch>
        </p:blipFill>
        <p:spPr>
          <a:xfrm>
            <a:off x="1724025" y="2614864"/>
            <a:ext cx="8477250" cy="3671544"/>
          </a:xfrm>
          <a:prstGeom prst="rect">
            <a:avLst/>
          </a:prstGeom>
        </p:spPr>
      </p:pic>
      <p:sp>
        <p:nvSpPr>
          <p:cNvPr id="10" name="Rectangle 9">
            <a:extLst>
              <a:ext uri="{FF2B5EF4-FFF2-40B4-BE49-F238E27FC236}">
                <a16:creationId xmlns:a16="http://schemas.microsoft.com/office/drawing/2014/main" id="{14B726E2-D007-4561-B189-7B2FF22E0AB6}"/>
              </a:ext>
            </a:extLst>
          </p:cNvPr>
          <p:cNvSpPr/>
          <p:nvPr/>
        </p:nvSpPr>
        <p:spPr>
          <a:xfrm>
            <a:off x="1057907" y="898404"/>
            <a:ext cx="2995372" cy="369332"/>
          </a:xfrm>
          <a:prstGeom prst="rect">
            <a:avLst/>
          </a:prstGeom>
        </p:spPr>
        <p:txBody>
          <a:bodyPr wrap="none">
            <a:spAutoFit/>
          </a:bodyPr>
          <a:lstStyle/>
          <a:p>
            <a:r>
              <a:rPr lang="fr-FR" b="1" dirty="0">
                <a:latin typeface="Times New Roman" panose="02020603050405020304" pitchFamily="18" charset="0"/>
                <a:cs typeface="Times New Roman" panose="02020603050405020304" pitchFamily="18" charset="0"/>
              </a:rPr>
              <a:t>Langage de programmation </a:t>
            </a:r>
            <a:endParaRPr lang="fr-FR" b="1" dirty="0"/>
          </a:p>
        </p:txBody>
      </p:sp>
      <p:sp>
        <p:nvSpPr>
          <p:cNvPr id="16" name="Rectangle 15">
            <a:extLst>
              <a:ext uri="{FF2B5EF4-FFF2-40B4-BE49-F238E27FC236}">
                <a16:creationId xmlns:a16="http://schemas.microsoft.com/office/drawing/2014/main" id="{FB1CFF32-B8EE-48BA-9604-D5A1690F6B7E}"/>
              </a:ext>
            </a:extLst>
          </p:cNvPr>
          <p:cNvSpPr/>
          <p:nvPr/>
        </p:nvSpPr>
        <p:spPr>
          <a:xfrm>
            <a:off x="4804535" y="6135216"/>
            <a:ext cx="3012363"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b="1" i="1" dirty="0">
                <a:solidFill>
                  <a:srgbClr val="000000"/>
                </a:solidFill>
                <a:latin typeface="Times New Roman" panose="02020603050405020304" pitchFamily="18" charset="0"/>
                <a:cs typeface="Times New Roman" panose="02020603050405020304" pitchFamily="18" charset="0"/>
              </a:rPr>
              <a:t>Langages de Programmation </a:t>
            </a:r>
            <a:endParaRPr lang="fr-FR" dirty="0">
              <a:latin typeface="Times New Roman" panose="02020603050405020304" pitchFamily="18" charset="0"/>
              <a:cs typeface="Times New Roman" panose="02020603050405020304" pitchFamily="18" charset="0"/>
            </a:endParaRPr>
          </a:p>
        </p:txBody>
      </p:sp>
      <p:sp>
        <p:nvSpPr>
          <p:cNvPr id="17" name="Freeform 29">
            <a:extLst>
              <a:ext uri="{FF2B5EF4-FFF2-40B4-BE49-F238E27FC236}">
                <a16:creationId xmlns:a16="http://schemas.microsoft.com/office/drawing/2014/main" id="{8B2DE117-E7FC-4062-9018-6BCF98A6DCC3}"/>
              </a:ext>
            </a:extLst>
          </p:cNvPr>
          <p:cNvSpPr/>
          <p:nvPr/>
        </p:nvSpPr>
        <p:spPr>
          <a:xfrm>
            <a:off x="755212" y="903239"/>
            <a:ext cx="324032" cy="358570"/>
          </a:xfrm>
          <a:custGeom>
            <a:avLst/>
            <a:gdLst/>
            <a:ahLst/>
            <a:cxnLst/>
            <a:rect l="l" t="t" r="r" b="b"/>
            <a:pathLst>
              <a:path w="490262" h="730742">
                <a:moveTo>
                  <a:pt x="0" y="0"/>
                </a:moveTo>
                <a:lnTo>
                  <a:pt x="490262" y="0"/>
                </a:lnTo>
                <a:lnTo>
                  <a:pt x="490262" y="730742"/>
                </a:lnTo>
                <a:lnTo>
                  <a:pt x="0" y="730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252562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021A5B2-DE8F-4F7B-A2B1-63936E899C0D}"/>
              </a:ext>
            </a:extLst>
          </p:cNvPr>
          <p:cNvPicPr>
            <a:picLocks noChangeAspect="1"/>
          </p:cNvPicPr>
          <p:nvPr/>
        </p:nvPicPr>
        <p:blipFill>
          <a:blip r:embed="rId2"/>
          <a:stretch>
            <a:fillRect/>
          </a:stretch>
        </p:blipFill>
        <p:spPr>
          <a:xfrm>
            <a:off x="338859" y="2686050"/>
            <a:ext cx="5484774" cy="3219450"/>
          </a:xfrm>
          <a:prstGeom prst="rect">
            <a:avLst/>
          </a:prstGeom>
        </p:spPr>
      </p:pic>
      <p:pic>
        <p:nvPicPr>
          <p:cNvPr id="6" name="Image 5">
            <a:extLst>
              <a:ext uri="{FF2B5EF4-FFF2-40B4-BE49-F238E27FC236}">
                <a16:creationId xmlns:a16="http://schemas.microsoft.com/office/drawing/2014/main" id="{CA3B7FEE-B7C6-4DE9-8A9C-33A596EFC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450" y="2897981"/>
            <a:ext cx="4524375" cy="2795588"/>
          </a:xfrm>
          <a:prstGeom prst="rect">
            <a:avLst/>
          </a:prstGeom>
        </p:spPr>
      </p:pic>
      <p:grpSp>
        <p:nvGrpSpPr>
          <p:cNvPr id="5" name="Groupe 4">
            <a:extLst>
              <a:ext uri="{FF2B5EF4-FFF2-40B4-BE49-F238E27FC236}">
                <a16:creationId xmlns:a16="http://schemas.microsoft.com/office/drawing/2014/main" id="{6CFB993D-DEF9-4786-8BCD-CCBF7D7BB4CB}"/>
              </a:ext>
            </a:extLst>
          </p:cNvPr>
          <p:cNvGrpSpPr/>
          <p:nvPr/>
        </p:nvGrpSpPr>
        <p:grpSpPr>
          <a:xfrm>
            <a:off x="338859" y="323850"/>
            <a:ext cx="3290166" cy="516165"/>
            <a:chOff x="338859" y="323850"/>
            <a:chExt cx="3290166" cy="516165"/>
          </a:xfrm>
        </p:grpSpPr>
        <p:sp>
          <p:nvSpPr>
            <p:cNvPr id="7" name="Rectangle 6">
              <a:extLst>
                <a:ext uri="{FF2B5EF4-FFF2-40B4-BE49-F238E27FC236}">
                  <a16:creationId xmlns:a16="http://schemas.microsoft.com/office/drawing/2014/main" id="{DD6ECB60-2B83-49C9-AE4F-11C0257CF901}"/>
                </a:ext>
              </a:extLst>
            </p:cNvPr>
            <p:cNvSpPr/>
            <p:nvPr/>
          </p:nvSpPr>
          <p:spPr>
            <a:xfrm>
              <a:off x="666750" y="439905"/>
              <a:ext cx="2962275" cy="400110"/>
            </a:xfrm>
            <a:prstGeom prst="rect">
              <a:avLst/>
            </a:prstGeom>
          </p:spPr>
          <p:txBody>
            <a:bodyPr wrap="square">
              <a:spAutoFit/>
            </a:bodyPr>
            <a:lstStyle/>
            <a:p>
              <a:r>
                <a:rPr lang="fr-FR" sz="2000" b="1" dirty="0">
                  <a:solidFill>
                    <a:srgbClr val="000000"/>
                  </a:solidFill>
                  <a:latin typeface="Times New Roman" panose="02020603050405020304" pitchFamily="18" charset="0"/>
                </a:rPr>
                <a:t>Partie logiciel (Software)</a:t>
              </a:r>
              <a:r>
                <a:rPr lang="fr-FR" sz="2000" dirty="0"/>
                <a:t> </a:t>
              </a:r>
            </a:p>
          </p:txBody>
        </p:sp>
        <p:sp>
          <p:nvSpPr>
            <p:cNvPr id="8" name="Freeform 5">
              <a:extLst>
                <a:ext uri="{FF2B5EF4-FFF2-40B4-BE49-F238E27FC236}">
                  <a16:creationId xmlns:a16="http://schemas.microsoft.com/office/drawing/2014/main" id="{ED3C80D7-87E4-4FAC-A220-AC404AF4A018}"/>
                </a:ext>
              </a:extLst>
            </p:cNvPr>
            <p:cNvSpPr/>
            <p:nvPr/>
          </p:nvSpPr>
          <p:spPr>
            <a:xfrm>
              <a:off x="338859" y="323850"/>
              <a:ext cx="327891" cy="485387"/>
            </a:xfrm>
            <a:custGeom>
              <a:avLst/>
              <a:gdLst/>
              <a:ahLst/>
              <a:cxnLst/>
              <a:rect l="l" t="t" r="r" b="b"/>
              <a:pathLst>
                <a:path w="508935" h="775386">
                  <a:moveTo>
                    <a:pt x="0" y="0"/>
                  </a:moveTo>
                  <a:lnTo>
                    <a:pt x="508935" y="0"/>
                  </a:lnTo>
                  <a:lnTo>
                    <a:pt x="508935" y="775386"/>
                  </a:lnTo>
                  <a:lnTo>
                    <a:pt x="0" y="775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9" name="Rectangle 8">
            <a:extLst>
              <a:ext uri="{FF2B5EF4-FFF2-40B4-BE49-F238E27FC236}">
                <a16:creationId xmlns:a16="http://schemas.microsoft.com/office/drawing/2014/main" id="{93E4F145-4046-439E-AAB8-42B89668B9A4}"/>
              </a:ext>
            </a:extLst>
          </p:cNvPr>
          <p:cNvSpPr/>
          <p:nvPr/>
        </p:nvSpPr>
        <p:spPr>
          <a:xfrm>
            <a:off x="561975" y="2868946"/>
            <a:ext cx="1152880" cy="369332"/>
          </a:xfrm>
          <a:prstGeom prst="rect">
            <a:avLst/>
          </a:prstGeom>
        </p:spPr>
        <p:txBody>
          <a:bodyPr wrap="none">
            <a:spAutoFit/>
          </a:bodyPr>
          <a:lstStyle/>
          <a:p>
            <a:r>
              <a:rPr lang="fr-FR" dirty="0">
                <a:latin typeface="Forte" panose="03060902040502070203" pitchFamily="66" charset="0"/>
              </a:rPr>
              <a:t>Exemples</a:t>
            </a:r>
          </a:p>
        </p:txBody>
      </p:sp>
      <p:sp>
        <p:nvSpPr>
          <p:cNvPr id="3" name="Rectangle 2">
            <a:extLst>
              <a:ext uri="{FF2B5EF4-FFF2-40B4-BE49-F238E27FC236}">
                <a16:creationId xmlns:a16="http://schemas.microsoft.com/office/drawing/2014/main" id="{14CE893F-0B83-4544-8296-FB334AACF6CE}"/>
              </a:ext>
            </a:extLst>
          </p:cNvPr>
          <p:cNvSpPr/>
          <p:nvPr/>
        </p:nvSpPr>
        <p:spPr>
          <a:xfrm>
            <a:off x="1004888" y="932478"/>
            <a:ext cx="3505200" cy="369332"/>
          </a:xfrm>
          <a:prstGeom prst="rect">
            <a:avLst/>
          </a:prstGeom>
        </p:spPr>
        <p:txBody>
          <a:bodyPr wrap="square">
            <a:spAutoFit/>
          </a:bodyPr>
          <a:lstStyle/>
          <a:p>
            <a:r>
              <a:rPr lang="fr-FR" b="1" dirty="0">
                <a:solidFill>
                  <a:srgbClr val="000000"/>
                </a:solidFill>
                <a:latin typeface="Times New Roman" panose="02020603050405020304" pitchFamily="18" charset="0"/>
                <a:cs typeface="Times New Roman" panose="02020603050405020304" pitchFamily="18" charset="0"/>
              </a:rPr>
              <a:t>Logiciels d’application</a:t>
            </a:r>
            <a:r>
              <a:rPr lang="fr-FR" dirty="0">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51D16751-5089-4076-B4B0-6D2FF0A3B8AE}"/>
              </a:ext>
            </a:extLst>
          </p:cNvPr>
          <p:cNvSpPr/>
          <p:nvPr/>
        </p:nvSpPr>
        <p:spPr>
          <a:xfrm>
            <a:off x="438150" y="1394273"/>
            <a:ext cx="11277601" cy="1015663"/>
          </a:xfrm>
          <a:prstGeom prst="rect">
            <a:avLst/>
          </a:prstGeom>
        </p:spPr>
        <p:txBody>
          <a:bodyPr wrap="square">
            <a:spAutoFit/>
          </a:bodyPr>
          <a:lstStyle/>
          <a:p>
            <a:pPr algn="just"/>
            <a:r>
              <a:rPr lang="fr-FR" sz="2000" dirty="0">
                <a:solidFill>
                  <a:srgbClr val="000000"/>
                </a:solidFill>
                <a:latin typeface="Times New Roman" panose="02020603050405020304" pitchFamily="18" charset="0"/>
                <a:cs typeface="Times New Roman" panose="02020603050405020304" pitchFamily="18" charset="0"/>
              </a:rPr>
              <a:t>Ce sont des programmes exécutables spécialement écrits pour un système d’exploitation, et qui permettent de réaliser tout type de fonctions: traitement de texte, jeux et loisirs, retouche d’image, navigation internet, lecture de médias son, image, vidéo... (comme suite de </a:t>
            </a:r>
            <a:r>
              <a:rPr lang="fr-FR" sz="2000" dirty="0" err="1">
                <a:solidFill>
                  <a:srgbClr val="000000"/>
                </a:solidFill>
                <a:latin typeface="Times New Roman" panose="02020603050405020304" pitchFamily="18" charset="0"/>
                <a:cs typeface="Times New Roman" panose="02020603050405020304" pitchFamily="18" charset="0"/>
              </a:rPr>
              <a:t>MSOffice</a:t>
            </a:r>
            <a:r>
              <a:rPr lang="fr-FR" sz="2000" dirty="0">
                <a:solidFill>
                  <a:srgbClr val="000000"/>
                </a:solidFill>
                <a:latin typeface="Times New Roman" panose="02020603050405020304" pitchFamily="18" charset="0"/>
                <a:cs typeface="Times New Roman" panose="02020603050405020304" pitchFamily="18" charset="0"/>
              </a:rPr>
              <a:t>, </a:t>
            </a:r>
            <a:r>
              <a:rPr lang="fr-FR" sz="2000" dirty="0" err="1">
                <a:solidFill>
                  <a:srgbClr val="000000"/>
                </a:solidFill>
                <a:latin typeface="Times New Roman" panose="02020603050405020304" pitchFamily="18" charset="0"/>
                <a:cs typeface="Times New Roman" panose="02020603050405020304" pitchFamily="18" charset="0"/>
              </a:rPr>
              <a:t>PhotoShop</a:t>
            </a:r>
            <a:r>
              <a:rPr lang="fr-FR" sz="2000" dirty="0">
                <a:solidFill>
                  <a:srgbClr val="000000"/>
                </a:solidFill>
                <a:latin typeface="Times New Roman" panose="02020603050405020304" pitchFamily="18" charset="0"/>
                <a:cs typeface="Times New Roman" panose="02020603050405020304" pitchFamily="18" charset="0"/>
              </a:rPr>
              <a:t>, Auto CAD, Jeux, etc.).</a:t>
            </a:r>
            <a:r>
              <a:rPr lang="fr-FR" sz="2000" dirty="0">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AF460AD4-2333-4E90-AB1E-BF8C80BBF183}"/>
              </a:ext>
            </a:extLst>
          </p:cNvPr>
          <p:cNvSpPr/>
          <p:nvPr/>
        </p:nvSpPr>
        <p:spPr>
          <a:xfrm>
            <a:off x="4510088" y="6324599"/>
            <a:ext cx="256698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b="1" i="1" dirty="0">
                <a:solidFill>
                  <a:srgbClr val="000000"/>
                </a:solidFill>
              </a:rPr>
              <a:t>Logiciels et Application</a:t>
            </a:r>
            <a:r>
              <a:rPr lang="fr-FR" dirty="0"/>
              <a:t> </a:t>
            </a:r>
          </a:p>
        </p:txBody>
      </p:sp>
      <p:sp>
        <p:nvSpPr>
          <p:cNvPr id="14" name="Freeform 29">
            <a:extLst>
              <a:ext uri="{FF2B5EF4-FFF2-40B4-BE49-F238E27FC236}">
                <a16:creationId xmlns:a16="http://schemas.microsoft.com/office/drawing/2014/main" id="{92745AE3-EC81-4740-8491-E206D4564F98}"/>
              </a:ext>
            </a:extLst>
          </p:cNvPr>
          <p:cNvSpPr/>
          <p:nvPr/>
        </p:nvSpPr>
        <p:spPr>
          <a:xfrm>
            <a:off x="755212" y="903239"/>
            <a:ext cx="324032" cy="358570"/>
          </a:xfrm>
          <a:custGeom>
            <a:avLst/>
            <a:gdLst/>
            <a:ahLst/>
            <a:cxnLst/>
            <a:rect l="l" t="t" r="r" b="b"/>
            <a:pathLst>
              <a:path w="490262" h="730742">
                <a:moveTo>
                  <a:pt x="0" y="0"/>
                </a:moveTo>
                <a:lnTo>
                  <a:pt x="490262" y="0"/>
                </a:lnTo>
                <a:lnTo>
                  <a:pt x="490262" y="730742"/>
                </a:lnTo>
                <a:lnTo>
                  <a:pt x="0" y="730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57717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F4D2D-BA99-46B6-B1C7-1BF722DEC6E3}"/>
              </a:ext>
            </a:extLst>
          </p:cNvPr>
          <p:cNvSpPr/>
          <p:nvPr/>
        </p:nvSpPr>
        <p:spPr>
          <a:xfrm>
            <a:off x="2647950" y="1124035"/>
            <a:ext cx="7496175" cy="1200329"/>
          </a:xfrm>
          <a:prstGeom prst="rect">
            <a:avLst/>
          </a:prstGeom>
        </p:spPr>
        <p:txBody>
          <a:bodyPr wrap="square">
            <a:spAutoFit/>
          </a:bodyPr>
          <a:lstStyle/>
          <a:p>
            <a:pPr algn="ctr"/>
            <a:r>
              <a:rPr lang="fr-FR" sz="3600" b="1" dirty="0">
                <a:solidFill>
                  <a:srgbClr val="000000"/>
                </a:solidFill>
                <a:latin typeface="Snap ITC" panose="04040A07060A02020202" pitchFamily="82" charset="0"/>
                <a:cs typeface="Times New Roman" panose="02020603050405020304" pitchFamily="18" charset="0"/>
              </a:rPr>
              <a:t>Principe de fonctionnement d'un ordinateur</a:t>
            </a:r>
            <a:r>
              <a:rPr lang="fr-FR" sz="3600" b="1" dirty="0">
                <a:latin typeface="Snap ITC" panose="04040A07060A02020202" pitchFamily="82" charset="0"/>
                <a:cs typeface="Times New Roman" panose="02020603050405020304" pitchFamily="18" charset="0"/>
              </a:rPr>
              <a:t> </a:t>
            </a:r>
            <a:endParaRPr lang="fr-FR" sz="3600" dirty="0">
              <a:latin typeface="Snap ITC" panose="04040A07060A02020202" pitchFamily="82" charset="0"/>
            </a:endParaRPr>
          </a:p>
        </p:txBody>
      </p:sp>
      <p:sp>
        <p:nvSpPr>
          <p:cNvPr id="5" name="Freeform 4">
            <a:extLst>
              <a:ext uri="{FF2B5EF4-FFF2-40B4-BE49-F238E27FC236}">
                <a16:creationId xmlns:a16="http://schemas.microsoft.com/office/drawing/2014/main" id="{7930613A-3B01-4DEA-B53A-7039CC5C8140}"/>
              </a:ext>
            </a:extLst>
          </p:cNvPr>
          <p:cNvSpPr/>
          <p:nvPr/>
        </p:nvSpPr>
        <p:spPr>
          <a:xfrm>
            <a:off x="4491124" y="2562225"/>
            <a:ext cx="3209751" cy="2769087"/>
          </a:xfrm>
          <a:custGeom>
            <a:avLst/>
            <a:gdLst/>
            <a:ahLst/>
            <a:cxnLst/>
            <a:rect l="l" t="t" r="r" b="b"/>
            <a:pathLst>
              <a:path w="4973934" h="4114800">
                <a:moveTo>
                  <a:pt x="0" y="0"/>
                </a:moveTo>
                <a:lnTo>
                  <a:pt x="4973934" y="0"/>
                </a:lnTo>
                <a:lnTo>
                  <a:pt x="497393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3725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2ACBBD0-17D7-4DFB-99F1-E0C5DDB471F5}"/>
              </a:ext>
            </a:extLst>
          </p:cNvPr>
          <p:cNvPicPr>
            <a:picLocks noChangeAspect="1"/>
          </p:cNvPicPr>
          <p:nvPr/>
        </p:nvPicPr>
        <p:blipFill>
          <a:blip r:embed="rId2"/>
          <a:stretch>
            <a:fillRect/>
          </a:stretch>
        </p:blipFill>
        <p:spPr>
          <a:xfrm>
            <a:off x="3238101" y="437725"/>
            <a:ext cx="5715798" cy="5705900"/>
          </a:xfrm>
          <a:prstGeom prst="rect">
            <a:avLst/>
          </a:prstGeom>
        </p:spPr>
      </p:pic>
      <p:sp>
        <p:nvSpPr>
          <p:cNvPr id="2" name="Rectangle 1">
            <a:extLst>
              <a:ext uri="{FF2B5EF4-FFF2-40B4-BE49-F238E27FC236}">
                <a16:creationId xmlns:a16="http://schemas.microsoft.com/office/drawing/2014/main" id="{C29CFBD4-D7B5-4E9C-802A-C89324FB1F9B}"/>
              </a:ext>
            </a:extLst>
          </p:cNvPr>
          <p:cNvSpPr/>
          <p:nvPr/>
        </p:nvSpPr>
        <p:spPr>
          <a:xfrm>
            <a:off x="4048125" y="6235609"/>
            <a:ext cx="4505724" cy="369332"/>
          </a:xfrm>
          <a:prstGeom prst="rect">
            <a:avLst/>
          </a:prstGeom>
        </p:spPr>
        <p:txBody>
          <a:bodyPr wrap="square">
            <a:spAutoFit/>
          </a:bodyPr>
          <a:lstStyle/>
          <a:p>
            <a:r>
              <a:rPr lang="fr-FR" dirty="0">
                <a:solidFill>
                  <a:srgbClr val="000000"/>
                </a:solidFill>
                <a:latin typeface="Aharoni" panose="02010803020104030203" pitchFamily="2" charset="-79"/>
                <a:cs typeface="Aharoni" panose="02010803020104030203" pitchFamily="2" charset="-79"/>
              </a:rPr>
              <a:t>Architecture générale d’un ordinateur</a:t>
            </a:r>
            <a:r>
              <a:rPr lang="fr-FR" dirty="0">
                <a:latin typeface="Aharoni" panose="02010803020104030203" pitchFamily="2" charset="-79"/>
                <a:cs typeface="Aharoni" panose="02010803020104030203" pitchFamily="2" charset="-79"/>
              </a:rPr>
              <a:t> </a:t>
            </a:r>
          </a:p>
        </p:txBody>
      </p:sp>
      <p:sp>
        <p:nvSpPr>
          <p:cNvPr id="5" name="Rectangle 4">
            <a:extLst>
              <a:ext uri="{FF2B5EF4-FFF2-40B4-BE49-F238E27FC236}">
                <a16:creationId xmlns:a16="http://schemas.microsoft.com/office/drawing/2014/main" id="{C67B3B7A-84FC-4F7D-AA60-2E546E1CB1AE}"/>
              </a:ext>
            </a:extLst>
          </p:cNvPr>
          <p:cNvSpPr/>
          <p:nvPr/>
        </p:nvSpPr>
        <p:spPr>
          <a:xfrm>
            <a:off x="76200" y="114385"/>
            <a:ext cx="4585551" cy="369332"/>
          </a:xfrm>
          <a:prstGeom prst="rect">
            <a:avLst/>
          </a:prstGeom>
        </p:spPr>
        <p:txBody>
          <a:bodyPr wrap="none">
            <a:spAutoFit/>
          </a:bodyPr>
          <a:lstStyle/>
          <a:p>
            <a:r>
              <a:rPr lang="fr-FR" b="1" dirty="0">
                <a:solidFill>
                  <a:srgbClr val="000000"/>
                </a:solidFill>
                <a:latin typeface="Times New Roman" panose="02020603050405020304" pitchFamily="18" charset="0"/>
                <a:cs typeface="Times New Roman" panose="02020603050405020304" pitchFamily="18" charset="0"/>
              </a:rPr>
              <a:t>Principe de fonctionnement d'un ordinateur</a:t>
            </a:r>
            <a:r>
              <a:rPr lang="fr-FR" b="1" dirty="0">
                <a:latin typeface="Times New Roman" panose="02020603050405020304" pitchFamily="18" charset="0"/>
                <a:cs typeface="Times New Roman" panose="02020603050405020304" pitchFamily="18" charset="0"/>
              </a:rPr>
              <a:t> </a:t>
            </a:r>
            <a:endParaRPr lang="fr-FR" dirty="0"/>
          </a:p>
        </p:txBody>
      </p:sp>
    </p:spTree>
    <p:extLst>
      <p:ext uri="{BB962C8B-B14F-4D97-AF65-F5344CB8AC3E}">
        <p14:creationId xmlns:p14="http://schemas.microsoft.com/office/powerpoint/2010/main" val="2333670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e 50"/>
          <p:cNvGrpSpPr/>
          <p:nvPr/>
        </p:nvGrpSpPr>
        <p:grpSpPr>
          <a:xfrm rot="10800000">
            <a:off x="8304426" y="-119562"/>
            <a:ext cx="3901149" cy="6959864"/>
            <a:chOff x="-99172" y="528735"/>
            <a:chExt cx="32907498" cy="9951710"/>
          </a:xfrm>
        </p:grpSpPr>
        <p:grpSp>
          <p:nvGrpSpPr>
            <p:cNvPr id="52" name="Group 3"/>
            <p:cNvGrpSpPr/>
            <p:nvPr/>
          </p:nvGrpSpPr>
          <p:grpSpPr>
            <a:xfrm>
              <a:off x="-99172" y="7017871"/>
              <a:ext cx="2115967" cy="3379507"/>
              <a:chOff x="0" y="-38100"/>
              <a:chExt cx="1069957" cy="1015627"/>
            </a:xfrm>
          </p:grpSpPr>
          <p:sp>
            <p:nvSpPr>
              <p:cNvPr id="54" name="Freeform 4"/>
              <p:cNvSpPr/>
              <p:nvPr/>
            </p:nvSpPr>
            <p:spPr>
              <a:xfrm>
                <a:off x="0" y="0"/>
                <a:ext cx="1069957" cy="947695"/>
              </a:xfrm>
              <a:custGeom>
                <a:avLst/>
                <a:gdLst/>
                <a:ahLst/>
                <a:cxnLst/>
                <a:rect l="l" t="t" r="r" b="b"/>
                <a:pathLst>
                  <a:path w="1069957" h="977527">
                    <a:moveTo>
                      <a:pt x="0" y="0"/>
                    </a:moveTo>
                    <a:lnTo>
                      <a:pt x="1069957" y="0"/>
                    </a:lnTo>
                    <a:lnTo>
                      <a:pt x="1069957" y="977527"/>
                    </a:lnTo>
                    <a:lnTo>
                      <a:pt x="0" y="977527"/>
                    </a:lnTo>
                    <a:close/>
                  </a:path>
                </a:pathLst>
              </a:custGeom>
              <a:solidFill>
                <a:schemeClr val="accent1">
                  <a:lumMod val="75000"/>
                </a:schemeClr>
              </a:solidFill>
            </p:spPr>
          </p:sp>
          <p:sp>
            <p:nvSpPr>
              <p:cNvPr id="55" name="TextBox 5"/>
              <p:cNvSpPr txBox="1"/>
              <p:nvPr/>
            </p:nvSpPr>
            <p:spPr>
              <a:xfrm>
                <a:off x="0" y="-38100"/>
                <a:ext cx="1069957" cy="1015627"/>
              </a:xfrm>
              <a:prstGeom prst="rect">
                <a:avLst/>
              </a:prstGeom>
            </p:spPr>
            <p:txBody>
              <a:bodyPr lIns="33830" tIns="33830" rIns="33830" bIns="33830" rtlCol="0" anchor="ctr"/>
              <a:lstStyle/>
              <a:p>
                <a:pPr algn="ctr">
                  <a:lnSpc>
                    <a:spcPts val="1771"/>
                  </a:lnSpc>
                  <a:spcBef>
                    <a:spcPct val="0"/>
                  </a:spcBef>
                </a:pPr>
                <a:endParaRPr sz="1199"/>
              </a:p>
            </p:txBody>
          </p:sp>
        </p:grpSp>
        <p:sp>
          <p:nvSpPr>
            <p:cNvPr id="53" name="Freeform 6"/>
            <p:cNvSpPr/>
            <p:nvPr/>
          </p:nvSpPr>
          <p:spPr>
            <a:xfrm rot="5400000">
              <a:off x="11505607" y="-10822275"/>
              <a:ext cx="9951710" cy="32653729"/>
            </a:xfrm>
            <a:custGeom>
              <a:avLst/>
              <a:gdLst/>
              <a:ahLst/>
              <a:cxnLst/>
              <a:rect l="l" t="t" r="r" b="b"/>
              <a:pathLst>
                <a:path w="10040128" h="4350806">
                  <a:moveTo>
                    <a:pt x="0" y="0"/>
                  </a:moveTo>
                  <a:lnTo>
                    <a:pt x="10040128" y="0"/>
                  </a:lnTo>
                  <a:lnTo>
                    <a:pt x="10040128" y="4350806"/>
                  </a:lnTo>
                  <a:lnTo>
                    <a:pt x="0" y="4350806"/>
                  </a:lnTo>
                  <a:lnTo>
                    <a:pt x="0" y="0"/>
                  </a:lnTo>
                  <a:close/>
                </a:path>
              </a:pathLst>
            </a:custGeom>
            <a:blipFill>
              <a:blip r:embed="rId3"/>
              <a:stretch>
                <a:fillRect t="-34821" b="-949"/>
              </a:stretch>
            </a:blipFill>
          </p:spPr>
        </p:sp>
      </p:grpSp>
      <p:sp>
        <p:nvSpPr>
          <p:cNvPr id="20" name="圆角矩形 8"/>
          <p:cNvSpPr/>
          <p:nvPr/>
        </p:nvSpPr>
        <p:spPr>
          <a:xfrm rot="438117">
            <a:off x="1876797" y="3471679"/>
            <a:ext cx="2849257" cy="1809949"/>
          </a:xfrm>
          <a:prstGeom prst="roundRect">
            <a:avLst>
              <a:gd name="adj" fmla="val 24096"/>
            </a:avLst>
          </a:prstGeom>
          <a:solidFill>
            <a:srgbClr val="45B1D2">
              <a:alpha val="20000"/>
            </a:srgbClr>
          </a:solidFill>
          <a:ln>
            <a:noFill/>
          </a:ln>
          <a:effectLst>
            <a:glow rad="139700">
              <a:schemeClr val="accent5">
                <a:satMod val="175000"/>
                <a:alpha val="2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1" name="圆角矩形 9"/>
          <p:cNvSpPr/>
          <p:nvPr/>
        </p:nvSpPr>
        <p:spPr>
          <a:xfrm rot="984717">
            <a:off x="1530713" y="1210654"/>
            <a:ext cx="3248037" cy="1165040"/>
          </a:xfrm>
          <a:prstGeom prst="roundRect">
            <a:avLst>
              <a:gd name="adj" fmla="val 24096"/>
            </a:avLst>
          </a:prstGeom>
          <a:solidFill>
            <a:srgbClr val="45B1D2">
              <a:alpha val="20000"/>
            </a:srgbClr>
          </a:solidFill>
          <a:ln>
            <a:noFill/>
          </a:ln>
          <a:effectLst>
            <a:glow rad="139700">
              <a:schemeClr val="accent5">
                <a:satMod val="175000"/>
                <a:alpha val="2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2" name="圆角矩形 10"/>
          <p:cNvSpPr/>
          <p:nvPr/>
        </p:nvSpPr>
        <p:spPr>
          <a:xfrm rot="188303">
            <a:off x="4779589" y="2036574"/>
            <a:ext cx="2911660" cy="1672479"/>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19941725" lon="19155471" rev="9379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3" name="圆角矩形 12"/>
          <p:cNvSpPr/>
          <p:nvPr/>
        </p:nvSpPr>
        <p:spPr>
          <a:xfrm rot="188303">
            <a:off x="7372891" y="3854607"/>
            <a:ext cx="2033038" cy="1222136"/>
          </a:xfrm>
          <a:prstGeom prst="roundRect">
            <a:avLst>
              <a:gd name="adj" fmla="val 24096"/>
            </a:avLst>
          </a:prstGeom>
          <a:solidFill>
            <a:srgbClr val="45B1D2">
              <a:alpha val="20000"/>
            </a:srgbClr>
          </a:solidFill>
          <a:ln>
            <a:noFill/>
          </a:ln>
          <a:effectLst>
            <a:glow rad="139700">
              <a:schemeClr val="accent5">
                <a:satMod val="175000"/>
                <a:alpha val="2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4" name="圆角矩形 13"/>
          <p:cNvSpPr/>
          <p:nvPr/>
        </p:nvSpPr>
        <p:spPr>
          <a:xfrm rot="471172">
            <a:off x="9549113" y="4080805"/>
            <a:ext cx="1602025" cy="1060450"/>
          </a:xfrm>
          <a:prstGeom prst="roundRect">
            <a:avLst>
              <a:gd name="adj" fmla="val 24096"/>
            </a:avLst>
          </a:prstGeom>
          <a:solidFill>
            <a:srgbClr val="45B1D2">
              <a:alpha val="20000"/>
            </a:srgbClr>
          </a:solidFill>
          <a:ln>
            <a:noFill/>
          </a:ln>
          <a:effectLst>
            <a:glow rad="139700">
              <a:schemeClr val="accent5">
                <a:satMod val="175000"/>
                <a:alpha val="2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5" name="圆角矩形 14"/>
          <p:cNvSpPr/>
          <p:nvPr/>
        </p:nvSpPr>
        <p:spPr>
          <a:xfrm rot="471172">
            <a:off x="7970257" y="2659149"/>
            <a:ext cx="1828607" cy="1234462"/>
          </a:xfrm>
          <a:prstGeom prst="roundRect">
            <a:avLst>
              <a:gd name="adj" fmla="val 24096"/>
            </a:avLst>
          </a:prstGeom>
          <a:solidFill>
            <a:srgbClr val="45B1D2">
              <a:alpha val="20000"/>
            </a:srgbClr>
          </a:solidFill>
          <a:ln>
            <a:noFill/>
          </a:ln>
          <a:effectLst>
            <a:glow rad="139700">
              <a:schemeClr val="accent5">
                <a:satMod val="175000"/>
                <a:alpha val="2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6" name="圆角矩形 15"/>
          <p:cNvSpPr/>
          <p:nvPr/>
        </p:nvSpPr>
        <p:spPr>
          <a:xfrm rot="471172">
            <a:off x="9075840" y="2484779"/>
            <a:ext cx="1597412" cy="1078386"/>
          </a:xfrm>
          <a:prstGeom prst="roundRect">
            <a:avLst>
              <a:gd name="adj" fmla="val 24096"/>
            </a:avLst>
          </a:prstGeom>
          <a:solidFill>
            <a:srgbClr val="45B1D2">
              <a:alpha val="20000"/>
            </a:srgbClr>
          </a:solidFill>
          <a:ln>
            <a:noFill/>
          </a:ln>
          <a:effectLst>
            <a:glow rad="139700">
              <a:schemeClr val="accent5">
                <a:satMod val="175000"/>
                <a:alpha val="2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7" name="圆角矩形 16"/>
          <p:cNvSpPr/>
          <p:nvPr/>
        </p:nvSpPr>
        <p:spPr>
          <a:xfrm rot="471172">
            <a:off x="10141096" y="3828262"/>
            <a:ext cx="899468" cy="595397"/>
          </a:xfrm>
          <a:prstGeom prst="roundRect">
            <a:avLst>
              <a:gd name="adj" fmla="val 24096"/>
            </a:avLst>
          </a:prstGeom>
          <a:solidFill>
            <a:srgbClr val="45B1D2">
              <a:alpha val="20000"/>
            </a:srgbClr>
          </a:solidFill>
          <a:ln>
            <a:noFill/>
          </a:ln>
          <a:effectLst>
            <a:glow rad="139700">
              <a:schemeClr val="accent5">
                <a:satMod val="175000"/>
                <a:alpha val="2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8" name="圆角矩形 17"/>
          <p:cNvSpPr/>
          <p:nvPr/>
        </p:nvSpPr>
        <p:spPr>
          <a:xfrm rot="471172">
            <a:off x="6316188" y="1775426"/>
            <a:ext cx="2483397" cy="1288488"/>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19980003" lon="17749193" rev="213801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29" name="圆角矩形 18"/>
          <p:cNvSpPr/>
          <p:nvPr/>
        </p:nvSpPr>
        <p:spPr>
          <a:xfrm rot="188303">
            <a:off x="4432111" y="2434245"/>
            <a:ext cx="3442852" cy="1597450"/>
          </a:xfrm>
          <a:prstGeom prst="roundRect">
            <a:avLst>
              <a:gd name="adj" fmla="val 24096"/>
            </a:avLst>
          </a:prstGeom>
          <a:solidFill>
            <a:srgbClr val="E5FFFE">
              <a:alpha val="83000"/>
            </a:srgbClr>
          </a:solidFill>
          <a:ln>
            <a:noFill/>
          </a:ln>
          <a:effectLst>
            <a:glow rad="1270000">
              <a:schemeClr val="accent5">
                <a:satMod val="175000"/>
                <a:alpha val="69000"/>
              </a:schemeClr>
            </a:glow>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pic>
        <p:nvPicPr>
          <p:cNvPr id="30" name="Picture 2" descr="C:\Users\md\Desktop\xpic6209.png"/>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6816308" y="772925"/>
            <a:ext cx="3634116" cy="2336042"/>
          </a:xfrm>
          <a:prstGeom prst="rect">
            <a:avLst/>
          </a:prstGeom>
          <a:noFill/>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1" name="Text Box 1"/>
          <p:cNvSpPr txBox="1"/>
          <p:nvPr/>
        </p:nvSpPr>
        <p:spPr>
          <a:xfrm rot="185762">
            <a:off x="4211359" y="3014532"/>
            <a:ext cx="4164242" cy="411454"/>
          </a:xfrm>
          <a:prstGeom prst="rect">
            <a:avLst/>
          </a:prstGeom>
          <a:noFill/>
        </p:spPr>
        <p:txBody>
          <a:bodyPr wrap="square" lIns="92896" tIns="46448" rIns="92896" bIns="46448" rtlCol="0">
            <a:spAutoFit/>
          </a:bodyPr>
          <a:lstStyle/>
          <a:p>
            <a:r>
              <a:rPr lang="en-US" sz="1598" b="1" dirty="0">
                <a:latin typeface="Times New Roman" panose="02020603050405020304" charset="0"/>
                <a:cs typeface="Times New Roman" panose="02020603050405020304" charset="0"/>
              </a:rPr>
              <a:t>     E-</a:t>
            </a:r>
            <a:r>
              <a:rPr lang="en-US" sz="2064" b="1" dirty="0">
                <a:latin typeface="Times New Roman" panose="02020603050405020304" charset="0"/>
                <a:cs typeface="Times New Roman" panose="02020603050405020304" charset="0"/>
              </a:rPr>
              <a:t>learning.univ-bejaia.dz</a:t>
            </a:r>
          </a:p>
        </p:txBody>
      </p:sp>
      <p:sp>
        <p:nvSpPr>
          <p:cNvPr id="32" name="Rectangle 31"/>
          <p:cNvSpPr/>
          <p:nvPr/>
        </p:nvSpPr>
        <p:spPr>
          <a:xfrm>
            <a:off x="257427" y="5586909"/>
            <a:ext cx="11497090" cy="943716"/>
          </a:xfrm>
          <a:prstGeom prst="rect">
            <a:avLst/>
          </a:prstGeom>
          <a:gradFill>
            <a:gsLst>
              <a:gs pos="0">
                <a:srgbClr val="3399FF"/>
              </a:gs>
              <a:gs pos="16000">
                <a:srgbClr val="00CCCC"/>
              </a:gs>
              <a:gs pos="81000">
                <a:srgbClr val="1170FF"/>
              </a:gs>
              <a:gs pos="100000">
                <a:srgbClr val="006699"/>
              </a:gs>
            </a:gsLst>
            <a:lin ang="5400000" scaled="0"/>
          </a:gradFill>
        </p:spPr>
        <p:txBody>
          <a:bodyPr wrap="square" lIns="92896" tIns="46448" rIns="92896" bIns="46448">
            <a:spAutoFit/>
          </a:bodyPr>
          <a:lstStyle/>
          <a:p>
            <a:r>
              <a:rPr lang="fr-FR" sz="2797" b="1" dirty="0">
                <a:latin typeface="Times New Roman" pitchFamily="18" charset="0"/>
                <a:cs typeface="Times New Roman" pitchFamily="18" charset="0"/>
              </a:rPr>
              <a:t>Accès à la plateforme</a:t>
            </a:r>
          </a:p>
          <a:p>
            <a:pPr>
              <a:lnSpc>
                <a:spcPct val="150000"/>
              </a:lnSpc>
            </a:pPr>
            <a:r>
              <a:rPr lang="fr-FR" sz="2064" dirty="0">
                <a:latin typeface="Times New Roman" pitchFamily="18" charset="0"/>
                <a:cs typeface="Times New Roman" pitchFamily="18" charset="0"/>
              </a:rPr>
              <a:t>L’université de Bejaia met à notre disposition  une  plateforme </a:t>
            </a:r>
            <a:r>
              <a:rPr lang="fr-FR" sz="2064" b="1" dirty="0">
                <a:latin typeface="Times New Roman" pitchFamily="18" charset="0"/>
                <a:cs typeface="Times New Roman" pitchFamily="18" charset="0"/>
              </a:rPr>
              <a:t>MOODLE</a:t>
            </a:r>
            <a:r>
              <a:rPr lang="fr-FR" sz="2064" dirty="0">
                <a:latin typeface="Times New Roman" pitchFamily="18" charset="0"/>
                <a:cs typeface="Times New Roman" pitchFamily="18" charset="0"/>
              </a:rPr>
              <a:t> accessible via l’adresse suivante </a:t>
            </a:r>
          </a:p>
        </p:txBody>
      </p:sp>
    </p:spTree>
    <p:extLst>
      <p:ext uri="{BB962C8B-B14F-4D97-AF65-F5344CB8AC3E}">
        <p14:creationId xmlns:p14="http://schemas.microsoft.com/office/powerpoint/2010/main" val="39235538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 fill="hold"/>
                                        <p:tgtEl>
                                          <p:spTgt spid="20"/>
                                        </p:tgtEl>
                                        <p:attrNameLst>
                                          <p:attrName>ppt_x</p:attrName>
                                        </p:attrNameLst>
                                      </p:cBhvr>
                                      <p:tavLst>
                                        <p:tav tm="0">
                                          <p:val>
                                            <p:strVal val="1+#ppt_w/2"/>
                                          </p:val>
                                        </p:tav>
                                        <p:tav tm="100000">
                                          <p:val>
                                            <p:strVal val="#ppt_x"/>
                                          </p:val>
                                        </p:tav>
                                      </p:tavLst>
                                    </p:anim>
                                    <p:anim calcmode="lin" valueType="num">
                                      <p:cBhvr additive="base">
                                        <p:cTn id="8" dur="3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300" fill="hold"/>
                                        <p:tgtEl>
                                          <p:spTgt spid="21"/>
                                        </p:tgtEl>
                                        <p:attrNameLst>
                                          <p:attrName>ppt_x</p:attrName>
                                        </p:attrNameLst>
                                      </p:cBhvr>
                                      <p:tavLst>
                                        <p:tav tm="0">
                                          <p:val>
                                            <p:strVal val="1+#ppt_w/2"/>
                                          </p:val>
                                        </p:tav>
                                        <p:tav tm="100000">
                                          <p:val>
                                            <p:strVal val="#ppt_x"/>
                                          </p:val>
                                        </p:tav>
                                      </p:tavLst>
                                    </p:anim>
                                    <p:anim calcmode="lin" valueType="num">
                                      <p:cBhvr additive="base">
                                        <p:cTn id="12" dur="3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3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3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3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1+#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3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3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3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1+#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30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800"/>
                            </p:stCondLst>
                            <p:childTnLst>
                              <p:par>
                                <p:cTn id="42" presetID="2" presetClass="entr" presetSubtype="3"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1000" fill="hold"/>
                                        <p:tgtEl>
                                          <p:spTgt spid="30"/>
                                        </p:tgtEl>
                                        <p:attrNameLst>
                                          <p:attrName>ppt_x</p:attrName>
                                        </p:attrNameLst>
                                      </p:cBhvr>
                                      <p:tavLst>
                                        <p:tav tm="0">
                                          <p:val>
                                            <p:strVal val="1+#ppt_w/2"/>
                                          </p:val>
                                        </p:tav>
                                        <p:tav tm="100000">
                                          <p:val>
                                            <p:strVal val="#ppt_x"/>
                                          </p:val>
                                        </p:tav>
                                      </p:tavLst>
                                    </p:anim>
                                    <p:anim calcmode="lin" valueType="num">
                                      <p:cBhvr additive="base">
                                        <p:cTn id="45" dur="1000" fill="hold"/>
                                        <p:tgtEl>
                                          <p:spTgt spid="30"/>
                                        </p:tgtEl>
                                        <p:attrNameLst>
                                          <p:attrName>ppt_y</p:attrName>
                                        </p:attrNameLst>
                                      </p:cBhvr>
                                      <p:tavLst>
                                        <p:tav tm="0">
                                          <p:val>
                                            <p:strVal val="0-#ppt_h/2"/>
                                          </p:val>
                                        </p:tav>
                                        <p:tav tm="100000">
                                          <p:val>
                                            <p:strVal val="#ppt_y"/>
                                          </p:val>
                                        </p:tav>
                                      </p:tavLst>
                                    </p:anim>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26" presetClass="emph" presetSubtype="0" repeatCount="indefinite" fill="hold" grpId="1" nodeType="withEffect">
                                  <p:stCondLst>
                                    <p:cond delay="0"/>
                                  </p:stCondLst>
                                  <p:childTnLst>
                                    <p:animEffect transition="out" filter="fade">
                                      <p:cBhvr>
                                        <p:cTn id="53" dur="500" tmFilter="0, 0; .2, .5; .8, .5; 1, 0"/>
                                        <p:tgtEl>
                                          <p:spTgt spid="29"/>
                                        </p:tgtEl>
                                      </p:cBhvr>
                                    </p:animEffect>
                                    <p:animScale>
                                      <p:cBhvr>
                                        <p:cTn id="54" dur="250" autoRev="1" fill="hold"/>
                                        <p:tgtEl>
                                          <p:spTgt spid="29"/>
                                        </p:tgtEl>
                                      </p:cBhvr>
                                      <p:by x="105000" y="105000"/>
                                    </p:animScale>
                                  </p:childTnLst>
                                </p:cTn>
                              </p:par>
                              <p:par>
                                <p:cTn id="55" presetID="1" presetClass="entr" presetSubtype="0" fill="hold" grpId="0" nodeType="withEffect">
                                  <p:stCondLst>
                                    <p:cond delay="0"/>
                                  </p:stCondLst>
                                  <p:childTnLst>
                                    <p:set>
                                      <p:cBhvr>
                                        <p:cTn id="56" dur="1" fill="hold">
                                          <p:stCondLst>
                                            <p:cond delay="4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2" grpId="0" bldLvl="0" animBg="1"/>
      <p:bldP spid="22" grpId="1" bldLvl="0" animBg="1"/>
      <p:bldP spid="23" grpId="0" bldLvl="0" animBg="1"/>
      <p:bldP spid="24" grpId="0" bldLvl="0" animBg="1"/>
      <p:bldP spid="25" grpId="0" bldLvl="0" animBg="1"/>
      <p:bldP spid="26" grpId="0" bldLvl="0" animBg="1"/>
      <p:bldP spid="27" grpId="0" bldLvl="0" animBg="1"/>
      <p:bldP spid="28" grpId="0" bldLvl="0" animBg="1"/>
      <p:bldP spid="29" grpId="0" bldLvl="0" animBg="1"/>
      <p:bldP spid="29" grpId="1" bldLvl="0" animBg="1"/>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5CC9153-489A-4C0E-8241-A41D10B0D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14325"/>
            <a:ext cx="11534775" cy="6324600"/>
          </a:xfrm>
          <a:prstGeom prst="rect">
            <a:avLst/>
          </a:prstGeom>
        </p:spPr>
      </p:pic>
    </p:spTree>
    <p:extLst>
      <p:ext uri="{BB962C8B-B14F-4D97-AF65-F5344CB8AC3E}">
        <p14:creationId xmlns:p14="http://schemas.microsoft.com/office/powerpoint/2010/main" val="356269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8BBF4DEE-760C-44DB-93BB-59AFFC4B8819}"/>
              </a:ext>
            </a:extLst>
          </p:cNvPr>
          <p:cNvGrpSpPr/>
          <p:nvPr/>
        </p:nvGrpSpPr>
        <p:grpSpPr>
          <a:xfrm>
            <a:off x="1160295" y="1237684"/>
            <a:ext cx="10441462" cy="5297033"/>
            <a:chOff x="1160295" y="1237684"/>
            <a:chExt cx="10441462" cy="5297033"/>
          </a:xfrm>
        </p:grpSpPr>
        <p:sp>
          <p:nvSpPr>
            <p:cNvPr id="20" name="Ellipse 19"/>
            <p:cNvSpPr/>
            <p:nvPr/>
          </p:nvSpPr>
          <p:spPr>
            <a:xfrm>
              <a:off x="3967315" y="2725187"/>
              <a:ext cx="4203291" cy="1759528"/>
            </a:xfrm>
            <a:prstGeom prst="ellipse">
              <a:avLst/>
            </a:prstGeom>
            <a:solidFill>
              <a:srgbClr val="F0ECE1"/>
            </a:solidFill>
            <a:ln>
              <a:solidFill>
                <a:srgbClr val="3B4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b="1" dirty="0">
                  <a:solidFill>
                    <a:schemeClr val="tx1"/>
                  </a:solidFill>
                  <a:latin typeface="NewComputerModern10" panose="00000500000000000000" pitchFamily="50" charset="0"/>
                  <a:cs typeface="Times New Roman" panose="02020603050405020304" pitchFamily="18" charset="0"/>
                </a:rPr>
                <a:t>Pourquoi étudier l’</a:t>
              </a:r>
              <a:r>
                <a:rPr lang="fr-FR" sz="2400" b="1" dirty="0">
                  <a:solidFill>
                    <a:srgbClr val="FF0000"/>
                  </a:solidFill>
                  <a:latin typeface="NewComputerModern10" panose="00000500000000000000" pitchFamily="50" charset="0"/>
                  <a:cs typeface="Times New Roman" panose="02020603050405020304" pitchFamily="18" charset="0"/>
                </a:rPr>
                <a:t>informatique</a:t>
              </a:r>
              <a:r>
                <a:rPr lang="fr-FR" sz="2400" b="1" dirty="0">
                  <a:solidFill>
                    <a:schemeClr val="tx1"/>
                  </a:solidFill>
                  <a:latin typeface="NewComputerModern10" panose="00000500000000000000" pitchFamily="50" charset="0"/>
                  <a:cs typeface="Times New Roman" panose="02020603050405020304" pitchFamily="18" charset="0"/>
                </a:rPr>
                <a:t> ?</a:t>
              </a:r>
            </a:p>
          </p:txBody>
        </p:sp>
        <p:sp>
          <p:nvSpPr>
            <p:cNvPr id="21" name="Rectangle 20"/>
            <p:cNvSpPr/>
            <p:nvPr/>
          </p:nvSpPr>
          <p:spPr>
            <a:xfrm>
              <a:off x="1160295" y="1237684"/>
              <a:ext cx="4447308" cy="1008498"/>
            </a:xfrm>
            <a:prstGeom prst="wedgeRectCallout">
              <a:avLst>
                <a:gd name="adj1" fmla="val 38104"/>
                <a:gd name="adj2" fmla="val 100921"/>
              </a:avLst>
            </a:prstGeom>
            <a:solidFill>
              <a:srgbClr val="F0ECE1"/>
            </a:solidFill>
            <a:ln>
              <a:solidFill>
                <a:srgbClr val="3B4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dirty="0">
                  <a:solidFill>
                    <a:schemeClr val="tx1"/>
                  </a:solidFill>
                  <a:latin typeface="Times New Roman" panose="02020603050405020304" pitchFamily="18" charset="0"/>
                  <a:cs typeface="Times New Roman" panose="02020603050405020304" pitchFamily="18" charset="0"/>
                </a:rPr>
                <a:t>Pour </a:t>
              </a:r>
              <a:r>
                <a:rPr lang="fr-FR" sz="2400" dirty="0">
                  <a:solidFill>
                    <a:srgbClr val="000000"/>
                  </a:solidFill>
                  <a:latin typeface="Times New Roman" panose="02020603050405020304" pitchFamily="18" charset="0"/>
                  <a:cs typeface="Times New Roman" panose="02020603050405020304" pitchFamily="18" charset="0"/>
                </a:rPr>
                <a:t>identifier les principaux composants d’un </a:t>
              </a:r>
              <a:r>
                <a:rPr lang="fr-FR" sz="2400" dirty="0">
                  <a:solidFill>
                    <a:schemeClr val="tx1"/>
                  </a:solidFill>
                  <a:latin typeface="Times New Roman" panose="02020603050405020304" pitchFamily="18" charset="0"/>
                  <a:cs typeface="Times New Roman" panose="02020603050405020304" pitchFamily="18" charset="0"/>
                </a:rPr>
                <a:t>ordinateur .</a:t>
              </a:r>
              <a:br>
                <a:rPr lang="fr-FR" sz="2400" dirty="0">
                  <a:solidFill>
                    <a:schemeClr val="tx1"/>
                  </a:solidFill>
                  <a:latin typeface="Times New Roman" panose="02020603050405020304" pitchFamily="18" charset="0"/>
                  <a:cs typeface="Times New Roman" panose="02020603050405020304" pitchFamily="18" charset="0"/>
                </a:rPr>
              </a:br>
              <a:endParaRPr lang="fr-FR" sz="2400" dirty="0">
                <a:solidFill>
                  <a:schemeClr val="tx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160295" y="4930473"/>
              <a:ext cx="3796145" cy="1604244"/>
            </a:xfrm>
            <a:prstGeom prst="wedgeRectCallout">
              <a:avLst>
                <a:gd name="adj1" fmla="val 35692"/>
                <a:gd name="adj2" fmla="val -94190"/>
              </a:avLst>
            </a:prstGeom>
            <a:solidFill>
              <a:srgbClr val="F0ECE1"/>
            </a:solidFill>
            <a:ln>
              <a:solidFill>
                <a:srgbClr val="3B4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dirty="0">
                  <a:solidFill>
                    <a:schemeClr val="tx1"/>
                  </a:solidFill>
                  <a:latin typeface="Times New Roman" panose="02020603050405020304" pitchFamily="18" charset="0"/>
                  <a:cs typeface="Times New Roman" panose="02020603050405020304" pitchFamily="18" charset="0"/>
                </a:rPr>
                <a:t>Pour</a:t>
              </a:r>
              <a:r>
                <a:rPr lang="fr-FR" sz="2000" dirty="0">
                  <a:solidFill>
                    <a:schemeClr val="tx1"/>
                  </a:solidFill>
                  <a:latin typeface="Times New Roman" panose="02020603050405020304" pitchFamily="18" charset="0"/>
                  <a:cs typeface="Times New Roman" panose="02020603050405020304" pitchFamily="18" charset="0"/>
                </a:rPr>
                <a:t> </a:t>
              </a:r>
              <a:r>
                <a:rPr lang="fr-FR" sz="2400" dirty="0">
                  <a:solidFill>
                    <a:schemeClr val="tx1"/>
                  </a:solidFill>
                  <a:latin typeface="Times New Roman" panose="02020603050405020304" pitchFamily="18" charset="0"/>
                  <a:cs typeface="Times New Roman" panose="02020603050405020304" pitchFamily="18" charset="0"/>
                </a:rPr>
                <a:t>apprendre comment évaluer les expressions arithmétiques et logiques.</a:t>
              </a:r>
              <a:br>
                <a:rPr lang="fr-FR" sz="2000" dirty="0"/>
              </a:br>
              <a:endParaRPr lang="fr-FR" sz="2000" dirty="0">
                <a:solidFill>
                  <a:schemeClr val="tx1"/>
                </a:solidFill>
                <a:latin typeface="NewComputerModern10" panose="00000500000000000000" pitchFamily="50" charset="0"/>
                <a:cs typeface="Times New Roman" panose="02020603050405020304" pitchFamily="18" charset="0"/>
              </a:endParaRPr>
            </a:p>
          </p:txBody>
        </p:sp>
        <p:sp>
          <p:nvSpPr>
            <p:cNvPr id="23" name="Rectangle 22"/>
            <p:cNvSpPr/>
            <p:nvPr/>
          </p:nvSpPr>
          <p:spPr>
            <a:xfrm>
              <a:off x="6683928" y="1237684"/>
              <a:ext cx="4917829" cy="1041747"/>
            </a:xfrm>
            <a:prstGeom prst="wedgeRectCallout">
              <a:avLst>
                <a:gd name="adj1" fmla="val -37246"/>
                <a:gd name="adj2" fmla="val 92075"/>
              </a:avLst>
            </a:prstGeom>
            <a:solidFill>
              <a:srgbClr val="F0ECE1"/>
            </a:solidFill>
            <a:ln>
              <a:solidFill>
                <a:srgbClr val="3B4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dirty="0">
                  <a:solidFill>
                    <a:schemeClr val="tx1"/>
                  </a:solidFill>
                  <a:latin typeface="Times New Roman" panose="02020603050405020304" pitchFamily="18" charset="0"/>
                  <a:cs typeface="Times New Roman" panose="02020603050405020304" pitchFamily="18" charset="0"/>
                </a:rPr>
                <a:t>Pour se familiariser avec l’environnement informatique. </a:t>
              </a:r>
              <a:br>
                <a:rPr lang="fr-FR" sz="2400" dirty="0">
                  <a:solidFill>
                    <a:schemeClr val="tx1"/>
                  </a:solidFill>
                  <a:latin typeface="Times New Roman" panose="02020603050405020304" pitchFamily="18" charset="0"/>
                  <a:cs typeface="Times New Roman" panose="02020603050405020304" pitchFamily="18" charset="0"/>
                </a:rPr>
              </a:br>
              <a:r>
                <a:rPr lang="fr-FR" sz="2000" dirty="0">
                  <a:solidFill>
                    <a:schemeClr val="tx1"/>
                  </a:solidFill>
                  <a:latin typeface="NewComputerModern10" panose="00000500000000000000" pitchFamily="50" charset="0"/>
                  <a:cs typeface="Times New Roman" panose="02020603050405020304" pitchFamily="18" charset="0"/>
                </a:rPr>
                <a:t>.</a:t>
              </a:r>
            </a:p>
          </p:txBody>
        </p:sp>
        <p:sp>
          <p:nvSpPr>
            <p:cNvPr id="24" name="Rectangle 23"/>
            <p:cNvSpPr/>
            <p:nvPr/>
          </p:nvSpPr>
          <p:spPr>
            <a:xfrm>
              <a:off x="5413640" y="4930472"/>
              <a:ext cx="4391891" cy="1604245"/>
            </a:xfrm>
            <a:prstGeom prst="wedgeRectCallout">
              <a:avLst>
                <a:gd name="adj1" fmla="val 966"/>
                <a:gd name="adj2" fmla="val -87725"/>
              </a:avLst>
            </a:prstGeom>
            <a:solidFill>
              <a:srgbClr val="F0ECE1"/>
            </a:solidFill>
            <a:ln>
              <a:solidFill>
                <a:srgbClr val="3B4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dirty="0">
                  <a:solidFill>
                    <a:schemeClr val="tx1"/>
                  </a:solidFill>
                  <a:latin typeface="Times New Roman" panose="02020603050405020304" pitchFamily="18" charset="0"/>
                  <a:cs typeface="Times New Roman" panose="02020603050405020304" pitchFamily="18" charset="0"/>
                </a:rPr>
                <a:t>Pour connaître les systèmes de codage des informations.</a:t>
              </a:r>
              <a:br>
                <a:rPr lang="fr-FR" sz="2400" dirty="0"/>
              </a:br>
              <a:endParaRPr lang="fr-FR" sz="2400" dirty="0">
                <a:solidFill>
                  <a:schemeClr val="tx1"/>
                </a:solidFill>
                <a:latin typeface="Times New Roman" panose="02020603050405020304" pitchFamily="18" charset="0"/>
                <a:cs typeface="Times New Roman" panose="02020603050405020304" pitchFamily="18" charset="0"/>
              </a:endParaRPr>
            </a:p>
          </p:txBody>
        </p:sp>
      </p:grpSp>
      <p:sp>
        <p:nvSpPr>
          <p:cNvPr id="12" name="TextBox 10">
            <a:extLst>
              <a:ext uri="{FF2B5EF4-FFF2-40B4-BE49-F238E27FC236}">
                <a16:creationId xmlns:a16="http://schemas.microsoft.com/office/drawing/2014/main" id="{EC3F770A-0895-4FD3-86BA-B8F34DA21F8F}"/>
              </a:ext>
            </a:extLst>
          </p:cNvPr>
          <p:cNvSpPr txBox="1"/>
          <p:nvPr/>
        </p:nvSpPr>
        <p:spPr>
          <a:xfrm>
            <a:off x="1087731" y="323283"/>
            <a:ext cx="2777465" cy="553998"/>
          </a:xfrm>
          <a:prstGeom prst="rect">
            <a:avLst/>
          </a:prstGeom>
        </p:spPr>
        <p:txBody>
          <a:bodyPr wrap="square" lIns="0" tIns="0" rIns="0" bIns="0" rtlCol="0" anchor="t">
            <a:spAutoFit/>
          </a:bodyPr>
          <a:lstStyle/>
          <a:p>
            <a:pPr algn="ctr"/>
            <a:r>
              <a:rPr lang="en-US" sz="3600" b="1" dirty="0" err="1">
                <a:solidFill>
                  <a:srgbClr val="000000"/>
                </a:solidFill>
                <a:latin typeface="Harlow Solid Italic" panose="04030604020F02020D02" pitchFamily="82" charset="0"/>
                <a:ea typeface="Telegraf Bold"/>
                <a:cs typeface="Telegraf Bold"/>
                <a:sym typeface="Telegraf Bold"/>
              </a:rPr>
              <a:t>Objectifs</a:t>
            </a:r>
            <a:r>
              <a:rPr lang="en-US" sz="2400" b="1" dirty="0">
                <a:solidFill>
                  <a:srgbClr val="000000"/>
                </a:solidFill>
                <a:latin typeface="Harlow Solid Italic" panose="04030604020F02020D02" pitchFamily="82" charset="0"/>
                <a:ea typeface="Telegraf Bold"/>
                <a:cs typeface="Telegraf Bold"/>
                <a:sym typeface="Telegraf Bold"/>
              </a:rPr>
              <a:t> du </a:t>
            </a:r>
            <a:r>
              <a:rPr lang="en-US" sz="2400" b="1" dirty="0" err="1">
                <a:solidFill>
                  <a:srgbClr val="000000"/>
                </a:solidFill>
                <a:latin typeface="Harlow Solid Italic" panose="04030604020F02020D02" pitchFamily="82" charset="0"/>
                <a:ea typeface="Telegraf Bold"/>
                <a:cs typeface="Telegraf Bold"/>
                <a:sym typeface="Telegraf Bold"/>
              </a:rPr>
              <a:t>Cours</a:t>
            </a:r>
            <a:endParaRPr lang="en-US" sz="2400" b="1" dirty="0">
              <a:solidFill>
                <a:srgbClr val="000000"/>
              </a:solidFill>
              <a:latin typeface="Harlow Solid Italic" panose="04030604020F02020D02" pitchFamily="82" charset="0"/>
              <a:ea typeface="Telegraf Bold"/>
              <a:cs typeface="Telegraf Bold"/>
              <a:sym typeface="Telegraf Bold"/>
            </a:endParaRPr>
          </a:p>
        </p:txBody>
      </p:sp>
      <p:sp>
        <p:nvSpPr>
          <p:cNvPr id="13" name="Freeform 2">
            <a:extLst>
              <a:ext uri="{FF2B5EF4-FFF2-40B4-BE49-F238E27FC236}">
                <a16:creationId xmlns:a16="http://schemas.microsoft.com/office/drawing/2014/main" id="{F51B2BF8-4B2E-4EE4-8153-6E31DD1386FA}"/>
              </a:ext>
            </a:extLst>
          </p:cNvPr>
          <p:cNvSpPr/>
          <p:nvPr/>
        </p:nvSpPr>
        <p:spPr>
          <a:xfrm>
            <a:off x="433941" y="380710"/>
            <a:ext cx="463290" cy="418031"/>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51608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rot="10800000">
            <a:off x="8304425" y="-119562"/>
            <a:ext cx="3901149" cy="6959864"/>
            <a:chOff x="-99172" y="528735"/>
            <a:chExt cx="32907498" cy="9951710"/>
          </a:xfrm>
        </p:grpSpPr>
        <p:grpSp>
          <p:nvGrpSpPr>
            <p:cNvPr id="17" name="Group 3"/>
            <p:cNvGrpSpPr/>
            <p:nvPr/>
          </p:nvGrpSpPr>
          <p:grpSpPr>
            <a:xfrm>
              <a:off x="-99172" y="7017871"/>
              <a:ext cx="2115967" cy="3379507"/>
              <a:chOff x="0" y="-38100"/>
              <a:chExt cx="1069957" cy="1015627"/>
            </a:xfrm>
          </p:grpSpPr>
          <p:sp>
            <p:nvSpPr>
              <p:cNvPr id="19" name="Freeform 4"/>
              <p:cNvSpPr/>
              <p:nvPr/>
            </p:nvSpPr>
            <p:spPr>
              <a:xfrm>
                <a:off x="0" y="0"/>
                <a:ext cx="1069957" cy="947695"/>
              </a:xfrm>
              <a:custGeom>
                <a:avLst/>
                <a:gdLst/>
                <a:ahLst/>
                <a:cxnLst/>
                <a:rect l="l" t="t" r="r" b="b"/>
                <a:pathLst>
                  <a:path w="1069957" h="977527">
                    <a:moveTo>
                      <a:pt x="0" y="0"/>
                    </a:moveTo>
                    <a:lnTo>
                      <a:pt x="1069957" y="0"/>
                    </a:lnTo>
                    <a:lnTo>
                      <a:pt x="1069957" y="977527"/>
                    </a:lnTo>
                    <a:lnTo>
                      <a:pt x="0" y="977527"/>
                    </a:lnTo>
                    <a:close/>
                  </a:path>
                </a:pathLst>
              </a:custGeom>
              <a:solidFill>
                <a:schemeClr val="accent1">
                  <a:lumMod val="75000"/>
                </a:schemeClr>
              </a:solidFill>
            </p:spPr>
          </p:sp>
          <p:sp>
            <p:nvSpPr>
              <p:cNvPr id="20" name="TextBox 5"/>
              <p:cNvSpPr txBox="1"/>
              <p:nvPr/>
            </p:nvSpPr>
            <p:spPr>
              <a:xfrm>
                <a:off x="0" y="-38100"/>
                <a:ext cx="1069957" cy="1015627"/>
              </a:xfrm>
              <a:prstGeom prst="rect">
                <a:avLst/>
              </a:prstGeom>
            </p:spPr>
            <p:txBody>
              <a:bodyPr lIns="33830" tIns="33830" rIns="33830" bIns="33830" rtlCol="0" anchor="ctr"/>
              <a:lstStyle/>
              <a:p>
                <a:pPr algn="ctr">
                  <a:lnSpc>
                    <a:spcPts val="1771"/>
                  </a:lnSpc>
                  <a:spcBef>
                    <a:spcPct val="0"/>
                  </a:spcBef>
                </a:pPr>
                <a:endParaRPr sz="1199"/>
              </a:p>
            </p:txBody>
          </p:sp>
        </p:grpSp>
        <p:sp>
          <p:nvSpPr>
            <p:cNvPr id="18" name="Freeform 6"/>
            <p:cNvSpPr/>
            <p:nvPr/>
          </p:nvSpPr>
          <p:spPr>
            <a:xfrm rot="5400000">
              <a:off x="11505607" y="-10822275"/>
              <a:ext cx="9951710" cy="32653729"/>
            </a:xfrm>
            <a:custGeom>
              <a:avLst/>
              <a:gdLst/>
              <a:ahLst/>
              <a:cxnLst/>
              <a:rect l="l" t="t" r="r" b="b"/>
              <a:pathLst>
                <a:path w="10040128" h="4350806">
                  <a:moveTo>
                    <a:pt x="0" y="0"/>
                  </a:moveTo>
                  <a:lnTo>
                    <a:pt x="10040128" y="0"/>
                  </a:lnTo>
                  <a:lnTo>
                    <a:pt x="10040128" y="4350806"/>
                  </a:lnTo>
                  <a:lnTo>
                    <a:pt x="0" y="4350806"/>
                  </a:lnTo>
                  <a:lnTo>
                    <a:pt x="0" y="0"/>
                  </a:lnTo>
                  <a:close/>
                </a:path>
              </a:pathLst>
            </a:custGeom>
            <a:blipFill>
              <a:blip r:embed="rId3"/>
              <a:stretch>
                <a:fillRect t="-34821" b="-949"/>
              </a:stretch>
            </a:blipFill>
          </p:spPr>
        </p:sp>
      </p:grpSp>
      <p:sp>
        <p:nvSpPr>
          <p:cNvPr id="3" name="圆角矩形 2"/>
          <p:cNvSpPr/>
          <p:nvPr/>
        </p:nvSpPr>
        <p:spPr>
          <a:xfrm rot="181660">
            <a:off x="3969849" y="4065206"/>
            <a:ext cx="3362589" cy="2178434"/>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20703504" lon="19719696" rev="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4" name="圆角矩形 3"/>
          <p:cNvSpPr/>
          <p:nvPr/>
        </p:nvSpPr>
        <p:spPr>
          <a:xfrm rot="438117">
            <a:off x="1500705" y="2848167"/>
            <a:ext cx="3252245" cy="2106949"/>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20703504" lon="19719696" rev="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5" name="圆角矩形 4"/>
          <p:cNvSpPr/>
          <p:nvPr/>
        </p:nvSpPr>
        <p:spPr>
          <a:xfrm rot="984717">
            <a:off x="1384911" y="1075789"/>
            <a:ext cx="3707427" cy="1356215"/>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6000000">
              <a:rot lat="20703504" lon="19719696" rev="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6" name="圆角矩形 5"/>
          <p:cNvSpPr/>
          <p:nvPr/>
        </p:nvSpPr>
        <p:spPr>
          <a:xfrm rot="188303">
            <a:off x="4309143" y="2068711"/>
            <a:ext cx="2911660" cy="1672479"/>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19941725" lon="19155471" rev="9379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7" name="圆角矩形 6"/>
          <p:cNvSpPr/>
          <p:nvPr/>
        </p:nvSpPr>
        <p:spPr>
          <a:xfrm rot="188303">
            <a:off x="7424826" y="4425816"/>
            <a:ext cx="2320583" cy="1422680"/>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20686716" lon="18722727" rev="134457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8" name="圆角矩形 7"/>
          <p:cNvSpPr/>
          <p:nvPr/>
        </p:nvSpPr>
        <p:spPr>
          <a:xfrm rot="471172">
            <a:off x="9858372" y="4482492"/>
            <a:ext cx="1828607" cy="1234462"/>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20210294" lon="17961556" rev="234792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9" name="圆角矩形 8"/>
          <p:cNvSpPr/>
          <p:nvPr/>
        </p:nvSpPr>
        <p:spPr>
          <a:xfrm rot="471172">
            <a:off x="7970257" y="2659149"/>
            <a:ext cx="1828607" cy="1234462"/>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20210294" lon="17961556" rev="234792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10" name="圆角矩形 9"/>
          <p:cNvSpPr/>
          <p:nvPr/>
        </p:nvSpPr>
        <p:spPr>
          <a:xfrm rot="471172">
            <a:off x="9464985" y="1979446"/>
            <a:ext cx="1597412" cy="1078386"/>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19980003" lon="17749193" rev="213801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11" name="圆角矩形 10"/>
          <p:cNvSpPr/>
          <p:nvPr/>
        </p:nvSpPr>
        <p:spPr>
          <a:xfrm rot="471172">
            <a:off x="9925499" y="3342436"/>
            <a:ext cx="1026684" cy="693097"/>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19980003" lon="17749193" rev="213801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12" name="圆角矩形 11"/>
          <p:cNvSpPr/>
          <p:nvPr/>
        </p:nvSpPr>
        <p:spPr>
          <a:xfrm rot="471172">
            <a:off x="7051069" y="849937"/>
            <a:ext cx="2483396" cy="1288488"/>
          </a:xfrm>
          <a:prstGeom prst="roundRect">
            <a:avLst>
              <a:gd name="adj" fmla="val 24096"/>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a:scene3d>
            <a:camera prst="perspectiveFront" fov="3300000">
              <a:rot lat="19980003" lon="17749193" rev="213801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endParaRPr lang="zh-CN" altLang="en-US" sz="1199">
              <a:solidFill>
                <a:srgbClr val="4197BF"/>
              </a:solidFill>
            </a:endParaRPr>
          </a:p>
        </p:txBody>
      </p:sp>
      <p:sp>
        <p:nvSpPr>
          <p:cNvPr id="13" name="圆角矩形 12"/>
          <p:cNvSpPr/>
          <p:nvPr/>
        </p:nvSpPr>
        <p:spPr>
          <a:xfrm rot="188303">
            <a:off x="4873961" y="2106721"/>
            <a:ext cx="6015686" cy="2491377"/>
          </a:xfrm>
          <a:prstGeom prst="roundRect">
            <a:avLst>
              <a:gd name="adj" fmla="val 24096"/>
            </a:avLst>
          </a:prstGeom>
          <a:solidFill>
            <a:srgbClr val="E5FFFE">
              <a:alpha val="83000"/>
            </a:srgbClr>
          </a:solidFill>
          <a:ln>
            <a:solidFill>
              <a:schemeClr val="bg1"/>
            </a:solidFill>
          </a:ln>
          <a:effectLst>
            <a:glow rad="1270000">
              <a:schemeClr val="accent5">
                <a:satMod val="175000"/>
                <a:alpha val="69000"/>
              </a:schemeClr>
            </a:glow>
            <a:softEdge rad="31750"/>
          </a:effectLst>
          <a:scene3d>
            <a:camera prst="perspectiveFront" fov="3300000">
              <a:rot lat="19941725" lon="19155471" rev="93798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2896" tIns="46448" rIns="92896" bIns="46448" rtlCol="0" anchor="ctr"/>
          <a:lstStyle/>
          <a:p>
            <a:pPr algn="ctr"/>
            <a:r>
              <a:rPr lang="en-US" altLang="zh-CN" sz="4794"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anose="020B0503020204020204" charset="-122"/>
                <a:ea typeface="微软雅黑" panose="020B0503020204020204" charset="-122"/>
              </a:rPr>
              <a:t>Merci  POUR VOTRE ATTENTION</a:t>
            </a:r>
          </a:p>
        </p:txBody>
      </p:sp>
      <p:pic>
        <p:nvPicPr>
          <p:cNvPr id="14" name="Picture 2" descr="C:\Users\md\Desktop\xpic6209.png"/>
          <p:cNvPicPr>
            <a:picLocks noChangeAspect="1" noChangeArrowheads="1"/>
          </p:cNvPicPr>
          <p:nvPr/>
        </p:nvPicPr>
        <p:blipFill>
          <a:blip r:embed="rId4" cstate="screen"/>
          <a:srcRect/>
          <a:stretch>
            <a:fillRect/>
          </a:stretch>
        </p:blipFill>
        <p:spPr bwMode="auto">
          <a:xfrm>
            <a:off x="8585118" y="-1010802"/>
            <a:ext cx="3572613" cy="339425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e 20"/>
          <p:cNvGrpSpPr/>
          <p:nvPr/>
        </p:nvGrpSpPr>
        <p:grpSpPr>
          <a:xfrm>
            <a:off x="-46252" y="72253"/>
            <a:ext cx="4032297" cy="6986020"/>
            <a:chOff x="-99172" y="528734"/>
            <a:chExt cx="36406926" cy="9951710"/>
          </a:xfrm>
        </p:grpSpPr>
        <p:grpSp>
          <p:nvGrpSpPr>
            <p:cNvPr id="22" name="Group 3"/>
            <p:cNvGrpSpPr/>
            <p:nvPr/>
          </p:nvGrpSpPr>
          <p:grpSpPr>
            <a:xfrm>
              <a:off x="-99172" y="7017871"/>
              <a:ext cx="2115967" cy="3379507"/>
              <a:chOff x="0" y="-38100"/>
              <a:chExt cx="1069957" cy="1015627"/>
            </a:xfrm>
          </p:grpSpPr>
          <p:sp>
            <p:nvSpPr>
              <p:cNvPr id="24" name="Freeform 4"/>
              <p:cNvSpPr/>
              <p:nvPr/>
            </p:nvSpPr>
            <p:spPr>
              <a:xfrm>
                <a:off x="0" y="0"/>
                <a:ext cx="1069957" cy="947695"/>
              </a:xfrm>
              <a:custGeom>
                <a:avLst/>
                <a:gdLst/>
                <a:ahLst/>
                <a:cxnLst/>
                <a:rect l="l" t="t" r="r" b="b"/>
                <a:pathLst>
                  <a:path w="1069957" h="977527">
                    <a:moveTo>
                      <a:pt x="0" y="0"/>
                    </a:moveTo>
                    <a:lnTo>
                      <a:pt x="1069957" y="0"/>
                    </a:lnTo>
                    <a:lnTo>
                      <a:pt x="1069957" y="977527"/>
                    </a:lnTo>
                    <a:lnTo>
                      <a:pt x="0" y="977527"/>
                    </a:lnTo>
                    <a:close/>
                  </a:path>
                </a:pathLst>
              </a:custGeom>
              <a:solidFill>
                <a:schemeClr val="accent1">
                  <a:lumMod val="75000"/>
                </a:schemeClr>
              </a:solidFill>
            </p:spPr>
          </p:sp>
          <p:sp>
            <p:nvSpPr>
              <p:cNvPr id="25" name="TextBox 5"/>
              <p:cNvSpPr txBox="1"/>
              <p:nvPr/>
            </p:nvSpPr>
            <p:spPr>
              <a:xfrm>
                <a:off x="0" y="-38100"/>
                <a:ext cx="1069957" cy="1015627"/>
              </a:xfrm>
              <a:prstGeom prst="rect">
                <a:avLst/>
              </a:prstGeom>
            </p:spPr>
            <p:txBody>
              <a:bodyPr lIns="33830" tIns="33830" rIns="33830" bIns="33830" rtlCol="0" anchor="ctr"/>
              <a:lstStyle/>
              <a:p>
                <a:pPr algn="ctr">
                  <a:lnSpc>
                    <a:spcPts val="1771"/>
                  </a:lnSpc>
                  <a:spcBef>
                    <a:spcPct val="0"/>
                  </a:spcBef>
                </a:pPr>
                <a:endParaRPr sz="1199"/>
              </a:p>
            </p:txBody>
          </p:sp>
        </p:grpSp>
        <p:sp>
          <p:nvSpPr>
            <p:cNvPr id="23" name="Freeform 6"/>
            <p:cNvSpPr/>
            <p:nvPr/>
          </p:nvSpPr>
          <p:spPr>
            <a:xfrm rot="5400000">
              <a:off x="13255321" y="-12571989"/>
              <a:ext cx="9951710" cy="36153156"/>
            </a:xfrm>
            <a:custGeom>
              <a:avLst/>
              <a:gdLst/>
              <a:ahLst/>
              <a:cxnLst/>
              <a:rect l="l" t="t" r="r" b="b"/>
              <a:pathLst>
                <a:path w="10040128" h="4350806">
                  <a:moveTo>
                    <a:pt x="0" y="0"/>
                  </a:moveTo>
                  <a:lnTo>
                    <a:pt x="10040128" y="0"/>
                  </a:lnTo>
                  <a:lnTo>
                    <a:pt x="10040128" y="4350806"/>
                  </a:lnTo>
                  <a:lnTo>
                    <a:pt x="0" y="4350806"/>
                  </a:lnTo>
                  <a:lnTo>
                    <a:pt x="0" y="0"/>
                  </a:lnTo>
                  <a:close/>
                </a:path>
              </a:pathLst>
            </a:custGeom>
            <a:blipFill>
              <a:blip r:embed="rId3"/>
              <a:stretch>
                <a:fillRect t="-34821" b="-949"/>
              </a:stretch>
            </a:blipFill>
          </p:spPr>
        </p:sp>
      </p:grpSp>
    </p:spTree>
    <p:extLst>
      <p:ext uri="{BB962C8B-B14F-4D97-AF65-F5344CB8AC3E}">
        <p14:creationId xmlns:p14="http://schemas.microsoft.com/office/powerpoint/2010/main" val="602492233"/>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5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99F8F8B3-0EDA-4B05-BBCF-A158D3624E4C}"/>
              </a:ext>
            </a:extLst>
          </p:cNvPr>
          <p:cNvGrpSpPr/>
          <p:nvPr/>
        </p:nvGrpSpPr>
        <p:grpSpPr>
          <a:xfrm>
            <a:off x="660240" y="1998100"/>
            <a:ext cx="10857663" cy="3304029"/>
            <a:chOff x="660240" y="1998100"/>
            <a:chExt cx="10857663" cy="3304029"/>
          </a:xfrm>
        </p:grpSpPr>
        <p:sp>
          <p:nvSpPr>
            <p:cNvPr id="3" name="Rectangle 2"/>
            <p:cNvSpPr/>
            <p:nvPr/>
          </p:nvSpPr>
          <p:spPr>
            <a:xfrm>
              <a:off x="660240" y="1998100"/>
              <a:ext cx="10851153" cy="1843548"/>
            </a:xfrm>
            <a:prstGeom prst="rect">
              <a:avLst/>
            </a:prstGeom>
            <a:solidFill>
              <a:schemeClr val="tx2">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L’</a:t>
              </a:r>
              <a:r>
                <a:rPr lang="fr-FR" sz="3600" b="1" dirty="0">
                  <a:solidFill>
                    <a:schemeClr val="tx1"/>
                  </a:solidFill>
                  <a:latin typeface="Times New Roman" panose="02020603050405020304" pitchFamily="18" charset="0"/>
                  <a:cs typeface="Times New Roman" panose="02020603050405020304" pitchFamily="18" charset="0"/>
                </a:rPr>
                <a:t>informatique</a:t>
              </a:r>
              <a:r>
                <a:rPr lang="fr-FR" sz="3600" dirty="0">
                  <a:solidFill>
                    <a:schemeClr val="tx1"/>
                  </a:solidFill>
                  <a:latin typeface="Times New Roman" panose="02020603050405020304" pitchFamily="18" charset="0"/>
                  <a:cs typeface="Times New Roman" panose="02020603050405020304" pitchFamily="18" charset="0"/>
                </a:rPr>
                <a:t> peut être considérée comme la science du traitement des informations sur des machines spécialisées appelées </a:t>
              </a:r>
              <a:r>
                <a:rPr lang="fr-FR" sz="3600" b="1" u="sng" dirty="0">
                  <a:solidFill>
                    <a:schemeClr val="tx1"/>
                  </a:solidFill>
                  <a:latin typeface="Times New Roman" panose="02020603050405020304" pitchFamily="18" charset="0"/>
                  <a:cs typeface="Times New Roman" panose="02020603050405020304" pitchFamily="18" charset="0"/>
                </a:rPr>
                <a:t>Ordinateurs</a:t>
              </a:r>
              <a:r>
                <a:rPr lang="fr-FR" sz="3600" dirty="0">
                  <a:solidFill>
                    <a:schemeClr val="tx1"/>
                  </a:solidFill>
                  <a:latin typeface="Times New Roman" panose="02020603050405020304" pitchFamily="18" charset="0"/>
                  <a:cs typeface="Times New Roman" panose="02020603050405020304" pitchFamily="18" charset="0"/>
                </a:rPr>
                <a:t>.</a:t>
              </a:r>
            </a:p>
          </p:txBody>
        </p:sp>
        <p:grpSp>
          <p:nvGrpSpPr>
            <p:cNvPr id="7" name="Groupe 6">
              <a:extLst>
                <a:ext uri="{FF2B5EF4-FFF2-40B4-BE49-F238E27FC236}">
                  <a16:creationId xmlns:a16="http://schemas.microsoft.com/office/drawing/2014/main" id="{5289BDC0-9782-4AF9-9011-89F6B6421F34}"/>
                </a:ext>
              </a:extLst>
            </p:cNvPr>
            <p:cNvGrpSpPr/>
            <p:nvPr/>
          </p:nvGrpSpPr>
          <p:grpSpPr>
            <a:xfrm>
              <a:off x="1194619" y="4228057"/>
              <a:ext cx="10323284" cy="1074072"/>
              <a:chOff x="1194619" y="4228057"/>
              <a:chExt cx="10323284" cy="1074072"/>
            </a:xfrm>
          </p:grpSpPr>
          <p:sp>
            <p:nvSpPr>
              <p:cNvPr id="8" name="Ellipse 7"/>
              <p:cNvSpPr/>
              <p:nvPr/>
            </p:nvSpPr>
            <p:spPr>
              <a:xfrm>
                <a:off x="1194619" y="4326286"/>
                <a:ext cx="2846439" cy="975843"/>
              </a:xfrm>
              <a:prstGeom prst="ellipse">
                <a:avLst/>
              </a:prstGeom>
              <a:solidFill>
                <a:srgbClr val="F0ECE1"/>
              </a:solidFill>
              <a:ln>
                <a:solidFill>
                  <a:srgbClr val="3B444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b="1" dirty="0">
                    <a:solidFill>
                      <a:schemeClr val="tx1"/>
                    </a:solidFill>
                    <a:latin typeface="Times New Roman" panose="02020603050405020304" pitchFamily="18" charset="0"/>
                    <a:cs typeface="Times New Roman" panose="02020603050405020304" pitchFamily="18" charset="0"/>
                  </a:rPr>
                  <a:t>Informa</a:t>
                </a:r>
                <a:r>
                  <a:rPr lang="fr-FR" sz="2400" b="1" dirty="0">
                    <a:solidFill>
                      <a:srgbClr val="FF0000"/>
                    </a:solidFill>
                    <a:latin typeface="Times New Roman" panose="02020603050405020304" pitchFamily="18" charset="0"/>
                    <a:cs typeface="Times New Roman" panose="02020603050405020304" pitchFamily="18" charset="0"/>
                  </a:rPr>
                  <a:t>tique</a:t>
                </a:r>
              </a:p>
            </p:txBody>
          </p:sp>
          <p:sp>
            <p:nvSpPr>
              <p:cNvPr id="9" name="ZoneTexte 8"/>
              <p:cNvSpPr txBox="1"/>
              <p:nvPr/>
            </p:nvSpPr>
            <p:spPr>
              <a:xfrm>
                <a:off x="4287487" y="4485771"/>
                <a:ext cx="47573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600" b="1" dirty="0"/>
                  <a:t>=</a:t>
                </a:r>
              </a:p>
            </p:txBody>
          </p:sp>
          <p:sp>
            <p:nvSpPr>
              <p:cNvPr id="10" name="Ellipse 9"/>
              <p:cNvSpPr/>
              <p:nvPr/>
            </p:nvSpPr>
            <p:spPr>
              <a:xfrm>
                <a:off x="8534542" y="4228057"/>
                <a:ext cx="2983361" cy="975843"/>
              </a:xfrm>
              <a:prstGeom prst="ellipse">
                <a:avLst/>
              </a:prstGeom>
              <a:solidFill>
                <a:srgbClr val="F0ECE1"/>
              </a:solidFill>
              <a:ln>
                <a:solidFill>
                  <a:srgbClr val="3B444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800" b="1" dirty="0">
                    <a:solidFill>
                      <a:srgbClr val="FF0000"/>
                    </a:solidFill>
                    <a:latin typeface="Times New Roman" panose="02020603050405020304" pitchFamily="18" charset="0"/>
                    <a:cs typeface="Times New Roman" panose="02020603050405020304" pitchFamily="18" charset="0"/>
                  </a:rPr>
                  <a:t>automatique</a:t>
                </a:r>
              </a:p>
            </p:txBody>
          </p:sp>
          <p:sp>
            <p:nvSpPr>
              <p:cNvPr id="11" name="Ellipse 10"/>
              <p:cNvSpPr/>
              <p:nvPr/>
            </p:nvSpPr>
            <p:spPr>
              <a:xfrm>
                <a:off x="5009652" y="4269617"/>
                <a:ext cx="2890684" cy="982696"/>
              </a:xfrm>
              <a:prstGeom prst="ellipse">
                <a:avLst/>
              </a:prstGeom>
              <a:solidFill>
                <a:srgbClr val="F0ECE1"/>
              </a:solidFill>
              <a:ln>
                <a:solidFill>
                  <a:srgbClr val="3B444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800" b="1" dirty="0">
                    <a:solidFill>
                      <a:srgbClr val="FF0000"/>
                    </a:solidFill>
                    <a:latin typeface="Times New Roman" panose="02020603050405020304" pitchFamily="18" charset="0"/>
                    <a:cs typeface="Times New Roman" panose="02020603050405020304" pitchFamily="18" charset="0"/>
                  </a:rPr>
                  <a:t>Information</a:t>
                </a:r>
              </a:p>
            </p:txBody>
          </p:sp>
          <p:sp>
            <p:nvSpPr>
              <p:cNvPr id="4" name="ZoneTexte 3"/>
              <p:cNvSpPr txBox="1"/>
              <p:nvPr/>
            </p:nvSpPr>
            <p:spPr>
              <a:xfrm>
                <a:off x="8032590" y="4468578"/>
                <a:ext cx="250722" cy="584775"/>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rPr>
                  <a:t>+</a:t>
                </a:r>
              </a:p>
            </p:txBody>
          </p:sp>
        </p:grpSp>
      </p:grpSp>
      <p:grpSp>
        <p:nvGrpSpPr>
          <p:cNvPr id="12" name="Groupe 11">
            <a:extLst>
              <a:ext uri="{FF2B5EF4-FFF2-40B4-BE49-F238E27FC236}">
                <a16:creationId xmlns:a16="http://schemas.microsoft.com/office/drawing/2014/main" id="{65F58154-08F9-4487-ABF3-2A8BB17F7DF6}"/>
              </a:ext>
            </a:extLst>
          </p:cNvPr>
          <p:cNvGrpSpPr/>
          <p:nvPr/>
        </p:nvGrpSpPr>
        <p:grpSpPr>
          <a:xfrm>
            <a:off x="3312036" y="545362"/>
            <a:ext cx="6285916" cy="667785"/>
            <a:chOff x="2829509" y="1474619"/>
            <a:chExt cx="6285916" cy="667785"/>
          </a:xfrm>
        </p:grpSpPr>
        <p:sp>
          <p:nvSpPr>
            <p:cNvPr id="13" name="Rectangle 12">
              <a:extLst>
                <a:ext uri="{FF2B5EF4-FFF2-40B4-BE49-F238E27FC236}">
                  <a16:creationId xmlns:a16="http://schemas.microsoft.com/office/drawing/2014/main" id="{AD3344BE-C670-43F3-9BDB-3E3BE84221D4}"/>
                </a:ext>
              </a:extLst>
            </p:cNvPr>
            <p:cNvSpPr/>
            <p:nvPr/>
          </p:nvSpPr>
          <p:spPr>
            <a:xfrm>
              <a:off x="3467100" y="1496073"/>
              <a:ext cx="5648325" cy="646331"/>
            </a:xfrm>
            <a:prstGeom prst="rect">
              <a:avLst/>
            </a:prstGeom>
          </p:spPr>
          <p:txBody>
            <a:bodyPr wrap="square">
              <a:spAutoFit/>
            </a:bodyPr>
            <a:lstStyle/>
            <a:p>
              <a:r>
                <a:rPr lang="fr-FR" sz="3600" b="1" dirty="0">
                  <a:solidFill>
                    <a:srgbClr val="000000"/>
                  </a:solidFill>
                  <a:latin typeface="Harlow Solid Italic" panose="04030604020F02020D02" pitchFamily="82" charset="0"/>
                </a:rPr>
                <a:t>Définition de l’Informatique</a:t>
              </a:r>
              <a:r>
                <a:rPr lang="fr-FR" sz="3600" b="1" dirty="0">
                  <a:latin typeface="Harlow Solid Italic" panose="04030604020F02020D02" pitchFamily="82" charset="0"/>
                </a:rPr>
                <a:t> </a:t>
              </a:r>
            </a:p>
          </p:txBody>
        </p:sp>
        <p:sp>
          <p:nvSpPr>
            <p:cNvPr id="14" name="Freeform 34">
              <a:extLst>
                <a:ext uri="{FF2B5EF4-FFF2-40B4-BE49-F238E27FC236}">
                  <a16:creationId xmlns:a16="http://schemas.microsoft.com/office/drawing/2014/main" id="{3FE100AE-DFA5-423B-827E-AAAE264163AE}"/>
                </a:ext>
              </a:extLst>
            </p:cNvPr>
            <p:cNvSpPr/>
            <p:nvPr/>
          </p:nvSpPr>
          <p:spPr>
            <a:xfrm>
              <a:off x="2829509" y="1474619"/>
              <a:ext cx="513766" cy="523221"/>
            </a:xfrm>
            <a:custGeom>
              <a:avLst/>
              <a:gdLst/>
              <a:ahLst/>
              <a:cxnLst/>
              <a:rect l="l" t="t" r="r" b="b"/>
              <a:pathLst>
                <a:path w="730742" h="730742">
                  <a:moveTo>
                    <a:pt x="0" y="0"/>
                  </a:moveTo>
                  <a:lnTo>
                    <a:pt x="730742" y="0"/>
                  </a:lnTo>
                  <a:lnTo>
                    <a:pt x="730742" y="730742"/>
                  </a:lnTo>
                  <a:lnTo>
                    <a:pt x="0" y="730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Tree>
    <p:extLst>
      <p:ext uri="{BB962C8B-B14F-4D97-AF65-F5344CB8AC3E}">
        <p14:creationId xmlns:p14="http://schemas.microsoft.com/office/powerpoint/2010/main" val="1653620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2099650"/>
            <a:ext cx="12492162" cy="3852429"/>
            <a:chOff x="-1883554" y="1582930"/>
            <a:chExt cx="12492162" cy="3852429"/>
          </a:xfrm>
        </p:grpSpPr>
        <p:grpSp>
          <p:nvGrpSpPr>
            <p:cNvPr id="12" name="Groupe 11"/>
            <p:cNvGrpSpPr/>
            <p:nvPr/>
          </p:nvGrpSpPr>
          <p:grpSpPr>
            <a:xfrm>
              <a:off x="1903937" y="2227252"/>
              <a:ext cx="8687546" cy="495469"/>
              <a:chOff x="169551" y="-27036"/>
              <a:chExt cx="8687546" cy="495469"/>
            </a:xfrm>
          </p:grpSpPr>
          <p:sp>
            <p:nvSpPr>
              <p:cNvPr id="22" name="Rectangle 21"/>
              <p:cNvSpPr/>
              <p:nvPr/>
            </p:nvSpPr>
            <p:spPr>
              <a:xfrm>
                <a:off x="169551" y="0"/>
                <a:ext cx="8363512" cy="468433"/>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ZoneTexte 22"/>
              <p:cNvSpPr txBox="1"/>
              <p:nvPr/>
            </p:nvSpPr>
            <p:spPr>
              <a:xfrm>
                <a:off x="493585" y="-27036"/>
                <a:ext cx="8363512" cy="468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836" tIns="45720" rIns="45720" bIns="45720" numCol="1" spcCol="1270" anchor="ctr" anchorCtr="0">
                <a:noAutofit/>
              </a:bodyPr>
              <a:lstStyle/>
              <a:p>
                <a:pPr lvl="0" defTabSz="800100">
                  <a:lnSpc>
                    <a:spcPct val="90000"/>
                  </a:lnSpc>
                  <a:spcBef>
                    <a:spcPct val="0"/>
                  </a:spcBef>
                  <a:spcAft>
                    <a:spcPct val="35000"/>
                  </a:spcAft>
                </a:pPr>
                <a:r>
                  <a:rPr lang="fr-FR" sz="2400" dirty="0">
                    <a:solidFill>
                      <a:schemeClr val="tx1"/>
                    </a:solidFill>
                    <a:latin typeface="Times New Roman" panose="02020603050405020304" pitchFamily="18" charset="0"/>
                    <a:cs typeface="Times New Roman" panose="02020603050405020304" pitchFamily="18" charset="0"/>
                  </a:rPr>
                  <a:t>La </a:t>
                </a:r>
                <a:r>
                  <a:rPr lang="fr-FR" sz="2400" b="1" dirty="0">
                    <a:solidFill>
                      <a:schemeClr val="tx1"/>
                    </a:solidFill>
                    <a:latin typeface="Times New Roman" panose="02020603050405020304" pitchFamily="18" charset="0"/>
                    <a:cs typeface="Times New Roman" panose="02020603050405020304" pitchFamily="18" charset="0"/>
                  </a:rPr>
                  <a:t>conception</a:t>
                </a:r>
                <a:r>
                  <a:rPr lang="fr-FR" sz="2400" dirty="0">
                    <a:solidFill>
                      <a:schemeClr val="tx1"/>
                    </a:solidFill>
                    <a:latin typeface="Times New Roman" panose="02020603050405020304" pitchFamily="18" charset="0"/>
                    <a:cs typeface="Times New Roman" panose="02020603050405020304" pitchFamily="18" charset="0"/>
                  </a:rPr>
                  <a:t> et la </a:t>
                </a:r>
                <a:r>
                  <a:rPr lang="fr-FR" sz="2400" b="1" dirty="0">
                    <a:solidFill>
                      <a:schemeClr val="tx1"/>
                    </a:solidFill>
                    <a:latin typeface="Times New Roman" panose="02020603050405020304" pitchFamily="18" charset="0"/>
                    <a:cs typeface="Times New Roman" panose="02020603050405020304" pitchFamily="18" charset="0"/>
                  </a:rPr>
                  <a:t>construction</a:t>
                </a:r>
                <a:r>
                  <a:rPr lang="fr-FR" sz="2400" dirty="0">
                    <a:solidFill>
                      <a:schemeClr val="tx1"/>
                    </a:solidFill>
                    <a:latin typeface="Times New Roman" panose="02020603050405020304" pitchFamily="18" charset="0"/>
                    <a:cs typeface="Times New Roman" panose="02020603050405020304" pitchFamily="18" charset="0"/>
                  </a:rPr>
                  <a:t> des ordinateurs;</a:t>
                </a:r>
                <a:endParaRPr lang="fr-FR" sz="24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e 12"/>
            <p:cNvGrpSpPr/>
            <p:nvPr/>
          </p:nvGrpSpPr>
          <p:grpSpPr>
            <a:xfrm>
              <a:off x="2203960" y="2805120"/>
              <a:ext cx="8404648" cy="873894"/>
              <a:chOff x="469574" y="550832"/>
              <a:chExt cx="8404648" cy="873894"/>
            </a:xfrm>
          </p:grpSpPr>
          <p:sp>
            <p:nvSpPr>
              <p:cNvPr id="20" name="Rectangle 19"/>
              <p:cNvSpPr/>
              <p:nvPr/>
            </p:nvSpPr>
            <p:spPr>
              <a:xfrm>
                <a:off x="469574" y="550832"/>
                <a:ext cx="8084102" cy="488936"/>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ZoneTexte 20"/>
              <p:cNvSpPr txBox="1"/>
              <p:nvPr/>
            </p:nvSpPr>
            <p:spPr>
              <a:xfrm>
                <a:off x="790120" y="935790"/>
                <a:ext cx="8084102" cy="488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836" tIns="45720" rIns="45720" bIns="45720" numCol="1" spcCol="1270" anchor="ctr" anchorCtr="0">
                <a:noAutofit/>
              </a:bodyPr>
              <a:lstStyle/>
              <a:p>
                <a:pPr lvl="0" algn="l" defTabSz="800100">
                  <a:lnSpc>
                    <a:spcPct val="90000"/>
                  </a:lnSpc>
                  <a:spcBef>
                    <a:spcPct val="0"/>
                  </a:spcBef>
                  <a:spcAft>
                    <a:spcPct val="35000"/>
                  </a:spcAft>
                </a:pPr>
                <a:endParaRPr lang="fr-FR" sz="1800" b="1" kern="1200" dirty="0">
                  <a:solidFill>
                    <a:schemeClr val="tx1"/>
                  </a:solidFill>
                  <a:latin typeface="Times New Roman" panose="02020603050405020304" pitchFamily="18" charset="0"/>
                  <a:cs typeface="Times New Roman" panose="02020603050405020304" pitchFamily="18" charset="0"/>
                </a:endParaRPr>
              </a:p>
              <a:p>
                <a:pPr lvl="0" defTabSz="800100">
                  <a:lnSpc>
                    <a:spcPct val="90000"/>
                  </a:lnSpc>
                  <a:spcBef>
                    <a:spcPct val="0"/>
                  </a:spcBef>
                  <a:spcAft>
                    <a:spcPct val="35000"/>
                  </a:spcAft>
                </a:pPr>
                <a:r>
                  <a:rPr lang="fr-FR" sz="2400" dirty="0">
                    <a:solidFill>
                      <a:schemeClr val="tx1"/>
                    </a:solidFill>
                    <a:latin typeface="Times New Roman" panose="02020603050405020304" pitchFamily="18" charset="0"/>
                    <a:cs typeface="Times New Roman" panose="02020603050405020304" pitchFamily="18" charset="0"/>
                  </a:rPr>
                  <a:t>Le fonctionnement et la </a:t>
                </a:r>
                <a:r>
                  <a:rPr lang="fr-FR" sz="2400" b="1" dirty="0">
                    <a:solidFill>
                      <a:schemeClr val="tx1"/>
                    </a:solidFill>
                    <a:latin typeface="Times New Roman" panose="02020603050405020304" pitchFamily="18" charset="0"/>
                    <a:cs typeface="Times New Roman" panose="02020603050405020304" pitchFamily="18" charset="0"/>
                  </a:rPr>
                  <a:t>maintenance</a:t>
                </a:r>
                <a:r>
                  <a:rPr lang="fr-FR" sz="2400" dirty="0">
                    <a:solidFill>
                      <a:schemeClr val="tx1"/>
                    </a:solidFill>
                    <a:latin typeface="Times New Roman" panose="02020603050405020304" pitchFamily="18" charset="0"/>
                    <a:cs typeface="Times New Roman" panose="02020603050405020304" pitchFamily="18" charset="0"/>
                  </a:rPr>
                  <a:t> des ordinateurs; </a:t>
                </a:r>
                <a:br>
                  <a:rPr lang="fr-FR" sz="2400" dirty="0">
                    <a:solidFill>
                      <a:schemeClr val="tx1"/>
                    </a:solidFill>
                    <a:latin typeface="Times New Roman" panose="02020603050405020304" pitchFamily="18" charset="0"/>
                    <a:cs typeface="Times New Roman" panose="02020603050405020304" pitchFamily="18" charset="0"/>
                  </a:rPr>
                </a:br>
                <a:endParaRPr lang="fr-FR" sz="2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4" name="Groupe 13"/>
            <p:cNvGrpSpPr/>
            <p:nvPr/>
          </p:nvGrpSpPr>
          <p:grpSpPr>
            <a:xfrm>
              <a:off x="2203960" y="3509145"/>
              <a:ext cx="8053221" cy="1148749"/>
              <a:chOff x="469574" y="1254857"/>
              <a:chExt cx="8053221" cy="1148749"/>
            </a:xfrm>
          </p:grpSpPr>
          <p:sp>
            <p:nvSpPr>
              <p:cNvPr id="18" name="Rectangle 17"/>
              <p:cNvSpPr/>
              <p:nvPr/>
            </p:nvSpPr>
            <p:spPr>
              <a:xfrm>
                <a:off x="510965" y="1254857"/>
                <a:ext cx="8011830" cy="460007"/>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ZoneTexte 18"/>
              <p:cNvSpPr txBox="1"/>
              <p:nvPr/>
            </p:nvSpPr>
            <p:spPr>
              <a:xfrm>
                <a:off x="469574" y="1943599"/>
                <a:ext cx="8011830" cy="460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836" tIns="45720" rIns="45720" bIns="45720" numCol="1" spcCol="1270" anchor="ctr" anchorCtr="0">
                <a:noAutofit/>
              </a:bodyPr>
              <a:lstStyle/>
              <a:p>
                <a:pPr lvl="0" algn="l" defTabSz="800100">
                  <a:lnSpc>
                    <a:spcPct val="90000"/>
                  </a:lnSpc>
                  <a:spcBef>
                    <a:spcPct val="0"/>
                  </a:spcBef>
                  <a:spcAft>
                    <a:spcPct val="35000"/>
                  </a:spcAft>
                </a:pPr>
                <a:endParaRPr lang="fr-FR" sz="1800" b="1" kern="1200" dirty="0">
                  <a:solidFill>
                    <a:schemeClr val="tx1"/>
                  </a:solidFill>
                  <a:latin typeface="Times New Roman" panose="02020603050405020304" pitchFamily="18" charset="0"/>
                  <a:cs typeface="Times New Roman" panose="02020603050405020304" pitchFamily="18" charset="0"/>
                </a:endParaRPr>
              </a:p>
              <a:p>
                <a:pPr lvl="0" defTabSz="800100">
                  <a:lnSpc>
                    <a:spcPct val="90000"/>
                  </a:lnSpc>
                  <a:spcBef>
                    <a:spcPct val="0"/>
                  </a:spcBef>
                  <a:spcAft>
                    <a:spcPct val="35000"/>
                  </a:spcAft>
                </a:pPr>
                <a:r>
                  <a:rPr lang="fr-FR" sz="2400" dirty="0">
                    <a:solidFill>
                      <a:schemeClr val="tx1"/>
                    </a:solidFill>
                    <a:latin typeface="Times New Roman" panose="02020603050405020304" pitchFamily="18" charset="0"/>
                    <a:cs typeface="Times New Roman" panose="02020603050405020304" pitchFamily="18" charset="0"/>
                  </a:rPr>
                  <a:t>Leur </a:t>
                </a:r>
                <a:r>
                  <a:rPr lang="fr-FR" sz="2400" b="1" dirty="0">
                    <a:solidFill>
                      <a:schemeClr val="tx1"/>
                    </a:solidFill>
                    <a:latin typeface="Times New Roman" panose="02020603050405020304" pitchFamily="18" charset="0"/>
                    <a:cs typeface="Times New Roman" panose="02020603050405020304" pitchFamily="18" charset="0"/>
                  </a:rPr>
                  <a:t>exploitation </a:t>
                </a:r>
                <a:r>
                  <a:rPr lang="fr-FR" sz="2400" dirty="0">
                    <a:solidFill>
                      <a:schemeClr val="tx1"/>
                    </a:solidFill>
                    <a:latin typeface="Times New Roman" panose="02020603050405020304" pitchFamily="18" charset="0"/>
                    <a:cs typeface="Times New Roman" panose="02020603050405020304" pitchFamily="18" charset="0"/>
                  </a:rPr>
                  <a:t>(utilisation des ordinateurs dans les différents domaines d’activités).</a:t>
                </a:r>
                <a:endParaRPr lang="fr-FR" sz="2400" kern="1200" dirty="0">
                  <a:solidFill>
                    <a:schemeClr val="tx1"/>
                  </a:solidFill>
                  <a:latin typeface="Times New Roman" panose="02020603050405020304" pitchFamily="18" charset="0"/>
                  <a:cs typeface="Times New Roman" panose="02020603050405020304" pitchFamily="18" charset="0"/>
                </a:endParaRPr>
              </a:p>
            </p:txBody>
          </p:sp>
        </p:grpSp>
        <p:sp>
          <p:nvSpPr>
            <p:cNvPr id="24" name="Arc plein 23"/>
            <p:cNvSpPr/>
            <p:nvPr/>
          </p:nvSpPr>
          <p:spPr>
            <a:xfrm>
              <a:off x="-1883554" y="1582930"/>
              <a:ext cx="4268483" cy="3852429"/>
            </a:xfrm>
            <a:prstGeom prst="blockArc">
              <a:avLst>
                <a:gd name="adj1" fmla="val 19422364"/>
                <a:gd name="adj2" fmla="val 1994030"/>
                <a:gd name="adj3" fmla="val 0"/>
              </a:avLst>
            </a:prstGeom>
            <a:ln>
              <a:solidFill>
                <a:srgbClr val="7E2B38"/>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5" name="Ellipse 24"/>
            <p:cNvSpPr/>
            <p:nvPr/>
          </p:nvSpPr>
          <p:spPr>
            <a:xfrm>
              <a:off x="1890249" y="2331603"/>
              <a:ext cx="254903" cy="266642"/>
            </a:xfrm>
            <a:prstGeom prst="ellipse">
              <a:avLst/>
            </a:prstGeom>
            <a:solidFill>
              <a:srgbClr val="93091B"/>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6" name="Ellipse 25"/>
            <p:cNvSpPr/>
            <p:nvPr/>
          </p:nvSpPr>
          <p:spPr>
            <a:xfrm>
              <a:off x="2265040" y="3314619"/>
              <a:ext cx="239777" cy="218231"/>
            </a:xfrm>
            <a:prstGeom prst="ellipse">
              <a:avLst/>
            </a:prstGeom>
            <a:solidFill>
              <a:srgbClr val="C02A3B"/>
            </a:solidFill>
            <a:ln>
              <a:solidFill>
                <a:srgbClr val="C02A3B"/>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7" name="Ellipse 26"/>
            <p:cNvSpPr/>
            <p:nvPr/>
          </p:nvSpPr>
          <p:spPr>
            <a:xfrm>
              <a:off x="2062333" y="4342981"/>
              <a:ext cx="165638" cy="169820"/>
            </a:xfrm>
            <a:prstGeom prst="ellipse">
              <a:avLst/>
            </a:prstGeom>
            <a:solidFill>
              <a:srgbClr val="D64254"/>
            </a:solidFill>
            <a:ln>
              <a:solidFill>
                <a:srgbClr val="D64254"/>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5" name="ZoneTexte 4"/>
          <p:cNvSpPr txBox="1"/>
          <p:nvPr/>
        </p:nvSpPr>
        <p:spPr>
          <a:xfrm>
            <a:off x="1861383" y="1399449"/>
            <a:ext cx="5530645"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L’informatique a pour rôle : </a:t>
            </a:r>
          </a:p>
        </p:txBody>
      </p:sp>
      <p:pic>
        <p:nvPicPr>
          <p:cNvPr id="29" name="Imag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9431">
            <a:off x="1097497" y="2038507"/>
            <a:ext cx="2550417" cy="1800000"/>
          </a:xfrm>
          <a:prstGeom prst="ellipse">
            <a:avLst/>
          </a:prstGeom>
          <a:ln>
            <a:noFill/>
          </a:ln>
          <a:effectLst>
            <a:softEdge rad="112500"/>
          </a:effectLst>
        </p:spPr>
      </p:pic>
      <p:pic>
        <p:nvPicPr>
          <p:cNvPr id="30" name="Imag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347" y="3436990"/>
            <a:ext cx="2672769" cy="1083932"/>
          </a:xfrm>
          <a:prstGeom prst="ellipse">
            <a:avLst/>
          </a:prstGeom>
          <a:ln>
            <a:noFill/>
          </a:ln>
          <a:effectLst>
            <a:softEdge rad="112500"/>
          </a:effectLst>
        </p:spPr>
      </p:pic>
      <p:pic>
        <p:nvPicPr>
          <p:cNvPr id="31" name="Imag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347" y="4463138"/>
            <a:ext cx="2466975" cy="1140520"/>
          </a:xfrm>
          <a:prstGeom prst="ellipse">
            <a:avLst/>
          </a:prstGeom>
          <a:ln>
            <a:noFill/>
          </a:ln>
          <a:effectLst>
            <a:softEdge rad="112500"/>
          </a:effectLst>
        </p:spPr>
      </p:pic>
      <p:grpSp>
        <p:nvGrpSpPr>
          <p:cNvPr id="28" name="Groupe 27">
            <a:extLst>
              <a:ext uri="{FF2B5EF4-FFF2-40B4-BE49-F238E27FC236}">
                <a16:creationId xmlns:a16="http://schemas.microsoft.com/office/drawing/2014/main" id="{188486C6-314C-46D5-BE75-2B8D53409CCB}"/>
              </a:ext>
            </a:extLst>
          </p:cNvPr>
          <p:cNvGrpSpPr/>
          <p:nvPr/>
        </p:nvGrpSpPr>
        <p:grpSpPr>
          <a:xfrm>
            <a:off x="4739979" y="220253"/>
            <a:ext cx="3710132" cy="684803"/>
            <a:chOff x="843947" y="1615415"/>
            <a:chExt cx="3710132" cy="684803"/>
          </a:xfrm>
        </p:grpSpPr>
        <p:sp>
          <p:nvSpPr>
            <p:cNvPr id="32" name="Rectangle 31">
              <a:extLst>
                <a:ext uri="{FF2B5EF4-FFF2-40B4-BE49-F238E27FC236}">
                  <a16:creationId xmlns:a16="http://schemas.microsoft.com/office/drawing/2014/main" id="{4D94D1A2-87F3-46FB-B9A9-C7BB40382B8B}"/>
                </a:ext>
              </a:extLst>
            </p:cNvPr>
            <p:cNvSpPr/>
            <p:nvPr/>
          </p:nvSpPr>
          <p:spPr>
            <a:xfrm>
              <a:off x="1193864" y="1615415"/>
              <a:ext cx="3360215" cy="684803"/>
            </a:xfrm>
            <a:prstGeom prst="rect">
              <a:avLst/>
            </a:prstGeom>
          </p:spPr>
          <p:txBody>
            <a:bodyPr wrap="none">
              <a:spAutoFit/>
            </a:bodyPr>
            <a:lstStyle/>
            <a:p>
              <a:pPr>
                <a:lnSpc>
                  <a:spcPct val="150000"/>
                </a:lnSpc>
              </a:pPr>
              <a:r>
                <a:rPr lang="fr-FR" sz="2800" b="1" dirty="0">
                  <a:latin typeface="Harlow Solid Italic" panose="04030604020F02020D02" pitchFamily="82" charset="0"/>
                  <a:cs typeface="Times New Roman" panose="02020603050405020304" pitchFamily="18" charset="0"/>
                </a:rPr>
                <a:t>Rôle de l’informatique</a:t>
              </a:r>
            </a:p>
          </p:txBody>
        </p:sp>
        <p:sp>
          <p:nvSpPr>
            <p:cNvPr id="33" name="Freeform 2">
              <a:extLst>
                <a:ext uri="{FF2B5EF4-FFF2-40B4-BE49-F238E27FC236}">
                  <a16:creationId xmlns:a16="http://schemas.microsoft.com/office/drawing/2014/main" id="{ABE5BB20-64D5-46BE-97AA-F500DB6F24AB}"/>
                </a:ext>
              </a:extLst>
            </p:cNvPr>
            <p:cNvSpPr/>
            <p:nvPr/>
          </p:nvSpPr>
          <p:spPr>
            <a:xfrm>
              <a:off x="843947" y="1876425"/>
              <a:ext cx="349917" cy="290406"/>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5"/>
              <a:stretch>
                <a:fillRect/>
              </a:stretch>
            </a:blipFill>
          </p:spPr>
        </p:sp>
      </p:grpSp>
    </p:spTree>
    <p:extLst>
      <p:ext uri="{BB962C8B-B14F-4D97-AF65-F5344CB8AC3E}">
        <p14:creationId xmlns:p14="http://schemas.microsoft.com/office/powerpoint/2010/main" val="314199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96EB54-F4FD-4343-A566-C6F30FC10868}"/>
              </a:ext>
            </a:extLst>
          </p:cNvPr>
          <p:cNvSpPr/>
          <p:nvPr/>
        </p:nvSpPr>
        <p:spPr>
          <a:xfrm>
            <a:off x="1171576" y="309235"/>
            <a:ext cx="10277474" cy="1569660"/>
          </a:xfrm>
          <a:prstGeom prst="rect">
            <a:avLst/>
          </a:prstGeom>
        </p:spPr>
        <p:txBody>
          <a:bodyPr wrap="square">
            <a:spAutoFit/>
          </a:bodyPr>
          <a:lstStyle/>
          <a:p>
            <a:pPr algn="ctr"/>
            <a:r>
              <a:rPr lang="fr-FR" sz="4800" b="1" dirty="0">
                <a:solidFill>
                  <a:srgbClr val="000000"/>
                </a:solidFill>
                <a:latin typeface="Snap ITC" panose="04040A07060A02020202" pitchFamily="82" charset="0"/>
                <a:cs typeface="Times New Roman" panose="02020603050405020304" pitchFamily="18" charset="0"/>
              </a:rPr>
              <a:t>Evolution de l’informatique et des ordinateurs</a:t>
            </a:r>
            <a:r>
              <a:rPr lang="fr-FR" sz="4800" dirty="0">
                <a:latin typeface="Snap ITC" panose="04040A07060A02020202" pitchFamily="82" charset="0"/>
                <a:cs typeface="Times New Roman" panose="02020603050405020304" pitchFamily="18" charset="0"/>
              </a:rPr>
              <a:t> </a:t>
            </a:r>
          </a:p>
        </p:txBody>
      </p:sp>
      <p:pic>
        <p:nvPicPr>
          <p:cNvPr id="3" name="Picture 7">
            <a:extLst>
              <a:ext uri="{FF2B5EF4-FFF2-40B4-BE49-F238E27FC236}">
                <a16:creationId xmlns:a16="http://schemas.microsoft.com/office/drawing/2014/main" id="{83974F4B-12D7-46C7-95C0-5B37CB969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547" y="2124075"/>
            <a:ext cx="6614429" cy="3967733"/>
          </a:xfrm>
          <a:prstGeom prst="rect">
            <a:avLst/>
          </a:prstGeom>
        </p:spPr>
      </p:pic>
    </p:spTree>
    <p:extLst>
      <p:ext uri="{BB962C8B-B14F-4D97-AF65-F5344CB8AC3E}">
        <p14:creationId xmlns:p14="http://schemas.microsoft.com/office/powerpoint/2010/main" val="2009847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F4D9C3-852F-4561-9BA0-C086BE0019FF}"/>
              </a:ext>
            </a:extLst>
          </p:cNvPr>
          <p:cNvSpPr/>
          <p:nvPr/>
        </p:nvSpPr>
        <p:spPr>
          <a:xfrm>
            <a:off x="1019174" y="5776555"/>
            <a:ext cx="10553701" cy="707886"/>
          </a:xfrm>
          <a:prstGeom prst="rect">
            <a:avLst/>
          </a:prstGeom>
        </p:spPr>
        <p:txBody>
          <a:bodyPr wrap="square">
            <a:spAutoFit/>
          </a:bodyPr>
          <a:lstStyle/>
          <a:p>
            <a:pPr algn="just"/>
            <a:r>
              <a:rPr lang="fr-FR" sz="2000" dirty="0">
                <a:latin typeface="Times New Roman" panose="02020603050405020304" pitchFamily="18" charset="0"/>
                <a:cs typeface="Times New Roman" panose="02020603050405020304" pitchFamily="18" charset="0"/>
              </a:rPr>
              <a:t>En 1645, Blaise Pascal inventait la Pascaline, une machine mécanique capable d’effectuer des additions et des soustractions sur des nombres allant jusqu’à six chiffres.</a:t>
            </a:r>
          </a:p>
        </p:txBody>
      </p:sp>
      <p:grpSp>
        <p:nvGrpSpPr>
          <p:cNvPr id="5" name="Groupe 4">
            <a:extLst>
              <a:ext uri="{FF2B5EF4-FFF2-40B4-BE49-F238E27FC236}">
                <a16:creationId xmlns:a16="http://schemas.microsoft.com/office/drawing/2014/main" id="{C71F3FAA-5EC4-4CD7-9714-A2F18554AE0A}"/>
              </a:ext>
            </a:extLst>
          </p:cNvPr>
          <p:cNvGrpSpPr/>
          <p:nvPr/>
        </p:nvGrpSpPr>
        <p:grpSpPr>
          <a:xfrm>
            <a:off x="437150" y="567809"/>
            <a:ext cx="3488239" cy="369332"/>
            <a:chOff x="437150" y="567809"/>
            <a:chExt cx="3488239" cy="369332"/>
          </a:xfrm>
        </p:grpSpPr>
        <p:sp>
          <p:nvSpPr>
            <p:cNvPr id="4" name="Rectangle 3">
              <a:extLst>
                <a:ext uri="{FF2B5EF4-FFF2-40B4-BE49-F238E27FC236}">
                  <a16:creationId xmlns:a16="http://schemas.microsoft.com/office/drawing/2014/main" id="{F8F87FC9-182A-46E2-9405-D62D4277732E}"/>
                </a:ext>
              </a:extLst>
            </p:cNvPr>
            <p:cNvSpPr/>
            <p:nvPr/>
          </p:nvSpPr>
          <p:spPr>
            <a:xfrm>
              <a:off x="782011" y="567809"/>
              <a:ext cx="3143378" cy="369332"/>
            </a:xfrm>
            <a:prstGeom prst="rect">
              <a:avLst/>
            </a:prstGeom>
          </p:spPr>
          <p:txBody>
            <a:bodyPr wrap="square">
              <a:spAutoFit/>
            </a:bodyPr>
            <a:lstStyle/>
            <a:p>
              <a:r>
                <a:rPr lang="fr-FR" b="1" dirty="0">
                  <a:solidFill>
                    <a:srgbClr val="000000"/>
                  </a:solidFill>
                  <a:latin typeface="Times New Roman" panose="02020603050405020304" pitchFamily="18" charset="0"/>
                  <a:cs typeface="Times New Roman" panose="02020603050405020304" pitchFamily="18" charset="0"/>
                </a:rPr>
                <a:t>Evolution de l’informatique</a:t>
              </a:r>
              <a:r>
                <a:rPr lang="fr-FR" dirty="0">
                  <a:latin typeface="Times New Roman" panose="02020603050405020304" pitchFamily="18" charset="0"/>
                  <a:cs typeface="Times New Roman" panose="02020603050405020304" pitchFamily="18" charset="0"/>
                </a:rPr>
                <a:t> </a:t>
              </a:r>
            </a:p>
          </p:txBody>
        </p:sp>
        <p:sp>
          <p:nvSpPr>
            <p:cNvPr id="7" name="Freeform 5">
              <a:extLst>
                <a:ext uri="{FF2B5EF4-FFF2-40B4-BE49-F238E27FC236}">
                  <a16:creationId xmlns:a16="http://schemas.microsoft.com/office/drawing/2014/main" id="{2D4EBA28-F4E3-4B28-9AF3-4C01747A51FB}"/>
                </a:ext>
              </a:extLst>
            </p:cNvPr>
            <p:cNvSpPr/>
            <p:nvPr/>
          </p:nvSpPr>
          <p:spPr>
            <a:xfrm>
              <a:off x="437150" y="567809"/>
              <a:ext cx="362949" cy="284794"/>
            </a:xfrm>
            <a:custGeom>
              <a:avLst/>
              <a:gdLst/>
              <a:ahLst/>
              <a:cxnLst/>
              <a:rect l="l" t="t" r="r" b="b"/>
              <a:pathLst>
                <a:path w="1197170" h="1210374">
                  <a:moveTo>
                    <a:pt x="0" y="0"/>
                  </a:moveTo>
                  <a:lnTo>
                    <a:pt x="1197170" y="0"/>
                  </a:lnTo>
                  <a:lnTo>
                    <a:pt x="1197170" y="1210374"/>
                  </a:lnTo>
                  <a:lnTo>
                    <a:pt x="0" y="12103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dirty="0"/>
            </a:p>
          </p:txBody>
        </p:sp>
      </p:grpSp>
      <p:pic>
        <p:nvPicPr>
          <p:cNvPr id="8" name="Picture 9">
            <a:extLst>
              <a:ext uri="{FF2B5EF4-FFF2-40B4-BE49-F238E27FC236}">
                <a16:creationId xmlns:a16="http://schemas.microsoft.com/office/drawing/2014/main" id="{7BC674EA-3B0F-4B30-A6F2-DFDEF5EC5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0040" y="1005760"/>
            <a:ext cx="7400570" cy="3759020"/>
          </a:xfrm>
          <a:prstGeom prst="rect">
            <a:avLst/>
          </a:prstGeom>
        </p:spPr>
      </p:pic>
      <p:sp>
        <p:nvSpPr>
          <p:cNvPr id="9" name="Rectangle 8">
            <a:extLst>
              <a:ext uri="{FF2B5EF4-FFF2-40B4-BE49-F238E27FC236}">
                <a16:creationId xmlns:a16="http://schemas.microsoft.com/office/drawing/2014/main" id="{996B1C5E-4738-4CFB-9D77-00CE0128B694}"/>
              </a:ext>
            </a:extLst>
          </p:cNvPr>
          <p:cNvSpPr/>
          <p:nvPr/>
        </p:nvSpPr>
        <p:spPr>
          <a:xfrm>
            <a:off x="5637517" y="4761377"/>
            <a:ext cx="1545616" cy="461665"/>
          </a:xfrm>
          <a:prstGeom prst="rect">
            <a:avLst/>
          </a:prstGeom>
        </p:spPr>
        <p:txBody>
          <a:bodyPr wrap="none">
            <a:spAutoFit/>
          </a:bodyPr>
          <a:lstStyle/>
          <a:p>
            <a:r>
              <a:rPr lang="fr-FR" sz="2400" b="1" dirty="0">
                <a:latin typeface="Aharoni" panose="02010803020104030203" pitchFamily="2" charset="-79"/>
                <a:cs typeface="Aharoni" panose="02010803020104030203" pitchFamily="2" charset="-79"/>
              </a:rPr>
              <a:t>Pascaline</a:t>
            </a:r>
          </a:p>
        </p:txBody>
      </p:sp>
    </p:spTree>
    <p:extLst>
      <p:ext uri="{BB962C8B-B14F-4D97-AF65-F5344CB8AC3E}">
        <p14:creationId xmlns:p14="http://schemas.microsoft.com/office/powerpoint/2010/main" val="771033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7C7B490-2B68-464F-80BA-4573F0ED6AA9}"/>
              </a:ext>
            </a:extLst>
          </p:cNvPr>
          <p:cNvPicPr>
            <a:picLocks noChangeAspect="1"/>
          </p:cNvPicPr>
          <p:nvPr/>
        </p:nvPicPr>
        <p:blipFill>
          <a:blip r:embed="rId2"/>
          <a:stretch>
            <a:fillRect/>
          </a:stretch>
        </p:blipFill>
        <p:spPr>
          <a:xfrm>
            <a:off x="2905126" y="1089541"/>
            <a:ext cx="6067424" cy="3731478"/>
          </a:xfrm>
          <a:prstGeom prst="rect">
            <a:avLst/>
          </a:prstGeom>
        </p:spPr>
      </p:pic>
      <p:sp>
        <p:nvSpPr>
          <p:cNvPr id="2" name="Rectangle 1">
            <a:extLst>
              <a:ext uri="{FF2B5EF4-FFF2-40B4-BE49-F238E27FC236}">
                <a16:creationId xmlns:a16="http://schemas.microsoft.com/office/drawing/2014/main" id="{96B81746-4B33-4FE5-B719-FC1E8811AB18}"/>
              </a:ext>
            </a:extLst>
          </p:cNvPr>
          <p:cNvSpPr/>
          <p:nvPr/>
        </p:nvSpPr>
        <p:spPr>
          <a:xfrm>
            <a:off x="4800588" y="4821019"/>
            <a:ext cx="2924197" cy="707886"/>
          </a:xfrm>
          <a:prstGeom prst="rect">
            <a:avLst/>
          </a:prstGeom>
        </p:spPr>
        <p:txBody>
          <a:bodyPr wrap="none">
            <a:spAutoFit/>
          </a:bodyPr>
          <a:lstStyle/>
          <a:p>
            <a:pPr algn="ctr"/>
            <a:r>
              <a:rPr lang="fr-FR" sz="2000" b="1" dirty="0">
                <a:latin typeface="Aharoni" panose="02010803020104030203" pitchFamily="2" charset="-79"/>
                <a:cs typeface="Aharoni" panose="02010803020104030203" pitchFamily="2" charset="-79"/>
              </a:rPr>
              <a:t>Machine à Différences </a:t>
            </a:r>
          </a:p>
          <a:p>
            <a:pPr algn="ctr"/>
            <a:r>
              <a:rPr lang="fr-FR" sz="2000" b="1" dirty="0">
                <a:latin typeface="Aharoni" panose="02010803020104030203" pitchFamily="2" charset="-79"/>
                <a:cs typeface="Aharoni" panose="02010803020104030203" pitchFamily="2" charset="-79"/>
              </a:rPr>
              <a:t>(</a:t>
            </a:r>
            <a:r>
              <a:rPr lang="fr-FR" sz="2000" b="1" dirty="0" err="1">
                <a:latin typeface="Aharoni" panose="02010803020104030203" pitchFamily="2" charset="-79"/>
                <a:cs typeface="Aharoni" panose="02010803020104030203" pitchFamily="2" charset="-79"/>
              </a:rPr>
              <a:t>Difference</a:t>
            </a:r>
            <a:r>
              <a:rPr lang="fr-FR" sz="2000" b="1" dirty="0">
                <a:latin typeface="Aharoni" panose="02010803020104030203" pitchFamily="2" charset="-79"/>
                <a:cs typeface="Aharoni" panose="02010803020104030203" pitchFamily="2" charset="-79"/>
              </a:rPr>
              <a:t> Engine)</a:t>
            </a:r>
          </a:p>
        </p:txBody>
      </p:sp>
      <p:sp>
        <p:nvSpPr>
          <p:cNvPr id="3" name="Rectangle 2">
            <a:extLst>
              <a:ext uri="{FF2B5EF4-FFF2-40B4-BE49-F238E27FC236}">
                <a16:creationId xmlns:a16="http://schemas.microsoft.com/office/drawing/2014/main" id="{1AF4D9C3-852F-4561-9BA0-C086BE0019FF}"/>
              </a:ext>
            </a:extLst>
          </p:cNvPr>
          <p:cNvSpPr/>
          <p:nvPr/>
        </p:nvSpPr>
        <p:spPr>
          <a:xfrm>
            <a:off x="942974" y="5681305"/>
            <a:ext cx="10029826" cy="1015663"/>
          </a:xfrm>
          <a:prstGeom prst="rect">
            <a:avLst/>
          </a:prstGeom>
        </p:spPr>
        <p:txBody>
          <a:bodyPr wrap="square">
            <a:spAutoFit/>
          </a:bodyPr>
          <a:lstStyle/>
          <a:p>
            <a:pPr algn="just"/>
            <a:r>
              <a:rPr lang="fr-FR" sz="2000" dirty="0">
                <a:latin typeface="Times New Roman" panose="02020603050405020304" pitchFamily="18" charset="0"/>
                <a:cs typeface="Times New Roman" panose="02020603050405020304" pitchFamily="18" charset="0"/>
              </a:rPr>
              <a:t>Entre 1822 et 1832, Charles Babbage concevait la Machine à différences (</a:t>
            </a:r>
            <a:r>
              <a:rPr lang="fr-FR" sz="2000" dirty="0" err="1">
                <a:latin typeface="Times New Roman" panose="02020603050405020304" pitchFamily="18" charset="0"/>
                <a:cs typeface="Times New Roman" panose="02020603050405020304" pitchFamily="18" charset="0"/>
              </a:rPr>
              <a:t>Difference</a:t>
            </a:r>
            <a:r>
              <a:rPr lang="fr-FR" sz="2000" dirty="0">
                <a:latin typeface="Times New Roman" panose="02020603050405020304" pitchFamily="18" charset="0"/>
                <a:cs typeface="Times New Roman" panose="02020603050405020304" pitchFamily="18" charset="0"/>
              </a:rPr>
              <a:t> Engine), capable d’effectuer des calculs numériques complexes pour produire automatiquement des tables mathématiques.</a:t>
            </a:r>
          </a:p>
        </p:txBody>
      </p:sp>
      <p:grpSp>
        <p:nvGrpSpPr>
          <p:cNvPr id="5" name="Groupe 4">
            <a:extLst>
              <a:ext uri="{FF2B5EF4-FFF2-40B4-BE49-F238E27FC236}">
                <a16:creationId xmlns:a16="http://schemas.microsoft.com/office/drawing/2014/main" id="{C71F3FAA-5EC4-4CD7-9714-A2F18554AE0A}"/>
              </a:ext>
            </a:extLst>
          </p:cNvPr>
          <p:cNvGrpSpPr/>
          <p:nvPr/>
        </p:nvGrpSpPr>
        <p:grpSpPr>
          <a:xfrm>
            <a:off x="437150" y="567809"/>
            <a:ext cx="3488239" cy="369332"/>
            <a:chOff x="437150" y="567809"/>
            <a:chExt cx="3488239" cy="369332"/>
          </a:xfrm>
        </p:grpSpPr>
        <p:sp>
          <p:nvSpPr>
            <p:cNvPr id="4" name="Rectangle 3">
              <a:extLst>
                <a:ext uri="{FF2B5EF4-FFF2-40B4-BE49-F238E27FC236}">
                  <a16:creationId xmlns:a16="http://schemas.microsoft.com/office/drawing/2014/main" id="{F8F87FC9-182A-46E2-9405-D62D4277732E}"/>
                </a:ext>
              </a:extLst>
            </p:cNvPr>
            <p:cNvSpPr/>
            <p:nvPr/>
          </p:nvSpPr>
          <p:spPr>
            <a:xfrm>
              <a:off x="782011" y="567809"/>
              <a:ext cx="3143378" cy="369332"/>
            </a:xfrm>
            <a:prstGeom prst="rect">
              <a:avLst/>
            </a:prstGeom>
          </p:spPr>
          <p:txBody>
            <a:bodyPr wrap="square">
              <a:spAutoFit/>
            </a:bodyPr>
            <a:lstStyle/>
            <a:p>
              <a:r>
                <a:rPr lang="fr-FR" b="1" dirty="0">
                  <a:solidFill>
                    <a:srgbClr val="000000"/>
                  </a:solidFill>
                  <a:latin typeface="Times New Roman" panose="02020603050405020304" pitchFamily="18" charset="0"/>
                  <a:cs typeface="Times New Roman" panose="02020603050405020304" pitchFamily="18" charset="0"/>
                </a:rPr>
                <a:t>Evolution de l’informatique</a:t>
              </a:r>
              <a:r>
                <a:rPr lang="fr-FR" dirty="0">
                  <a:latin typeface="Times New Roman" panose="02020603050405020304" pitchFamily="18" charset="0"/>
                  <a:cs typeface="Times New Roman" panose="02020603050405020304" pitchFamily="18" charset="0"/>
                </a:rPr>
                <a:t> </a:t>
              </a:r>
            </a:p>
          </p:txBody>
        </p:sp>
        <p:sp>
          <p:nvSpPr>
            <p:cNvPr id="7" name="Freeform 5">
              <a:extLst>
                <a:ext uri="{FF2B5EF4-FFF2-40B4-BE49-F238E27FC236}">
                  <a16:creationId xmlns:a16="http://schemas.microsoft.com/office/drawing/2014/main" id="{2D4EBA28-F4E3-4B28-9AF3-4C01747A51FB}"/>
                </a:ext>
              </a:extLst>
            </p:cNvPr>
            <p:cNvSpPr/>
            <p:nvPr/>
          </p:nvSpPr>
          <p:spPr>
            <a:xfrm>
              <a:off x="437150" y="567809"/>
              <a:ext cx="362949" cy="284794"/>
            </a:xfrm>
            <a:custGeom>
              <a:avLst/>
              <a:gdLst/>
              <a:ahLst/>
              <a:cxnLst/>
              <a:rect l="l" t="t" r="r" b="b"/>
              <a:pathLst>
                <a:path w="1197170" h="1210374">
                  <a:moveTo>
                    <a:pt x="0" y="0"/>
                  </a:moveTo>
                  <a:lnTo>
                    <a:pt x="1197170" y="0"/>
                  </a:lnTo>
                  <a:lnTo>
                    <a:pt x="1197170" y="1210374"/>
                  </a:lnTo>
                  <a:lnTo>
                    <a:pt x="0" y="1210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dirty="0"/>
            </a:p>
          </p:txBody>
        </p:sp>
      </p:grpSp>
    </p:spTree>
    <p:extLst>
      <p:ext uri="{BB962C8B-B14F-4D97-AF65-F5344CB8AC3E}">
        <p14:creationId xmlns:p14="http://schemas.microsoft.com/office/powerpoint/2010/main" val="61374111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1196</TotalTime>
  <Words>1229</Words>
  <Application>Microsoft Office PowerPoint</Application>
  <PresentationFormat>Grand écran</PresentationFormat>
  <Paragraphs>191</Paragraphs>
  <Slides>40</Slides>
  <Notes>3</Notes>
  <HiddenSlides>0</HiddenSlides>
  <MMClips>0</MMClips>
  <ScaleCrop>false</ScaleCrop>
  <HeadingPairs>
    <vt:vector size="6" baseType="variant">
      <vt:variant>
        <vt:lpstr>Polices utilisées</vt:lpstr>
      </vt:variant>
      <vt:variant>
        <vt:i4>20</vt:i4>
      </vt:variant>
      <vt:variant>
        <vt:lpstr>Thème</vt:lpstr>
      </vt:variant>
      <vt:variant>
        <vt:i4>1</vt:i4>
      </vt:variant>
      <vt:variant>
        <vt:lpstr>Titres des diapositives</vt:lpstr>
      </vt:variant>
      <vt:variant>
        <vt:i4>40</vt:i4>
      </vt:variant>
    </vt:vector>
  </HeadingPairs>
  <TitlesOfParts>
    <vt:vector size="61" baseType="lpstr">
      <vt:lpstr>等线</vt:lpstr>
      <vt:lpstr>微软雅黑</vt:lpstr>
      <vt:lpstr>Aharoni</vt:lpstr>
      <vt:lpstr>Arial</vt:lpstr>
      <vt:lpstr>Brush Script MT</vt:lpstr>
      <vt:lpstr>Calibri</vt:lpstr>
      <vt:lpstr>Calibri Light</vt:lpstr>
      <vt:lpstr>Century Schoolbook</vt:lpstr>
      <vt:lpstr>Codec Pro Bold</vt:lpstr>
      <vt:lpstr>Eras Demi ITC</vt:lpstr>
      <vt:lpstr>Forte</vt:lpstr>
      <vt:lpstr>Harlow Solid Italic</vt:lpstr>
      <vt:lpstr>Holiday</vt:lpstr>
      <vt:lpstr>NewComputerModern10</vt:lpstr>
      <vt:lpstr>Poppins Medium</vt:lpstr>
      <vt:lpstr>Public Sans</vt:lpstr>
      <vt:lpstr>Snap ITC</vt:lpstr>
      <vt:lpstr>Telegraf Bold</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Composition d’un ordinateur  (Matériel &amp; Logiciel)</vt:lpstr>
      <vt:lpstr>Les périphérique</vt:lpstr>
      <vt:lpstr>Intérieur d'un ordinateur</vt:lpstr>
      <vt:lpstr>carte mère</vt:lpstr>
      <vt:lpstr>carte mère</vt:lpstr>
      <vt:lpstr>carte mère</vt:lpstr>
      <vt:lpstr>carte mère</vt:lpstr>
      <vt:lpstr>carte mère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ACP</dc:creator>
  <cp:lastModifiedBy>ACP</cp:lastModifiedBy>
  <cp:revision>98</cp:revision>
  <dcterms:created xsi:type="dcterms:W3CDTF">2025-08-10T11:17:28Z</dcterms:created>
  <dcterms:modified xsi:type="dcterms:W3CDTF">2025-09-30T09:48:22Z</dcterms:modified>
</cp:coreProperties>
</file>