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9182E-F01B-4500-A410-E4E4DCB9A701}" type="datetimeFigureOut">
              <a:rPr lang="fr-FR" smtClean="0"/>
              <a:t>17/03/2021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B1238-EA39-4BFC-91FC-1C5523CFCA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701350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9182E-F01B-4500-A410-E4E4DCB9A701}" type="datetimeFigureOut">
              <a:rPr lang="fr-FR" smtClean="0"/>
              <a:t>17/03/2021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B1238-EA39-4BFC-91FC-1C5523CFCA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455542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9182E-F01B-4500-A410-E4E4DCB9A701}" type="datetimeFigureOut">
              <a:rPr lang="fr-FR" smtClean="0"/>
              <a:t>17/03/2021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B1238-EA39-4BFC-91FC-1C5523CFCA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228914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9182E-F01B-4500-A410-E4E4DCB9A701}" type="datetimeFigureOut">
              <a:rPr lang="fr-FR" smtClean="0"/>
              <a:t>17/03/2021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B1238-EA39-4BFC-91FC-1C5523CFCA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412935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9182E-F01B-4500-A410-E4E4DCB9A701}" type="datetimeFigureOut">
              <a:rPr lang="fr-FR" smtClean="0"/>
              <a:t>17/03/2021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B1238-EA39-4BFC-91FC-1C5523CFCA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521659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9182E-F01B-4500-A410-E4E4DCB9A701}" type="datetimeFigureOut">
              <a:rPr lang="fr-FR" smtClean="0"/>
              <a:t>17/03/2021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B1238-EA39-4BFC-91FC-1C5523CFCA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450712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9182E-F01B-4500-A410-E4E4DCB9A701}" type="datetimeFigureOut">
              <a:rPr lang="fr-FR" smtClean="0"/>
              <a:t>17/03/2021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B1238-EA39-4BFC-91FC-1C5523CFCA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529061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9182E-F01B-4500-A410-E4E4DCB9A701}" type="datetimeFigureOut">
              <a:rPr lang="fr-FR" smtClean="0"/>
              <a:t>17/03/2021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B1238-EA39-4BFC-91FC-1C5523CFCA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21537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9182E-F01B-4500-A410-E4E4DCB9A701}" type="datetimeFigureOut">
              <a:rPr lang="fr-FR" smtClean="0"/>
              <a:t>17/03/2021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B1238-EA39-4BFC-91FC-1C5523CFCA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75998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9182E-F01B-4500-A410-E4E4DCB9A701}" type="datetimeFigureOut">
              <a:rPr lang="fr-FR" smtClean="0"/>
              <a:t>17/03/2021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B1238-EA39-4BFC-91FC-1C5523CFCA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538052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9182E-F01B-4500-A410-E4E4DCB9A701}" type="datetimeFigureOut">
              <a:rPr lang="fr-FR" smtClean="0"/>
              <a:t>17/03/2021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B1238-EA39-4BFC-91FC-1C5523CFCA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766651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09182E-F01B-4500-A410-E4E4DCB9A701}" type="datetimeFigureOut">
              <a:rPr lang="fr-FR" smtClean="0"/>
              <a:t>17/03/2021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BB1238-EA39-4BFC-91FC-1C5523CFCA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883339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biochimej.univ-angers.fr/Page2/COURS/7RelStructFonction/7UnfoldedProtResp/1UnfoldedProtResp.htm" TargetMode="External"/><Relationship Id="rId2" Type="http://schemas.openxmlformats.org/officeDocument/2006/relationships/hyperlink" Target="http://enzyme.expasy.org/EC/3.6.4.13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biochimej.univ-angers.fr/Page2/COURS/7RelStructFonction/2Biochimie/5Signalisation/4RCPGetProteinesG/1RCPGetProtG.htm" TargetMode="External"/><Relationship Id="rId4" Type="http://schemas.openxmlformats.org/officeDocument/2006/relationships/hyperlink" Target="http://biochimej.univ-angers.fr/Page2/COURS/3CoursdeBiochSTRUCT/8Spliceosome/1Spliceosome.htm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510826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991544" y="260649"/>
            <a:ext cx="8229600" cy="4525963"/>
          </a:xfrm>
        </p:spPr>
        <p:txBody>
          <a:bodyPr>
            <a:normAutofit fontScale="85000" lnSpcReduction="20000"/>
          </a:bodyPr>
          <a:lstStyle/>
          <a:p>
            <a:r>
              <a:rPr lang="fr-FR" dirty="0"/>
              <a:t>Quand un intron fait plus de 200 - 250 nucléotides (ce qui est le cas de nombreux introns chez les Eucaryotes supérieurs), les complexes d'épissage se forment d'abord autour d'un exon.</a:t>
            </a:r>
          </a:p>
          <a:p>
            <a:r>
              <a:rPr lang="fr-FR" dirty="0"/>
              <a:t>Le </a:t>
            </a:r>
            <a:r>
              <a:rPr lang="fr-FR" dirty="0" err="1"/>
              <a:t>snRNP</a:t>
            </a:r>
            <a:r>
              <a:rPr lang="fr-FR" dirty="0"/>
              <a:t> U1 se fixe au site 5'SS de l'exon situé en 5' (figure ci-dessous).</a:t>
            </a:r>
          </a:p>
          <a:p>
            <a:r>
              <a:rPr lang="fr-FR" dirty="0"/>
              <a:t>Cette fixation induit l'association des 2 sous-unités du facteur </a:t>
            </a:r>
            <a:r>
              <a:rPr lang="fr-FR" dirty="0" err="1"/>
              <a:t>auxilliaire</a:t>
            </a:r>
            <a:r>
              <a:rPr lang="fr-FR" dirty="0"/>
              <a:t> de U2 ("</a:t>
            </a:r>
            <a:r>
              <a:rPr lang="fr-FR" i="1" dirty="0"/>
              <a:t>U2 </a:t>
            </a:r>
            <a:r>
              <a:rPr lang="fr-FR" i="1" dirty="0" err="1"/>
              <a:t>Auxilliary</a:t>
            </a:r>
            <a:r>
              <a:rPr lang="fr-FR" i="1" dirty="0"/>
              <a:t> Factor</a:t>
            </a:r>
            <a:r>
              <a:rPr lang="fr-FR" dirty="0"/>
              <a:t>" - U2AF65 / 65 </a:t>
            </a:r>
            <a:r>
              <a:rPr lang="fr-FR" dirty="0" err="1"/>
              <a:t>KDa</a:t>
            </a:r>
            <a:r>
              <a:rPr lang="fr-FR" dirty="0"/>
              <a:t> et U2AF35 / 35 </a:t>
            </a:r>
            <a:r>
              <a:rPr lang="fr-FR" dirty="0" err="1"/>
              <a:t>KDa</a:t>
            </a:r>
            <a:r>
              <a:rPr lang="fr-FR" dirty="0"/>
              <a:t>) avec la séquence poly-pyrimidine ("</a:t>
            </a:r>
            <a:r>
              <a:rPr lang="fr-FR" i="1" dirty="0" err="1"/>
              <a:t>polypyrimidine</a:t>
            </a:r>
            <a:r>
              <a:rPr lang="fr-FR" i="1" dirty="0"/>
              <a:t> tract recognition</a:t>
            </a:r>
            <a:r>
              <a:rPr lang="fr-FR" dirty="0"/>
              <a:t>") en amont du site 3'SS de ce même exon. La sous-unité U2AF35 établit des liaisons spécifiques avec le site 3'SS.</a:t>
            </a:r>
          </a:p>
          <a:p>
            <a:r>
              <a:rPr lang="fr-FR" dirty="0"/>
              <a:t>Figure ci-dessous : Complexes d'épissage formés le long des introns lors des premières étapes de l'assemblage du </a:t>
            </a:r>
            <a:r>
              <a:rPr lang="fr-FR" dirty="0" err="1"/>
              <a:t>spliceosome</a:t>
            </a:r>
            <a:r>
              <a:rPr lang="fr-FR" dirty="0"/>
              <a:t>.</a:t>
            </a:r>
          </a:p>
          <a:p>
            <a:endParaRPr lang="fr-FR" dirty="0"/>
          </a:p>
        </p:txBody>
      </p:sp>
      <p:pic>
        <p:nvPicPr>
          <p:cNvPr id="12290" name="Picture 2" descr="biochimej ARN RNA complexe epissage intron assemblage spliceosome splicing assembly U2 U6 U1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11625" y="4509120"/>
            <a:ext cx="5762625" cy="17145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5759065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524000" y="274638"/>
            <a:ext cx="8686800" cy="1143000"/>
          </a:xfrm>
        </p:spPr>
        <p:txBody>
          <a:bodyPr>
            <a:normAutofit/>
          </a:bodyPr>
          <a:lstStyle/>
          <a:p>
            <a:r>
              <a:rPr lang="fr-FR" sz="2000" dirty="0"/>
              <a:t>c. Réaction de </a:t>
            </a:r>
            <a:r>
              <a:rPr lang="fr-FR" sz="2000" dirty="0" err="1"/>
              <a:t>trans</a:t>
            </a:r>
            <a:r>
              <a:rPr lang="fr-FR" sz="2000" dirty="0"/>
              <a:t>-</a:t>
            </a:r>
            <a:r>
              <a:rPr lang="fr-FR" sz="2000" dirty="0" err="1"/>
              <a:t>esterification</a:t>
            </a:r>
            <a:r>
              <a:rPr lang="fr-FR" sz="2000" dirty="0"/>
              <a:t/>
            </a:r>
            <a:br>
              <a:rPr lang="fr-FR" sz="2000" dirty="0"/>
            </a:br>
            <a:r>
              <a:rPr lang="fr-FR" sz="2000" dirty="0"/>
              <a:t>Les introns sont clivés par 2 réactions successives de </a:t>
            </a:r>
            <a:r>
              <a:rPr lang="fr-FR" sz="2000" dirty="0" err="1"/>
              <a:t>trans</a:t>
            </a:r>
            <a:r>
              <a:rPr lang="fr-FR" sz="2000" dirty="0"/>
              <a:t>-</a:t>
            </a:r>
            <a:r>
              <a:rPr lang="fr-FR" sz="2000" dirty="0" err="1"/>
              <a:t>esterification</a:t>
            </a:r>
            <a:r>
              <a:rPr lang="fr-FR" sz="2000" dirty="0"/>
              <a:t> de type S</a:t>
            </a:r>
            <a:r>
              <a:rPr lang="fr-FR" sz="2000" baseline="-25000" dirty="0"/>
              <a:t>N</a:t>
            </a:r>
            <a:r>
              <a:rPr lang="fr-FR" sz="2000" dirty="0"/>
              <a:t>2</a:t>
            </a:r>
            <a:r>
              <a:rPr lang="fr-FR" sz="1400" dirty="0"/>
              <a:t>.</a:t>
            </a:r>
            <a:br>
              <a:rPr lang="fr-FR" sz="1400" dirty="0"/>
            </a:br>
            <a:endParaRPr lang="fr-FR" sz="1400" dirty="0"/>
          </a:p>
        </p:txBody>
      </p:sp>
      <p:pic>
        <p:nvPicPr>
          <p:cNvPr id="13314" name="Picture 2" descr="biochimej ARN RNA epissage alternatif alternative spliceosome splicing pre-mRNA transesterification lariat intron exo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83632" y="1484784"/>
            <a:ext cx="5738614" cy="492097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66213923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063552" y="1421904"/>
            <a:ext cx="8229600" cy="2007096"/>
          </a:xfrm>
        </p:spPr>
        <p:txBody>
          <a:bodyPr>
            <a:normAutofit fontScale="90000"/>
          </a:bodyPr>
          <a:lstStyle/>
          <a:p>
            <a:pPr algn="just"/>
            <a:r>
              <a:rPr lang="fr-FR" sz="1800" dirty="0"/>
              <a:t>1ere étape : le groupement 2'-hydroxyle de l'adénosine du BPS (A en vert figure ci-dessous) sert de nucléophile pour l'attaque du site 5'SS (site donneur). </a:t>
            </a:r>
            <a:r>
              <a:rPr lang="fr-FR" sz="1800" dirty="0"/>
              <a:t/>
            </a:r>
            <a:br>
              <a:rPr lang="fr-FR" sz="1800" dirty="0"/>
            </a:br>
            <a:r>
              <a:rPr lang="fr-FR" sz="1800" dirty="0"/>
              <a:t/>
            </a:r>
            <a:br>
              <a:rPr lang="fr-FR" sz="1800" dirty="0"/>
            </a:br>
            <a:r>
              <a:rPr lang="fr-FR" sz="1800" dirty="0"/>
              <a:t>On </a:t>
            </a:r>
            <a:r>
              <a:rPr lang="fr-FR" sz="1800" dirty="0"/>
              <a:t>obtient l'exon 5' libre et l'intron encore attaché à l'exon 3' (structure </a:t>
            </a:r>
            <a:r>
              <a:rPr lang="fr-FR" sz="1800" dirty="0" err="1"/>
              <a:t>lariat</a:t>
            </a:r>
            <a:r>
              <a:rPr lang="fr-FR" sz="1800" dirty="0"/>
              <a:t>).</a:t>
            </a:r>
            <a:br>
              <a:rPr lang="fr-FR" sz="1800" dirty="0"/>
            </a:br>
            <a:r>
              <a:rPr lang="fr-FR" sz="1800" dirty="0"/>
              <a:t/>
            </a:r>
            <a:br>
              <a:rPr lang="fr-FR" sz="1800" dirty="0"/>
            </a:br>
            <a:r>
              <a:rPr lang="fr-FR" sz="1800" dirty="0"/>
              <a:t>2ème étape : le groupement 3'-</a:t>
            </a:r>
            <a:r>
              <a:rPr lang="fr-FR" sz="1800" dirty="0" err="1"/>
              <a:t>hydoxyle</a:t>
            </a:r>
            <a:r>
              <a:rPr lang="fr-FR" sz="1800" dirty="0"/>
              <a:t> (astérisque) de l'exon 5' libre sert de nucléophile pour l'attaque du site 3'SS (site accepteur). L'</a:t>
            </a:r>
            <a:r>
              <a:rPr lang="fr-FR" sz="1800" dirty="0" err="1"/>
              <a:t>ARNm</a:t>
            </a:r>
            <a:r>
              <a:rPr lang="fr-FR" sz="1800" dirty="0"/>
              <a:t> mature est formé par </a:t>
            </a:r>
            <a:r>
              <a:rPr lang="fr-FR" sz="1800" dirty="0" err="1"/>
              <a:t>ligation</a:t>
            </a:r>
            <a:r>
              <a:rPr lang="fr-FR" sz="1800" dirty="0"/>
              <a:t> des 2 exons. L'intron est </a:t>
            </a:r>
            <a:r>
              <a:rPr lang="fr-FR" sz="1800" dirty="0" err="1"/>
              <a:t>relargué</a:t>
            </a:r>
            <a:r>
              <a:rPr lang="fr-FR" sz="1800" dirty="0"/>
              <a:t> et destiné à la dégradation.</a:t>
            </a:r>
            <a:br>
              <a:rPr lang="fr-FR" sz="1800" dirty="0"/>
            </a:br>
            <a:r>
              <a:rPr lang="fr-FR" sz="1800" dirty="0"/>
              <a:t/>
            </a:r>
            <a:br>
              <a:rPr lang="fr-FR" sz="1800" dirty="0"/>
            </a:br>
            <a:r>
              <a:rPr lang="fr-FR" sz="1800" dirty="0"/>
              <a:t>Figure ci-dessous: </a:t>
            </a:r>
            <a:r>
              <a:rPr lang="fr-FR" sz="1800" dirty="0"/>
              <a:t>Formation du </a:t>
            </a:r>
            <a:r>
              <a:rPr lang="fr-FR" sz="1800" dirty="0" err="1"/>
              <a:t>lariat</a:t>
            </a:r>
            <a:r>
              <a:rPr lang="fr-FR" sz="1800" dirty="0"/>
              <a:t> ou structure en lasso</a:t>
            </a:r>
            <a:r>
              <a:rPr lang="fr-FR" sz="1800" dirty="0"/>
              <a:t>.</a:t>
            </a:r>
            <a:br>
              <a:rPr lang="fr-FR" sz="1800" dirty="0"/>
            </a:br>
            <a:r>
              <a:rPr lang="fr-FR" dirty="0" smtClean="0"/>
              <a:t/>
            </a:r>
            <a:br>
              <a:rPr lang="fr-FR" dirty="0" smtClean="0"/>
            </a:br>
            <a:endParaRPr lang="fr-FR" dirty="0"/>
          </a:p>
        </p:txBody>
      </p:sp>
      <p:pic>
        <p:nvPicPr>
          <p:cNvPr id="15362" name="Picture 2" descr="biochimej ARN RNA epissage alternatif alternative spliceosome splicing pre-mRNA transesterification lariat intron exo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49134" y="3356992"/>
            <a:ext cx="7663290" cy="350100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7296502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847528" y="213285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fr-FR" b="1" dirty="0" smtClean="0"/>
              <a:t>Epissage comme moyen de régulation de l’expression des gènes</a:t>
            </a:r>
            <a:endParaRPr lang="fr-FR" b="1" dirty="0"/>
          </a:p>
        </p:txBody>
      </p:sp>
    </p:spTree>
    <p:extLst>
      <p:ext uri="{BB962C8B-B14F-4D97-AF65-F5344CB8AC3E}">
        <p14:creationId xmlns:p14="http://schemas.microsoft.com/office/powerpoint/2010/main" val="2051005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/>
              <a:t>Quelques notions sur l’</a:t>
            </a:r>
            <a:r>
              <a:rPr lang="fr-FR" b="1" dirty="0" err="1" smtClean="0"/>
              <a:t>epissage</a:t>
            </a:r>
            <a:endParaRPr lang="fr-FR" b="1" dirty="0"/>
          </a:p>
        </p:txBody>
      </p:sp>
    </p:spTree>
    <p:extLst>
      <p:ext uri="{BB962C8B-B14F-4D97-AF65-F5344CB8AC3E}">
        <p14:creationId xmlns:p14="http://schemas.microsoft.com/office/powerpoint/2010/main" val="18425086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919536" y="1166843"/>
            <a:ext cx="8748464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b="1" dirty="0"/>
              <a:t>Structures des complexes </a:t>
            </a:r>
            <a:r>
              <a:rPr lang="fr-FR" sz="2400" b="1" dirty="0" err="1"/>
              <a:t>ribonucléoprotéiques</a:t>
            </a:r>
            <a:r>
              <a:rPr lang="fr-FR" sz="2400" b="1" dirty="0"/>
              <a:t> </a:t>
            </a:r>
            <a:r>
              <a:rPr lang="fr-FR" sz="2400" b="1" dirty="0" err="1"/>
              <a:t>snRNP</a:t>
            </a:r>
            <a:endParaRPr lang="fr-FR" sz="2400" b="1" dirty="0"/>
          </a:p>
          <a:p>
            <a:r>
              <a:rPr lang="fr-FR" dirty="0"/>
              <a:t>Beaucoup de protéines du </a:t>
            </a:r>
            <a:r>
              <a:rPr lang="fr-FR" dirty="0" err="1"/>
              <a:t>spliceosome</a:t>
            </a:r>
            <a:r>
              <a:rPr lang="fr-FR" dirty="0"/>
              <a:t> ont été cristallisées.</a:t>
            </a:r>
          </a:p>
          <a:p>
            <a:r>
              <a:rPr lang="fr-FR" dirty="0"/>
              <a:t>On </a:t>
            </a:r>
            <a:r>
              <a:rPr lang="fr-FR" dirty="0"/>
              <a:t>dispose </a:t>
            </a:r>
            <a:r>
              <a:rPr lang="fr-FR" dirty="0"/>
              <a:t>donc d'un ensemble quasi-complet d'informations pour le décryptage à l'échelle moléculaire des </a:t>
            </a:r>
            <a:r>
              <a:rPr lang="fr-FR" dirty="0" err="1"/>
              <a:t>mécansimes</a:t>
            </a:r>
            <a:r>
              <a:rPr lang="fr-FR" dirty="0"/>
              <a:t> structuraux, d'association et de catalyse du </a:t>
            </a:r>
            <a:r>
              <a:rPr lang="fr-FR" dirty="0" err="1"/>
              <a:t>spliceosome</a:t>
            </a:r>
            <a:r>
              <a:rPr lang="fr-FR" dirty="0"/>
              <a:t> et de l'épissage des introns.</a:t>
            </a:r>
          </a:p>
          <a:p>
            <a:r>
              <a:rPr lang="fr-FR" dirty="0"/>
              <a:t>L'épissage par le </a:t>
            </a:r>
            <a:r>
              <a:rPr lang="fr-FR" dirty="0" err="1"/>
              <a:t>spliceosome</a:t>
            </a:r>
            <a:r>
              <a:rPr lang="fr-FR" dirty="0"/>
              <a:t> est une suite d'associations [ARN-ARN], [protéines-protéines] et [ARN-protéines] extrêmement dynamiques.</a:t>
            </a:r>
          </a:p>
          <a:p>
            <a:r>
              <a:rPr lang="fr-FR" dirty="0"/>
              <a:t>Plusieurs méga-complexes </a:t>
            </a:r>
            <a:r>
              <a:rPr lang="fr-FR" dirty="0" err="1"/>
              <a:t>ribonucléoprotéiques</a:t>
            </a:r>
            <a:r>
              <a:rPr lang="fr-FR" dirty="0"/>
              <a:t> se forment et se dissocient au cours du temps.</a:t>
            </a:r>
          </a:p>
        </p:txBody>
      </p:sp>
    </p:spTree>
    <p:extLst>
      <p:ext uri="{BB962C8B-B14F-4D97-AF65-F5344CB8AC3E}">
        <p14:creationId xmlns:p14="http://schemas.microsoft.com/office/powerpoint/2010/main" val="21650481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Terminaison de la transcription chez les eucaryotes</a:t>
            </a:r>
            <a:endParaRPr lang="fr-FR" dirty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24039" y="1519239"/>
            <a:ext cx="8543925" cy="3819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3425464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biochimej ARN RNA spliceosome snRNP U2 U6 U12 prp8 exon epissage branch splicing sit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19536" y="2060848"/>
            <a:ext cx="8568952" cy="3600400"/>
          </a:xfrm>
          <a:prstGeom prst="rect">
            <a:avLst/>
          </a:prstGeom>
          <a:noFill/>
        </p:spPr>
      </p:pic>
      <p:sp>
        <p:nvSpPr>
          <p:cNvPr id="3" name="ZoneTexte 2"/>
          <p:cNvSpPr txBox="1"/>
          <p:nvPr/>
        </p:nvSpPr>
        <p:spPr>
          <a:xfrm>
            <a:off x="2207568" y="620688"/>
            <a:ext cx="61926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/>
              <a:t>Épissage des introns (séquences impliquées)</a:t>
            </a:r>
            <a:endParaRPr lang="fr-FR" b="1" dirty="0"/>
          </a:p>
        </p:txBody>
      </p:sp>
    </p:spTree>
    <p:extLst>
      <p:ext uri="{BB962C8B-B14F-4D97-AF65-F5344CB8AC3E}">
        <p14:creationId xmlns:p14="http://schemas.microsoft.com/office/powerpoint/2010/main" val="28686774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5" name="Picture 2" descr="biochimej ARN RNA complexe snRNP splicing spliceosome cryomicroscopie electronique cryoEM snRNP pre-mRNA U2 U6 U12 prp8 exo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03512" y="1"/>
            <a:ext cx="8964488" cy="685800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299301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1524000" y="0"/>
          <a:ext cx="8892480" cy="6794908"/>
        </p:xfrm>
        <a:graphic>
          <a:graphicData uri="http://schemas.openxmlformats.org/drawingml/2006/table">
            <a:tbl>
              <a:tblPr/>
              <a:tblGrid>
                <a:gridCol w="88924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794908">
                <a:tc>
                  <a:txBody>
                    <a:bodyPr/>
                    <a:lstStyle/>
                    <a:p>
                      <a:r>
                        <a:rPr lang="fr-FR" sz="2000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Etape 1</a:t>
                      </a:r>
                      <a:r>
                        <a:rPr lang="fr-FR" sz="2000" dirty="0">
                          <a:latin typeface="Times New Roman" pitchFamily="18" charset="0"/>
                          <a:cs typeface="Times New Roman" pitchFamily="18" charset="0"/>
                        </a:rPr>
                        <a:t> : Le </a:t>
                      </a:r>
                      <a:r>
                        <a:rPr lang="fr-FR" sz="2000" dirty="0" err="1">
                          <a:latin typeface="Times New Roman" pitchFamily="18" charset="0"/>
                          <a:cs typeface="Times New Roman" pitchFamily="18" charset="0"/>
                        </a:rPr>
                        <a:t>snRNP</a:t>
                      </a:r>
                      <a:r>
                        <a:rPr lang="fr-FR" sz="2000" dirty="0"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r>
                        <a:rPr lang="fr-FR" sz="2000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U1</a:t>
                      </a:r>
                      <a:r>
                        <a:rPr lang="fr-FR" sz="2000" dirty="0">
                          <a:latin typeface="Times New Roman" pitchFamily="18" charset="0"/>
                          <a:cs typeface="Times New Roman" pitchFamily="18" charset="0"/>
                        </a:rPr>
                        <a:t> reconnait le site 5'SS du pré-</a:t>
                      </a:r>
                      <a:r>
                        <a:rPr lang="fr-FR" sz="2000" dirty="0" err="1">
                          <a:latin typeface="Times New Roman" pitchFamily="18" charset="0"/>
                          <a:cs typeface="Times New Roman" pitchFamily="18" charset="0"/>
                        </a:rPr>
                        <a:t>ARNm</a:t>
                      </a:r>
                      <a:r>
                        <a:rPr lang="fr-FR" sz="2000" dirty="0"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</a:p>
                    <a:p>
                      <a:r>
                        <a:rPr lang="fr-FR" sz="2000" dirty="0">
                          <a:latin typeface="Times New Roman" pitchFamily="18" charset="0"/>
                          <a:cs typeface="Times New Roman" pitchFamily="18" charset="0"/>
                        </a:rPr>
                        <a:t>Les protéines SF1 et l'</a:t>
                      </a:r>
                      <a:r>
                        <a:rPr lang="fr-FR" sz="2000" dirty="0" err="1">
                          <a:latin typeface="Times New Roman" pitchFamily="18" charset="0"/>
                          <a:cs typeface="Times New Roman" pitchFamily="18" charset="0"/>
                        </a:rPr>
                        <a:t>héterodimère</a:t>
                      </a:r>
                      <a:r>
                        <a:rPr lang="fr-FR" sz="2000" dirty="0">
                          <a:latin typeface="Times New Roman" pitchFamily="18" charset="0"/>
                          <a:cs typeface="Times New Roman" pitchFamily="18" charset="0"/>
                        </a:rPr>
                        <a:t> U2AF ("</a:t>
                      </a:r>
                      <a:r>
                        <a:rPr lang="fr-FR" sz="2000" i="1" dirty="0">
                          <a:latin typeface="Times New Roman" pitchFamily="18" charset="0"/>
                          <a:cs typeface="Times New Roman" pitchFamily="18" charset="0"/>
                        </a:rPr>
                        <a:t>U2 </a:t>
                      </a:r>
                      <a:r>
                        <a:rPr lang="fr-FR" sz="2000" i="1" dirty="0" err="1">
                          <a:latin typeface="Times New Roman" pitchFamily="18" charset="0"/>
                          <a:cs typeface="Times New Roman" pitchFamily="18" charset="0"/>
                        </a:rPr>
                        <a:t>Auxilliary</a:t>
                      </a:r>
                      <a:r>
                        <a:rPr lang="fr-FR" sz="2000" i="1" dirty="0">
                          <a:latin typeface="Times New Roman" pitchFamily="18" charset="0"/>
                          <a:cs typeface="Times New Roman" pitchFamily="18" charset="0"/>
                        </a:rPr>
                        <a:t> Factor</a:t>
                      </a:r>
                      <a:r>
                        <a:rPr lang="fr-FR" sz="2000" dirty="0">
                          <a:latin typeface="Times New Roman" pitchFamily="18" charset="0"/>
                          <a:cs typeface="Times New Roman" pitchFamily="18" charset="0"/>
                        </a:rPr>
                        <a:t>") se fixent au BPS et à la séquence poly-pyrimidine, respectivement (non montré dans la figure ci-contre).</a:t>
                      </a:r>
                    </a:p>
                    <a:p>
                      <a:r>
                        <a:rPr lang="fr-FR" sz="2000" dirty="0">
                          <a:latin typeface="Times New Roman" pitchFamily="18" charset="0"/>
                          <a:cs typeface="Times New Roman" pitchFamily="18" charset="0"/>
                        </a:rPr>
                        <a:t>SF1/BBP interagit avec U2AF65 </a:t>
                      </a:r>
                      <a:r>
                        <a:rPr lang="fr-FR" sz="2000" i="1" dirty="0">
                          <a:latin typeface="Times New Roman" pitchFamily="18" charset="0"/>
                          <a:cs typeface="Times New Roman" pitchFamily="18" charset="0"/>
                        </a:rPr>
                        <a:t>via</a:t>
                      </a:r>
                      <a:r>
                        <a:rPr lang="fr-FR" sz="2000" dirty="0">
                          <a:latin typeface="Times New Roman" pitchFamily="18" charset="0"/>
                          <a:cs typeface="Times New Roman" pitchFamily="18" charset="0"/>
                        </a:rPr>
                        <a:t> son domaine </a:t>
                      </a:r>
                      <a:r>
                        <a:rPr lang="fr-FR" sz="2000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RRM</a:t>
                      </a:r>
                      <a:r>
                        <a:rPr lang="fr-FR" sz="2000" dirty="0">
                          <a:latin typeface="Times New Roman" pitchFamily="18" charset="0"/>
                          <a:cs typeface="Times New Roman" pitchFamily="18" charset="0"/>
                        </a:rPr>
                        <a:t> ("</a:t>
                      </a:r>
                      <a:r>
                        <a:rPr lang="fr-FR" sz="2000" i="1" dirty="0">
                          <a:latin typeface="Times New Roman" pitchFamily="18" charset="0"/>
                          <a:cs typeface="Times New Roman" pitchFamily="18" charset="0"/>
                        </a:rPr>
                        <a:t>RNA Recognition Motif</a:t>
                      </a:r>
                      <a:r>
                        <a:rPr lang="fr-FR" sz="2000" dirty="0">
                          <a:latin typeface="Times New Roman" pitchFamily="18" charset="0"/>
                          <a:cs typeface="Times New Roman" pitchFamily="18" charset="0"/>
                        </a:rPr>
                        <a:t>" </a:t>
                      </a:r>
                      <a:r>
                        <a:rPr lang="fr-FR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") </a:t>
                      </a:r>
                      <a:r>
                        <a:rPr lang="fr-FR" sz="2000" dirty="0">
                          <a:latin typeface="Times New Roman" pitchFamily="18" charset="0"/>
                          <a:cs typeface="Times New Roman" pitchFamily="18" charset="0"/>
                        </a:rPr>
                        <a:t>et U2AF65 se fixe sur le </a:t>
                      </a:r>
                      <a:r>
                        <a:rPr lang="fr-FR" sz="2000" dirty="0" err="1">
                          <a:latin typeface="Times New Roman" pitchFamily="18" charset="0"/>
                          <a:cs typeface="Times New Roman" pitchFamily="18" charset="0"/>
                        </a:rPr>
                        <a:t>dinucléotide</a:t>
                      </a:r>
                      <a:r>
                        <a:rPr lang="fr-FR" sz="2000" dirty="0">
                          <a:latin typeface="Times New Roman" pitchFamily="18" charset="0"/>
                          <a:cs typeface="Times New Roman" pitchFamily="18" charset="0"/>
                        </a:rPr>
                        <a:t> AG du site 3'SS.</a:t>
                      </a:r>
                    </a:p>
                    <a:p>
                      <a:r>
                        <a:rPr lang="fr-FR" sz="2000" dirty="0">
                          <a:latin typeface="Times New Roman" pitchFamily="18" charset="0"/>
                          <a:cs typeface="Times New Roman" pitchFamily="18" charset="0"/>
                        </a:rPr>
                        <a:t>Ces interactions aboutissent à la formation du </a:t>
                      </a:r>
                      <a:r>
                        <a:rPr lang="fr-FR" sz="2000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complexe E</a:t>
                      </a:r>
                      <a:r>
                        <a:rPr lang="fr-FR" sz="2000" dirty="0"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</a:p>
                    <a:p>
                      <a:r>
                        <a:rPr lang="fr-FR" sz="2000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Etape 2</a:t>
                      </a:r>
                      <a:r>
                        <a:rPr lang="fr-FR" sz="2000" dirty="0">
                          <a:latin typeface="Times New Roman" pitchFamily="18" charset="0"/>
                          <a:cs typeface="Times New Roman" pitchFamily="18" charset="0"/>
                        </a:rPr>
                        <a:t> : Le </a:t>
                      </a:r>
                      <a:r>
                        <a:rPr lang="fr-FR" sz="2000" dirty="0" err="1">
                          <a:latin typeface="Times New Roman" pitchFamily="18" charset="0"/>
                          <a:cs typeface="Times New Roman" pitchFamily="18" charset="0"/>
                        </a:rPr>
                        <a:t>snRNP</a:t>
                      </a:r>
                      <a:r>
                        <a:rPr lang="fr-FR" sz="2000" dirty="0"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r>
                        <a:rPr lang="fr-FR" sz="2000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U2</a:t>
                      </a:r>
                      <a:r>
                        <a:rPr lang="fr-FR" sz="2000" dirty="0">
                          <a:latin typeface="Times New Roman" pitchFamily="18" charset="0"/>
                          <a:cs typeface="Times New Roman" pitchFamily="18" charset="0"/>
                        </a:rPr>
                        <a:t> se fixe sur le BPS du pré-</a:t>
                      </a:r>
                      <a:r>
                        <a:rPr lang="fr-FR" sz="2000" dirty="0" err="1">
                          <a:latin typeface="Times New Roman" pitchFamily="18" charset="0"/>
                          <a:cs typeface="Times New Roman" pitchFamily="18" charset="0"/>
                        </a:rPr>
                        <a:t>ARNm</a:t>
                      </a:r>
                      <a:r>
                        <a:rPr lang="fr-FR" sz="2000" dirty="0">
                          <a:latin typeface="Times New Roman" pitchFamily="18" charset="0"/>
                          <a:cs typeface="Times New Roman" pitchFamily="18" charset="0"/>
                        </a:rPr>
                        <a:t>, formant ainsi le </a:t>
                      </a:r>
                      <a:r>
                        <a:rPr lang="fr-FR" sz="2000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complexe A</a:t>
                      </a:r>
                      <a:r>
                        <a:rPr lang="fr-FR" sz="2000" dirty="0"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</a:p>
                    <a:p>
                      <a:r>
                        <a:rPr lang="fr-FR" sz="2000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Etape 3</a:t>
                      </a:r>
                      <a:r>
                        <a:rPr lang="fr-FR" sz="2000" dirty="0">
                          <a:latin typeface="Times New Roman" pitchFamily="18" charset="0"/>
                          <a:cs typeface="Times New Roman" pitchFamily="18" charset="0"/>
                        </a:rPr>
                        <a:t> : Le </a:t>
                      </a:r>
                      <a:r>
                        <a:rPr lang="fr-FR" sz="2000" dirty="0" err="1">
                          <a:latin typeface="Times New Roman" pitchFamily="18" charset="0"/>
                          <a:cs typeface="Times New Roman" pitchFamily="18" charset="0"/>
                        </a:rPr>
                        <a:t>snRNA</a:t>
                      </a:r>
                      <a:r>
                        <a:rPr lang="fr-FR" sz="2000" dirty="0"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r>
                        <a:rPr lang="fr-FR" sz="2000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U4</a:t>
                      </a:r>
                      <a:r>
                        <a:rPr lang="fr-FR" sz="2000" dirty="0">
                          <a:latin typeface="Times New Roman" pitchFamily="18" charset="0"/>
                          <a:cs typeface="Times New Roman" pitchFamily="18" charset="0"/>
                        </a:rPr>
                        <a:t> et le </a:t>
                      </a:r>
                      <a:r>
                        <a:rPr lang="fr-FR" sz="2000" dirty="0" err="1">
                          <a:latin typeface="Times New Roman" pitchFamily="18" charset="0"/>
                          <a:cs typeface="Times New Roman" pitchFamily="18" charset="0"/>
                        </a:rPr>
                        <a:t>snRNA</a:t>
                      </a:r>
                      <a:r>
                        <a:rPr lang="fr-FR" sz="2000" dirty="0"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r>
                        <a:rPr lang="fr-FR" sz="2000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U6</a:t>
                      </a:r>
                      <a:r>
                        <a:rPr lang="fr-FR" sz="2000" dirty="0">
                          <a:latin typeface="Times New Roman" pitchFamily="18" charset="0"/>
                          <a:cs typeface="Times New Roman" pitchFamily="18" charset="0"/>
                        </a:rPr>
                        <a:t> établissent un grand nombre de liaisons.</a:t>
                      </a:r>
                    </a:p>
                    <a:p>
                      <a:pPr>
                        <a:buFont typeface="Arial"/>
                        <a:buChar char="•"/>
                      </a:pPr>
                      <a:r>
                        <a:rPr lang="fr-FR" sz="2000" dirty="0">
                          <a:latin typeface="Times New Roman" pitchFamily="18" charset="0"/>
                          <a:cs typeface="Times New Roman" pitchFamily="18" charset="0"/>
                        </a:rPr>
                        <a:t>le </a:t>
                      </a:r>
                      <a:r>
                        <a:rPr lang="fr-FR" sz="2000" dirty="0" err="1">
                          <a:latin typeface="Times New Roman" pitchFamily="18" charset="0"/>
                          <a:cs typeface="Times New Roman" pitchFamily="18" charset="0"/>
                        </a:rPr>
                        <a:t>snRNA</a:t>
                      </a:r>
                      <a:r>
                        <a:rPr lang="fr-FR" sz="2000" dirty="0">
                          <a:latin typeface="Times New Roman" pitchFamily="18" charset="0"/>
                          <a:cs typeface="Times New Roman" pitchFamily="18" charset="0"/>
                        </a:rPr>
                        <a:t> U4 est associé à la protéine Snu13 et à 4 autres protéines.</a:t>
                      </a:r>
                    </a:p>
                    <a:p>
                      <a:pPr>
                        <a:buFont typeface="Arial"/>
                        <a:buChar char="•"/>
                      </a:pPr>
                      <a:r>
                        <a:rPr lang="fr-FR" sz="2000" dirty="0">
                          <a:latin typeface="Times New Roman" pitchFamily="18" charset="0"/>
                          <a:cs typeface="Times New Roman" pitchFamily="18" charset="0"/>
                        </a:rPr>
                        <a:t>le </a:t>
                      </a:r>
                      <a:r>
                        <a:rPr lang="fr-FR" sz="2000" dirty="0" err="1">
                          <a:latin typeface="Times New Roman" pitchFamily="18" charset="0"/>
                          <a:cs typeface="Times New Roman" pitchFamily="18" charset="0"/>
                        </a:rPr>
                        <a:t>snRNA</a:t>
                      </a:r>
                      <a:r>
                        <a:rPr lang="fr-FR" sz="2000" dirty="0">
                          <a:latin typeface="Times New Roman" pitchFamily="18" charset="0"/>
                          <a:cs typeface="Times New Roman" pitchFamily="18" charset="0"/>
                        </a:rPr>
                        <a:t> U6 est associé à son extrémité 3' aux protéines Lsm2 à Lsm8. Ils contribuent à la formation du </a:t>
                      </a:r>
                      <a:r>
                        <a:rPr lang="fr-FR" sz="2000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tri-</a:t>
                      </a:r>
                      <a:r>
                        <a:rPr lang="fr-FR" sz="2000" dirty="0" err="1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snRNP</a:t>
                      </a:r>
                      <a:r>
                        <a:rPr lang="fr-FR" sz="2000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U4/U6.U5</a:t>
                      </a:r>
                      <a:r>
                        <a:rPr lang="fr-FR" sz="2000" dirty="0"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</a:p>
                    <a:p>
                      <a:r>
                        <a:rPr lang="fr-FR" sz="2000" dirty="0">
                          <a:latin typeface="Times New Roman" pitchFamily="18" charset="0"/>
                          <a:cs typeface="Times New Roman" pitchFamily="18" charset="0"/>
                        </a:rPr>
                        <a:t>Le complexe A s'associe au tri-</a:t>
                      </a:r>
                      <a:r>
                        <a:rPr lang="fr-FR" sz="2000" dirty="0" err="1">
                          <a:latin typeface="Times New Roman" pitchFamily="18" charset="0"/>
                          <a:cs typeface="Times New Roman" pitchFamily="18" charset="0"/>
                        </a:rPr>
                        <a:t>snRNP</a:t>
                      </a:r>
                      <a:r>
                        <a:rPr lang="fr-FR" sz="2000" dirty="0">
                          <a:latin typeface="Times New Roman" pitchFamily="18" charset="0"/>
                          <a:cs typeface="Times New Roman" pitchFamily="18" charset="0"/>
                        </a:rPr>
                        <a:t> préformé U4/U6.U5 pour aboutir au </a:t>
                      </a:r>
                      <a:r>
                        <a:rPr lang="fr-FR" sz="2000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complexe pré-catalytique B</a:t>
                      </a:r>
                      <a:r>
                        <a:rPr lang="fr-FR" sz="2000" dirty="0">
                          <a:latin typeface="Times New Roman" pitchFamily="18" charset="0"/>
                          <a:cs typeface="Times New Roman" pitchFamily="18" charset="0"/>
                        </a:rPr>
                        <a:t> : il contient l'ensemble complet [U1, U2, U4/U6 et U5 et les 5 </a:t>
                      </a:r>
                      <a:r>
                        <a:rPr lang="fr-FR" sz="2000" dirty="0" err="1">
                          <a:latin typeface="Times New Roman" pitchFamily="18" charset="0"/>
                          <a:cs typeface="Times New Roman" pitchFamily="18" charset="0"/>
                        </a:rPr>
                        <a:t>snRNA</a:t>
                      </a:r>
                      <a:r>
                        <a:rPr lang="fr-FR" sz="2000" dirty="0">
                          <a:latin typeface="Times New Roman" pitchFamily="18" charset="0"/>
                          <a:cs typeface="Times New Roman" pitchFamily="18" charset="0"/>
                        </a:rPr>
                        <a:t>].</a:t>
                      </a:r>
                    </a:p>
                    <a:p>
                      <a:r>
                        <a:rPr lang="fr-FR" sz="2000" dirty="0">
                          <a:latin typeface="Times New Roman" pitchFamily="18" charset="0"/>
                          <a:cs typeface="Times New Roman" pitchFamily="18" charset="0"/>
                        </a:rPr>
                        <a:t>La protéine </a:t>
                      </a:r>
                      <a:r>
                        <a:rPr lang="fr-FR" sz="2000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Prp28</a:t>
                      </a:r>
                      <a:r>
                        <a:rPr lang="fr-FR" sz="2000" dirty="0">
                          <a:latin typeface="Times New Roman" pitchFamily="18" charset="0"/>
                          <a:cs typeface="Times New Roman" pitchFamily="18" charset="0"/>
                        </a:rPr>
                        <a:t> (</a:t>
                      </a:r>
                      <a:r>
                        <a:rPr lang="fr-FR" sz="2000" dirty="0" err="1">
                          <a:latin typeface="Times New Roman" pitchFamily="18" charset="0"/>
                          <a:cs typeface="Times New Roman" pitchFamily="18" charset="0"/>
                        </a:rPr>
                        <a:t>ATPase</a:t>
                      </a:r>
                      <a:r>
                        <a:rPr lang="fr-FR" sz="2000" dirty="0">
                          <a:latin typeface="Times New Roman" pitchFamily="18" charset="0"/>
                          <a:cs typeface="Times New Roman" pitchFamily="18" charset="0"/>
                        </a:rPr>
                        <a:t>/</a:t>
                      </a:r>
                      <a:r>
                        <a:rPr lang="fr-FR" sz="2000" dirty="0" err="1">
                          <a:latin typeface="Times New Roman" pitchFamily="18" charset="0"/>
                          <a:cs typeface="Times New Roman" pitchFamily="18" charset="0"/>
                        </a:rPr>
                        <a:t>hélicase</a:t>
                      </a:r>
                      <a:r>
                        <a:rPr lang="fr-FR" sz="2000" dirty="0">
                          <a:latin typeface="Times New Roman" pitchFamily="18" charset="0"/>
                          <a:cs typeface="Times New Roman" pitchFamily="18" charset="0"/>
                        </a:rPr>
                        <a:t> ARN-dépendante de type </a:t>
                      </a:r>
                      <a:r>
                        <a:rPr lang="fr-FR" sz="2000" dirty="0" err="1">
                          <a:latin typeface="Times New Roman" pitchFamily="18" charset="0"/>
                          <a:cs typeface="Times New Roman" pitchFamily="18" charset="0"/>
                        </a:rPr>
                        <a:t>DExD</a:t>
                      </a:r>
                      <a:r>
                        <a:rPr lang="fr-FR" sz="2000" dirty="0">
                          <a:latin typeface="Times New Roman" pitchFamily="18" charset="0"/>
                          <a:cs typeface="Times New Roman" pitchFamily="18" charset="0"/>
                        </a:rPr>
                        <a:t>/H) transfère le site 5′SS de l'extrémité 5′ du </a:t>
                      </a:r>
                      <a:r>
                        <a:rPr lang="fr-FR" sz="2000" dirty="0" err="1">
                          <a:latin typeface="Times New Roman" pitchFamily="18" charset="0"/>
                          <a:cs typeface="Times New Roman" pitchFamily="18" charset="0"/>
                        </a:rPr>
                        <a:t>snRNA</a:t>
                      </a:r>
                      <a:r>
                        <a:rPr lang="fr-FR" sz="2000" dirty="0">
                          <a:latin typeface="Times New Roman" pitchFamily="18" charset="0"/>
                          <a:cs typeface="Times New Roman" pitchFamily="18" charset="0"/>
                        </a:rPr>
                        <a:t> de U1 vers une séquence conservée </a:t>
                      </a:r>
                      <a:r>
                        <a:rPr lang="fr-FR" sz="2000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ACAGAGA</a:t>
                      </a:r>
                      <a:r>
                        <a:rPr lang="fr-FR" sz="2000" dirty="0">
                          <a:latin typeface="Times New Roman" pitchFamily="18" charset="0"/>
                          <a:cs typeface="Times New Roman" pitchFamily="18" charset="0"/>
                        </a:rPr>
                        <a:t> du </a:t>
                      </a:r>
                      <a:r>
                        <a:rPr lang="fr-FR" sz="2000" dirty="0" err="1">
                          <a:latin typeface="Times New Roman" pitchFamily="18" charset="0"/>
                          <a:cs typeface="Times New Roman" pitchFamily="18" charset="0"/>
                        </a:rPr>
                        <a:t>snRNAde</a:t>
                      </a:r>
                      <a:r>
                        <a:rPr lang="fr-FR" sz="2000" dirty="0">
                          <a:latin typeface="Times New Roman" pitchFamily="18" charset="0"/>
                          <a:cs typeface="Times New Roman" pitchFamily="18" charset="0"/>
                        </a:rPr>
                        <a:t> U6. Cet évènement </a:t>
                      </a:r>
                      <a:r>
                        <a:rPr lang="fr-FR" sz="2000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initie l'activation</a:t>
                      </a:r>
                      <a:r>
                        <a:rPr lang="fr-FR" sz="2000" dirty="0">
                          <a:latin typeface="Times New Roman" pitchFamily="18" charset="0"/>
                          <a:cs typeface="Times New Roman" pitchFamily="18" charset="0"/>
                        </a:rPr>
                        <a:t> pour la catalyse du complexe B.</a:t>
                      </a:r>
                    </a:p>
                    <a:p>
                      <a:endParaRPr lang="fr-FR" sz="1200" dirty="0"/>
                    </a:p>
                  </a:txBody>
                  <a:tcPr marL="39356" marR="39356" marT="19678" marB="1967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1265" name="Rectangle 1"/>
          <p:cNvSpPr>
            <a:spLocks noChangeArrowheads="1"/>
          </p:cNvSpPr>
          <p:nvPr/>
        </p:nvSpPr>
        <p:spPr bwMode="auto">
          <a:xfrm>
            <a:off x="1524001" y="-323165"/>
            <a:ext cx="184731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fr-FR">
                <a:latin typeface="Arial" charset="0"/>
                <a:cs typeface="Arial" charset="0"/>
              </a:rPr>
              <a:t/>
            </a:r>
            <a:br>
              <a:rPr lang="fr-FR">
                <a:latin typeface="Arial" charset="0"/>
                <a:cs typeface="Arial" charset="0"/>
              </a:rPr>
            </a:br>
            <a:endParaRPr lang="fr-FR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12103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24000" y="44624"/>
            <a:ext cx="9144000" cy="70173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Etape 4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 : Le duplex U4/U6 est déroulé par </a:t>
            </a:r>
            <a:r>
              <a:rPr lang="fr-FR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Brr2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fr-FR" dirty="0">
                <a:latin typeface="Times New Roman" pitchFamily="18" charset="0"/>
                <a:cs typeface="Times New Roman" pitchFamily="18" charset="0"/>
              </a:rPr>
              <a:t>Le complexe B est alors </a:t>
            </a:r>
            <a:r>
              <a:rPr lang="fr-FR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activé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 pour la catalyse par :</a:t>
            </a:r>
          </a:p>
          <a:p>
            <a:pPr>
              <a:buFont typeface="Arial"/>
              <a:buChar char="•"/>
            </a:pPr>
            <a:r>
              <a:rPr lang="fr-FR" dirty="0">
                <a:latin typeface="Times New Roman" pitchFamily="18" charset="0"/>
                <a:cs typeface="Times New Roman" pitchFamily="18" charset="0"/>
              </a:rPr>
              <a:t>un </a:t>
            </a:r>
            <a:r>
              <a:rPr lang="fr-FR" dirty="0" err="1">
                <a:latin typeface="Times New Roman" pitchFamily="18" charset="0"/>
                <a:cs typeface="Times New Roman" pitchFamily="18" charset="0"/>
              </a:rPr>
              <a:t>ré-arrangement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 majeur de son réseau d'ARN qui inclue la </a:t>
            </a:r>
            <a:r>
              <a:rPr lang="fr-FR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dissociation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 des </a:t>
            </a:r>
            <a:r>
              <a:rPr lang="fr-FR" dirty="0" err="1">
                <a:latin typeface="Times New Roman" pitchFamily="18" charset="0"/>
                <a:cs typeface="Times New Roman" pitchFamily="18" charset="0"/>
              </a:rPr>
              <a:t>snRNA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 U1 et U4</a:t>
            </a:r>
          </a:p>
          <a:p>
            <a:pPr>
              <a:buFont typeface="Arial"/>
              <a:buChar char="•"/>
            </a:pPr>
            <a:r>
              <a:rPr lang="fr-FR" dirty="0">
                <a:latin typeface="Times New Roman" pitchFamily="18" charset="0"/>
                <a:cs typeface="Times New Roman" pitchFamily="18" charset="0"/>
              </a:rPr>
              <a:t>l'intégration stabilisante du complexe </a:t>
            </a:r>
            <a:r>
              <a:rPr lang="fr-FR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Prp19/Cdc5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 ("</a:t>
            </a:r>
            <a:r>
              <a:rPr lang="fr-FR" i="1" dirty="0" err="1">
                <a:latin typeface="Times New Roman" pitchFamily="18" charset="0"/>
                <a:cs typeface="Times New Roman" pitchFamily="18" charset="0"/>
              </a:rPr>
              <a:t>NineTeen</a:t>
            </a:r>
            <a:r>
              <a:rPr lang="fr-FR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i="1" dirty="0" err="1">
                <a:latin typeface="Times New Roman" pitchFamily="18" charset="0"/>
                <a:cs typeface="Times New Roman" pitchFamily="18" charset="0"/>
              </a:rPr>
              <a:t>Complex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" - </a:t>
            </a:r>
            <a:r>
              <a:rPr lang="fr-FR" i="1" dirty="0">
                <a:latin typeface="Times New Roman" pitchFamily="18" charset="0"/>
                <a:cs typeface="Times New Roman" pitchFamily="18" charset="0"/>
              </a:rPr>
              <a:t>NTC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 chez la levure) - non montré dans la figure ci-dessus Brr2 (</a:t>
            </a:r>
            <a:r>
              <a:rPr lang="fr-FR" dirty="0">
                <a:latin typeface="Times New Roman" pitchFamily="18" charset="0"/>
                <a:cs typeface="Times New Roman" pitchFamily="18" charset="0"/>
                <a:hlinkClick r:id="rId2"/>
              </a:rPr>
              <a:t>EC 3.6.4.13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) :</a:t>
            </a:r>
          </a:p>
          <a:p>
            <a:pPr>
              <a:buFont typeface="Arial"/>
              <a:buChar char="•"/>
            </a:pPr>
            <a:r>
              <a:rPr lang="fr-FR" dirty="0">
                <a:latin typeface="Times New Roman" pitchFamily="18" charset="0"/>
                <a:cs typeface="Times New Roman" pitchFamily="18" charset="0"/>
              </a:rPr>
              <a:t>est une </a:t>
            </a:r>
            <a:r>
              <a:rPr lang="fr-FR" dirty="0" err="1">
                <a:latin typeface="Times New Roman" pitchFamily="18" charset="0"/>
                <a:cs typeface="Times New Roman" pitchFamily="18" charset="0"/>
              </a:rPr>
              <a:t>ATPase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fr-FR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hélicase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 ARN-dépendante de type </a:t>
            </a:r>
            <a:r>
              <a:rPr lang="fr-FR" dirty="0" err="1">
                <a:latin typeface="Times New Roman" pitchFamily="18" charset="0"/>
                <a:cs typeface="Times New Roman" pitchFamily="18" charset="0"/>
              </a:rPr>
              <a:t>DExD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/H.</a:t>
            </a:r>
          </a:p>
          <a:p>
            <a:pPr>
              <a:buFont typeface="Arial"/>
              <a:buChar char="•"/>
            </a:pPr>
            <a:r>
              <a:rPr lang="fr-FR" dirty="0">
                <a:latin typeface="Times New Roman" pitchFamily="18" charset="0"/>
                <a:cs typeface="Times New Roman" pitchFamily="18" charset="0"/>
              </a:rPr>
              <a:t>est une grosse protéine (2163 acides aminés - 246 </a:t>
            </a:r>
            <a:r>
              <a:rPr lang="fr-FR" dirty="0" err="1">
                <a:latin typeface="Times New Roman" pitchFamily="18" charset="0"/>
                <a:cs typeface="Times New Roman" pitchFamily="18" charset="0"/>
              </a:rPr>
              <a:t>KDa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 chez la levure). Elle possède des domaines </a:t>
            </a:r>
            <a:r>
              <a:rPr lang="fr-FR" dirty="0">
                <a:latin typeface="Times New Roman" pitchFamily="18" charset="0"/>
                <a:cs typeface="Times New Roman" pitchFamily="18" charset="0"/>
                <a:hlinkClick r:id="rId3"/>
              </a:rPr>
              <a:t>Sec63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Font typeface="Arial"/>
              <a:buChar char="•"/>
            </a:pPr>
            <a:r>
              <a:rPr lang="fr-FR" dirty="0">
                <a:latin typeface="Times New Roman" pitchFamily="18" charset="0"/>
                <a:cs typeface="Times New Roman" pitchFamily="18" charset="0"/>
              </a:rPr>
              <a:t>participe aussi à l'établissement de liaisons entre le </a:t>
            </a:r>
            <a:r>
              <a:rPr lang="fr-FR" dirty="0" err="1">
                <a:latin typeface="Times New Roman" pitchFamily="18" charset="0"/>
                <a:cs typeface="Times New Roman" pitchFamily="18" charset="0"/>
              </a:rPr>
              <a:t>snRNA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 de U6 et le </a:t>
            </a:r>
            <a:r>
              <a:rPr lang="fr-FR" dirty="0" err="1">
                <a:latin typeface="Times New Roman" pitchFamily="18" charset="0"/>
                <a:cs typeface="Times New Roman" pitchFamily="18" charset="0"/>
              </a:rPr>
              <a:t>snRNA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 de U2 : il y a formation d'une </a:t>
            </a:r>
            <a:r>
              <a:rPr lang="fr-FR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boucle intramoléculaire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 ("</a:t>
            </a:r>
            <a:r>
              <a:rPr lang="fr-FR" i="1" dirty="0" err="1">
                <a:latin typeface="Times New Roman" pitchFamily="18" charset="0"/>
                <a:cs typeface="Times New Roman" pitchFamily="18" charset="0"/>
              </a:rPr>
              <a:t>intramolecular</a:t>
            </a:r>
            <a:r>
              <a:rPr lang="fr-FR" i="1" dirty="0">
                <a:latin typeface="Times New Roman" pitchFamily="18" charset="0"/>
                <a:cs typeface="Times New Roman" pitchFamily="18" charset="0"/>
              </a:rPr>
              <a:t> stem-</a:t>
            </a:r>
            <a:r>
              <a:rPr lang="fr-FR" i="1" dirty="0" err="1">
                <a:latin typeface="Times New Roman" pitchFamily="18" charset="0"/>
                <a:cs typeface="Times New Roman" pitchFamily="18" charset="0"/>
              </a:rPr>
              <a:t>loop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" - ISL) </a:t>
            </a:r>
            <a:r>
              <a:rPr lang="fr-FR" dirty="0" err="1">
                <a:latin typeface="Times New Roman" pitchFamily="18" charset="0"/>
                <a:cs typeface="Times New Roman" pitchFamily="18" charset="0"/>
              </a:rPr>
              <a:t>catalytiquement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 importante.</a:t>
            </a:r>
          </a:p>
          <a:p>
            <a:pPr>
              <a:buFont typeface="Arial"/>
              <a:buChar char="•"/>
            </a:pPr>
            <a:r>
              <a:rPr lang="fr-FR" dirty="0">
                <a:latin typeface="Times New Roman" pitchFamily="18" charset="0"/>
                <a:cs typeface="Times New Roman" pitchFamily="18" charset="0"/>
              </a:rPr>
              <a:t>est nécessaire au désassemblage du </a:t>
            </a:r>
            <a:r>
              <a:rPr lang="fr-FR" dirty="0" err="1">
                <a:latin typeface="Times New Roman" pitchFamily="18" charset="0"/>
                <a:cs typeface="Times New Roman" pitchFamily="18" charset="0"/>
              </a:rPr>
              <a:t>spliceosome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fr-FR" dirty="0">
                <a:latin typeface="Times New Roman" pitchFamily="18" charset="0"/>
                <a:cs typeface="Times New Roman" pitchFamily="18" charset="0"/>
              </a:rPr>
              <a:t>Régulations croisées :</a:t>
            </a:r>
          </a:p>
          <a:p>
            <a:pPr>
              <a:buFont typeface="Arial"/>
              <a:buChar char="•"/>
            </a:pPr>
            <a:r>
              <a:rPr lang="fr-FR" dirty="0">
                <a:latin typeface="Times New Roman" pitchFamily="18" charset="0"/>
                <a:cs typeface="Times New Roman" pitchFamily="18" charset="0"/>
              </a:rPr>
              <a:t>Les activités de Prp28 et de Brr2 doivent être particulièrement </a:t>
            </a:r>
            <a:r>
              <a:rPr lang="fr-FR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coordonnées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 et régulées afin d'éviter un clivage prématuré du pré-</a:t>
            </a:r>
            <a:r>
              <a:rPr lang="fr-FR" dirty="0" err="1">
                <a:latin typeface="Times New Roman" pitchFamily="18" charset="0"/>
                <a:cs typeface="Times New Roman" pitchFamily="18" charset="0"/>
              </a:rPr>
              <a:t>ARNm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Font typeface="Arial"/>
              <a:buChar char="•"/>
            </a:pPr>
            <a:r>
              <a:rPr lang="fr-FR" dirty="0">
                <a:latin typeface="Times New Roman" pitchFamily="18" charset="0"/>
                <a:cs typeface="Times New Roman" pitchFamily="18" charset="0"/>
              </a:rPr>
              <a:t>La protéine </a:t>
            </a:r>
            <a:r>
              <a:rPr lang="fr-FR" dirty="0">
                <a:latin typeface="Times New Roman" pitchFamily="18" charset="0"/>
                <a:cs typeface="Times New Roman" pitchFamily="18" charset="0"/>
                <a:hlinkClick r:id="rId4"/>
              </a:rPr>
              <a:t>Prp8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 semble réguler l'activité de Brr2 et de la </a:t>
            </a:r>
            <a:r>
              <a:rPr lang="fr-FR" dirty="0" err="1">
                <a:latin typeface="Times New Roman" pitchFamily="18" charset="0"/>
                <a:cs typeface="Times New Roman" pitchFamily="18" charset="0"/>
                <a:hlinkClick r:id="rId5"/>
              </a:rPr>
              <a:t>GTPase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 Snu114 (qui régule elle-même l'activité de Brr2).</a:t>
            </a:r>
          </a:p>
          <a:p>
            <a:r>
              <a:rPr lang="fr-FR" dirty="0">
                <a:latin typeface="Times New Roman" pitchFamily="18" charset="0"/>
                <a:cs typeface="Times New Roman" pitchFamily="18" charset="0"/>
              </a:rPr>
              <a:t>Ce remodelage aboutit au </a:t>
            </a:r>
            <a:r>
              <a:rPr lang="fr-FR" dirty="0" err="1">
                <a:latin typeface="Times New Roman" pitchFamily="18" charset="0"/>
                <a:cs typeface="Times New Roman" pitchFamily="18" charset="0"/>
              </a:rPr>
              <a:t>spliceosome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 activé : le </a:t>
            </a:r>
            <a:r>
              <a:rPr lang="fr-FR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complexe B</a:t>
            </a:r>
            <a:r>
              <a:rPr lang="fr-FR" baseline="30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*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fr-FR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Etape 5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 : Le complexe B</a:t>
            </a:r>
            <a:r>
              <a:rPr lang="fr-FR" baseline="30000" dirty="0">
                <a:latin typeface="Times New Roman" pitchFamily="18" charset="0"/>
                <a:cs typeface="Times New Roman" pitchFamily="18" charset="0"/>
              </a:rPr>
              <a:t>*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 catalyse la </a:t>
            </a:r>
            <a:r>
              <a:rPr lang="fr-FR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1ère réaction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 de </a:t>
            </a:r>
            <a:r>
              <a:rPr lang="fr-FR" dirty="0" err="1">
                <a:latin typeface="Times New Roman" pitchFamily="18" charset="0"/>
                <a:cs typeface="Times New Roman" pitchFamily="18" charset="0"/>
              </a:rPr>
              <a:t>trans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fr-FR" dirty="0" err="1">
                <a:latin typeface="Times New Roman" pitchFamily="18" charset="0"/>
                <a:cs typeface="Times New Roman" pitchFamily="18" charset="0"/>
              </a:rPr>
              <a:t>esterification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fr-FR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Etape 6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 : On aboutit au </a:t>
            </a:r>
            <a:r>
              <a:rPr lang="fr-FR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complexe C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 qui catalyse la </a:t>
            </a:r>
            <a:r>
              <a:rPr lang="fr-FR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2ème réaction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 de </a:t>
            </a:r>
            <a:r>
              <a:rPr lang="fr-FR" dirty="0" err="1">
                <a:latin typeface="Times New Roman" pitchFamily="18" charset="0"/>
                <a:cs typeface="Times New Roman" pitchFamily="18" charset="0"/>
              </a:rPr>
              <a:t>trans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fr-FR" dirty="0" err="1">
                <a:latin typeface="Times New Roman" pitchFamily="18" charset="0"/>
                <a:cs typeface="Times New Roman" pitchFamily="18" charset="0"/>
              </a:rPr>
              <a:t>esterification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fr-FR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Etape 7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 : L'</a:t>
            </a:r>
            <a:r>
              <a:rPr lang="fr-FR" dirty="0" err="1">
                <a:latin typeface="Times New Roman" pitchFamily="18" charset="0"/>
                <a:cs typeface="Times New Roman" pitchFamily="18" charset="0"/>
              </a:rPr>
              <a:t>ARNm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 (exons associés) est </a:t>
            </a:r>
            <a:r>
              <a:rPr lang="fr-FR" dirty="0" err="1">
                <a:latin typeface="Times New Roman" pitchFamily="18" charset="0"/>
                <a:cs typeface="Times New Roman" pitchFamily="18" charset="0"/>
              </a:rPr>
              <a:t>relargué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 du complexe </a:t>
            </a:r>
            <a:r>
              <a:rPr lang="fr-FR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post-</a:t>
            </a:r>
            <a:r>
              <a:rPr lang="fr-FR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spliceosome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 sous forme d'une particule </a:t>
            </a:r>
            <a:r>
              <a:rPr lang="fr-FR" dirty="0" err="1">
                <a:latin typeface="Times New Roman" pitchFamily="18" charset="0"/>
                <a:cs typeface="Times New Roman" pitchFamily="18" charset="0"/>
              </a:rPr>
              <a:t>ribonucléoprotéique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 (protéines associées).</a:t>
            </a:r>
          </a:p>
          <a:p>
            <a:r>
              <a:rPr lang="fr-FR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Etape 8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 : L'</a:t>
            </a:r>
            <a:r>
              <a:rPr lang="fr-FR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intron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 destiné à la dégradation est </a:t>
            </a:r>
            <a:r>
              <a:rPr lang="fr-FR" dirty="0" err="1">
                <a:latin typeface="Times New Roman" pitchFamily="18" charset="0"/>
                <a:cs typeface="Times New Roman" pitchFamily="18" charset="0"/>
              </a:rPr>
              <a:t>relargué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 par dissociation de U2, U5 et U6.</a:t>
            </a:r>
          </a:p>
          <a:p>
            <a:r>
              <a:rPr lang="fr-FR" dirty="0">
                <a:latin typeface="Times New Roman" pitchFamily="18" charset="0"/>
                <a:cs typeface="Times New Roman" pitchFamily="18" charset="0"/>
              </a:rPr>
              <a:t>Prp43 fonctionne pendant le désassemblage du </a:t>
            </a:r>
            <a:r>
              <a:rPr lang="fr-FR" dirty="0" err="1">
                <a:latin typeface="Times New Roman" pitchFamily="18" charset="0"/>
                <a:cs typeface="Times New Roman" pitchFamily="18" charset="0"/>
              </a:rPr>
              <a:t>spliceosome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. Elle forme le complexe NTR avec les protéines Ntr1/Spp382 et Ntr2</a:t>
            </a:r>
            <a:r>
              <a:rPr lang="fr-FR" sz="1400" dirty="0"/>
              <a:t>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89574678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79</Words>
  <Application>Microsoft Office PowerPoint</Application>
  <PresentationFormat>Grand écran</PresentationFormat>
  <Paragraphs>43</Paragraphs>
  <Slides>12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Times New Roman</vt:lpstr>
      <vt:lpstr>Thème Office</vt:lpstr>
      <vt:lpstr>Présentation PowerPoint</vt:lpstr>
      <vt:lpstr>Epissage comme moyen de régulation de l’expression des gènes</vt:lpstr>
      <vt:lpstr>Quelques notions sur l’epissage</vt:lpstr>
      <vt:lpstr>Présentation PowerPoint</vt:lpstr>
      <vt:lpstr>Terminaison de la transcription chez les eucaryotes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c. Réaction de trans-esterification Les introns sont clivés par 2 réactions successives de trans-esterification de type SN2. </vt:lpstr>
      <vt:lpstr>1ere étape : le groupement 2'-hydroxyle de l'adénosine du BPS (A en vert figure ci-dessous) sert de nucléophile pour l'attaque du site 5'SS (site donneur).   On obtient l'exon 5' libre et l'intron encore attaché à l'exon 3' (structure lariat).  2ème étape : le groupement 3'-hydoxyle (astérisque) de l'exon 5' libre sert de nucléophile pour l'attaque du site 3'SS (site accepteur). L'ARNm mature est formé par ligation des 2 exons. L'intron est relargué et destiné à la dégradation.  Figure ci-dessous: Formation du lariat ou structure en lasso.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Utilisateur Windows</dc:creator>
  <cp:lastModifiedBy>Utilisateur Windows</cp:lastModifiedBy>
  <cp:revision>1</cp:revision>
  <dcterms:created xsi:type="dcterms:W3CDTF">2021-03-17T22:37:20Z</dcterms:created>
  <dcterms:modified xsi:type="dcterms:W3CDTF">2021-03-17T22:37:44Z</dcterms:modified>
</cp:coreProperties>
</file>