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3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55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89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29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16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07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90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53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9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80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66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182E-F01B-4500-A410-E4E4DCB9A701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B1238-EA39-4BFC-91FC-1C5523CFC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33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ochimej.univ-angers.fr/Page2/COURS/7RelStructFonction/7UnfoldedProtResp/1UnfoldedProtResp.htm" TargetMode="External"/><Relationship Id="rId2" Type="http://schemas.openxmlformats.org/officeDocument/2006/relationships/hyperlink" Target="http://enzyme.expasy.org/EC/3.6.4.1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ochimej.univ-angers.fr/Page2/COURS/7RelStructFonction/2Biochimie/5Signalisation/4RCPGetProteinesG/1RCPGetProtG.htm" TargetMode="External"/><Relationship Id="rId4" Type="http://schemas.openxmlformats.org/officeDocument/2006/relationships/hyperlink" Target="http://biochimej.univ-angers.fr/Page2/COURS/3CoursdeBiochSTRUCT/8Spliceosome/1Spliceosom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08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1544" y="260649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Quand un intron fait plus de 200 - 250 nucléotides (ce qui est le cas de nombreux introns chez les Eucaryotes supérieurs), les complexes d'épissage se forment d'abord autour d'un exon.</a:t>
            </a:r>
          </a:p>
          <a:p>
            <a:r>
              <a:rPr lang="fr-FR" dirty="0"/>
              <a:t>Le </a:t>
            </a:r>
            <a:r>
              <a:rPr lang="fr-FR" dirty="0" err="1"/>
              <a:t>snRNP</a:t>
            </a:r>
            <a:r>
              <a:rPr lang="fr-FR" dirty="0"/>
              <a:t> U1 se fixe au site 5'SS de l'exon situé en 5' (figure ci-dessous).</a:t>
            </a:r>
          </a:p>
          <a:p>
            <a:r>
              <a:rPr lang="fr-FR" dirty="0"/>
              <a:t>Cette fixation induit l'association des 2 sous-unités du facteur </a:t>
            </a:r>
            <a:r>
              <a:rPr lang="fr-FR" dirty="0" err="1"/>
              <a:t>auxilliaire</a:t>
            </a:r>
            <a:r>
              <a:rPr lang="fr-FR" dirty="0"/>
              <a:t> de U2 ("</a:t>
            </a:r>
            <a:r>
              <a:rPr lang="fr-FR" i="1" dirty="0"/>
              <a:t>U2 </a:t>
            </a:r>
            <a:r>
              <a:rPr lang="fr-FR" i="1" dirty="0" err="1"/>
              <a:t>Auxilliary</a:t>
            </a:r>
            <a:r>
              <a:rPr lang="fr-FR" i="1" dirty="0"/>
              <a:t> Factor</a:t>
            </a:r>
            <a:r>
              <a:rPr lang="fr-FR" dirty="0"/>
              <a:t>" - U2AF65 / 65 </a:t>
            </a:r>
            <a:r>
              <a:rPr lang="fr-FR" dirty="0" err="1"/>
              <a:t>KDa</a:t>
            </a:r>
            <a:r>
              <a:rPr lang="fr-FR" dirty="0"/>
              <a:t> et U2AF35 / 35 </a:t>
            </a:r>
            <a:r>
              <a:rPr lang="fr-FR" dirty="0" err="1"/>
              <a:t>KDa</a:t>
            </a:r>
            <a:r>
              <a:rPr lang="fr-FR" dirty="0"/>
              <a:t>) avec la séquence poly-pyrimidine ("</a:t>
            </a:r>
            <a:r>
              <a:rPr lang="fr-FR" i="1" dirty="0" err="1"/>
              <a:t>polypyrimidine</a:t>
            </a:r>
            <a:r>
              <a:rPr lang="fr-FR" i="1" dirty="0"/>
              <a:t> tract recognition</a:t>
            </a:r>
            <a:r>
              <a:rPr lang="fr-FR" dirty="0"/>
              <a:t>") en amont du site 3'SS de ce même exon. La sous-unité U2AF35 établit des liaisons spécifiques avec le site 3'SS.</a:t>
            </a:r>
          </a:p>
          <a:p>
            <a:r>
              <a:rPr lang="fr-FR" dirty="0"/>
              <a:t>Figure ci-dessous : Complexes d'épissage formés le long des introns lors des premières étapes de l'assemblage du </a:t>
            </a:r>
            <a:r>
              <a:rPr lang="fr-FR" dirty="0" err="1"/>
              <a:t>spliceosome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pic>
        <p:nvPicPr>
          <p:cNvPr id="12290" name="Picture 2" descr="biochimej ARN RNA complexe epissage intron assemblage spliceosome splicing assembly U2 U6 U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25" y="4509120"/>
            <a:ext cx="5762625" cy="1714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906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8686800" cy="1143000"/>
          </a:xfrm>
        </p:spPr>
        <p:txBody>
          <a:bodyPr>
            <a:normAutofit/>
          </a:bodyPr>
          <a:lstStyle/>
          <a:p>
            <a:r>
              <a:rPr lang="fr-FR" sz="2000" dirty="0"/>
              <a:t>c. Réaction de </a:t>
            </a:r>
            <a:r>
              <a:rPr lang="fr-FR" sz="2000" dirty="0" err="1"/>
              <a:t>trans</a:t>
            </a:r>
            <a:r>
              <a:rPr lang="fr-FR" sz="2000" dirty="0"/>
              <a:t>-</a:t>
            </a:r>
            <a:r>
              <a:rPr lang="fr-FR" sz="2000" dirty="0" err="1"/>
              <a:t>esterification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Les introns sont clivés par 2 réactions successives de </a:t>
            </a:r>
            <a:r>
              <a:rPr lang="fr-FR" sz="2000" dirty="0" err="1"/>
              <a:t>trans</a:t>
            </a:r>
            <a:r>
              <a:rPr lang="fr-FR" sz="2000" dirty="0"/>
              <a:t>-</a:t>
            </a:r>
            <a:r>
              <a:rPr lang="fr-FR" sz="2000" dirty="0" err="1"/>
              <a:t>esterification</a:t>
            </a:r>
            <a:r>
              <a:rPr lang="fr-FR" sz="2000" dirty="0"/>
              <a:t> de type S</a:t>
            </a:r>
            <a:r>
              <a:rPr lang="fr-FR" sz="2000" baseline="-25000" dirty="0"/>
              <a:t>N</a:t>
            </a:r>
            <a:r>
              <a:rPr lang="fr-FR" sz="2000" dirty="0"/>
              <a:t>2</a:t>
            </a:r>
            <a:r>
              <a:rPr lang="fr-FR" sz="1400" dirty="0"/>
              <a:t>.</a:t>
            </a:r>
            <a:br>
              <a:rPr lang="fr-FR" sz="1400" dirty="0"/>
            </a:br>
            <a:endParaRPr lang="fr-FR" sz="1400" dirty="0"/>
          </a:p>
        </p:txBody>
      </p:sp>
      <p:pic>
        <p:nvPicPr>
          <p:cNvPr id="13314" name="Picture 2" descr="biochimej ARN RNA epissage alternatif alternative spliceosome splicing pre-mRNA transesterification lariat intron ex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3632" y="1484784"/>
            <a:ext cx="5738614" cy="49209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2139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552" y="1421904"/>
            <a:ext cx="8229600" cy="2007096"/>
          </a:xfrm>
        </p:spPr>
        <p:txBody>
          <a:bodyPr>
            <a:normAutofit fontScale="90000"/>
          </a:bodyPr>
          <a:lstStyle/>
          <a:p>
            <a:pPr algn="just"/>
            <a:r>
              <a:rPr lang="fr-FR" sz="1800" dirty="0"/>
              <a:t>1ere étape : le groupement 2'-hydroxyle de l'adénosine du BPS (A en vert figure ci-dessous) sert de nucléophile pour l'attaque du site 5'SS (site donneur). 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>On </a:t>
            </a:r>
            <a:r>
              <a:rPr lang="fr-FR" sz="1800" dirty="0"/>
              <a:t>obtient l'exon 5' libre et l'intron encore attaché à l'exon 3' (structure </a:t>
            </a:r>
            <a:r>
              <a:rPr lang="fr-FR" sz="1800" dirty="0" err="1"/>
              <a:t>lariat</a:t>
            </a:r>
            <a:r>
              <a:rPr lang="fr-FR" sz="1800" dirty="0"/>
              <a:t>).</a:t>
            </a:r>
            <a:br>
              <a:rPr lang="fr-FR" sz="1800" dirty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>2ème étape : le groupement 3'-</a:t>
            </a:r>
            <a:r>
              <a:rPr lang="fr-FR" sz="1800" dirty="0" err="1"/>
              <a:t>hydoxyle</a:t>
            </a:r>
            <a:r>
              <a:rPr lang="fr-FR" sz="1800" dirty="0"/>
              <a:t> (astérisque) de l'exon 5' libre sert de nucléophile pour l'attaque du site 3'SS (site accepteur). L'</a:t>
            </a:r>
            <a:r>
              <a:rPr lang="fr-FR" sz="1800" dirty="0" err="1"/>
              <a:t>ARNm</a:t>
            </a:r>
            <a:r>
              <a:rPr lang="fr-FR" sz="1800" dirty="0"/>
              <a:t> mature est formé par </a:t>
            </a:r>
            <a:r>
              <a:rPr lang="fr-FR" sz="1800" dirty="0" err="1"/>
              <a:t>ligation</a:t>
            </a:r>
            <a:r>
              <a:rPr lang="fr-FR" sz="1800" dirty="0"/>
              <a:t> des 2 exons. L'intron est </a:t>
            </a:r>
            <a:r>
              <a:rPr lang="fr-FR" sz="1800" dirty="0" err="1"/>
              <a:t>relargué</a:t>
            </a:r>
            <a:r>
              <a:rPr lang="fr-FR" sz="1800" dirty="0"/>
              <a:t> et destiné à la dégradation.</a:t>
            </a:r>
            <a:br>
              <a:rPr lang="fr-FR" sz="1800" dirty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>Figure ci-dessous: </a:t>
            </a:r>
            <a:r>
              <a:rPr lang="fr-FR" sz="1800" dirty="0"/>
              <a:t>Formation du </a:t>
            </a:r>
            <a:r>
              <a:rPr lang="fr-FR" sz="1800" dirty="0" err="1"/>
              <a:t>lariat</a:t>
            </a:r>
            <a:r>
              <a:rPr lang="fr-FR" sz="1800" dirty="0"/>
              <a:t> ou structure en lasso</a:t>
            </a:r>
            <a:r>
              <a:rPr lang="fr-FR" sz="1800" dirty="0"/>
              <a:t>.</a:t>
            </a:r>
            <a:br>
              <a:rPr lang="fr-FR" sz="1800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5362" name="Picture 2" descr="biochimej ARN RNA epissage alternatif alternative spliceosome splicing pre-mRNA transesterification lariat intron ex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9134" y="3356992"/>
            <a:ext cx="7663290" cy="3501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965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7528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Epissage comme moyen de régulation de l’expression des gènes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510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Quelques notions sur l’</a:t>
            </a:r>
            <a:r>
              <a:rPr lang="fr-FR" b="1" dirty="0" err="1" smtClean="0"/>
              <a:t>epissage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4250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9536" y="1166843"/>
            <a:ext cx="8748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Structures des complexes </a:t>
            </a:r>
            <a:r>
              <a:rPr lang="fr-FR" sz="2400" b="1" dirty="0" err="1"/>
              <a:t>ribonucléoprotéiques</a:t>
            </a:r>
            <a:r>
              <a:rPr lang="fr-FR" sz="2400" b="1" dirty="0"/>
              <a:t> </a:t>
            </a:r>
            <a:r>
              <a:rPr lang="fr-FR" sz="2400" b="1" dirty="0" err="1"/>
              <a:t>snRNP</a:t>
            </a:r>
            <a:endParaRPr lang="fr-FR" sz="2400" b="1" dirty="0"/>
          </a:p>
          <a:p>
            <a:r>
              <a:rPr lang="fr-FR" dirty="0"/>
              <a:t>Beaucoup de protéines du </a:t>
            </a:r>
            <a:r>
              <a:rPr lang="fr-FR" dirty="0" err="1"/>
              <a:t>spliceosome</a:t>
            </a:r>
            <a:r>
              <a:rPr lang="fr-FR" dirty="0"/>
              <a:t> ont été cristallisées.</a:t>
            </a:r>
          </a:p>
          <a:p>
            <a:r>
              <a:rPr lang="fr-FR" dirty="0"/>
              <a:t>On </a:t>
            </a:r>
            <a:r>
              <a:rPr lang="fr-FR" dirty="0"/>
              <a:t>dispose </a:t>
            </a:r>
            <a:r>
              <a:rPr lang="fr-FR" dirty="0"/>
              <a:t>donc d'un ensemble quasi-complet d'informations pour le décryptage à l'échelle moléculaire des </a:t>
            </a:r>
            <a:r>
              <a:rPr lang="fr-FR" dirty="0" err="1"/>
              <a:t>mécansimes</a:t>
            </a:r>
            <a:r>
              <a:rPr lang="fr-FR" dirty="0"/>
              <a:t> structuraux, d'association et de catalyse du </a:t>
            </a:r>
            <a:r>
              <a:rPr lang="fr-FR" dirty="0" err="1"/>
              <a:t>spliceosome</a:t>
            </a:r>
            <a:r>
              <a:rPr lang="fr-FR" dirty="0"/>
              <a:t> et de l'épissage des introns.</a:t>
            </a:r>
          </a:p>
          <a:p>
            <a:r>
              <a:rPr lang="fr-FR" dirty="0"/>
              <a:t>L'épissage par le </a:t>
            </a:r>
            <a:r>
              <a:rPr lang="fr-FR" dirty="0" err="1"/>
              <a:t>spliceosome</a:t>
            </a:r>
            <a:r>
              <a:rPr lang="fr-FR" dirty="0"/>
              <a:t> est une suite d'associations [ARN-ARN], [protéines-protéines] et [ARN-protéines] extrêmement dynamiques.</a:t>
            </a:r>
          </a:p>
          <a:p>
            <a:r>
              <a:rPr lang="fr-FR" dirty="0"/>
              <a:t>Plusieurs méga-complexes </a:t>
            </a:r>
            <a:r>
              <a:rPr lang="fr-FR" dirty="0" err="1"/>
              <a:t>ribonucléoprotéiques</a:t>
            </a:r>
            <a:r>
              <a:rPr lang="fr-FR" dirty="0"/>
              <a:t> se forment et se dissocient au cours du temps.</a:t>
            </a:r>
          </a:p>
        </p:txBody>
      </p:sp>
    </p:spTree>
    <p:extLst>
      <p:ext uri="{BB962C8B-B14F-4D97-AF65-F5344CB8AC3E}">
        <p14:creationId xmlns:p14="http://schemas.microsoft.com/office/powerpoint/2010/main" val="216504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Terminaison de la transcription chez les eucaryotes</a:t>
            </a:r>
            <a:endParaRPr lang="fr-F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4039" y="1519239"/>
            <a:ext cx="854392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254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ochimej ARN RNA spliceosome snRNP U2 U6 U12 prp8 exon epissage branch splicing s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2060848"/>
            <a:ext cx="8568952" cy="360040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2207568" y="62068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Épissage des introns (séquences impliquées)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6867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2" descr="biochimej ARN RNA complexe snRNP splicing spliceosome cryomicroscopie electronique cryoEM snRNP pre-mRNA U2 U6 U12 prp8 ex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1"/>
            <a:ext cx="8964488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93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524000" y="0"/>
          <a:ext cx="8892480" cy="6794908"/>
        </p:xfrm>
        <a:graphic>
          <a:graphicData uri="http://schemas.openxmlformats.org/drawingml/2006/table">
            <a:tbl>
              <a:tblPr/>
              <a:tblGrid>
                <a:gridCol w="889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908"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Etape 1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: Le 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snRNP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U1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reconnait le site 5'SS du pré-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ARNm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Les protéines SF1 et l'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héterodimère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 U2AF ("</a:t>
                      </a:r>
                      <a:r>
                        <a:rPr lang="fr-FR" sz="2000" i="1" dirty="0">
                          <a:latin typeface="Times New Roman" pitchFamily="18" charset="0"/>
                          <a:cs typeface="Times New Roman" pitchFamily="18" charset="0"/>
                        </a:rPr>
                        <a:t>U2 </a:t>
                      </a:r>
                      <a:r>
                        <a:rPr lang="fr-FR" sz="2000" i="1" dirty="0" err="1">
                          <a:latin typeface="Times New Roman" pitchFamily="18" charset="0"/>
                          <a:cs typeface="Times New Roman" pitchFamily="18" charset="0"/>
                        </a:rPr>
                        <a:t>Auxilliary</a:t>
                      </a:r>
                      <a:r>
                        <a:rPr lang="fr-FR" sz="2000" i="1" dirty="0">
                          <a:latin typeface="Times New Roman" pitchFamily="18" charset="0"/>
                          <a:cs typeface="Times New Roman" pitchFamily="18" charset="0"/>
                        </a:rPr>
                        <a:t> Factor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") se fixent au BPS et à la séquence poly-pyrimidine, respectivement (non montré dans la figure ci-contre).</a:t>
                      </a: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SF1/BBP interagit avec U2AF65 </a:t>
                      </a:r>
                      <a:r>
                        <a:rPr lang="fr-FR" sz="2000" i="1" dirty="0">
                          <a:latin typeface="Times New Roman" pitchFamily="18" charset="0"/>
                          <a:cs typeface="Times New Roman" pitchFamily="18" charset="0"/>
                        </a:rPr>
                        <a:t>via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son domaine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RRM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("</a:t>
                      </a:r>
                      <a:r>
                        <a:rPr lang="fr-FR" sz="2000" i="1" dirty="0">
                          <a:latin typeface="Times New Roman" pitchFamily="18" charset="0"/>
                          <a:cs typeface="Times New Roman" pitchFamily="18" charset="0"/>
                        </a:rPr>
                        <a:t>RNA Recognition Motif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") 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et U2AF65 se fixe sur le 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dinucléotide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 AG du site 3'SS.</a:t>
                      </a: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Ces interactions aboutissent à la formation du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complexe E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Etape 2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: Le 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snRNP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U2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se fixe sur le BPS du pré-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ARNm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, formant ainsi le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complexe A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Etape 3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: Le 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snRNA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U4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et le 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snRNA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U6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établissent un grand nombre de liaisons.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le 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snRNA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U4 est associé à la protéine Snu13 et à 4 autres protéines.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le 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snRNA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U6 est associé à son extrémité 3' aux protéines Lsm2 à Lsm8. Ils contribuent à la formation du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tri-</a:t>
                      </a:r>
                      <a:r>
                        <a:rPr lang="fr-FR" sz="20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snRNP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U4/U6.U5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Le complexe A s'associe au tri-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snRNP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 préformé U4/U6.U5 pour aboutir au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complexe pré-catalytique B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: il contient l'ensemble complet [U1, U2, U4/U6 et U5 et les 5 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snRNA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].</a:t>
                      </a:r>
                    </a:p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La protéine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Prp28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(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ATPase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hélicase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 ARN-dépendante de type 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DExD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/H) transfère le site 5′SS de l'extrémité 5′ du 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snRNA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de U1 vers une séquence conservée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ACAGAGA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du </a:t>
                      </a:r>
                      <a:r>
                        <a:rPr lang="fr-FR" sz="2000" dirty="0" err="1">
                          <a:latin typeface="Times New Roman" pitchFamily="18" charset="0"/>
                          <a:cs typeface="Times New Roman" pitchFamily="18" charset="0"/>
                        </a:rPr>
                        <a:t>snRNAde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U6. Cet évènement 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initie l'activation</a:t>
                      </a:r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 pour la catalyse du complexe B.</a:t>
                      </a:r>
                    </a:p>
                    <a:p>
                      <a:endParaRPr lang="fr-FR" sz="1200" dirty="0"/>
                    </a:p>
                  </a:txBody>
                  <a:tcPr marL="39356" marR="39356" marT="19678" marB="196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>
                <a:latin typeface="Arial" charset="0"/>
                <a:cs typeface="Arial" charset="0"/>
              </a:rPr>
              <a:t/>
            </a:r>
            <a:br>
              <a:rPr lang="fr-FR">
                <a:latin typeface="Arial" charset="0"/>
                <a:cs typeface="Arial" charset="0"/>
              </a:rPr>
            </a:br>
            <a:endParaRPr lang="fr-F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1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44624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Etape 4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Le duplex U4/U6 est déroulé par 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Brr2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Le complexe B est alors 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pour la catalyse par :</a:t>
            </a:r>
          </a:p>
          <a:p>
            <a:pPr>
              <a:buFont typeface="Arial"/>
              <a:buChar char="•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ré-arrangement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majeur de son réseau d'ARN qui inclue la 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dissociation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des 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snRNA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U1 et U4</a:t>
            </a:r>
          </a:p>
          <a:p>
            <a:pPr>
              <a:buFont typeface="Arial"/>
              <a:buChar char="•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l'intégration stabilisante du complexe 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Prp19/Cdc5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("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NineTeen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" - 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NTC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chez la levure) - non montré dans la figure ci-dessus Brr2 (</a:t>
            </a:r>
            <a:r>
              <a:rPr lang="fr-FR" dirty="0">
                <a:latin typeface="Times New Roman" pitchFamily="18" charset="0"/>
                <a:cs typeface="Times New Roman" pitchFamily="18" charset="0"/>
                <a:hlinkClick r:id="rId2"/>
              </a:rPr>
              <a:t>EC 3.6.4.13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:</a:t>
            </a:r>
          </a:p>
          <a:p>
            <a:pPr>
              <a:buFont typeface="Arial"/>
              <a:buChar char="•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est une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ATPase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hélicase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ARN-dépendante de type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DExD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/H.</a:t>
            </a:r>
          </a:p>
          <a:p>
            <a:pPr>
              <a:buFont typeface="Arial"/>
              <a:buChar char="•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est une grosse protéine (2163 acides aminés - 246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KDa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chez la levure). Elle possède des domaines </a:t>
            </a:r>
            <a:r>
              <a:rPr lang="fr-FR" dirty="0">
                <a:latin typeface="Times New Roman" pitchFamily="18" charset="0"/>
                <a:cs typeface="Times New Roman" pitchFamily="18" charset="0"/>
                <a:hlinkClick r:id="rId3"/>
              </a:rPr>
              <a:t>Sec63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participe aussi à l'établissement de liaisons entre le 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snRNA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de U6 et le 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snRNA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de U2 : il y a formation d'une 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boucle intramoléculaire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("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intramolecular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stem-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loop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" - ISL)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catalytiquement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importante.</a:t>
            </a:r>
          </a:p>
          <a:p>
            <a:pPr>
              <a:buFont typeface="Arial"/>
              <a:buChar char="•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est nécessaire au désassemblage du 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spliceosome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Régulations croisées :</a:t>
            </a:r>
          </a:p>
          <a:p>
            <a:pPr>
              <a:buFont typeface="Arial"/>
              <a:buChar char="•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activités de Prp28 et de Brr2 doivent être particulièrement 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coordonnées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et régulées afin d'éviter un clivage prématuré du pré-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protéine </a:t>
            </a:r>
            <a:r>
              <a:rPr lang="fr-FR" dirty="0">
                <a:latin typeface="Times New Roman" pitchFamily="18" charset="0"/>
                <a:cs typeface="Times New Roman" pitchFamily="18" charset="0"/>
                <a:hlinkClick r:id="rId4"/>
              </a:rPr>
              <a:t>Prp8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semble réguler l'activité de Brr2 et de la </a:t>
            </a:r>
            <a:r>
              <a:rPr lang="fr-FR" dirty="0" err="1">
                <a:latin typeface="Times New Roman" pitchFamily="18" charset="0"/>
                <a:cs typeface="Times New Roman" pitchFamily="18" charset="0"/>
                <a:hlinkClick r:id="rId5"/>
              </a:rPr>
              <a:t>GTPase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Snu114 (qui régule elle-même l'activité de Brr2).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Ce remodelage aboutit au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spliceosome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activé : le 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complexe B</a:t>
            </a:r>
            <a:r>
              <a:rPr lang="fr-FR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Etape 5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Le complexe B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catalyse la 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1ère réaction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de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trans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esterification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Etape 6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On aboutit au 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complexe 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qui catalyse la 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2ème réaction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de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trans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esterification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Etape 7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L'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(exons associés) est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relargué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du complexe 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post-</a:t>
            </a:r>
            <a:r>
              <a:rPr lang="fr-FR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spliceosome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sous forme d'une particule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ribonucléoprotéique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(protéines associées).</a:t>
            </a:r>
          </a:p>
          <a:p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Etape 8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L'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destiné à la dégradation est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relargué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par dissociation de U2, U5 et U6.</a:t>
            </a: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Prp43 fonctionne pendant le désassemblage du 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spliceosome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Elle forme le complexe NTR avec les protéines Ntr1/Spp382 et Ntr2</a:t>
            </a:r>
            <a:r>
              <a:rPr lang="fr-FR" sz="1400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95746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Grand écran</PresentationFormat>
  <Paragraphs>43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Epissage comme moyen de régulation de l’expression des gènes</vt:lpstr>
      <vt:lpstr>Quelques notions sur l’epissage</vt:lpstr>
      <vt:lpstr>Présentation PowerPoint</vt:lpstr>
      <vt:lpstr>Terminaison de la transcription chez les eucaryotes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c. Réaction de trans-esterification Les introns sont clivés par 2 réactions successives de trans-esterification de type SN2. </vt:lpstr>
      <vt:lpstr>1ere étape : le groupement 2'-hydroxyle de l'adénosine du BPS (A en vert figure ci-dessous) sert de nucléophile pour l'attaque du site 5'SS (site donneur).   On obtient l'exon 5' libre et l'intron encore attaché à l'exon 3' (structure lariat).  2ème étape : le groupement 3'-hydoxyle (astérisque) de l'exon 5' libre sert de nucléophile pour l'attaque du site 3'SS (site accepteur). L'ARNm mature est formé par ligation des 2 exons. L'intron est relargué et destiné à la dégradation.  Figure ci-dessous: Formation du lariat ou structure en lasso.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1</cp:revision>
  <dcterms:created xsi:type="dcterms:W3CDTF">2021-03-17T22:37:20Z</dcterms:created>
  <dcterms:modified xsi:type="dcterms:W3CDTF">2021-03-17T22:37:44Z</dcterms:modified>
</cp:coreProperties>
</file>