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5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E9699D-7BCF-40FA-8A73-7E22929D3489}" type="datetimeFigureOut">
              <a:rPr lang="fr-FR" smtClean="0"/>
              <a:t>18/02/2021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9A36DB-FF70-471B-8F88-F377373BB4CD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A7241-9352-49EA-9913-E64E0A95FFE7}" type="datetime1">
              <a:rPr lang="fr-FR" smtClean="0"/>
              <a:t>18/02/2021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79886A87-FCA3-4E19-AC17-C272B8512B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9406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E6555-0D0C-44C7-A39E-47CCE6AE6745}" type="datetime1">
              <a:rPr lang="fr-FR" smtClean="0"/>
              <a:t>18/02/2021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9886A87-FCA3-4E19-AC17-C272B8512B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5104725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E6555-0D0C-44C7-A39E-47CCE6AE6745}" type="datetime1">
              <a:rPr lang="fr-FR" smtClean="0"/>
              <a:t>18/02/2021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9886A87-FCA3-4E19-AC17-C272B8512BD0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9002681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E6555-0D0C-44C7-A39E-47CCE6AE6745}" type="datetime1">
              <a:rPr lang="fr-FR" smtClean="0"/>
              <a:t>18/02/2021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9886A87-FCA3-4E19-AC17-C272B8512B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0432587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E6555-0D0C-44C7-A39E-47CCE6AE6745}" type="datetime1">
              <a:rPr lang="fr-FR" smtClean="0"/>
              <a:t>18/02/2021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9886A87-FCA3-4E19-AC17-C272B8512BD0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41408099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E6555-0D0C-44C7-A39E-47CCE6AE6745}" type="datetime1">
              <a:rPr lang="fr-FR" smtClean="0"/>
              <a:t>18/02/2021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9886A87-FCA3-4E19-AC17-C272B8512B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1632058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5131D-E148-4CF0-B2AB-F022AC29E77E}" type="datetime1">
              <a:rPr lang="fr-FR" smtClean="0"/>
              <a:t>18/02/2021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86A87-FCA3-4E19-AC17-C272B8512B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183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AE7AD-6C09-4ED0-BD5D-6047132F8BE9}" type="datetime1">
              <a:rPr lang="fr-FR" smtClean="0"/>
              <a:t>18/02/2021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86A87-FCA3-4E19-AC17-C272B8512B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128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51CE8-F20B-435C-9266-7D7AE78746E5}" type="datetime1">
              <a:rPr lang="fr-FR" smtClean="0"/>
              <a:t>18/02/2021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86A87-FCA3-4E19-AC17-C272B8512B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0591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BB5D0-15C6-4122-AEA8-3C473F41FAED}" type="datetime1">
              <a:rPr lang="fr-FR" smtClean="0"/>
              <a:t>18/02/2021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9886A87-FCA3-4E19-AC17-C272B8512B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474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A485A-A22A-43A2-A461-EE5BAA98D830}" type="datetime1">
              <a:rPr lang="fr-FR" smtClean="0"/>
              <a:t>18/02/2021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9886A87-FCA3-4E19-AC17-C272B8512B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6694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5769C-9F51-452A-AB8B-36A30F8FCFDA}" type="datetime1">
              <a:rPr lang="fr-FR" smtClean="0"/>
              <a:t>18/02/2021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9886A87-FCA3-4E19-AC17-C272B8512B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1817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5A2B1-B658-4D2A-A2D4-6D6F334CFEC9}" type="datetime1">
              <a:rPr lang="fr-FR" smtClean="0"/>
              <a:t>18/02/2021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86A87-FCA3-4E19-AC17-C272B8512B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7377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2AB7F-716C-4EC0-8665-24086CA6EDE7}" type="datetime1">
              <a:rPr lang="fr-FR" smtClean="0"/>
              <a:t>18/02/2021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86A87-FCA3-4E19-AC17-C272B8512B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8881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6EAF-049C-44C5-B8AC-F5B1C56F5012}" type="datetime1">
              <a:rPr lang="fr-FR" smtClean="0"/>
              <a:t>18/02/2021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86A87-FCA3-4E19-AC17-C272B8512B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9833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3A5C5-1035-4BDD-B717-CB62241D0DFA}" type="datetime1">
              <a:rPr lang="fr-FR" smtClean="0"/>
              <a:t>18/02/2021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9886A87-FCA3-4E19-AC17-C272B8512B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8505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E6555-0D0C-44C7-A39E-47CCE6AE6745}" type="datetime1">
              <a:rPr lang="fr-FR" smtClean="0"/>
              <a:t>18/02/2021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9886A87-FCA3-4E19-AC17-C272B8512B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7592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eur-lex.europa.eu/legal-content/FR/TXT/PDF/?uri=CELEX:32001L0095&amp;from=FR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9512" y="136525"/>
            <a:ext cx="8784976" cy="5740747"/>
          </a:xfrm>
        </p:spPr>
        <p:txBody>
          <a:bodyPr>
            <a:normAutofit fontScale="90000"/>
          </a:bodyPr>
          <a:lstStyle/>
          <a:p>
            <a:pPr algn="ctr"/>
            <a:br>
              <a:rPr lang="fr-FR" sz="2700" dirty="0"/>
            </a:br>
            <a:br>
              <a:rPr lang="fr-FR" sz="2700" dirty="0"/>
            </a:br>
            <a:br>
              <a:rPr lang="fr-FR" sz="2700" dirty="0"/>
            </a:br>
            <a:br>
              <a:rPr lang="fr-FR" sz="2700" dirty="0"/>
            </a:br>
            <a:r>
              <a:rPr lang="fr-F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Module Jean Monnet </a:t>
            </a:r>
            <a:br>
              <a:rPr lang="fr-F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620610-epp-1-2020-1-dz-eppjmo-module </a:t>
            </a:r>
            <a:br>
              <a:rPr lang="fr-F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Coordinateur du projet: Dr ATMANI Bilal Intitulé du module: « Le droit européen de la protection du consommateur »</a:t>
            </a:r>
            <a:br>
              <a:rPr lang="fr-F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fr-F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fr-F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Enseignement N°8:   « Obligations  de sécurité et de conformité des produits »</a:t>
            </a:r>
            <a:br>
              <a:rPr lang="fr-F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Par Pr YESSAD Houria</a:t>
            </a:r>
            <a:br>
              <a:rPr lang="fr-F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06E9E4FF-2C6B-433C-9ABA-F188581139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32168"/>
            <a:ext cx="3240360" cy="962025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37BE61A3-7DC0-4730-9795-33C61D9B5B0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132169"/>
            <a:ext cx="2448272" cy="84856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II/ Les conditions pour que la garantie s’applique: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fr-FR" dirty="0"/>
              <a:t>a/-Défauts concernés: on parle de défaut de conformité dans les situations suivantes:</a:t>
            </a:r>
          </a:p>
          <a:p>
            <a:pPr algn="just"/>
            <a:r>
              <a:rPr lang="fr-FR" dirty="0"/>
              <a:t>-Bien impropre à l’usage habituellement attendu d’un bien semblable (par ex. produit habituellement prévu pour fonctionner sans fil).</a:t>
            </a:r>
          </a:p>
          <a:p>
            <a:pPr algn="just"/>
            <a:r>
              <a:rPr lang="fr-FR" dirty="0"/>
              <a:t>-Bien qui ne correspond pas à la description donnée par le vendeur même s’il fonctionne parfaitement :ex la couleur.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07704" y="787039"/>
            <a:ext cx="6591985" cy="3777622"/>
          </a:xfrm>
        </p:spPr>
        <p:txBody>
          <a:bodyPr/>
          <a:lstStyle/>
          <a:p>
            <a:pPr algn="just"/>
            <a:r>
              <a:rPr lang="fr-FR" dirty="0"/>
              <a:t>-Bien qui présente un défaut de fabrication , une imperfection, un mauvais assemblage. </a:t>
            </a:r>
          </a:p>
          <a:p>
            <a:pPr algn="just"/>
            <a:r>
              <a:rPr lang="fr-FR" dirty="0"/>
              <a:t>-b: Les défauts peuvent provenir:</a:t>
            </a:r>
          </a:p>
          <a:p>
            <a:pPr algn="just"/>
            <a:r>
              <a:rPr lang="fr-FR" dirty="0"/>
              <a:t>-Du bien lui-même.</a:t>
            </a:r>
          </a:p>
          <a:p>
            <a:pPr algn="just"/>
            <a:r>
              <a:rPr lang="fr-FR" dirty="0"/>
              <a:t>-De l’emballage.</a:t>
            </a:r>
          </a:p>
          <a:p>
            <a:pPr algn="just"/>
            <a:r>
              <a:rPr lang="fr-FR" dirty="0"/>
              <a:t>-Des instructions de montage.</a:t>
            </a:r>
          </a:p>
          <a:p>
            <a:pPr algn="just"/>
            <a:r>
              <a:rPr lang="fr-FR" dirty="0"/>
              <a:t>-De l’installation lorsque celle-ci est faite par le vendeur.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Toutefois la garantie légale ne s’applique pas si:</a:t>
            </a:r>
          </a:p>
          <a:p>
            <a:r>
              <a:rPr lang="fr-FR" dirty="0"/>
              <a:t>-Le consommateur a eu connaissance du défaut a un moment de l’achat.</a:t>
            </a:r>
          </a:p>
          <a:p>
            <a:r>
              <a:rPr lang="fr-FR" dirty="0"/>
              <a:t>-Si le vendeur a informé le consommateur du défaut au moment de l’achat.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r-FR" dirty="0"/>
            </a:br>
            <a:r>
              <a:rPr lang="fr-FR" dirty="0"/>
              <a:t>C-Contrats concernés: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1560" y="1268760"/>
            <a:ext cx="8229600" cy="4525963"/>
          </a:xfrm>
        </p:spPr>
        <p:txBody>
          <a:bodyPr>
            <a:normAutofit fontScale="92500" lnSpcReduction="10000"/>
          </a:bodyPr>
          <a:lstStyle/>
          <a:p>
            <a:endParaRPr lang="fr-FR" dirty="0"/>
          </a:p>
          <a:p>
            <a:pPr algn="just"/>
            <a:r>
              <a:rPr lang="fr-FR" dirty="0"/>
              <a:t>La garantie légale de conformité s’applique aux contrats:</a:t>
            </a:r>
          </a:p>
          <a:p>
            <a:pPr algn="just"/>
            <a:r>
              <a:rPr lang="fr-FR" dirty="0"/>
              <a:t>-De vente de biens corporels( objets mobiliers ou marchandise) neufs ou d’occasion.</a:t>
            </a:r>
          </a:p>
          <a:p>
            <a:pPr algn="just"/>
            <a:r>
              <a:rPr lang="fr-FR" dirty="0"/>
              <a:t>-De fourniture de biens à fabriquer ou à produire.</a:t>
            </a:r>
          </a:p>
          <a:p>
            <a:pPr algn="just"/>
            <a:r>
              <a:rPr lang="fr-FR" dirty="0"/>
              <a:t>La garantie de conformité ne concerne pas les biens vendus aux enchères publiques ou par huissier .</a:t>
            </a:r>
          </a:p>
          <a:p>
            <a:pPr algn="just"/>
            <a:r>
              <a:rPr lang="fr-FR" dirty="0"/>
              <a:t>Les contrats doivent être conclu entre un consommateur et un professionnel.</a:t>
            </a:r>
          </a:p>
          <a:p>
            <a:pPr algn="just"/>
            <a:r>
              <a:rPr lang="fr-FR" dirty="0"/>
              <a:t>La garantie doit être mise en œuvre dans un délai de 2 ans après la découverte du défaut.</a:t>
            </a:r>
          </a:p>
          <a:p>
            <a:pPr algn="just"/>
            <a:r>
              <a:rPr lang="fr-FR" dirty="0"/>
              <a:t>Si un litige persiste entre le consommateur et le vendeur, le consommateur peut faire appel à un médiateur ou conciliateur. En cas d’ échec , le consommateur peut saisir la justice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1-L’obligation de sécurité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dirty="0"/>
              <a:t>La directive 2001/95/CE du parlement européen du 3 décembre 2001,  relative à la sécurité générale des produits et l adaptation de la législation au droit de communautaire en matière de sécurité. </a:t>
            </a:r>
          </a:p>
          <a:p>
            <a:r>
              <a:rPr lang="fr-FR" dirty="0">
                <a:hlinkClick r:id="rId2"/>
              </a:rPr>
              <a:t>https://eur-lex.europa.eu/legal-content/FR/TXT/PDF/?uri=CELEX:32001L0095&amp;from=FR</a:t>
            </a:r>
            <a:r>
              <a:rPr lang="fr-FR" dirty="0"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42415" y="836712"/>
            <a:ext cx="6591985" cy="5074510"/>
          </a:xfrm>
        </p:spPr>
        <p:txBody>
          <a:bodyPr>
            <a:normAutofit/>
          </a:bodyPr>
          <a:lstStyle/>
          <a:p>
            <a:pPr algn="just"/>
            <a:r>
              <a:rPr lang="fr-FR" sz="2400" dirty="0"/>
              <a:t>L’obligation de sécurité des produits est une obligation légale , en effet, la loi prévoit que les produits et les services doivent présenter dans les conditions normales d’utilisation ou dans d’autres conditions raisonnablement prévisibles par le professionnel , la sécurité à laquelle on peut légitiment s’attendre et ne pas porter atteinte à la santé des personnes.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I/Définition de l’obligation de sécurité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dirty="0"/>
              <a:t>L’obligation de sécurité est une obligation d’origine jurisprudentielle qui a été consacrée par la suite dans la législation afin de protéger le consommateur.</a:t>
            </a:r>
          </a:p>
          <a:p>
            <a:pPr algn="just"/>
            <a:r>
              <a:rPr lang="fr-FR" dirty="0"/>
              <a:t>Les professionnels sont soumis à une obligation générale de sécurité des produits et des services 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63688" y="404664"/>
            <a:ext cx="6591985" cy="3777622"/>
          </a:xfrm>
        </p:spPr>
        <p:txBody>
          <a:bodyPr>
            <a:normAutofit/>
          </a:bodyPr>
          <a:lstStyle/>
          <a:p>
            <a:pPr algn="just"/>
            <a:r>
              <a:rPr lang="fr-FR" sz="2400" dirty="0"/>
              <a:t>Cette obligation leur impose de vendre des produits ou des services qui, dans des conditions normales ou prévisibles d’utilisation, présentent la sécurité à laquelle ne peut légitiment s’attendre .</a:t>
            </a:r>
          </a:p>
          <a:p>
            <a:pPr algn="just"/>
            <a:r>
              <a:rPr lang="fr-FR" sz="2400" dirty="0"/>
              <a:t>Une obligation très large puisqu’elle  concernent aussi le mode de commercialisation , de conditionnement et les conditions d’exposer le produit.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r-FR" dirty="0"/>
            </a:br>
            <a:r>
              <a:rPr lang="fr-FR" dirty="0"/>
              <a:t>II/ les conditions d’application de l’obligation de sécurité: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fr-FR" sz="2400" dirty="0"/>
              <a:t>L’obligation de sécurité  concerne les produits neufs comme les produits d’occasion. Un produit est supposé satisfaire à l’obligation générale de sécurité lorsqu’il est conforme à la réglementation spécifique qui lui est applicable.</a:t>
            </a:r>
          </a:p>
          <a:p>
            <a:pPr algn="just"/>
            <a:r>
              <a:rPr lang="fr-FR" sz="2400" dirty="0"/>
              <a:t>Le professionnel doit fournir aux consommateurs les informations utiles qui lui permettent d’évaluer les risques inhérents à un produit.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547664" y="620688"/>
            <a:ext cx="6591985" cy="417646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fr-FR" sz="2400" dirty="0"/>
              <a:t>Le professionnel doit tenir informé des risques  que les produits qu’il commercialise peuvent présentés.</a:t>
            </a:r>
          </a:p>
          <a:p>
            <a:pPr algn="just"/>
            <a:r>
              <a:rPr lang="fr-FR" sz="2400" dirty="0"/>
              <a:t>Les producteurs ou distributeurs doivent mettre sur le marché des produits répondant à l’obligation générale de sécurité .Ils doivent fournir au consommateur les informations utiles pour évaluer les risques inhérents à un produit et prendre des mesures pour éviter les risques( retrait des produits du marché, mise en garde du consommateur) 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59632" y="1628800"/>
            <a:ext cx="7096041" cy="2304256"/>
          </a:xfrm>
        </p:spPr>
        <p:txBody>
          <a:bodyPr>
            <a:normAutofit/>
          </a:bodyPr>
          <a:lstStyle/>
          <a:p>
            <a:pPr algn="ctr">
              <a:buNone/>
            </a:pPr>
            <a:br>
              <a:rPr lang="fr-FR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br>
              <a:rPr lang="fr-FR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fr-FR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2-L’obligation de conformité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I/</a:t>
            </a:r>
            <a:r>
              <a:rPr lang="fr-FR" dirty="0" err="1"/>
              <a:t>Definition</a:t>
            </a:r>
            <a:r>
              <a:rPr lang="fr-FR" dirty="0"/>
              <a:t> de l’obligation de conformité: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fr-FR" dirty="0"/>
              <a:t>      L’obligation de conformité est une garantie contre les défauts de conformité existant déjà à la date de livraison des produits .Elle est obligatoire .C’est un droit du consommateur fixé par la loi. Tout vendeur doit respecter ce droit , son contenu est également fixé par la loi. 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112</TotalTime>
  <Words>757</Words>
  <Application>Microsoft Office PowerPoint</Application>
  <PresentationFormat>Affichage à l'écran (4:3)</PresentationFormat>
  <Paragraphs>40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Times New Roman</vt:lpstr>
      <vt:lpstr>Wingdings 3</vt:lpstr>
      <vt:lpstr>Brin</vt:lpstr>
      <vt:lpstr>    Module Jean Monnet  620610-epp-1-2020-1-dz-eppjmo-module  Coordinateur du projet: Dr ATMANI Bilal Intitulé du module: « Le droit européen de la protection du consommateur »   Enseignement N°8:   « Obligations  de sécurité et de conformité des produits » Par Pr YESSAD Houria </vt:lpstr>
      <vt:lpstr>1-L’obligation de sécurité</vt:lpstr>
      <vt:lpstr>Présentation PowerPoint</vt:lpstr>
      <vt:lpstr>I/Définition de l’obligation de sécurité</vt:lpstr>
      <vt:lpstr>Présentation PowerPoint</vt:lpstr>
      <vt:lpstr> II/ les conditions d’application de l’obligation de sécurité: </vt:lpstr>
      <vt:lpstr>Présentation PowerPoint</vt:lpstr>
      <vt:lpstr>Présentation PowerPoint</vt:lpstr>
      <vt:lpstr>I/Definition de l’obligation de conformité:</vt:lpstr>
      <vt:lpstr>II/ Les conditions pour que la garantie s’applique:</vt:lpstr>
      <vt:lpstr>Présentation PowerPoint</vt:lpstr>
      <vt:lpstr>Présentation PowerPoint</vt:lpstr>
      <vt:lpstr> C-Contrats concernés: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Obligations  de securité et de conformité des produits</dc:title>
  <dc:creator>Dell</dc:creator>
  <cp:lastModifiedBy>Billal</cp:lastModifiedBy>
  <cp:revision>14</cp:revision>
  <dcterms:created xsi:type="dcterms:W3CDTF">2021-02-17T19:25:03Z</dcterms:created>
  <dcterms:modified xsi:type="dcterms:W3CDTF">2021-02-18T08:16:34Z</dcterms:modified>
</cp:coreProperties>
</file>