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6" r:id="rId4"/>
  </p:sldMasterIdLst>
  <p:notesMasterIdLst>
    <p:notesMasterId r:id="rId20"/>
  </p:notesMasterIdLst>
  <p:sldIdLst>
    <p:sldId id="262" r:id="rId5"/>
    <p:sldId id="263" r:id="rId6"/>
    <p:sldId id="264" r:id="rId7"/>
    <p:sldId id="272" r:id="rId8"/>
    <p:sldId id="258" r:id="rId9"/>
    <p:sldId id="259" r:id="rId10"/>
    <p:sldId id="271" r:id="rId11"/>
    <p:sldId id="260" r:id="rId12"/>
    <p:sldId id="266" r:id="rId13"/>
    <p:sldId id="267" r:id="rId14"/>
    <p:sldId id="268" r:id="rId15"/>
    <p:sldId id="269" r:id="rId16"/>
    <p:sldId id="270" r:id="rId17"/>
    <p:sldId id="261"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12567-349A-4894-AD52-957E4623CF0B}" type="datetimeFigureOut">
              <a:rPr lang="fr-FR" smtClean="0"/>
              <a:t>02/07/2024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2E979-CF6E-490A-AF3B-172A28383452}" type="slidenum">
              <a:rPr lang="fr-FR" smtClean="0"/>
              <a:t>‹N°›</a:t>
            </a:fld>
            <a:endParaRPr lang="fr-FR"/>
          </a:p>
        </p:txBody>
      </p:sp>
    </p:spTree>
    <p:extLst>
      <p:ext uri="{BB962C8B-B14F-4D97-AF65-F5344CB8AC3E}">
        <p14:creationId xmlns:p14="http://schemas.microsoft.com/office/powerpoint/2010/main" val="427354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8F00FD-6221-4A55-B03A-8147CE4246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19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1DAF00-25EA-6D4E-8671-D47F8AD9753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08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1DAF00-25EA-6D4E-8671-D47F8AD9753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14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3AF8707-AEA9-4FFA-B62E-8F926EFD122E}"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1430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AF8707-AEA9-4FFA-B62E-8F926EFD122E}"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336665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AF8707-AEA9-4FFA-B62E-8F926EFD122E}"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253859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4095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34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85068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3356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376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7727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75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0130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AF8707-AEA9-4FFA-B62E-8F926EFD122E}"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3168183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3389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2263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42486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976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84787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18865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0290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94601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1" y="659467"/>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5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04709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6"/>
            <a:ext cx="6379791"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596797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3AF8707-AEA9-4FFA-B62E-8F926EFD122E}" type="datetimeFigureOut">
              <a:rPr lang="fr-FR" smtClean="0"/>
              <a:t>02/07/2024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2572989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60209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3608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66372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4326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4488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22202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5872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9895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559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5267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AF8707-AEA9-4FFA-B62E-8F926EFD122E}" type="datetimeFigureOut">
              <a:rPr lang="fr-FR" smtClean="0"/>
              <a:t>02/07/2024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490158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828277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37104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591240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6424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0876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2238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E63A33-8271-4DD0-9C48-789913D7C11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42582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13041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01671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895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AF8707-AEA9-4FFA-B62E-8F926EFD122E}" type="datetimeFigureOut">
              <a:rPr lang="fr-FR" smtClean="0"/>
              <a:t>02/07/2024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95425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5569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41241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80670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86630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0508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57453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23076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7896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68268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9548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3AF8707-AEA9-4FFA-B62E-8F926EFD122E}" type="datetimeFigureOut">
              <a:rPr lang="fr-FR" smtClean="0"/>
              <a:t>02/07/2024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15961071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274513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64747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1" y="659467"/>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5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67561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6"/>
            <a:ext cx="6379791"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65120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AF8707-AEA9-4FFA-B62E-8F926EFD122E}" type="datetimeFigureOut">
              <a:rPr lang="fr-FR" smtClean="0"/>
              <a:t>02/07/2024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335806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AF8707-AEA9-4FFA-B62E-8F926EFD122E}" type="datetimeFigureOut">
              <a:rPr lang="fr-FR" smtClean="0"/>
              <a:t>02/07/2024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40217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AF8707-AEA9-4FFA-B62E-8F926EFD122E}" type="datetimeFigureOut">
              <a:rPr lang="fr-FR" smtClean="0"/>
              <a:t>02/07/2024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108957-F2F0-4F36-9785-9C15FFD486C0}" type="slidenum">
              <a:rPr lang="fr-FR" smtClean="0"/>
              <a:t>‹N°›</a:t>
            </a:fld>
            <a:endParaRPr lang="fr-FR"/>
          </a:p>
        </p:txBody>
      </p:sp>
    </p:spTree>
    <p:extLst>
      <p:ext uri="{BB962C8B-B14F-4D97-AF65-F5344CB8AC3E}">
        <p14:creationId xmlns:p14="http://schemas.microsoft.com/office/powerpoint/2010/main" val="234487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F8707-AEA9-4FFA-B62E-8F926EFD122E}" type="datetimeFigureOut">
              <a:rPr lang="fr-FR" smtClean="0"/>
              <a:t>02/07/2024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08957-F2F0-4F36-9785-9C15FFD486C0}" type="slidenum">
              <a:rPr lang="fr-FR" smtClean="0"/>
              <a:t>‹N°›</a:t>
            </a:fld>
            <a:endParaRPr lang="fr-FR"/>
          </a:p>
        </p:txBody>
      </p:sp>
    </p:spTree>
    <p:extLst>
      <p:ext uri="{BB962C8B-B14F-4D97-AF65-F5344CB8AC3E}">
        <p14:creationId xmlns:p14="http://schemas.microsoft.com/office/powerpoint/2010/main" val="278819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02912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7/2/2024</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6039242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3AD3CD-A84C-2E40-9AFF-2D9277354528}" type="datetimeFigureOut">
              <a:rPr kumimoji="0" lang="fr-FR"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02/07/2024</a:t>
            </a:fld>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7CB2249-5765-684A-A2BC-2B848FBCFF4F}" type="slidenum">
              <a:rPr kumimoji="0" lang="fr-FR"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0275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4038" y="4777379"/>
            <a:ext cx="8915399" cy="2262781"/>
          </a:xfrm>
        </p:spPr>
        <p:txBody>
          <a:bodyPr>
            <a:normAutofit fontScale="90000"/>
          </a:bodyPr>
          <a:lstStyle/>
          <a:p>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b="1" dirty="0" smtClean="0">
                <a:latin typeface="Tahoma" panose="020B0604030504040204" pitchFamily="34" charset="0"/>
                <a:ea typeface="Tahoma" panose="020B0604030504040204" pitchFamily="34" charset="0"/>
                <a:cs typeface="Tahoma" panose="020B0604030504040204" pitchFamily="34" charset="0"/>
              </a:rPr>
              <a:t/>
            </a:r>
            <a:br>
              <a:rPr lang="fr-FR" b="1" dirty="0" smtClean="0">
                <a:latin typeface="Tahoma" panose="020B0604030504040204" pitchFamily="34" charset="0"/>
                <a:ea typeface="Tahoma" panose="020B0604030504040204" pitchFamily="34" charset="0"/>
                <a:cs typeface="Tahoma" panose="020B0604030504040204" pitchFamily="34" charset="0"/>
              </a:rPr>
            </a:br>
            <a:r>
              <a:rPr lang="fr-FR" sz="1800" dirty="0" smtClean="0"/>
              <a:t>Présenté par:</a:t>
            </a:r>
            <a:br>
              <a:rPr lang="fr-FR" sz="1800" dirty="0" smtClean="0"/>
            </a:br>
            <a:r>
              <a:rPr lang="fr-FR" sz="1800" b="1" dirty="0" smtClean="0"/>
              <a:t/>
            </a:r>
            <a:br>
              <a:rPr lang="fr-FR" sz="1800" b="1" dirty="0" smtClean="0"/>
            </a:br>
            <a:r>
              <a:rPr lang="fr-FR" sz="1800" b="1" dirty="0" smtClean="0"/>
              <a:t>BESSAI </a:t>
            </a:r>
            <a:r>
              <a:rPr lang="fr-FR" sz="1800" b="1" dirty="0" err="1" smtClean="0"/>
              <a:t>Fadila</a:t>
            </a:r>
            <a:r>
              <a:rPr lang="fr-FR" sz="1800" b="1" dirty="0" smtClean="0"/>
              <a:t/>
            </a:r>
            <a:br>
              <a:rPr lang="fr-FR" sz="1800" b="1" dirty="0" smtClean="0"/>
            </a:br>
            <a:r>
              <a:rPr lang="fr-FR" sz="1800" dirty="0" smtClean="0"/>
              <a:t>MCB Université de Bejaia</a:t>
            </a:r>
            <a:br>
              <a:rPr lang="fr-FR" sz="1800" dirty="0" smtClean="0"/>
            </a:br>
            <a:r>
              <a:rPr lang="fr-FR" sz="1800" b="1" dirty="0" smtClean="0"/>
              <a:t/>
            </a:r>
            <a:br>
              <a:rPr lang="fr-FR" sz="1800" b="1" dirty="0" smtClean="0"/>
            </a:br>
            <a:r>
              <a:rPr lang="fr-FR" b="1" dirty="0" smtClean="0"/>
              <a:t/>
            </a:r>
            <a:br>
              <a:rPr lang="fr-FR" b="1" dirty="0" smtClean="0"/>
            </a:br>
            <a:endParaRPr lang="fr-FR" dirty="0"/>
          </a:p>
        </p:txBody>
      </p:sp>
      <p:sp>
        <p:nvSpPr>
          <p:cNvPr id="3" name="Sous-titre 2"/>
          <p:cNvSpPr>
            <a:spLocks noGrp="1"/>
          </p:cNvSpPr>
          <p:nvPr>
            <p:ph type="subTitle" idx="1"/>
          </p:nvPr>
        </p:nvSpPr>
        <p:spPr/>
        <p:txBody>
          <a:bodyPr/>
          <a:lstStyle/>
          <a:p>
            <a:pPr algn="r"/>
            <a:r>
              <a:rPr lang="fr-FR" dirty="0" smtClean="0"/>
              <a:t>M1 MS </a:t>
            </a:r>
            <a:endParaRPr lang="fr-FR" dirty="0"/>
          </a:p>
        </p:txBody>
      </p:sp>
      <p:sp>
        <p:nvSpPr>
          <p:cNvPr id="6" name="ZoneTexte 5"/>
          <p:cNvSpPr txBox="1"/>
          <p:nvPr/>
        </p:nvSpPr>
        <p:spPr>
          <a:xfrm>
            <a:off x="2065239" y="1587145"/>
            <a:ext cx="16312723" cy="1307089"/>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Chapitre III: </a:t>
            </a:r>
            <a:r>
              <a:rPr lang="fr-FR"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Marketing des assurances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23458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9"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Times New Roman" panose="02020603050405020304" pitchFamily="18" charset="0"/>
                <a:ea typeface="Calibri" panose="020F0502020204030204" pitchFamily="34" charset="0"/>
                <a:cs typeface="Times New Roman" panose="02020603050405020304" pitchFamily="18" charset="0"/>
              </a:rPr>
              <a:t/>
            </a:r>
            <a:br>
              <a:rPr lang="fr-FR" sz="2800" dirty="0" smtClean="0">
                <a:latin typeface="Times New Roman" panose="02020603050405020304" pitchFamily="18" charset="0"/>
                <a:ea typeface="Calibri" panose="020F0502020204030204" pitchFamily="34" charset="0"/>
                <a:cs typeface="Times New Roman" panose="02020603050405020304" pitchFamily="18" charset="0"/>
              </a:rPr>
            </a:br>
            <a:r>
              <a:rPr lang="fr-FR" sz="2800" dirty="0" smtClean="0">
                <a:latin typeface="Times New Roman" panose="02020603050405020304" pitchFamily="18" charset="0"/>
                <a:ea typeface="Calibri" panose="020F0502020204030204" pitchFamily="34" charset="0"/>
                <a:cs typeface="Times New Roman" panose="02020603050405020304" pitchFamily="18" charset="0"/>
              </a:rPr>
              <a:t>3-La </a:t>
            </a:r>
            <a:r>
              <a:rPr lang="fr-FR" sz="2800" dirty="0">
                <a:latin typeface="Times New Roman" panose="02020603050405020304" pitchFamily="18" charset="0"/>
                <a:ea typeface="Calibri" panose="020F0502020204030204" pitchFamily="34" charset="0"/>
                <a:cs typeface="Times New Roman" panose="02020603050405020304" pitchFamily="18" charset="0"/>
              </a:rPr>
              <a:t>politique de communication </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800" dirty="0"/>
          </a:p>
        </p:txBody>
      </p:sp>
      <p:sp>
        <p:nvSpPr>
          <p:cNvPr id="3" name="Espace réservé du contenu 2"/>
          <p:cNvSpPr>
            <a:spLocks noGrp="1"/>
          </p:cNvSpPr>
          <p:nvPr>
            <p:ph idx="1"/>
          </p:nvPr>
        </p:nvSpPr>
        <p:spPr>
          <a:xfrm>
            <a:off x="685799" y="1701368"/>
            <a:ext cx="10515600" cy="4351338"/>
          </a:xfrm>
        </p:spPr>
        <p:txBody>
          <a:bodyPr>
            <a:noAutofit/>
          </a:bodyPr>
          <a:lstStyle/>
          <a:p>
            <a:pPr algn="just">
              <a:lnSpc>
                <a:spcPct val="150000"/>
              </a:lnSpc>
            </a:pPr>
            <a:r>
              <a:rPr lang="fr-FR" dirty="0"/>
              <a:t>La communication assurantielle présente plusieurs dimensions, la communication externe, destinée aux divers publics de l’entreprise et la communication interne tournée vers le personnel.</a:t>
            </a:r>
          </a:p>
          <a:p>
            <a:pPr algn="just">
              <a:lnSpc>
                <a:spcPct val="150000"/>
              </a:lnSpc>
            </a:pPr>
            <a:r>
              <a:rPr lang="fr-FR" dirty="0"/>
              <a:t>Toute communication externe ne peut être efficace que si elle est accompagnée à la fois </a:t>
            </a:r>
            <a:r>
              <a:rPr lang="fr-FR" dirty="0" smtClean="0"/>
              <a:t>d’une bonne </a:t>
            </a:r>
            <a:r>
              <a:rPr lang="fr-FR" dirty="0"/>
              <a:t>communication interne et d’une parfaite cohérence avec les autres action marketing</a:t>
            </a:r>
            <a:r>
              <a:rPr lang="fr-FR" dirty="0" smtClean="0"/>
              <a:t>.</a:t>
            </a: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5" name="Titre 1"/>
          <p:cNvSpPr txBox="1">
            <a:spLocks/>
          </p:cNvSpPr>
          <p:nvPr/>
        </p:nvSpPr>
        <p:spPr>
          <a:xfrm>
            <a:off x="685799" y="230188"/>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smtClean="0"/>
          </a:p>
          <a:p>
            <a:r>
              <a:rPr lang="fr-FR" b="1" dirty="0" smtClean="0"/>
              <a:t>III-Mix marketing des produits et services d’assurance</a:t>
            </a:r>
            <a:endParaRPr lang="fr-FR" b="1" dirty="0"/>
          </a:p>
          <a:p>
            <a:endParaRPr lang="fr-FR" sz="2400" b="1" dirty="0" smtClean="0"/>
          </a:p>
          <a:p>
            <a:endParaRPr lang="fr-FR" sz="2400" b="1" dirty="0"/>
          </a:p>
          <a:p>
            <a:endParaRPr lang="fr-FR" sz="2400" b="1" dirty="0"/>
          </a:p>
          <a:p>
            <a:endParaRPr lang="fr-FR" b="1" dirty="0"/>
          </a:p>
        </p:txBody>
      </p:sp>
    </p:spTree>
    <p:extLst>
      <p:ext uri="{BB962C8B-B14F-4D97-AF65-F5344CB8AC3E}">
        <p14:creationId xmlns:p14="http://schemas.microsoft.com/office/powerpoint/2010/main" val="1706623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73400"/>
            <a:ext cx="10515600" cy="1325563"/>
          </a:xfrm>
        </p:spPr>
        <p:txBody>
          <a:bodyPr>
            <a:normAutofit/>
          </a:bodyPr>
          <a:lstStyle/>
          <a:p>
            <a:r>
              <a:rPr lang="fr-FR" sz="2800" dirty="0" smtClean="0">
                <a:latin typeface="Times New Roman" panose="02020603050405020304" pitchFamily="18" charset="0"/>
                <a:cs typeface="Times New Roman" panose="02020603050405020304" pitchFamily="18" charset="0"/>
              </a:rPr>
              <a:t>4.La politique de distribution:</a:t>
            </a:r>
            <a:endParaRPr lang="fr-FR" sz="28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838200" y="1825625"/>
            <a:ext cx="10515600" cy="4658302"/>
          </a:xfrm>
        </p:spPr>
        <p:txBody>
          <a:bodyPr>
            <a:normAutofit fontScale="85000" lnSpcReduction="20000"/>
          </a:bodyPr>
          <a:lstStyle/>
          <a:p>
            <a:pPr algn="just" fontAlgn="base"/>
            <a:r>
              <a:rPr lang="fr-FR" dirty="0"/>
              <a:t>La </a:t>
            </a:r>
            <a:r>
              <a:rPr lang="fr-FR" dirty="0" smtClean="0"/>
              <a:t>distribution en assurance occupe une place cruciale, elle </a:t>
            </a:r>
            <a:r>
              <a:rPr lang="fr-FR" dirty="0"/>
              <a:t>inclut la vente de produit mais aussi de </a:t>
            </a:r>
            <a:r>
              <a:rPr lang="fr-FR" dirty="0" smtClean="0"/>
              <a:t>service.</a:t>
            </a:r>
          </a:p>
          <a:p>
            <a:pPr marL="0" indent="0" algn="just" fontAlgn="base">
              <a:buNone/>
            </a:pPr>
            <a:r>
              <a:rPr lang="fr-FR" dirty="0"/>
              <a:t>L</a:t>
            </a:r>
            <a:r>
              <a:rPr lang="fr-FR" dirty="0" smtClean="0"/>
              <a:t>es </a:t>
            </a:r>
            <a:r>
              <a:rPr lang="fr-FR" dirty="0"/>
              <a:t>canaux de distribution des </a:t>
            </a:r>
            <a:r>
              <a:rPr lang="fr-FR" dirty="0" smtClean="0"/>
              <a:t>produits et services </a:t>
            </a:r>
            <a:r>
              <a:rPr lang="fr-FR" dirty="0"/>
              <a:t>d’assurance </a:t>
            </a:r>
            <a:r>
              <a:rPr lang="fr-FR" dirty="0" smtClean="0"/>
              <a:t>sont:</a:t>
            </a:r>
            <a:endParaRPr lang="fr-FR" dirty="0"/>
          </a:p>
          <a:p>
            <a:pPr lvl="0" algn="just" fontAlgn="base"/>
            <a:r>
              <a:rPr lang="fr-FR" b="1" dirty="0"/>
              <a:t>Le réseau d’agents</a:t>
            </a:r>
            <a:r>
              <a:rPr lang="fr-FR" dirty="0"/>
              <a:t> : chaque compagnie d’assurance dispose d’agents généraux agréés dispersés sur tout le </a:t>
            </a:r>
            <a:r>
              <a:rPr lang="fr-FR" dirty="0" smtClean="0"/>
              <a:t>territoire.</a:t>
            </a:r>
            <a:endParaRPr lang="fr-FR" dirty="0"/>
          </a:p>
          <a:p>
            <a:pPr lvl="0" algn="just" fontAlgn="base"/>
            <a:r>
              <a:rPr lang="fr-FR" b="1" dirty="0"/>
              <a:t>Le réseau des courtiers</a:t>
            </a:r>
            <a:r>
              <a:rPr lang="fr-FR" dirty="0"/>
              <a:t> : á la différence des agents, qui représentent une seule compagnie, les courtiers peuvent vendre des contrats de plusieurs compagnies et ainsi faire bénéficier leurs clients de meilleurs </a:t>
            </a:r>
            <a:r>
              <a:rPr lang="fr-FR" dirty="0" smtClean="0"/>
              <a:t>tarifs,</a:t>
            </a:r>
            <a:endParaRPr lang="fr-FR" dirty="0"/>
          </a:p>
          <a:p>
            <a:pPr lvl="0" algn="just" fontAlgn="base"/>
            <a:r>
              <a:rPr lang="fr-FR" b="1" dirty="0"/>
              <a:t>Le réseau de bureaux directs</a:t>
            </a:r>
            <a:r>
              <a:rPr lang="fr-FR" dirty="0"/>
              <a:t> : ce sont des cabinets gérés directement par les compagnies d’assurance. Les bureaux directs se caractérisent par leur nombre limité.</a:t>
            </a:r>
          </a:p>
          <a:p>
            <a:pPr lvl="0" algn="just" fontAlgn="base"/>
            <a:r>
              <a:rPr lang="fr-FR" b="1" dirty="0"/>
              <a:t>Le réseau</a:t>
            </a:r>
            <a:r>
              <a:rPr lang="fr-FR" dirty="0"/>
              <a:t> </a:t>
            </a:r>
            <a:r>
              <a:rPr lang="fr-FR" b="1" dirty="0"/>
              <a:t>bancaire</a:t>
            </a:r>
            <a:r>
              <a:rPr lang="fr-FR" dirty="0"/>
              <a:t> : connu sous le nom de la bancassurance : les banques peuvent vendre certains contrats relevant auparavant des compagnies d’assurances.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2098963"/>
            <a:ext cx="609600" cy="609600"/>
          </a:xfrm>
          <a:prstGeom prst="rect">
            <a:avLst/>
          </a:prstGeom>
        </p:spPr>
      </p:pic>
      <p:sp>
        <p:nvSpPr>
          <p:cNvPr id="5" name="Titre 1"/>
          <p:cNvSpPr txBox="1">
            <a:spLocks/>
          </p:cNvSpPr>
          <p:nvPr/>
        </p:nvSpPr>
        <p:spPr>
          <a:xfrm>
            <a:off x="685799" y="230188"/>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smtClean="0"/>
          </a:p>
          <a:p>
            <a:r>
              <a:rPr lang="fr-FR" b="1" dirty="0" smtClean="0"/>
              <a:t>III-Mix marketing des produits et services d’assurance</a:t>
            </a:r>
            <a:endParaRPr lang="fr-FR" b="1" dirty="0"/>
          </a:p>
          <a:p>
            <a:endParaRPr lang="fr-FR" sz="2400" b="1" dirty="0" smtClean="0"/>
          </a:p>
          <a:p>
            <a:endParaRPr lang="fr-FR" sz="2400" b="1" dirty="0"/>
          </a:p>
          <a:p>
            <a:endParaRPr lang="fr-FR" sz="2400" b="1" dirty="0"/>
          </a:p>
          <a:p>
            <a:endParaRPr lang="fr-FR" b="1" dirty="0"/>
          </a:p>
        </p:txBody>
      </p:sp>
    </p:spTree>
    <p:extLst>
      <p:ext uri="{BB962C8B-B14F-4D97-AF65-F5344CB8AC3E}">
        <p14:creationId xmlns:p14="http://schemas.microsoft.com/office/powerpoint/2010/main" val="2616173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marL="0" indent="0" algn="just">
              <a:buNone/>
            </a:pPr>
            <a:r>
              <a:rPr lang="fr-FR" dirty="0" smtClean="0"/>
              <a:t>Le </a:t>
            </a:r>
            <a:r>
              <a:rPr lang="fr-FR" dirty="0"/>
              <a:t>personnel est un facteur important dans une </a:t>
            </a:r>
            <a:r>
              <a:rPr lang="fr-FR" dirty="0" smtClean="0"/>
              <a:t>compagnie d’assurance.</a:t>
            </a:r>
          </a:p>
          <a:p>
            <a:pPr marL="0" indent="0" algn="just">
              <a:buNone/>
            </a:pPr>
            <a:r>
              <a:rPr lang="fr-FR" dirty="0"/>
              <a:t>on trouve deux type de personne :</a:t>
            </a:r>
            <a:r>
              <a:rPr lang="fr-FR" b="1" dirty="0"/>
              <a:t> </a:t>
            </a:r>
            <a:endParaRPr lang="fr-FR" dirty="0"/>
          </a:p>
          <a:p>
            <a:pPr lvl="0" algn="just"/>
            <a:r>
              <a:rPr lang="fr-FR" b="1" dirty="0"/>
              <a:t>Le front office :</a:t>
            </a:r>
            <a:endParaRPr lang="fr-FR" dirty="0"/>
          </a:p>
          <a:p>
            <a:pPr marL="0" indent="0" algn="just">
              <a:buNone/>
            </a:pPr>
            <a:r>
              <a:rPr lang="fr-FR" dirty="0" smtClean="0"/>
              <a:t>Il regroupe le personnel qui accueille les clients, qui traitent les opérations courantes : c’est le personnel de contact direct avec la clientèle de l’entreprise.</a:t>
            </a:r>
          </a:p>
          <a:p>
            <a:pPr marL="0" indent="0" algn="just">
              <a:buNone/>
            </a:pPr>
            <a:r>
              <a:rPr lang="fr-FR" dirty="0" smtClean="0"/>
              <a:t>Le front office joue un rôle essentiel dans la gestion des interactions avec les clients. </a:t>
            </a:r>
          </a:p>
          <a:p>
            <a:pPr algn="just"/>
            <a:r>
              <a:rPr lang="fr-FR" b="1" dirty="0" smtClean="0"/>
              <a:t>Le back-office, </a:t>
            </a:r>
            <a:r>
              <a:rPr lang="fr-FR" dirty="0" smtClean="0"/>
              <a:t>contrairement </a:t>
            </a:r>
            <a:r>
              <a:rPr lang="fr-FR" dirty="0"/>
              <a:t>au front office C’est la partie non visible par le client, c'est-adire c’est ce qui n’est pas accessible aux clients, elle correspond à la direction de l’entreprise et ces différentes fonctions. Il s’agit de la partie cachée de l’entreprise qui influence directement sur le support physique et le personnel en contact, les activités de ce compartiment peuvent être assimilées à des processus de support.</a:t>
            </a:r>
          </a:p>
          <a:p>
            <a:pPr marL="0" indent="0" algn="just">
              <a:buNone/>
            </a:pPr>
            <a:r>
              <a:rPr lang="fr-FR" dirty="0"/>
              <a:t>Le back office joue un rôle essentiel dans le bon fonctionnement de l’entreprise en soutenant les activités essentielles qui ne sont pas directement en contact avec les </a:t>
            </a:r>
            <a:r>
              <a:rPr lang="fr-FR" dirty="0" smtClean="0"/>
              <a:t>clients.</a:t>
            </a: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6" name="Titre 1"/>
          <p:cNvSpPr txBox="1">
            <a:spLocks noGrp="1"/>
          </p:cNvSpPr>
          <p:nvPr>
            <p:ph type="title"/>
          </p:nvPr>
        </p:nvSpPr>
        <p:spPr>
          <a:xfrm>
            <a:off x="180109" y="831273"/>
            <a:ext cx="12718474" cy="859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smtClean="0"/>
          </a:p>
          <a:p>
            <a:r>
              <a:rPr lang="fr-FR" b="1" dirty="0" smtClean="0"/>
              <a:t>III-Mix marketing des produits et services d’assurance</a:t>
            </a:r>
            <a:endParaRPr lang="fr-FR" sz="2400" b="1" dirty="0" smtClean="0"/>
          </a:p>
          <a:p>
            <a:r>
              <a:rPr lang="fr-FR" sz="2800" b="1" dirty="0" smtClean="0"/>
              <a:t>      </a:t>
            </a:r>
            <a:br>
              <a:rPr lang="fr-FR" sz="2800" b="1" dirty="0" smtClean="0"/>
            </a:br>
            <a:r>
              <a:rPr lang="fr-FR" sz="2800" b="1" dirty="0"/>
              <a:t> </a:t>
            </a:r>
            <a:r>
              <a:rPr lang="fr-FR" sz="2800" b="1" dirty="0" smtClean="0"/>
              <a:t>  5.Personnel: </a:t>
            </a:r>
            <a:endParaRPr lang="fr-FR" sz="2800" b="1" dirty="0"/>
          </a:p>
          <a:p>
            <a:r>
              <a:rPr lang="fr-FR" sz="2400" b="1" dirty="0" smtClean="0"/>
              <a:t/>
            </a:r>
            <a:br>
              <a:rPr lang="fr-FR" sz="2400" b="1" dirty="0" smtClean="0"/>
            </a:br>
            <a:endParaRPr lang="fr-FR" sz="2400" b="1" dirty="0"/>
          </a:p>
          <a:p>
            <a:endParaRPr lang="fr-FR" b="1" dirty="0"/>
          </a:p>
        </p:txBody>
      </p:sp>
    </p:spTree>
    <p:extLst>
      <p:ext uri="{BB962C8B-B14F-4D97-AF65-F5344CB8AC3E}">
        <p14:creationId xmlns:p14="http://schemas.microsoft.com/office/powerpoint/2010/main" val="233929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algn="just">
              <a:lnSpc>
                <a:spcPct val="150000"/>
              </a:lnSpc>
            </a:pPr>
            <a:r>
              <a:rPr lang="fr-FR" dirty="0"/>
              <a:t>6-</a:t>
            </a:r>
            <a:r>
              <a:rPr lang="fr-FR" b="1" dirty="0"/>
              <a:t> Preuve physique :</a:t>
            </a:r>
            <a:endParaRPr lang="fr-FR" dirty="0"/>
          </a:p>
          <a:p>
            <a:pPr algn="just">
              <a:lnSpc>
                <a:spcPct val="150000"/>
              </a:lnSpc>
            </a:pPr>
            <a:r>
              <a:rPr lang="fr-FR" dirty="0"/>
              <a:t>il s’agit de tous les éléments </a:t>
            </a:r>
            <a:r>
              <a:rPr lang="fr-FR" dirty="0" smtClean="0"/>
              <a:t>tangibles nécessaires </a:t>
            </a:r>
            <a:r>
              <a:rPr lang="fr-FR" dirty="0"/>
              <a:t>à la  réalisation de service : </a:t>
            </a:r>
            <a:r>
              <a:rPr lang="fr-FR" dirty="0" smtClean="0"/>
              <a:t>(les immeubles, </a:t>
            </a:r>
            <a:r>
              <a:rPr lang="fr-FR" dirty="0"/>
              <a:t>l’ameublement des locaux, le design, les équipements, </a:t>
            </a:r>
            <a:r>
              <a:rPr lang="fr-FR" dirty="0" smtClean="0"/>
              <a:t>,,, </a:t>
            </a:r>
            <a:r>
              <a:rPr lang="fr-FR" dirty="0"/>
              <a:t>tous les éléments </a:t>
            </a:r>
            <a:r>
              <a:rPr lang="fr-FR" dirty="0" smtClean="0"/>
              <a:t>physiques </a:t>
            </a:r>
            <a:r>
              <a:rPr lang="fr-FR" dirty="0"/>
              <a:t>visibles par le </a:t>
            </a:r>
            <a:r>
              <a:rPr lang="fr-FR" dirty="0" smtClean="0"/>
              <a:t>client.</a:t>
            </a:r>
            <a:endParaRPr lang="fr-FR" dirty="0"/>
          </a:p>
          <a:p>
            <a:pPr algn="just">
              <a:lnSpc>
                <a:spcPct val="150000"/>
              </a:lnSpc>
            </a:pPr>
            <a:r>
              <a:rPr lang="fr-FR" dirty="0"/>
              <a:t>Bien qu’un service soit souvent intangible et se caractérise surtout par une action, l’équipement et les locaux peuvent jouer un rôle aussi important dans sa </a:t>
            </a:r>
            <a:r>
              <a:rPr lang="fr-FR" dirty="0" smtClean="0"/>
              <a:t>production.</a:t>
            </a:r>
            <a:endParaRPr lang="fr-FR" dirty="0"/>
          </a:p>
          <a:p>
            <a:pPr algn="just">
              <a:lnSpc>
                <a:spcPct val="150000"/>
              </a:lnSpc>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5" name="Titre 1"/>
          <p:cNvSpPr txBox="1">
            <a:spLocks noGrp="1"/>
          </p:cNvSpPr>
          <p:nvPr>
            <p:ph type="title"/>
          </p:nvPr>
        </p:nvSpPr>
        <p:spPr>
          <a:xfrm>
            <a:off x="838199" y="681037"/>
            <a:ext cx="10924309" cy="100965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b="1" dirty="0" smtClean="0"/>
          </a:p>
          <a:p>
            <a:r>
              <a:rPr lang="fr-FR" b="1" dirty="0" smtClean="0"/>
              <a:t>III-Mix marketing des produits et services d’assurance</a:t>
            </a:r>
            <a:endParaRPr lang="fr-FR" b="1" dirty="0"/>
          </a:p>
          <a:p>
            <a:endParaRPr lang="fr-FR" sz="2400" b="1" dirty="0" smtClean="0"/>
          </a:p>
          <a:p>
            <a:endParaRPr lang="fr-FR" sz="2400" b="1" dirty="0"/>
          </a:p>
          <a:p>
            <a:endParaRPr lang="fr-FR" sz="2400" b="1" dirty="0"/>
          </a:p>
          <a:p>
            <a:endParaRPr lang="fr-FR" b="1" dirty="0"/>
          </a:p>
        </p:txBody>
      </p:sp>
    </p:spTree>
    <p:extLst>
      <p:ext uri="{BB962C8B-B14F-4D97-AF65-F5344CB8AC3E}">
        <p14:creationId xmlns:p14="http://schemas.microsoft.com/office/powerpoint/2010/main" val="423000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8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A80C0-17B1-DA28-A3A7-07F370491948}"/>
              </a:ext>
            </a:extLst>
          </p:cNvPr>
          <p:cNvSpPr>
            <a:spLocks noGrp="1"/>
          </p:cNvSpPr>
          <p:nvPr>
            <p:ph type="title"/>
          </p:nvPr>
        </p:nvSpPr>
        <p:spPr>
          <a:xfrm>
            <a:off x="3085154" y="249624"/>
            <a:ext cx="6589199" cy="1280890"/>
          </a:xfrm>
        </p:spPr>
        <p:txBody>
          <a:bodyPr/>
          <a:lstStyle/>
          <a:p>
            <a:r>
              <a:rPr lang="fr-FR" sz="4400" b="1" dirty="0" smtClean="0">
                <a:latin typeface="Times New Roman" panose="02020603050405020304" pitchFamily="18" charset="0"/>
                <a:cs typeface="Times New Roman" panose="02020603050405020304" pitchFamily="18" charset="0"/>
              </a:rPr>
              <a:t>Conclusion</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7CA19CE-67EA-1D7C-6128-8843A1945E81}"/>
              </a:ext>
            </a:extLst>
          </p:cNvPr>
          <p:cNvSpPr>
            <a:spLocks noGrp="1"/>
          </p:cNvSpPr>
          <p:nvPr>
            <p:ph idx="1"/>
          </p:nvPr>
        </p:nvSpPr>
        <p:spPr>
          <a:xfrm>
            <a:off x="4395216" y="1540389"/>
            <a:ext cx="6089904" cy="4957947"/>
          </a:xfrm>
        </p:spPr>
        <p:txBody>
          <a:bodyPr vert="horz" lIns="91440" tIns="45720" rIns="91440" bIns="45720" rtlCol="0">
            <a:noAutofit/>
          </a:bodyPr>
          <a:lstStyle/>
          <a:p>
            <a:pPr marL="0" lvl="0" indent="0" defTabSz="914400" fontAlgn="base">
              <a:lnSpc>
                <a:spcPct val="250000"/>
              </a:lnSpc>
              <a:buClrTx/>
              <a:buNone/>
            </a:pPr>
            <a:r>
              <a:rPr lang="fr-FR" sz="2200" i="1" dirty="0" smtClean="0">
                <a:solidFill>
                  <a:prstClr val="black"/>
                </a:solidFill>
                <a:latin typeface="Calibri" panose="020F0502020204030204"/>
              </a:rPr>
              <a:t>Les </a:t>
            </a:r>
            <a:r>
              <a:rPr lang="fr-FR" sz="2200" i="1" dirty="0">
                <a:solidFill>
                  <a:prstClr val="black"/>
                </a:solidFill>
                <a:latin typeface="Calibri" panose="020F0502020204030204"/>
              </a:rPr>
              <a:t>assureurs </a:t>
            </a:r>
            <a:r>
              <a:rPr lang="fr-FR" sz="2200" i="1">
                <a:solidFill>
                  <a:prstClr val="black"/>
                </a:solidFill>
                <a:latin typeface="Calibri" panose="020F0502020204030204"/>
              </a:rPr>
              <a:t>ont </a:t>
            </a:r>
            <a:r>
              <a:rPr lang="fr-FR" sz="2200" i="1" smtClean="0">
                <a:solidFill>
                  <a:prstClr val="black"/>
                </a:solidFill>
                <a:latin typeface="Calibri" panose="020F0502020204030204"/>
              </a:rPr>
              <a:t> modifié, </a:t>
            </a:r>
            <a:r>
              <a:rPr lang="fr-FR" sz="2200" i="1" dirty="0">
                <a:solidFill>
                  <a:prstClr val="black"/>
                </a:solidFill>
                <a:latin typeface="Calibri" panose="020F0502020204030204"/>
              </a:rPr>
              <a:t>adapter et développer des produits pour suivre le rythme des désirs et des préférences changeants des clients </a:t>
            </a:r>
            <a:r>
              <a:rPr lang="fr-FR" sz="2200" i="1" dirty="0" smtClean="0">
                <a:solidFill>
                  <a:prstClr val="black"/>
                </a:solidFill>
                <a:latin typeface="Calibri" panose="020F0502020204030204"/>
              </a:rPr>
              <a:t>grâce à la mise en place d’une démarche marketing.</a:t>
            </a:r>
            <a:endParaRPr lang="fr-FR" sz="2200" i="1" dirty="0">
              <a:solidFill>
                <a:prstClr val="black"/>
              </a:solidFill>
              <a:latin typeface="Calibri" panose="020F0502020204030204"/>
            </a:endParaRPr>
          </a:p>
          <a:p>
            <a:pPr marL="0" indent="0">
              <a:lnSpc>
                <a:spcPct val="250000"/>
              </a:lnSpc>
              <a:buNone/>
            </a:pPr>
            <a:endParaRPr lang="fr-FR" sz="2400" dirty="0"/>
          </a:p>
        </p:txBody>
      </p:sp>
      <p:pic>
        <p:nvPicPr>
          <p:cNvPr id="5" name="Image 4">
            <a:extLst>
              <a:ext uri="{FF2B5EF4-FFF2-40B4-BE49-F238E27FC236}">
                <a16:creationId xmlns:a16="http://schemas.microsoft.com/office/drawing/2014/main" id="{6D65F138-98F8-F751-5B40-7E30A8E13374}"/>
              </a:ext>
            </a:extLst>
          </p:cNvPr>
          <p:cNvPicPr>
            <a:picLocks noChangeAspect="1"/>
          </p:cNvPicPr>
          <p:nvPr/>
        </p:nvPicPr>
        <p:blipFill>
          <a:blip r:embed="rId5"/>
          <a:stretch>
            <a:fillRect/>
          </a:stretch>
        </p:blipFill>
        <p:spPr>
          <a:xfrm>
            <a:off x="2204086" y="1570869"/>
            <a:ext cx="2191131" cy="4973187"/>
          </a:xfrm>
          <a:prstGeom prst="rect">
            <a:avLst/>
          </a:prstGeom>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59758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21"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9390" y="1521825"/>
            <a:ext cx="8174736" cy="2262781"/>
          </a:xfrm>
        </p:spPr>
        <p:txBody>
          <a:bodyPr>
            <a:normAutofit/>
          </a:bodyPr>
          <a:lstStyle/>
          <a:p>
            <a:pPr algn="ctr"/>
            <a:r>
              <a:rPr lang="fr-FR" sz="6600" b="1" dirty="0">
                <a:latin typeface="Times New Roman" panose="02020603050405020304" pitchFamily="18" charset="0"/>
                <a:cs typeface="Times New Roman" panose="02020603050405020304" pitchFamily="18" charset="0"/>
              </a:rPr>
              <a:t>Merci </a:t>
            </a:r>
            <a:r>
              <a:rPr lang="fr-FR" sz="6600" b="1" dirty="0" smtClean="0">
                <a:latin typeface="Times New Roman" panose="02020603050405020304" pitchFamily="18" charset="0"/>
                <a:cs typeface="Times New Roman" panose="02020603050405020304" pitchFamily="18" charset="0"/>
              </a:rPr>
              <a:t>de votre </a:t>
            </a:r>
            <a:r>
              <a:rPr lang="fr-FR" sz="6600" b="1" dirty="0">
                <a:latin typeface="Times New Roman" panose="02020603050405020304" pitchFamily="18" charset="0"/>
                <a:cs typeface="Times New Roman" panose="02020603050405020304" pitchFamily="18" charset="0"/>
              </a:rPr>
              <a:t>attention</a:t>
            </a:r>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17044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Introduction </a:t>
            </a:r>
          </a:p>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 </a:t>
            </a:r>
            <a:r>
              <a:rPr lang="fr-FR" b="1" dirty="0"/>
              <a:t>Le rôle du marketing dans les assurances</a:t>
            </a:r>
            <a:endParaRPr lang="fr-FR" b="1"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200000"/>
              </a:lnSpc>
              <a:spcBef>
                <a:spcPts val="0"/>
              </a:spcBef>
              <a:buNone/>
            </a:pPr>
            <a:r>
              <a:rPr lang="fr-FR" b="1" dirty="0" smtClean="0">
                <a:latin typeface="Tahoma" panose="020B0604030504040204" pitchFamily="34" charset="0"/>
                <a:ea typeface="Tahoma" panose="020B0604030504040204" pitchFamily="34" charset="0"/>
                <a:cs typeface="Tahoma" panose="020B0604030504040204" pitchFamily="34" charset="0"/>
              </a:rPr>
              <a:t>II. </a:t>
            </a:r>
            <a:r>
              <a:rPr lang="fr-FR" b="1" dirty="0"/>
              <a:t>Les spécificités du marketing des assurances</a:t>
            </a:r>
            <a:endParaRPr lang="fr-FR" b="1"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200000"/>
              </a:lnSpc>
              <a:spcBef>
                <a:spcPts val="0"/>
              </a:spcBef>
              <a:buNone/>
            </a:pPr>
            <a:r>
              <a:rPr lang="fr-FR" b="1" dirty="0" smtClean="0"/>
              <a:t>III-Mix marketing des produits et services d’assurances</a:t>
            </a:r>
            <a:r>
              <a:rPr lang="fr-FR" b="1" dirty="0">
                <a:latin typeface="Tahoma" pitchFamily="34" charset="0"/>
                <a:ea typeface="Tahoma" pitchFamily="34" charset="0"/>
                <a:cs typeface="Tahoma" pitchFamily="34" charset="0"/>
              </a:rPr>
              <a:t/>
            </a:r>
            <a:br>
              <a:rPr lang="fr-FR" b="1" dirty="0">
                <a:latin typeface="Tahoma" pitchFamily="34" charset="0"/>
                <a:ea typeface="Tahoma" pitchFamily="34" charset="0"/>
                <a:cs typeface="Tahoma" pitchFamily="34" charset="0"/>
              </a:rPr>
            </a:br>
            <a:r>
              <a:rPr lang="fr-FR" b="1" dirty="0" smtClean="0">
                <a:latin typeface="Tahoma" pitchFamily="34" charset="0"/>
                <a:ea typeface="Tahoma" pitchFamily="34" charset="0"/>
                <a:cs typeface="Tahoma" pitchFamily="34" charset="0"/>
              </a:rPr>
              <a:t>Conclusion</a:t>
            </a:r>
            <a:endParaRPr lang="fr-FR" b="1" dirty="0">
              <a:latin typeface="Tahoma" pitchFamily="34" charset="0"/>
              <a:ea typeface="Tahoma" pitchFamily="34" charset="0"/>
              <a:cs typeface="Tahoma" pitchFamily="34" charset="0"/>
            </a:endParaRPr>
          </a:p>
        </p:txBody>
      </p:sp>
      <p:sp>
        <p:nvSpPr>
          <p:cNvPr id="4" name="WordArt 4"/>
          <p:cNvSpPr>
            <a:spLocks noChangeArrowheads="1" noChangeShapeType="1" noTextEdit="1"/>
          </p:cNvSpPr>
          <p:nvPr/>
        </p:nvSpPr>
        <p:spPr bwMode="auto">
          <a:xfrm>
            <a:off x="3491880" y="529937"/>
            <a:ext cx="3816425" cy="619125"/>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Plan du cours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0" cap="all" spc="0" normalizeH="0" baseline="0" noProof="0" dirty="0">
                <a:ln w="0"/>
                <a:solidFill>
                  <a:srgbClr val="000000"/>
                </a:solidFill>
                <a:effectLst>
                  <a:outerShdw blurRad="38100" dist="38100" dir="2700000" algn="tl">
                    <a:srgbClr val="000000">
                      <a:alpha val="43137"/>
                    </a:srgbClr>
                  </a:outerShdw>
                  <a:reflection blurRad="12700" stA="50000" endPos="50000" dist="5000" dir="5400000" sy="-100000" rotWithShape="0"/>
                </a:effectLst>
                <a:uLnTx/>
                <a:uFillTx/>
                <a:latin typeface="Gill Sans MT" pitchFamily="34" charset="0"/>
                <a:ea typeface="+mn-ea"/>
                <a:cs typeface="Times New Roman" pitchFamily="18" charset="0"/>
              </a:rPr>
              <a:t> </a:t>
            </a:r>
          </a:p>
        </p:txBody>
      </p:sp>
      <p:pic>
        <p:nvPicPr>
          <p:cNvPr id="6"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86753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46"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36810"/>
            <a:ext cx="8911687" cy="1280890"/>
          </a:xfrm>
        </p:spPr>
        <p:txBody>
          <a:bodyPr/>
          <a:lstStyle/>
          <a:p>
            <a:r>
              <a:rPr lang="fr-FR" dirty="0" smtClean="0">
                <a:latin typeface="Tahoma" panose="020B0604030504040204" pitchFamily="34" charset="0"/>
                <a:ea typeface="Tahoma" panose="020B0604030504040204" pitchFamily="34" charset="0"/>
                <a:cs typeface="Tahoma" panose="020B0604030504040204" pitchFamily="34" charset="0"/>
              </a:rPr>
              <a:t>Introduction</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lstStyle/>
          <a:p>
            <a:pPr algn="just">
              <a:lnSpc>
                <a:spcPct val="300000"/>
              </a:lnSpc>
            </a:pPr>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Aujourd'hui, les compagnies d'assurance ont adopté le marketing, pour analyser, planifier et mettre en œuvre des stratégies pour créer, construire et communiquer avec les clients pour atteindre leurs objectifs.</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300000"/>
              </a:lnSpc>
            </a:pPr>
            <a:endParaRPr lang="fr-FR"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ZoneTexte 3"/>
          <p:cNvSpPr txBox="1"/>
          <p:nvPr/>
        </p:nvSpPr>
        <p:spPr>
          <a:xfrm>
            <a:off x="1645920" y="1593669"/>
            <a:ext cx="1071154" cy="5421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Image 4">
            <a:extLst>
              <a:ext uri="{FF2B5EF4-FFF2-40B4-BE49-F238E27FC236}">
                <a16:creationId xmlns:a16="http://schemas.microsoft.com/office/drawing/2014/main" id="{06BFA7AF-4EA3-39D7-41E9-CC87B88C1870}"/>
              </a:ext>
            </a:extLst>
          </p:cNvPr>
          <p:cNvPicPr>
            <a:picLocks noChangeAspect="1"/>
          </p:cNvPicPr>
          <p:nvPr/>
        </p:nvPicPr>
        <p:blipFill>
          <a:blip r:embed="rId4"/>
          <a:stretch>
            <a:fillRect/>
          </a:stretch>
        </p:blipFill>
        <p:spPr>
          <a:xfrm>
            <a:off x="846064" y="1917699"/>
            <a:ext cx="1599711" cy="4409949"/>
          </a:xfrm>
          <a:prstGeom prst="rect">
            <a:avLst/>
          </a:prstGeom>
        </p:spPr>
      </p:pic>
      <p:pic>
        <p:nvPicPr>
          <p:cNvPr id="6"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10564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7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36810"/>
            <a:ext cx="8911687" cy="1280890"/>
          </a:xfrm>
        </p:spPr>
        <p:txBody>
          <a:bodyPr/>
          <a:lstStyle/>
          <a:p>
            <a:r>
              <a:rPr lang="fr-FR" dirty="0" smtClean="0">
                <a:latin typeface="Tahoma" panose="020B0604030504040204" pitchFamily="34" charset="0"/>
                <a:ea typeface="Tahoma" panose="020B0604030504040204" pitchFamily="34" charset="0"/>
                <a:cs typeface="Tahoma" panose="020B0604030504040204" pitchFamily="34" charset="0"/>
              </a:rPr>
              <a:t>Introduction</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idx="1"/>
          </p:nvPr>
        </p:nvSpPr>
        <p:spPr/>
        <p:txBody>
          <a:bodyPr/>
          <a:lstStyle/>
          <a:p>
            <a:pPr algn="just">
              <a:lnSpc>
                <a:spcPct val="300000"/>
              </a:lnSpc>
            </a:pPr>
            <a:r>
              <a:rPr lang="fr-FR" b="1" dirty="0" smtClean="0"/>
              <a:t>Quel  rôle joue t-il le marketing </a:t>
            </a:r>
            <a:r>
              <a:rPr lang="fr-FR" b="1" dirty="0"/>
              <a:t>dans </a:t>
            </a:r>
            <a:r>
              <a:rPr lang="fr-FR" b="1" dirty="0" smtClean="0"/>
              <a:t>une compagnie d’assurance?</a:t>
            </a:r>
          </a:p>
          <a:p>
            <a:pPr algn="just">
              <a:lnSpc>
                <a:spcPct val="300000"/>
              </a:lnSpc>
            </a:pPr>
            <a:r>
              <a:rPr lang="fr-FR" b="1" dirty="0" smtClean="0"/>
              <a:t>Quelles sont les </a:t>
            </a:r>
            <a:r>
              <a:rPr lang="fr-FR" b="1" dirty="0"/>
              <a:t>spécificités du marketing des </a:t>
            </a:r>
            <a:r>
              <a:rPr lang="fr-FR" b="1" dirty="0" smtClean="0"/>
              <a:t>assurances?</a:t>
            </a:r>
          </a:p>
          <a:p>
            <a:pPr algn="just">
              <a:lnSpc>
                <a:spcPct val="300000"/>
              </a:lnSpc>
            </a:pPr>
            <a:r>
              <a:rPr lang="fr-FR" b="1" dirty="0" smtClean="0">
                <a:latin typeface="Times New Roman" panose="02020603050405020304" pitchFamily="18" charset="0"/>
                <a:ea typeface="Calibri" panose="020F0502020204030204" pitchFamily="34" charset="0"/>
                <a:cs typeface="Times New Roman" panose="02020603050405020304" pitchFamily="18" charset="0"/>
              </a:rPr>
              <a:t>Quels sont les éléments du mix marketing d’une </a:t>
            </a:r>
            <a:r>
              <a:rPr lang="fr-FR" b="1" dirty="0"/>
              <a:t>compagnie </a:t>
            </a:r>
            <a:r>
              <a:rPr lang="fr-FR" b="1" dirty="0" smtClean="0"/>
              <a:t>d’assurance?</a:t>
            </a:r>
            <a:endParaRPr lang="fr-FR"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ZoneTexte 3"/>
          <p:cNvSpPr txBox="1"/>
          <p:nvPr/>
        </p:nvSpPr>
        <p:spPr>
          <a:xfrm>
            <a:off x="1645920" y="1593669"/>
            <a:ext cx="1071154" cy="5421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Image 4">
            <a:extLst>
              <a:ext uri="{FF2B5EF4-FFF2-40B4-BE49-F238E27FC236}">
                <a16:creationId xmlns:a16="http://schemas.microsoft.com/office/drawing/2014/main" id="{06BFA7AF-4EA3-39D7-41E9-CC87B88C1870}"/>
              </a:ext>
            </a:extLst>
          </p:cNvPr>
          <p:cNvPicPr>
            <a:picLocks noChangeAspect="1"/>
          </p:cNvPicPr>
          <p:nvPr/>
        </p:nvPicPr>
        <p:blipFill>
          <a:blip r:embed="rId4"/>
          <a:stretch>
            <a:fillRect/>
          </a:stretch>
        </p:blipFill>
        <p:spPr>
          <a:xfrm>
            <a:off x="846064" y="1917699"/>
            <a:ext cx="1599711" cy="4409949"/>
          </a:xfrm>
          <a:prstGeom prst="rect">
            <a:avLst/>
          </a:prstGeom>
        </p:spPr>
      </p:pic>
      <p:pic>
        <p:nvPicPr>
          <p:cNvPr id="7"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1111250"/>
            <a:ext cx="609600" cy="609600"/>
          </a:xfrm>
          <a:prstGeom prst="rect">
            <a:avLst/>
          </a:prstGeom>
        </p:spPr>
      </p:pic>
    </p:spTree>
    <p:extLst>
      <p:ext uri="{BB962C8B-B14F-4D97-AF65-F5344CB8AC3E}">
        <p14:creationId xmlns:p14="http://schemas.microsoft.com/office/powerpoint/2010/main" val="1501865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43"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 Le </a:t>
            </a:r>
            <a:r>
              <a:rPr lang="fr-FR" b="1" dirty="0"/>
              <a:t>rôle du marketing dans les </a:t>
            </a:r>
            <a:r>
              <a:rPr lang="fr-FR" b="1" dirty="0" smtClean="0"/>
              <a:t>assurances</a:t>
            </a:r>
            <a:endParaRPr lang="fr-FR" dirty="0"/>
          </a:p>
        </p:txBody>
      </p:sp>
      <p:sp>
        <p:nvSpPr>
          <p:cNvPr id="3" name="Espace réservé du contenu 2"/>
          <p:cNvSpPr>
            <a:spLocks noGrp="1"/>
          </p:cNvSpPr>
          <p:nvPr>
            <p:ph idx="1"/>
          </p:nvPr>
        </p:nvSpPr>
        <p:spPr>
          <a:xfrm>
            <a:off x="838200" y="1825625"/>
            <a:ext cx="9256295" cy="4351338"/>
          </a:xfrm>
        </p:spPr>
        <p:txBody>
          <a:bodyPr>
            <a:normAutofit fontScale="92500"/>
          </a:bodyPr>
          <a:lstStyle/>
          <a:p>
            <a:pPr algn="just" fontAlgn="base">
              <a:lnSpc>
                <a:spcPct val="200000"/>
              </a:lnSpc>
            </a:pPr>
            <a:r>
              <a:rPr lang="fr-FR" dirty="0" smtClean="0"/>
              <a:t>influence </a:t>
            </a:r>
            <a:r>
              <a:rPr lang="fr-FR" dirty="0"/>
              <a:t>et façonne la perception du </a:t>
            </a:r>
            <a:r>
              <a:rPr lang="fr-FR" dirty="0" smtClean="0"/>
              <a:t>client vis-à-vis les </a:t>
            </a:r>
            <a:r>
              <a:rPr lang="fr-FR" dirty="0"/>
              <a:t>produits </a:t>
            </a:r>
            <a:r>
              <a:rPr lang="fr-FR" dirty="0" smtClean="0"/>
              <a:t>et services d’assurances.</a:t>
            </a:r>
          </a:p>
          <a:p>
            <a:pPr algn="just" fontAlgn="base">
              <a:lnSpc>
                <a:spcPct val="200000"/>
              </a:lnSpc>
            </a:pPr>
            <a:r>
              <a:rPr lang="fr-FR" dirty="0" smtClean="0"/>
              <a:t> permet </a:t>
            </a:r>
            <a:r>
              <a:rPr lang="fr-FR" dirty="0"/>
              <a:t>l’adaptation des sociétés d’assurance à </a:t>
            </a:r>
            <a:r>
              <a:rPr lang="fr-FR" dirty="0" smtClean="0"/>
              <a:t>leurs environnement</a:t>
            </a:r>
          </a:p>
          <a:p>
            <a:pPr algn="just" fontAlgn="base">
              <a:lnSpc>
                <a:spcPct val="200000"/>
              </a:lnSpc>
            </a:pPr>
            <a:r>
              <a:rPr lang="fr-FR" dirty="0" smtClean="0"/>
              <a:t> joue </a:t>
            </a:r>
            <a:r>
              <a:rPr lang="fr-FR" dirty="0"/>
              <a:t>le rôle d’éclaireur sur les marchés et évolution des clients.</a:t>
            </a:r>
          </a:p>
          <a:p>
            <a:pPr algn="just"/>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28075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II-Les </a:t>
            </a:r>
            <a:r>
              <a:rPr lang="fr-FR" b="1" dirty="0"/>
              <a:t>spécificités du marketing des assurances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lgn="just" fontAlgn="base">
              <a:lnSpc>
                <a:spcPct val="150000"/>
              </a:lnSpc>
              <a:buNone/>
            </a:pPr>
            <a:r>
              <a:rPr lang="fr-FR" i="1" dirty="0"/>
              <a:t> </a:t>
            </a:r>
            <a:r>
              <a:rPr lang="fr-FR" dirty="0" smtClean="0">
                <a:latin typeface="Times New Roman" panose="02020603050405020304" pitchFamily="18" charset="0"/>
                <a:cs typeface="Times New Roman" panose="02020603050405020304" pitchFamily="18" charset="0"/>
              </a:rPr>
              <a:t>de </a:t>
            </a:r>
            <a:r>
              <a:rPr lang="fr-FR" dirty="0">
                <a:latin typeface="Times New Roman" panose="02020603050405020304" pitchFamily="18" charset="0"/>
                <a:cs typeface="Times New Roman" panose="02020603050405020304" pitchFamily="18" charset="0"/>
              </a:rPr>
              <a:t>nombreuses </a:t>
            </a:r>
            <a:r>
              <a:rPr lang="fr-FR" dirty="0" smtClean="0">
                <a:latin typeface="Times New Roman" panose="02020603050405020304" pitchFamily="18" charset="0"/>
                <a:cs typeface="Times New Roman" panose="02020603050405020304" pitchFamily="18" charset="0"/>
              </a:rPr>
              <a:t>spécificités influencent sur </a:t>
            </a:r>
            <a:r>
              <a:rPr lang="fr-FR" dirty="0">
                <a:latin typeface="Times New Roman" panose="02020603050405020304" pitchFamily="18" charset="0"/>
                <a:cs typeface="Times New Roman" panose="02020603050405020304" pitchFamily="18" charset="0"/>
              </a:rPr>
              <a:t>la mise en œuvre du </a:t>
            </a:r>
            <a:r>
              <a:rPr lang="fr-FR" dirty="0" smtClean="0">
                <a:latin typeface="Times New Roman" panose="02020603050405020304" pitchFamily="18" charset="0"/>
                <a:cs typeface="Times New Roman" panose="02020603050405020304" pitchFamily="18" charset="0"/>
              </a:rPr>
              <a:t>marketing des assurances :</a:t>
            </a:r>
            <a:endParaRPr lang="fr-FR" dirty="0">
              <a:latin typeface="Times New Roman" panose="02020603050405020304" pitchFamily="18" charset="0"/>
              <a:cs typeface="Times New Roman" panose="02020603050405020304" pitchFamily="18" charset="0"/>
            </a:endParaRPr>
          </a:p>
          <a:p>
            <a:pPr lvl="0" algn="just" fontAlgn="base">
              <a:lnSpc>
                <a:spcPct val="150000"/>
              </a:lnSpc>
            </a:pPr>
            <a:r>
              <a:rPr lang="fr-FR" dirty="0" smtClean="0">
                <a:latin typeface="Times New Roman" panose="02020603050405020304" pitchFamily="18" charset="0"/>
                <a:cs typeface="Times New Roman" panose="02020603050405020304" pitchFamily="18" charset="0"/>
              </a:rPr>
              <a:t>l’absence </a:t>
            </a:r>
            <a:r>
              <a:rPr lang="fr-FR" dirty="0">
                <a:latin typeface="Times New Roman" panose="02020603050405020304" pitchFamily="18" charset="0"/>
                <a:cs typeface="Times New Roman" panose="02020603050405020304" pitchFamily="18" charset="0"/>
              </a:rPr>
              <a:t>de protection des produits et la banalisation réclamant une différenciation du service, </a:t>
            </a:r>
            <a:endParaRPr lang="fr-FR" dirty="0" smtClean="0">
              <a:latin typeface="Times New Roman" panose="02020603050405020304" pitchFamily="18" charset="0"/>
              <a:cs typeface="Times New Roman" panose="02020603050405020304" pitchFamily="18" charset="0"/>
            </a:endParaRPr>
          </a:p>
          <a:p>
            <a:pPr lvl="0" algn="just" fontAlgn="base">
              <a:lnSpc>
                <a:spcPct val="150000"/>
              </a:lnSpc>
            </a:pPr>
            <a:r>
              <a:rPr lang="fr-FR" dirty="0" smtClean="0">
                <a:latin typeface="Times New Roman" panose="02020603050405020304" pitchFamily="18" charset="0"/>
                <a:cs typeface="Times New Roman" panose="02020603050405020304" pitchFamily="18" charset="0"/>
              </a:rPr>
              <a:t>la </a:t>
            </a:r>
            <a:r>
              <a:rPr lang="fr-FR" dirty="0">
                <a:latin typeface="Times New Roman" panose="02020603050405020304" pitchFamily="18" charset="0"/>
                <a:cs typeface="Times New Roman" panose="02020603050405020304" pitchFamily="18" charset="0"/>
              </a:rPr>
              <a:t>nécessité d’évaluer le risque</a:t>
            </a:r>
            <a:r>
              <a:rPr lang="fr-FR" dirty="0" smtClean="0">
                <a:latin typeface="Times New Roman" panose="02020603050405020304" pitchFamily="18" charset="0"/>
                <a:cs typeface="Times New Roman" panose="02020603050405020304" pitchFamily="18" charset="0"/>
              </a:rPr>
              <a:t>,</a:t>
            </a:r>
          </a:p>
          <a:p>
            <a:pPr lvl="0" algn="just" fontAlgn="base">
              <a:lnSpc>
                <a:spcPct val="150000"/>
              </a:lnSpc>
            </a:pP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 faible degré de culture du client face aux propositions des assureurs et son besoin de se </a:t>
            </a:r>
            <a:r>
              <a:rPr lang="fr-FR" dirty="0" smtClean="0">
                <a:latin typeface="Times New Roman" panose="02020603050405020304" pitchFamily="18" charset="0"/>
                <a:cs typeface="Times New Roman" panose="02020603050405020304" pitchFamily="18" charset="0"/>
              </a:rPr>
              <a:t>sécuriser</a:t>
            </a:r>
            <a:endParaRPr lang="fr-FR" dirty="0">
              <a:latin typeface="Times New Roman" panose="02020603050405020304" pitchFamily="18" charset="0"/>
              <a:cs typeface="Times New Roman" panose="02020603050405020304" pitchFamily="18" charset="0"/>
            </a:endParaRPr>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0" y="4309197"/>
            <a:ext cx="609600" cy="609600"/>
          </a:xfrm>
          <a:prstGeom prst="rect">
            <a:avLst/>
          </a:prstGeom>
        </p:spPr>
      </p:pic>
    </p:spTree>
    <p:extLst>
      <p:ext uri="{BB962C8B-B14F-4D97-AF65-F5344CB8AC3E}">
        <p14:creationId xmlns:p14="http://schemas.microsoft.com/office/powerpoint/2010/main" val="3530742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19"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1946" y="948531"/>
            <a:ext cx="10515600" cy="4351338"/>
          </a:xfrm>
        </p:spPr>
        <p:txBody>
          <a:bodyPr>
            <a:normAutofit lnSpcReduction="10000"/>
          </a:bodyPr>
          <a:lstStyle/>
          <a:p>
            <a:pPr marL="0" lvl="0" indent="0" algn="just">
              <a:lnSpc>
                <a:spcPct val="200000"/>
              </a:lnSpc>
              <a:buNone/>
            </a:pPr>
            <a:endParaRPr lang="fr-FR" dirty="0" smtClean="0"/>
          </a:p>
          <a:p>
            <a:pPr lvl="0" algn="just">
              <a:lnSpc>
                <a:spcPct val="200000"/>
              </a:lnSpc>
            </a:pPr>
            <a:r>
              <a:rPr lang="fr-FR" dirty="0" smtClean="0"/>
              <a:t>La </a:t>
            </a:r>
            <a:r>
              <a:rPr lang="fr-FR" dirty="0"/>
              <a:t>difficulté de se différencier à long terme au niveau des services offerts, puisqu’il est impossible de breveter les innovations, contrairement à d’autres activités, ce qui affaiblit le rôle prépondérant de la politique de lancement et de promotion des services. </a:t>
            </a:r>
          </a:p>
          <a:p>
            <a:pPr algn="just">
              <a:lnSpc>
                <a:spcPct val="200000"/>
              </a:lnSpc>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5" name="Titre 1"/>
          <p:cNvSpPr>
            <a:spLocks noGrp="1"/>
          </p:cNvSpPr>
          <p:nvPr>
            <p:ph type="title"/>
          </p:nvPr>
        </p:nvSpPr>
        <p:spPr/>
        <p:txBody>
          <a:bodyPr/>
          <a:lstStyle/>
          <a:p>
            <a:r>
              <a:rPr lang="fr-FR" b="1" dirty="0" smtClean="0"/>
              <a:t>II-Les </a:t>
            </a:r>
            <a:r>
              <a:rPr lang="fr-FR" b="1" dirty="0"/>
              <a:t>spécificités du marketing des assurances</a:t>
            </a:r>
            <a:endParaRPr lang="fr-FR" dirty="0"/>
          </a:p>
        </p:txBody>
      </p:sp>
    </p:spTree>
    <p:extLst>
      <p:ext uri="{BB962C8B-B14F-4D97-AF65-F5344CB8AC3E}">
        <p14:creationId xmlns:p14="http://schemas.microsoft.com/office/powerpoint/2010/main" val="1509500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20"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III-Mix marketing des produits et services d’assurance</a:t>
            </a:r>
            <a:endParaRPr lang="fr-FR" dirty="0"/>
          </a:p>
        </p:txBody>
      </p:sp>
      <p:sp>
        <p:nvSpPr>
          <p:cNvPr id="3" name="Espace réservé du contenu 2"/>
          <p:cNvSpPr>
            <a:spLocks noGrp="1"/>
          </p:cNvSpPr>
          <p:nvPr>
            <p:ph idx="1"/>
          </p:nvPr>
        </p:nvSpPr>
        <p:spPr/>
        <p:txBody>
          <a:bodyPr>
            <a:normAutofit/>
          </a:bodyPr>
          <a:lstStyle/>
          <a:p>
            <a:r>
              <a:rPr lang="fr-FR" b="1" dirty="0" smtClean="0"/>
              <a:t>1.La </a:t>
            </a:r>
            <a:r>
              <a:rPr lang="fr-FR" b="1" dirty="0"/>
              <a:t>politique de produit :</a:t>
            </a:r>
            <a:endParaRPr lang="fr-FR" dirty="0"/>
          </a:p>
          <a:p>
            <a:pPr marL="0" indent="0" algn="just">
              <a:lnSpc>
                <a:spcPct val="200000"/>
              </a:lnSpc>
              <a:buNone/>
            </a:pPr>
            <a:r>
              <a:rPr lang="fr-FR" dirty="0" smtClean="0"/>
              <a:t>Les </a:t>
            </a:r>
            <a:r>
              <a:rPr lang="fr-FR" dirty="0"/>
              <a:t>produits d’assurance sont soumis à des spécificités qui contraignent les actions marketing destinées à leur commercialisation. L’ensemble de ces spécificités explique le poids des contraintes externes et internes (techniques et juridiques) qui président à leur élaboration. </a:t>
            </a:r>
          </a:p>
          <a:p>
            <a:pPr algn="just">
              <a:lnSpc>
                <a:spcPct val="200000"/>
              </a:lnSpc>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0739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65"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algn="just">
              <a:lnSpc>
                <a:spcPct val="200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2.La politique des prix :</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L’établissement du prix des services d’assurance suppose la compréhension, profonde de trois phénomènes majeurs : celui des couts, celui de la perception des clients et celui de la </a:t>
            </a:r>
            <a:r>
              <a:rPr lang="fr-FR" dirty="0" smtClean="0">
                <a:latin typeface="Times New Roman" panose="02020603050405020304" pitchFamily="18" charset="0"/>
                <a:ea typeface="Calibri" panose="020F0502020204030204" pitchFamily="34" charset="0"/>
                <a:cs typeface="Arial" panose="020B0604020202020204" pitchFamily="34" charset="0"/>
              </a:rPr>
              <a:t>règlementation</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smtClean="0">
                <a:latin typeface="Times New Roman" panose="02020603050405020304" pitchFamily="18" charset="0"/>
                <a:ea typeface="Calibri" panose="020F0502020204030204" pitchFamily="34" charset="0"/>
                <a:cs typeface="Arial" panose="020B0604020202020204" pitchFamily="34" charset="0"/>
              </a:rPr>
              <a:t>(secteur réglementé ).</a:t>
            </a:r>
            <a:endParaRPr lang="fr-FR" sz="2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5" name="Titre 1"/>
          <p:cNvSpPr>
            <a:spLocks noGrp="1"/>
          </p:cNvSpPr>
          <p:nvPr>
            <p:ph type="title"/>
          </p:nvPr>
        </p:nvSpPr>
        <p:spPr/>
        <p:txBody>
          <a:bodyPr/>
          <a:lstStyle/>
          <a:p>
            <a:r>
              <a:rPr lang="fr-FR" dirty="0" smtClean="0"/>
              <a:t>III-Mix marketing des produits et services d’assurance</a:t>
            </a:r>
            <a:endParaRPr lang="fr-FR" dirty="0"/>
          </a:p>
        </p:txBody>
      </p:sp>
    </p:spTree>
    <p:extLst>
      <p:ext uri="{BB962C8B-B14F-4D97-AF65-F5344CB8AC3E}">
        <p14:creationId xmlns:p14="http://schemas.microsoft.com/office/powerpoint/2010/main" val="4224546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42"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459</Words>
  <Application>Microsoft Office PowerPoint</Application>
  <PresentationFormat>Grand écran</PresentationFormat>
  <Paragraphs>76</Paragraphs>
  <Slides>15</Slides>
  <Notes>3</Notes>
  <HiddenSlides>0</HiddenSlides>
  <MMClips>15</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15</vt:i4>
      </vt:variant>
    </vt:vector>
  </HeadingPairs>
  <TitlesOfParts>
    <vt:vector size="28" baseType="lpstr">
      <vt:lpstr>Arial</vt:lpstr>
      <vt:lpstr>Calibri</vt:lpstr>
      <vt:lpstr>Calibri Light</vt:lpstr>
      <vt:lpstr>Century Gothic</vt:lpstr>
      <vt:lpstr>Gill Sans MT</vt:lpstr>
      <vt:lpstr>HY중고딕</vt:lpstr>
      <vt:lpstr>Tahoma</vt:lpstr>
      <vt:lpstr>Times New Roman</vt:lpstr>
      <vt:lpstr>Wingdings 3</vt:lpstr>
      <vt:lpstr>Thème Office</vt:lpstr>
      <vt:lpstr>3_Brin</vt:lpstr>
      <vt:lpstr>Brin</vt:lpstr>
      <vt:lpstr>2_Brin</vt:lpstr>
      <vt:lpstr>       Présenté par:  BESSAI Fadila MCB Université de Bejaia   </vt:lpstr>
      <vt:lpstr>Présentation PowerPoint</vt:lpstr>
      <vt:lpstr>Introduction</vt:lpstr>
      <vt:lpstr>Introduction</vt:lpstr>
      <vt:lpstr>I- Le rôle du marketing dans les assurances</vt:lpstr>
      <vt:lpstr>II-Les spécificités du marketing des assurances</vt:lpstr>
      <vt:lpstr>II-Les spécificités du marketing des assurances</vt:lpstr>
      <vt:lpstr>III-Mix marketing des produits et services d’assurance</vt:lpstr>
      <vt:lpstr>III-Mix marketing des produits et services d’assurance</vt:lpstr>
      <vt:lpstr> 3-La politique de communication :</vt:lpstr>
      <vt:lpstr>4.La politique de distribution:</vt:lpstr>
      <vt:lpstr> III-Mix marketing des produits et services d’assurance           5.Personnel:    </vt:lpstr>
      <vt:lpstr> III-Mix marketing des produits et services d’assurance    </vt:lpstr>
      <vt:lpstr>Conclusion </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44</cp:revision>
  <dcterms:created xsi:type="dcterms:W3CDTF">2024-07-01T16:15:13Z</dcterms:created>
  <dcterms:modified xsi:type="dcterms:W3CDTF">2024-07-02T18:37:32Z</dcterms:modified>
</cp:coreProperties>
</file>