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76" r:id="rId3"/>
    <p:sldId id="258" r:id="rId4"/>
    <p:sldId id="279" r:id="rId5"/>
    <p:sldId id="261" r:id="rId6"/>
    <p:sldId id="278" r:id="rId7"/>
    <p:sldId id="281" r:id="rId8"/>
    <p:sldId id="282" r:id="rId9"/>
    <p:sldId id="283" r:id="rId10"/>
    <p:sldId id="284" r:id="rId11"/>
    <p:sldId id="286" r:id="rId12"/>
    <p:sldId id="287" r:id="rId13"/>
    <p:sldId id="285" r:id="rId14"/>
    <p:sldId id="288" r:id="rId15"/>
    <p:sldId id="289" r:id="rId16"/>
    <p:sldId id="290" r:id="rId17"/>
    <p:sldId id="291" r:id="rId18"/>
    <p:sldId id="292" r:id="rId19"/>
    <p:sldId id="293" r:id="rId20"/>
    <p:sldId id="294" r:id="rId21"/>
    <p:sldId id="295" r:id="rId22"/>
    <p:sldId id="277" r:id="rId23"/>
    <p:sldId id="296" r:id="rId24"/>
    <p:sldId id="297" r:id="rId25"/>
    <p:sldId id="299" r:id="rId26"/>
    <p:sldId id="300" r:id="rId27"/>
    <p:sldId id="301" r:id="rId28"/>
    <p:sldId id="302" r:id="rId29"/>
    <p:sldId id="303" r:id="rId30"/>
    <p:sldId id="304" r:id="rId31"/>
    <p:sldId id="305" r:id="rId32"/>
    <p:sldId id="306" r:id="rId33"/>
    <p:sldId id="307" r:id="rId34"/>
    <p:sldId id="308" r:id="rId35"/>
    <p:sldId id="311" r:id="rId36"/>
    <p:sldId id="309" r:id="rId37"/>
    <p:sldId id="275" r:id="rId3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505E3EF-67EA-436B-97B2-0124C06EBD24}" styleName="Style moyen 4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26" autoAdjust="0"/>
    <p:restoredTop sz="94660"/>
  </p:normalViewPr>
  <p:slideViewPr>
    <p:cSldViewPr>
      <p:cViewPr varScale="1">
        <p:scale>
          <a:sx n="77" d="100"/>
          <a:sy n="77" d="100"/>
        </p:scale>
        <p:origin x="18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89D4F8-DF25-4B42-ABFF-493BC2DFF6B1}" type="datetimeFigureOut">
              <a:rPr lang="fr-FR" smtClean="0"/>
              <a:pPr/>
              <a:t>15/05/2025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EE0AEE-1644-43C3-AE5B-5B2A176037D8}" type="slidenum">
              <a:rPr lang="fr-FR" smtClean="0"/>
              <a:pPr/>
              <a:t>‹N°›</a:t>
            </a:fld>
            <a:endParaRPr lang="fr-FR"/>
          </a:p>
        </p:txBody>
      </p:sp>
    </p:spTree>
    <p:extLst>
      <p:ext uri="{BB962C8B-B14F-4D97-AF65-F5344CB8AC3E}">
        <p14:creationId xmlns:p14="http://schemas.microsoft.com/office/powerpoint/2010/main" val="18949075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p>
            <a:fld id="{C1825D8E-019A-4294-B10D-53BC6A08BF54}" type="datetime1">
              <a:rPr lang="fr-FR" smtClean="0"/>
              <a:pPr/>
              <a:t>15/05/2025</a:t>
            </a:fld>
            <a:endParaRPr lang="fr-BE"/>
          </a:p>
        </p:txBody>
      </p:sp>
      <p:sp>
        <p:nvSpPr>
          <p:cNvPr id="20" name="Espace réservé du pied de page 19"/>
          <p:cNvSpPr>
            <a:spLocks noGrp="1"/>
          </p:cNvSpPr>
          <p:nvPr>
            <p:ph type="ftr" sz="quarter" idx="11"/>
          </p:nvPr>
        </p:nvSpPr>
        <p:spPr/>
        <p:txBody>
          <a:bodyPr/>
          <a:lstStyle/>
          <a:p>
            <a:endParaRPr lang="fr-BE"/>
          </a:p>
        </p:txBody>
      </p:sp>
      <p:sp>
        <p:nvSpPr>
          <p:cNvPr id="10" name="Espace réservé du numéro de diapositive 9"/>
          <p:cNvSpPr>
            <a:spLocks noGrp="1"/>
          </p:cNvSpPr>
          <p:nvPr>
            <p:ph type="sldNum" sz="quarter" idx="12"/>
          </p:nvPr>
        </p:nvSpPr>
        <p:spPr/>
        <p:txBody>
          <a:bodyPr/>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3A0F0E8-B694-434F-9618-004E87BAEAEB}" type="datetime1">
              <a:rPr lang="fr-FR" smtClean="0"/>
              <a:pPr/>
              <a:t>15/05/2025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90EC0A4-6D01-4CA5-AC88-AC1E207E0C6E}" type="datetime1">
              <a:rPr lang="fr-FR" smtClean="0"/>
              <a:pPr/>
              <a:t>15/05/2025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91479AE-EC7E-4C81-9A2B-BC527466B9BD}" type="datetime1">
              <a:rPr lang="fr-FR" smtClean="0"/>
              <a:pPr/>
              <a:t>15/05/2025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61C5C8C9-92CA-4733-A265-25F129E5151C}" type="datetime1">
              <a:rPr lang="fr-FR" smtClean="0"/>
              <a:pPr/>
              <a:t>15/05/2025</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DFDF1DE-0558-4226-B789-1A6478BE507E}" type="datetime1">
              <a:rPr lang="fr-FR" smtClean="0"/>
              <a:pPr/>
              <a:t>15/05/2025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B35498D5-8D4A-4708-AFE6-F1AED433BE80}" type="datetime1">
              <a:rPr lang="fr-FR" smtClean="0"/>
              <a:pPr/>
              <a:t>15/05/2025</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926F38FD-05C2-41B2-9708-1EC5CB581D4C}" type="datetime1">
              <a:rPr lang="fr-FR" smtClean="0"/>
              <a:pPr/>
              <a:t>15/05/2025</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Espace réservé de la date 1"/>
          <p:cNvSpPr>
            <a:spLocks noGrp="1"/>
          </p:cNvSpPr>
          <p:nvPr>
            <p:ph type="dt" sz="half" idx="10"/>
          </p:nvPr>
        </p:nvSpPr>
        <p:spPr/>
        <p:txBody>
          <a:bodyPr/>
          <a:lstStyle/>
          <a:p>
            <a:fld id="{588F025D-5BAE-498B-BECE-85B070D19A66}" type="datetime1">
              <a:rPr lang="fr-FR" smtClean="0"/>
              <a:pPr/>
              <a:t>15/05/2025</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5432999A-90CC-4C73-B318-46C84FB6D0AE}" type="datetime1">
              <a:rPr lang="fr-FR" smtClean="0"/>
              <a:pPr/>
              <a:t>15/05/2025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327EE7D2-4B3D-4C84-8199-DC4E3FED9F7C}" type="datetime1">
              <a:rPr lang="fr-FR" smtClean="0"/>
              <a:pPr/>
              <a:t>15/05/2025</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CA6F0C5-3085-4BEE-9F62-342A8046B3DC}" type="datetime1">
              <a:rPr lang="fr-FR" smtClean="0"/>
              <a:pPr/>
              <a:t>15/05/2025</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14414" y="214290"/>
            <a:ext cx="7629524" cy="1143008"/>
          </a:xfrm>
          <a:solidFill>
            <a:schemeClr val="accent3">
              <a:lumMod val="40000"/>
              <a:lumOff val="60000"/>
            </a:schemeClr>
          </a:solidFill>
          <a:ln>
            <a:noFill/>
          </a:ln>
        </p:spPr>
        <p:txBody>
          <a:bodyPr>
            <a:noAutofit/>
          </a:bodyPr>
          <a:lstStyle/>
          <a:p>
            <a:pPr algn="ctr"/>
            <a:r>
              <a:rPr lang="fr-FR" sz="2400" dirty="0" smtClean="0">
                <a:solidFill>
                  <a:schemeClr val="tx1"/>
                </a:solidFill>
                <a:effectLst/>
                <a:latin typeface="Batang" pitchFamily="18" charset="-127"/>
                <a:ea typeface="Batang" pitchFamily="18" charset="-127"/>
              </a:rPr>
              <a:t>Université de Bejaia</a:t>
            </a:r>
            <a:br>
              <a:rPr lang="fr-FR" sz="2400" dirty="0" smtClean="0">
                <a:solidFill>
                  <a:schemeClr val="tx1"/>
                </a:solidFill>
                <a:effectLst/>
                <a:latin typeface="Batang" pitchFamily="18" charset="-127"/>
                <a:ea typeface="Batang" pitchFamily="18" charset="-127"/>
              </a:rPr>
            </a:br>
            <a:r>
              <a:rPr lang="fr-FR" sz="2400" dirty="0" smtClean="0">
                <a:solidFill>
                  <a:schemeClr val="tx1"/>
                </a:solidFill>
                <a:effectLst/>
                <a:latin typeface="Batang" pitchFamily="18" charset="-127"/>
                <a:ea typeface="Batang" pitchFamily="18" charset="-127"/>
              </a:rPr>
              <a:t>Faculté des sciences exactes</a:t>
            </a:r>
            <a:br>
              <a:rPr lang="fr-FR" sz="2400" dirty="0" smtClean="0">
                <a:solidFill>
                  <a:schemeClr val="tx1"/>
                </a:solidFill>
                <a:effectLst/>
                <a:latin typeface="Batang" pitchFamily="18" charset="-127"/>
                <a:ea typeface="Batang" pitchFamily="18" charset="-127"/>
              </a:rPr>
            </a:br>
            <a:r>
              <a:rPr lang="fr-FR" sz="2400" dirty="0" smtClean="0">
                <a:solidFill>
                  <a:schemeClr val="tx1"/>
                </a:solidFill>
                <a:effectLst/>
                <a:latin typeface="Batang" pitchFamily="18" charset="-127"/>
                <a:ea typeface="Batang" pitchFamily="18" charset="-127"/>
              </a:rPr>
              <a:t> Département d’Informatique</a:t>
            </a:r>
            <a:endParaRPr lang="fr-FR" sz="2400" dirty="0">
              <a:solidFill>
                <a:schemeClr val="tx1"/>
              </a:solidFill>
              <a:effectLst/>
              <a:latin typeface="Batang" pitchFamily="18" charset="-127"/>
              <a:ea typeface="Batang" pitchFamily="18" charset="-127"/>
            </a:endParaRPr>
          </a:p>
        </p:txBody>
      </p:sp>
      <p:sp>
        <p:nvSpPr>
          <p:cNvPr id="3" name="Sous-titre 2"/>
          <p:cNvSpPr>
            <a:spLocks noGrp="1"/>
          </p:cNvSpPr>
          <p:nvPr>
            <p:ph type="subTitle" idx="1"/>
          </p:nvPr>
        </p:nvSpPr>
        <p:spPr>
          <a:xfrm>
            <a:off x="1000100" y="2214554"/>
            <a:ext cx="7858180" cy="1571636"/>
          </a:xfrm>
        </p:spPr>
        <p:txBody>
          <a:bodyPr>
            <a:normAutofit/>
          </a:bodyPr>
          <a:lstStyle/>
          <a:p>
            <a:pPr algn="ctr"/>
            <a:r>
              <a:rPr lang="fr-FR" sz="3200" dirty="0" smtClean="0">
                <a:latin typeface="Comic Sans MS" pitchFamily="66" charset="0"/>
              </a:rPr>
              <a:t>SUPPORT DE COURS: </a:t>
            </a:r>
          </a:p>
          <a:p>
            <a:pPr algn="ctr">
              <a:spcBef>
                <a:spcPts val="1800"/>
              </a:spcBef>
            </a:pPr>
            <a:r>
              <a:rPr lang="fr-FR" sz="3200" b="1" dirty="0" smtClean="0">
                <a:solidFill>
                  <a:schemeClr val="accent1"/>
                </a:solidFill>
                <a:latin typeface="Comic Sans MS" pitchFamily="66" charset="0"/>
              </a:rPr>
              <a:t>SYSTÈMES D’EXPLOITATION 2</a:t>
            </a:r>
          </a:p>
          <a:p>
            <a:pPr algn="ctr">
              <a:spcBef>
                <a:spcPts val="1800"/>
              </a:spcBef>
            </a:pPr>
            <a:endParaRPr lang="fr-FR" sz="3200" b="1" dirty="0">
              <a:solidFill>
                <a:schemeClr val="accent1"/>
              </a:solidFill>
              <a:latin typeface="Comic Sans MS" pitchFamily="66" charset="0"/>
            </a:endParaRPr>
          </a:p>
        </p:txBody>
      </p:sp>
      <p:sp>
        <p:nvSpPr>
          <p:cNvPr id="4" name="Sous-titre 2"/>
          <p:cNvSpPr txBox="1">
            <a:spLocks/>
          </p:cNvSpPr>
          <p:nvPr/>
        </p:nvSpPr>
        <p:spPr>
          <a:xfrm>
            <a:off x="1142976" y="6000768"/>
            <a:ext cx="3786214" cy="785818"/>
          </a:xfrm>
          <a:prstGeom prst="rect">
            <a:avLst/>
          </a:prstGeom>
          <a:ln>
            <a:solidFill>
              <a:schemeClr val="accent1"/>
            </a:solidFill>
          </a:ln>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b="0" i="1" u="none" strike="noStrike" kern="1200" cap="none" spc="0" normalizeH="0" baseline="0" noProof="0" dirty="0" smtClean="0">
                <a:ln>
                  <a:noFill/>
                </a:ln>
                <a:effectLst/>
                <a:uLnTx/>
                <a:uFillTx/>
                <a:latin typeface="Comic Sans MS" pitchFamily="66" charset="0"/>
              </a:rPr>
              <a:t>Chargé de cours:</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lang="fr-FR" sz="2000" dirty="0" smtClean="0">
                <a:latin typeface="Comic Sans MS" pitchFamily="66" charset="0"/>
              </a:rPr>
              <a:t> </a:t>
            </a:r>
            <a:r>
              <a:rPr lang="fr-FR" sz="2000" i="1" dirty="0" smtClean="0">
                <a:latin typeface="Comic Sans MS" pitchFamily="66" charset="0"/>
              </a:rPr>
              <a:t>Dr</a:t>
            </a:r>
            <a:r>
              <a:rPr lang="fr-FR" sz="2000" dirty="0">
                <a:latin typeface="Comic Sans MS" pitchFamily="66" charset="0"/>
              </a:rPr>
              <a:t> </a:t>
            </a:r>
            <a:r>
              <a:rPr lang="fr-FR" sz="2000" dirty="0" smtClean="0">
                <a:latin typeface="Comic Sans MS" pitchFamily="66" charset="0"/>
              </a:rPr>
              <a:t>KHALED HAYETTE</a:t>
            </a:r>
            <a:endParaRPr kumimoji="0" lang="fr-FR" sz="3200" i="1" u="none" strike="noStrike" kern="1200" cap="none" spc="0" normalizeH="0" baseline="0" noProof="0" dirty="0">
              <a:ln>
                <a:noFill/>
              </a:ln>
              <a:effectLst/>
              <a:uLnTx/>
              <a:uFillTx/>
              <a:latin typeface="Comic Sans MS" pitchFamily="66" charset="0"/>
            </a:endParaRPr>
          </a:p>
        </p:txBody>
      </p:sp>
      <p:sp>
        <p:nvSpPr>
          <p:cNvPr id="5" name="Sous-titre 2"/>
          <p:cNvSpPr txBox="1">
            <a:spLocks/>
          </p:cNvSpPr>
          <p:nvPr/>
        </p:nvSpPr>
        <p:spPr>
          <a:xfrm>
            <a:off x="6858016" y="6286520"/>
            <a:ext cx="2000264" cy="357190"/>
          </a:xfrm>
          <a:prstGeom prst="rect">
            <a:avLst/>
          </a:prstGeom>
          <a:solidFill>
            <a:srgbClr val="002060"/>
          </a:solidFill>
          <a:ln>
            <a:noFill/>
          </a:ln>
        </p:spPr>
        <p:txBody>
          <a:bodyPr vert="horz" lIns="91440" tIns="45720" rIns="91440" bIns="45720" rtlCol="0">
            <a:normAutofit fontScale="925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fr-FR" sz="1600" b="1" i="1" u="none" strike="noStrike" kern="1200" cap="none" spc="0" normalizeH="0" baseline="0" noProof="0" dirty="0" smtClean="0">
                <a:solidFill>
                  <a:schemeClr val="bg1"/>
                </a:solidFill>
                <a:effectLst/>
                <a:uLnTx/>
                <a:uFillTx/>
                <a:latin typeface="Comic Sans MS" pitchFamily="66" charset="0"/>
              </a:rPr>
              <a:t>Année:</a:t>
            </a:r>
            <a:r>
              <a:rPr kumimoji="0" lang="fr-FR" sz="1600" b="1" i="1" u="none" strike="noStrike" kern="1200" cap="none" spc="0" normalizeH="0" noProof="0" dirty="0" smtClean="0">
                <a:solidFill>
                  <a:schemeClr val="bg1"/>
                </a:solidFill>
                <a:effectLst/>
                <a:uLnTx/>
                <a:uFillTx/>
                <a:latin typeface="Comic Sans MS" pitchFamily="66" charset="0"/>
              </a:rPr>
              <a:t> </a:t>
            </a:r>
            <a:r>
              <a:rPr kumimoji="0" lang="fr-FR" sz="1600" b="1" i="1" u="none" strike="noStrike" kern="1200" cap="none" spc="0" normalizeH="0" noProof="0" dirty="0" smtClean="0">
                <a:solidFill>
                  <a:schemeClr val="bg1"/>
                </a:solidFill>
                <a:effectLst/>
                <a:uLnTx/>
                <a:uFillTx/>
                <a:latin typeface="Comic Sans MS" pitchFamily="66" charset="0"/>
              </a:rPr>
              <a:t>2024/2025</a:t>
            </a:r>
            <a:endParaRPr kumimoji="0" lang="fr-FR" sz="2800" b="1" i="1" u="none" strike="noStrike" kern="1200" cap="none" spc="0" normalizeH="0" baseline="0" noProof="0" dirty="0">
              <a:solidFill>
                <a:schemeClr val="bg1"/>
              </a:solidFill>
              <a:effectLst/>
              <a:uLnTx/>
              <a:uFillTx/>
              <a:latin typeface="Comic Sans MS" pitchFamily="66" charset="0"/>
            </a:endParaRPr>
          </a:p>
        </p:txBody>
      </p:sp>
      <p:pic>
        <p:nvPicPr>
          <p:cNvPr id="7" name="Image 6" descr="Logo Livre.png"/>
          <p:cNvPicPr>
            <a:picLocks noChangeAspect="1"/>
          </p:cNvPicPr>
          <p:nvPr/>
        </p:nvPicPr>
        <p:blipFill>
          <a:blip r:embed="rId2"/>
          <a:stretch>
            <a:fillRect/>
          </a:stretch>
        </p:blipFill>
        <p:spPr>
          <a:xfrm>
            <a:off x="3786182" y="3786190"/>
            <a:ext cx="2071702" cy="2015799"/>
          </a:xfrm>
          <a:prstGeom prst="rect">
            <a:avLst/>
          </a:prstGeom>
        </p:spPr>
      </p:pic>
      <p:sp>
        <p:nvSpPr>
          <p:cNvPr id="9" name="Rectangle à coins arrondis 8"/>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10</a:t>
            </a:fld>
            <a:endParaRPr lang="fr-BE" sz="1600" b="1" dirty="0">
              <a:solidFill>
                <a:srgbClr val="002060"/>
              </a:solidFill>
            </a:endParaRPr>
          </a:p>
        </p:txBody>
      </p:sp>
      <p:sp>
        <p:nvSpPr>
          <p:cNvPr id="11"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16" name="Rectangle 15"/>
          <p:cNvSpPr/>
          <p:nvPr/>
        </p:nvSpPr>
        <p:spPr>
          <a:xfrm>
            <a:off x="1428728" y="857232"/>
            <a:ext cx="7429552" cy="2862322"/>
          </a:xfrm>
          <a:prstGeom prst="rect">
            <a:avLst/>
          </a:prstGeom>
        </p:spPr>
        <p:txBody>
          <a:bodyPr wrap="square">
            <a:spAutoFit/>
          </a:bodyPr>
          <a:lstStyle/>
          <a:p>
            <a:r>
              <a:rPr lang="fr-FR" b="1" dirty="0" smtClean="0">
                <a:solidFill>
                  <a:srgbClr val="7030A0"/>
                </a:solidFill>
                <a:latin typeface="Comic Sans MS" pitchFamily="66" charset="0"/>
              </a:rPr>
              <a:t>5.2.1.1 Multiprogrammation avec les partitions multiples fixes</a:t>
            </a:r>
            <a:endParaRPr lang="fr-FR" b="1" dirty="0" smtClean="0">
              <a:solidFill>
                <a:srgbClr val="002060"/>
              </a:solidFill>
              <a:latin typeface="Comic Sans MS" pitchFamily="66" charset="0"/>
            </a:endParaRPr>
          </a:p>
          <a:p>
            <a:pPr marL="342900" indent="-342900" algn="just">
              <a:lnSpc>
                <a:spcPct val="150000"/>
              </a:lnSpc>
              <a:buFont typeface="+mj-lt"/>
              <a:buAutoNum type="alphaUcPeriod" startAt="2"/>
            </a:pPr>
            <a:r>
              <a:rPr lang="fr-FR" b="1" dirty="0" smtClean="0">
                <a:solidFill>
                  <a:srgbClr val="0070C0"/>
                </a:solidFill>
                <a:latin typeface="Comic Sans MS" pitchFamily="66" charset="0"/>
              </a:rPr>
              <a:t>Chargement de programmes relogeables</a:t>
            </a:r>
            <a:r>
              <a:rPr lang="fr-FR" dirty="0" smtClean="0">
                <a:latin typeface="Comic Sans MS" pitchFamily="66" charset="0"/>
              </a:rPr>
              <a:t>: </a:t>
            </a:r>
          </a:p>
          <a:p>
            <a:pPr algn="just">
              <a:lnSpc>
                <a:spcPct val="150000"/>
              </a:lnSpc>
            </a:pPr>
            <a:r>
              <a:rPr lang="fr-FR" dirty="0" smtClean="0">
                <a:latin typeface="Comic Sans MS" pitchFamily="66" charset="0"/>
              </a:rPr>
              <a:t>	Le programme n’est lié à aucune partition et peut être exécuté dans la première partition libre et de taille suffisante. Une seule file d’attente est utilisée pour tous les  processus </a:t>
            </a:r>
            <a:r>
              <a:rPr lang="fr-FR" dirty="0" smtClean="0"/>
              <a:t>: dés qu’une partition se libère, le système y place le premier processus de la file à qui convient la partition.</a:t>
            </a:r>
            <a:endParaRPr lang="fr-FR" strike="sngStrike" dirty="0" smtClean="0">
              <a:latin typeface="Comic Sans MS" pitchFamily="66" charset="0"/>
            </a:endParaRPr>
          </a:p>
        </p:txBody>
      </p:sp>
      <p:sp>
        <p:nvSpPr>
          <p:cNvPr id="39" name="Rectangle à coins arrondis 38"/>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grpSp>
        <p:nvGrpSpPr>
          <p:cNvPr id="63" name="Groupe 62"/>
          <p:cNvGrpSpPr/>
          <p:nvPr/>
        </p:nvGrpSpPr>
        <p:grpSpPr>
          <a:xfrm>
            <a:off x="1500166" y="3416858"/>
            <a:ext cx="7404947" cy="3298290"/>
            <a:chOff x="1500166" y="3416858"/>
            <a:chExt cx="7404947" cy="3298290"/>
          </a:xfrm>
        </p:grpSpPr>
        <p:grpSp>
          <p:nvGrpSpPr>
            <p:cNvPr id="30" name="Groupe 29"/>
            <p:cNvGrpSpPr/>
            <p:nvPr/>
          </p:nvGrpSpPr>
          <p:grpSpPr>
            <a:xfrm>
              <a:off x="1500166" y="3428999"/>
              <a:ext cx="6357982" cy="3286149"/>
              <a:chOff x="1500166" y="3214685"/>
              <a:chExt cx="6357982" cy="3286149"/>
            </a:xfrm>
          </p:grpSpPr>
          <p:sp>
            <p:nvSpPr>
              <p:cNvPr id="18" name="Rectangle 17"/>
              <p:cNvSpPr/>
              <p:nvPr/>
            </p:nvSpPr>
            <p:spPr>
              <a:xfrm>
                <a:off x="6286511" y="3214685"/>
                <a:ext cx="1571637" cy="357191"/>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Rectangle 18"/>
              <p:cNvSpPr/>
              <p:nvPr/>
            </p:nvSpPr>
            <p:spPr>
              <a:xfrm>
                <a:off x="6286511" y="3571875"/>
                <a:ext cx="1571637" cy="500067"/>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 name="Rectangle 19"/>
              <p:cNvSpPr/>
              <p:nvPr/>
            </p:nvSpPr>
            <p:spPr>
              <a:xfrm>
                <a:off x="6286511" y="4071941"/>
                <a:ext cx="1571637" cy="857257"/>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Rectangle 21"/>
              <p:cNvSpPr/>
              <p:nvPr/>
            </p:nvSpPr>
            <p:spPr>
              <a:xfrm>
                <a:off x="6286511" y="4929198"/>
                <a:ext cx="1571637" cy="115751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 name="ZoneTexte 23"/>
              <p:cNvSpPr txBox="1"/>
              <p:nvPr/>
            </p:nvSpPr>
            <p:spPr>
              <a:xfrm>
                <a:off x="6858016" y="6131502"/>
                <a:ext cx="857256" cy="369332"/>
              </a:xfrm>
              <a:prstGeom prst="rect">
                <a:avLst/>
              </a:prstGeom>
              <a:noFill/>
            </p:spPr>
            <p:txBody>
              <a:bodyPr wrap="square" rtlCol="0">
                <a:spAutoFit/>
              </a:bodyPr>
              <a:lstStyle/>
              <a:p>
                <a:r>
                  <a:rPr lang="fr-FR" b="1" dirty="0" smtClean="0"/>
                  <a:t>MC</a:t>
                </a:r>
                <a:endParaRPr lang="fr-FR" b="1" dirty="0"/>
              </a:p>
            </p:txBody>
          </p:sp>
          <p:sp>
            <p:nvSpPr>
              <p:cNvPr id="33" name="Rectangle 32"/>
              <p:cNvSpPr/>
              <p:nvPr/>
            </p:nvSpPr>
            <p:spPr>
              <a:xfrm>
                <a:off x="4357686" y="4429132"/>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36" name="Rectangle 35"/>
              <p:cNvSpPr/>
              <p:nvPr/>
            </p:nvSpPr>
            <p:spPr>
              <a:xfrm>
                <a:off x="3786182" y="4429132"/>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37" name="Rectangle 36"/>
              <p:cNvSpPr/>
              <p:nvPr/>
            </p:nvSpPr>
            <p:spPr>
              <a:xfrm>
                <a:off x="3214678" y="4429132"/>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38" name="Rectangle 37"/>
              <p:cNvSpPr/>
              <p:nvPr/>
            </p:nvSpPr>
            <p:spPr>
              <a:xfrm>
                <a:off x="2643174" y="4429132"/>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41" name="Rectangle 40"/>
              <p:cNvSpPr/>
              <p:nvPr/>
            </p:nvSpPr>
            <p:spPr>
              <a:xfrm>
                <a:off x="2071670" y="4429132"/>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42" name="Rectangle 41"/>
              <p:cNvSpPr/>
              <p:nvPr/>
            </p:nvSpPr>
            <p:spPr>
              <a:xfrm>
                <a:off x="1500166" y="4429132"/>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51" name="ZoneTexte 50"/>
              <p:cNvSpPr txBox="1"/>
              <p:nvPr/>
            </p:nvSpPr>
            <p:spPr>
              <a:xfrm>
                <a:off x="1785918" y="3857628"/>
                <a:ext cx="2631041" cy="369332"/>
              </a:xfrm>
              <a:prstGeom prst="rect">
                <a:avLst/>
              </a:prstGeom>
              <a:noFill/>
            </p:spPr>
            <p:txBody>
              <a:bodyPr wrap="none" rtlCol="0">
                <a:spAutoFit/>
              </a:bodyPr>
              <a:lstStyle/>
              <a:p>
                <a:r>
                  <a:rPr lang="fr-FR" i="1" dirty="0" smtClean="0"/>
                  <a:t>Files d’attente des processus</a:t>
                </a:r>
                <a:endParaRPr lang="fr-FR" i="1" dirty="0"/>
              </a:p>
            </p:txBody>
          </p:sp>
          <p:cxnSp>
            <p:nvCxnSpPr>
              <p:cNvPr id="40" name="Connecteur droit avec flèche 39"/>
              <p:cNvCxnSpPr>
                <a:stCxn id="33" idx="3"/>
                <a:endCxn id="18" idx="1"/>
              </p:cNvCxnSpPr>
              <p:nvPr/>
            </p:nvCxnSpPr>
            <p:spPr>
              <a:xfrm flipV="1">
                <a:off x="4929190" y="3393281"/>
                <a:ext cx="1357321" cy="1214446"/>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a:endCxn id="19" idx="1"/>
              </p:cNvCxnSpPr>
              <p:nvPr/>
            </p:nvCxnSpPr>
            <p:spPr>
              <a:xfrm flipV="1">
                <a:off x="4929190" y="3821909"/>
                <a:ext cx="1357321" cy="82153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53" name="Connecteur droit avec flèche 52"/>
              <p:cNvCxnSpPr>
                <a:endCxn id="20" idx="1"/>
              </p:cNvCxnSpPr>
              <p:nvPr/>
            </p:nvCxnSpPr>
            <p:spPr>
              <a:xfrm flipV="1">
                <a:off x="4929190" y="4500570"/>
                <a:ext cx="1357321" cy="107158"/>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a:endCxn id="22" idx="1"/>
              </p:cNvCxnSpPr>
              <p:nvPr/>
            </p:nvCxnSpPr>
            <p:spPr>
              <a:xfrm>
                <a:off x="4929190" y="4643446"/>
                <a:ext cx="1357321" cy="864510"/>
              </a:xfrm>
              <a:prstGeom prst="straightConnector1">
                <a:avLst/>
              </a:prstGeom>
              <a:ln w="57150">
                <a:tailEnd type="arrow"/>
              </a:ln>
            </p:spPr>
            <p:style>
              <a:lnRef idx="1">
                <a:schemeClr val="accent1"/>
              </a:lnRef>
              <a:fillRef idx="0">
                <a:schemeClr val="accent1"/>
              </a:fillRef>
              <a:effectRef idx="0">
                <a:schemeClr val="accent1"/>
              </a:effectRef>
              <a:fontRef idx="minor">
                <a:schemeClr val="tx1"/>
              </a:fontRef>
            </p:style>
          </p:cxnSp>
        </p:grpSp>
        <p:sp>
          <p:nvSpPr>
            <p:cNvPr id="31" name="ZoneTexte 30"/>
            <p:cNvSpPr txBox="1"/>
            <p:nvPr/>
          </p:nvSpPr>
          <p:spPr>
            <a:xfrm>
              <a:off x="7929586" y="3857628"/>
              <a:ext cx="904089" cy="338554"/>
            </a:xfrm>
            <a:prstGeom prst="rect">
              <a:avLst/>
            </a:prstGeom>
            <a:noFill/>
          </p:spPr>
          <p:txBody>
            <a:bodyPr wrap="square" rtlCol="0">
              <a:spAutoFit/>
            </a:bodyPr>
            <a:lstStyle/>
            <a:p>
              <a:r>
                <a:rPr lang="fr-FR" sz="1600" b="1" dirty="0" smtClean="0"/>
                <a:t>200 Ko</a:t>
              </a:r>
              <a:endParaRPr lang="fr-FR" sz="1600" b="1" dirty="0"/>
            </a:p>
          </p:txBody>
        </p:sp>
        <p:sp>
          <p:nvSpPr>
            <p:cNvPr id="32" name="ZoneTexte 31"/>
            <p:cNvSpPr txBox="1"/>
            <p:nvPr/>
          </p:nvSpPr>
          <p:spPr>
            <a:xfrm>
              <a:off x="8001024" y="4500570"/>
              <a:ext cx="904089" cy="338554"/>
            </a:xfrm>
            <a:prstGeom prst="rect">
              <a:avLst/>
            </a:prstGeom>
            <a:noFill/>
          </p:spPr>
          <p:txBody>
            <a:bodyPr wrap="square" rtlCol="0">
              <a:spAutoFit/>
            </a:bodyPr>
            <a:lstStyle/>
            <a:p>
              <a:r>
                <a:rPr lang="fr-FR" sz="1600" b="1" dirty="0" smtClean="0"/>
                <a:t>400 Ko</a:t>
              </a:r>
              <a:endParaRPr lang="fr-FR" sz="1600" b="1" dirty="0"/>
            </a:p>
          </p:txBody>
        </p:sp>
        <p:sp>
          <p:nvSpPr>
            <p:cNvPr id="35" name="ZoneTexte 34"/>
            <p:cNvSpPr txBox="1"/>
            <p:nvPr/>
          </p:nvSpPr>
          <p:spPr>
            <a:xfrm>
              <a:off x="7929586" y="5357826"/>
              <a:ext cx="928662" cy="338554"/>
            </a:xfrm>
            <a:prstGeom prst="rect">
              <a:avLst/>
            </a:prstGeom>
            <a:noFill/>
          </p:spPr>
          <p:txBody>
            <a:bodyPr wrap="square" rtlCol="0">
              <a:spAutoFit/>
            </a:bodyPr>
            <a:lstStyle/>
            <a:p>
              <a:r>
                <a:rPr lang="fr-FR" sz="1600" b="1" dirty="0" smtClean="0"/>
                <a:t>700 Ko</a:t>
              </a:r>
              <a:endParaRPr lang="fr-FR" sz="1600" b="1" dirty="0"/>
            </a:p>
          </p:txBody>
        </p:sp>
        <p:sp>
          <p:nvSpPr>
            <p:cNvPr id="47" name="ZoneTexte 46"/>
            <p:cNvSpPr txBox="1"/>
            <p:nvPr/>
          </p:nvSpPr>
          <p:spPr>
            <a:xfrm>
              <a:off x="7929586" y="3500438"/>
              <a:ext cx="928694" cy="338554"/>
            </a:xfrm>
            <a:prstGeom prst="rect">
              <a:avLst/>
            </a:prstGeom>
            <a:noFill/>
          </p:spPr>
          <p:txBody>
            <a:bodyPr wrap="square" rtlCol="0">
              <a:spAutoFit/>
            </a:bodyPr>
            <a:lstStyle/>
            <a:p>
              <a:r>
                <a:rPr lang="fr-FR" sz="1600" b="1" dirty="0" smtClean="0"/>
                <a:t>100 Ko</a:t>
              </a:r>
              <a:endParaRPr lang="fr-FR" sz="1600" b="1" dirty="0"/>
            </a:p>
          </p:txBody>
        </p:sp>
        <p:sp>
          <p:nvSpPr>
            <p:cNvPr id="59" name="ZoneTexte 58"/>
            <p:cNvSpPr txBox="1"/>
            <p:nvPr/>
          </p:nvSpPr>
          <p:spPr>
            <a:xfrm>
              <a:off x="6607468" y="5500702"/>
              <a:ext cx="1107804" cy="369332"/>
            </a:xfrm>
            <a:prstGeom prst="rect">
              <a:avLst/>
            </a:prstGeom>
            <a:noFill/>
          </p:spPr>
          <p:txBody>
            <a:bodyPr wrap="none" rtlCol="0">
              <a:spAutoFit/>
            </a:bodyPr>
            <a:lstStyle/>
            <a:p>
              <a:r>
                <a:rPr lang="fr-FR" dirty="0" smtClean="0"/>
                <a:t>partition4</a:t>
              </a:r>
              <a:endParaRPr lang="fr-FR" dirty="0"/>
            </a:p>
          </p:txBody>
        </p:sp>
        <p:sp>
          <p:nvSpPr>
            <p:cNvPr id="60" name="ZoneTexte 59"/>
            <p:cNvSpPr txBox="1"/>
            <p:nvPr/>
          </p:nvSpPr>
          <p:spPr>
            <a:xfrm>
              <a:off x="6571234" y="3416858"/>
              <a:ext cx="1107804" cy="369332"/>
            </a:xfrm>
            <a:prstGeom prst="rect">
              <a:avLst/>
            </a:prstGeom>
            <a:noFill/>
          </p:spPr>
          <p:txBody>
            <a:bodyPr wrap="none" rtlCol="0">
              <a:spAutoFit/>
            </a:bodyPr>
            <a:lstStyle/>
            <a:p>
              <a:r>
                <a:rPr lang="fr-FR" dirty="0" smtClean="0"/>
                <a:t>partition1</a:t>
              </a:r>
              <a:endParaRPr lang="fr-FR" dirty="0"/>
            </a:p>
          </p:txBody>
        </p:sp>
        <p:sp>
          <p:nvSpPr>
            <p:cNvPr id="61" name="ZoneTexte 60"/>
            <p:cNvSpPr txBox="1"/>
            <p:nvPr/>
          </p:nvSpPr>
          <p:spPr>
            <a:xfrm>
              <a:off x="6607468" y="3845486"/>
              <a:ext cx="1107804" cy="369332"/>
            </a:xfrm>
            <a:prstGeom prst="rect">
              <a:avLst/>
            </a:prstGeom>
            <a:noFill/>
          </p:spPr>
          <p:txBody>
            <a:bodyPr wrap="none" rtlCol="0">
              <a:spAutoFit/>
            </a:bodyPr>
            <a:lstStyle/>
            <a:p>
              <a:r>
                <a:rPr lang="fr-FR" dirty="0" smtClean="0"/>
                <a:t>partition2</a:t>
              </a:r>
              <a:endParaRPr lang="fr-FR" dirty="0"/>
            </a:p>
          </p:txBody>
        </p:sp>
        <p:sp>
          <p:nvSpPr>
            <p:cNvPr id="62" name="ZoneTexte 61"/>
            <p:cNvSpPr txBox="1"/>
            <p:nvPr/>
          </p:nvSpPr>
          <p:spPr>
            <a:xfrm>
              <a:off x="6572264" y="4559866"/>
              <a:ext cx="1107804" cy="369332"/>
            </a:xfrm>
            <a:prstGeom prst="rect">
              <a:avLst/>
            </a:prstGeom>
            <a:noFill/>
          </p:spPr>
          <p:txBody>
            <a:bodyPr wrap="none" rtlCol="0">
              <a:spAutoFit/>
            </a:bodyPr>
            <a:lstStyle/>
            <a:p>
              <a:r>
                <a:rPr lang="fr-FR" dirty="0" smtClean="0"/>
                <a:t>partition3</a:t>
              </a:r>
              <a:endParaRPr lang="fr-FR"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11</a:t>
            </a:fld>
            <a:endParaRPr lang="fr-BE" sz="1600" b="1" dirty="0">
              <a:solidFill>
                <a:srgbClr val="002060"/>
              </a:solidFill>
            </a:endParaRPr>
          </a:p>
        </p:txBody>
      </p:sp>
      <p:sp>
        <p:nvSpPr>
          <p:cNvPr id="11"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16" name="Rectangle 15"/>
          <p:cNvSpPr/>
          <p:nvPr/>
        </p:nvSpPr>
        <p:spPr>
          <a:xfrm>
            <a:off x="1142976" y="785794"/>
            <a:ext cx="8001024" cy="2585323"/>
          </a:xfrm>
          <a:prstGeom prst="rect">
            <a:avLst/>
          </a:prstGeom>
        </p:spPr>
        <p:txBody>
          <a:bodyPr wrap="square">
            <a:spAutoFit/>
          </a:bodyPr>
          <a:lstStyle/>
          <a:p>
            <a:pPr marL="342900" indent="-342900" algn="just">
              <a:lnSpc>
                <a:spcPct val="150000"/>
              </a:lnSpc>
            </a:pPr>
            <a:r>
              <a:rPr lang="fr-FR" b="1" dirty="0" smtClean="0">
                <a:solidFill>
                  <a:srgbClr val="0070C0"/>
                </a:solidFill>
                <a:latin typeface="Comic Sans MS" pitchFamily="66" charset="0"/>
              </a:rPr>
              <a:t>5.2.1.2 fragmentation mémoire </a:t>
            </a:r>
          </a:p>
          <a:p>
            <a:pPr algn="just">
              <a:lnSpc>
                <a:spcPct val="150000"/>
              </a:lnSpc>
            </a:pPr>
            <a:r>
              <a:rPr lang="fr-FR" dirty="0" smtClean="0">
                <a:latin typeface="Comic Sans MS" pitchFamily="66" charset="0"/>
              </a:rPr>
              <a:t>La </a:t>
            </a:r>
            <a:r>
              <a:rPr lang="fr-FR" b="1" dirty="0" smtClean="0">
                <a:latin typeface="Comic Sans MS" pitchFamily="66" charset="0"/>
              </a:rPr>
              <a:t>fragmentation de la mémoire centrale </a:t>
            </a:r>
            <a:r>
              <a:rPr lang="fr-FR" dirty="0" smtClean="0">
                <a:latin typeface="Comic Sans MS" pitchFamily="66" charset="0"/>
              </a:rPr>
              <a:t>est l’apparition des espaces libres de taille variables dispersés en mémoire centrale, qui sont dus aux chargement et déchargement successifs des processus utilisateur. </a:t>
            </a:r>
          </a:p>
          <a:p>
            <a:pPr algn="just"/>
            <a:endParaRPr lang="fr-FR" b="1" i="1" dirty="0" smtClean="0">
              <a:latin typeface="Comic Sans MS" pitchFamily="66" charset="0"/>
            </a:endParaRPr>
          </a:p>
          <a:p>
            <a:pPr algn="just"/>
            <a:r>
              <a:rPr lang="fr-FR" dirty="0" smtClean="0">
                <a:latin typeface="Comic Sans MS" pitchFamily="66" charset="0"/>
              </a:rPr>
              <a:t>On distingue deux types: </a:t>
            </a:r>
            <a:r>
              <a:rPr lang="fr-FR" dirty="0" smtClean="0">
                <a:solidFill>
                  <a:srgbClr val="C00000"/>
                </a:solidFill>
                <a:latin typeface="Comic Sans MS" pitchFamily="66" charset="0"/>
              </a:rPr>
              <a:t>fragmentation interne </a:t>
            </a:r>
            <a:r>
              <a:rPr lang="fr-FR" dirty="0" smtClean="0">
                <a:latin typeface="Comic Sans MS" pitchFamily="66" charset="0"/>
              </a:rPr>
              <a:t>et </a:t>
            </a:r>
            <a:r>
              <a:rPr lang="fr-FR" dirty="0" smtClean="0">
                <a:solidFill>
                  <a:srgbClr val="C00000"/>
                </a:solidFill>
                <a:latin typeface="Comic Sans MS" pitchFamily="66" charset="0"/>
              </a:rPr>
              <a:t>fragmentation externe</a:t>
            </a:r>
            <a:r>
              <a:rPr lang="fr-FR" dirty="0" smtClean="0">
                <a:latin typeface="Comic Sans MS" pitchFamily="66" charset="0"/>
              </a:rPr>
              <a:t>.</a:t>
            </a:r>
          </a:p>
        </p:txBody>
      </p:sp>
      <p:sp>
        <p:nvSpPr>
          <p:cNvPr id="30" name="Rectangle 29"/>
          <p:cNvSpPr/>
          <p:nvPr/>
        </p:nvSpPr>
        <p:spPr>
          <a:xfrm>
            <a:off x="1142976" y="3429000"/>
            <a:ext cx="7786742" cy="1338828"/>
          </a:xfrm>
          <a:prstGeom prst="rect">
            <a:avLst/>
          </a:prstGeom>
          <a:solidFill>
            <a:schemeClr val="tx2">
              <a:lumMod val="20000"/>
              <a:lumOff val="80000"/>
            </a:schemeClr>
          </a:solidFill>
          <a:ln>
            <a:solidFill>
              <a:schemeClr val="tx2">
                <a:lumMod val="60000"/>
                <a:lumOff val="40000"/>
              </a:schemeClr>
            </a:solidFill>
          </a:ln>
        </p:spPr>
        <p:txBody>
          <a:bodyPr wrap="square">
            <a:spAutoFit/>
          </a:bodyPr>
          <a:lstStyle/>
          <a:p>
            <a:pPr marL="342900" indent="-342900" algn="just">
              <a:lnSpc>
                <a:spcPct val="150000"/>
              </a:lnSpc>
            </a:pPr>
            <a:r>
              <a:rPr lang="fr-FR" b="1" dirty="0" smtClean="0">
                <a:solidFill>
                  <a:srgbClr val="C00000"/>
                </a:solidFill>
                <a:latin typeface="Comic Sans MS" pitchFamily="66" charset="0"/>
              </a:rPr>
              <a:t>A. Fragmentation interne</a:t>
            </a:r>
            <a:r>
              <a:rPr lang="fr-FR" dirty="0" smtClean="0">
                <a:solidFill>
                  <a:srgbClr val="C00000"/>
                </a:solidFill>
                <a:latin typeface="Comic Sans MS" pitchFamily="66" charset="0"/>
              </a:rPr>
              <a:t>: </a:t>
            </a:r>
          </a:p>
          <a:p>
            <a:pPr indent="444500" algn="just">
              <a:lnSpc>
                <a:spcPct val="150000"/>
              </a:lnSpc>
            </a:pPr>
            <a:r>
              <a:rPr lang="fr-FR" dirty="0" smtClean="0">
                <a:latin typeface="Comic Sans MS" pitchFamily="66" charset="0"/>
              </a:rPr>
              <a:t>La fragmentation interne est due au chargement d’un programme de taille </a:t>
            </a:r>
            <a:r>
              <a:rPr lang="fr-FR" b="1" dirty="0" smtClean="0">
                <a:solidFill>
                  <a:srgbClr val="C00000"/>
                </a:solidFill>
                <a:latin typeface="Comic Sans MS" pitchFamily="66" charset="0"/>
              </a:rPr>
              <a:t>N</a:t>
            </a:r>
            <a:r>
              <a:rPr lang="fr-FR" dirty="0" smtClean="0">
                <a:latin typeface="Comic Sans MS" pitchFamily="66" charset="0"/>
              </a:rPr>
              <a:t> dans une partition de taille </a:t>
            </a:r>
            <a:r>
              <a:rPr lang="fr-FR" b="1" dirty="0" smtClean="0">
                <a:solidFill>
                  <a:srgbClr val="C00000"/>
                </a:solidFill>
                <a:latin typeface="Comic Sans MS" pitchFamily="66" charset="0"/>
              </a:rPr>
              <a:t>M</a:t>
            </a:r>
            <a:r>
              <a:rPr lang="fr-FR" dirty="0" smtClean="0">
                <a:latin typeface="Comic Sans MS" pitchFamily="66" charset="0"/>
              </a:rPr>
              <a:t>, tel que </a:t>
            </a:r>
            <a:r>
              <a:rPr lang="fr-FR" b="1" dirty="0" smtClean="0">
                <a:solidFill>
                  <a:srgbClr val="C00000"/>
                </a:solidFill>
                <a:latin typeface="Comic Sans MS" pitchFamily="66" charset="0"/>
              </a:rPr>
              <a:t>M &gt; N </a:t>
            </a:r>
            <a:r>
              <a:rPr lang="fr-FR" dirty="0" smtClean="0">
                <a:latin typeface="Comic Sans MS" pitchFamily="66" charset="0"/>
              </a:rPr>
              <a:t>(</a:t>
            </a:r>
            <a:r>
              <a:rPr lang="fr-FR" b="1" dirty="0" smtClean="0">
                <a:solidFill>
                  <a:schemeClr val="tx1">
                    <a:lumMod val="65000"/>
                    <a:lumOff val="35000"/>
                  </a:schemeClr>
                </a:solidFill>
                <a:latin typeface="Comic Sans MS" pitchFamily="66" charset="0"/>
              </a:rPr>
              <a:t>M-N perdu</a:t>
            </a:r>
            <a:r>
              <a:rPr lang="fr-FR" dirty="0" smtClean="0">
                <a:latin typeface="Comic Sans MS" pitchFamily="66" charset="0"/>
              </a:rPr>
              <a:t>).</a:t>
            </a:r>
          </a:p>
        </p:txBody>
      </p:sp>
      <p:sp>
        <p:nvSpPr>
          <p:cNvPr id="31" name="Rectangle 30"/>
          <p:cNvSpPr/>
          <p:nvPr/>
        </p:nvSpPr>
        <p:spPr>
          <a:xfrm>
            <a:off x="1142976" y="4929198"/>
            <a:ext cx="7786742" cy="1754326"/>
          </a:xfrm>
          <a:prstGeom prst="rect">
            <a:avLst/>
          </a:prstGeom>
          <a:solidFill>
            <a:schemeClr val="tx2">
              <a:lumMod val="20000"/>
              <a:lumOff val="80000"/>
            </a:schemeClr>
          </a:solidFill>
          <a:ln>
            <a:solidFill>
              <a:schemeClr val="tx2">
                <a:lumMod val="60000"/>
                <a:lumOff val="40000"/>
              </a:schemeClr>
            </a:solidFill>
          </a:ln>
        </p:spPr>
        <p:txBody>
          <a:bodyPr wrap="square">
            <a:spAutoFit/>
          </a:bodyPr>
          <a:lstStyle/>
          <a:p>
            <a:pPr marL="342900" indent="-342900" algn="just">
              <a:lnSpc>
                <a:spcPct val="150000"/>
              </a:lnSpc>
            </a:pPr>
            <a:r>
              <a:rPr lang="fr-FR" b="1" dirty="0" smtClean="0">
                <a:solidFill>
                  <a:srgbClr val="C00000"/>
                </a:solidFill>
                <a:latin typeface="Comic Sans MS" pitchFamily="66" charset="0"/>
              </a:rPr>
              <a:t>B. Fragmentation externe</a:t>
            </a:r>
            <a:r>
              <a:rPr lang="fr-FR" dirty="0" smtClean="0">
                <a:solidFill>
                  <a:srgbClr val="C00000"/>
                </a:solidFill>
                <a:latin typeface="Comic Sans MS" pitchFamily="66" charset="0"/>
              </a:rPr>
              <a:t>: </a:t>
            </a:r>
          </a:p>
          <a:p>
            <a:pPr indent="444500" algn="just">
              <a:lnSpc>
                <a:spcPct val="150000"/>
              </a:lnSpc>
            </a:pPr>
            <a:r>
              <a:rPr lang="fr-FR" dirty="0" smtClean="0">
                <a:latin typeface="Comic Sans MS" pitchFamily="66" charset="0"/>
              </a:rPr>
              <a:t>La fragmentation externe est quand on a au moins un programme en attente de taille M,  et pour toute partition libre de taille Ni, on a Ni &lt; M (le programme ne peut être chargé dans aucune partition libre). </a:t>
            </a:r>
            <a:endParaRPr lang="fr-FR" strike="sngStrike" dirty="0" smtClean="0">
              <a:latin typeface="Comic Sans MS" pitchFamily="66" charset="0"/>
            </a:endParaRPr>
          </a:p>
        </p:txBody>
      </p:sp>
      <p:sp>
        <p:nvSpPr>
          <p:cNvPr id="10" name="Rectangle à coins arrondis 9"/>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box(out)">
                                      <p:cBhvr>
                                        <p:cTn id="12" dur="5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1"/>
                                        </p:tgtEl>
                                        <p:attrNameLst>
                                          <p:attrName>style.visibility</p:attrName>
                                        </p:attrNameLst>
                                      </p:cBhvr>
                                      <p:to>
                                        <p:strVal val="visible"/>
                                      </p:to>
                                    </p:set>
                                    <p:animEffect transition="in" filter="box(out)">
                                      <p:cBhvr>
                                        <p:cTn id="17"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30" grpId="0" animBg="1"/>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12</a:t>
            </a:fld>
            <a:endParaRPr lang="fr-BE" sz="1600" b="1" dirty="0">
              <a:solidFill>
                <a:srgbClr val="002060"/>
              </a:solidFill>
            </a:endParaRPr>
          </a:p>
        </p:txBody>
      </p:sp>
      <p:sp>
        <p:nvSpPr>
          <p:cNvPr id="11"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928670"/>
            <a:ext cx="7786742" cy="1754326"/>
          </a:xfrm>
          <a:prstGeom prst="rect">
            <a:avLst/>
          </a:prstGeom>
          <a:noFill/>
          <a:ln>
            <a:noFill/>
          </a:ln>
        </p:spPr>
        <p:txBody>
          <a:bodyPr wrap="square">
            <a:spAutoFit/>
          </a:bodyPr>
          <a:lstStyle/>
          <a:p>
            <a:pPr marL="342900" indent="-342900" algn="just">
              <a:lnSpc>
                <a:spcPct val="150000"/>
              </a:lnSpc>
            </a:pPr>
            <a:r>
              <a:rPr lang="fr-FR" b="1" dirty="0" smtClean="0">
                <a:solidFill>
                  <a:srgbClr val="00B050"/>
                </a:solidFill>
                <a:latin typeface="Comic Sans MS" pitchFamily="66" charset="0"/>
              </a:rPr>
              <a:t>Exemple de la fragmentation interne et externe</a:t>
            </a:r>
            <a:r>
              <a:rPr lang="fr-FR" dirty="0" smtClean="0">
                <a:solidFill>
                  <a:srgbClr val="00B050"/>
                </a:solidFill>
                <a:latin typeface="Comic Sans MS" pitchFamily="66" charset="0"/>
              </a:rPr>
              <a:t> </a:t>
            </a:r>
          </a:p>
          <a:p>
            <a:pPr indent="444500" algn="just">
              <a:lnSpc>
                <a:spcPct val="150000"/>
              </a:lnSpc>
            </a:pPr>
            <a:r>
              <a:rPr lang="fr-FR" dirty="0" smtClean="0">
                <a:latin typeface="Comic Sans MS" pitchFamily="66" charset="0"/>
              </a:rPr>
              <a:t>L’exemple ci-dessous montre une mémoire gérée avec le partitionnement multiple fixe. Des processus sont en attente du chargement.</a:t>
            </a:r>
          </a:p>
        </p:txBody>
      </p:sp>
      <p:sp>
        <p:nvSpPr>
          <p:cNvPr id="10" name="Rectangle 9"/>
          <p:cNvSpPr/>
          <p:nvPr/>
        </p:nvSpPr>
        <p:spPr>
          <a:xfrm>
            <a:off x="1178789" y="4316767"/>
            <a:ext cx="3857652" cy="576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12" name="Rectangle 11"/>
          <p:cNvSpPr/>
          <p:nvPr/>
        </p:nvSpPr>
        <p:spPr>
          <a:xfrm>
            <a:off x="5715008" y="2571744"/>
            <a:ext cx="2214578" cy="385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p:cNvSpPr txBox="1"/>
          <p:nvPr/>
        </p:nvSpPr>
        <p:spPr>
          <a:xfrm>
            <a:off x="1750293" y="3745263"/>
            <a:ext cx="2416687" cy="369332"/>
          </a:xfrm>
          <a:prstGeom prst="rect">
            <a:avLst/>
          </a:prstGeom>
          <a:noFill/>
        </p:spPr>
        <p:txBody>
          <a:bodyPr wrap="none" rtlCol="0">
            <a:spAutoFit/>
          </a:bodyPr>
          <a:lstStyle/>
          <a:p>
            <a:r>
              <a:rPr lang="fr-FR" dirty="0" smtClean="0"/>
              <a:t>File des processus prêts</a:t>
            </a:r>
            <a:endParaRPr lang="fr-FR" dirty="0"/>
          </a:p>
        </p:txBody>
      </p:sp>
      <p:sp>
        <p:nvSpPr>
          <p:cNvPr id="14" name="ZoneTexte 13"/>
          <p:cNvSpPr txBox="1"/>
          <p:nvPr/>
        </p:nvSpPr>
        <p:spPr>
          <a:xfrm>
            <a:off x="7072330" y="6429396"/>
            <a:ext cx="566181" cy="369332"/>
          </a:xfrm>
          <a:prstGeom prst="rect">
            <a:avLst/>
          </a:prstGeom>
          <a:noFill/>
        </p:spPr>
        <p:txBody>
          <a:bodyPr wrap="none" rtlCol="0">
            <a:spAutoFit/>
          </a:bodyPr>
          <a:lstStyle/>
          <a:p>
            <a:r>
              <a:rPr lang="fr-FR" b="1" dirty="0" smtClean="0"/>
              <a:t>MC</a:t>
            </a:r>
            <a:endParaRPr lang="fr-FR" b="1" dirty="0"/>
          </a:p>
        </p:txBody>
      </p:sp>
      <p:sp>
        <p:nvSpPr>
          <p:cNvPr id="15" name="Rectangle 14"/>
          <p:cNvSpPr/>
          <p:nvPr/>
        </p:nvSpPr>
        <p:spPr>
          <a:xfrm>
            <a:off x="5715008" y="2571744"/>
            <a:ext cx="2214578" cy="71438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dirty="0"/>
          </a:p>
        </p:txBody>
      </p:sp>
      <p:sp>
        <p:nvSpPr>
          <p:cNvPr id="17" name="ZoneTexte 16"/>
          <p:cNvSpPr txBox="1"/>
          <p:nvPr/>
        </p:nvSpPr>
        <p:spPr>
          <a:xfrm>
            <a:off x="5572132" y="2643182"/>
            <a:ext cx="2286016" cy="400110"/>
          </a:xfrm>
          <a:prstGeom prst="rect">
            <a:avLst/>
          </a:prstGeom>
          <a:noFill/>
        </p:spPr>
        <p:txBody>
          <a:bodyPr wrap="square" rtlCol="0">
            <a:spAutoFit/>
          </a:bodyPr>
          <a:lstStyle/>
          <a:p>
            <a:pPr algn="ctr"/>
            <a:r>
              <a:rPr lang="fr-FR" sz="2000" dirty="0" smtClean="0">
                <a:solidFill>
                  <a:schemeClr val="bg1"/>
                </a:solidFill>
              </a:rPr>
              <a:t>Processus système</a:t>
            </a:r>
            <a:endParaRPr lang="fr-FR" sz="2000" dirty="0">
              <a:solidFill>
                <a:schemeClr val="bg1"/>
              </a:solidFill>
            </a:endParaRPr>
          </a:p>
        </p:txBody>
      </p:sp>
      <p:sp>
        <p:nvSpPr>
          <p:cNvPr id="18" name="Rectangle 17"/>
          <p:cNvSpPr/>
          <p:nvPr/>
        </p:nvSpPr>
        <p:spPr>
          <a:xfrm>
            <a:off x="5715008" y="3286124"/>
            <a:ext cx="2214578"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19" name="Rectangle 18"/>
          <p:cNvSpPr/>
          <p:nvPr/>
        </p:nvSpPr>
        <p:spPr>
          <a:xfrm>
            <a:off x="5715008" y="4214818"/>
            <a:ext cx="2214578" cy="432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20" name="Rectangle 19"/>
          <p:cNvSpPr/>
          <p:nvPr/>
        </p:nvSpPr>
        <p:spPr>
          <a:xfrm>
            <a:off x="5715008" y="4643446"/>
            <a:ext cx="2214578" cy="71438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21" name="Rectangle 20"/>
          <p:cNvSpPr/>
          <p:nvPr/>
        </p:nvSpPr>
        <p:spPr>
          <a:xfrm>
            <a:off x="5715008" y="5357826"/>
            <a:ext cx="2214578"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22" name="ZoneTexte 21"/>
          <p:cNvSpPr txBox="1"/>
          <p:nvPr/>
        </p:nvSpPr>
        <p:spPr>
          <a:xfrm>
            <a:off x="8215338" y="3571876"/>
            <a:ext cx="981294" cy="369332"/>
          </a:xfrm>
          <a:prstGeom prst="rect">
            <a:avLst/>
          </a:prstGeom>
          <a:noFill/>
        </p:spPr>
        <p:txBody>
          <a:bodyPr wrap="none" rtlCol="0">
            <a:spAutoFit/>
          </a:bodyPr>
          <a:lstStyle/>
          <a:p>
            <a:r>
              <a:rPr lang="fr-FR" b="1" dirty="0" smtClean="0"/>
              <a:t>220 KO</a:t>
            </a:r>
            <a:endParaRPr lang="fr-FR" b="1" dirty="0"/>
          </a:p>
        </p:txBody>
      </p:sp>
      <p:sp>
        <p:nvSpPr>
          <p:cNvPr id="23" name="ZoneTexte 22"/>
          <p:cNvSpPr txBox="1"/>
          <p:nvPr/>
        </p:nvSpPr>
        <p:spPr>
          <a:xfrm>
            <a:off x="8198331" y="4298131"/>
            <a:ext cx="981294" cy="369332"/>
          </a:xfrm>
          <a:prstGeom prst="rect">
            <a:avLst/>
          </a:prstGeom>
          <a:noFill/>
        </p:spPr>
        <p:txBody>
          <a:bodyPr wrap="none" rtlCol="0">
            <a:spAutoFit/>
          </a:bodyPr>
          <a:lstStyle/>
          <a:p>
            <a:r>
              <a:rPr lang="fr-FR" b="1" dirty="0" smtClean="0"/>
              <a:t>140 KO</a:t>
            </a:r>
            <a:endParaRPr lang="fr-FR" b="1" dirty="0"/>
          </a:p>
        </p:txBody>
      </p:sp>
      <p:sp>
        <p:nvSpPr>
          <p:cNvPr id="24" name="ZoneTexte 23"/>
          <p:cNvSpPr txBox="1"/>
          <p:nvPr/>
        </p:nvSpPr>
        <p:spPr>
          <a:xfrm>
            <a:off x="8251527" y="4857760"/>
            <a:ext cx="981294" cy="369332"/>
          </a:xfrm>
          <a:prstGeom prst="rect">
            <a:avLst/>
          </a:prstGeom>
          <a:noFill/>
        </p:spPr>
        <p:txBody>
          <a:bodyPr wrap="none" rtlCol="0">
            <a:spAutoFit/>
          </a:bodyPr>
          <a:lstStyle/>
          <a:p>
            <a:r>
              <a:rPr lang="fr-FR" b="1" dirty="0" smtClean="0"/>
              <a:t>180 KO</a:t>
            </a:r>
            <a:endParaRPr lang="fr-FR" b="1" dirty="0"/>
          </a:p>
        </p:txBody>
      </p:sp>
      <p:sp>
        <p:nvSpPr>
          <p:cNvPr id="25" name="ZoneTexte 24"/>
          <p:cNvSpPr txBox="1"/>
          <p:nvPr/>
        </p:nvSpPr>
        <p:spPr>
          <a:xfrm>
            <a:off x="8174581" y="5691454"/>
            <a:ext cx="981294" cy="369332"/>
          </a:xfrm>
          <a:prstGeom prst="rect">
            <a:avLst/>
          </a:prstGeom>
          <a:noFill/>
        </p:spPr>
        <p:txBody>
          <a:bodyPr wrap="none" rtlCol="0">
            <a:spAutoFit/>
          </a:bodyPr>
          <a:lstStyle/>
          <a:p>
            <a:r>
              <a:rPr lang="fr-FR" b="1" dirty="0" smtClean="0"/>
              <a:t>300 KO</a:t>
            </a:r>
            <a:endParaRPr lang="fr-FR" b="1" dirty="0"/>
          </a:p>
        </p:txBody>
      </p:sp>
      <p:sp>
        <p:nvSpPr>
          <p:cNvPr id="26" name="ZoneTexte 25"/>
          <p:cNvSpPr txBox="1"/>
          <p:nvPr/>
        </p:nvSpPr>
        <p:spPr>
          <a:xfrm>
            <a:off x="7167518" y="3893174"/>
            <a:ext cx="720000" cy="369332"/>
          </a:xfrm>
          <a:prstGeom prst="rect">
            <a:avLst/>
          </a:prstGeom>
          <a:noFill/>
        </p:spPr>
        <p:txBody>
          <a:bodyPr wrap="none" rtlCol="0">
            <a:spAutoFit/>
          </a:bodyPr>
          <a:lstStyle/>
          <a:p>
            <a:r>
              <a:rPr lang="fr-FR" b="1" dirty="0" smtClean="0"/>
              <a:t>Libre</a:t>
            </a:r>
            <a:endParaRPr lang="fr-FR" b="1" dirty="0"/>
          </a:p>
        </p:txBody>
      </p:sp>
      <p:sp>
        <p:nvSpPr>
          <p:cNvPr id="27" name="ZoneTexte 26"/>
          <p:cNvSpPr txBox="1"/>
          <p:nvPr/>
        </p:nvSpPr>
        <p:spPr>
          <a:xfrm>
            <a:off x="7215018" y="4333944"/>
            <a:ext cx="720000" cy="369332"/>
          </a:xfrm>
          <a:prstGeom prst="rect">
            <a:avLst/>
          </a:prstGeom>
          <a:noFill/>
        </p:spPr>
        <p:txBody>
          <a:bodyPr wrap="none" rtlCol="0">
            <a:spAutoFit/>
          </a:bodyPr>
          <a:lstStyle/>
          <a:p>
            <a:r>
              <a:rPr lang="fr-FR" b="1" dirty="0" smtClean="0"/>
              <a:t>Libre</a:t>
            </a:r>
            <a:endParaRPr lang="fr-FR" b="1" dirty="0"/>
          </a:p>
        </p:txBody>
      </p:sp>
      <p:sp>
        <p:nvSpPr>
          <p:cNvPr id="28" name="ZoneTexte 27"/>
          <p:cNvSpPr txBox="1"/>
          <p:nvPr/>
        </p:nvSpPr>
        <p:spPr>
          <a:xfrm>
            <a:off x="7154401" y="5033698"/>
            <a:ext cx="750718" cy="369332"/>
          </a:xfrm>
          <a:prstGeom prst="rect">
            <a:avLst/>
          </a:prstGeom>
          <a:noFill/>
        </p:spPr>
        <p:txBody>
          <a:bodyPr wrap="none" rtlCol="0">
            <a:spAutoFit/>
          </a:bodyPr>
          <a:lstStyle/>
          <a:p>
            <a:r>
              <a:rPr lang="fr-FR" b="1" dirty="0" smtClean="0"/>
              <a:t>Libre</a:t>
            </a:r>
            <a:endParaRPr lang="fr-FR" b="1" dirty="0"/>
          </a:p>
        </p:txBody>
      </p:sp>
      <p:sp>
        <p:nvSpPr>
          <p:cNvPr id="29" name="ZoneTexte 28"/>
          <p:cNvSpPr txBox="1"/>
          <p:nvPr/>
        </p:nvSpPr>
        <p:spPr>
          <a:xfrm>
            <a:off x="7178868" y="6060064"/>
            <a:ext cx="750718" cy="369332"/>
          </a:xfrm>
          <a:prstGeom prst="rect">
            <a:avLst/>
          </a:prstGeom>
          <a:noFill/>
        </p:spPr>
        <p:txBody>
          <a:bodyPr wrap="none" rtlCol="0">
            <a:spAutoFit/>
          </a:bodyPr>
          <a:lstStyle/>
          <a:p>
            <a:r>
              <a:rPr lang="fr-FR" b="1" dirty="0" smtClean="0"/>
              <a:t>Libre</a:t>
            </a:r>
            <a:endParaRPr lang="fr-FR" b="1" dirty="0"/>
          </a:p>
        </p:txBody>
      </p:sp>
      <p:sp>
        <p:nvSpPr>
          <p:cNvPr id="32" name="Rectangle 31"/>
          <p:cNvSpPr/>
          <p:nvPr/>
        </p:nvSpPr>
        <p:spPr>
          <a:xfrm>
            <a:off x="4107747" y="4316767"/>
            <a:ext cx="928694" cy="57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P1 </a:t>
            </a:r>
          </a:p>
          <a:p>
            <a:pPr algn="ctr"/>
            <a:r>
              <a:rPr lang="fr-FR" dirty="0" smtClean="0">
                <a:latin typeface="Aparajita" pitchFamily="34" charset="0"/>
                <a:cs typeface="Aparajita" pitchFamily="34" charset="0"/>
              </a:rPr>
              <a:t>(180 ko)</a:t>
            </a:r>
            <a:endParaRPr lang="fr-FR" dirty="0">
              <a:latin typeface="Aparajita" pitchFamily="34" charset="0"/>
              <a:cs typeface="Aparajita" pitchFamily="34" charset="0"/>
            </a:endParaRPr>
          </a:p>
        </p:txBody>
      </p:sp>
      <p:sp>
        <p:nvSpPr>
          <p:cNvPr id="33" name="Rectangle 32"/>
          <p:cNvSpPr/>
          <p:nvPr/>
        </p:nvSpPr>
        <p:spPr>
          <a:xfrm>
            <a:off x="3107615" y="4316767"/>
            <a:ext cx="928694" cy="57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P2</a:t>
            </a:r>
            <a:r>
              <a:rPr lang="fr-FR" dirty="0" smtClean="0">
                <a:latin typeface="Aparajita" pitchFamily="34" charset="0"/>
                <a:cs typeface="Aparajita" pitchFamily="34" charset="0"/>
              </a:rPr>
              <a:t> </a:t>
            </a:r>
          </a:p>
          <a:p>
            <a:pPr algn="ctr"/>
            <a:r>
              <a:rPr lang="fr-FR" sz="1600" dirty="0" smtClean="0">
                <a:latin typeface="Aparajita" pitchFamily="34" charset="0"/>
                <a:cs typeface="Aparajita" pitchFamily="34" charset="0"/>
              </a:rPr>
              <a:t>(160 ko)</a:t>
            </a:r>
            <a:endParaRPr lang="fr-FR" sz="1600" dirty="0">
              <a:latin typeface="Aparajita" pitchFamily="34" charset="0"/>
              <a:cs typeface="Aparajita" pitchFamily="34" charset="0"/>
            </a:endParaRPr>
          </a:p>
        </p:txBody>
      </p:sp>
      <p:sp>
        <p:nvSpPr>
          <p:cNvPr id="34" name="Rectangle 33"/>
          <p:cNvSpPr/>
          <p:nvPr/>
        </p:nvSpPr>
        <p:spPr>
          <a:xfrm>
            <a:off x="2107483" y="4316767"/>
            <a:ext cx="928694" cy="57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P3</a:t>
            </a:r>
          </a:p>
          <a:p>
            <a:pPr algn="ctr"/>
            <a:r>
              <a:rPr lang="fr-FR" sz="1600" dirty="0" smtClean="0">
                <a:latin typeface="Aparajita" pitchFamily="34" charset="0"/>
                <a:cs typeface="Aparajita" pitchFamily="34" charset="0"/>
              </a:rPr>
              <a:t>(340 ko)</a:t>
            </a:r>
            <a:endParaRPr lang="fr-FR" sz="1600" dirty="0">
              <a:latin typeface="Aparajita" pitchFamily="34" charset="0"/>
              <a:cs typeface="Aparajita" pitchFamily="34" charset="0"/>
            </a:endParaRPr>
          </a:p>
        </p:txBody>
      </p:sp>
      <p:sp>
        <p:nvSpPr>
          <p:cNvPr id="35" name="Rectangle 34"/>
          <p:cNvSpPr/>
          <p:nvPr/>
        </p:nvSpPr>
        <p:spPr>
          <a:xfrm>
            <a:off x="5715008" y="3286124"/>
            <a:ext cx="2214578" cy="714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P1 </a:t>
            </a:r>
          </a:p>
          <a:p>
            <a:pPr algn="ctr"/>
            <a:r>
              <a:rPr lang="fr-FR" dirty="0" smtClean="0">
                <a:latin typeface="Aparajita" pitchFamily="34" charset="0"/>
                <a:cs typeface="Aparajita" pitchFamily="34" charset="0"/>
              </a:rPr>
              <a:t>(180 ko)</a:t>
            </a:r>
            <a:endParaRPr lang="fr-FR" dirty="0">
              <a:latin typeface="Aparajita" pitchFamily="34" charset="0"/>
              <a:cs typeface="Aparajita" pitchFamily="34" charset="0"/>
            </a:endParaRPr>
          </a:p>
        </p:txBody>
      </p:sp>
      <p:sp>
        <p:nvSpPr>
          <p:cNvPr id="36" name="Rectangle 35"/>
          <p:cNvSpPr/>
          <p:nvPr/>
        </p:nvSpPr>
        <p:spPr>
          <a:xfrm>
            <a:off x="5715008" y="4643446"/>
            <a:ext cx="221457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P2</a:t>
            </a:r>
            <a:r>
              <a:rPr lang="fr-FR" dirty="0" smtClean="0">
                <a:latin typeface="Aparajita" pitchFamily="34" charset="0"/>
                <a:cs typeface="Aparajita" pitchFamily="34" charset="0"/>
              </a:rPr>
              <a:t> </a:t>
            </a:r>
          </a:p>
          <a:p>
            <a:pPr algn="ctr"/>
            <a:r>
              <a:rPr lang="fr-FR" sz="1600" dirty="0" smtClean="0">
                <a:latin typeface="Aparajita" pitchFamily="34" charset="0"/>
                <a:cs typeface="Aparajita" pitchFamily="34" charset="0"/>
              </a:rPr>
              <a:t>(160 ko)</a:t>
            </a:r>
            <a:endParaRPr lang="fr-FR" sz="1600" dirty="0">
              <a:latin typeface="Aparajita" pitchFamily="34" charset="0"/>
              <a:cs typeface="Aparajita" pitchFamily="34" charset="0"/>
            </a:endParaRPr>
          </a:p>
        </p:txBody>
      </p:sp>
      <p:sp>
        <p:nvSpPr>
          <p:cNvPr id="37" name="Rectangle 36"/>
          <p:cNvSpPr/>
          <p:nvPr/>
        </p:nvSpPr>
        <p:spPr>
          <a:xfrm>
            <a:off x="5715008" y="4000504"/>
            <a:ext cx="2214578" cy="21431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8" name="Rectangle 37"/>
          <p:cNvSpPr/>
          <p:nvPr/>
        </p:nvSpPr>
        <p:spPr>
          <a:xfrm flipV="1">
            <a:off x="5715008" y="5214950"/>
            <a:ext cx="2214578" cy="14287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9" name="Rectangle 38"/>
          <p:cNvSpPr/>
          <p:nvPr/>
        </p:nvSpPr>
        <p:spPr>
          <a:xfrm>
            <a:off x="5715008" y="4214818"/>
            <a:ext cx="2214578" cy="43200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dirty="0"/>
          </a:p>
        </p:txBody>
      </p:sp>
      <p:sp>
        <p:nvSpPr>
          <p:cNvPr id="40" name="Rectangle 39"/>
          <p:cNvSpPr/>
          <p:nvPr/>
        </p:nvSpPr>
        <p:spPr>
          <a:xfrm>
            <a:off x="5715008" y="5357826"/>
            <a:ext cx="2214578" cy="1071570"/>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dirty="0"/>
          </a:p>
        </p:txBody>
      </p:sp>
      <p:sp>
        <p:nvSpPr>
          <p:cNvPr id="41" name="Rectangle 40"/>
          <p:cNvSpPr/>
          <p:nvPr/>
        </p:nvSpPr>
        <p:spPr>
          <a:xfrm>
            <a:off x="1142976" y="5715016"/>
            <a:ext cx="785818" cy="14287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2" name="Rectangle 41"/>
          <p:cNvSpPr/>
          <p:nvPr/>
        </p:nvSpPr>
        <p:spPr>
          <a:xfrm>
            <a:off x="1142976" y="6143644"/>
            <a:ext cx="785818" cy="142876"/>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dirty="0"/>
          </a:p>
        </p:txBody>
      </p:sp>
      <p:sp>
        <p:nvSpPr>
          <p:cNvPr id="43" name="ZoneTexte 42"/>
          <p:cNvSpPr txBox="1"/>
          <p:nvPr/>
        </p:nvSpPr>
        <p:spPr>
          <a:xfrm>
            <a:off x="2000232" y="5590776"/>
            <a:ext cx="2326278" cy="338554"/>
          </a:xfrm>
          <a:prstGeom prst="rect">
            <a:avLst/>
          </a:prstGeom>
          <a:noFill/>
        </p:spPr>
        <p:txBody>
          <a:bodyPr wrap="none" rtlCol="0">
            <a:spAutoFit/>
          </a:bodyPr>
          <a:lstStyle/>
          <a:p>
            <a:r>
              <a:rPr lang="fr-FR" sz="1600" dirty="0" smtClean="0">
                <a:latin typeface="Comic Sans MS" pitchFamily="66" charset="0"/>
              </a:rPr>
              <a:t>Fragmentation interne</a:t>
            </a:r>
          </a:p>
        </p:txBody>
      </p:sp>
      <p:sp>
        <p:nvSpPr>
          <p:cNvPr id="44" name="ZoneTexte 43"/>
          <p:cNvSpPr txBox="1"/>
          <p:nvPr/>
        </p:nvSpPr>
        <p:spPr>
          <a:xfrm>
            <a:off x="2000232" y="6000768"/>
            <a:ext cx="2395207" cy="338554"/>
          </a:xfrm>
          <a:prstGeom prst="rect">
            <a:avLst/>
          </a:prstGeom>
          <a:noFill/>
        </p:spPr>
        <p:txBody>
          <a:bodyPr wrap="none" rtlCol="0">
            <a:spAutoFit/>
          </a:bodyPr>
          <a:lstStyle/>
          <a:p>
            <a:r>
              <a:rPr lang="fr-FR" sz="1600" dirty="0" smtClean="0">
                <a:latin typeface="Comic Sans MS" pitchFamily="66" charset="0"/>
              </a:rPr>
              <a:t>Fragmentation externe</a:t>
            </a:r>
          </a:p>
        </p:txBody>
      </p:sp>
      <p:sp>
        <p:nvSpPr>
          <p:cNvPr id="45" name="ZoneTexte 44"/>
          <p:cNvSpPr txBox="1"/>
          <p:nvPr/>
        </p:nvSpPr>
        <p:spPr>
          <a:xfrm>
            <a:off x="1821731" y="5031147"/>
            <a:ext cx="1484702" cy="338554"/>
          </a:xfrm>
          <a:prstGeom prst="rect">
            <a:avLst/>
          </a:prstGeom>
          <a:noFill/>
        </p:spPr>
        <p:txBody>
          <a:bodyPr wrap="none" rtlCol="0">
            <a:spAutoFit/>
          </a:bodyPr>
          <a:lstStyle/>
          <a:p>
            <a:r>
              <a:rPr lang="fr-FR" sz="1600" dirty="0" smtClean="0">
                <a:solidFill>
                  <a:srgbClr val="FF0000"/>
                </a:solidFill>
                <a:latin typeface="Comic Sans MS" pitchFamily="66" charset="0"/>
              </a:rPr>
              <a:t>P3 en attente</a:t>
            </a:r>
          </a:p>
        </p:txBody>
      </p:sp>
      <p:sp>
        <p:nvSpPr>
          <p:cNvPr id="46" name="Rectangle à coins arrondis 4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
        <p:nvSpPr>
          <p:cNvPr id="47" name="Accolade ouvrante 46"/>
          <p:cNvSpPr/>
          <p:nvPr/>
        </p:nvSpPr>
        <p:spPr>
          <a:xfrm rot="10800000">
            <a:off x="8001024" y="3286124"/>
            <a:ext cx="285752" cy="928694"/>
          </a:xfrm>
          <a:prstGeom prst="leftBrace">
            <a:avLst>
              <a:gd name="adj1" fmla="val 8333"/>
              <a:gd name="adj2" fmla="val 47443"/>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8" name="Accolade ouvrante 47"/>
          <p:cNvSpPr/>
          <p:nvPr/>
        </p:nvSpPr>
        <p:spPr>
          <a:xfrm rot="10800000">
            <a:off x="8001024" y="4274381"/>
            <a:ext cx="285752" cy="428628"/>
          </a:xfrm>
          <a:prstGeom prst="leftBrace">
            <a:avLst>
              <a:gd name="adj1" fmla="val 8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9" name="Accolade ouvrante 48"/>
          <p:cNvSpPr/>
          <p:nvPr/>
        </p:nvSpPr>
        <p:spPr>
          <a:xfrm rot="10800000">
            <a:off x="8001024" y="4738634"/>
            <a:ext cx="321565" cy="60731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0" name="Accolade ouvrante 49"/>
          <p:cNvSpPr/>
          <p:nvPr/>
        </p:nvSpPr>
        <p:spPr>
          <a:xfrm rot="10800000">
            <a:off x="8024962" y="5369700"/>
            <a:ext cx="214314" cy="98825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1" name="Accolade ouvrante 50"/>
          <p:cNvSpPr/>
          <p:nvPr/>
        </p:nvSpPr>
        <p:spPr>
          <a:xfrm>
            <a:off x="5500694" y="4000504"/>
            <a:ext cx="142876" cy="21431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2" name="ZoneTexte 51"/>
          <p:cNvSpPr txBox="1"/>
          <p:nvPr/>
        </p:nvSpPr>
        <p:spPr>
          <a:xfrm>
            <a:off x="4667188" y="3929066"/>
            <a:ext cx="854658" cy="369332"/>
          </a:xfrm>
          <a:prstGeom prst="rect">
            <a:avLst/>
          </a:prstGeom>
          <a:noFill/>
        </p:spPr>
        <p:txBody>
          <a:bodyPr wrap="none" rtlCol="0">
            <a:spAutoFit/>
          </a:bodyPr>
          <a:lstStyle/>
          <a:p>
            <a:r>
              <a:rPr lang="fr-FR" b="1" dirty="0" smtClean="0"/>
              <a:t>40 KO</a:t>
            </a:r>
            <a:endParaRPr lang="fr-FR" b="1" dirty="0"/>
          </a:p>
        </p:txBody>
      </p:sp>
      <p:sp>
        <p:nvSpPr>
          <p:cNvPr id="53" name="Accolade ouvrante 52"/>
          <p:cNvSpPr/>
          <p:nvPr/>
        </p:nvSpPr>
        <p:spPr>
          <a:xfrm>
            <a:off x="5500694" y="5214950"/>
            <a:ext cx="144000" cy="14295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54" name="ZoneTexte 53"/>
          <p:cNvSpPr txBox="1"/>
          <p:nvPr/>
        </p:nvSpPr>
        <p:spPr>
          <a:xfrm>
            <a:off x="4690750" y="5119762"/>
            <a:ext cx="854658" cy="369332"/>
          </a:xfrm>
          <a:prstGeom prst="rect">
            <a:avLst/>
          </a:prstGeom>
          <a:noFill/>
        </p:spPr>
        <p:txBody>
          <a:bodyPr wrap="none" rtlCol="0">
            <a:spAutoFit/>
          </a:bodyPr>
          <a:lstStyle/>
          <a:p>
            <a:r>
              <a:rPr lang="fr-FR" b="1" dirty="0" smtClean="0"/>
              <a:t>20 KO</a:t>
            </a:r>
            <a:endParaRPr lang="fr-F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checkerboard(across)">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ox(in)">
                                      <p:cBhvr>
                                        <p:cTn id="12" dur="500"/>
                                        <p:tgtEl>
                                          <p:spTgt spid="12"/>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box(in)">
                                      <p:cBhvr>
                                        <p:cTn id="15" dur="500"/>
                                        <p:tgtEl>
                                          <p:spTgt spid="15"/>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box(in)">
                                      <p:cBhvr>
                                        <p:cTn id="18" dur="500"/>
                                        <p:tgtEl>
                                          <p:spTgt spid="17"/>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ox(in)">
                                      <p:cBhvr>
                                        <p:cTn id="21" dur="500"/>
                                        <p:tgtEl>
                                          <p:spTgt spid="18"/>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box(in)">
                                      <p:cBhvr>
                                        <p:cTn id="24" dur="500"/>
                                        <p:tgtEl>
                                          <p:spTgt spid="19"/>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ox(in)">
                                      <p:cBhvr>
                                        <p:cTn id="27" dur="500"/>
                                        <p:tgtEl>
                                          <p:spTgt spid="20"/>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box(in)">
                                      <p:cBhvr>
                                        <p:cTn id="30" dur="500"/>
                                        <p:tgtEl>
                                          <p:spTgt spid="21"/>
                                        </p:tgtEl>
                                      </p:cBhvr>
                                    </p:animEffect>
                                  </p:childTnLst>
                                </p:cTn>
                              </p:par>
                              <p:par>
                                <p:cTn id="31" presetID="1" presetClass="entr" presetSubtype="0" fill="hold" grpId="0" nodeType="withEffect">
                                  <p:stCondLst>
                                    <p:cond delay="0"/>
                                  </p:stCondLst>
                                  <p:childTnLst>
                                    <p:set>
                                      <p:cBhvr>
                                        <p:cTn id="32" dur="1" fill="hold">
                                          <p:stCondLst>
                                            <p:cond delay="0"/>
                                          </p:stCondLst>
                                        </p:cTn>
                                        <p:tgtEl>
                                          <p:spTgt spid="4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0"/>
                                        </p:tgtEl>
                                        <p:attrNameLst>
                                          <p:attrName>style.visibility</p:attrName>
                                        </p:attrNameLst>
                                      </p:cBhvr>
                                      <p:to>
                                        <p:strVal val="visible"/>
                                      </p:to>
                                    </p:set>
                                  </p:childTnLst>
                                </p:cTn>
                              </p:par>
                              <p:par>
                                <p:cTn id="39" presetID="4" presetClass="entr" presetSubtype="16" fill="hold" grpId="0" nodeType="withEffect">
                                  <p:stCondLst>
                                    <p:cond delay="0"/>
                                  </p:stCondLst>
                                  <p:childTnLst>
                                    <p:set>
                                      <p:cBhvr>
                                        <p:cTn id="40" dur="1" fill="hold">
                                          <p:stCondLst>
                                            <p:cond delay="0"/>
                                          </p:stCondLst>
                                        </p:cTn>
                                        <p:tgtEl>
                                          <p:spTgt spid="22"/>
                                        </p:tgtEl>
                                        <p:attrNameLst>
                                          <p:attrName>style.visibility</p:attrName>
                                        </p:attrNameLst>
                                      </p:cBhvr>
                                      <p:to>
                                        <p:strVal val="visible"/>
                                      </p:to>
                                    </p:set>
                                    <p:animEffect transition="in" filter="box(in)">
                                      <p:cBhvr>
                                        <p:cTn id="41" dur="500"/>
                                        <p:tgtEl>
                                          <p:spTgt spid="22"/>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box(in)">
                                      <p:cBhvr>
                                        <p:cTn id="44" dur="500"/>
                                        <p:tgtEl>
                                          <p:spTgt spid="23"/>
                                        </p:tgtEl>
                                      </p:cBhvr>
                                    </p:animEffect>
                                  </p:childTnLst>
                                </p:cTn>
                              </p:par>
                              <p:par>
                                <p:cTn id="45" presetID="4" presetClass="entr" presetSubtype="16" fill="hold" grpId="0" nodeType="with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box(in)">
                                      <p:cBhvr>
                                        <p:cTn id="47" dur="500"/>
                                        <p:tgtEl>
                                          <p:spTgt spid="24"/>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box(in)">
                                      <p:cBhvr>
                                        <p:cTn id="50" dur="500"/>
                                        <p:tgtEl>
                                          <p:spTgt spid="25"/>
                                        </p:tgtEl>
                                      </p:cBhvr>
                                    </p:animEffect>
                                  </p:childTnLst>
                                </p:cTn>
                              </p:par>
                              <p:par>
                                <p:cTn id="51" presetID="4" presetClass="entr" presetSubtype="16" fill="hold" grpId="0" nodeType="withEffect">
                                  <p:stCondLst>
                                    <p:cond delay="0"/>
                                  </p:stCondLst>
                                  <p:childTnLst>
                                    <p:set>
                                      <p:cBhvr>
                                        <p:cTn id="52" dur="1" fill="hold">
                                          <p:stCondLst>
                                            <p:cond delay="0"/>
                                          </p:stCondLst>
                                        </p:cTn>
                                        <p:tgtEl>
                                          <p:spTgt spid="26"/>
                                        </p:tgtEl>
                                        <p:attrNameLst>
                                          <p:attrName>style.visibility</p:attrName>
                                        </p:attrNameLst>
                                      </p:cBhvr>
                                      <p:to>
                                        <p:strVal val="visible"/>
                                      </p:to>
                                    </p:set>
                                    <p:animEffect transition="in" filter="box(in)">
                                      <p:cBhvr>
                                        <p:cTn id="53" dur="500"/>
                                        <p:tgtEl>
                                          <p:spTgt spid="26"/>
                                        </p:tgtEl>
                                      </p:cBhvr>
                                    </p:animEffect>
                                  </p:childTnLst>
                                </p:cTn>
                              </p:par>
                              <p:par>
                                <p:cTn id="54" presetID="4" presetClass="entr" presetSubtype="16" fill="hold" grpId="0" nodeType="with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box(in)">
                                      <p:cBhvr>
                                        <p:cTn id="56" dur="500"/>
                                        <p:tgtEl>
                                          <p:spTgt spid="27"/>
                                        </p:tgtEl>
                                      </p:cBhvr>
                                    </p:animEffect>
                                  </p:childTnLst>
                                </p:cTn>
                              </p:par>
                              <p:par>
                                <p:cTn id="57" presetID="4" presetClass="entr" presetSubtype="16" fill="hold" grpId="0" nodeType="withEffect">
                                  <p:stCondLst>
                                    <p:cond delay="0"/>
                                  </p:stCondLst>
                                  <p:childTnLst>
                                    <p:set>
                                      <p:cBhvr>
                                        <p:cTn id="58" dur="1" fill="hold">
                                          <p:stCondLst>
                                            <p:cond delay="0"/>
                                          </p:stCondLst>
                                        </p:cTn>
                                        <p:tgtEl>
                                          <p:spTgt spid="28"/>
                                        </p:tgtEl>
                                        <p:attrNameLst>
                                          <p:attrName>style.visibility</p:attrName>
                                        </p:attrNameLst>
                                      </p:cBhvr>
                                      <p:to>
                                        <p:strVal val="visible"/>
                                      </p:to>
                                    </p:set>
                                    <p:animEffect transition="in" filter="box(in)">
                                      <p:cBhvr>
                                        <p:cTn id="59" dur="500"/>
                                        <p:tgtEl>
                                          <p:spTgt spid="28"/>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box(in)">
                                      <p:cBhvr>
                                        <p:cTn id="62" dur="500"/>
                                        <p:tgtEl>
                                          <p:spTgt spid="29"/>
                                        </p:tgtEl>
                                      </p:cBhvr>
                                    </p:animEffect>
                                  </p:childTnLst>
                                </p:cTn>
                              </p:par>
                              <p:par>
                                <p:cTn id="63" presetID="4" presetClass="entr" presetSubtype="16" fill="hold" grpId="0" nodeType="with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box(in)">
                                      <p:cBhvr>
                                        <p:cTn id="65" dur="500"/>
                                        <p:tgtEl>
                                          <p:spTgt spid="14"/>
                                        </p:tgtEl>
                                      </p:cBhvr>
                                    </p:animEffect>
                                  </p:childTnLst>
                                </p:cTn>
                              </p:par>
                            </p:childTnLst>
                          </p:cTn>
                        </p:par>
                        <p:par>
                          <p:cTn id="66" fill="hold">
                            <p:stCondLst>
                              <p:cond delay="500"/>
                            </p:stCondLst>
                            <p:childTnLst>
                              <p:par>
                                <p:cTn id="67" presetID="4" presetClass="entr" presetSubtype="16" fill="hold" grpId="0" nodeType="afterEffect">
                                  <p:stCondLst>
                                    <p:cond delay="0"/>
                                  </p:stCondLst>
                                  <p:childTnLst>
                                    <p:set>
                                      <p:cBhvr>
                                        <p:cTn id="68" dur="1" fill="hold">
                                          <p:stCondLst>
                                            <p:cond delay="0"/>
                                          </p:stCondLst>
                                        </p:cTn>
                                        <p:tgtEl>
                                          <p:spTgt spid="10"/>
                                        </p:tgtEl>
                                        <p:attrNameLst>
                                          <p:attrName>style.visibility</p:attrName>
                                        </p:attrNameLst>
                                      </p:cBhvr>
                                      <p:to>
                                        <p:strVal val="visible"/>
                                      </p:to>
                                    </p:set>
                                    <p:animEffect transition="in" filter="box(in)">
                                      <p:cBhvr>
                                        <p:cTn id="69" dur="500"/>
                                        <p:tgtEl>
                                          <p:spTgt spid="10"/>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box(in)">
                                      <p:cBhvr>
                                        <p:cTn id="72" dur="500"/>
                                        <p:tgtEl>
                                          <p:spTgt spid="13"/>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32"/>
                                        </p:tgtEl>
                                        <p:attrNameLst>
                                          <p:attrName>style.visibility</p:attrName>
                                        </p:attrNameLst>
                                      </p:cBhvr>
                                      <p:to>
                                        <p:strVal val="visible"/>
                                      </p:to>
                                    </p:set>
                                    <p:animEffect transition="in" filter="box(in)">
                                      <p:cBhvr>
                                        <p:cTn id="75" dur="500"/>
                                        <p:tgtEl>
                                          <p:spTgt spid="32"/>
                                        </p:tgtEl>
                                      </p:cBhvr>
                                    </p:animEffect>
                                  </p:childTnLst>
                                </p:cTn>
                              </p:par>
                              <p:par>
                                <p:cTn id="76" presetID="4" presetClass="entr" presetSubtype="16" fill="hold" grpId="0" nodeType="withEffect">
                                  <p:stCondLst>
                                    <p:cond delay="0"/>
                                  </p:stCondLst>
                                  <p:childTnLst>
                                    <p:set>
                                      <p:cBhvr>
                                        <p:cTn id="77" dur="1" fill="hold">
                                          <p:stCondLst>
                                            <p:cond delay="0"/>
                                          </p:stCondLst>
                                        </p:cTn>
                                        <p:tgtEl>
                                          <p:spTgt spid="33"/>
                                        </p:tgtEl>
                                        <p:attrNameLst>
                                          <p:attrName>style.visibility</p:attrName>
                                        </p:attrNameLst>
                                      </p:cBhvr>
                                      <p:to>
                                        <p:strVal val="visible"/>
                                      </p:to>
                                    </p:set>
                                    <p:animEffect transition="in" filter="box(in)">
                                      <p:cBhvr>
                                        <p:cTn id="78" dur="500"/>
                                        <p:tgtEl>
                                          <p:spTgt spid="33"/>
                                        </p:tgtEl>
                                      </p:cBhvr>
                                    </p:animEffect>
                                  </p:childTnLst>
                                </p:cTn>
                              </p:par>
                              <p:par>
                                <p:cTn id="79" presetID="4" presetClass="entr" presetSubtype="16" fill="hold" grpId="0" nodeType="withEffect">
                                  <p:stCondLst>
                                    <p:cond delay="0"/>
                                  </p:stCondLst>
                                  <p:childTnLst>
                                    <p:set>
                                      <p:cBhvr>
                                        <p:cTn id="80" dur="1" fill="hold">
                                          <p:stCondLst>
                                            <p:cond delay="0"/>
                                          </p:stCondLst>
                                        </p:cTn>
                                        <p:tgtEl>
                                          <p:spTgt spid="34"/>
                                        </p:tgtEl>
                                        <p:attrNameLst>
                                          <p:attrName>style.visibility</p:attrName>
                                        </p:attrNameLst>
                                      </p:cBhvr>
                                      <p:to>
                                        <p:strVal val="visible"/>
                                      </p:to>
                                    </p:set>
                                    <p:animEffect transition="in" filter="box(in)">
                                      <p:cBhvr>
                                        <p:cTn id="81" dur="500"/>
                                        <p:tgtEl>
                                          <p:spTgt spid="34"/>
                                        </p:tgtEl>
                                      </p:cBhvr>
                                    </p:animEffect>
                                  </p:childTnLst>
                                </p:cTn>
                              </p:par>
                            </p:childTnLst>
                          </p:cTn>
                        </p:par>
                      </p:childTnLst>
                    </p:cTn>
                  </p:par>
                  <p:par>
                    <p:cTn id="82" fill="hold">
                      <p:stCondLst>
                        <p:cond delay="indefinite"/>
                      </p:stCondLst>
                      <p:childTnLst>
                        <p:par>
                          <p:cTn id="83" fill="hold">
                            <p:stCondLst>
                              <p:cond delay="0"/>
                            </p:stCondLst>
                            <p:childTnLst>
                              <p:par>
                                <p:cTn id="84" presetID="56" presetClass="path" presetSubtype="0" accel="50000" decel="50000" fill="hold" grpId="1" nodeType="clickEffect">
                                  <p:stCondLst>
                                    <p:cond delay="0"/>
                                  </p:stCondLst>
                                  <p:childTnLst>
                                    <p:animMotion origin="layout" path="M 0 -1.91489E-6 L 0.2599 -0.14454 " pathEditMode="relative" rAng="0" ptsTypes="AA">
                                      <p:cBhvr>
                                        <p:cTn id="85" dur="2000" fill="hold"/>
                                        <p:tgtEl>
                                          <p:spTgt spid="32"/>
                                        </p:tgtEl>
                                        <p:attrNameLst>
                                          <p:attrName>ppt_x</p:attrName>
                                          <p:attrName>ppt_y</p:attrName>
                                        </p:attrNameLst>
                                      </p:cBhvr>
                                      <p:rCtr x="13000" y="-7200"/>
                                    </p:animMotion>
                                  </p:childTnLst>
                                </p:cTn>
                              </p:par>
                            </p:childTnLst>
                          </p:cTn>
                        </p:par>
                        <p:par>
                          <p:cTn id="86" fill="hold">
                            <p:stCondLst>
                              <p:cond delay="2000"/>
                            </p:stCondLst>
                            <p:childTnLst>
                              <p:par>
                                <p:cTn id="87" presetID="4" presetClass="entr" presetSubtype="16" fill="hold" grpId="0" nodeType="afterEffect">
                                  <p:stCondLst>
                                    <p:cond delay="0"/>
                                  </p:stCondLst>
                                  <p:childTnLst>
                                    <p:set>
                                      <p:cBhvr>
                                        <p:cTn id="88" dur="1" fill="hold">
                                          <p:stCondLst>
                                            <p:cond delay="0"/>
                                          </p:stCondLst>
                                        </p:cTn>
                                        <p:tgtEl>
                                          <p:spTgt spid="35"/>
                                        </p:tgtEl>
                                        <p:attrNameLst>
                                          <p:attrName>style.visibility</p:attrName>
                                        </p:attrNameLst>
                                      </p:cBhvr>
                                      <p:to>
                                        <p:strVal val="visible"/>
                                      </p:to>
                                    </p:set>
                                    <p:animEffect transition="in" filter="box(in)">
                                      <p:cBhvr>
                                        <p:cTn id="89" dur="500"/>
                                        <p:tgtEl>
                                          <p:spTgt spid="35"/>
                                        </p:tgtEl>
                                      </p:cBhvr>
                                    </p:animEffect>
                                  </p:childTnLst>
                                </p:cTn>
                              </p:par>
                            </p:childTnLst>
                          </p:cTn>
                        </p:par>
                        <p:par>
                          <p:cTn id="90" fill="hold">
                            <p:stCondLst>
                              <p:cond delay="2500"/>
                            </p:stCondLst>
                            <p:childTnLst>
                              <p:par>
                                <p:cTn id="91" presetID="1" presetClass="entr" presetSubtype="0" fill="hold" grpId="0" nodeType="afterEffect">
                                  <p:stCondLst>
                                    <p:cond delay="0"/>
                                  </p:stCondLst>
                                  <p:childTnLst>
                                    <p:set>
                                      <p:cBhvr>
                                        <p:cTn id="92" dur="1" fill="hold">
                                          <p:stCondLst>
                                            <p:cond delay="0"/>
                                          </p:stCondLst>
                                        </p:cTn>
                                        <p:tgtEl>
                                          <p:spTgt spid="51"/>
                                        </p:tgtEl>
                                        <p:attrNameLst>
                                          <p:attrName>style.visibility</p:attrName>
                                        </p:attrNameLst>
                                      </p:cBhvr>
                                      <p:to>
                                        <p:strVal val="visible"/>
                                      </p:to>
                                    </p:set>
                                  </p:childTnLst>
                                </p:cTn>
                              </p:par>
                            </p:childTnLst>
                          </p:cTn>
                        </p:par>
                        <p:par>
                          <p:cTn id="93" fill="hold">
                            <p:stCondLst>
                              <p:cond delay="2500"/>
                            </p:stCondLst>
                            <p:childTnLst>
                              <p:par>
                                <p:cTn id="94" presetID="4" presetClass="entr" presetSubtype="16" fill="hold" grpId="0" nodeType="afterEffect">
                                  <p:stCondLst>
                                    <p:cond delay="0"/>
                                  </p:stCondLst>
                                  <p:childTnLst>
                                    <p:set>
                                      <p:cBhvr>
                                        <p:cTn id="95" dur="1" fill="hold">
                                          <p:stCondLst>
                                            <p:cond delay="0"/>
                                          </p:stCondLst>
                                        </p:cTn>
                                        <p:tgtEl>
                                          <p:spTgt spid="52"/>
                                        </p:tgtEl>
                                        <p:attrNameLst>
                                          <p:attrName>style.visibility</p:attrName>
                                        </p:attrNameLst>
                                      </p:cBhvr>
                                      <p:to>
                                        <p:strVal val="visible"/>
                                      </p:to>
                                    </p:set>
                                    <p:animEffect transition="in" filter="box(in)">
                                      <p:cBhvr>
                                        <p:cTn id="96" dur="500"/>
                                        <p:tgtEl>
                                          <p:spTgt spid="52"/>
                                        </p:tgtEl>
                                      </p:cBhvr>
                                    </p:animEffect>
                                  </p:childTnLst>
                                </p:cTn>
                              </p:par>
                            </p:childTnLst>
                          </p:cTn>
                        </p:par>
                      </p:childTnLst>
                    </p:cTn>
                  </p:par>
                  <p:par>
                    <p:cTn id="97" fill="hold">
                      <p:stCondLst>
                        <p:cond delay="indefinite"/>
                      </p:stCondLst>
                      <p:childTnLst>
                        <p:par>
                          <p:cTn id="98" fill="hold">
                            <p:stCondLst>
                              <p:cond delay="0"/>
                            </p:stCondLst>
                            <p:childTnLst>
                              <p:par>
                                <p:cTn id="99" presetID="49" presetClass="path" presetSubtype="0" accel="50000" decel="50000" fill="hold" grpId="1" nodeType="clickEffect">
                                  <p:stCondLst>
                                    <p:cond delay="0"/>
                                  </p:stCondLst>
                                  <p:childTnLst>
                                    <p:animMotion origin="layout" path="M 5E-6 4.69935E-6 L 0.36146 0.04926 " pathEditMode="relative" rAng="0" ptsTypes="AA">
                                      <p:cBhvr>
                                        <p:cTn id="100" dur="2000" fill="hold"/>
                                        <p:tgtEl>
                                          <p:spTgt spid="33"/>
                                        </p:tgtEl>
                                        <p:attrNameLst>
                                          <p:attrName>ppt_x</p:attrName>
                                          <p:attrName>ppt_y</p:attrName>
                                        </p:attrNameLst>
                                      </p:cBhvr>
                                      <p:rCtr x="18100" y="2500"/>
                                    </p:animMotion>
                                  </p:childTnLst>
                                </p:cTn>
                              </p:par>
                            </p:childTnLst>
                          </p:cTn>
                        </p:par>
                        <p:par>
                          <p:cTn id="101" fill="hold">
                            <p:stCondLst>
                              <p:cond delay="2000"/>
                            </p:stCondLst>
                            <p:childTnLst>
                              <p:par>
                                <p:cTn id="102" presetID="4" presetClass="entr" presetSubtype="16" fill="hold" grpId="0" nodeType="afterEffect">
                                  <p:stCondLst>
                                    <p:cond delay="0"/>
                                  </p:stCondLst>
                                  <p:childTnLst>
                                    <p:set>
                                      <p:cBhvr>
                                        <p:cTn id="103" dur="1" fill="hold">
                                          <p:stCondLst>
                                            <p:cond delay="0"/>
                                          </p:stCondLst>
                                        </p:cTn>
                                        <p:tgtEl>
                                          <p:spTgt spid="36"/>
                                        </p:tgtEl>
                                        <p:attrNameLst>
                                          <p:attrName>style.visibility</p:attrName>
                                        </p:attrNameLst>
                                      </p:cBhvr>
                                      <p:to>
                                        <p:strVal val="visible"/>
                                      </p:to>
                                    </p:set>
                                    <p:animEffect transition="in" filter="box(in)">
                                      <p:cBhvr>
                                        <p:cTn id="104" dur="500"/>
                                        <p:tgtEl>
                                          <p:spTgt spid="36"/>
                                        </p:tgtEl>
                                      </p:cBhvr>
                                    </p:animEffect>
                                  </p:childTnLst>
                                </p:cTn>
                              </p:par>
                            </p:childTnLst>
                          </p:cTn>
                        </p:par>
                        <p:par>
                          <p:cTn id="105" fill="hold">
                            <p:stCondLst>
                              <p:cond delay="2500"/>
                            </p:stCondLst>
                            <p:childTnLst>
                              <p:par>
                                <p:cTn id="106" presetID="1" presetClass="entr" presetSubtype="0" fill="hold" grpId="0" nodeType="afterEffect">
                                  <p:stCondLst>
                                    <p:cond delay="0"/>
                                  </p:stCondLst>
                                  <p:childTnLst>
                                    <p:set>
                                      <p:cBhvr>
                                        <p:cTn id="107" dur="1" fill="hold">
                                          <p:stCondLst>
                                            <p:cond delay="0"/>
                                          </p:stCondLst>
                                        </p:cTn>
                                        <p:tgtEl>
                                          <p:spTgt spid="53"/>
                                        </p:tgtEl>
                                        <p:attrNameLst>
                                          <p:attrName>style.visibility</p:attrName>
                                        </p:attrNameLst>
                                      </p:cBhvr>
                                      <p:to>
                                        <p:strVal val="visible"/>
                                      </p:to>
                                    </p:set>
                                  </p:childTnLst>
                                </p:cTn>
                              </p:par>
                            </p:childTnLst>
                          </p:cTn>
                        </p:par>
                        <p:par>
                          <p:cTn id="108" fill="hold">
                            <p:stCondLst>
                              <p:cond delay="2500"/>
                            </p:stCondLst>
                            <p:childTnLst>
                              <p:par>
                                <p:cTn id="109" presetID="4" presetClass="entr" presetSubtype="16" fill="hold" grpId="0" nodeType="afterEffect">
                                  <p:stCondLst>
                                    <p:cond delay="0"/>
                                  </p:stCondLst>
                                  <p:childTnLst>
                                    <p:set>
                                      <p:cBhvr>
                                        <p:cTn id="110" dur="1" fill="hold">
                                          <p:stCondLst>
                                            <p:cond delay="0"/>
                                          </p:stCondLst>
                                        </p:cTn>
                                        <p:tgtEl>
                                          <p:spTgt spid="54"/>
                                        </p:tgtEl>
                                        <p:attrNameLst>
                                          <p:attrName>style.visibility</p:attrName>
                                        </p:attrNameLst>
                                      </p:cBhvr>
                                      <p:to>
                                        <p:strVal val="visible"/>
                                      </p:to>
                                    </p:set>
                                    <p:animEffect transition="in" filter="box(in)">
                                      <p:cBhvr>
                                        <p:cTn id="111" dur="500"/>
                                        <p:tgtEl>
                                          <p:spTgt spid="54"/>
                                        </p:tgtEl>
                                      </p:cBhvr>
                                    </p:animEffect>
                                  </p:childTnLst>
                                </p:cTn>
                              </p:par>
                              <p:par>
                                <p:cTn id="112" presetID="3" presetClass="exit" presetSubtype="10" fill="hold" grpId="2" nodeType="withEffect">
                                  <p:stCondLst>
                                    <p:cond delay="0"/>
                                  </p:stCondLst>
                                  <p:childTnLst>
                                    <p:animEffect transition="out" filter="blinds(horizontal)">
                                      <p:cBhvr>
                                        <p:cTn id="113" dur="500"/>
                                        <p:tgtEl>
                                          <p:spTgt spid="33"/>
                                        </p:tgtEl>
                                      </p:cBhvr>
                                    </p:animEffect>
                                    <p:set>
                                      <p:cBhvr>
                                        <p:cTn id="114" dur="1" fill="hold">
                                          <p:stCondLst>
                                            <p:cond delay="499"/>
                                          </p:stCondLst>
                                        </p:cTn>
                                        <p:tgtEl>
                                          <p:spTgt spid="33"/>
                                        </p:tgtEl>
                                        <p:attrNameLst>
                                          <p:attrName>style.visibility</p:attrName>
                                        </p:attrNameLst>
                                      </p:cBhvr>
                                      <p:to>
                                        <p:strVal val="hidden"/>
                                      </p:to>
                                    </p:set>
                                  </p:childTnLst>
                                </p:cTn>
                              </p:par>
                            </p:childTnLst>
                          </p:cTn>
                        </p:par>
                      </p:childTnLst>
                    </p:cTn>
                  </p:par>
                  <p:par>
                    <p:cTn id="115" fill="hold">
                      <p:stCondLst>
                        <p:cond delay="indefinite"/>
                      </p:stCondLst>
                      <p:childTnLst>
                        <p:par>
                          <p:cTn id="116" fill="hold">
                            <p:stCondLst>
                              <p:cond delay="0"/>
                            </p:stCondLst>
                            <p:childTnLst>
                              <p:par>
                                <p:cTn id="117" presetID="4" presetClass="entr" presetSubtype="16" fill="hold" grpId="0" nodeType="clickEffect">
                                  <p:stCondLst>
                                    <p:cond delay="0"/>
                                  </p:stCondLst>
                                  <p:childTnLst>
                                    <p:set>
                                      <p:cBhvr>
                                        <p:cTn id="118" dur="1" fill="hold">
                                          <p:stCondLst>
                                            <p:cond delay="0"/>
                                          </p:stCondLst>
                                        </p:cTn>
                                        <p:tgtEl>
                                          <p:spTgt spid="37"/>
                                        </p:tgtEl>
                                        <p:attrNameLst>
                                          <p:attrName>style.visibility</p:attrName>
                                        </p:attrNameLst>
                                      </p:cBhvr>
                                      <p:to>
                                        <p:strVal val="visible"/>
                                      </p:to>
                                    </p:set>
                                    <p:animEffect transition="in" filter="box(in)">
                                      <p:cBhvr>
                                        <p:cTn id="119" dur="500"/>
                                        <p:tgtEl>
                                          <p:spTgt spid="37"/>
                                        </p:tgtEl>
                                      </p:cBhvr>
                                    </p:animEffect>
                                  </p:childTnLst>
                                </p:cTn>
                              </p:par>
                              <p:par>
                                <p:cTn id="120" presetID="4" presetClass="entr" presetSubtype="16" fill="hold" grpId="0" nodeType="withEffect">
                                  <p:stCondLst>
                                    <p:cond delay="0"/>
                                  </p:stCondLst>
                                  <p:childTnLst>
                                    <p:set>
                                      <p:cBhvr>
                                        <p:cTn id="121" dur="1" fill="hold">
                                          <p:stCondLst>
                                            <p:cond delay="0"/>
                                          </p:stCondLst>
                                        </p:cTn>
                                        <p:tgtEl>
                                          <p:spTgt spid="38"/>
                                        </p:tgtEl>
                                        <p:attrNameLst>
                                          <p:attrName>style.visibility</p:attrName>
                                        </p:attrNameLst>
                                      </p:cBhvr>
                                      <p:to>
                                        <p:strVal val="visible"/>
                                      </p:to>
                                    </p:set>
                                    <p:animEffect transition="in" filter="box(in)">
                                      <p:cBhvr>
                                        <p:cTn id="122" dur="500"/>
                                        <p:tgtEl>
                                          <p:spTgt spid="38"/>
                                        </p:tgtEl>
                                      </p:cBhvr>
                                    </p:animEffect>
                                  </p:childTnLst>
                                </p:cTn>
                              </p:par>
                              <p:par>
                                <p:cTn id="123" presetID="4" presetClass="entr" presetSubtype="16" fill="hold" grpId="0" nodeType="withEffect">
                                  <p:stCondLst>
                                    <p:cond delay="0"/>
                                  </p:stCondLst>
                                  <p:childTnLst>
                                    <p:set>
                                      <p:cBhvr>
                                        <p:cTn id="124" dur="1" fill="hold">
                                          <p:stCondLst>
                                            <p:cond delay="0"/>
                                          </p:stCondLst>
                                        </p:cTn>
                                        <p:tgtEl>
                                          <p:spTgt spid="41"/>
                                        </p:tgtEl>
                                        <p:attrNameLst>
                                          <p:attrName>style.visibility</p:attrName>
                                        </p:attrNameLst>
                                      </p:cBhvr>
                                      <p:to>
                                        <p:strVal val="visible"/>
                                      </p:to>
                                    </p:set>
                                    <p:animEffect transition="in" filter="box(in)">
                                      <p:cBhvr>
                                        <p:cTn id="125" dur="500"/>
                                        <p:tgtEl>
                                          <p:spTgt spid="41"/>
                                        </p:tgtEl>
                                      </p:cBhvr>
                                    </p:animEffect>
                                  </p:childTnLst>
                                </p:cTn>
                              </p:par>
                              <p:par>
                                <p:cTn id="126" presetID="4" presetClass="entr" presetSubtype="16" fill="hold" grpId="0" nodeType="withEffect">
                                  <p:stCondLst>
                                    <p:cond delay="0"/>
                                  </p:stCondLst>
                                  <p:childTnLst>
                                    <p:set>
                                      <p:cBhvr>
                                        <p:cTn id="127" dur="1" fill="hold">
                                          <p:stCondLst>
                                            <p:cond delay="0"/>
                                          </p:stCondLst>
                                        </p:cTn>
                                        <p:tgtEl>
                                          <p:spTgt spid="43"/>
                                        </p:tgtEl>
                                        <p:attrNameLst>
                                          <p:attrName>style.visibility</p:attrName>
                                        </p:attrNameLst>
                                      </p:cBhvr>
                                      <p:to>
                                        <p:strVal val="visible"/>
                                      </p:to>
                                    </p:set>
                                    <p:animEffect transition="in" filter="box(in)">
                                      <p:cBhvr>
                                        <p:cTn id="128" dur="500"/>
                                        <p:tgtEl>
                                          <p:spTgt spid="43"/>
                                        </p:tgtEl>
                                      </p:cBhvr>
                                    </p:animEffect>
                                  </p:childTnLst>
                                </p:cTn>
                              </p:par>
                            </p:childTnLst>
                          </p:cTn>
                        </p:par>
                        <p:par>
                          <p:cTn id="129" fill="hold">
                            <p:stCondLst>
                              <p:cond delay="500"/>
                            </p:stCondLst>
                            <p:childTnLst>
                              <p:par>
                                <p:cTn id="130" presetID="1" presetClass="entr" presetSubtype="0" fill="hold" grpId="1" nodeType="afterEffect">
                                  <p:stCondLst>
                                    <p:cond delay="0"/>
                                  </p:stCondLst>
                                  <p:childTnLst>
                                    <p:set>
                                      <p:cBhvr>
                                        <p:cTn id="131" dur="1" fill="hold">
                                          <p:stCondLst>
                                            <p:cond delay="0"/>
                                          </p:stCondLst>
                                        </p:cTn>
                                        <p:tgtEl>
                                          <p:spTgt spid="52"/>
                                        </p:tgtEl>
                                        <p:attrNameLst>
                                          <p:attrName>style.visibility</p:attrName>
                                        </p:attrNameLst>
                                      </p:cBhvr>
                                      <p:to>
                                        <p:strVal val="visible"/>
                                      </p:to>
                                    </p:set>
                                  </p:childTnLst>
                                </p:cTn>
                              </p:par>
                            </p:childTnLst>
                          </p:cTn>
                        </p:par>
                      </p:childTnLst>
                    </p:cTn>
                  </p:par>
                  <p:par>
                    <p:cTn id="132" fill="hold">
                      <p:stCondLst>
                        <p:cond delay="indefinite"/>
                      </p:stCondLst>
                      <p:childTnLst>
                        <p:par>
                          <p:cTn id="133" fill="hold">
                            <p:stCondLst>
                              <p:cond delay="0"/>
                            </p:stCondLst>
                            <p:childTnLst>
                              <p:par>
                                <p:cTn id="134" presetID="4" presetClass="entr" presetSubtype="16" fill="hold" grpId="0" nodeType="clickEffect">
                                  <p:stCondLst>
                                    <p:cond delay="0"/>
                                  </p:stCondLst>
                                  <p:childTnLst>
                                    <p:set>
                                      <p:cBhvr>
                                        <p:cTn id="135" dur="1" fill="hold">
                                          <p:stCondLst>
                                            <p:cond delay="0"/>
                                          </p:stCondLst>
                                        </p:cTn>
                                        <p:tgtEl>
                                          <p:spTgt spid="39"/>
                                        </p:tgtEl>
                                        <p:attrNameLst>
                                          <p:attrName>style.visibility</p:attrName>
                                        </p:attrNameLst>
                                      </p:cBhvr>
                                      <p:to>
                                        <p:strVal val="visible"/>
                                      </p:to>
                                    </p:set>
                                    <p:animEffect transition="in" filter="box(in)">
                                      <p:cBhvr>
                                        <p:cTn id="136" dur="500"/>
                                        <p:tgtEl>
                                          <p:spTgt spid="39"/>
                                        </p:tgtEl>
                                      </p:cBhvr>
                                    </p:animEffect>
                                  </p:childTnLst>
                                </p:cTn>
                              </p:par>
                              <p:par>
                                <p:cTn id="137" presetID="4" presetClass="entr" presetSubtype="16" fill="hold" grpId="0" nodeType="withEffect">
                                  <p:stCondLst>
                                    <p:cond delay="0"/>
                                  </p:stCondLst>
                                  <p:childTnLst>
                                    <p:set>
                                      <p:cBhvr>
                                        <p:cTn id="138" dur="1" fill="hold">
                                          <p:stCondLst>
                                            <p:cond delay="0"/>
                                          </p:stCondLst>
                                        </p:cTn>
                                        <p:tgtEl>
                                          <p:spTgt spid="40"/>
                                        </p:tgtEl>
                                        <p:attrNameLst>
                                          <p:attrName>style.visibility</p:attrName>
                                        </p:attrNameLst>
                                      </p:cBhvr>
                                      <p:to>
                                        <p:strVal val="visible"/>
                                      </p:to>
                                    </p:set>
                                    <p:animEffect transition="in" filter="box(in)">
                                      <p:cBhvr>
                                        <p:cTn id="139" dur="500"/>
                                        <p:tgtEl>
                                          <p:spTgt spid="40"/>
                                        </p:tgtEl>
                                      </p:cBhvr>
                                    </p:animEffect>
                                  </p:childTnLst>
                                </p:cTn>
                              </p:par>
                              <p:par>
                                <p:cTn id="140" presetID="4" presetClass="entr" presetSubtype="16" fill="hold" grpId="0" nodeType="withEffect">
                                  <p:stCondLst>
                                    <p:cond delay="0"/>
                                  </p:stCondLst>
                                  <p:childTnLst>
                                    <p:set>
                                      <p:cBhvr>
                                        <p:cTn id="141" dur="1" fill="hold">
                                          <p:stCondLst>
                                            <p:cond delay="0"/>
                                          </p:stCondLst>
                                        </p:cTn>
                                        <p:tgtEl>
                                          <p:spTgt spid="42"/>
                                        </p:tgtEl>
                                        <p:attrNameLst>
                                          <p:attrName>style.visibility</p:attrName>
                                        </p:attrNameLst>
                                      </p:cBhvr>
                                      <p:to>
                                        <p:strVal val="visible"/>
                                      </p:to>
                                    </p:set>
                                    <p:animEffect transition="in" filter="box(in)">
                                      <p:cBhvr>
                                        <p:cTn id="142" dur="500"/>
                                        <p:tgtEl>
                                          <p:spTgt spid="42"/>
                                        </p:tgtEl>
                                      </p:cBhvr>
                                    </p:animEffect>
                                  </p:childTnLst>
                                </p:cTn>
                              </p:par>
                              <p:par>
                                <p:cTn id="143" presetID="4" presetClass="entr" presetSubtype="16" fill="hold" grpId="0" nodeType="withEffect">
                                  <p:stCondLst>
                                    <p:cond delay="0"/>
                                  </p:stCondLst>
                                  <p:childTnLst>
                                    <p:set>
                                      <p:cBhvr>
                                        <p:cTn id="144" dur="1" fill="hold">
                                          <p:stCondLst>
                                            <p:cond delay="0"/>
                                          </p:stCondLst>
                                        </p:cTn>
                                        <p:tgtEl>
                                          <p:spTgt spid="44"/>
                                        </p:tgtEl>
                                        <p:attrNameLst>
                                          <p:attrName>style.visibility</p:attrName>
                                        </p:attrNameLst>
                                      </p:cBhvr>
                                      <p:to>
                                        <p:strVal val="visible"/>
                                      </p:to>
                                    </p:set>
                                    <p:animEffect transition="in" filter="box(in)">
                                      <p:cBhvr>
                                        <p:cTn id="145" dur="500"/>
                                        <p:tgtEl>
                                          <p:spTgt spid="44"/>
                                        </p:tgtEl>
                                      </p:cBhvr>
                                    </p:animEffect>
                                  </p:childTnLst>
                                </p:cTn>
                              </p:par>
                              <p:par>
                                <p:cTn id="146" presetID="4" presetClass="entr" presetSubtype="16" fill="hold" grpId="0" nodeType="withEffect">
                                  <p:stCondLst>
                                    <p:cond delay="0"/>
                                  </p:stCondLst>
                                  <p:childTnLst>
                                    <p:set>
                                      <p:cBhvr>
                                        <p:cTn id="147" dur="1" fill="hold">
                                          <p:stCondLst>
                                            <p:cond delay="0"/>
                                          </p:stCondLst>
                                        </p:cTn>
                                        <p:tgtEl>
                                          <p:spTgt spid="45"/>
                                        </p:tgtEl>
                                        <p:attrNameLst>
                                          <p:attrName>style.visibility</p:attrName>
                                        </p:attrNameLst>
                                      </p:cBhvr>
                                      <p:to>
                                        <p:strVal val="visible"/>
                                      </p:to>
                                    </p:set>
                                    <p:animEffect transition="in" filter="box(in)">
                                      <p:cBhvr>
                                        <p:cTn id="148"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10" grpId="0" animBg="1"/>
      <p:bldP spid="12" grpId="0" animBg="1"/>
      <p:bldP spid="13" grpId="0"/>
      <p:bldP spid="14" grpId="0"/>
      <p:bldP spid="15" grpId="0" animBg="1"/>
      <p:bldP spid="17" grpId="0"/>
      <p:bldP spid="18" grpId="0" animBg="1"/>
      <p:bldP spid="19" grpId="0" animBg="1"/>
      <p:bldP spid="20" grpId="0" animBg="1"/>
      <p:bldP spid="21" grpId="0" animBg="1"/>
      <p:bldP spid="22" grpId="0"/>
      <p:bldP spid="23" grpId="0"/>
      <p:bldP spid="24" grpId="0"/>
      <p:bldP spid="25" grpId="0"/>
      <p:bldP spid="26" grpId="0"/>
      <p:bldP spid="27" grpId="0"/>
      <p:bldP spid="28" grpId="0"/>
      <p:bldP spid="29" grpId="0"/>
      <p:bldP spid="32" grpId="0" animBg="1"/>
      <p:bldP spid="32" grpId="1" animBg="1"/>
      <p:bldP spid="33" grpId="0" animBg="1"/>
      <p:bldP spid="33" grpId="1" animBg="1"/>
      <p:bldP spid="33" grpId="2"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p:bldP spid="44" grpId="0"/>
      <p:bldP spid="45" grpId="0"/>
      <p:bldP spid="47" grpId="0" animBg="1"/>
      <p:bldP spid="48" grpId="0" animBg="1"/>
      <p:bldP spid="49" grpId="0" animBg="1"/>
      <p:bldP spid="50" grpId="0" animBg="1"/>
      <p:bldP spid="51" grpId="0" animBg="1"/>
      <p:bldP spid="52" grpId="0"/>
      <p:bldP spid="52" grpId="1"/>
      <p:bldP spid="53" grpId="0" animBg="1"/>
      <p:bldP spid="5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13</a:t>
            </a:fld>
            <a:endParaRPr lang="fr-BE" sz="1600" b="1" dirty="0">
              <a:solidFill>
                <a:srgbClr val="002060"/>
              </a:solidFill>
            </a:endParaRPr>
          </a:p>
        </p:txBody>
      </p:sp>
      <p:sp>
        <p:nvSpPr>
          <p:cNvPr id="11"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857232"/>
            <a:ext cx="5286412" cy="369332"/>
          </a:xfrm>
          <a:prstGeom prst="rect">
            <a:avLst/>
          </a:prstGeom>
        </p:spPr>
        <p:txBody>
          <a:bodyPr wrap="square">
            <a:spAutoFit/>
          </a:bodyPr>
          <a:lstStyle/>
          <a:p>
            <a:r>
              <a:rPr lang="fr-FR" b="1" dirty="0" smtClean="0">
                <a:solidFill>
                  <a:srgbClr val="00B050"/>
                </a:solidFill>
                <a:latin typeface="Comic Sans MS" pitchFamily="66" charset="0"/>
              </a:rPr>
              <a:t>5.2. Partition Multiples </a:t>
            </a:r>
          </a:p>
        </p:txBody>
      </p:sp>
      <p:sp>
        <p:nvSpPr>
          <p:cNvPr id="31" name="Rectangle 30"/>
          <p:cNvSpPr/>
          <p:nvPr/>
        </p:nvSpPr>
        <p:spPr>
          <a:xfrm>
            <a:off x="1428728" y="1285860"/>
            <a:ext cx="7500990" cy="5324535"/>
          </a:xfrm>
          <a:prstGeom prst="rect">
            <a:avLst/>
          </a:prstGeom>
        </p:spPr>
        <p:txBody>
          <a:bodyPr wrap="square">
            <a:spAutoFit/>
          </a:bodyPr>
          <a:lstStyle/>
          <a:p>
            <a:r>
              <a:rPr lang="fr-FR" b="1" dirty="0" smtClean="0">
                <a:solidFill>
                  <a:srgbClr val="00B0F0"/>
                </a:solidFill>
                <a:latin typeface="Comic Sans MS" pitchFamily="66" charset="0"/>
              </a:rPr>
              <a:t>5.2.2. Partition multiples variables</a:t>
            </a:r>
          </a:p>
          <a:p>
            <a:pPr algn="just" defTabSz="540000">
              <a:lnSpc>
                <a:spcPct val="150000"/>
              </a:lnSpc>
              <a:spcBef>
                <a:spcPts val="600"/>
              </a:spcBef>
              <a:buFont typeface="Wingdings" pitchFamily="2" charset="2"/>
              <a:buChar char="q"/>
            </a:pPr>
            <a:r>
              <a:rPr lang="fr-FR" dirty="0" smtClean="0">
                <a:latin typeface="Comic Sans MS" pitchFamily="66" charset="0"/>
              </a:rPr>
              <a:t> A la génération du système, l’espace mémoire usager est constitué d’ une seule partition libre;</a:t>
            </a:r>
          </a:p>
          <a:p>
            <a:pPr algn="just" defTabSz="540000">
              <a:lnSpc>
                <a:spcPct val="150000"/>
              </a:lnSpc>
              <a:spcBef>
                <a:spcPts val="600"/>
              </a:spcBef>
              <a:buFont typeface="Wingdings" pitchFamily="2" charset="2"/>
              <a:buChar char="q"/>
            </a:pPr>
            <a:r>
              <a:rPr lang="fr-FR" dirty="0" smtClean="0">
                <a:latin typeface="Comic Sans MS" pitchFamily="66" charset="0"/>
              </a:rPr>
              <a:t> Pour chaque processus chargé en mémoire, une partition égale, exactement, à sa taille est crée;</a:t>
            </a:r>
          </a:p>
          <a:p>
            <a:pPr algn="just" defTabSz="540000">
              <a:lnSpc>
                <a:spcPct val="150000"/>
              </a:lnSpc>
              <a:spcBef>
                <a:spcPts val="600"/>
              </a:spcBef>
              <a:buFont typeface="Wingdings" pitchFamily="2" charset="2"/>
              <a:buChar char="q"/>
            </a:pPr>
            <a:r>
              <a:rPr lang="fr-FR" dirty="0" smtClean="0">
                <a:latin typeface="Comic Sans MS" pitchFamily="66" charset="0"/>
              </a:rPr>
              <a:t> Quand un processus termine son exécution, sa partition est récupérée par le gestionnaire de la mémoire pour quelle soit allouée complètement ou partiellement à un autre processus; </a:t>
            </a:r>
          </a:p>
          <a:p>
            <a:pPr algn="just" defTabSz="540000">
              <a:lnSpc>
                <a:spcPct val="150000"/>
              </a:lnSpc>
              <a:spcBef>
                <a:spcPts val="600"/>
              </a:spcBef>
              <a:buFont typeface="Wingdings" pitchFamily="2" charset="2"/>
              <a:buChar char="q"/>
            </a:pPr>
            <a:r>
              <a:rPr lang="fr-FR" dirty="0" smtClean="0">
                <a:latin typeface="Comic Sans MS" pitchFamily="66" charset="0"/>
              </a:rPr>
              <a:t> Le reste d’une partition allouée à un processus n’est pas perdu, mais il constitue une autre (nouvelle) partition libre;</a:t>
            </a:r>
          </a:p>
          <a:p>
            <a:pPr algn="just" defTabSz="540000">
              <a:lnSpc>
                <a:spcPct val="150000"/>
              </a:lnSpc>
              <a:spcBef>
                <a:spcPts val="600"/>
              </a:spcBef>
              <a:buFont typeface="Wingdings" pitchFamily="2" charset="2"/>
              <a:buChar char="q"/>
            </a:pPr>
            <a:r>
              <a:rPr lang="fr-FR" dirty="0" smtClean="0">
                <a:latin typeface="Comic Sans MS" pitchFamily="66" charset="0"/>
              </a:rPr>
              <a:t> Des partitions libres qui sont contiguës sont fusionnées en une seule partition libre.</a:t>
            </a:r>
          </a:p>
        </p:txBody>
      </p:sp>
      <p:sp>
        <p:nvSpPr>
          <p:cNvPr id="7" name="Rectangle à coins arrondis 6"/>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14</a:t>
            </a:fld>
            <a:endParaRPr lang="fr-BE" sz="1600" b="1" dirty="0">
              <a:solidFill>
                <a:srgbClr val="002060"/>
              </a:solidFill>
            </a:endParaRPr>
          </a:p>
        </p:txBody>
      </p:sp>
      <p:sp>
        <p:nvSpPr>
          <p:cNvPr id="11" name="Titre 1"/>
          <p:cNvSpPr>
            <a:spLocks noGrp="1"/>
          </p:cNvSpPr>
          <p:nvPr>
            <p:ph type="title"/>
          </p:nvPr>
        </p:nvSpPr>
        <p:spPr>
          <a:xfrm>
            <a:off x="1435608" y="71414"/>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642919"/>
            <a:ext cx="7429552" cy="369332"/>
          </a:xfrm>
          <a:prstGeom prst="rect">
            <a:avLst/>
          </a:prstGeom>
        </p:spPr>
        <p:txBody>
          <a:bodyPr wrap="square">
            <a:spAutoFit/>
          </a:bodyPr>
          <a:lstStyle/>
          <a:p>
            <a:r>
              <a:rPr lang="fr-FR" b="1" dirty="0" smtClean="0">
                <a:solidFill>
                  <a:srgbClr val="002060"/>
                </a:solidFill>
                <a:latin typeface="Comic Sans MS" pitchFamily="66" charset="0"/>
              </a:rPr>
              <a:t>5.2.2. Partition multiples variables</a:t>
            </a:r>
            <a:endParaRPr lang="fr-FR" b="1" dirty="0" smtClean="0">
              <a:solidFill>
                <a:srgbClr val="00B050"/>
              </a:solidFill>
              <a:latin typeface="Comic Sans MS" pitchFamily="66" charset="0"/>
            </a:endParaRPr>
          </a:p>
        </p:txBody>
      </p:sp>
      <p:sp>
        <p:nvSpPr>
          <p:cNvPr id="7" name="Rectangle 6"/>
          <p:cNvSpPr/>
          <p:nvPr/>
        </p:nvSpPr>
        <p:spPr>
          <a:xfrm>
            <a:off x="1285852" y="1000108"/>
            <a:ext cx="7643866" cy="170816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fr-FR" sz="2000" b="1" dirty="0" smtClean="0">
                <a:solidFill>
                  <a:srgbClr val="C00000"/>
                </a:solidFill>
                <a:latin typeface="Comic Sans MS" pitchFamily="66" charset="0"/>
              </a:rPr>
              <a:t>Important:</a:t>
            </a:r>
          </a:p>
          <a:p>
            <a:pPr>
              <a:lnSpc>
                <a:spcPct val="150000"/>
              </a:lnSpc>
              <a:spcBef>
                <a:spcPts val="600"/>
              </a:spcBef>
              <a:buClr>
                <a:srgbClr val="0070C0"/>
              </a:buClr>
              <a:buFont typeface="Wingdings" pitchFamily="2" charset="2"/>
              <a:buChar char="ü"/>
            </a:pPr>
            <a:r>
              <a:rPr lang="fr-FR" dirty="0" smtClean="0">
                <a:latin typeface="Comic Sans MS" pitchFamily="66" charset="0"/>
              </a:rPr>
              <a:t> </a:t>
            </a:r>
            <a:r>
              <a:rPr lang="fr-FR" sz="1600" dirty="0" smtClean="0">
                <a:latin typeface="Comic Sans MS" pitchFamily="66" charset="0"/>
              </a:rPr>
              <a:t>Le partitionnement multiple variable règle le problème de la fragmentation interne;</a:t>
            </a:r>
          </a:p>
          <a:p>
            <a:pPr>
              <a:lnSpc>
                <a:spcPct val="150000"/>
              </a:lnSpc>
              <a:spcBef>
                <a:spcPts val="600"/>
              </a:spcBef>
              <a:buClr>
                <a:srgbClr val="0070C0"/>
              </a:buClr>
              <a:buFont typeface="Wingdings" pitchFamily="2" charset="2"/>
              <a:buChar char="Ø"/>
            </a:pPr>
            <a:r>
              <a:rPr lang="fr-FR" sz="1600" dirty="0" smtClean="0">
                <a:latin typeface="Comic Sans MS" pitchFamily="66" charset="0"/>
              </a:rPr>
              <a:t> Cependant, il cause toujours le problème de la fragmentation externe.</a:t>
            </a:r>
          </a:p>
        </p:txBody>
      </p:sp>
      <p:sp>
        <p:nvSpPr>
          <p:cNvPr id="10" name="Rectangle 9"/>
          <p:cNvSpPr/>
          <p:nvPr/>
        </p:nvSpPr>
        <p:spPr>
          <a:xfrm>
            <a:off x="1214414" y="4214818"/>
            <a:ext cx="3857652" cy="64294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12" name="Rectangle 11"/>
          <p:cNvSpPr/>
          <p:nvPr/>
        </p:nvSpPr>
        <p:spPr>
          <a:xfrm>
            <a:off x="5500694" y="2786058"/>
            <a:ext cx="2857520" cy="36433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3" name="ZoneTexte 12"/>
          <p:cNvSpPr txBox="1"/>
          <p:nvPr/>
        </p:nvSpPr>
        <p:spPr>
          <a:xfrm>
            <a:off x="1785918" y="3643314"/>
            <a:ext cx="2416687" cy="369332"/>
          </a:xfrm>
          <a:prstGeom prst="rect">
            <a:avLst/>
          </a:prstGeom>
          <a:noFill/>
        </p:spPr>
        <p:txBody>
          <a:bodyPr wrap="none" rtlCol="0">
            <a:spAutoFit/>
          </a:bodyPr>
          <a:lstStyle/>
          <a:p>
            <a:r>
              <a:rPr lang="fr-FR" dirty="0" smtClean="0"/>
              <a:t>File des processus prêts</a:t>
            </a:r>
            <a:endParaRPr lang="fr-FR" dirty="0"/>
          </a:p>
        </p:txBody>
      </p:sp>
      <p:sp>
        <p:nvSpPr>
          <p:cNvPr id="14" name="ZoneTexte 13"/>
          <p:cNvSpPr txBox="1"/>
          <p:nvPr/>
        </p:nvSpPr>
        <p:spPr>
          <a:xfrm>
            <a:off x="7072330" y="6429396"/>
            <a:ext cx="566181" cy="369332"/>
          </a:xfrm>
          <a:prstGeom prst="rect">
            <a:avLst/>
          </a:prstGeom>
          <a:noFill/>
        </p:spPr>
        <p:txBody>
          <a:bodyPr wrap="none" rtlCol="0">
            <a:spAutoFit/>
          </a:bodyPr>
          <a:lstStyle/>
          <a:p>
            <a:r>
              <a:rPr lang="fr-FR" b="1" dirty="0" smtClean="0"/>
              <a:t>MC</a:t>
            </a:r>
            <a:endParaRPr lang="fr-FR" b="1" dirty="0"/>
          </a:p>
        </p:txBody>
      </p:sp>
      <p:sp>
        <p:nvSpPr>
          <p:cNvPr id="15" name="Rectangle 14"/>
          <p:cNvSpPr/>
          <p:nvPr/>
        </p:nvSpPr>
        <p:spPr>
          <a:xfrm>
            <a:off x="5500694" y="2786058"/>
            <a:ext cx="2857520" cy="50006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dirty="0"/>
          </a:p>
        </p:txBody>
      </p:sp>
      <p:sp>
        <p:nvSpPr>
          <p:cNvPr id="16" name="ZoneTexte 15"/>
          <p:cNvSpPr txBox="1"/>
          <p:nvPr/>
        </p:nvSpPr>
        <p:spPr>
          <a:xfrm>
            <a:off x="5715008" y="2814576"/>
            <a:ext cx="2428892" cy="400110"/>
          </a:xfrm>
          <a:prstGeom prst="rect">
            <a:avLst/>
          </a:prstGeom>
          <a:noFill/>
        </p:spPr>
        <p:txBody>
          <a:bodyPr wrap="square" rtlCol="0">
            <a:spAutoFit/>
          </a:bodyPr>
          <a:lstStyle/>
          <a:p>
            <a:pPr algn="ctr"/>
            <a:r>
              <a:rPr lang="fr-FR" sz="2000" dirty="0" smtClean="0">
                <a:solidFill>
                  <a:schemeClr val="bg1"/>
                </a:solidFill>
              </a:rPr>
              <a:t>Processus système</a:t>
            </a:r>
            <a:endParaRPr lang="fr-FR" sz="2000" dirty="0">
              <a:solidFill>
                <a:schemeClr val="bg1"/>
              </a:solidFill>
            </a:endParaRPr>
          </a:p>
        </p:txBody>
      </p:sp>
      <p:sp>
        <p:nvSpPr>
          <p:cNvPr id="17" name="Rectangle 16"/>
          <p:cNvSpPr/>
          <p:nvPr/>
        </p:nvSpPr>
        <p:spPr>
          <a:xfrm>
            <a:off x="5500694" y="3286124"/>
            <a:ext cx="2857520"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18" name="Rectangle 17"/>
          <p:cNvSpPr/>
          <p:nvPr/>
        </p:nvSpPr>
        <p:spPr>
          <a:xfrm>
            <a:off x="5500694" y="4214818"/>
            <a:ext cx="2857520"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19" name="Rectangle 18"/>
          <p:cNvSpPr/>
          <p:nvPr/>
        </p:nvSpPr>
        <p:spPr>
          <a:xfrm>
            <a:off x="5500694" y="4714884"/>
            <a:ext cx="2857520" cy="64294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20" name="Rectangle 19"/>
          <p:cNvSpPr/>
          <p:nvPr/>
        </p:nvSpPr>
        <p:spPr>
          <a:xfrm>
            <a:off x="5500694" y="5357826"/>
            <a:ext cx="2857520"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21" name="ZoneTexte 20"/>
          <p:cNvSpPr txBox="1"/>
          <p:nvPr/>
        </p:nvSpPr>
        <p:spPr>
          <a:xfrm>
            <a:off x="8373044" y="3929066"/>
            <a:ext cx="699550" cy="338554"/>
          </a:xfrm>
          <a:prstGeom prst="rect">
            <a:avLst/>
          </a:prstGeom>
          <a:noFill/>
        </p:spPr>
        <p:txBody>
          <a:bodyPr wrap="none" rtlCol="0">
            <a:spAutoFit/>
          </a:bodyPr>
          <a:lstStyle/>
          <a:p>
            <a:r>
              <a:rPr lang="fr-FR" sz="1600" b="1" dirty="0" smtClean="0"/>
              <a:t>60 ko</a:t>
            </a:r>
            <a:endParaRPr lang="fr-FR" sz="1600" b="1" dirty="0"/>
          </a:p>
        </p:txBody>
      </p:sp>
      <p:sp>
        <p:nvSpPr>
          <p:cNvPr id="23" name="ZoneTexte 22"/>
          <p:cNvSpPr txBox="1"/>
          <p:nvPr/>
        </p:nvSpPr>
        <p:spPr>
          <a:xfrm>
            <a:off x="8330668" y="4929198"/>
            <a:ext cx="813364" cy="338554"/>
          </a:xfrm>
          <a:prstGeom prst="rect">
            <a:avLst/>
          </a:prstGeom>
          <a:noFill/>
        </p:spPr>
        <p:txBody>
          <a:bodyPr wrap="none" rtlCol="0">
            <a:spAutoFit/>
          </a:bodyPr>
          <a:lstStyle/>
          <a:p>
            <a:r>
              <a:rPr lang="fr-FR" sz="1600" b="1" dirty="0" smtClean="0"/>
              <a:t>200 ko</a:t>
            </a:r>
          </a:p>
        </p:txBody>
      </p:sp>
      <p:sp>
        <p:nvSpPr>
          <p:cNvPr id="24" name="ZoneTexte 23"/>
          <p:cNvSpPr txBox="1"/>
          <p:nvPr/>
        </p:nvSpPr>
        <p:spPr>
          <a:xfrm>
            <a:off x="6357950" y="5715016"/>
            <a:ext cx="981294" cy="369332"/>
          </a:xfrm>
          <a:prstGeom prst="rect">
            <a:avLst/>
          </a:prstGeom>
          <a:noFill/>
        </p:spPr>
        <p:txBody>
          <a:bodyPr wrap="none" rtlCol="0">
            <a:spAutoFit/>
          </a:bodyPr>
          <a:lstStyle/>
          <a:p>
            <a:r>
              <a:rPr lang="fr-FR" b="1" dirty="0" smtClean="0"/>
              <a:t>380 KO</a:t>
            </a:r>
            <a:endParaRPr lang="fr-FR" b="1" dirty="0"/>
          </a:p>
        </p:txBody>
      </p:sp>
      <p:sp>
        <p:nvSpPr>
          <p:cNvPr id="25" name="ZoneTexte 24"/>
          <p:cNvSpPr txBox="1"/>
          <p:nvPr/>
        </p:nvSpPr>
        <p:spPr>
          <a:xfrm>
            <a:off x="6643702" y="3916924"/>
            <a:ext cx="750718" cy="369332"/>
          </a:xfrm>
          <a:prstGeom prst="rect">
            <a:avLst/>
          </a:prstGeom>
          <a:noFill/>
        </p:spPr>
        <p:txBody>
          <a:bodyPr wrap="none" rtlCol="0">
            <a:spAutoFit/>
          </a:bodyPr>
          <a:lstStyle/>
          <a:p>
            <a:r>
              <a:rPr lang="fr-FR" b="1" dirty="0" smtClean="0"/>
              <a:t>Libre</a:t>
            </a:r>
            <a:endParaRPr lang="fr-FR" b="1" dirty="0"/>
          </a:p>
        </p:txBody>
      </p:sp>
      <p:sp>
        <p:nvSpPr>
          <p:cNvPr id="27" name="ZoneTexte 26"/>
          <p:cNvSpPr txBox="1"/>
          <p:nvPr/>
        </p:nvSpPr>
        <p:spPr>
          <a:xfrm>
            <a:off x="6643702" y="4857760"/>
            <a:ext cx="750718" cy="369332"/>
          </a:xfrm>
          <a:prstGeom prst="rect">
            <a:avLst/>
          </a:prstGeom>
          <a:noFill/>
        </p:spPr>
        <p:txBody>
          <a:bodyPr wrap="none" rtlCol="0">
            <a:spAutoFit/>
          </a:bodyPr>
          <a:lstStyle/>
          <a:p>
            <a:r>
              <a:rPr lang="fr-FR" b="1" dirty="0" smtClean="0"/>
              <a:t>Libre</a:t>
            </a:r>
            <a:endParaRPr lang="fr-FR" b="1" dirty="0"/>
          </a:p>
        </p:txBody>
      </p:sp>
      <p:sp>
        <p:nvSpPr>
          <p:cNvPr id="29" name="Rectangle 28"/>
          <p:cNvSpPr/>
          <p:nvPr/>
        </p:nvSpPr>
        <p:spPr>
          <a:xfrm>
            <a:off x="5500694" y="3286124"/>
            <a:ext cx="2857520"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P1 </a:t>
            </a:r>
            <a:r>
              <a:rPr lang="fr-FR" dirty="0" smtClean="0">
                <a:latin typeface="Aparajita" pitchFamily="34" charset="0"/>
                <a:cs typeface="Aparajita" pitchFamily="34" charset="0"/>
              </a:rPr>
              <a:t>(180 ko)</a:t>
            </a:r>
            <a:endParaRPr lang="fr-FR" dirty="0">
              <a:latin typeface="Aparajita" pitchFamily="34" charset="0"/>
              <a:cs typeface="Aparajita" pitchFamily="34" charset="0"/>
            </a:endParaRPr>
          </a:p>
        </p:txBody>
      </p:sp>
      <p:sp>
        <p:nvSpPr>
          <p:cNvPr id="32" name="Rectangle 31"/>
          <p:cNvSpPr/>
          <p:nvPr/>
        </p:nvSpPr>
        <p:spPr>
          <a:xfrm>
            <a:off x="5500694" y="4214818"/>
            <a:ext cx="285752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P2 </a:t>
            </a:r>
            <a:r>
              <a:rPr lang="fr-FR" dirty="0" smtClean="0">
                <a:latin typeface="Aparajita" pitchFamily="34" charset="0"/>
                <a:cs typeface="Aparajita" pitchFamily="34" charset="0"/>
              </a:rPr>
              <a:t>(160 ko)</a:t>
            </a:r>
            <a:endParaRPr lang="fr-FR" dirty="0">
              <a:latin typeface="Aparajita" pitchFamily="34" charset="0"/>
              <a:cs typeface="Aparajita" pitchFamily="34" charset="0"/>
            </a:endParaRPr>
          </a:p>
        </p:txBody>
      </p:sp>
      <p:sp>
        <p:nvSpPr>
          <p:cNvPr id="33" name="Rectangle 32"/>
          <p:cNvSpPr/>
          <p:nvPr/>
        </p:nvSpPr>
        <p:spPr>
          <a:xfrm>
            <a:off x="4143372" y="4214818"/>
            <a:ext cx="92869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P4</a:t>
            </a:r>
          </a:p>
          <a:p>
            <a:pPr algn="ctr"/>
            <a:r>
              <a:rPr lang="fr-FR" dirty="0" smtClean="0">
                <a:latin typeface="Aparajita" pitchFamily="34" charset="0"/>
                <a:cs typeface="Aparajita" pitchFamily="34" charset="0"/>
              </a:rPr>
              <a:t>(220 ko)</a:t>
            </a:r>
            <a:endParaRPr lang="fr-FR" dirty="0">
              <a:latin typeface="Aparajita" pitchFamily="34" charset="0"/>
              <a:cs typeface="Aparajita" pitchFamily="34" charset="0"/>
            </a:endParaRPr>
          </a:p>
        </p:txBody>
      </p:sp>
      <p:sp>
        <p:nvSpPr>
          <p:cNvPr id="46" name="Rectangle 45"/>
          <p:cNvSpPr/>
          <p:nvPr/>
        </p:nvSpPr>
        <p:spPr>
          <a:xfrm>
            <a:off x="5500694" y="5357826"/>
            <a:ext cx="2857520"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P3</a:t>
            </a:r>
          </a:p>
          <a:p>
            <a:pPr algn="ctr"/>
            <a:r>
              <a:rPr lang="fr-FR" dirty="0" smtClean="0">
                <a:latin typeface="Aparajita" pitchFamily="34" charset="0"/>
                <a:cs typeface="Aparajita" pitchFamily="34" charset="0"/>
              </a:rPr>
              <a:t>(340 ko)</a:t>
            </a:r>
            <a:endParaRPr lang="fr-FR" dirty="0">
              <a:latin typeface="Aparajita" pitchFamily="34" charset="0"/>
              <a:cs typeface="Aparajita" pitchFamily="34" charset="0"/>
            </a:endParaRPr>
          </a:p>
        </p:txBody>
      </p:sp>
      <p:sp>
        <p:nvSpPr>
          <p:cNvPr id="47" name="ZoneTexte 46"/>
          <p:cNvSpPr txBox="1"/>
          <p:nvPr/>
        </p:nvSpPr>
        <p:spPr>
          <a:xfrm>
            <a:off x="8358214" y="3429000"/>
            <a:ext cx="813364" cy="338554"/>
          </a:xfrm>
          <a:prstGeom prst="rect">
            <a:avLst/>
          </a:prstGeom>
          <a:noFill/>
        </p:spPr>
        <p:txBody>
          <a:bodyPr wrap="none" rtlCol="0">
            <a:spAutoFit/>
          </a:bodyPr>
          <a:lstStyle/>
          <a:p>
            <a:r>
              <a:rPr lang="fr-FR" sz="1600" b="1" dirty="0" smtClean="0"/>
              <a:t>180 ko</a:t>
            </a:r>
            <a:endParaRPr lang="fr-FR" sz="1600" b="1" dirty="0"/>
          </a:p>
        </p:txBody>
      </p:sp>
      <p:sp>
        <p:nvSpPr>
          <p:cNvPr id="48" name="ZoneTexte 47"/>
          <p:cNvSpPr txBox="1"/>
          <p:nvPr/>
        </p:nvSpPr>
        <p:spPr>
          <a:xfrm>
            <a:off x="8358214" y="4233454"/>
            <a:ext cx="813364" cy="338554"/>
          </a:xfrm>
          <a:prstGeom prst="rect">
            <a:avLst/>
          </a:prstGeom>
          <a:noFill/>
        </p:spPr>
        <p:txBody>
          <a:bodyPr wrap="none" rtlCol="0">
            <a:spAutoFit/>
          </a:bodyPr>
          <a:lstStyle/>
          <a:p>
            <a:r>
              <a:rPr lang="fr-FR" sz="1600" b="1" dirty="0" smtClean="0"/>
              <a:t>160 ko</a:t>
            </a:r>
            <a:endParaRPr lang="fr-FR" sz="1600" b="1" dirty="0"/>
          </a:p>
        </p:txBody>
      </p:sp>
      <p:sp>
        <p:nvSpPr>
          <p:cNvPr id="49" name="ZoneTexte 48"/>
          <p:cNvSpPr txBox="1"/>
          <p:nvPr/>
        </p:nvSpPr>
        <p:spPr>
          <a:xfrm>
            <a:off x="8330668" y="5662214"/>
            <a:ext cx="813364" cy="338554"/>
          </a:xfrm>
          <a:prstGeom prst="rect">
            <a:avLst/>
          </a:prstGeom>
          <a:noFill/>
        </p:spPr>
        <p:txBody>
          <a:bodyPr wrap="none" rtlCol="0">
            <a:spAutoFit/>
          </a:bodyPr>
          <a:lstStyle/>
          <a:p>
            <a:r>
              <a:rPr lang="fr-FR" sz="1600" b="1" dirty="0" smtClean="0"/>
              <a:t>340 ko</a:t>
            </a:r>
          </a:p>
        </p:txBody>
      </p:sp>
      <p:sp>
        <p:nvSpPr>
          <p:cNvPr id="50" name="Rectangle 49"/>
          <p:cNvSpPr/>
          <p:nvPr/>
        </p:nvSpPr>
        <p:spPr>
          <a:xfrm>
            <a:off x="5500694" y="4714884"/>
            <a:ext cx="2857520" cy="64294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dirty="0"/>
          </a:p>
        </p:txBody>
      </p:sp>
      <p:sp>
        <p:nvSpPr>
          <p:cNvPr id="51" name="Rectangle 50"/>
          <p:cNvSpPr/>
          <p:nvPr/>
        </p:nvSpPr>
        <p:spPr>
          <a:xfrm>
            <a:off x="5500694" y="3929066"/>
            <a:ext cx="2857520" cy="28575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dirty="0"/>
          </a:p>
        </p:txBody>
      </p:sp>
      <p:sp>
        <p:nvSpPr>
          <p:cNvPr id="52" name="Rectangle 51"/>
          <p:cNvSpPr/>
          <p:nvPr/>
        </p:nvSpPr>
        <p:spPr>
          <a:xfrm>
            <a:off x="1142976" y="6143644"/>
            <a:ext cx="785818" cy="142876"/>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dirty="0"/>
          </a:p>
        </p:txBody>
      </p:sp>
      <p:sp>
        <p:nvSpPr>
          <p:cNvPr id="53" name="ZoneTexte 52"/>
          <p:cNvSpPr txBox="1"/>
          <p:nvPr/>
        </p:nvSpPr>
        <p:spPr>
          <a:xfrm>
            <a:off x="2000232" y="6000768"/>
            <a:ext cx="2395207" cy="338554"/>
          </a:xfrm>
          <a:prstGeom prst="rect">
            <a:avLst/>
          </a:prstGeom>
          <a:noFill/>
        </p:spPr>
        <p:txBody>
          <a:bodyPr wrap="none" rtlCol="0">
            <a:spAutoFit/>
          </a:bodyPr>
          <a:lstStyle/>
          <a:p>
            <a:r>
              <a:rPr lang="fr-FR" sz="1600" dirty="0" smtClean="0">
                <a:latin typeface="Comic Sans MS" pitchFamily="66" charset="0"/>
              </a:rPr>
              <a:t>Fragmentation externe</a:t>
            </a:r>
          </a:p>
        </p:txBody>
      </p:sp>
      <p:sp>
        <p:nvSpPr>
          <p:cNvPr id="54" name="ZoneTexte 53"/>
          <p:cNvSpPr txBox="1"/>
          <p:nvPr/>
        </p:nvSpPr>
        <p:spPr>
          <a:xfrm>
            <a:off x="8358214" y="3643314"/>
            <a:ext cx="813364" cy="338554"/>
          </a:xfrm>
          <a:prstGeom prst="rect">
            <a:avLst/>
          </a:prstGeom>
          <a:noFill/>
        </p:spPr>
        <p:txBody>
          <a:bodyPr wrap="none" rtlCol="0">
            <a:spAutoFit/>
          </a:bodyPr>
          <a:lstStyle/>
          <a:p>
            <a:r>
              <a:rPr lang="fr-FR" sz="1600" b="1" dirty="0" smtClean="0"/>
              <a:t>240 ko</a:t>
            </a:r>
          </a:p>
        </p:txBody>
      </p:sp>
      <p:sp>
        <p:nvSpPr>
          <p:cNvPr id="55" name="Rectangle 54"/>
          <p:cNvSpPr/>
          <p:nvPr/>
        </p:nvSpPr>
        <p:spPr>
          <a:xfrm>
            <a:off x="5500694" y="3286124"/>
            <a:ext cx="2857520"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P4 </a:t>
            </a:r>
            <a:r>
              <a:rPr lang="fr-FR" dirty="0" smtClean="0">
                <a:latin typeface="Aparajita" pitchFamily="34" charset="0"/>
                <a:cs typeface="Aparajita" pitchFamily="34" charset="0"/>
              </a:rPr>
              <a:t>(220 ko)</a:t>
            </a:r>
            <a:endParaRPr lang="fr-FR" dirty="0">
              <a:latin typeface="Aparajita" pitchFamily="34" charset="0"/>
              <a:cs typeface="Aparajita" pitchFamily="34" charset="0"/>
            </a:endParaRPr>
          </a:p>
        </p:txBody>
      </p:sp>
      <p:sp>
        <p:nvSpPr>
          <p:cNvPr id="56" name="ZoneTexte 55"/>
          <p:cNvSpPr txBox="1"/>
          <p:nvPr/>
        </p:nvSpPr>
        <p:spPr>
          <a:xfrm>
            <a:off x="8373044" y="3929066"/>
            <a:ext cx="699550" cy="338554"/>
          </a:xfrm>
          <a:prstGeom prst="rect">
            <a:avLst/>
          </a:prstGeom>
          <a:noFill/>
        </p:spPr>
        <p:txBody>
          <a:bodyPr wrap="none" rtlCol="0">
            <a:spAutoFit/>
          </a:bodyPr>
          <a:lstStyle/>
          <a:p>
            <a:r>
              <a:rPr lang="fr-FR" sz="1600" b="1" dirty="0" smtClean="0"/>
              <a:t>20 ko</a:t>
            </a:r>
            <a:endParaRPr lang="fr-FR" sz="1600" b="1" dirty="0"/>
          </a:p>
        </p:txBody>
      </p:sp>
      <p:sp>
        <p:nvSpPr>
          <p:cNvPr id="36" name="Rectangle à coins arrondis 3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checkerboard(across)">
                                      <p:cBhvr>
                                        <p:cTn id="10" dur="500"/>
                                        <p:tgtEl>
                                          <p:spTgt spid="12"/>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checkerboard(across)">
                                      <p:cBhvr>
                                        <p:cTn id="13" dur="500"/>
                                        <p:tgtEl>
                                          <p:spTgt spid="13"/>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checkerboard(across)">
                                      <p:cBhvr>
                                        <p:cTn id="16" dur="500"/>
                                        <p:tgtEl>
                                          <p:spTgt spid="14"/>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checkerboard(across)">
                                      <p:cBhvr>
                                        <p:cTn id="19" dur="500"/>
                                        <p:tgtEl>
                                          <p:spTgt spid="15"/>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checkerboard(across)">
                                      <p:cBhvr>
                                        <p:cTn id="22" dur="500"/>
                                        <p:tgtEl>
                                          <p:spTgt spid="16"/>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checkerboard(across)">
                                      <p:cBhvr>
                                        <p:cTn id="25" dur="500"/>
                                        <p:tgtEl>
                                          <p:spTgt spid="17"/>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checkerboard(across)">
                                      <p:cBhvr>
                                        <p:cTn id="28" dur="500"/>
                                        <p:tgtEl>
                                          <p:spTgt spid="18"/>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checkerboard(across)">
                                      <p:cBhvr>
                                        <p:cTn id="31" dur="500"/>
                                        <p:tgtEl>
                                          <p:spTgt spid="19"/>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checkerboard(across)">
                                      <p:cBhvr>
                                        <p:cTn id="34" dur="500"/>
                                        <p:tgtEl>
                                          <p:spTgt spid="20"/>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checkerboard(across)">
                                      <p:cBhvr>
                                        <p:cTn id="37" dur="500"/>
                                        <p:tgtEl>
                                          <p:spTgt spid="21"/>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checkerboard(across)">
                                      <p:cBhvr>
                                        <p:cTn id="40" dur="500"/>
                                        <p:tgtEl>
                                          <p:spTgt spid="23"/>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checkerboard(across)">
                                      <p:cBhvr>
                                        <p:cTn id="43" dur="500"/>
                                        <p:tgtEl>
                                          <p:spTgt spid="24"/>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checkerboard(across)">
                                      <p:cBhvr>
                                        <p:cTn id="46" dur="500"/>
                                        <p:tgtEl>
                                          <p:spTgt spid="25"/>
                                        </p:tgtEl>
                                      </p:cBhvr>
                                    </p:animEffect>
                                  </p:childTnLst>
                                </p:cTn>
                              </p:par>
                              <p:par>
                                <p:cTn id="47" presetID="5" presetClass="entr" presetSubtype="10" fill="hold" grpId="0" nodeType="with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checkerboard(across)">
                                      <p:cBhvr>
                                        <p:cTn id="49" dur="500"/>
                                        <p:tgtEl>
                                          <p:spTgt spid="27"/>
                                        </p:tgtEl>
                                      </p:cBhvr>
                                    </p:animEffect>
                                  </p:childTnLst>
                                </p:cTn>
                              </p:par>
                              <p:par>
                                <p:cTn id="50" presetID="5" presetClass="entr" presetSubtype="10" fill="hold" grpId="0" nodeType="with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checkerboard(across)">
                                      <p:cBhvr>
                                        <p:cTn id="52" dur="500"/>
                                        <p:tgtEl>
                                          <p:spTgt spid="29"/>
                                        </p:tgtEl>
                                      </p:cBhvr>
                                    </p:animEffect>
                                  </p:childTnLst>
                                </p:cTn>
                              </p:par>
                              <p:par>
                                <p:cTn id="53" presetID="5" presetClass="entr" presetSubtype="10" fill="hold" grpId="0" nodeType="withEffect">
                                  <p:stCondLst>
                                    <p:cond delay="0"/>
                                  </p:stCondLst>
                                  <p:childTnLst>
                                    <p:set>
                                      <p:cBhvr>
                                        <p:cTn id="54" dur="1" fill="hold">
                                          <p:stCondLst>
                                            <p:cond delay="0"/>
                                          </p:stCondLst>
                                        </p:cTn>
                                        <p:tgtEl>
                                          <p:spTgt spid="32"/>
                                        </p:tgtEl>
                                        <p:attrNameLst>
                                          <p:attrName>style.visibility</p:attrName>
                                        </p:attrNameLst>
                                      </p:cBhvr>
                                      <p:to>
                                        <p:strVal val="visible"/>
                                      </p:to>
                                    </p:set>
                                    <p:animEffect transition="in" filter="checkerboard(across)">
                                      <p:cBhvr>
                                        <p:cTn id="55" dur="500"/>
                                        <p:tgtEl>
                                          <p:spTgt spid="32"/>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33"/>
                                        </p:tgtEl>
                                        <p:attrNameLst>
                                          <p:attrName>style.visibility</p:attrName>
                                        </p:attrNameLst>
                                      </p:cBhvr>
                                      <p:to>
                                        <p:strVal val="visible"/>
                                      </p:to>
                                    </p:set>
                                    <p:animEffect transition="in" filter="checkerboard(across)">
                                      <p:cBhvr>
                                        <p:cTn id="58" dur="500"/>
                                        <p:tgtEl>
                                          <p:spTgt spid="33"/>
                                        </p:tgtEl>
                                      </p:cBhvr>
                                    </p:animEffect>
                                  </p:childTnLst>
                                </p:cTn>
                              </p:par>
                              <p:par>
                                <p:cTn id="59" presetID="5" presetClass="entr" presetSubtype="10" fill="hold" grpId="0" nodeType="withEffect">
                                  <p:stCondLst>
                                    <p:cond delay="0"/>
                                  </p:stCondLst>
                                  <p:childTnLst>
                                    <p:set>
                                      <p:cBhvr>
                                        <p:cTn id="60" dur="1" fill="hold">
                                          <p:stCondLst>
                                            <p:cond delay="0"/>
                                          </p:stCondLst>
                                        </p:cTn>
                                        <p:tgtEl>
                                          <p:spTgt spid="46"/>
                                        </p:tgtEl>
                                        <p:attrNameLst>
                                          <p:attrName>style.visibility</p:attrName>
                                        </p:attrNameLst>
                                      </p:cBhvr>
                                      <p:to>
                                        <p:strVal val="visible"/>
                                      </p:to>
                                    </p:set>
                                    <p:animEffect transition="in" filter="checkerboard(across)">
                                      <p:cBhvr>
                                        <p:cTn id="61" dur="500"/>
                                        <p:tgtEl>
                                          <p:spTgt spid="46"/>
                                        </p:tgtEl>
                                      </p:cBhvr>
                                    </p:animEffect>
                                  </p:childTnLst>
                                </p:cTn>
                              </p:par>
                              <p:par>
                                <p:cTn id="62" presetID="5" presetClass="entr" presetSubtype="10" fill="hold" grpId="0" nodeType="withEffect">
                                  <p:stCondLst>
                                    <p:cond delay="0"/>
                                  </p:stCondLst>
                                  <p:childTnLst>
                                    <p:set>
                                      <p:cBhvr>
                                        <p:cTn id="63" dur="1" fill="hold">
                                          <p:stCondLst>
                                            <p:cond delay="0"/>
                                          </p:stCondLst>
                                        </p:cTn>
                                        <p:tgtEl>
                                          <p:spTgt spid="47"/>
                                        </p:tgtEl>
                                        <p:attrNameLst>
                                          <p:attrName>style.visibility</p:attrName>
                                        </p:attrNameLst>
                                      </p:cBhvr>
                                      <p:to>
                                        <p:strVal val="visible"/>
                                      </p:to>
                                    </p:set>
                                    <p:animEffect transition="in" filter="checkerboard(across)">
                                      <p:cBhvr>
                                        <p:cTn id="64" dur="500"/>
                                        <p:tgtEl>
                                          <p:spTgt spid="47"/>
                                        </p:tgtEl>
                                      </p:cBhvr>
                                    </p:animEffect>
                                  </p:childTnLst>
                                </p:cTn>
                              </p:par>
                              <p:par>
                                <p:cTn id="65" presetID="5" presetClass="entr" presetSubtype="10" fill="hold" grpId="0" nodeType="withEffect">
                                  <p:stCondLst>
                                    <p:cond delay="0"/>
                                  </p:stCondLst>
                                  <p:childTnLst>
                                    <p:set>
                                      <p:cBhvr>
                                        <p:cTn id="66" dur="1" fill="hold">
                                          <p:stCondLst>
                                            <p:cond delay="0"/>
                                          </p:stCondLst>
                                        </p:cTn>
                                        <p:tgtEl>
                                          <p:spTgt spid="48"/>
                                        </p:tgtEl>
                                        <p:attrNameLst>
                                          <p:attrName>style.visibility</p:attrName>
                                        </p:attrNameLst>
                                      </p:cBhvr>
                                      <p:to>
                                        <p:strVal val="visible"/>
                                      </p:to>
                                    </p:set>
                                    <p:animEffect transition="in" filter="checkerboard(across)">
                                      <p:cBhvr>
                                        <p:cTn id="67" dur="500"/>
                                        <p:tgtEl>
                                          <p:spTgt spid="48"/>
                                        </p:tgtEl>
                                      </p:cBhvr>
                                    </p:animEffect>
                                  </p:childTnLst>
                                </p:cTn>
                              </p:par>
                              <p:par>
                                <p:cTn id="68" presetID="5" presetClass="entr" presetSubtype="10" fill="hold" grpId="0" nodeType="withEffect">
                                  <p:stCondLst>
                                    <p:cond delay="0"/>
                                  </p:stCondLst>
                                  <p:childTnLst>
                                    <p:set>
                                      <p:cBhvr>
                                        <p:cTn id="69" dur="1" fill="hold">
                                          <p:stCondLst>
                                            <p:cond delay="0"/>
                                          </p:stCondLst>
                                        </p:cTn>
                                        <p:tgtEl>
                                          <p:spTgt spid="49"/>
                                        </p:tgtEl>
                                        <p:attrNameLst>
                                          <p:attrName>style.visibility</p:attrName>
                                        </p:attrNameLst>
                                      </p:cBhvr>
                                      <p:to>
                                        <p:strVal val="visible"/>
                                      </p:to>
                                    </p:set>
                                    <p:animEffect transition="in" filter="checkerboard(across)">
                                      <p:cBhvr>
                                        <p:cTn id="70" dur="500"/>
                                        <p:tgtEl>
                                          <p:spTgt spid="49"/>
                                        </p:tgtEl>
                                      </p:cBhvr>
                                    </p:animEffect>
                                  </p:childTnLst>
                                </p:cTn>
                              </p:par>
                              <p:par>
                                <p:cTn id="71" presetID="5" presetClass="entr" presetSubtype="10" fill="hold" grpId="1" nodeType="withEffect">
                                  <p:stCondLst>
                                    <p:cond delay="0"/>
                                  </p:stCondLst>
                                  <p:childTnLst>
                                    <p:set>
                                      <p:cBhvr>
                                        <p:cTn id="72" dur="1" fill="hold">
                                          <p:stCondLst>
                                            <p:cond delay="0"/>
                                          </p:stCondLst>
                                        </p:cTn>
                                        <p:tgtEl>
                                          <p:spTgt spid="52"/>
                                        </p:tgtEl>
                                        <p:attrNameLst>
                                          <p:attrName>style.visibility</p:attrName>
                                        </p:attrNameLst>
                                      </p:cBhvr>
                                      <p:to>
                                        <p:strVal val="visible"/>
                                      </p:to>
                                    </p:set>
                                    <p:animEffect transition="in" filter="checkerboard(across)">
                                      <p:cBhvr>
                                        <p:cTn id="73" dur="500"/>
                                        <p:tgtEl>
                                          <p:spTgt spid="52"/>
                                        </p:tgtEl>
                                      </p:cBhvr>
                                    </p:animEffect>
                                  </p:childTnLst>
                                </p:cTn>
                              </p:par>
                              <p:par>
                                <p:cTn id="74" presetID="5" presetClass="entr" presetSubtype="10" fill="hold" grpId="1" nodeType="withEffect">
                                  <p:stCondLst>
                                    <p:cond delay="0"/>
                                  </p:stCondLst>
                                  <p:childTnLst>
                                    <p:set>
                                      <p:cBhvr>
                                        <p:cTn id="75" dur="1" fill="hold">
                                          <p:stCondLst>
                                            <p:cond delay="0"/>
                                          </p:stCondLst>
                                        </p:cTn>
                                        <p:tgtEl>
                                          <p:spTgt spid="53"/>
                                        </p:tgtEl>
                                        <p:attrNameLst>
                                          <p:attrName>style.visibility</p:attrName>
                                        </p:attrNameLst>
                                      </p:cBhvr>
                                      <p:to>
                                        <p:strVal val="visible"/>
                                      </p:to>
                                    </p:set>
                                    <p:animEffect transition="in" filter="checkerboard(across)">
                                      <p:cBhvr>
                                        <p:cTn id="76" dur="500"/>
                                        <p:tgtEl>
                                          <p:spTgt spid="53"/>
                                        </p:tgtEl>
                                      </p:cBhvr>
                                    </p:animEffect>
                                  </p:childTnLst>
                                </p:cTn>
                              </p:par>
                            </p:childTnLst>
                          </p:cTn>
                        </p:par>
                      </p:childTnLst>
                    </p:cTn>
                  </p:par>
                  <p:par>
                    <p:cTn id="77" fill="hold">
                      <p:stCondLst>
                        <p:cond delay="indefinite"/>
                      </p:stCondLst>
                      <p:childTnLst>
                        <p:par>
                          <p:cTn id="78" fill="hold">
                            <p:stCondLst>
                              <p:cond delay="0"/>
                            </p:stCondLst>
                            <p:childTnLst>
                              <p:par>
                                <p:cTn id="79" presetID="4" presetClass="entr" presetSubtype="16" fill="hold" grpId="0" nodeType="clickEffect">
                                  <p:stCondLst>
                                    <p:cond delay="0"/>
                                  </p:stCondLst>
                                  <p:childTnLst>
                                    <p:set>
                                      <p:cBhvr>
                                        <p:cTn id="80" dur="1" fill="hold">
                                          <p:stCondLst>
                                            <p:cond delay="0"/>
                                          </p:stCondLst>
                                        </p:cTn>
                                        <p:tgtEl>
                                          <p:spTgt spid="50"/>
                                        </p:tgtEl>
                                        <p:attrNameLst>
                                          <p:attrName>style.visibility</p:attrName>
                                        </p:attrNameLst>
                                      </p:cBhvr>
                                      <p:to>
                                        <p:strVal val="visible"/>
                                      </p:to>
                                    </p:set>
                                    <p:animEffect transition="in" filter="box(in)">
                                      <p:cBhvr>
                                        <p:cTn id="81" dur="500"/>
                                        <p:tgtEl>
                                          <p:spTgt spid="50"/>
                                        </p:tgtEl>
                                      </p:cBhvr>
                                    </p:animEffect>
                                  </p:childTnLst>
                                </p:cTn>
                              </p:par>
                              <p:par>
                                <p:cTn id="82" presetID="4" presetClass="entr" presetSubtype="16" fill="hold" grpId="0" nodeType="withEffect">
                                  <p:stCondLst>
                                    <p:cond delay="0"/>
                                  </p:stCondLst>
                                  <p:childTnLst>
                                    <p:set>
                                      <p:cBhvr>
                                        <p:cTn id="83" dur="1" fill="hold">
                                          <p:stCondLst>
                                            <p:cond delay="0"/>
                                          </p:stCondLst>
                                        </p:cTn>
                                        <p:tgtEl>
                                          <p:spTgt spid="51"/>
                                        </p:tgtEl>
                                        <p:attrNameLst>
                                          <p:attrName>style.visibility</p:attrName>
                                        </p:attrNameLst>
                                      </p:cBhvr>
                                      <p:to>
                                        <p:strVal val="visible"/>
                                      </p:to>
                                    </p:set>
                                    <p:animEffect transition="in" filter="box(in)">
                                      <p:cBhvr>
                                        <p:cTn id="84" dur="500"/>
                                        <p:tgtEl>
                                          <p:spTgt spid="51"/>
                                        </p:tgtEl>
                                      </p:cBhvr>
                                    </p:animEffect>
                                  </p:childTnLst>
                                </p:cTn>
                              </p:par>
                              <p:par>
                                <p:cTn id="85" presetID="4" presetClass="entr" presetSubtype="16" fill="hold" grpId="0" nodeType="withEffect">
                                  <p:stCondLst>
                                    <p:cond delay="0"/>
                                  </p:stCondLst>
                                  <p:childTnLst>
                                    <p:set>
                                      <p:cBhvr>
                                        <p:cTn id="86" dur="1" fill="hold">
                                          <p:stCondLst>
                                            <p:cond delay="0"/>
                                          </p:stCondLst>
                                        </p:cTn>
                                        <p:tgtEl>
                                          <p:spTgt spid="52"/>
                                        </p:tgtEl>
                                        <p:attrNameLst>
                                          <p:attrName>style.visibility</p:attrName>
                                        </p:attrNameLst>
                                      </p:cBhvr>
                                      <p:to>
                                        <p:strVal val="visible"/>
                                      </p:to>
                                    </p:set>
                                    <p:animEffect transition="in" filter="box(in)">
                                      <p:cBhvr>
                                        <p:cTn id="87" dur="500"/>
                                        <p:tgtEl>
                                          <p:spTgt spid="52"/>
                                        </p:tgtEl>
                                      </p:cBhvr>
                                    </p:animEffect>
                                  </p:childTnLst>
                                </p:cTn>
                              </p:par>
                              <p:par>
                                <p:cTn id="88" presetID="4" presetClass="entr" presetSubtype="16" fill="hold" grpId="0" nodeType="withEffect">
                                  <p:stCondLst>
                                    <p:cond delay="0"/>
                                  </p:stCondLst>
                                  <p:childTnLst>
                                    <p:set>
                                      <p:cBhvr>
                                        <p:cTn id="89" dur="1" fill="hold">
                                          <p:stCondLst>
                                            <p:cond delay="0"/>
                                          </p:stCondLst>
                                        </p:cTn>
                                        <p:tgtEl>
                                          <p:spTgt spid="53"/>
                                        </p:tgtEl>
                                        <p:attrNameLst>
                                          <p:attrName>style.visibility</p:attrName>
                                        </p:attrNameLst>
                                      </p:cBhvr>
                                      <p:to>
                                        <p:strVal val="visible"/>
                                      </p:to>
                                    </p:set>
                                    <p:animEffect transition="in" filter="box(in)">
                                      <p:cBhvr>
                                        <p:cTn id="90" dur="500"/>
                                        <p:tgtEl>
                                          <p:spTgt spid="53"/>
                                        </p:tgtEl>
                                      </p:cBhvr>
                                    </p:animEffect>
                                  </p:childTnLst>
                                </p:cTn>
                              </p:par>
                            </p:childTnLst>
                          </p:cTn>
                        </p:par>
                        <p:par>
                          <p:cTn id="91" fill="hold">
                            <p:stCondLst>
                              <p:cond delay="500"/>
                            </p:stCondLst>
                            <p:childTnLst>
                              <p:par>
                                <p:cTn id="92" presetID="8" presetClass="exit" presetSubtype="16" fill="hold" grpId="1" nodeType="afterEffect">
                                  <p:stCondLst>
                                    <p:cond delay="0"/>
                                  </p:stCondLst>
                                  <p:childTnLst>
                                    <p:animEffect transition="out" filter="diamond(in)">
                                      <p:cBhvr>
                                        <p:cTn id="93" dur="2000"/>
                                        <p:tgtEl>
                                          <p:spTgt spid="29"/>
                                        </p:tgtEl>
                                      </p:cBhvr>
                                    </p:animEffect>
                                    <p:set>
                                      <p:cBhvr>
                                        <p:cTn id="94" dur="1" fill="hold">
                                          <p:stCondLst>
                                            <p:cond delay="1999"/>
                                          </p:stCondLst>
                                        </p:cTn>
                                        <p:tgtEl>
                                          <p:spTgt spid="29"/>
                                        </p:tgtEl>
                                        <p:attrNameLst>
                                          <p:attrName>style.visibility</p:attrName>
                                        </p:attrNameLst>
                                      </p:cBhvr>
                                      <p:to>
                                        <p:strVal val="hidden"/>
                                      </p:to>
                                    </p:set>
                                  </p:childTnLst>
                                </p:cTn>
                              </p:par>
                            </p:childTnLst>
                          </p:cTn>
                        </p:par>
                      </p:childTnLst>
                    </p:cTn>
                  </p:par>
                  <p:par>
                    <p:cTn id="95" fill="hold">
                      <p:stCondLst>
                        <p:cond delay="indefinite"/>
                      </p:stCondLst>
                      <p:childTnLst>
                        <p:par>
                          <p:cTn id="96" fill="hold">
                            <p:stCondLst>
                              <p:cond delay="0"/>
                            </p:stCondLst>
                            <p:childTnLst>
                              <p:par>
                                <p:cTn id="97" presetID="8" presetClass="exit" presetSubtype="16" fill="hold" grpId="1" nodeType="clickEffect">
                                  <p:stCondLst>
                                    <p:cond delay="0"/>
                                  </p:stCondLst>
                                  <p:childTnLst>
                                    <p:animEffect transition="out" filter="diamond(in)">
                                      <p:cBhvr>
                                        <p:cTn id="98" dur="1000"/>
                                        <p:tgtEl>
                                          <p:spTgt spid="51"/>
                                        </p:tgtEl>
                                      </p:cBhvr>
                                    </p:animEffect>
                                    <p:set>
                                      <p:cBhvr>
                                        <p:cTn id="99" dur="1" fill="hold">
                                          <p:stCondLst>
                                            <p:cond delay="999"/>
                                          </p:stCondLst>
                                        </p:cTn>
                                        <p:tgtEl>
                                          <p:spTgt spid="51"/>
                                        </p:tgtEl>
                                        <p:attrNameLst>
                                          <p:attrName>style.visibility</p:attrName>
                                        </p:attrNameLst>
                                      </p:cBhvr>
                                      <p:to>
                                        <p:strVal val="hidden"/>
                                      </p:to>
                                    </p:set>
                                  </p:childTnLst>
                                </p:cTn>
                              </p:par>
                            </p:childTnLst>
                          </p:cTn>
                        </p:par>
                        <p:par>
                          <p:cTn id="100" fill="hold">
                            <p:stCondLst>
                              <p:cond delay="1000"/>
                            </p:stCondLst>
                            <p:childTnLst>
                              <p:par>
                                <p:cTn id="101" presetID="8" presetClass="exit" presetSubtype="16" fill="hold" grpId="1" nodeType="afterEffect">
                                  <p:stCondLst>
                                    <p:cond delay="0"/>
                                  </p:stCondLst>
                                  <p:childTnLst>
                                    <p:animEffect transition="out" filter="diamond(in)">
                                      <p:cBhvr>
                                        <p:cTn id="102" dur="1000"/>
                                        <p:tgtEl>
                                          <p:spTgt spid="47"/>
                                        </p:tgtEl>
                                      </p:cBhvr>
                                    </p:animEffect>
                                    <p:set>
                                      <p:cBhvr>
                                        <p:cTn id="103" dur="1" fill="hold">
                                          <p:stCondLst>
                                            <p:cond delay="999"/>
                                          </p:stCondLst>
                                        </p:cTn>
                                        <p:tgtEl>
                                          <p:spTgt spid="47"/>
                                        </p:tgtEl>
                                        <p:attrNameLst>
                                          <p:attrName>style.visibility</p:attrName>
                                        </p:attrNameLst>
                                      </p:cBhvr>
                                      <p:to>
                                        <p:strVal val="hidden"/>
                                      </p:to>
                                    </p:set>
                                  </p:childTnLst>
                                </p:cTn>
                              </p:par>
                              <p:par>
                                <p:cTn id="104" presetID="8" presetClass="exit" presetSubtype="16" fill="hold" grpId="1" nodeType="withEffect">
                                  <p:stCondLst>
                                    <p:cond delay="0"/>
                                  </p:stCondLst>
                                  <p:childTnLst>
                                    <p:animEffect transition="out" filter="diamond(in)">
                                      <p:cBhvr>
                                        <p:cTn id="105" dur="2000"/>
                                        <p:tgtEl>
                                          <p:spTgt spid="21"/>
                                        </p:tgtEl>
                                      </p:cBhvr>
                                    </p:animEffect>
                                    <p:set>
                                      <p:cBhvr>
                                        <p:cTn id="106" dur="1" fill="hold">
                                          <p:stCondLst>
                                            <p:cond delay="1999"/>
                                          </p:stCondLst>
                                        </p:cTn>
                                        <p:tgtEl>
                                          <p:spTgt spid="21"/>
                                        </p:tgtEl>
                                        <p:attrNameLst>
                                          <p:attrName>style.visibility</p:attrName>
                                        </p:attrNameLst>
                                      </p:cBhvr>
                                      <p:to>
                                        <p:strVal val="hidden"/>
                                      </p:to>
                                    </p:set>
                                  </p:childTnLst>
                                </p:cTn>
                              </p:par>
                            </p:childTnLst>
                          </p:cTn>
                        </p:par>
                        <p:par>
                          <p:cTn id="107" fill="hold">
                            <p:stCondLst>
                              <p:cond delay="3000"/>
                            </p:stCondLst>
                            <p:childTnLst>
                              <p:par>
                                <p:cTn id="108" presetID="5" presetClass="entr" presetSubtype="10" fill="hold" grpId="0" nodeType="afterEffect">
                                  <p:stCondLst>
                                    <p:cond delay="0"/>
                                  </p:stCondLst>
                                  <p:childTnLst>
                                    <p:set>
                                      <p:cBhvr>
                                        <p:cTn id="109" dur="1" fill="hold">
                                          <p:stCondLst>
                                            <p:cond delay="0"/>
                                          </p:stCondLst>
                                        </p:cTn>
                                        <p:tgtEl>
                                          <p:spTgt spid="54"/>
                                        </p:tgtEl>
                                        <p:attrNameLst>
                                          <p:attrName>style.visibility</p:attrName>
                                        </p:attrNameLst>
                                      </p:cBhvr>
                                      <p:to>
                                        <p:strVal val="visible"/>
                                      </p:to>
                                    </p:set>
                                    <p:animEffect transition="in" filter="checkerboard(across)">
                                      <p:cBhvr>
                                        <p:cTn id="110" dur="500"/>
                                        <p:tgtEl>
                                          <p:spTgt spid="54"/>
                                        </p:tgtEl>
                                      </p:cBhvr>
                                    </p:animEffect>
                                  </p:childTnLst>
                                </p:cTn>
                              </p:par>
                              <p:par>
                                <p:cTn id="111" presetID="64" presetClass="path" presetSubtype="0" accel="50000" decel="50000" fill="hold" grpId="1" nodeType="withEffect">
                                  <p:stCondLst>
                                    <p:cond delay="0"/>
                                  </p:stCondLst>
                                  <p:childTnLst>
                                    <p:animMotion origin="layout" path="M -0.00017 3.33333E-6 L -4.72222E-6 -0.04537 " pathEditMode="relative" rAng="0" ptsTypes="AA">
                                      <p:cBhvr>
                                        <p:cTn id="112" dur="2000" fill="hold"/>
                                        <p:tgtEl>
                                          <p:spTgt spid="25"/>
                                        </p:tgtEl>
                                        <p:attrNameLst>
                                          <p:attrName>ppt_x</p:attrName>
                                          <p:attrName>ppt_y</p:attrName>
                                        </p:attrNameLst>
                                      </p:cBhvr>
                                      <p:rCtr x="0" y="-23"/>
                                    </p:animMotion>
                                  </p:childTnLst>
                                </p:cTn>
                              </p:par>
                            </p:childTnLst>
                          </p:cTn>
                        </p:par>
                      </p:childTnLst>
                    </p:cTn>
                  </p:par>
                  <p:par>
                    <p:cTn id="113" fill="hold">
                      <p:stCondLst>
                        <p:cond delay="indefinite"/>
                      </p:stCondLst>
                      <p:childTnLst>
                        <p:par>
                          <p:cTn id="114" fill="hold">
                            <p:stCondLst>
                              <p:cond delay="0"/>
                            </p:stCondLst>
                            <p:childTnLst>
                              <p:par>
                                <p:cTn id="115" presetID="56" presetClass="path" presetSubtype="0" accel="50000" decel="50000" fill="hold" grpId="1" nodeType="clickEffect">
                                  <p:stCondLst>
                                    <p:cond delay="0"/>
                                  </p:stCondLst>
                                  <p:childTnLst>
                                    <p:animMotion origin="layout" path="M 5.55556E-7 -2.59259E-6 L 0.22448 -0.12986 " pathEditMode="relative" rAng="0" ptsTypes="AA">
                                      <p:cBhvr>
                                        <p:cTn id="116" dur="2000" fill="hold"/>
                                        <p:tgtEl>
                                          <p:spTgt spid="33"/>
                                        </p:tgtEl>
                                        <p:attrNameLst>
                                          <p:attrName>ppt_x</p:attrName>
                                          <p:attrName>ppt_y</p:attrName>
                                        </p:attrNameLst>
                                      </p:cBhvr>
                                      <p:rCtr x="112" y="-65"/>
                                    </p:animMotion>
                                  </p:childTnLst>
                                </p:cTn>
                              </p:par>
                            </p:childTnLst>
                          </p:cTn>
                        </p:par>
                        <p:par>
                          <p:cTn id="117" fill="hold">
                            <p:stCondLst>
                              <p:cond delay="2000"/>
                            </p:stCondLst>
                            <p:childTnLst>
                              <p:par>
                                <p:cTn id="118" presetID="5" presetClass="entr" presetSubtype="10" fill="hold" grpId="0" nodeType="afterEffect">
                                  <p:stCondLst>
                                    <p:cond delay="0"/>
                                  </p:stCondLst>
                                  <p:childTnLst>
                                    <p:set>
                                      <p:cBhvr>
                                        <p:cTn id="119" dur="1" fill="hold">
                                          <p:stCondLst>
                                            <p:cond delay="0"/>
                                          </p:stCondLst>
                                        </p:cTn>
                                        <p:tgtEl>
                                          <p:spTgt spid="55"/>
                                        </p:tgtEl>
                                        <p:attrNameLst>
                                          <p:attrName>style.visibility</p:attrName>
                                        </p:attrNameLst>
                                      </p:cBhvr>
                                      <p:to>
                                        <p:strVal val="visible"/>
                                      </p:to>
                                    </p:set>
                                    <p:animEffect transition="in" filter="checkerboard(across)">
                                      <p:cBhvr>
                                        <p:cTn id="120" dur="500"/>
                                        <p:tgtEl>
                                          <p:spTgt spid="55"/>
                                        </p:tgtEl>
                                      </p:cBhvr>
                                    </p:animEffect>
                                  </p:childTnLst>
                                </p:cTn>
                              </p:par>
                            </p:childTnLst>
                          </p:cTn>
                        </p:par>
                        <p:par>
                          <p:cTn id="121" fill="hold">
                            <p:stCondLst>
                              <p:cond delay="2500"/>
                            </p:stCondLst>
                            <p:childTnLst>
                              <p:par>
                                <p:cTn id="122" presetID="5" presetClass="entr" presetSubtype="10" fill="hold" grpId="0" nodeType="afterEffect">
                                  <p:stCondLst>
                                    <p:cond delay="0"/>
                                  </p:stCondLst>
                                  <p:childTnLst>
                                    <p:set>
                                      <p:cBhvr>
                                        <p:cTn id="123" dur="1" fill="hold">
                                          <p:stCondLst>
                                            <p:cond delay="0"/>
                                          </p:stCondLst>
                                        </p:cTn>
                                        <p:tgtEl>
                                          <p:spTgt spid="56"/>
                                        </p:tgtEl>
                                        <p:attrNameLst>
                                          <p:attrName>style.visibility</p:attrName>
                                        </p:attrNameLst>
                                      </p:cBhvr>
                                      <p:to>
                                        <p:strVal val="visible"/>
                                      </p:to>
                                    </p:set>
                                    <p:animEffect transition="in" filter="checkerboard(across)">
                                      <p:cBhvr>
                                        <p:cTn id="124" dur="500"/>
                                        <p:tgtEl>
                                          <p:spTgt spid="56"/>
                                        </p:tgtEl>
                                      </p:cBhvr>
                                    </p:animEffect>
                                  </p:childTnLst>
                                </p:cTn>
                              </p:par>
                            </p:childTnLst>
                          </p:cTn>
                        </p:par>
                        <p:par>
                          <p:cTn id="125" fill="hold">
                            <p:stCondLst>
                              <p:cond delay="3000"/>
                            </p:stCondLst>
                            <p:childTnLst>
                              <p:par>
                                <p:cTn id="126" presetID="8" presetClass="exit" presetSubtype="16" fill="hold" grpId="1" nodeType="afterEffect">
                                  <p:stCondLst>
                                    <p:cond delay="0"/>
                                  </p:stCondLst>
                                  <p:childTnLst>
                                    <p:animEffect transition="out" filter="diamond(in)">
                                      <p:cBhvr>
                                        <p:cTn id="127" dur="2000"/>
                                        <p:tgtEl>
                                          <p:spTgt spid="50"/>
                                        </p:tgtEl>
                                      </p:cBhvr>
                                    </p:animEffect>
                                    <p:set>
                                      <p:cBhvr>
                                        <p:cTn id="128" dur="1" fill="hold">
                                          <p:stCondLst>
                                            <p:cond delay="1999"/>
                                          </p:stCondLst>
                                        </p:cTn>
                                        <p:tgtEl>
                                          <p:spTgt spid="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p:bldP spid="14" grpId="0"/>
      <p:bldP spid="15" grpId="0" animBg="1"/>
      <p:bldP spid="16" grpId="0"/>
      <p:bldP spid="17" grpId="0" animBg="1"/>
      <p:bldP spid="18" grpId="0" animBg="1"/>
      <p:bldP spid="19" grpId="0" animBg="1"/>
      <p:bldP spid="20" grpId="0" animBg="1"/>
      <p:bldP spid="21" grpId="0"/>
      <p:bldP spid="21" grpId="1"/>
      <p:bldP spid="23" grpId="0"/>
      <p:bldP spid="24" grpId="0"/>
      <p:bldP spid="25" grpId="0"/>
      <p:bldP spid="25" grpId="1"/>
      <p:bldP spid="27" grpId="0"/>
      <p:bldP spid="29" grpId="0" animBg="1"/>
      <p:bldP spid="29" grpId="1" animBg="1"/>
      <p:bldP spid="32" grpId="0" animBg="1"/>
      <p:bldP spid="33" grpId="0" animBg="1"/>
      <p:bldP spid="33" grpId="1" animBg="1"/>
      <p:bldP spid="46" grpId="0" animBg="1"/>
      <p:bldP spid="47" grpId="0"/>
      <p:bldP spid="47" grpId="1"/>
      <p:bldP spid="48" grpId="0"/>
      <p:bldP spid="49" grpId="0"/>
      <p:bldP spid="50" grpId="0" animBg="1"/>
      <p:bldP spid="50" grpId="1" animBg="1"/>
      <p:bldP spid="51" grpId="0" animBg="1"/>
      <p:bldP spid="51" grpId="1" animBg="1"/>
      <p:bldP spid="52" grpId="0" animBg="1"/>
      <p:bldP spid="52" grpId="1" animBg="1"/>
      <p:bldP spid="53" grpId="0"/>
      <p:bldP spid="53" grpId="1"/>
      <p:bldP spid="54" grpId="0"/>
      <p:bldP spid="55" grpId="0" animBg="1"/>
      <p:bldP spid="5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15</a:t>
            </a:fld>
            <a:endParaRPr lang="fr-BE" sz="1600" b="1" dirty="0">
              <a:solidFill>
                <a:srgbClr val="002060"/>
              </a:solidFill>
            </a:endParaRPr>
          </a:p>
        </p:txBody>
      </p:sp>
      <p:sp>
        <p:nvSpPr>
          <p:cNvPr id="11" name="Titre 1"/>
          <p:cNvSpPr>
            <a:spLocks noGrp="1"/>
          </p:cNvSpPr>
          <p:nvPr>
            <p:ph type="title"/>
          </p:nvPr>
        </p:nvSpPr>
        <p:spPr>
          <a:xfrm>
            <a:off x="1435608" y="71414"/>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773652"/>
            <a:ext cx="7429552" cy="369332"/>
          </a:xfrm>
          <a:prstGeom prst="rect">
            <a:avLst/>
          </a:prstGeom>
        </p:spPr>
        <p:txBody>
          <a:bodyPr wrap="square">
            <a:spAutoFit/>
          </a:bodyPr>
          <a:lstStyle/>
          <a:p>
            <a:r>
              <a:rPr lang="fr-FR" b="1" dirty="0" smtClean="0">
                <a:solidFill>
                  <a:srgbClr val="002060"/>
                </a:solidFill>
                <a:latin typeface="Comic Sans MS" pitchFamily="66" charset="0"/>
              </a:rPr>
              <a:t>5.2.2. Partition multiples variables</a:t>
            </a:r>
            <a:endParaRPr lang="fr-FR" b="1" dirty="0" smtClean="0">
              <a:solidFill>
                <a:srgbClr val="00B050"/>
              </a:solidFill>
              <a:latin typeface="Comic Sans MS" pitchFamily="66" charset="0"/>
            </a:endParaRPr>
          </a:p>
        </p:txBody>
      </p:sp>
      <p:sp>
        <p:nvSpPr>
          <p:cNvPr id="36" name="Rectangle 35"/>
          <p:cNvSpPr/>
          <p:nvPr/>
        </p:nvSpPr>
        <p:spPr>
          <a:xfrm>
            <a:off x="1357290" y="1187737"/>
            <a:ext cx="7572428" cy="5493812"/>
          </a:xfrm>
          <a:prstGeom prst="rect">
            <a:avLst/>
          </a:prstGeom>
        </p:spPr>
        <p:txBody>
          <a:bodyPr wrap="square">
            <a:spAutoFit/>
          </a:bodyPr>
          <a:lstStyle/>
          <a:p>
            <a:r>
              <a:rPr lang="fr-FR" b="1" dirty="0" smtClean="0">
                <a:solidFill>
                  <a:srgbClr val="7030A0"/>
                </a:solidFill>
                <a:latin typeface="Comic Sans MS" pitchFamily="66" charset="0"/>
              </a:rPr>
              <a:t>5.2.2.1 Chargement des programmes dans les partitions multiples variables</a:t>
            </a:r>
          </a:p>
          <a:p>
            <a:pPr>
              <a:lnSpc>
                <a:spcPct val="150000"/>
              </a:lnSpc>
            </a:pPr>
            <a:r>
              <a:rPr lang="fr-FR" b="1" dirty="0" smtClean="0">
                <a:solidFill>
                  <a:srgbClr val="7030A0"/>
                </a:solidFill>
                <a:latin typeface="Comic Sans MS" pitchFamily="66" charset="0"/>
              </a:rPr>
              <a:t>	</a:t>
            </a:r>
            <a:r>
              <a:rPr lang="fr-FR" dirty="0" smtClean="0">
                <a:latin typeface="Comic Sans MS" pitchFamily="66" charset="0"/>
              </a:rPr>
              <a:t>On a trois stratégies de placement des programmes dans le partitionnement multiple variable: </a:t>
            </a:r>
          </a:p>
          <a:p>
            <a:pPr marL="342900" indent="-342900" algn="just">
              <a:lnSpc>
                <a:spcPct val="150000"/>
              </a:lnSpc>
              <a:buFont typeface="+mj-lt"/>
              <a:buAutoNum type="alphaUcPeriod"/>
            </a:pPr>
            <a:r>
              <a:rPr lang="fr-FR" b="1" dirty="0" smtClean="0">
                <a:solidFill>
                  <a:srgbClr val="0070C0"/>
                </a:solidFill>
                <a:latin typeface="Comic Sans MS" pitchFamily="66" charset="0"/>
              </a:rPr>
              <a:t>Stratégie du premier qui convient (First fit)</a:t>
            </a:r>
            <a:r>
              <a:rPr lang="fr-FR" dirty="0" smtClean="0">
                <a:latin typeface="Comic Sans MS" pitchFamily="66" charset="0"/>
              </a:rPr>
              <a:t> </a:t>
            </a:r>
          </a:p>
          <a:p>
            <a:pPr indent="444500" algn="just">
              <a:lnSpc>
                <a:spcPct val="150000"/>
              </a:lnSpc>
            </a:pPr>
            <a:r>
              <a:rPr lang="fr-FR" dirty="0" smtClean="0">
                <a:latin typeface="Comic Sans MS" pitchFamily="66" charset="0"/>
              </a:rPr>
              <a:t>Un programme (processus) est chargé dans la première partition libre dont sa taille est au moins égale à celle du programme.</a:t>
            </a:r>
          </a:p>
          <a:p>
            <a:endParaRPr lang="fr-FR" dirty="0" smtClean="0"/>
          </a:p>
          <a:p>
            <a:pPr indent="444500" algn="just">
              <a:lnSpc>
                <a:spcPct val="150000"/>
              </a:lnSpc>
              <a:buFont typeface="+mj-lt"/>
              <a:buAutoNum type="alphaUcPeriod" startAt="2"/>
            </a:pPr>
            <a:r>
              <a:rPr lang="fr-FR" b="1" dirty="0" smtClean="0">
                <a:solidFill>
                  <a:srgbClr val="0070C0"/>
                </a:solidFill>
                <a:latin typeface="Comic Sans MS" pitchFamily="66" charset="0"/>
              </a:rPr>
              <a:t>Stratégie du meilleur qui convient (Best fit)</a:t>
            </a:r>
            <a:r>
              <a:rPr lang="fr-FR" dirty="0" smtClean="0">
                <a:latin typeface="Comic Sans MS" pitchFamily="66" charset="0"/>
              </a:rPr>
              <a:t> </a:t>
            </a:r>
          </a:p>
          <a:p>
            <a:pPr indent="444500" algn="just">
              <a:lnSpc>
                <a:spcPct val="150000"/>
              </a:lnSpc>
            </a:pPr>
            <a:r>
              <a:rPr lang="fr-FR" dirty="0" smtClean="0">
                <a:latin typeface="Comic Sans MS" pitchFamily="66" charset="0"/>
              </a:rPr>
              <a:t>Un programme (processus) est chargé dans la plus petite des partitions libres qui peuvent le contenir.</a:t>
            </a:r>
          </a:p>
          <a:p>
            <a:pPr indent="444500" algn="just">
              <a:lnSpc>
                <a:spcPct val="150000"/>
              </a:lnSpc>
              <a:buFont typeface="+mj-lt"/>
              <a:buAutoNum type="alphaUcPeriod" startAt="3"/>
            </a:pPr>
            <a:r>
              <a:rPr lang="fr-FR" b="1" dirty="0" smtClean="0">
                <a:solidFill>
                  <a:srgbClr val="0070C0"/>
                </a:solidFill>
                <a:latin typeface="Comic Sans MS" pitchFamily="66" charset="0"/>
              </a:rPr>
              <a:t>Stratégie du pire qui convient (</a:t>
            </a:r>
            <a:r>
              <a:rPr lang="fr-FR" b="1" dirty="0" err="1" smtClean="0">
                <a:solidFill>
                  <a:srgbClr val="0070C0"/>
                </a:solidFill>
                <a:latin typeface="Comic Sans MS" pitchFamily="66" charset="0"/>
              </a:rPr>
              <a:t>Worst</a:t>
            </a:r>
            <a:r>
              <a:rPr lang="fr-FR" b="1" dirty="0" smtClean="0">
                <a:solidFill>
                  <a:srgbClr val="0070C0"/>
                </a:solidFill>
                <a:latin typeface="Comic Sans MS" pitchFamily="66" charset="0"/>
              </a:rPr>
              <a:t> fit)</a:t>
            </a:r>
            <a:r>
              <a:rPr lang="fr-FR" dirty="0" smtClean="0">
                <a:latin typeface="Comic Sans MS" pitchFamily="66" charset="0"/>
              </a:rPr>
              <a:t> </a:t>
            </a:r>
          </a:p>
          <a:p>
            <a:pPr indent="444500" algn="just">
              <a:lnSpc>
                <a:spcPct val="150000"/>
              </a:lnSpc>
            </a:pPr>
            <a:r>
              <a:rPr lang="fr-FR" dirty="0" smtClean="0">
                <a:latin typeface="Comic Sans MS" pitchFamily="66" charset="0"/>
              </a:rPr>
              <a:t>Un programme (processus) est chargé dans la plus grande des partitions libres qui peuvent le contenir.</a:t>
            </a:r>
          </a:p>
        </p:txBody>
      </p:sp>
      <p:sp>
        <p:nvSpPr>
          <p:cNvPr id="7" name="Rectangle à coins arrondis 6"/>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16</a:t>
            </a:fld>
            <a:endParaRPr lang="fr-BE" sz="1600" b="1" dirty="0">
              <a:solidFill>
                <a:srgbClr val="002060"/>
              </a:solidFill>
            </a:endParaRPr>
          </a:p>
        </p:txBody>
      </p:sp>
      <p:sp>
        <p:nvSpPr>
          <p:cNvPr id="11" name="Titre 1"/>
          <p:cNvSpPr>
            <a:spLocks noGrp="1"/>
          </p:cNvSpPr>
          <p:nvPr>
            <p:ph type="title"/>
          </p:nvPr>
        </p:nvSpPr>
        <p:spPr>
          <a:xfrm>
            <a:off x="1435608" y="71414"/>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773652"/>
            <a:ext cx="7429552" cy="369332"/>
          </a:xfrm>
          <a:prstGeom prst="rect">
            <a:avLst/>
          </a:prstGeom>
        </p:spPr>
        <p:txBody>
          <a:bodyPr wrap="square">
            <a:spAutoFit/>
          </a:bodyPr>
          <a:lstStyle/>
          <a:p>
            <a:r>
              <a:rPr lang="fr-FR" b="1" dirty="0" smtClean="0">
                <a:solidFill>
                  <a:srgbClr val="002060"/>
                </a:solidFill>
                <a:latin typeface="Comic Sans MS" pitchFamily="66" charset="0"/>
              </a:rPr>
              <a:t>5.2.2. Partition multiples variables</a:t>
            </a:r>
            <a:endParaRPr lang="fr-FR" b="1" dirty="0" smtClean="0">
              <a:solidFill>
                <a:srgbClr val="00B050"/>
              </a:solidFill>
              <a:latin typeface="Comic Sans MS" pitchFamily="66" charset="0"/>
            </a:endParaRPr>
          </a:p>
        </p:txBody>
      </p:sp>
      <p:sp>
        <p:nvSpPr>
          <p:cNvPr id="7" name="Rectangle 6"/>
          <p:cNvSpPr/>
          <p:nvPr/>
        </p:nvSpPr>
        <p:spPr>
          <a:xfrm>
            <a:off x="1214414" y="1142984"/>
            <a:ext cx="7786742" cy="1754326"/>
          </a:xfrm>
          <a:prstGeom prst="rect">
            <a:avLst/>
          </a:prstGeom>
          <a:noFill/>
          <a:ln>
            <a:noFill/>
          </a:ln>
        </p:spPr>
        <p:txBody>
          <a:bodyPr wrap="square">
            <a:spAutoFit/>
          </a:bodyPr>
          <a:lstStyle/>
          <a:p>
            <a:pPr marL="342900" indent="-342900" algn="just">
              <a:lnSpc>
                <a:spcPct val="150000"/>
              </a:lnSpc>
            </a:pPr>
            <a:r>
              <a:rPr lang="fr-FR" b="1" dirty="0" smtClean="0">
                <a:solidFill>
                  <a:srgbClr val="00B050"/>
                </a:solidFill>
                <a:latin typeface="Comic Sans MS" pitchFamily="66" charset="0"/>
              </a:rPr>
              <a:t>Exemple des stratégies de placement First fit, Best fit et Word</a:t>
            </a:r>
            <a:r>
              <a:rPr lang="fr-FR" dirty="0" smtClean="0">
                <a:solidFill>
                  <a:srgbClr val="00B050"/>
                </a:solidFill>
                <a:latin typeface="Comic Sans MS" pitchFamily="66" charset="0"/>
              </a:rPr>
              <a:t> </a:t>
            </a:r>
          </a:p>
          <a:p>
            <a:pPr indent="444500" algn="just">
              <a:lnSpc>
                <a:spcPct val="150000"/>
              </a:lnSpc>
            </a:pPr>
            <a:r>
              <a:rPr lang="fr-FR" dirty="0" smtClean="0">
                <a:latin typeface="Comic Sans MS" pitchFamily="66" charset="0"/>
              </a:rPr>
              <a:t>Soit un programme Pi d’une taille de  20 ko à charger, en utilisant les trois stratégies, dans une mémoire à partition multiple variable montrée en image ci-dessous:</a:t>
            </a:r>
          </a:p>
        </p:txBody>
      </p:sp>
      <p:sp>
        <p:nvSpPr>
          <p:cNvPr id="10" name="Rectangle 9"/>
          <p:cNvSpPr/>
          <p:nvPr/>
        </p:nvSpPr>
        <p:spPr>
          <a:xfrm>
            <a:off x="5429256" y="2571744"/>
            <a:ext cx="2857520" cy="38576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12" name="ZoneTexte 11"/>
          <p:cNvSpPr txBox="1"/>
          <p:nvPr/>
        </p:nvSpPr>
        <p:spPr>
          <a:xfrm>
            <a:off x="6500826" y="6429396"/>
            <a:ext cx="566181" cy="369332"/>
          </a:xfrm>
          <a:prstGeom prst="rect">
            <a:avLst/>
          </a:prstGeom>
          <a:noFill/>
        </p:spPr>
        <p:txBody>
          <a:bodyPr wrap="none" rtlCol="0">
            <a:spAutoFit/>
          </a:bodyPr>
          <a:lstStyle/>
          <a:p>
            <a:r>
              <a:rPr lang="fr-FR" b="1" dirty="0" smtClean="0"/>
              <a:t>MC</a:t>
            </a:r>
            <a:endParaRPr lang="fr-FR" b="1" dirty="0"/>
          </a:p>
        </p:txBody>
      </p:sp>
      <p:sp>
        <p:nvSpPr>
          <p:cNvPr id="13" name="Rectangle 12"/>
          <p:cNvSpPr/>
          <p:nvPr/>
        </p:nvSpPr>
        <p:spPr>
          <a:xfrm>
            <a:off x="5429256" y="2571744"/>
            <a:ext cx="2857520" cy="71438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14" name="ZoneTexte 13"/>
          <p:cNvSpPr txBox="1"/>
          <p:nvPr/>
        </p:nvSpPr>
        <p:spPr>
          <a:xfrm>
            <a:off x="5643570" y="2671700"/>
            <a:ext cx="2428892" cy="400110"/>
          </a:xfrm>
          <a:prstGeom prst="rect">
            <a:avLst/>
          </a:prstGeom>
          <a:noFill/>
        </p:spPr>
        <p:txBody>
          <a:bodyPr wrap="square" rtlCol="0">
            <a:spAutoFit/>
          </a:bodyPr>
          <a:lstStyle/>
          <a:p>
            <a:pPr algn="ctr"/>
            <a:r>
              <a:rPr lang="fr-FR" sz="2000" dirty="0" smtClean="0">
                <a:solidFill>
                  <a:schemeClr val="bg1"/>
                </a:solidFill>
              </a:rPr>
              <a:t>Processus système</a:t>
            </a:r>
            <a:endParaRPr lang="fr-FR" sz="2000" dirty="0">
              <a:solidFill>
                <a:schemeClr val="bg1"/>
              </a:solidFill>
            </a:endParaRPr>
          </a:p>
        </p:txBody>
      </p:sp>
      <p:sp>
        <p:nvSpPr>
          <p:cNvPr id="15" name="Rectangle 14"/>
          <p:cNvSpPr/>
          <p:nvPr/>
        </p:nvSpPr>
        <p:spPr>
          <a:xfrm>
            <a:off x="5429256" y="3286124"/>
            <a:ext cx="2857520"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6" name="Rectangle 15"/>
          <p:cNvSpPr/>
          <p:nvPr/>
        </p:nvSpPr>
        <p:spPr>
          <a:xfrm>
            <a:off x="5429256" y="4214818"/>
            <a:ext cx="2857520"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8" name="Rectangle 17"/>
          <p:cNvSpPr/>
          <p:nvPr/>
        </p:nvSpPr>
        <p:spPr>
          <a:xfrm>
            <a:off x="5429256" y="5357826"/>
            <a:ext cx="2857520"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19" name="ZoneTexte 18"/>
          <p:cNvSpPr txBox="1"/>
          <p:nvPr/>
        </p:nvSpPr>
        <p:spPr>
          <a:xfrm>
            <a:off x="6286512" y="3571876"/>
            <a:ext cx="823815" cy="369332"/>
          </a:xfrm>
          <a:prstGeom prst="rect">
            <a:avLst/>
          </a:prstGeom>
          <a:noFill/>
        </p:spPr>
        <p:txBody>
          <a:bodyPr wrap="none" rtlCol="0">
            <a:spAutoFit/>
          </a:bodyPr>
          <a:lstStyle/>
          <a:p>
            <a:r>
              <a:rPr lang="fr-FR" b="1" dirty="0" smtClean="0"/>
              <a:t> 35 ko</a:t>
            </a:r>
            <a:endParaRPr lang="fr-FR" b="1" dirty="0"/>
          </a:p>
        </p:txBody>
      </p:sp>
      <p:sp>
        <p:nvSpPr>
          <p:cNvPr id="20" name="ZoneTexte 19"/>
          <p:cNvSpPr txBox="1"/>
          <p:nvPr/>
        </p:nvSpPr>
        <p:spPr>
          <a:xfrm>
            <a:off x="6286512" y="4214818"/>
            <a:ext cx="759695" cy="369332"/>
          </a:xfrm>
          <a:prstGeom prst="rect">
            <a:avLst/>
          </a:prstGeom>
          <a:noFill/>
        </p:spPr>
        <p:txBody>
          <a:bodyPr wrap="none" rtlCol="0">
            <a:spAutoFit/>
          </a:bodyPr>
          <a:lstStyle/>
          <a:p>
            <a:r>
              <a:rPr lang="fr-FR" b="1" dirty="0" smtClean="0"/>
              <a:t>14 ko</a:t>
            </a:r>
            <a:endParaRPr lang="fr-FR" b="1" dirty="0"/>
          </a:p>
        </p:txBody>
      </p:sp>
      <p:sp>
        <p:nvSpPr>
          <p:cNvPr id="21" name="ZoneTexte 20"/>
          <p:cNvSpPr txBox="1"/>
          <p:nvPr/>
        </p:nvSpPr>
        <p:spPr>
          <a:xfrm>
            <a:off x="6286512" y="4988494"/>
            <a:ext cx="759695" cy="369332"/>
          </a:xfrm>
          <a:prstGeom prst="rect">
            <a:avLst/>
          </a:prstGeom>
          <a:noFill/>
        </p:spPr>
        <p:txBody>
          <a:bodyPr wrap="none" rtlCol="0">
            <a:spAutoFit/>
          </a:bodyPr>
          <a:lstStyle/>
          <a:p>
            <a:r>
              <a:rPr lang="fr-FR" b="1" dirty="0" smtClean="0"/>
              <a:t>26 ko</a:t>
            </a:r>
            <a:endParaRPr lang="fr-FR" b="1" dirty="0"/>
          </a:p>
        </p:txBody>
      </p:sp>
      <p:sp>
        <p:nvSpPr>
          <p:cNvPr id="22" name="ZoneTexte 21"/>
          <p:cNvSpPr txBox="1"/>
          <p:nvPr/>
        </p:nvSpPr>
        <p:spPr>
          <a:xfrm>
            <a:off x="6286512" y="5715016"/>
            <a:ext cx="759695" cy="369332"/>
          </a:xfrm>
          <a:prstGeom prst="rect">
            <a:avLst/>
          </a:prstGeom>
          <a:noFill/>
        </p:spPr>
        <p:txBody>
          <a:bodyPr wrap="none" rtlCol="0">
            <a:spAutoFit/>
          </a:bodyPr>
          <a:lstStyle/>
          <a:p>
            <a:r>
              <a:rPr lang="fr-FR" b="1" dirty="0" smtClean="0"/>
              <a:t>55 ko</a:t>
            </a:r>
            <a:endParaRPr lang="fr-FR" b="1" dirty="0"/>
          </a:p>
        </p:txBody>
      </p:sp>
      <p:sp>
        <p:nvSpPr>
          <p:cNvPr id="23" name="ZoneTexte 22"/>
          <p:cNvSpPr txBox="1"/>
          <p:nvPr/>
        </p:nvSpPr>
        <p:spPr>
          <a:xfrm>
            <a:off x="7500958" y="3916924"/>
            <a:ext cx="750718" cy="369332"/>
          </a:xfrm>
          <a:prstGeom prst="rect">
            <a:avLst/>
          </a:prstGeom>
          <a:noFill/>
        </p:spPr>
        <p:txBody>
          <a:bodyPr wrap="none" rtlCol="0">
            <a:spAutoFit/>
          </a:bodyPr>
          <a:lstStyle/>
          <a:p>
            <a:r>
              <a:rPr lang="fr-FR" b="1" dirty="0" smtClean="0"/>
              <a:t>Libre</a:t>
            </a:r>
            <a:endParaRPr lang="fr-FR" b="1" dirty="0"/>
          </a:p>
        </p:txBody>
      </p:sp>
      <p:sp>
        <p:nvSpPr>
          <p:cNvPr id="24" name="ZoneTexte 23"/>
          <p:cNvSpPr txBox="1"/>
          <p:nvPr/>
        </p:nvSpPr>
        <p:spPr>
          <a:xfrm>
            <a:off x="7500958" y="4286256"/>
            <a:ext cx="750718" cy="369332"/>
          </a:xfrm>
          <a:prstGeom prst="rect">
            <a:avLst/>
          </a:prstGeom>
          <a:noFill/>
        </p:spPr>
        <p:txBody>
          <a:bodyPr wrap="none" rtlCol="0">
            <a:spAutoFit/>
          </a:bodyPr>
          <a:lstStyle/>
          <a:p>
            <a:r>
              <a:rPr lang="fr-FR" b="1" dirty="0" smtClean="0"/>
              <a:t>Libre</a:t>
            </a:r>
            <a:endParaRPr lang="fr-FR" b="1" dirty="0"/>
          </a:p>
        </p:txBody>
      </p:sp>
      <p:sp>
        <p:nvSpPr>
          <p:cNvPr id="25" name="ZoneTexte 24"/>
          <p:cNvSpPr txBox="1"/>
          <p:nvPr/>
        </p:nvSpPr>
        <p:spPr>
          <a:xfrm>
            <a:off x="7500958" y="5000636"/>
            <a:ext cx="750718" cy="369332"/>
          </a:xfrm>
          <a:prstGeom prst="rect">
            <a:avLst/>
          </a:prstGeom>
          <a:noFill/>
        </p:spPr>
        <p:txBody>
          <a:bodyPr wrap="none" rtlCol="0">
            <a:spAutoFit/>
          </a:bodyPr>
          <a:lstStyle/>
          <a:p>
            <a:r>
              <a:rPr lang="fr-FR" b="1" dirty="0" smtClean="0"/>
              <a:t>Libre</a:t>
            </a:r>
            <a:endParaRPr lang="fr-FR" b="1" dirty="0"/>
          </a:p>
        </p:txBody>
      </p:sp>
      <p:sp>
        <p:nvSpPr>
          <p:cNvPr id="26" name="ZoneTexte 25"/>
          <p:cNvSpPr txBox="1"/>
          <p:nvPr/>
        </p:nvSpPr>
        <p:spPr>
          <a:xfrm>
            <a:off x="7536058" y="6060064"/>
            <a:ext cx="750718" cy="369332"/>
          </a:xfrm>
          <a:prstGeom prst="rect">
            <a:avLst/>
          </a:prstGeom>
          <a:noFill/>
        </p:spPr>
        <p:txBody>
          <a:bodyPr wrap="none" rtlCol="0">
            <a:spAutoFit/>
          </a:bodyPr>
          <a:lstStyle/>
          <a:p>
            <a:r>
              <a:rPr lang="fr-FR" b="1" dirty="0" smtClean="0"/>
              <a:t>Libre</a:t>
            </a:r>
            <a:endParaRPr lang="fr-FR" b="1" dirty="0"/>
          </a:p>
        </p:txBody>
      </p:sp>
      <p:sp>
        <p:nvSpPr>
          <p:cNvPr id="29" name="Rectangle 28"/>
          <p:cNvSpPr/>
          <p:nvPr/>
        </p:nvSpPr>
        <p:spPr>
          <a:xfrm>
            <a:off x="5429256" y="4000504"/>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Rectangle 34"/>
          <p:cNvSpPr/>
          <p:nvPr/>
        </p:nvSpPr>
        <p:spPr>
          <a:xfrm>
            <a:off x="1214414" y="4357694"/>
            <a:ext cx="2857520"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Pi</a:t>
            </a:r>
            <a:r>
              <a:rPr lang="fr-FR" dirty="0" smtClean="0">
                <a:latin typeface="Aparajita" pitchFamily="34" charset="0"/>
                <a:cs typeface="Aparajita" pitchFamily="34" charset="0"/>
              </a:rPr>
              <a:t> </a:t>
            </a:r>
            <a:r>
              <a:rPr lang="fr-FR" b="1" dirty="0" smtClean="0">
                <a:latin typeface="Aparajita" pitchFamily="34" charset="0"/>
                <a:cs typeface="Aparajita" pitchFamily="34" charset="0"/>
              </a:rPr>
              <a:t>(20 ko)</a:t>
            </a:r>
            <a:endParaRPr lang="fr-FR" b="1" dirty="0">
              <a:latin typeface="Aparajita" pitchFamily="34" charset="0"/>
              <a:cs typeface="Aparajita" pitchFamily="34" charset="0"/>
            </a:endParaRPr>
          </a:p>
        </p:txBody>
      </p:sp>
      <p:sp>
        <p:nvSpPr>
          <p:cNvPr id="37" name="Rectangle 36"/>
          <p:cNvSpPr/>
          <p:nvPr/>
        </p:nvSpPr>
        <p:spPr>
          <a:xfrm>
            <a:off x="1214414" y="5643578"/>
            <a:ext cx="857256" cy="142876"/>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2143108" y="5500702"/>
            <a:ext cx="2071702" cy="369332"/>
          </a:xfrm>
          <a:prstGeom prst="rect">
            <a:avLst/>
          </a:prstGeom>
          <a:noFill/>
        </p:spPr>
        <p:txBody>
          <a:bodyPr wrap="square" rtlCol="0">
            <a:spAutoFit/>
          </a:bodyPr>
          <a:lstStyle/>
          <a:p>
            <a:pPr algn="ctr"/>
            <a:r>
              <a:rPr lang="fr-FR" dirty="0" smtClean="0"/>
              <a:t>Partitions occupées</a:t>
            </a:r>
            <a:endParaRPr lang="fr-FR" dirty="0"/>
          </a:p>
        </p:txBody>
      </p:sp>
      <p:sp>
        <p:nvSpPr>
          <p:cNvPr id="39" name="Rectangle 38"/>
          <p:cNvSpPr/>
          <p:nvPr/>
        </p:nvSpPr>
        <p:spPr>
          <a:xfrm>
            <a:off x="5429256" y="4572008"/>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Rectangle 39"/>
          <p:cNvSpPr/>
          <p:nvPr/>
        </p:nvSpPr>
        <p:spPr>
          <a:xfrm>
            <a:off x="5429256" y="5357826"/>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ZoneTexte 40"/>
          <p:cNvSpPr txBox="1"/>
          <p:nvPr/>
        </p:nvSpPr>
        <p:spPr>
          <a:xfrm>
            <a:off x="7500958" y="3643314"/>
            <a:ext cx="750718" cy="369332"/>
          </a:xfrm>
          <a:prstGeom prst="rect">
            <a:avLst/>
          </a:prstGeom>
          <a:noFill/>
        </p:spPr>
        <p:txBody>
          <a:bodyPr wrap="none" rtlCol="0">
            <a:spAutoFit/>
          </a:bodyPr>
          <a:lstStyle/>
          <a:p>
            <a:r>
              <a:rPr lang="fr-FR" b="1" dirty="0" smtClean="0"/>
              <a:t>Libre</a:t>
            </a:r>
            <a:endParaRPr lang="fr-FR" b="1" dirty="0"/>
          </a:p>
        </p:txBody>
      </p:sp>
      <p:sp>
        <p:nvSpPr>
          <p:cNvPr id="31" name="Rectangle à coins arrondis 30"/>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ox(in)">
                                      <p:cBhvr>
                                        <p:cTn id="12" dur="500"/>
                                        <p:tgtEl>
                                          <p:spTgt spid="10"/>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ox(in)">
                                      <p:cBhvr>
                                        <p:cTn id="15" dur="500"/>
                                        <p:tgtEl>
                                          <p:spTgt spid="1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ox(in)">
                                      <p:cBhvr>
                                        <p:cTn id="18" dur="500"/>
                                        <p:tgtEl>
                                          <p:spTgt spid="14"/>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box(in)">
                                      <p:cBhvr>
                                        <p:cTn id="21" dur="500"/>
                                        <p:tgtEl>
                                          <p:spTgt spid="15"/>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box(in)">
                                      <p:cBhvr>
                                        <p:cTn id="24" dur="500"/>
                                        <p:tgtEl>
                                          <p:spTgt spid="16"/>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ox(in)">
                                      <p:cBhvr>
                                        <p:cTn id="27" dur="500"/>
                                        <p:tgtEl>
                                          <p:spTgt spid="18"/>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ox(in)">
                                      <p:cBhvr>
                                        <p:cTn id="30" dur="500"/>
                                        <p:tgtEl>
                                          <p:spTgt spid="19"/>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20"/>
                                        </p:tgtEl>
                                        <p:attrNameLst>
                                          <p:attrName>style.visibility</p:attrName>
                                        </p:attrNameLst>
                                      </p:cBhvr>
                                      <p:to>
                                        <p:strVal val="visible"/>
                                      </p:to>
                                    </p:set>
                                    <p:animEffect transition="in" filter="box(in)">
                                      <p:cBhvr>
                                        <p:cTn id="33" dur="500"/>
                                        <p:tgtEl>
                                          <p:spTgt spid="20"/>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21"/>
                                        </p:tgtEl>
                                        <p:attrNameLst>
                                          <p:attrName>style.visibility</p:attrName>
                                        </p:attrNameLst>
                                      </p:cBhvr>
                                      <p:to>
                                        <p:strVal val="visible"/>
                                      </p:to>
                                    </p:set>
                                    <p:animEffect transition="in" filter="box(in)">
                                      <p:cBhvr>
                                        <p:cTn id="36" dur="500"/>
                                        <p:tgtEl>
                                          <p:spTgt spid="21"/>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box(in)">
                                      <p:cBhvr>
                                        <p:cTn id="39" dur="500"/>
                                        <p:tgtEl>
                                          <p:spTgt spid="22"/>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box(in)">
                                      <p:cBhvr>
                                        <p:cTn id="42" dur="500"/>
                                        <p:tgtEl>
                                          <p:spTgt spid="23"/>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box(in)">
                                      <p:cBhvr>
                                        <p:cTn id="45" dur="500"/>
                                        <p:tgtEl>
                                          <p:spTgt spid="24"/>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box(in)">
                                      <p:cBhvr>
                                        <p:cTn id="48" dur="500"/>
                                        <p:tgtEl>
                                          <p:spTgt spid="25"/>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26"/>
                                        </p:tgtEl>
                                        <p:attrNameLst>
                                          <p:attrName>style.visibility</p:attrName>
                                        </p:attrNameLst>
                                      </p:cBhvr>
                                      <p:to>
                                        <p:strVal val="visible"/>
                                      </p:to>
                                    </p:set>
                                    <p:animEffect transition="in" filter="box(in)">
                                      <p:cBhvr>
                                        <p:cTn id="51" dur="500"/>
                                        <p:tgtEl>
                                          <p:spTgt spid="26"/>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box(in)">
                                      <p:cBhvr>
                                        <p:cTn id="54" dur="500"/>
                                        <p:tgtEl>
                                          <p:spTgt spid="12"/>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box(in)">
                                      <p:cBhvr>
                                        <p:cTn id="57" dur="500"/>
                                        <p:tgtEl>
                                          <p:spTgt spid="29"/>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37"/>
                                        </p:tgtEl>
                                        <p:attrNameLst>
                                          <p:attrName>style.visibility</p:attrName>
                                        </p:attrNameLst>
                                      </p:cBhvr>
                                      <p:to>
                                        <p:strVal val="visible"/>
                                      </p:to>
                                    </p:set>
                                    <p:animEffect transition="in" filter="box(in)">
                                      <p:cBhvr>
                                        <p:cTn id="60" dur="500"/>
                                        <p:tgtEl>
                                          <p:spTgt spid="37"/>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38"/>
                                        </p:tgtEl>
                                        <p:attrNameLst>
                                          <p:attrName>style.visibility</p:attrName>
                                        </p:attrNameLst>
                                      </p:cBhvr>
                                      <p:to>
                                        <p:strVal val="visible"/>
                                      </p:to>
                                    </p:set>
                                    <p:animEffect transition="in" filter="box(in)">
                                      <p:cBhvr>
                                        <p:cTn id="63" dur="500"/>
                                        <p:tgtEl>
                                          <p:spTgt spid="38"/>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39"/>
                                        </p:tgtEl>
                                        <p:attrNameLst>
                                          <p:attrName>style.visibility</p:attrName>
                                        </p:attrNameLst>
                                      </p:cBhvr>
                                      <p:to>
                                        <p:strVal val="visible"/>
                                      </p:to>
                                    </p:set>
                                    <p:animEffect transition="in" filter="box(in)">
                                      <p:cBhvr>
                                        <p:cTn id="66" dur="500"/>
                                        <p:tgtEl>
                                          <p:spTgt spid="39"/>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40"/>
                                        </p:tgtEl>
                                        <p:attrNameLst>
                                          <p:attrName>style.visibility</p:attrName>
                                        </p:attrNameLst>
                                      </p:cBhvr>
                                      <p:to>
                                        <p:strVal val="visible"/>
                                      </p:to>
                                    </p:set>
                                    <p:animEffect transition="in" filter="box(in)">
                                      <p:cBhvr>
                                        <p:cTn id="69" dur="500"/>
                                        <p:tgtEl>
                                          <p:spTgt spid="40"/>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41"/>
                                        </p:tgtEl>
                                        <p:attrNameLst>
                                          <p:attrName>style.visibility</p:attrName>
                                        </p:attrNameLst>
                                      </p:cBhvr>
                                      <p:to>
                                        <p:strVal val="visible"/>
                                      </p:to>
                                    </p:set>
                                    <p:animEffect transition="in" filter="box(in)">
                                      <p:cBhvr>
                                        <p:cTn id="72" dur="500"/>
                                        <p:tgtEl>
                                          <p:spTgt spid="41"/>
                                        </p:tgtEl>
                                      </p:cBhvr>
                                    </p:animEffect>
                                  </p:childTnLst>
                                </p:cTn>
                              </p:par>
                            </p:childTnLst>
                          </p:cTn>
                        </p:par>
                        <p:par>
                          <p:cTn id="73" fill="hold">
                            <p:stCondLst>
                              <p:cond delay="500"/>
                            </p:stCondLst>
                            <p:childTnLst>
                              <p:par>
                                <p:cTn id="74" presetID="4" presetClass="entr" presetSubtype="16" fill="hold" grpId="0" nodeType="afterEffect">
                                  <p:stCondLst>
                                    <p:cond delay="0"/>
                                  </p:stCondLst>
                                  <p:childTnLst>
                                    <p:set>
                                      <p:cBhvr>
                                        <p:cTn id="75" dur="1" fill="hold">
                                          <p:stCondLst>
                                            <p:cond delay="0"/>
                                          </p:stCondLst>
                                        </p:cTn>
                                        <p:tgtEl>
                                          <p:spTgt spid="35"/>
                                        </p:tgtEl>
                                        <p:attrNameLst>
                                          <p:attrName>style.visibility</p:attrName>
                                        </p:attrNameLst>
                                      </p:cBhvr>
                                      <p:to>
                                        <p:strVal val="visible"/>
                                      </p:to>
                                    </p:set>
                                    <p:animEffect transition="in" filter="box(in)">
                                      <p:cBhvr>
                                        <p:cTn id="76"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animBg="1"/>
      <p:bldP spid="12" grpId="0"/>
      <p:bldP spid="13" grpId="0" animBg="1"/>
      <p:bldP spid="14" grpId="0"/>
      <p:bldP spid="15" grpId="0" animBg="1"/>
      <p:bldP spid="16" grpId="0" animBg="1"/>
      <p:bldP spid="18" grpId="0" animBg="1"/>
      <p:bldP spid="19" grpId="0"/>
      <p:bldP spid="20" grpId="0"/>
      <p:bldP spid="21" grpId="0"/>
      <p:bldP spid="22" grpId="0"/>
      <p:bldP spid="23" grpId="0"/>
      <p:bldP spid="24" grpId="0"/>
      <p:bldP spid="25" grpId="0"/>
      <p:bldP spid="26" grpId="0"/>
      <p:bldP spid="29" grpId="0" animBg="1"/>
      <p:bldP spid="35" grpId="0" animBg="1"/>
      <p:bldP spid="37" grpId="0" animBg="1"/>
      <p:bldP spid="38" grpId="0"/>
      <p:bldP spid="39" grpId="0" animBg="1"/>
      <p:bldP spid="40" grpId="0" animBg="1"/>
      <p:bldP spid="4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17</a:t>
            </a:fld>
            <a:endParaRPr lang="fr-BE" sz="1600" b="1" dirty="0">
              <a:solidFill>
                <a:srgbClr val="002060"/>
              </a:solidFill>
            </a:endParaRPr>
          </a:p>
        </p:txBody>
      </p:sp>
      <p:sp>
        <p:nvSpPr>
          <p:cNvPr id="11" name="Titre 1"/>
          <p:cNvSpPr>
            <a:spLocks noGrp="1"/>
          </p:cNvSpPr>
          <p:nvPr>
            <p:ph type="title"/>
          </p:nvPr>
        </p:nvSpPr>
        <p:spPr>
          <a:xfrm>
            <a:off x="1435608" y="71414"/>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773652"/>
            <a:ext cx="7429552" cy="369332"/>
          </a:xfrm>
          <a:prstGeom prst="rect">
            <a:avLst/>
          </a:prstGeom>
        </p:spPr>
        <p:txBody>
          <a:bodyPr wrap="square">
            <a:spAutoFit/>
          </a:bodyPr>
          <a:lstStyle/>
          <a:p>
            <a:r>
              <a:rPr lang="fr-FR" b="1" dirty="0" smtClean="0">
                <a:solidFill>
                  <a:srgbClr val="002060"/>
                </a:solidFill>
                <a:latin typeface="Comic Sans MS" pitchFamily="66" charset="0"/>
              </a:rPr>
              <a:t>5.2.2. Partition multiples variables</a:t>
            </a:r>
            <a:endParaRPr lang="fr-FR" b="1" dirty="0" smtClean="0">
              <a:solidFill>
                <a:srgbClr val="00B050"/>
              </a:solidFill>
              <a:latin typeface="Comic Sans MS" pitchFamily="66" charset="0"/>
            </a:endParaRPr>
          </a:p>
        </p:txBody>
      </p:sp>
      <p:sp>
        <p:nvSpPr>
          <p:cNvPr id="7" name="Rectangle 6"/>
          <p:cNvSpPr/>
          <p:nvPr/>
        </p:nvSpPr>
        <p:spPr>
          <a:xfrm>
            <a:off x="1214414" y="1142984"/>
            <a:ext cx="7786742" cy="923330"/>
          </a:xfrm>
          <a:prstGeom prst="rect">
            <a:avLst/>
          </a:prstGeom>
          <a:noFill/>
          <a:ln>
            <a:noFill/>
          </a:ln>
        </p:spPr>
        <p:txBody>
          <a:bodyPr wrap="square">
            <a:spAutoFit/>
          </a:bodyPr>
          <a:lstStyle/>
          <a:p>
            <a:pPr marL="342900" indent="-342900" algn="just">
              <a:lnSpc>
                <a:spcPct val="150000"/>
              </a:lnSpc>
            </a:pPr>
            <a:r>
              <a:rPr lang="fr-FR" b="1" dirty="0" smtClean="0">
                <a:solidFill>
                  <a:srgbClr val="00B050"/>
                </a:solidFill>
                <a:latin typeface="Comic Sans MS" pitchFamily="66" charset="0"/>
              </a:rPr>
              <a:t>Exemple des stratégies de placement </a:t>
            </a:r>
          </a:p>
          <a:p>
            <a:pPr marL="342900" indent="-342900" algn="just">
              <a:lnSpc>
                <a:spcPct val="150000"/>
              </a:lnSpc>
            </a:pPr>
            <a:r>
              <a:rPr lang="fr-FR" b="1" u="sng" dirty="0" smtClean="0">
                <a:solidFill>
                  <a:srgbClr val="00B050"/>
                </a:solidFill>
                <a:latin typeface="Comic Sans MS" pitchFamily="66" charset="0"/>
              </a:rPr>
              <a:t>A) First fit</a:t>
            </a:r>
            <a:endParaRPr lang="fr-FR" u="sng" dirty="0" smtClean="0">
              <a:latin typeface="Comic Sans MS" pitchFamily="66" charset="0"/>
            </a:endParaRPr>
          </a:p>
        </p:txBody>
      </p:sp>
      <p:sp>
        <p:nvSpPr>
          <p:cNvPr id="31" name="Rectangle 30"/>
          <p:cNvSpPr/>
          <p:nvPr/>
        </p:nvSpPr>
        <p:spPr>
          <a:xfrm>
            <a:off x="5429256" y="2285992"/>
            <a:ext cx="2857520" cy="38576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32" name="ZoneTexte 31"/>
          <p:cNvSpPr txBox="1"/>
          <p:nvPr/>
        </p:nvSpPr>
        <p:spPr>
          <a:xfrm>
            <a:off x="6500826" y="6143644"/>
            <a:ext cx="566181" cy="369332"/>
          </a:xfrm>
          <a:prstGeom prst="rect">
            <a:avLst/>
          </a:prstGeom>
          <a:noFill/>
        </p:spPr>
        <p:txBody>
          <a:bodyPr wrap="none" rtlCol="0">
            <a:spAutoFit/>
          </a:bodyPr>
          <a:lstStyle/>
          <a:p>
            <a:r>
              <a:rPr lang="fr-FR" b="1" dirty="0" smtClean="0"/>
              <a:t>MC</a:t>
            </a:r>
            <a:endParaRPr lang="fr-FR" b="1" dirty="0"/>
          </a:p>
        </p:txBody>
      </p:sp>
      <p:sp>
        <p:nvSpPr>
          <p:cNvPr id="33" name="Rectangle 32"/>
          <p:cNvSpPr/>
          <p:nvPr/>
        </p:nvSpPr>
        <p:spPr>
          <a:xfrm>
            <a:off x="5429256" y="2285992"/>
            <a:ext cx="2857520" cy="71438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4" name="ZoneTexte 33"/>
          <p:cNvSpPr txBox="1"/>
          <p:nvPr/>
        </p:nvSpPr>
        <p:spPr>
          <a:xfrm>
            <a:off x="5643570" y="2385948"/>
            <a:ext cx="2428892" cy="400110"/>
          </a:xfrm>
          <a:prstGeom prst="rect">
            <a:avLst/>
          </a:prstGeom>
          <a:noFill/>
        </p:spPr>
        <p:txBody>
          <a:bodyPr wrap="square" rtlCol="0">
            <a:spAutoFit/>
          </a:bodyPr>
          <a:lstStyle/>
          <a:p>
            <a:pPr algn="ctr"/>
            <a:r>
              <a:rPr lang="fr-FR" sz="2000" dirty="0" smtClean="0">
                <a:solidFill>
                  <a:schemeClr val="bg1"/>
                </a:solidFill>
              </a:rPr>
              <a:t>Processus système</a:t>
            </a:r>
            <a:endParaRPr lang="fr-FR" sz="2000" dirty="0">
              <a:solidFill>
                <a:schemeClr val="bg1"/>
              </a:solidFill>
            </a:endParaRPr>
          </a:p>
        </p:txBody>
      </p:sp>
      <p:sp>
        <p:nvSpPr>
          <p:cNvPr id="36" name="Rectangle 35"/>
          <p:cNvSpPr/>
          <p:nvPr/>
        </p:nvSpPr>
        <p:spPr>
          <a:xfrm>
            <a:off x="5429256" y="3000372"/>
            <a:ext cx="2857520"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2" name="Rectangle 41"/>
          <p:cNvSpPr/>
          <p:nvPr/>
        </p:nvSpPr>
        <p:spPr>
          <a:xfrm>
            <a:off x="5429256" y="3929066"/>
            <a:ext cx="2857520"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3" name="Rectangle 42"/>
          <p:cNvSpPr/>
          <p:nvPr/>
        </p:nvSpPr>
        <p:spPr>
          <a:xfrm>
            <a:off x="5429256" y="5072074"/>
            <a:ext cx="2857520"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4" name="ZoneTexte 43"/>
          <p:cNvSpPr txBox="1"/>
          <p:nvPr/>
        </p:nvSpPr>
        <p:spPr>
          <a:xfrm>
            <a:off x="6286512" y="3286124"/>
            <a:ext cx="823815" cy="369332"/>
          </a:xfrm>
          <a:prstGeom prst="rect">
            <a:avLst/>
          </a:prstGeom>
          <a:noFill/>
        </p:spPr>
        <p:txBody>
          <a:bodyPr wrap="none" rtlCol="0">
            <a:spAutoFit/>
          </a:bodyPr>
          <a:lstStyle/>
          <a:p>
            <a:r>
              <a:rPr lang="fr-FR" b="1" dirty="0" smtClean="0"/>
              <a:t> 35 ko</a:t>
            </a:r>
            <a:endParaRPr lang="fr-FR" b="1" dirty="0"/>
          </a:p>
        </p:txBody>
      </p:sp>
      <p:sp>
        <p:nvSpPr>
          <p:cNvPr id="45" name="ZoneTexte 44"/>
          <p:cNvSpPr txBox="1"/>
          <p:nvPr/>
        </p:nvSpPr>
        <p:spPr>
          <a:xfrm>
            <a:off x="6286512" y="3929066"/>
            <a:ext cx="759695" cy="369332"/>
          </a:xfrm>
          <a:prstGeom prst="rect">
            <a:avLst/>
          </a:prstGeom>
          <a:noFill/>
        </p:spPr>
        <p:txBody>
          <a:bodyPr wrap="none" rtlCol="0">
            <a:spAutoFit/>
          </a:bodyPr>
          <a:lstStyle/>
          <a:p>
            <a:r>
              <a:rPr lang="fr-FR" b="1" dirty="0" smtClean="0"/>
              <a:t>14 ko</a:t>
            </a:r>
            <a:endParaRPr lang="fr-FR" b="1" dirty="0"/>
          </a:p>
        </p:txBody>
      </p:sp>
      <p:sp>
        <p:nvSpPr>
          <p:cNvPr id="46" name="ZoneTexte 45"/>
          <p:cNvSpPr txBox="1"/>
          <p:nvPr/>
        </p:nvSpPr>
        <p:spPr>
          <a:xfrm>
            <a:off x="6286512" y="4702742"/>
            <a:ext cx="759695" cy="369332"/>
          </a:xfrm>
          <a:prstGeom prst="rect">
            <a:avLst/>
          </a:prstGeom>
          <a:noFill/>
        </p:spPr>
        <p:txBody>
          <a:bodyPr wrap="none" rtlCol="0">
            <a:spAutoFit/>
          </a:bodyPr>
          <a:lstStyle/>
          <a:p>
            <a:r>
              <a:rPr lang="fr-FR" b="1" dirty="0" smtClean="0"/>
              <a:t>26 ko</a:t>
            </a:r>
            <a:endParaRPr lang="fr-FR" b="1" dirty="0"/>
          </a:p>
        </p:txBody>
      </p:sp>
      <p:sp>
        <p:nvSpPr>
          <p:cNvPr id="47" name="ZoneTexte 46"/>
          <p:cNvSpPr txBox="1"/>
          <p:nvPr/>
        </p:nvSpPr>
        <p:spPr>
          <a:xfrm>
            <a:off x="6286512" y="5429264"/>
            <a:ext cx="759695" cy="369332"/>
          </a:xfrm>
          <a:prstGeom prst="rect">
            <a:avLst/>
          </a:prstGeom>
          <a:noFill/>
        </p:spPr>
        <p:txBody>
          <a:bodyPr wrap="none" rtlCol="0">
            <a:spAutoFit/>
          </a:bodyPr>
          <a:lstStyle/>
          <a:p>
            <a:r>
              <a:rPr lang="fr-FR" b="1" dirty="0" smtClean="0"/>
              <a:t>55 ko</a:t>
            </a:r>
            <a:endParaRPr lang="fr-FR" b="1" dirty="0"/>
          </a:p>
        </p:txBody>
      </p:sp>
      <p:sp>
        <p:nvSpPr>
          <p:cNvPr id="48" name="ZoneTexte 47"/>
          <p:cNvSpPr txBox="1"/>
          <p:nvPr/>
        </p:nvSpPr>
        <p:spPr>
          <a:xfrm>
            <a:off x="7500958" y="3631172"/>
            <a:ext cx="750718" cy="369332"/>
          </a:xfrm>
          <a:prstGeom prst="rect">
            <a:avLst/>
          </a:prstGeom>
          <a:noFill/>
        </p:spPr>
        <p:txBody>
          <a:bodyPr wrap="none" rtlCol="0">
            <a:spAutoFit/>
          </a:bodyPr>
          <a:lstStyle/>
          <a:p>
            <a:r>
              <a:rPr lang="fr-FR" b="1" dirty="0" smtClean="0"/>
              <a:t>Libre</a:t>
            </a:r>
            <a:endParaRPr lang="fr-FR" b="1" dirty="0"/>
          </a:p>
        </p:txBody>
      </p:sp>
      <p:sp>
        <p:nvSpPr>
          <p:cNvPr id="49" name="ZoneTexte 48"/>
          <p:cNvSpPr txBox="1"/>
          <p:nvPr/>
        </p:nvSpPr>
        <p:spPr>
          <a:xfrm>
            <a:off x="7500958" y="4000504"/>
            <a:ext cx="750718" cy="369332"/>
          </a:xfrm>
          <a:prstGeom prst="rect">
            <a:avLst/>
          </a:prstGeom>
          <a:noFill/>
        </p:spPr>
        <p:txBody>
          <a:bodyPr wrap="none" rtlCol="0">
            <a:spAutoFit/>
          </a:bodyPr>
          <a:lstStyle/>
          <a:p>
            <a:r>
              <a:rPr lang="fr-FR" b="1" dirty="0" smtClean="0"/>
              <a:t>Libre</a:t>
            </a:r>
            <a:endParaRPr lang="fr-FR" b="1" dirty="0"/>
          </a:p>
        </p:txBody>
      </p:sp>
      <p:sp>
        <p:nvSpPr>
          <p:cNvPr id="50" name="ZoneTexte 49"/>
          <p:cNvSpPr txBox="1"/>
          <p:nvPr/>
        </p:nvSpPr>
        <p:spPr>
          <a:xfrm>
            <a:off x="7500958" y="4714884"/>
            <a:ext cx="750718" cy="369332"/>
          </a:xfrm>
          <a:prstGeom prst="rect">
            <a:avLst/>
          </a:prstGeom>
          <a:noFill/>
        </p:spPr>
        <p:txBody>
          <a:bodyPr wrap="none" rtlCol="0">
            <a:spAutoFit/>
          </a:bodyPr>
          <a:lstStyle/>
          <a:p>
            <a:r>
              <a:rPr lang="fr-FR" b="1" dirty="0" smtClean="0"/>
              <a:t>Libre</a:t>
            </a:r>
            <a:endParaRPr lang="fr-FR" b="1" dirty="0"/>
          </a:p>
        </p:txBody>
      </p:sp>
      <p:sp>
        <p:nvSpPr>
          <p:cNvPr id="51" name="ZoneTexte 50"/>
          <p:cNvSpPr txBox="1"/>
          <p:nvPr/>
        </p:nvSpPr>
        <p:spPr>
          <a:xfrm>
            <a:off x="7536058" y="5774312"/>
            <a:ext cx="750718" cy="369332"/>
          </a:xfrm>
          <a:prstGeom prst="rect">
            <a:avLst/>
          </a:prstGeom>
          <a:noFill/>
        </p:spPr>
        <p:txBody>
          <a:bodyPr wrap="none" rtlCol="0">
            <a:spAutoFit/>
          </a:bodyPr>
          <a:lstStyle/>
          <a:p>
            <a:r>
              <a:rPr lang="fr-FR" b="1" dirty="0" smtClean="0"/>
              <a:t>Libre</a:t>
            </a:r>
            <a:endParaRPr lang="fr-FR" b="1" dirty="0"/>
          </a:p>
        </p:txBody>
      </p:sp>
      <p:sp>
        <p:nvSpPr>
          <p:cNvPr id="52" name="Rectangle 51"/>
          <p:cNvSpPr/>
          <p:nvPr/>
        </p:nvSpPr>
        <p:spPr>
          <a:xfrm>
            <a:off x="5429256" y="3714752"/>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1214414" y="4071942"/>
            <a:ext cx="2857520"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Pi</a:t>
            </a:r>
            <a:r>
              <a:rPr lang="fr-FR" dirty="0" smtClean="0">
                <a:latin typeface="Aparajita" pitchFamily="34" charset="0"/>
                <a:cs typeface="Aparajita" pitchFamily="34" charset="0"/>
              </a:rPr>
              <a:t> </a:t>
            </a:r>
            <a:r>
              <a:rPr lang="fr-FR" b="1" dirty="0" smtClean="0">
                <a:latin typeface="Aparajita" pitchFamily="34" charset="0"/>
                <a:cs typeface="Aparajita" pitchFamily="34" charset="0"/>
              </a:rPr>
              <a:t>(20 ko)</a:t>
            </a:r>
            <a:endParaRPr lang="fr-FR" b="1" dirty="0">
              <a:latin typeface="Aparajita" pitchFamily="34" charset="0"/>
              <a:cs typeface="Aparajita" pitchFamily="34" charset="0"/>
            </a:endParaRPr>
          </a:p>
        </p:txBody>
      </p:sp>
      <p:sp>
        <p:nvSpPr>
          <p:cNvPr id="54" name="Rectangle 53"/>
          <p:cNvSpPr/>
          <p:nvPr/>
        </p:nvSpPr>
        <p:spPr>
          <a:xfrm>
            <a:off x="1214414" y="5357826"/>
            <a:ext cx="857256" cy="142876"/>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ZoneTexte 54"/>
          <p:cNvSpPr txBox="1"/>
          <p:nvPr/>
        </p:nvSpPr>
        <p:spPr>
          <a:xfrm>
            <a:off x="2143108" y="5214950"/>
            <a:ext cx="2071702" cy="369332"/>
          </a:xfrm>
          <a:prstGeom prst="rect">
            <a:avLst/>
          </a:prstGeom>
          <a:noFill/>
        </p:spPr>
        <p:txBody>
          <a:bodyPr wrap="square" rtlCol="0">
            <a:spAutoFit/>
          </a:bodyPr>
          <a:lstStyle/>
          <a:p>
            <a:pPr algn="ctr"/>
            <a:r>
              <a:rPr lang="fr-FR" dirty="0" smtClean="0"/>
              <a:t>Partitions occupées</a:t>
            </a:r>
            <a:endParaRPr lang="fr-FR" dirty="0"/>
          </a:p>
        </p:txBody>
      </p:sp>
      <p:sp>
        <p:nvSpPr>
          <p:cNvPr id="56" name="Rectangle 55"/>
          <p:cNvSpPr/>
          <p:nvPr/>
        </p:nvSpPr>
        <p:spPr>
          <a:xfrm>
            <a:off x="5429256" y="4286256"/>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Rectangle 56"/>
          <p:cNvSpPr/>
          <p:nvPr/>
        </p:nvSpPr>
        <p:spPr>
          <a:xfrm>
            <a:off x="5429256" y="5072074"/>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ZoneTexte 57"/>
          <p:cNvSpPr txBox="1"/>
          <p:nvPr/>
        </p:nvSpPr>
        <p:spPr>
          <a:xfrm>
            <a:off x="7500958" y="3357562"/>
            <a:ext cx="750718" cy="369332"/>
          </a:xfrm>
          <a:prstGeom prst="rect">
            <a:avLst/>
          </a:prstGeom>
          <a:noFill/>
        </p:spPr>
        <p:txBody>
          <a:bodyPr wrap="none" rtlCol="0">
            <a:spAutoFit/>
          </a:bodyPr>
          <a:lstStyle/>
          <a:p>
            <a:r>
              <a:rPr lang="fr-FR" b="1" dirty="0" smtClean="0"/>
              <a:t>Libre</a:t>
            </a:r>
            <a:endParaRPr lang="fr-FR" b="1" dirty="0"/>
          </a:p>
        </p:txBody>
      </p:sp>
      <p:sp>
        <p:nvSpPr>
          <p:cNvPr id="59" name="ZoneTexte 58"/>
          <p:cNvSpPr txBox="1"/>
          <p:nvPr/>
        </p:nvSpPr>
        <p:spPr>
          <a:xfrm>
            <a:off x="8312899" y="3429000"/>
            <a:ext cx="759695" cy="369332"/>
          </a:xfrm>
          <a:prstGeom prst="rect">
            <a:avLst/>
          </a:prstGeom>
          <a:noFill/>
        </p:spPr>
        <p:txBody>
          <a:bodyPr wrap="none" rtlCol="0">
            <a:spAutoFit/>
          </a:bodyPr>
          <a:lstStyle/>
          <a:p>
            <a:r>
              <a:rPr lang="fr-FR" b="1" dirty="0" smtClean="0"/>
              <a:t>15 ko</a:t>
            </a:r>
            <a:endParaRPr lang="fr-FR" b="1" dirty="0"/>
          </a:p>
        </p:txBody>
      </p:sp>
      <p:sp>
        <p:nvSpPr>
          <p:cNvPr id="35" name="Rectangle à coins arrondis 3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ox(in)">
                                      <p:cBhvr>
                                        <p:cTn id="12" dur="500"/>
                                        <p:tgtEl>
                                          <p:spTgt spid="31"/>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box(in)">
                                      <p:cBhvr>
                                        <p:cTn id="15" dur="500"/>
                                        <p:tgtEl>
                                          <p:spTgt spid="3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4"/>
                                        </p:tgtEl>
                                        <p:attrNameLst>
                                          <p:attrName>style.visibility</p:attrName>
                                        </p:attrNameLst>
                                      </p:cBhvr>
                                      <p:to>
                                        <p:strVal val="visible"/>
                                      </p:to>
                                    </p:set>
                                    <p:animEffect transition="in" filter="box(in)">
                                      <p:cBhvr>
                                        <p:cTn id="18" dur="500"/>
                                        <p:tgtEl>
                                          <p:spTgt spid="34"/>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box(in)">
                                      <p:cBhvr>
                                        <p:cTn id="21" dur="500"/>
                                        <p:tgtEl>
                                          <p:spTgt spid="36"/>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42"/>
                                        </p:tgtEl>
                                        <p:attrNameLst>
                                          <p:attrName>style.visibility</p:attrName>
                                        </p:attrNameLst>
                                      </p:cBhvr>
                                      <p:to>
                                        <p:strVal val="visible"/>
                                      </p:to>
                                    </p:set>
                                    <p:animEffect transition="in" filter="box(in)">
                                      <p:cBhvr>
                                        <p:cTn id="24" dur="500"/>
                                        <p:tgtEl>
                                          <p:spTgt spid="42"/>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box(in)">
                                      <p:cBhvr>
                                        <p:cTn id="27" dur="500"/>
                                        <p:tgtEl>
                                          <p:spTgt spid="43"/>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44"/>
                                        </p:tgtEl>
                                        <p:attrNameLst>
                                          <p:attrName>style.visibility</p:attrName>
                                        </p:attrNameLst>
                                      </p:cBhvr>
                                      <p:to>
                                        <p:strVal val="visible"/>
                                      </p:to>
                                    </p:set>
                                    <p:animEffect transition="in" filter="box(in)">
                                      <p:cBhvr>
                                        <p:cTn id="30" dur="500"/>
                                        <p:tgtEl>
                                          <p:spTgt spid="44"/>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45"/>
                                        </p:tgtEl>
                                        <p:attrNameLst>
                                          <p:attrName>style.visibility</p:attrName>
                                        </p:attrNameLst>
                                      </p:cBhvr>
                                      <p:to>
                                        <p:strVal val="visible"/>
                                      </p:to>
                                    </p:set>
                                    <p:animEffect transition="in" filter="box(in)">
                                      <p:cBhvr>
                                        <p:cTn id="33" dur="500"/>
                                        <p:tgtEl>
                                          <p:spTgt spid="45"/>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46"/>
                                        </p:tgtEl>
                                        <p:attrNameLst>
                                          <p:attrName>style.visibility</p:attrName>
                                        </p:attrNameLst>
                                      </p:cBhvr>
                                      <p:to>
                                        <p:strVal val="visible"/>
                                      </p:to>
                                    </p:set>
                                    <p:animEffect transition="in" filter="box(in)">
                                      <p:cBhvr>
                                        <p:cTn id="36" dur="500"/>
                                        <p:tgtEl>
                                          <p:spTgt spid="46"/>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47"/>
                                        </p:tgtEl>
                                        <p:attrNameLst>
                                          <p:attrName>style.visibility</p:attrName>
                                        </p:attrNameLst>
                                      </p:cBhvr>
                                      <p:to>
                                        <p:strVal val="visible"/>
                                      </p:to>
                                    </p:set>
                                    <p:animEffect transition="in" filter="box(in)">
                                      <p:cBhvr>
                                        <p:cTn id="39" dur="500"/>
                                        <p:tgtEl>
                                          <p:spTgt spid="47"/>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48"/>
                                        </p:tgtEl>
                                        <p:attrNameLst>
                                          <p:attrName>style.visibility</p:attrName>
                                        </p:attrNameLst>
                                      </p:cBhvr>
                                      <p:to>
                                        <p:strVal val="visible"/>
                                      </p:to>
                                    </p:set>
                                    <p:animEffect transition="in" filter="box(in)">
                                      <p:cBhvr>
                                        <p:cTn id="42" dur="500"/>
                                        <p:tgtEl>
                                          <p:spTgt spid="48"/>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49"/>
                                        </p:tgtEl>
                                        <p:attrNameLst>
                                          <p:attrName>style.visibility</p:attrName>
                                        </p:attrNameLst>
                                      </p:cBhvr>
                                      <p:to>
                                        <p:strVal val="visible"/>
                                      </p:to>
                                    </p:set>
                                    <p:animEffect transition="in" filter="box(in)">
                                      <p:cBhvr>
                                        <p:cTn id="45" dur="500"/>
                                        <p:tgtEl>
                                          <p:spTgt spid="49"/>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50"/>
                                        </p:tgtEl>
                                        <p:attrNameLst>
                                          <p:attrName>style.visibility</p:attrName>
                                        </p:attrNameLst>
                                      </p:cBhvr>
                                      <p:to>
                                        <p:strVal val="visible"/>
                                      </p:to>
                                    </p:set>
                                    <p:animEffect transition="in" filter="box(in)">
                                      <p:cBhvr>
                                        <p:cTn id="48" dur="500"/>
                                        <p:tgtEl>
                                          <p:spTgt spid="50"/>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51"/>
                                        </p:tgtEl>
                                        <p:attrNameLst>
                                          <p:attrName>style.visibility</p:attrName>
                                        </p:attrNameLst>
                                      </p:cBhvr>
                                      <p:to>
                                        <p:strVal val="visible"/>
                                      </p:to>
                                    </p:set>
                                    <p:animEffect transition="in" filter="box(in)">
                                      <p:cBhvr>
                                        <p:cTn id="51" dur="500"/>
                                        <p:tgtEl>
                                          <p:spTgt spid="51"/>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box(in)">
                                      <p:cBhvr>
                                        <p:cTn id="54" dur="500"/>
                                        <p:tgtEl>
                                          <p:spTgt spid="32"/>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52"/>
                                        </p:tgtEl>
                                        <p:attrNameLst>
                                          <p:attrName>style.visibility</p:attrName>
                                        </p:attrNameLst>
                                      </p:cBhvr>
                                      <p:to>
                                        <p:strVal val="visible"/>
                                      </p:to>
                                    </p:set>
                                    <p:animEffect transition="in" filter="box(in)">
                                      <p:cBhvr>
                                        <p:cTn id="57" dur="500"/>
                                        <p:tgtEl>
                                          <p:spTgt spid="52"/>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54"/>
                                        </p:tgtEl>
                                        <p:attrNameLst>
                                          <p:attrName>style.visibility</p:attrName>
                                        </p:attrNameLst>
                                      </p:cBhvr>
                                      <p:to>
                                        <p:strVal val="visible"/>
                                      </p:to>
                                    </p:set>
                                    <p:animEffect transition="in" filter="box(in)">
                                      <p:cBhvr>
                                        <p:cTn id="60" dur="500"/>
                                        <p:tgtEl>
                                          <p:spTgt spid="54"/>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55"/>
                                        </p:tgtEl>
                                        <p:attrNameLst>
                                          <p:attrName>style.visibility</p:attrName>
                                        </p:attrNameLst>
                                      </p:cBhvr>
                                      <p:to>
                                        <p:strVal val="visible"/>
                                      </p:to>
                                    </p:set>
                                    <p:animEffect transition="in" filter="box(in)">
                                      <p:cBhvr>
                                        <p:cTn id="63" dur="500"/>
                                        <p:tgtEl>
                                          <p:spTgt spid="55"/>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56"/>
                                        </p:tgtEl>
                                        <p:attrNameLst>
                                          <p:attrName>style.visibility</p:attrName>
                                        </p:attrNameLst>
                                      </p:cBhvr>
                                      <p:to>
                                        <p:strVal val="visible"/>
                                      </p:to>
                                    </p:set>
                                    <p:animEffect transition="in" filter="box(in)">
                                      <p:cBhvr>
                                        <p:cTn id="66" dur="500"/>
                                        <p:tgtEl>
                                          <p:spTgt spid="56"/>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57"/>
                                        </p:tgtEl>
                                        <p:attrNameLst>
                                          <p:attrName>style.visibility</p:attrName>
                                        </p:attrNameLst>
                                      </p:cBhvr>
                                      <p:to>
                                        <p:strVal val="visible"/>
                                      </p:to>
                                    </p:set>
                                    <p:animEffect transition="in" filter="box(in)">
                                      <p:cBhvr>
                                        <p:cTn id="69" dur="500"/>
                                        <p:tgtEl>
                                          <p:spTgt spid="57"/>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58"/>
                                        </p:tgtEl>
                                        <p:attrNameLst>
                                          <p:attrName>style.visibility</p:attrName>
                                        </p:attrNameLst>
                                      </p:cBhvr>
                                      <p:to>
                                        <p:strVal val="visible"/>
                                      </p:to>
                                    </p:set>
                                    <p:animEffect transition="in" filter="box(in)">
                                      <p:cBhvr>
                                        <p:cTn id="72" dur="500"/>
                                        <p:tgtEl>
                                          <p:spTgt spid="58"/>
                                        </p:tgtEl>
                                      </p:cBhvr>
                                    </p:animEffect>
                                  </p:childTnLst>
                                </p:cTn>
                              </p:par>
                            </p:childTnLst>
                          </p:cTn>
                        </p:par>
                        <p:par>
                          <p:cTn id="73" fill="hold">
                            <p:stCondLst>
                              <p:cond delay="500"/>
                            </p:stCondLst>
                            <p:childTnLst>
                              <p:par>
                                <p:cTn id="74" presetID="4" presetClass="entr" presetSubtype="16" fill="hold" grpId="0" nodeType="afterEffect">
                                  <p:stCondLst>
                                    <p:cond delay="0"/>
                                  </p:stCondLst>
                                  <p:childTnLst>
                                    <p:set>
                                      <p:cBhvr>
                                        <p:cTn id="75" dur="1" fill="hold">
                                          <p:stCondLst>
                                            <p:cond delay="0"/>
                                          </p:stCondLst>
                                        </p:cTn>
                                        <p:tgtEl>
                                          <p:spTgt spid="53"/>
                                        </p:tgtEl>
                                        <p:attrNameLst>
                                          <p:attrName>style.visibility</p:attrName>
                                        </p:attrNameLst>
                                      </p:cBhvr>
                                      <p:to>
                                        <p:strVal val="visible"/>
                                      </p:to>
                                    </p:set>
                                    <p:animEffect transition="in" filter="box(in)">
                                      <p:cBhvr>
                                        <p:cTn id="76" dur="500"/>
                                        <p:tgtEl>
                                          <p:spTgt spid="53"/>
                                        </p:tgtEl>
                                      </p:cBhvr>
                                    </p:animEffect>
                                  </p:childTnLst>
                                </p:cTn>
                              </p:par>
                            </p:childTnLst>
                          </p:cTn>
                        </p:par>
                      </p:childTnLst>
                    </p:cTn>
                  </p:par>
                  <p:par>
                    <p:cTn id="77" fill="hold">
                      <p:stCondLst>
                        <p:cond delay="indefinite"/>
                      </p:stCondLst>
                      <p:childTnLst>
                        <p:par>
                          <p:cTn id="78" fill="hold">
                            <p:stCondLst>
                              <p:cond delay="0"/>
                            </p:stCondLst>
                            <p:childTnLst>
                              <p:par>
                                <p:cTn id="79" presetID="56" presetClass="path" presetSubtype="0" accel="50000" decel="50000" fill="hold" grpId="1" nodeType="clickEffect">
                                  <p:stCondLst>
                                    <p:cond delay="0"/>
                                  </p:stCondLst>
                                  <p:childTnLst>
                                    <p:animMotion origin="layout" path="M -2.5E-6 1.11022E-16 L 0.46302 -0.15648 " pathEditMode="relative" rAng="0" ptsTypes="AA">
                                      <p:cBhvr>
                                        <p:cTn id="80" dur="2000" fill="hold"/>
                                        <p:tgtEl>
                                          <p:spTgt spid="53"/>
                                        </p:tgtEl>
                                        <p:attrNameLst>
                                          <p:attrName>ppt_x</p:attrName>
                                          <p:attrName>ppt_y</p:attrName>
                                        </p:attrNameLst>
                                      </p:cBhvr>
                                      <p:rCtr x="23100" y="-7800"/>
                                    </p:animMotion>
                                  </p:childTnLst>
                                </p:cTn>
                              </p:par>
                            </p:childTnLst>
                          </p:cTn>
                        </p:par>
                        <p:par>
                          <p:cTn id="81" fill="hold">
                            <p:stCondLst>
                              <p:cond delay="2000"/>
                            </p:stCondLst>
                            <p:childTnLst>
                              <p:par>
                                <p:cTn id="82" presetID="5" presetClass="exit" presetSubtype="10" fill="hold" grpId="1" nodeType="afterEffect">
                                  <p:stCondLst>
                                    <p:cond delay="0"/>
                                  </p:stCondLst>
                                  <p:childTnLst>
                                    <p:animEffect transition="out" filter="checkerboard(across)">
                                      <p:cBhvr>
                                        <p:cTn id="83" dur="500"/>
                                        <p:tgtEl>
                                          <p:spTgt spid="44"/>
                                        </p:tgtEl>
                                      </p:cBhvr>
                                    </p:animEffect>
                                    <p:set>
                                      <p:cBhvr>
                                        <p:cTn id="84" dur="1" fill="hold">
                                          <p:stCondLst>
                                            <p:cond delay="499"/>
                                          </p:stCondLst>
                                        </p:cTn>
                                        <p:tgtEl>
                                          <p:spTgt spid="44"/>
                                        </p:tgtEl>
                                        <p:attrNameLst>
                                          <p:attrName>style.visibility</p:attrName>
                                        </p:attrNameLst>
                                      </p:cBhvr>
                                      <p:to>
                                        <p:strVal val="hidden"/>
                                      </p:to>
                                    </p:set>
                                  </p:childTnLst>
                                </p:cTn>
                              </p:par>
                            </p:childTnLst>
                          </p:cTn>
                        </p:par>
                        <p:par>
                          <p:cTn id="85" fill="hold">
                            <p:stCondLst>
                              <p:cond delay="2500"/>
                            </p:stCondLst>
                            <p:childTnLst>
                              <p:par>
                                <p:cTn id="86" presetID="4" presetClass="entr" presetSubtype="16" fill="hold" grpId="0" nodeType="afterEffect">
                                  <p:stCondLst>
                                    <p:cond delay="0"/>
                                  </p:stCondLst>
                                  <p:childTnLst>
                                    <p:set>
                                      <p:cBhvr>
                                        <p:cTn id="87" dur="1" fill="hold">
                                          <p:stCondLst>
                                            <p:cond delay="0"/>
                                          </p:stCondLst>
                                        </p:cTn>
                                        <p:tgtEl>
                                          <p:spTgt spid="59"/>
                                        </p:tgtEl>
                                        <p:attrNameLst>
                                          <p:attrName>style.visibility</p:attrName>
                                        </p:attrNameLst>
                                      </p:cBhvr>
                                      <p:to>
                                        <p:strVal val="visible"/>
                                      </p:to>
                                    </p:set>
                                    <p:animEffect transition="in" filter="box(in)">
                                      <p:cBhvr>
                                        <p:cTn id="88"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1" grpId="0" animBg="1"/>
      <p:bldP spid="32" grpId="0"/>
      <p:bldP spid="33" grpId="0" animBg="1"/>
      <p:bldP spid="34" grpId="0"/>
      <p:bldP spid="36" grpId="0" animBg="1"/>
      <p:bldP spid="42" grpId="0" animBg="1"/>
      <p:bldP spid="43" grpId="0" animBg="1"/>
      <p:bldP spid="44" grpId="0"/>
      <p:bldP spid="44" grpId="1"/>
      <p:bldP spid="45" grpId="0"/>
      <p:bldP spid="46" grpId="0"/>
      <p:bldP spid="47" grpId="0"/>
      <p:bldP spid="48" grpId="0"/>
      <p:bldP spid="49" grpId="0"/>
      <p:bldP spid="50" grpId="0"/>
      <p:bldP spid="51" grpId="0"/>
      <p:bldP spid="52" grpId="0" animBg="1"/>
      <p:bldP spid="53" grpId="0" animBg="1"/>
      <p:bldP spid="53" grpId="1" animBg="1"/>
      <p:bldP spid="54" grpId="0" animBg="1"/>
      <p:bldP spid="55" grpId="0"/>
      <p:bldP spid="56" grpId="0" animBg="1"/>
      <p:bldP spid="57" grpId="0" animBg="1"/>
      <p:bldP spid="58" grpId="0"/>
      <p:bldP spid="5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18</a:t>
            </a:fld>
            <a:endParaRPr lang="fr-BE" sz="1600" b="1" dirty="0">
              <a:solidFill>
                <a:srgbClr val="002060"/>
              </a:solidFill>
            </a:endParaRPr>
          </a:p>
        </p:txBody>
      </p:sp>
      <p:sp>
        <p:nvSpPr>
          <p:cNvPr id="11" name="Titre 1"/>
          <p:cNvSpPr>
            <a:spLocks noGrp="1"/>
          </p:cNvSpPr>
          <p:nvPr>
            <p:ph type="title"/>
          </p:nvPr>
        </p:nvSpPr>
        <p:spPr>
          <a:xfrm>
            <a:off x="1435608" y="71414"/>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773652"/>
            <a:ext cx="7429552" cy="369332"/>
          </a:xfrm>
          <a:prstGeom prst="rect">
            <a:avLst/>
          </a:prstGeom>
        </p:spPr>
        <p:txBody>
          <a:bodyPr wrap="square">
            <a:spAutoFit/>
          </a:bodyPr>
          <a:lstStyle/>
          <a:p>
            <a:r>
              <a:rPr lang="fr-FR" b="1" dirty="0" smtClean="0">
                <a:solidFill>
                  <a:srgbClr val="002060"/>
                </a:solidFill>
                <a:latin typeface="Comic Sans MS" pitchFamily="66" charset="0"/>
              </a:rPr>
              <a:t>5.2.2. Partition multiples variables</a:t>
            </a:r>
            <a:endParaRPr lang="fr-FR" b="1" dirty="0" smtClean="0">
              <a:solidFill>
                <a:srgbClr val="00B050"/>
              </a:solidFill>
              <a:latin typeface="Comic Sans MS" pitchFamily="66" charset="0"/>
            </a:endParaRPr>
          </a:p>
        </p:txBody>
      </p:sp>
      <p:sp>
        <p:nvSpPr>
          <p:cNvPr id="7" name="Rectangle 6"/>
          <p:cNvSpPr/>
          <p:nvPr/>
        </p:nvSpPr>
        <p:spPr>
          <a:xfrm>
            <a:off x="1214414" y="1142984"/>
            <a:ext cx="7786742" cy="923330"/>
          </a:xfrm>
          <a:prstGeom prst="rect">
            <a:avLst/>
          </a:prstGeom>
          <a:noFill/>
          <a:ln>
            <a:noFill/>
          </a:ln>
        </p:spPr>
        <p:txBody>
          <a:bodyPr wrap="square">
            <a:spAutoFit/>
          </a:bodyPr>
          <a:lstStyle/>
          <a:p>
            <a:pPr marL="342900" indent="-342900" algn="just">
              <a:lnSpc>
                <a:spcPct val="150000"/>
              </a:lnSpc>
            </a:pPr>
            <a:r>
              <a:rPr lang="fr-FR" b="1" dirty="0" smtClean="0">
                <a:solidFill>
                  <a:srgbClr val="00B050"/>
                </a:solidFill>
                <a:latin typeface="Comic Sans MS" pitchFamily="66" charset="0"/>
              </a:rPr>
              <a:t>Exemple des stratégies de placement </a:t>
            </a:r>
          </a:p>
          <a:p>
            <a:pPr marL="342900" indent="-342900" algn="just">
              <a:lnSpc>
                <a:spcPct val="150000"/>
              </a:lnSpc>
            </a:pPr>
            <a:r>
              <a:rPr lang="fr-FR" b="1" u="sng" dirty="0" smtClean="0">
                <a:solidFill>
                  <a:srgbClr val="00B050"/>
                </a:solidFill>
                <a:latin typeface="Comic Sans MS" pitchFamily="66" charset="0"/>
              </a:rPr>
              <a:t>B) Best fit</a:t>
            </a:r>
            <a:endParaRPr lang="fr-FR" u="sng" dirty="0" smtClean="0">
              <a:latin typeface="Comic Sans MS" pitchFamily="66" charset="0"/>
            </a:endParaRPr>
          </a:p>
        </p:txBody>
      </p:sp>
      <p:sp>
        <p:nvSpPr>
          <p:cNvPr id="31" name="Rectangle 30"/>
          <p:cNvSpPr/>
          <p:nvPr/>
        </p:nvSpPr>
        <p:spPr>
          <a:xfrm>
            <a:off x="5429256" y="2285992"/>
            <a:ext cx="2857520" cy="38576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32" name="ZoneTexte 31"/>
          <p:cNvSpPr txBox="1"/>
          <p:nvPr/>
        </p:nvSpPr>
        <p:spPr>
          <a:xfrm>
            <a:off x="6500826" y="6143644"/>
            <a:ext cx="566181" cy="369332"/>
          </a:xfrm>
          <a:prstGeom prst="rect">
            <a:avLst/>
          </a:prstGeom>
          <a:noFill/>
        </p:spPr>
        <p:txBody>
          <a:bodyPr wrap="none" rtlCol="0">
            <a:spAutoFit/>
          </a:bodyPr>
          <a:lstStyle/>
          <a:p>
            <a:r>
              <a:rPr lang="fr-FR" b="1" dirty="0" smtClean="0"/>
              <a:t>MC</a:t>
            </a:r>
            <a:endParaRPr lang="fr-FR" b="1" dirty="0"/>
          </a:p>
        </p:txBody>
      </p:sp>
      <p:sp>
        <p:nvSpPr>
          <p:cNvPr id="33" name="Rectangle 32"/>
          <p:cNvSpPr/>
          <p:nvPr/>
        </p:nvSpPr>
        <p:spPr>
          <a:xfrm>
            <a:off x="5429256" y="2285992"/>
            <a:ext cx="2857520" cy="71438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4" name="ZoneTexte 33"/>
          <p:cNvSpPr txBox="1"/>
          <p:nvPr/>
        </p:nvSpPr>
        <p:spPr>
          <a:xfrm>
            <a:off x="5643570" y="2385948"/>
            <a:ext cx="2428892" cy="400110"/>
          </a:xfrm>
          <a:prstGeom prst="rect">
            <a:avLst/>
          </a:prstGeom>
          <a:noFill/>
        </p:spPr>
        <p:txBody>
          <a:bodyPr wrap="square" rtlCol="0">
            <a:spAutoFit/>
          </a:bodyPr>
          <a:lstStyle/>
          <a:p>
            <a:pPr algn="ctr"/>
            <a:r>
              <a:rPr lang="fr-FR" sz="2000" dirty="0" smtClean="0">
                <a:solidFill>
                  <a:schemeClr val="bg1"/>
                </a:solidFill>
              </a:rPr>
              <a:t>Processus système</a:t>
            </a:r>
            <a:endParaRPr lang="fr-FR" sz="2000" dirty="0">
              <a:solidFill>
                <a:schemeClr val="bg1"/>
              </a:solidFill>
            </a:endParaRPr>
          </a:p>
        </p:txBody>
      </p:sp>
      <p:sp>
        <p:nvSpPr>
          <p:cNvPr id="36" name="Rectangle 35"/>
          <p:cNvSpPr/>
          <p:nvPr/>
        </p:nvSpPr>
        <p:spPr>
          <a:xfrm>
            <a:off x="5429256" y="3000372"/>
            <a:ext cx="2857520"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2" name="Rectangle 41"/>
          <p:cNvSpPr/>
          <p:nvPr/>
        </p:nvSpPr>
        <p:spPr>
          <a:xfrm>
            <a:off x="5429256" y="3929066"/>
            <a:ext cx="2857520"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3" name="Rectangle 42"/>
          <p:cNvSpPr/>
          <p:nvPr/>
        </p:nvSpPr>
        <p:spPr>
          <a:xfrm>
            <a:off x="5429256" y="5072074"/>
            <a:ext cx="2857520"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4" name="ZoneTexte 43"/>
          <p:cNvSpPr txBox="1"/>
          <p:nvPr/>
        </p:nvSpPr>
        <p:spPr>
          <a:xfrm>
            <a:off x="6286512" y="3286124"/>
            <a:ext cx="823815" cy="369332"/>
          </a:xfrm>
          <a:prstGeom prst="rect">
            <a:avLst/>
          </a:prstGeom>
          <a:noFill/>
        </p:spPr>
        <p:txBody>
          <a:bodyPr wrap="none" rtlCol="0">
            <a:spAutoFit/>
          </a:bodyPr>
          <a:lstStyle/>
          <a:p>
            <a:r>
              <a:rPr lang="fr-FR" b="1" dirty="0" smtClean="0"/>
              <a:t> 35 ko</a:t>
            </a:r>
            <a:endParaRPr lang="fr-FR" b="1" dirty="0"/>
          </a:p>
        </p:txBody>
      </p:sp>
      <p:sp>
        <p:nvSpPr>
          <p:cNvPr id="45" name="ZoneTexte 44"/>
          <p:cNvSpPr txBox="1"/>
          <p:nvPr/>
        </p:nvSpPr>
        <p:spPr>
          <a:xfrm>
            <a:off x="6286512" y="3929066"/>
            <a:ext cx="759695" cy="369332"/>
          </a:xfrm>
          <a:prstGeom prst="rect">
            <a:avLst/>
          </a:prstGeom>
          <a:noFill/>
        </p:spPr>
        <p:txBody>
          <a:bodyPr wrap="none" rtlCol="0">
            <a:spAutoFit/>
          </a:bodyPr>
          <a:lstStyle/>
          <a:p>
            <a:r>
              <a:rPr lang="fr-FR" b="1" dirty="0" smtClean="0"/>
              <a:t>14 ko</a:t>
            </a:r>
            <a:endParaRPr lang="fr-FR" b="1" dirty="0"/>
          </a:p>
        </p:txBody>
      </p:sp>
      <p:sp>
        <p:nvSpPr>
          <p:cNvPr id="46" name="ZoneTexte 45"/>
          <p:cNvSpPr txBox="1"/>
          <p:nvPr/>
        </p:nvSpPr>
        <p:spPr>
          <a:xfrm>
            <a:off x="6286512" y="4702742"/>
            <a:ext cx="759695" cy="369332"/>
          </a:xfrm>
          <a:prstGeom prst="rect">
            <a:avLst/>
          </a:prstGeom>
          <a:noFill/>
        </p:spPr>
        <p:txBody>
          <a:bodyPr wrap="none" rtlCol="0">
            <a:spAutoFit/>
          </a:bodyPr>
          <a:lstStyle/>
          <a:p>
            <a:r>
              <a:rPr lang="fr-FR" b="1" dirty="0" smtClean="0"/>
              <a:t>26 ko</a:t>
            </a:r>
            <a:endParaRPr lang="fr-FR" b="1" dirty="0"/>
          </a:p>
        </p:txBody>
      </p:sp>
      <p:sp>
        <p:nvSpPr>
          <p:cNvPr id="47" name="ZoneTexte 46"/>
          <p:cNvSpPr txBox="1"/>
          <p:nvPr/>
        </p:nvSpPr>
        <p:spPr>
          <a:xfrm>
            <a:off x="6286512" y="5429264"/>
            <a:ext cx="759695" cy="369332"/>
          </a:xfrm>
          <a:prstGeom prst="rect">
            <a:avLst/>
          </a:prstGeom>
          <a:noFill/>
        </p:spPr>
        <p:txBody>
          <a:bodyPr wrap="none" rtlCol="0">
            <a:spAutoFit/>
          </a:bodyPr>
          <a:lstStyle/>
          <a:p>
            <a:r>
              <a:rPr lang="fr-FR" b="1" dirty="0" smtClean="0"/>
              <a:t>55 ko</a:t>
            </a:r>
            <a:endParaRPr lang="fr-FR" b="1" dirty="0"/>
          </a:p>
        </p:txBody>
      </p:sp>
      <p:sp>
        <p:nvSpPr>
          <p:cNvPr id="48" name="ZoneTexte 47"/>
          <p:cNvSpPr txBox="1"/>
          <p:nvPr/>
        </p:nvSpPr>
        <p:spPr>
          <a:xfrm>
            <a:off x="7500958" y="3631172"/>
            <a:ext cx="750718" cy="369332"/>
          </a:xfrm>
          <a:prstGeom prst="rect">
            <a:avLst/>
          </a:prstGeom>
          <a:noFill/>
        </p:spPr>
        <p:txBody>
          <a:bodyPr wrap="none" rtlCol="0">
            <a:spAutoFit/>
          </a:bodyPr>
          <a:lstStyle/>
          <a:p>
            <a:r>
              <a:rPr lang="fr-FR" b="1" dirty="0" smtClean="0"/>
              <a:t>Libre</a:t>
            </a:r>
            <a:endParaRPr lang="fr-FR" b="1" dirty="0"/>
          </a:p>
        </p:txBody>
      </p:sp>
      <p:sp>
        <p:nvSpPr>
          <p:cNvPr id="49" name="ZoneTexte 48"/>
          <p:cNvSpPr txBox="1"/>
          <p:nvPr/>
        </p:nvSpPr>
        <p:spPr>
          <a:xfrm>
            <a:off x="7500958" y="4000504"/>
            <a:ext cx="750718" cy="369332"/>
          </a:xfrm>
          <a:prstGeom prst="rect">
            <a:avLst/>
          </a:prstGeom>
          <a:noFill/>
        </p:spPr>
        <p:txBody>
          <a:bodyPr wrap="none" rtlCol="0">
            <a:spAutoFit/>
          </a:bodyPr>
          <a:lstStyle/>
          <a:p>
            <a:r>
              <a:rPr lang="fr-FR" b="1" dirty="0" smtClean="0"/>
              <a:t>Libre</a:t>
            </a:r>
            <a:endParaRPr lang="fr-FR" b="1" dirty="0"/>
          </a:p>
        </p:txBody>
      </p:sp>
      <p:sp>
        <p:nvSpPr>
          <p:cNvPr id="50" name="ZoneTexte 49"/>
          <p:cNvSpPr txBox="1"/>
          <p:nvPr/>
        </p:nvSpPr>
        <p:spPr>
          <a:xfrm>
            <a:off x="7500958" y="4774180"/>
            <a:ext cx="750718" cy="369332"/>
          </a:xfrm>
          <a:prstGeom prst="rect">
            <a:avLst/>
          </a:prstGeom>
          <a:noFill/>
        </p:spPr>
        <p:txBody>
          <a:bodyPr wrap="none" rtlCol="0">
            <a:spAutoFit/>
          </a:bodyPr>
          <a:lstStyle/>
          <a:p>
            <a:r>
              <a:rPr lang="fr-FR" b="1" dirty="0" smtClean="0"/>
              <a:t>Libre</a:t>
            </a:r>
            <a:endParaRPr lang="fr-FR" b="1" dirty="0"/>
          </a:p>
        </p:txBody>
      </p:sp>
      <p:sp>
        <p:nvSpPr>
          <p:cNvPr id="51" name="ZoneTexte 50"/>
          <p:cNvSpPr txBox="1"/>
          <p:nvPr/>
        </p:nvSpPr>
        <p:spPr>
          <a:xfrm>
            <a:off x="7536058" y="5774312"/>
            <a:ext cx="750718" cy="369332"/>
          </a:xfrm>
          <a:prstGeom prst="rect">
            <a:avLst/>
          </a:prstGeom>
          <a:noFill/>
        </p:spPr>
        <p:txBody>
          <a:bodyPr wrap="none" rtlCol="0">
            <a:spAutoFit/>
          </a:bodyPr>
          <a:lstStyle/>
          <a:p>
            <a:r>
              <a:rPr lang="fr-FR" b="1" dirty="0" smtClean="0"/>
              <a:t>Libre</a:t>
            </a:r>
            <a:endParaRPr lang="fr-FR" b="1" dirty="0"/>
          </a:p>
        </p:txBody>
      </p:sp>
      <p:sp>
        <p:nvSpPr>
          <p:cNvPr id="52" name="Rectangle 51"/>
          <p:cNvSpPr/>
          <p:nvPr/>
        </p:nvSpPr>
        <p:spPr>
          <a:xfrm>
            <a:off x="5429256" y="3714752"/>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1214414" y="4071942"/>
            <a:ext cx="2857520"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Pi</a:t>
            </a:r>
            <a:r>
              <a:rPr lang="fr-FR" dirty="0" smtClean="0">
                <a:latin typeface="Aparajita" pitchFamily="34" charset="0"/>
                <a:cs typeface="Aparajita" pitchFamily="34" charset="0"/>
              </a:rPr>
              <a:t> </a:t>
            </a:r>
            <a:r>
              <a:rPr lang="fr-FR" b="1" dirty="0" smtClean="0">
                <a:latin typeface="Aparajita" pitchFamily="34" charset="0"/>
                <a:cs typeface="Aparajita" pitchFamily="34" charset="0"/>
              </a:rPr>
              <a:t>(20 ko)</a:t>
            </a:r>
            <a:endParaRPr lang="fr-FR" b="1" dirty="0">
              <a:latin typeface="Aparajita" pitchFamily="34" charset="0"/>
              <a:cs typeface="Aparajita" pitchFamily="34" charset="0"/>
            </a:endParaRPr>
          </a:p>
        </p:txBody>
      </p:sp>
      <p:sp>
        <p:nvSpPr>
          <p:cNvPr id="54" name="Rectangle 53"/>
          <p:cNvSpPr/>
          <p:nvPr/>
        </p:nvSpPr>
        <p:spPr>
          <a:xfrm>
            <a:off x="1214414" y="5357826"/>
            <a:ext cx="857256" cy="142876"/>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ZoneTexte 54"/>
          <p:cNvSpPr txBox="1"/>
          <p:nvPr/>
        </p:nvSpPr>
        <p:spPr>
          <a:xfrm>
            <a:off x="2143108" y="5214950"/>
            <a:ext cx="2071702" cy="369332"/>
          </a:xfrm>
          <a:prstGeom prst="rect">
            <a:avLst/>
          </a:prstGeom>
          <a:noFill/>
        </p:spPr>
        <p:txBody>
          <a:bodyPr wrap="square" rtlCol="0">
            <a:spAutoFit/>
          </a:bodyPr>
          <a:lstStyle/>
          <a:p>
            <a:pPr algn="ctr"/>
            <a:r>
              <a:rPr lang="fr-FR" dirty="0" smtClean="0"/>
              <a:t>Partitions occupées</a:t>
            </a:r>
            <a:endParaRPr lang="fr-FR" dirty="0"/>
          </a:p>
        </p:txBody>
      </p:sp>
      <p:sp>
        <p:nvSpPr>
          <p:cNvPr id="56" name="Rectangle 55"/>
          <p:cNvSpPr/>
          <p:nvPr/>
        </p:nvSpPr>
        <p:spPr>
          <a:xfrm>
            <a:off x="5429256" y="4286256"/>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Rectangle 56"/>
          <p:cNvSpPr/>
          <p:nvPr/>
        </p:nvSpPr>
        <p:spPr>
          <a:xfrm>
            <a:off x="5429256" y="5072074"/>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ZoneTexte 57"/>
          <p:cNvSpPr txBox="1"/>
          <p:nvPr/>
        </p:nvSpPr>
        <p:spPr>
          <a:xfrm>
            <a:off x="7500958" y="3357562"/>
            <a:ext cx="750718" cy="369332"/>
          </a:xfrm>
          <a:prstGeom prst="rect">
            <a:avLst/>
          </a:prstGeom>
          <a:noFill/>
        </p:spPr>
        <p:txBody>
          <a:bodyPr wrap="none" rtlCol="0">
            <a:spAutoFit/>
          </a:bodyPr>
          <a:lstStyle/>
          <a:p>
            <a:r>
              <a:rPr lang="fr-FR" b="1" dirty="0" smtClean="0"/>
              <a:t>Libre</a:t>
            </a:r>
            <a:endParaRPr lang="fr-FR" b="1" dirty="0"/>
          </a:p>
        </p:txBody>
      </p:sp>
      <p:sp>
        <p:nvSpPr>
          <p:cNvPr id="59" name="ZoneTexte 58"/>
          <p:cNvSpPr txBox="1"/>
          <p:nvPr/>
        </p:nvSpPr>
        <p:spPr>
          <a:xfrm>
            <a:off x="8312899" y="4786322"/>
            <a:ext cx="633058" cy="369332"/>
          </a:xfrm>
          <a:prstGeom prst="rect">
            <a:avLst/>
          </a:prstGeom>
          <a:noFill/>
        </p:spPr>
        <p:txBody>
          <a:bodyPr wrap="none" rtlCol="0">
            <a:spAutoFit/>
          </a:bodyPr>
          <a:lstStyle/>
          <a:p>
            <a:r>
              <a:rPr lang="fr-FR" b="1" dirty="0" smtClean="0"/>
              <a:t>6 ko</a:t>
            </a:r>
            <a:endParaRPr lang="fr-FR" b="1" dirty="0"/>
          </a:p>
        </p:txBody>
      </p:sp>
      <p:sp>
        <p:nvSpPr>
          <p:cNvPr id="35" name="Rectangle à coins arrondis 3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ox(in)">
                                      <p:cBhvr>
                                        <p:cTn id="12" dur="500"/>
                                        <p:tgtEl>
                                          <p:spTgt spid="31"/>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box(in)">
                                      <p:cBhvr>
                                        <p:cTn id="15" dur="500"/>
                                        <p:tgtEl>
                                          <p:spTgt spid="3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4"/>
                                        </p:tgtEl>
                                        <p:attrNameLst>
                                          <p:attrName>style.visibility</p:attrName>
                                        </p:attrNameLst>
                                      </p:cBhvr>
                                      <p:to>
                                        <p:strVal val="visible"/>
                                      </p:to>
                                    </p:set>
                                    <p:animEffect transition="in" filter="box(in)">
                                      <p:cBhvr>
                                        <p:cTn id="18" dur="500"/>
                                        <p:tgtEl>
                                          <p:spTgt spid="34"/>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box(in)">
                                      <p:cBhvr>
                                        <p:cTn id="21" dur="500"/>
                                        <p:tgtEl>
                                          <p:spTgt spid="36"/>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42"/>
                                        </p:tgtEl>
                                        <p:attrNameLst>
                                          <p:attrName>style.visibility</p:attrName>
                                        </p:attrNameLst>
                                      </p:cBhvr>
                                      <p:to>
                                        <p:strVal val="visible"/>
                                      </p:to>
                                    </p:set>
                                    <p:animEffect transition="in" filter="box(in)">
                                      <p:cBhvr>
                                        <p:cTn id="24" dur="500"/>
                                        <p:tgtEl>
                                          <p:spTgt spid="42"/>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box(in)">
                                      <p:cBhvr>
                                        <p:cTn id="27" dur="500"/>
                                        <p:tgtEl>
                                          <p:spTgt spid="43"/>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45"/>
                                        </p:tgtEl>
                                        <p:attrNameLst>
                                          <p:attrName>style.visibility</p:attrName>
                                        </p:attrNameLst>
                                      </p:cBhvr>
                                      <p:to>
                                        <p:strVal val="visible"/>
                                      </p:to>
                                    </p:set>
                                    <p:animEffect transition="in" filter="box(in)">
                                      <p:cBhvr>
                                        <p:cTn id="30" dur="500"/>
                                        <p:tgtEl>
                                          <p:spTgt spid="45"/>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46"/>
                                        </p:tgtEl>
                                        <p:attrNameLst>
                                          <p:attrName>style.visibility</p:attrName>
                                        </p:attrNameLst>
                                      </p:cBhvr>
                                      <p:to>
                                        <p:strVal val="visible"/>
                                      </p:to>
                                    </p:set>
                                    <p:animEffect transition="in" filter="box(in)">
                                      <p:cBhvr>
                                        <p:cTn id="33" dur="500"/>
                                        <p:tgtEl>
                                          <p:spTgt spid="46"/>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47"/>
                                        </p:tgtEl>
                                        <p:attrNameLst>
                                          <p:attrName>style.visibility</p:attrName>
                                        </p:attrNameLst>
                                      </p:cBhvr>
                                      <p:to>
                                        <p:strVal val="visible"/>
                                      </p:to>
                                    </p:set>
                                    <p:animEffect transition="in" filter="box(in)">
                                      <p:cBhvr>
                                        <p:cTn id="36" dur="500"/>
                                        <p:tgtEl>
                                          <p:spTgt spid="47"/>
                                        </p:tgtEl>
                                      </p:cBhvr>
                                    </p:animEffect>
                                  </p:childTnLst>
                                </p:cTn>
                              </p:par>
                              <p:par>
                                <p:cTn id="37" presetID="5" presetClass="entr" presetSubtype="10" fill="hold" grpId="0" nodeType="with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checkerboard(across)">
                                      <p:cBhvr>
                                        <p:cTn id="39" dur="500"/>
                                        <p:tgtEl>
                                          <p:spTgt spid="44"/>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48"/>
                                        </p:tgtEl>
                                        <p:attrNameLst>
                                          <p:attrName>style.visibility</p:attrName>
                                        </p:attrNameLst>
                                      </p:cBhvr>
                                      <p:to>
                                        <p:strVal val="visible"/>
                                      </p:to>
                                    </p:set>
                                    <p:animEffect transition="in" filter="box(in)">
                                      <p:cBhvr>
                                        <p:cTn id="42" dur="500"/>
                                        <p:tgtEl>
                                          <p:spTgt spid="48"/>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49"/>
                                        </p:tgtEl>
                                        <p:attrNameLst>
                                          <p:attrName>style.visibility</p:attrName>
                                        </p:attrNameLst>
                                      </p:cBhvr>
                                      <p:to>
                                        <p:strVal val="visible"/>
                                      </p:to>
                                    </p:set>
                                    <p:animEffect transition="in" filter="box(in)">
                                      <p:cBhvr>
                                        <p:cTn id="45" dur="500"/>
                                        <p:tgtEl>
                                          <p:spTgt spid="49"/>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50"/>
                                        </p:tgtEl>
                                        <p:attrNameLst>
                                          <p:attrName>style.visibility</p:attrName>
                                        </p:attrNameLst>
                                      </p:cBhvr>
                                      <p:to>
                                        <p:strVal val="visible"/>
                                      </p:to>
                                    </p:set>
                                    <p:animEffect transition="in" filter="box(in)">
                                      <p:cBhvr>
                                        <p:cTn id="48" dur="500"/>
                                        <p:tgtEl>
                                          <p:spTgt spid="50"/>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51"/>
                                        </p:tgtEl>
                                        <p:attrNameLst>
                                          <p:attrName>style.visibility</p:attrName>
                                        </p:attrNameLst>
                                      </p:cBhvr>
                                      <p:to>
                                        <p:strVal val="visible"/>
                                      </p:to>
                                    </p:set>
                                    <p:animEffect transition="in" filter="box(in)">
                                      <p:cBhvr>
                                        <p:cTn id="51" dur="500"/>
                                        <p:tgtEl>
                                          <p:spTgt spid="51"/>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box(in)">
                                      <p:cBhvr>
                                        <p:cTn id="54" dur="500"/>
                                        <p:tgtEl>
                                          <p:spTgt spid="32"/>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52"/>
                                        </p:tgtEl>
                                        <p:attrNameLst>
                                          <p:attrName>style.visibility</p:attrName>
                                        </p:attrNameLst>
                                      </p:cBhvr>
                                      <p:to>
                                        <p:strVal val="visible"/>
                                      </p:to>
                                    </p:set>
                                    <p:animEffect transition="in" filter="box(in)">
                                      <p:cBhvr>
                                        <p:cTn id="57" dur="500"/>
                                        <p:tgtEl>
                                          <p:spTgt spid="52"/>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54"/>
                                        </p:tgtEl>
                                        <p:attrNameLst>
                                          <p:attrName>style.visibility</p:attrName>
                                        </p:attrNameLst>
                                      </p:cBhvr>
                                      <p:to>
                                        <p:strVal val="visible"/>
                                      </p:to>
                                    </p:set>
                                    <p:animEffect transition="in" filter="box(in)">
                                      <p:cBhvr>
                                        <p:cTn id="60" dur="500"/>
                                        <p:tgtEl>
                                          <p:spTgt spid="54"/>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55"/>
                                        </p:tgtEl>
                                        <p:attrNameLst>
                                          <p:attrName>style.visibility</p:attrName>
                                        </p:attrNameLst>
                                      </p:cBhvr>
                                      <p:to>
                                        <p:strVal val="visible"/>
                                      </p:to>
                                    </p:set>
                                    <p:animEffect transition="in" filter="box(in)">
                                      <p:cBhvr>
                                        <p:cTn id="63" dur="500"/>
                                        <p:tgtEl>
                                          <p:spTgt spid="55"/>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56"/>
                                        </p:tgtEl>
                                        <p:attrNameLst>
                                          <p:attrName>style.visibility</p:attrName>
                                        </p:attrNameLst>
                                      </p:cBhvr>
                                      <p:to>
                                        <p:strVal val="visible"/>
                                      </p:to>
                                    </p:set>
                                    <p:animEffect transition="in" filter="box(in)">
                                      <p:cBhvr>
                                        <p:cTn id="66" dur="500"/>
                                        <p:tgtEl>
                                          <p:spTgt spid="56"/>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57"/>
                                        </p:tgtEl>
                                        <p:attrNameLst>
                                          <p:attrName>style.visibility</p:attrName>
                                        </p:attrNameLst>
                                      </p:cBhvr>
                                      <p:to>
                                        <p:strVal val="visible"/>
                                      </p:to>
                                    </p:set>
                                    <p:animEffect transition="in" filter="box(in)">
                                      <p:cBhvr>
                                        <p:cTn id="69" dur="500"/>
                                        <p:tgtEl>
                                          <p:spTgt spid="57"/>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58"/>
                                        </p:tgtEl>
                                        <p:attrNameLst>
                                          <p:attrName>style.visibility</p:attrName>
                                        </p:attrNameLst>
                                      </p:cBhvr>
                                      <p:to>
                                        <p:strVal val="visible"/>
                                      </p:to>
                                    </p:set>
                                    <p:animEffect transition="in" filter="box(in)">
                                      <p:cBhvr>
                                        <p:cTn id="72" dur="500"/>
                                        <p:tgtEl>
                                          <p:spTgt spid="58"/>
                                        </p:tgtEl>
                                      </p:cBhvr>
                                    </p:animEffect>
                                  </p:childTnLst>
                                </p:cTn>
                              </p:par>
                            </p:childTnLst>
                          </p:cTn>
                        </p:par>
                        <p:par>
                          <p:cTn id="73" fill="hold">
                            <p:stCondLst>
                              <p:cond delay="500"/>
                            </p:stCondLst>
                            <p:childTnLst>
                              <p:par>
                                <p:cTn id="74" presetID="4" presetClass="entr" presetSubtype="16" fill="hold" grpId="0" nodeType="afterEffect">
                                  <p:stCondLst>
                                    <p:cond delay="0"/>
                                  </p:stCondLst>
                                  <p:childTnLst>
                                    <p:set>
                                      <p:cBhvr>
                                        <p:cTn id="75" dur="1" fill="hold">
                                          <p:stCondLst>
                                            <p:cond delay="0"/>
                                          </p:stCondLst>
                                        </p:cTn>
                                        <p:tgtEl>
                                          <p:spTgt spid="53"/>
                                        </p:tgtEl>
                                        <p:attrNameLst>
                                          <p:attrName>style.visibility</p:attrName>
                                        </p:attrNameLst>
                                      </p:cBhvr>
                                      <p:to>
                                        <p:strVal val="visible"/>
                                      </p:to>
                                    </p:set>
                                    <p:animEffect transition="in" filter="box(in)">
                                      <p:cBhvr>
                                        <p:cTn id="76" dur="500"/>
                                        <p:tgtEl>
                                          <p:spTgt spid="53"/>
                                        </p:tgtEl>
                                      </p:cBhvr>
                                    </p:animEffect>
                                  </p:childTnLst>
                                </p:cTn>
                              </p:par>
                            </p:childTnLst>
                          </p:cTn>
                        </p:par>
                      </p:childTnLst>
                    </p:cTn>
                  </p:par>
                  <p:par>
                    <p:cTn id="77" fill="hold">
                      <p:stCondLst>
                        <p:cond delay="indefinite"/>
                      </p:stCondLst>
                      <p:childTnLst>
                        <p:par>
                          <p:cTn id="78" fill="hold">
                            <p:stCondLst>
                              <p:cond delay="0"/>
                            </p:stCondLst>
                            <p:childTnLst>
                              <p:par>
                                <p:cTn id="79" presetID="56" presetClass="path" presetSubtype="0" accel="50000" decel="50000" fill="hold" grpId="1" nodeType="clickEffect">
                                  <p:stCondLst>
                                    <p:cond delay="0"/>
                                  </p:stCondLst>
                                  <p:childTnLst>
                                    <p:animMotion origin="layout" path="M -2.5E-6 1.11022E-16 L 0.46302 0.06389 " pathEditMode="relative" rAng="0" ptsTypes="AA">
                                      <p:cBhvr>
                                        <p:cTn id="80" dur="2000" fill="hold"/>
                                        <p:tgtEl>
                                          <p:spTgt spid="53"/>
                                        </p:tgtEl>
                                        <p:attrNameLst>
                                          <p:attrName>ppt_x</p:attrName>
                                          <p:attrName>ppt_y</p:attrName>
                                        </p:attrNameLst>
                                      </p:cBhvr>
                                      <p:rCtr x="23100" y="3200"/>
                                    </p:animMotion>
                                  </p:childTnLst>
                                </p:cTn>
                              </p:par>
                            </p:childTnLst>
                          </p:cTn>
                        </p:par>
                        <p:par>
                          <p:cTn id="81" fill="hold">
                            <p:stCondLst>
                              <p:cond delay="2000"/>
                            </p:stCondLst>
                            <p:childTnLst>
                              <p:par>
                                <p:cTn id="82" presetID="5" presetClass="exit" presetSubtype="10" fill="hold" grpId="1" nodeType="afterEffect">
                                  <p:stCondLst>
                                    <p:cond delay="0"/>
                                  </p:stCondLst>
                                  <p:childTnLst>
                                    <p:animEffect transition="out" filter="checkerboard(across)">
                                      <p:cBhvr>
                                        <p:cTn id="83" dur="500"/>
                                        <p:tgtEl>
                                          <p:spTgt spid="46"/>
                                        </p:tgtEl>
                                      </p:cBhvr>
                                    </p:animEffect>
                                    <p:set>
                                      <p:cBhvr>
                                        <p:cTn id="84" dur="1" fill="hold">
                                          <p:stCondLst>
                                            <p:cond delay="499"/>
                                          </p:stCondLst>
                                        </p:cTn>
                                        <p:tgtEl>
                                          <p:spTgt spid="46"/>
                                        </p:tgtEl>
                                        <p:attrNameLst>
                                          <p:attrName>style.visibility</p:attrName>
                                        </p:attrNameLst>
                                      </p:cBhvr>
                                      <p:to>
                                        <p:strVal val="hidden"/>
                                      </p:to>
                                    </p:set>
                                  </p:childTnLst>
                                </p:cTn>
                              </p:par>
                            </p:childTnLst>
                          </p:cTn>
                        </p:par>
                        <p:par>
                          <p:cTn id="85" fill="hold">
                            <p:stCondLst>
                              <p:cond delay="2500"/>
                            </p:stCondLst>
                            <p:childTnLst>
                              <p:par>
                                <p:cTn id="86" presetID="4" presetClass="entr" presetSubtype="16" fill="hold" grpId="0" nodeType="afterEffect">
                                  <p:stCondLst>
                                    <p:cond delay="0"/>
                                  </p:stCondLst>
                                  <p:childTnLst>
                                    <p:set>
                                      <p:cBhvr>
                                        <p:cTn id="87" dur="1" fill="hold">
                                          <p:stCondLst>
                                            <p:cond delay="0"/>
                                          </p:stCondLst>
                                        </p:cTn>
                                        <p:tgtEl>
                                          <p:spTgt spid="59"/>
                                        </p:tgtEl>
                                        <p:attrNameLst>
                                          <p:attrName>style.visibility</p:attrName>
                                        </p:attrNameLst>
                                      </p:cBhvr>
                                      <p:to>
                                        <p:strVal val="visible"/>
                                      </p:to>
                                    </p:set>
                                    <p:animEffect transition="in" filter="box(in)">
                                      <p:cBhvr>
                                        <p:cTn id="88"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1" grpId="0" animBg="1"/>
      <p:bldP spid="32" grpId="0"/>
      <p:bldP spid="33" grpId="0" animBg="1"/>
      <p:bldP spid="34" grpId="0"/>
      <p:bldP spid="36" grpId="0" animBg="1"/>
      <p:bldP spid="42" grpId="0" animBg="1"/>
      <p:bldP spid="43" grpId="0" animBg="1"/>
      <p:bldP spid="44" grpId="0"/>
      <p:bldP spid="45" grpId="0"/>
      <p:bldP spid="46" grpId="0"/>
      <p:bldP spid="46" grpId="1"/>
      <p:bldP spid="47" grpId="0"/>
      <p:bldP spid="48" grpId="0"/>
      <p:bldP spid="49" grpId="0"/>
      <p:bldP spid="50" grpId="0"/>
      <p:bldP spid="51" grpId="0"/>
      <p:bldP spid="52" grpId="0" animBg="1"/>
      <p:bldP spid="53" grpId="0" animBg="1"/>
      <p:bldP spid="53" grpId="1" animBg="1"/>
      <p:bldP spid="54" grpId="0" animBg="1"/>
      <p:bldP spid="55" grpId="0"/>
      <p:bldP spid="56" grpId="0" animBg="1"/>
      <p:bldP spid="57" grpId="0" animBg="1"/>
      <p:bldP spid="58" grpId="0"/>
      <p:bldP spid="5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19</a:t>
            </a:fld>
            <a:endParaRPr lang="fr-BE" sz="1600" b="1" dirty="0">
              <a:solidFill>
                <a:srgbClr val="002060"/>
              </a:solidFill>
            </a:endParaRPr>
          </a:p>
        </p:txBody>
      </p:sp>
      <p:sp>
        <p:nvSpPr>
          <p:cNvPr id="11" name="Titre 1"/>
          <p:cNvSpPr>
            <a:spLocks noGrp="1"/>
          </p:cNvSpPr>
          <p:nvPr>
            <p:ph type="title"/>
          </p:nvPr>
        </p:nvSpPr>
        <p:spPr>
          <a:xfrm>
            <a:off x="1435608" y="71414"/>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773652"/>
            <a:ext cx="7429552" cy="369332"/>
          </a:xfrm>
          <a:prstGeom prst="rect">
            <a:avLst/>
          </a:prstGeom>
        </p:spPr>
        <p:txBody>
          <a:bodyPr wrap="square">
            <a:spAutoFit/>
          </a:bodyPr>
          <a:lstStyle/>
          <a:p>
            <a:r>
              <a:rPr lang="fr-FR" b="1" dirty="0" smtClean="0">
                <a:solidFill>
                  <a:srgbClr val="002060"/>
                </a:solidFill>
                <a:latin typeface="Comic Sans MS" pitchFamily="66" charset="0"/>
              </a:rPr>
              <a:t>5.2.2. Partition multiples variables</a:t>
            </a:r>
            <a:endParaRPr lang="fr-FR" b="1" dirty="0" smtClean="0">
              <a:solidFill>
                <a:srgbClr val="00B050"/>
              </a:solidFill>
              <a:latin typeface="Comic Sans MS" pitchFamily="66" charset="0"/>
            </a:endParaRPr>
          </a:p>
        </p:txBody>
      </p:sp>
      <p:sp>
        <p:nvSpPr>
          <p:cNvPr id="7" name="Rectangle 6"/>
          <p:cNvSpPr/>
          <p:nvPr/>
        </p:nvSpPr>
        <p:spPr>
          <a:xfrm>
            <a:off x="1214414" y="1142984"/>
            <a:ext cx="7786742" cy="923330"/>
          </a:xfrm>
          <a:prstGeom prst="rect">
            <a:avLst/>
          </a:prstGeom>
          <a:noFill/>
          <a:ln>
            <a:noFill/>
          </a:ln>
        </p:spPr>
        <p:txBody>
          <a:bodyPr wrap="square">
            <a:spAutoFit/>
          </a:bodyPr>
          <a:lstStyle/>
          <a:p>
            <a:pPr marL="342900" indent="-342900" algn="just">
              <a:lnSpc>
                <a:spcPct val="150000"/>
              </a:lnSpc>
            </a:pPr>
            <a:r>
              <a:rPr lang="fr-FR" b="1" dirty="0" smtClean="0">
                <a:solidFill>
                  <a:srgbClr val="00B050"/>
                </a:solidFill>
                <a:latin typeface="Comic Sans MS" pitchFamily="66" charset="0"/>
              </a:rPr>
              <a:t>Exemple des stratégies de placement </a:t>
            </a:r>
          </a:p>
          <a:p>
            <a:pPr marL="342900" indent="-342900" algn="just">
              <a:lnSpc>
                <a:spcPct val="150000"/>
              </a:lnSpc>
            </a:pPr>
            <a:r>
              <a:rPr lang="fr-FR" b="1" u="sng" dirty="0" smtClean="0">
                <a:solidFill>
                  <a:srgbClr val="00B050"/>
                </a:solidFill>
                <a:latin typeface="Comic Sans MS" pitchFamily="66" charset="0"/>
              </a:rPr>
              <a:t>B) </a:t>
            </a:r>
            <a:r>
              <a:rPr lang="fr-FR" b="1" u="sng" dirty="0" err="1" smtClean="0">
                <a:solidFill>
                  <a:srgbClr val="00B050"/>
                </a:solidFill>
                <a:latin typeface="Comic Sans MS" pitchFamily="66" charset="0"/>
              </a:rPr>
              <a:t>Worst</a:t>
            </a:r>
            <a:r>
              <a:rPr lang="fr-FR" b="1" u="sng" dirty="0" smtClean="0">
                <a:solidFill>
                  <a:srgbClr val="00B050"/>
                </a:solidFill>
                <a:latin typeface="Comic Sans MS" pitchFamily="66" charset="0"/>
              </a:rPr>
              <a:t> fit</a:t>
            </a:r>
            <a:endParaRPr lang="fr-FR" u="sng" dirty="0" smtClean="0">
              <a:latin typeface="Comic Sans MS" pitchFamily="66" charset="0"/>
            </a:endParaRPr>
          </a:p>
        </p:txBody>
      </p:sp>
      <p:sp>
        <p:nvSpPr>
          <p:cNvPr id="31" name="Rectangle 30"/>
          <p:cNvSpPr/>
          <p:nvPr/>
        </p:nvSpPr>
        <p:spPr>
          <a:xfrm>
            <a:off x="5429256" y="2285992"/>
            <a:ext cx="2857520" cy="38576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32" name="ZoneTexte 31"/>
          <p:cNvSpPr txBox="1"/>
          <p:nvPr/>
        </p:nvSpPr>
        <p:spPr>
          <a:xfrm>
            <a:off x="6500826" y="6143644"/>
            <a:ext cx="566181" cy="369332"/>
          </a:xfrm>
          <a:prstGeom prst="rect">
            <a:avLst/>
          </a:prstGeom>
          <a:noFill/>
        </p:spPr>
        <p:txBody>
          <a:bodyPr wrap="none" rtlCol="0">
            <a:spAutoFit/>
          </a:bodyPr>
          <a:lstStyle/>
          <a:p>
            <a:r>
              <a:rPr lang="fr-FR" b="1" dirty="0" smtClean="0"/>
              <a:t>MC</a:t>
            </a:r>
            <a:endParaRPr lang="fr-FR" b="1" dirty="0"/>
          </a:p>
        </p:txBody>
      </p:sp>
      <p:sp>
        <p:nvSpPr>
          <p:cNvPr id="33" name="Rectangle 32"/>
          <p:cNvSpPr/>
          <p:nvPr/>
        </p:nvSpPr>
        <p:spPr>
          <a:xfrm>
            <a:off x="5429256" y="2285992"/>
            <a:ext cx="2857520" cy="71438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34" name="ZoneTexte 33"/>
          <p:cNvSpPr txBox="1"/>
          <p:nvPr/>
        </p:nvSpPr>
        <p:spPr>
          <a:xfrm>
            <a:off x="5643570" y="2385948"/>
            <a:ext cx="2428892" cy="400110"/>
          </a:xfrm>
          <a:prstGeom prst="rect">
            <a:avLst/>
          </a:prstGeom>
          <a:noFill/>
        </p:spPr>
        <p:txBody>
          <a:bodyPr wrap="square" rtlCol="0">
            <a:spAutoFit/>
          </a:bodyPr>
          <a:lstStyle/>
          <a:p>
            <a:pPr algn="ctr"/>
            <a:r>
              <a:rPr lang="fr-FR" sz="2000" dirty="0" smtClean="0">
                <a:solidFill>
                  <a:schemeClr val="bg1"/>
                </a:solidFill>
              </a:rPr>
              <a:t>Processus système</a:t>
            </a:r>
            <a:endParaRPr lang="fr-FR" sz="2000" dirty="0">
              <a:solidFill>
                <a:schemeClr val="bg1"/>
              </a:solidFill>
            </a:endParaRPr>
          </a:p>
        </p:txBody>
      </p:sp>
      <p:sp>
        <p:nvSpPr>
          <p:cNvPr id="36" name="Rectangle 35"/>
          <p:cNvSpPr/>
          <p:nvPr/>
        </p:nvSpPr>
        <p:spPr>
          <a:xfrm>
            <a:off x="5429256" y="3000372"/>
            <a:ext cx="2857520"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2" name="Rectangle 41"/>
          <p:cNvSpPr/>
          <p:nvPr/>
        </p:nvSpPr>
        <p:spPr>
          <a:xfrm>
            <a:off x="5429256" y="3929066"/>
            <a:ext cx="2857520"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3" name="Rectangle 42"/>
          <p:cNvSpPr/>
          <p:nvPr/>
        </p:nvSpPr>
        <p:spPr>
          <a:xfrm>
            <a:off x="5429256" y="5072074"/>
            <a:ext cx="2857520"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4" name="ZoneTexte 43"/>
          <p:cNvSpPr txBox="1"/>
          <p:nvPr/>
        </p:nvSpPr>
        <p:spPr>
          <a:xfrm>
            <a:off x="6286512" y="3286124"/>
            <a:ext cx="823815" cy="369332"/>
          </a:xfrm>
          <a:prstGeom prst="rect">
            <a:avLst/>
          </a:prstGeom>
          <a:noFill/>
        </p:spPr>
        <p:txBody>
          <a:bodyPr wrap="none" rtlCol="0">
            <a:spAutoFit/>
          </a:bodyPr>
          <a:lstStyle/>
          <a:p>
            <a:r>
              <a:rPr lang="fr-FR" b="1" dirty="0" smtClean="0"/>
              <a:t> 35 ko</a:t>
            </a:r>
            <a:endParaRPr lang="fr-FR" b="1" dirty="0"/>
          </a:p>
        </p:txBody>
      </p:sp>
      <p:sp>
        <p:nvSpPr>
          <p:cNvPr id="45" name="ZoneTexte 44"/>
          <p:cNvSpPr txBox="1"/>
          <p:nvPr/>
        </p:nvSpPr>
        <p:spPr>
          <a:xfrm>
            <a:off x="6286512" y="3929066"/>
            <a:ext cx="759695" cy="369332"/>
          </a:xfrm>
          <a:prstGeom prst="rect">
            <a:avLst/>
          </a:prstGeom>
          <a:noFill/>
        </p:spPr>
        <p:txBody>
          <a:bodyPr wrap="none" rtlCol="0">
            <a:spAutoFit/>
          </a:bodyPr>
          <a:lstStyle/>
          <a:p>
            <a:r>
              <a:rPr lang="fr-FR" b="1" dirty="0" smtClean="0"/>
              <a:t>14 ko</a:t>
            </a:r>
            <a:endParaRPr lang="fr-FR" b="1" dirty="0"/>
          </a:p>
        </p:txBody>
      </p:sp>
      <p:sp>
        <p:nvSpPr>
          <p:cNvPr id="46" name="ZoneTexte 45"/>
          <p:cNvSpPr txBox="1"/>
          <p:nvPr/>
        </p:nvSpPr>
        <p:spPr>
          <a:xfrm>
            <a:off x="6286512" y="4702742"/>
            <a:ext cx="759695" cy="369332"/>
          </a:xfrm>
          <a:prstGeom prst="rect">
            <a:avLst/>
          </a:prstGeom>
          <a:noFill/>
        </p:spPr>
        <p:txBody>
          <a:bodyPr wrap="none" rtlCol="0">
            <a:spAutoFit/>
          </a:bodyPr>
          <a:lstStyle/>
          <a:p>
            <a:r>
              <a:rPr lang="fr-FR" b="1" dirty="0" smtClean="0"/>
              <a:t>26 ko</a:t>
            </a:r>
            <a:endParaRPr lang="fr-FR" b="1" dirty="0"/>
          </a:p>
        </p:txBody>
      </p:sp>
      <p:sp>
        <p:nvSpPr>
          <p:cNvPr id="47" name="ZoneTexte 46"/>
          <p:cNvSpPr txBox="1"/>
          <p:nvPr/>
        </p:nvSpPr>
        <p:spPr>
          <a:xfrm>
            <a:off x="6286512" y="5429264"/>
            <a:ext cx="759695" cy="369332"/>
          </a:xfrm>
          <a:prstGeom prst="rect">
            <a:avLst/>
          </a:prstGeom>
          <a:noFill/>
        </p:spPr>
        <p:txBody>
          <a:bodyPr wrap="none" rtlCol="0">
            <a:spAutoFit/>
          </a:bodyPr>
          <a:lstStyle/>
          <a:p>
            <a:r>
              <a:rPr lang="fr-FR" b="1" dirty="0" smtClean="0"/>
              <a:t>55 ko</a:t>
            </a:r>
            <a:endParaRPr lang="fr-FR" b="1" dirty="0"/>
          </a:p>
        </p:txBody>
      </p:sp>
      <p:sp>
        <p:nvSpPr>
          <p:cNvPr id="48" name="ZoneTexte 47"/>
          <p:cNvSpPr txBox="1"/>
          <p:nvPr/>
        </p:nvSpPr>
        <p:spPr>
          <a:xfrm>
            <a:off x="7500958" y="3631172"/>
            <a:ext cx="750718" cy="369332"/>
          </a:xfrm>
          <a:prstGeom prst="rect">
            <a:avLst/>
          </a:prstGeom>
          <a:noFill/>
        </p:spPr>
        <p:txBody>
          <a:bodyPr wrap="none" rtlCol="0">
            <a:spAutoFit/>
          </a:bodyPr>
          <a:lstStyle/>
          <a:p>
            <a:r>
              <a:rPr lang="fr-FR" b="1" dirty="0" smtClean="0"/>
              <a:t>Libre</a:t>
            </a:r>
            <a:endParaRPr lang="fr-FR" b="1" dirty="0"/>
          </a:p>
        </p:txBody>
      </p:sp>
      <p:sp>
        <p:nvSpPr>
          <p:cNvPr id="49" name="ZoneTexte 48"/>
          <p:cNvSpPr txBox="1"/>
          <p:nvPr/>
        </p:nvSpPr>
        <p:spPr>
          <a:xfrm>
            <a:off x="7500958" y="4000504"/>
            <a:ext cx="750718" cy="369332"/>
          </a:xfrm>
          <a:prstGeom prst="rect">
            <a:avLst/>
          </a:prstGeom>
          <a:noFill/>
        </p:spPr>
        <p:txBody>
          <a:bodyPr wrap="none" rtlCol="0">
            <a:spAutoFit/>
          </a:bodyPr>
          <a:lstStyle/>
          <a:p>
            <a:r>
              <a:rPr lang="fr-FR" b="1" dirty="0" smtClean="0"/>
              <a:t>Libre</a:t>
            </a:r>
            <a:endParaRPr lang="fr-FR" b="1" dirty="0"/>
          </a:p>
        </p:txBody>
      </p:sp>
      <p:sp>
        <p:nvSpPr>
          <p:cNvPr id="50" name="ZoneTexte 49"/>
          <p:cNvSpPr txBox="1"/>
          <p:nvPr/>
        </p:nvSpPr>
        <p:spPr>
          <a:xfrm>
            <a:off x="7500958" y="4774180"/>
            <a:ext cx="750718" cy="369332"/>
          </a:xfrm>
          <a:prstGeom prst="rect">
            <a:avLst/>
          </a:prstGeom>
          <a:noFill/>
        </p:spPr>
        <p:txBody>
          <a:bodyPr wrap="none" rtlCol="0">
            <a:spAutoFit/>
          </a:bodyPr>
          <a:lstStyle/>
          <a:p>
            <a:r>
              <a:rPr lang="fr-FR" b="1" dirty="0" smtClean="0"/>
              <a:t>Libre</a:t>
            </a:r>
            <a:endParaRPr lang="fr-FR" b="1" dirty="0"/>
          </a:p>
        </p:txBody>
      </p:sp>
      <p:sp>
        <p:nvSpPr>
          <p:cNvPr id="51" name="ZoneTexte 50"/>
          <p:cNvSpPr txBox="1"/>
          <p:nvPr/>
        </p:nvSpPr>
        <p:spPr>
          <a:xfrm>
            <a:off x="7536058" y="5774312"/>
            <a:ext cx="750718" cy="369332"/>
          </a:xfrm>
          <a:prstGeom prst="rect">
            <a:avLst/>
          </a:prstGeom>
          <a:noFill/>
        </p:spPr>
        <p:txBody>
          <a:bodyPr wrap="none" rtlCol="0">
            <a:spAutoFit/>
          </a:bodyPr>
          <a:lstStyle/>
          <a:p>
            <a:r>
              <a:rPr lang="fr-FR" b="1" dirty="0" smtClean="0"/>
              <a:t>Libre</a:t>
            </a:r>
            <a:endParaRPr lang="fr-FR" b="1" dirty="0"/>
          </a:p>
        </p:txBody>
      </p:sp>
      <p:sp>
        <p:nvSpPr>
          <p:cNvPr id="52" name="Rectangle 51"/>
          <p:cNvSpPr/>
          <p:nvPr/>
        </p:nvSpPr>
        <p:spPr>
          <a:xfrm>
            <a:off x="5429256" y="3714752"/>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3" name="Rectangle 52"/>
          <p:cNvSpPr/>
          <p:nvPr/>
        </p:nvSpPr>
        <p:spPr>
          <a:xfrm>
            <a:off x="1214414" y="4071942"/>
            <a:ext cx="2857520" cy="428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Pi</a:t>
            </a:r>
            <a:r>
              <a:rPr lang="fr-FR" dirty="0" smtClean="0">
                <a:latin typeface="Aparajita" pitchFamily="34" charset="0"/>
                <a:cs typeface="Aparajita" pitchFamily="34" charset="0"/>
              </a:rPr>
              <a:t> </a:t>
            </a:r>
            <a:r>
              <a:rPr lang="fr-FR" b="1" dirty="0" smtClean="0">
                <a:latin typeface="Aparajita" pitchFamily="34" charset="0"/>
                <a:cs typeface="Aparajita" pitchFamily="34" charset="0"/>
              </a:rPr>
              <a:t>(20 ko)</a:t>
            </a:r>
            <a:endParaRPr lang="fr-FR" b="1" dirty="0">
              <a:latin typeface="Aparajita" pitchFamily="34" charset="0"/>
              <a:cs typeface="Aparajita" pitchFamily="34" charset="0"/>
            </a:endParaRPr>
          </a:p>
        </p:txBody>
      </p:sp>
      <p:sp>
        <p:nvSpPr>
          <p:cNvPr id="54" name="Rectangle 53"/>
          <p:cNvSpPr/>
          <p:nvPr/>
        </p:nvSpPr>
        <p:spPr>
          <a:xfrm>
            <a:off x="1214414" y="5357826"/>
            <a:ext cx="857256" cy="142876"/>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5" name="ZoneTexte 54"/>
          <p:cNvSpPr txBox="1"/>
          <p:nvPr/>
        </p:nvSpPr>
        <p:spPr>
          <a:xfrm>
            <a:off x="2143108" y="5214950"/>
            <a:ext cx="2071702" cy="369332"/>
          </a:xfrm>
          <a:prstGeom prst="rect">
            <a:avLst/>
          </a:prstGeom>
          <a:noFill/>
        </p:spPr>
        <p:txBody>
          <a:bodyPr wrap="square" rtlCol="0">
            <a:spAutoFit/>
          </a:bodyPr>
          <a:lstStyle/>
          <a:p>
            <a:pPr algn="ctr"/>
            <a:r>
              <a:rPr lang="fr-FR" dirty="0" smtClean="0"/>
              <a:t>Partitions occupées</a:t>
            </a:r>
            <a:endParaRPr lang="fr-FR" dirty="0"/>
          </a:p>
        </p:txBody>
      </p:sp>
      <p:sp>
        <p:nvSpPr>
          <p:cNvPr id="56" name="Rectangle 55"/>
          <p:cNvSpPr/>
          <p:nvPr/>
        </p:nvSpPr>
        <p:spPr>
          <a:xfrm>
            <a:off x="5429256" y="4286256"/>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7" name="Rectangle 56"/>
          <p:cNvSpPr/>
          <p:nvPr/>
        </p:nvSpPr>
        <p:spPr>
          <a:xfrm>
            <a:off x="5429256" y="5072074"/>
            <a:ext cx="2857520" cy="214314"/>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ZoneTexte 57"/>
          <p:cNvSpPr txBox="1"/>
          <p:nvPr/>
        </p:nvSpPr>
        <p:spPr>
          <a:xfrm>
            <a:off x="7500958" y="3357562"/>
            <a:ext cx="750718" cy="369332"/>
          </a:xfrm>
          <a:prstGeom prst="rect">
            <a:avLst/>
          </a:prstGeom>
          <a:noFill/>
        </p:spPr>
        <p:txBody>
          <a:bodyPr wrap="none" rtlCol="0">
            <a:spAutoFit/>
          </a:bodyPr>
          <a:lstStyle/>
          <a:p>
            <a:r>
              <a:rPr lang="fr-FR" b="1" dirty="0" smtClean="0"/>
              <a:t>Libre</a:t>
            </a:r>
            <a:endParaRPr lang="fr-FR" b="1" dirty="0"/>
          </a:p>
        </p:txBody>
      </p:sp>
      <p:sp>
        <p:nvSpPr>
          <p:cNvPr id="59" name="ZoneTexte 58"/>
          <p:cNvSpPr txBox="1"/>
          <p:nvPr/>
        </p:nvSpPr>
        <p:spPr>
          <a:xfrm>
            <a:off x="8286776" y="5786454"/>
            <a:ext cx="759695" cy="369332"/>
          </a:xfrm>
          <a:prstGeom prst="rect">
            <a:avLst/>
          </a:prstGeom>
          <a:noFill/>
        </p:spPr>
        <p:txBody>
          <a:bodyPr wrap="none" rtlCol="0">
            <a:spAutoFit/>
          </a:bodyPr>
          <a:lstStyle/>
          <a:p>
            <a:r>
              <a:rPr lang="fr-FR" b="1" dirty="0" smtClean="0"/>
              <a:t>35 ko</a:t>
            </a:r>
            <a:endParaRPr lang="fr-FR" b="1" dirty="0"/>
          </a:p>
        </p:txBody>
      </p:sp>
      <p:sp>
        <p:nvSpPr>
          <p:cNvPr id="35" name="Rectangle à coins arrondis 3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box(in)">
                                      <p:cBhvr>
                                        <p:cTn id="12" dur="500"/>
                                        <p:tgtEl>
                                          <p:spTgt spid="31"/>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box(in)">
                                      <p:cBhvr>
                                        <p:cTn id="15" dur="500"/>
                                        <p:tgtEl>
                                          <p:spTgt spid="3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4"/>
                                        </p:tgtEl>
                                        <p:attrNameLst>
                                          <p:attrName>style.visibility</p:attrName>
                                        </p:attrNameLst>
                                      </p:cBhvr>
                                      <p:to>
                                        <p:strVal val="visible"/>
                                      </p:to>
                                    </p:set>
                                    <p:animEffect transition="in" filter="box(in)">
                                      <p:cBhvr>
                                        <p:cTn id="18" dur="500"/>
                                        <p:tgtEl>
                                          <p:spTgt spid="34"/>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36"/>
                                        </p:tgtEl>
                                        <p:attrNameLst>
                                          <p:attrName>style.visibility</p:attrName>
                                        </p:attrNameLst>
                                      </p:cBhvr>
                                      <p:to>
                                        <p:strVal val="visible"/>
                                      </p:to>
                                    </p:set>
                                    <p:animEffect transition="in" filter="box(in)">
                                      <p:cBhvr>
                                        <p:cTn id="21" dur="500"/>
                                        <p:tgtEl>
                                          <p:spTgt spid="36"/>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42"/>
                                        </p:tgtEl>
                                        <p:attrNameLst>
                                          <p:attrName>style.visibility</p:attrName>
                                        </p:attrNameLst>
                                      </p:cBhvr>
                                      <p:to>
                                        <p:strVal val="visible"/>
                                      </p:to>
                                    </p:set>
                                    <p:animEffect transition="in" filter="box(in)">
                                      <p:cBhvr>
                                        <p:cTn id="24" dur="500"/>
                                        <p:tgtEl>
                                          <p:spTgt spid="42"/>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box(in)">
                                      <p:cBhvr>
                                        <p:cTn id="27" dur="500"/>
                                        <p:tgtEl>
                                          <p:spTgt spid="43"/>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45"/>
                                        </p:tgtEl>
                                        <p:attrNameLst>
                                          <p:attrName>style.visibility</p:attrName>
                                        </p:attrNameLst>
                                      </p:cBhvr>
                                      <p:to>
                                        <p:strVal val="visible"/>
                                      </p:to>
                                    </p:set>
                                    <p:animEffect transition="in" filter="box(in)">
                                      <p:cBhvr>
                                        <p:cTn id="30" dur="500"/>
                                        <p:tgtEl>
                                          <p:spTgt spid="45"/>
                                        </p:tgtEl>
                                      </p:cBhvr>
                                    </p:animEffect>
                                  </p:childTnLst>
                                </p:cTn>
                              </p:par>
                              <p:par>
                                <p:cTn id="31" presetID="5" presetClass="entr" presetSubtype="10" fill="hold" grpId="0" nodeType="withEffect">
                                  <p:stCondLst>
                                    <p:cond delay="0"/>
                                  </p:stCondLst>
                                  <p:childTnLst>
                                    <p:set>
                                      <p:cBhvr>
                                        <p:cTn id="32" dur="1" fill="hold">
                                          <p:stCondLst>
                                            <p:cond delay="0"/>
                                          </p:stCondLst>
                                        </p:cTn>
                                        <p:tgtEl>
                                          <p:spTgt spid="46"/>
                                        </p:tgtEl>
                                        <p:attrNameLst>
                                          <p:attrName>style.visibility</p:attrName>
                                        </p:attrNameLst>
                                      </p:cBhvr>
                                      <p:to>
                                        <p:strVal val="visible"/>
                                      </p:to>
                                    </p:set>
                                    <p:animEffect transition="in" filter="checkerboard(across)">
                                      <p:cBhvr>
                                        <p:cTn id="33" dur="500"/>
                                        <p:tgtEl>
                                          <p:spTgt spid="46"/>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47"/>
                                        </p:tgtEl>
                                        <p:attrNameLst>
                                          <p:attrName>style.visibility</p:attrName>
                                        </p:attrNameLst>
                                      </p:cBhvr>
                                      <p:to>
                                        <p:strVal val="visible"/>
                                      </p:to>
                                    </p:set>
                                    <p:animEffect transition="in" filter="box(in)">
                                      <p:cBhvr>
                                        <p:cTn id="36" dur="500"/>
                                        <p:tgtEl>
                                          <p:spTgt spid="47"/>
                                        </p:tgtEl>
                                      </p:cBhvr>
                                    </p:animEffect>
                                  </p:childTnLst>
                                </p:cTn>
                              </p:par>
                              <p:par>
                                <p:cTn id="37" presetID="5" presetClass="entr" presetSubtype="10" fill="hold" grpId="0" nodeType="withEffect">
                                  <p:stCondLst>
                                    <p:cond delay="0"/>
                                  </p:stCondLst>
                                  <p:childTnLst>
                                    <p:set>
                                      <p:cBhvr>
                                        <p:cTn id="38" dur="1" fill="hold">
                                          <p:stCondLst>
                                            <p:cond delay="0"/>
                                          </p:stCondLst>
                                        </p:cTn>
                                        <p:tgtEl>
                                          <p:spTgt spid="44"/>
                                        </p:tgtEl>
                                        <p:attrNameLst>
                                          <p:attrName>style.visibility</p:attrName>
                                        </p:attrNameLst>
                                      </p:cBhvr>
                                      <p:to>
                                        <p:strVal val="visible"/>
                                      </p:to>
                                    </p:set>
                                    <p:animEffect transition="in" filter="checkerboard(across)">
                                      <p:cBhvr>
                                        <p:cTn id="39" dur="500"/>
                                        <p:tgtEl>
                                          <p:spTgt spid="44"/>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48"/>
                                        </p:tgtEl>
                                        <p:attrNameLst>
                                          <p:attrName>style.visibility</p:attrName>
                                        </p:attrNameLst>
                                      </p:cBhvr>
                                      <p:to>
                                        <p:strVal val="visible"/>
                                      </p:to>
                                    </p:set>
                                    <p:animEffect transition="in" filter="box(in)">
                                      <p:cBhvr>
                                        <p:cTn id="42" dur="500"/>
                                        <p:tgtEl>
                                          <p:spTgt spid="48"/>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49"/>
                                        </p:tgtEl>
                                        <p:attrNameLst>
                                          <p:attrName>style.visibility</p:attrName>
                                        </p:attrNameLst>
                                      </p:cBhvr>
                                      <p:to>
                                        <p:strVal val="visible"/>
                                      </p:to>
                                    </p:set>
                                    <p:animEffect transition="in" filter="box(in)">
                                      <p:cBhvr>
                                        <p:cTn id="45" dur="500"/>
                                        <p:tgtEl>
                                          <p:spTgt spid="49"/>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50"/>
                                        </p:tgtEl>
                                        <p:attrNameLst>
                                          <p:attrName>style.visibility</p:attrName>
                                        </p:attrNameLst>
                                      </p:cBhvr>
                                      <p:to>
                                        <p:strVal val="visible"/>
                                      </p:to>
                                    </p:set>
                                    <p:animEffect transition="in" filter="box(in)">
                                      <p:cBhvr>
                                        <p:cTn id="48" dur="500"/>
                                        <p:tgtEl>
                                          <p:spTgt spid="50"/>
                                        </p:tgtEl>
                                      </p:cBhvr>
                                    </p:animEffect>
                                  </p:childTnLst>
                                </p:cTn>
                              </p:par>
                              <p:par>
                                <p:cTn id="49" presetID="4" presetClass="entr" presetSubtype="16" fill="hold" grpId="0" nodeType="withEffect">
                                  <p:stCondLst>
                                    <p:cond delay="0"/>
                                  </p:stCondLst>
                                  <p:childTnLst>
                                    <p:set>
                                      <p:cBhvr>
                                        <p:cTn id="50" dur="1" fill="hold">
                                          <p:stCondLst>
                                            <p:cond delay="0"/>
                                          </p:stCondLst>
                                        </p:cTn>
                                        <p:tgtEl>
                                          <p:spTgt spid="51"/>
                                        </p:tgtEl>
                                        <p:attrNameLst>
                                          <p:attrName>style.visibility</p:attrName>
                                        </p:attrNameLst>
                                      </p:cBhvr>
                                      <p:to>
                                        <p:strVal val="visible"/>
                                      </p:to>
                                    </p:set>
                                    <p:animEffect transition="in" filter="box(in)">
                                      <p:cBhvr>
                                        <p:cTn id="51" dur="500"/>
                                        <p:tgtEl>
                                          <p:spTgt spid="51"/>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32"/>
                                        </p:tgtEl>
                                        <p:attrNameLst>
                                          <p:attrName>style.visibility</p:attrName>
                                        </p:attrNameLst>
                                      </p:cBhvr>
                                      <p:to>
                                        <p:strVal val="visible"/>
                                      </p:to>
                                    </p:set>
                                    <p:animEffect transition="in" filter="box(in)">
                                      <p:cBhvr>
                                        <p:cTn id="54" dur="500"/>
                                        <p:tgtEl>
                                          <p:spTgt spid="32"/>
                                        </p:tgtEl>
                                      </p:cBhvr>
                                    </p:animEffect>
                                  </p:childTnLst>
                                </p:cTn>
                              </p:par>
                              <p:par>
                                <p:cTn id="55" presetID="4" presetClass="entr" presetSubtype="16" fill="hold" grpId="0" nodeType="withEffect">
                                  <p:stCondLst>
                                    <p:cond delay="0"/>
                                  </p:stCondLst>
                                  <p:childTnLst>
                                    <p:set>
                                      <p:cBhvr>
                                        <p:cTn id="56" dur="1" fill="hold">
                                          <p:stCondLst>
                                            <p:cond delay="0"/>
                                          </p:stCondLst>
                                        </p:cTn>
                                        <p:tgtEl>
                                          <p:spTgt spid="52"/>
                                        </p:tgtEl>
                                        <p:attrNameLst>
                                          <p:attrName>style.visibility</p:attrName>
                                        </p:attrNameLst>
                                      </p:cBhvr>
                                      <p:to>
                                        <p:strVal val="visible"/>
                                      </p:to>
                                    </p:set>
                                    <p:animEffect transition="in" filter="box(in)">
                                      <p:cBhvr>
                                        <p:cTn id="57" dur="500"/>
                                        <p:tgtEl>
                                          <p:spTgt spid="52"/>
                                        </p:tgtEl>
                                      </p:cBhvr>
                                    </p:animEffect>
                                  </p:childTnLst>
                                </p:cTn>
                              </p:par>
                              <p:par>
                                <p:cTn id="58" presetID="4" presetClass="entr" presetSubtype="16" fill="hold" grpId="0" nodeType="withEffect">
                                  <p:stCondLst>
                                    <p:cond delay="0"/>
                                  </p:stCondLst>
                                  <p:childTnLst>
                                    <p:set>
                                      <p:cBhvr>
                                        <p:cTn id="59" dur="1" fill="hold">
                                          <p:stCondLst>
                                            <p:cond delay="0"/>
                                          </p:stCondLst>
                                        </p:cTn>
                                        <p:tgtEl>
                                          <p:spTgt spid="54"/>
                                        </p:tgtEl>
                                        <p:attrNameLst>
                                          <p:attrName>style.visibility</p:attrName>
                                        </p:attrNameLst>
                                      </p:cBhvr>
                                      <p:to>
                                        <p:strVal val="visible"/>
                                      </p:to>
                                    </p:set>
                                    <p:animEffect transition="in" filter="box(in)">
                                      <p:cBhvr>
                                        <p:cTn id="60" dur="500"/>
                                        <p:tgtEl>
                                          <p:spTgt spid="54"/>
                                        </p:tgtEl>
                                      </p:cBhvr>
                                    </p:animEffect>
                                  </p:childTnLst>
                                </p:cTn>
                              </p:par>
                              <p:par>
                                <p:cTn id="61" presetID="4" presetClass="entr" presetSubtype="16" fill="hold" grpId="0" nodeType="withEffect">
                                  <p:stCondLst>
                                    <p:cond delay="0"/>
                                  </p:stCondLst>
                                  <p:childTnLst>
                                    <p:set>
                                      <p:cBhvr>
                                        <p:cTn id="62" dur="1" fill="hold">
                                          <p:stCondLst>
                                            <p:cond delay="0"/>
                                          </p:stCondLst>
                                        </p:cTn>
                                        <p:tgtEl>
                                          <p:spTgt spid="55"/>
                                        </p:tgtEl>
                                        <p:attrNameLst>
                                          <p:attrName>style.visibility</p:attrName>
                                        </p:attrNameLst>
                                      </p:cBhvr>
                                      <p:to>
                                        <p:strVal val="visible"/>
                                      </p:to>
                                    </p:set>
                                    <p:animEffect transition="in" filter="box(in)">
                                      <p:cBhvr>
                                        <p:cTn id="63" dur="500"/>
                                        <p:tgtEl>
                                          <p:spTgt spid="55"/>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56"/>
                                        </p:tgtEl>
                                        <p:attrNameLst>
                                          <p:attrName>style.visibility</p:attrName>
                                        </p:attrNameLst>
                                      </p:cBhvr>
                                      <p:to>
                                        <p:strVal val="visible"/>
                                      </p:to>
                                    </p:set>
                                    <p:animEffect transition="in" filter="box(in)">
                                      <p:cBhvr>
                                        <p:cTn id="66" dur="500"/>
                                        <p:tgtEl>
                                          <p:spTgt spid="56"/>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57"/>
                                        </p:tgtEl>
                                        <p:attrNameLst>
                                          <p:attrName>style.visibility</p:attrName>
                                        </p:attrNameLst>
                                      </p:cBhvr>
                                      <p:to>
                                        <p:strVal val="visible"/>
                                      </p:to>
                                    </p:set>
                                    <p:animEffect transition="in" filter="box(in)">
                                      <p:cBhvr>
                                        <p:cTn id="69" dur="500"/>
                                        <p:tgtEl>
                                          <p:spTgt spid="57"/>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58"/>
                                        </p:tgtEl>
                                        <p:attrNameLst>
                                          <p:attrName>style.visibility</p:attrName>
                                        </p:attrNameLst>
                                      </p:cBhvr>
                                      <p:to>
                                        <p:strVal val="visible"/>
                                      </p:to>
                                    </p:set>
                                    <p:animEffect transition="in" filter="box(in)">
                                      <p:cBhvr>
                                        <p:cTn id="72" dur="500"/>
                                        <p:tgtEl>
                                          <p:spTgt spid="58"/>
                                        </p:tgtEl>
                                      </p:cBhvr>
                                    </p:animEffect>
                                  </p:childTnLst>
                                </p:cTn>
                              </p:par>
                            </p:childTnLst>
                          </p:cTn>
                        </p:par>
                        <p:par>
                          <p:cTn id="73" fill="hold">
                            <p:stCondLst>
                              <p:cond delay="500"/>
                            </p:stCondLst>
                            <p:childTnLst>
                              <p:par>
                                <p:cTn id="74" presetID="4" presetClass="entr" presetSubtype="16" fill="hold" grpId="0" nodeType="afterEffect">
                                  <p:stCondLst>
                                    <p:cond delay="0"/>
                                  </p:stCondLst>
                                  <p:childTnLst>
                                    <p:set>
                                      <p:cBhvr>
                                        <p:cTn id="75" dur="1" fill="hold">
                                          <p:stCondLst>
                                            <p:cond delay="0"/>
                                          </p:stCondLst>
                                        </p:cTn>
                                        <p:tgtEl>
                                          <p:spTgt spid="53"/>
                                        </p:tgtEl>
                                        <p:attrNameLst>
                                          <p:attrName>style.visibility</p:attrName>
                                        </p:attrNameLst>
                                      </p:cBhvr>
                                      <p:to>
                                        <p:strVal val="visible"/>
                                      </p:to>
                                    </p:set>
                                    <p:animEffect transition="in" filter="box(in)">
                                      <p:cBhvr>
                                        <p:cTn id="76" dur="500"/>
                                        <p:tgtEl>
                                          <p:spTgt spid="53"/>
                                        </p:tgtEl>
                                      </p:cBhvr>
                                    </p:animEffect>
                                  </p:childTnLst>
                                </p:cTn>
                              </p:par>
                            </p:childTnLst>
                          </p:cTn>
                        </p:par>
                      </p:childTnLst>
                    </p:cTn>
                  </p:par>
                  <p:par>
                    <p:cTn id="77" fill="hold">
                      <p:stCondLst>
                        <p:cond delay="indefinite"/>
                      </p:stCondLst>
                      <p:childTnLst>
                        <p:par>
                          <p:cTn id="78" fill="hold">
                            <p:stCondLst>
                              <p:cond delay="0"/>
                            </p:stCondLst>
                            <p:childTnLst>
                              <p:par>
                                <p:cTn id="79" presetID="56" presetClass="path" presetSubtype="0" accel="50000" decel="50000" fill="hold" grpId="1" nodeType="clickEffect">
                                  <p:stCondLst>
                                    <p:cond delay="0"/>
                                  </p:stCondLst>
                                  <p:childTnLst>
                                    <p:animMotion origin="layout" path="M -2.5E-6 1.11022E-16 L 0.46302 0.1794 " pathEditMode="relative" rAng="0" ptsTypes="AA">
                                      <p:cBhvr>
                                        <p:cTn id="80" dur="2000" fill="hold"/>
                                        <p:tgtEl>
                                          <p:spTgt spid="53"/>
                                        </p:tgtEl>
                                        <p:attrNameLst>
                                          <p:attrName>ppt_x</p:attrName>
                                          <p:attrName>ppt_y</p:attrName>
                                        </p:attrNameLst>
                                      </p:cBhvr>
                                      <p:rCtr x="23100" y="9000"/>
                                    </p:animMotion>
                                  </p:childTnLst>
                                </p:cTn>
                              </p:par>
                            </p:childTnLst>
                          </p:cTn>
                        </p:par>
                        <p:par>
                          <p:cTn id="81" fill="hold">
                            <p:stCondLst>
                              <p:cond delay="2000"/>
                            </p:stCondLst>
                            <p:childTnLst>
                              <p:par>
                                <p:cTn id="82" presetID="4" presetClass="entr" presetSubtype="16" fill="hold" grpId="0" nodeType="afterEffect">
                                  <p:stCondLst>
                                    <p:cond delay="0"/>
                                  </p:stCondLst>
                                  <p:childTnLst>
                                    <p:set>
                                      <p:cBhvr>
                                        <p:cTn id="83" dur="1" fill="hold">
                                          <p:stCondLst>
                                            <p:cond delay="0"/>
                                          </p:stCondLst>
                                        </p:cTn>
                                        <p:tgtEl>
                                          <p:spTgt spid="59"/>
                                        </p:tgtEl>
                                        <p:attrNameLst>
                                          <p:attrName>style.visibility</p:attrName>
                                        </p:attrNameLst>
                                      </p:cBhvr>
                                      <p:to>
                                        <p:strVal val="visible"/>
                                      </p:to>
                                    </p:set>
                                    <p:animEffect transition="in" filter="box(in)">
                                      <p:cBhvr>
                                        <p:cTn id="84" dur="500"/>
                                        <p:tgtEl>
                                          <p:spTgt spid="59"/>
                                        </p:tgtEl>
                                      </p:cBhvr>
                                    </p:animEffect>
                                  </p:childTnLst>
                                </p:cTn>
                              </p:par>
                            </p:childTnLst>
                          </p:cTn>
                        </p:par>
                        <p:par>
                          <p:cTn id="85" fill="hold">
                            <p:stCondLst>
                              <p:cond delay="2500"/>
                            </p:stCondLst>
                            <p:childTnLst>
                              <p:par>
                                <p:cTn id="86" presetID="5" presetClass="exit" presetSubtype="10" fill="hold" grpId="1" nodeType="afterEffect">
                                  <p:stCondLst>
                                    <p:cond delay="0"/>
                                  </p:stCondLst>
                                  <p:childTnLst>
                                    <p:animEffect transition="out" filter="checkerboard(across)">
                                      <p:cBhvr>
                                        <p:cTn id="87" dur="500"/>
                                        <p:tgtEl>
                                          <p:spTgt spid="47"/>
                                        </p:tgtEl>
                                      </p:cBhvr>
                                    </p:animEffect>
                                    <p:set>
                                      <p:cBhvr>
                                        <p:cTn id="88" dur="1" fill="hold">
                                          <p:stCondLst>
                                            <p:cond delay="499"/>
                                          </p:stCondLst>
                                        </p:cTn>
                                        <p:tgtEl>
                                          <p:spTgt spid="4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1" grpId="0" animBg="1"/>
      <p:bldP spid="32" grpId="0"/>
      <p:bldP spid="33" grpId="0" animBg="1"/>
      <p:bldP spid="34" grpId="0"/>
      <p:bldP spid="36" grpId="0" animBg="1"/>
      <p:bldP spid="42" grpId="0" animBg="1"/>
      <p:bldP spid="43" grpId="0" animBg="1"/>
      <p:bldP spid="44" grpId="0"/>
      <p:bldP spid="45" grpId="0"/>
      <p:bldP spid="46" grpId="0"/>
      <p:bldP spid="47" grpId="0"/>
      <p:bldP spid="47" grpId="1"/>
      <p:bldP spid="48" grpId="0"/>
      <p:bldP spid="49" grpId="0"/>
      <p:bldP spid="50" grpId="0"/>
      <p:bldP spid="51" grpId="0"/>
      <p:bldP spid="52" grpId="0" animBg="1"/>
      <p:bldP spid="53" grpId="0" animBg="1"/>
      <p:bldP spid="53" grpId="1" animBg="1"/>
      <p:bldP spid="54" grpId="0" animBg="1"/>
      <p:bldP spid="55" grpId="0"/>
      <p:bldP spid="56" grpId="0" animBg="1"/>
      <p:bldP spid="57" grpId="0" animBg="1"/>
      <p:bldP spid="58" grpId="0"/>
      <p:bldP spid="5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type="title"/>
          </p:nvPr>
        </p:nvSpPr>
        <p:spPr>
          <a:xfrm>
            <a:off x="1288762" y="1071546"/>
            <a:ext cx="7498080" cy="4071966"/>
          </a:xfrm>
          <a:solidFill>
            <a:srgbClr val="FFFF00"/>
          </a:solidFill>
        </p:spPr>
        <p:txBody>
          <a:bodyPr>
            <a:noAutofit/>
          </a:bodyPr>
          <a:lstStyle/>
          <a:p>
            <a:pPr algn="ctr">
              <a:lnSpc>
                <a:spcPct val="150000"/>
              </a:lnSpc>
            </a:pPr>
            <a:r>
              <a:rPr lang="fr-FR" sz="4400" b="1" u="sng" smtClean="0">
                <a:effectLst/>
                <a:latin typeface="Comic Sans MS" pitchFamily="66" charset="0"/>
              </a:rPr>
              <a:t>Chapitre </a:t>
            </a:r>
            <a:r>
              <a:rPr lang="fr-FR" sz="4400" b="1" u="sng" smtClean="0">
                <a:effectLst/>
                <a:latin typeface="Comic Sans MS" pitchFamily="66" charset="0"/>
              </a:rPr>
              <a:t>3</a:t>
            </a:r>
            <a:r>
              <a:rPr lang="fr-FR" sz="4400" b="1" smtClean="0"/>
              <a:t>: </a:t>
            </a:r>
            <a:r>
              <a:rPr lang="fr-FR" sz="4400" b="1" dirty="0" smtClean="0"/>
              <a:t/>
            </a:r>
            <a:br>
              <a:rPr lang="fr-FR" sz="4400" b="1" dirty="0" smtClean="0"/>
            </a:br>
            <a:r>
              <a:rPr lang="fr-FR" sz="4800" b="1" dirty="0" smtClean="0">
                <a:solidFill>
                  <a:srgbClr val="0070C0"/>
                </a:solidFill>
                <a:effectLst/>
                <a:latin typeface="Comic Sans MS" pitchFamily="66" charset="0"/>
                <a:ea typeface="+mn-ea"/>
                <a:cs typeface="+mn-cs"/>
              </a:rPr>
              <a:t>GESTION DE LA MÉMOIRE CENTRALE</a:t>
            </a:r>
            <a:endParaRPr lang="fr-FR" sz="4400" b="1" dirty="0">
              <a:solidFill>
                <a:srgbClr val="0070C0"/>
              </a:solidFill>
              <a:latin typeface="Comic Sans MS" pitchFamily="66" charset="0"/>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2</a:t>
            </a:fld>
            <a:endParaRPr lang="fr-BE" sz="1600" b="1" dirty="0">
              <a:solidFill>
                <a:srgbClr val="002060"/>
              </a:solidFill>
            </a:endParaRP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20</a:t>
            </a:fld>
            <a:endParaRPr lang="fr-BE" sz="1600" b="1" dirty="0">
              <a:solidFill>
                <a:srgbClr val="002060"/>
              </a:solidFill>
            </a:endParaRPr>
          </a:p>
        </p:txBody>
      </p:sp>
      <p:sp>
        <p:nvSpPr>
          <p:cNvPr id="11" name="Titre 1"/>
          <p:cNvSpPr>
            <a:spLocks noGrp="1"/>
          </p:cNvSpPr>
          <p:nvPr>
            <p:ph type="title"/>
          </p:nvPr>
        </p:nvSpPr>
        <p:spPr>
          <a:xfrm>
            <a:off x="1435608" y="71414"/>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857232"/>
            <a:ext cx="7572428" cy="1692771"/>
          </a:xfrm>
          <a:prstGeom prst="rect">
            <a:avLst/>
          </a:prstGeom>
        </p:spPr>
        <p:txBody>
          <a:bodyPr wrap="square">
            <a:spAutoFit/>
          </a:bodyPr>
          <a:lstStyle/>
          <a:p>
            <a:r>
              <a:rPr lang="fr-FR" b="1" dirty="0" smtClean="0">
                <a:solidFill>
                  <a:srgbClr val="002060"/>
                </a:solidFill>
                <a:latin typeface="Comic Sans MS" pitchFamily="66" charset="0"/>
              </a:rPr>
              <a:t>5.2.3. Compactage (défragmentation de la mémoire) </a:t>
            </a:r>
          </a:p>
          <a:p>
            <a:pPr algn="just">
              <a:lnSpc>
                <a:spcPct val="150000"/>
              </a:lnSpc>
              <a:spcBef>
                <a:spcPts val="600"/>
              </a:spcBef>
              <a:tabLst>
                <a:tab pos="450850" algn="l"/>
                <a:tab pos="712788" algn="l"/>
              </a:tabLst>
            </a:pPr>
            <a:r>
              <a:rPr lang="fr-FR" b="1" dirty="0" smtClean="0">
                <a:solidFill>
                  <a:srgbClr val="002060"/>
                </a:solidFill>
                <a:latin typeface="Comic Sans MS" pitchFamily="66" charset="0"/>
              </a:rPr>
              <a:t>	</a:t>
            </a:r>
            <a:r>
              <a:rPr lang="fr-FR" dirty="0" smtClean="0">
                <a:latin typeface="Comic Sans MS" pitchFamily="66" charset="0"/>
              </a:rPr>
              <a:t>Le compactage de la mémoire consiste à regrouper les partitions libres en une seule partition, en déplaçant tous les processus vers le haut ou le bas de la mémoire centrale. </a:t>
            </a:r>
          </a:p>
        </p:txBody>
      </p:sp>
      <p:sp>
        <p:nvSpPr>
          <p:cNvPr id="35" name="Rectangle 34"/>
          <p:cNvSpPr/>
          <p:nvPr/>
        </p:nvSpPr>
        <p:spPr>
          <a:xfrm>
            <a:off x="1071538" y="4345552"/>
            <a:ext cx="3857652" cy="64294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7" name="Rectangle 36"/>
          <p:cNvSpPr/>
          <p:nvPr/>
        </p:nvSpPr>
        <p:spPr>
          <a:xfrm>
            <a:off x="5357818" y="2916792"/>
            <a:ext cx="2857520" cy="36433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p:cNvSpPr txBox="1"/>
          <p:nvPr/>
        </p:nvSpPr>
        <p:spPr>
          <a:xfrm>
            <a:off x="1643042" y="3774048"/>
            <a:ext cx="2416687" cy="369332"/>
          </a:xfrm>
          <a:prstGeom prst="rect">
            <a:avLst/>
          </a:prstGeom>
          <a:noFill/>
        </p:spPr>
        <p:txBody>
          <a:bodyPr wrap="none" rtlCol="0">
            <a:spAutoFit/>
          </a:bodyPr>
          <a:lstStyle/>
          <a:p>
            <a:r>
              <a:rPr lang="fr-FR" dirty="0" smtClean="0"/>
              <a:t>File des processus prêts</a:t>
            </a:r>
            <a:endParaRPr lang="fr-FR" dirty="0"/>
          </a:p>
        </p:txBody>
      </p:sp>
      <p:sp>
        <p:nvSpPr>
          <p:cNvPr id="39" name="ZoneTexte 38"/>
          <p:cNvSpPr txBox="1"/>
          <p:nvPr/>
        </p:nvSpPr>
        <p:spPr>
          <a:xfrm>
            <a:off x="6929454" y="6560130"/>
            <a:ext cx="566181" cy="369332"/>
          </a:xfrm>
          <a:prstGeom prst="rect">
            <a:avLst/>
          </a:prstGeom>
          <a:noFill/>
        </p:spPr>
        <p:txBody>
          <a:bodyPr wrap="none" rtlCol="0">
            <a:spAutoFit/>
          </a:bodyPr>
          <a:lstStyle/>
          <a:p>
            <a:r>
              <a:rPr lang="fr-FR" b="1" dirty="0" smtClean="0"/>
              <a:t>MC</a:t>
            </a:r>
            <a:endParaRPr lang="fr-FR" b="1" dirty="0"/>
          </a:p>
        </p:txBody>
      </p:sp>
      <p:sp>
        <p:nvSpPr>
          <p:cNvPr id="40" name="Rectangle 39"/>
          <p:cNvSpPr/>
          <p:nvPr/>
        </p:nvSpPr>
        <p:spPr>
          <a:xfrm>
            <a:off x="5357818" y="2916792"/>
            <a:ext cx="2857520" cy="50006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41" name="ZoneTexte 40"/>
          <p:cNvSpPr txBox="1"/>
          <p:nvPr/>
        </p:nvSpPr>
        <p:spPr>
          <a:xfrm>
            <a:off x="5572132" y="2945310"/>
            <a:ext cx="2428892" cy="400110"/>
          </a:xfrm>
          <a:prstGeom prst="rect">
            <a:avLst/>
          </a:prstGeom>
          <a:noFill/>
        </p:spPr>
        <p:txBody>
          <a:bodyPr wrap="square" rtlCol="0">
            <a:spAutoFit/>
          </a:bodyPr>
          <a:lstStyle/>
          <a:p>
            <a:pPr algn="ctr"/>
            <a:r>
              <a:rPr lang="fr-FR" sz="2000" dirty="0" smtClean="0">
                <a:solidFill>
                  <a:schemeClr val="bg1"/>
                </a:solidFill>
              </a:rPr>
              <a:t>Processus système</a:t>
            </a:r>
            <a:endParaRPr lang="fr-FR" sz="2000" dirty="0">
              <a:solidFill>
                <a:schemeClr val="bg1"/>
              </a:solidFill>
            </a:endParaRPr>
          </a:p>
        </p:txBody>
      </p:sp>
      <p:sp>
        <p:nvSpPr>
          <p:cNvPr id="60" name="Rectangle 59"/>
          <p:cNvSpPr/>
          <p:nvPr/>
        </p:nvSpPr>
        <p:spPr>
          <a:xfrm>
            <a:off x="5357818" y="3416858"/>
            <a:ext cx="2857520"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1" name="Rectangle 60"/>
          <p:cNvSpPr/>
          <p:nvPr/>
        </p:nvSpPr>
        <p:spPr>
          <a:xfrm>
            <a:off x="5357818" y="4345552"/>
            <a:ext cx="2857520"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2" name="Rectangle 61"/>
          <p:cNvSpPr/>
          <p:nvPr/>
        </p:nvSpPr>
        <p:spPr>
          <a:xfrm>
            <a:off x="5357818" y="4845618"/>
            <a:ext cx="2857520" cy="64294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3" name="Rectangle 62"/>
          <p:cNvSpPr/>
          <p:nvPr/>
        </p:nvSpPr>
        <p:spPr>
          <a:xfrm>
            <a:off x="5357818" y="5488560"/>
            <a:ext cx="2857520"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4" name="ZoneTexte 63"/>
          <p:cNvSpPr txBox="1"/>
          <p:nvPr/>
        </p:nvSpPr>
        <p:spPr>
          <a:xfrm>
            <a:off x="8230168" y="4059800"/>
            <a:ext cx="699550" cy="338554"/>
          </a:xfrm>
          <a:prstGeom prst="rect">
            <a:avLst/>
          </a:prstGeom>
          <a:noFill/>
        </p:spPr>
        <p:txBody>
          <a:bodyPr wrap="none" rtlCol="0">
            <a:spAutoFit/>
          </a:bodyPr>
          <a:lstStyle/>
          <a:p>
            <a:r>
              <a:rPr lang="fr-FR" sz="1600" b="1" dirty="0" smtClean="0"/>
              <a:t>60 ko</a:t>
            </a:r>
            <a:endParaRPr lang="fr-FR" sz="1600" b="1" dirty="0"/>
          </a:p>
        </p:txBody>
      </p:sp>
      <p:sp>
        <p:nvSpPr>
          <p:cNvPr id="65" name="ZoneTexte 64"/>
          <p:cNvSpPr txBox="1"/>
          <p:nvPr/>
        </p:nvSpPr>
        <p:spPr>
          <a:xfrm>
            <a:off x="8187792" y="5059932"/>
            <a:ext cx="813364" cy="338554"/>
          </a:xfrm>
          <a:prstGeom prst="rect">
            <a:avLst/>
          </a:prstGeom>
          <a:noFill/>
        </p:spPr>
        <p:txBody>
          <a:bodyPr wrap="none" rtlCol="0">
            <a:spAutoFit/>
          </a:bodyPr>
          <a:lstStyle/>
          <a:p>
            <a:r>
              <a:rPr lang="fr-FR" sz="1600" b="1" dirty="0" smtClean="0"/>
              <a:t>200 ko</a:t>
            </a:r>
          </a:p>
        </p:txBody>
      </p:sp>
      <p:sp>
        <p:nvSpPr>
          <p:cNvPr id="66" name="ZoneTexte 65"/>
          <p:cNvSpPr txBox="1"/>
          <p:nvPr/>
        </p:nvSpPr>
        <p:spPr>
          <a:xfrm>
            <a:off x="6215074" y="5845750"/>
            <a:ext cx="981294" cy="369332"/>
          </a:xfrm>
          <a:prstGeom prst="rect">
            <a:avLst/>
          </a:prstGeom>
          <a:noFill/>
        </p:spPr>
        <p:txBody>
          <a:bodyPr wrap="none" rtlCol="0">
            <a:spAutoFit/>
          </a:bodyPr>
          <a:lstStyle/>
          <a:p>
            <a:r>
              <a:rPr lang="fr-FR" b="1" dirty="0" smtClean="0"/>
              <a:t>380 KO</a:t>
            </a:r>
            <a:endParaRPr lang="fr-FR" b="1" dirty="0"/>
          </a:p>
        </p:txBody>
      </p:sp>
      <p:sp>
        <p:nvSpPr>
          <p:cNvPr id="67" name="ZoneTexte 66"/>
          <p:cNvSpPr txBox="1"/>
          <p:nvPr/>
        </p:nvSpPr>
        <p:spPr>
          <a:xfrm>
            <a:off x="6500826" y="4047658"/>
            <a:ext cx="750718" cy="369332"/>
          </a:xfrm>
          <a:prstGeom prst="rect">
            <a:avLst/>
          </a:prstGeom>
          <a:noFill/>
        </p:spPr>
        <p:txBody>
          <a:bodyPr wrap="none" rtlCol="0">
            <a:spAutoFit/>
          </a:bodyPr>
          <a:lstStyle/>
          <a:p>
            <a:r>
              <a:rPr lang="fr-FR" b="1" dirty="0" smtClean="0"/>
              <a:t>Libre</a:t>
            </a:r>
            <a:endParaRPr lang="fr-FR" b="1" dirty="0"/>
          </a:p>
        </p:txBody>
      </p:sp>
      <p:sp>
        <p:nvSpPr>
          <p:cNvPr id="68" name="ZoneTexte 67"/>
          <p:cNvSpPr txBox="1"/>
          <p:nvPr/>
        </p:nvSpPr>
        <p:spPr>
          <a:xfrm>
            <a:off x="6500826" y="4988494"/>
            <a:ext cx="750718" cy="369332"/>
          </a:xfrm>
          <a:prstGeom prst="rect">
            <a:avLst/>
          </a:prstGeom>
          <a:noFill/>
        </p:spPr>
        <p:txBody>
          <a:bodyPr wrap="none" rtlCol="0">
            <a:spAutoFit/>
          </a:bodyPr>
          <a:lstStyle/>
          <a:p>
            <a:r>
              <a:rPr lang="fr-FR" b="1" dirty="0" smtClean="0"/>
              <a:t>Libre</a:t>
            </a:r>
            <a:endParaRPr lang="fr-FR" b="1" dirty="0"/>
          </a:p>
        </p:txBody>
      </p:sp>
      <p:sp>
        <p:nvSpPr>
          <p:cNvPr id="69" name="Rectangle 68"/>
          <p:cNvSpPr/>
          <p:nvPr/>
        </p:nvSpPr>
        <p:spPr>
          <a:xfrm>
            <a:off x="5357818" y="3416858"/>
            <a:ext cx="2857520"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P1 </a:t>
            </a:r>
            <a:r>
              <a:rPr lang="fr-FR" dirty="0" smtClean="0">
                <a:latin typeface="Aparajita" pitchFamily="34" charset="0"/>
                <a:cs typeface="Aparajita" pitchFamily="34" charset="0"/>
              </a:rPr>
              <a:t>(180 ko)</a:t>
            </a:r>
            <a:endParaRPr lang="fr-FR" dirty="0">
              <a:latin typeface="Aparajita" pitchFamily="34" charset="0"/>
              <a:cs typeface="Aparajita" pitchFamily="34" charset="0"/>
            </a:endParaRPr>
          </a:p>
        </p:txBody>
      </p:sp>
      <p:sp>
        <p:nvSpPr>
          <p:cNvPr id="70" name="Rectangle 69"/>
          <p:cNvSpPr/>
          <p:nvPr/>
        </p:nvSpPr>
        <p:spPr>
          <a:xfrm>
            <a:off x="5357818" y="4345552"/>
            <a:ext cx="285752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P2 </a:t>
            </a:r>
            <a:r>
              <a:rPr lang="fr-FR" dirty="0" smtClean="0">
                <a:latin typeface="Aparajita" pitchFamily="34" charset="0"/>
                <a:cs typeface="Aparajita" pitchFamily="34" charset="0"/>
              </a:rPr>
              <a:t>(160 ko)</a:t>
            </a:r>
            <a:endParaRPr lang="fr-FR" dirty="0">
              <a:latin typeface="Aparajita" pitchFamily="34" charset="0"/>
              <a:cs typeface="Aparajita" pitchFamily="34" charset="0"/>
            </a:endParaRPr>
          </a:p>
        </p:txBody>
      </p:sp>
      <p:sp>
        <p:nvSpPr>
          <p:cNvPr id="71" name="Rectangle 70"/>
          <p:cNvSpPr/>
          <p:nvPr/>
        </p:nvSpPr>
        <p:spPr>
          <a:xfrm>
            <a:off x="4000496" y="4345552"/>
            <a:ext cx="92869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P4</a:t>
            </a:r>
          </a:p>
          <a:p>
            <a:pPr algn="ctr"/>
            <a:r>
              <a:rPr lang="fr-FR" dirty="0" smtClean="0">
                <a:latin typeface="Aparajita" pitchFamily="34" charset="0"/>
                <a:cs typeface="Aparajita" pitchFamily="34" charset="0"/>
              </a:rPr>
              <a:t>(220 ko)</a:t>
            </a:r>
            <a:endParaRPr lang="fr-FR" dirty="0">
              <a:latin typeface="Aparajita" pitchFamily="34" charset="0"/>
              <a:cs typeface="Aparajita" pitchFamily="34" charset="0"/>
            </a:endParaRPr>
          </a:p>
        </p:txBody>
      </p:sp>
      <p:sp>
        <p:nvSpPr>
          <p:cNvPr id="72" name="Rectangle 71"/>
          <p:cNvSpPr/>
          <p:nvPr/>
        </p:nvSpPr>
        <p:spPr>
          <a:xfrm>
            <a:off x="5357818" y="5488560"/>
            <a:ext cx="2857520"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P3</a:t>
            </a:r>
          </a:p>
          <a:p>
            <a:pPr algn="ctr"/>
            <a:r>
              <a:rPr lang="fr-FR" dirty="0" smtClean="0">
                <a:latin typeface="Aparajita" pitchFamily="34" charset="0"/>
                <a:cs typeface="Aparajita" pitchFamily="34" charset="0"/>
              </a:rPr>
              <a:t>(340 ko)</a:t>
            </a:r>
            <a:endParaRPr lang="fr-FR" dirty="0">
              <a:latin typeface="Aparajita" pitchFamily="34" charset="0"/>
              <a:cs typeface="Aparajita" pitchFamily="34" charset="0"/>
            </a:endParaRPr>
          </a:p>
        </p:txBody>
      </p:sp>
      <p:sp>
        <p:nvSpPr>
          <p:cNvPr id="73" name="ZoneTexte 72"/>
          <p:cNvSpPr txBox="1"/>
          <p:nvPr/>
        </p:nvSpPr>
        <p:spPr>
          <a:xfrm>
            <a:off x="8215338" y="3590512"/>
            <a:ext cx="813364" cy="338554"/>
          </a:xfrm>
          <a:prstGeom prst="rect">
            <a:avLst/>
          </a:prstGeom>
          <a:noFill/>
        </p:spPr>
        <p:txBody>
          <a:bodyPr wrap="none" rtlCol="0">
            <a:spAutoFit/>
          </a:bodyPr>
          <a:lstStyle/>
          <a:p>
            <a:r>
              <a:rPr lang="fr-FR" sz="1600" b="1" dirty="0" smtClean="0"/>
              <a:t>180 ko</a:t>
            </a:r>
            <a:endParaRPr lang="fr-FR" sz="1600" b="1" dirty="0"/>
          </a:p>
        </p:txBody>
      </p:sp>
      <p:sp>
        <p:nvSpPr>
          <p:cNvPr id="74" name="ZoneTexte 73"/>
          <p:cNvSpPr txBox="1"/>
          <p:nvPr/>
        </p:nvSpPr>
        <p:spPr>
          <a:xfrm>
            <a:off x="8215338" y="4364188"/>
            <a:ext cx="813364" cy="338554"/>
          </a:xfrm>
          <a:prstGeom prst="rect">
            <a:avLst/>
          </a:prstGeom>
          <a:noFill/>
        </p:spPr>
        <p:txBody>
          <a:bodyPr wrap="none" rtlCol="0">
            <a:spAutoFit/>
          </a:bodyPr>
          <a:lstStyle/>
          <a:p>
            <a:r>
              <a:rPr lang="fr-FR" sz="1600" b="1" dirty="0" smtClean="0"/>
              <a:t>160 ko</a:t>
            </a:r>
            <a:endParaRPr lang="fr-FR" sz="1600" b="1" dirty="0"/>
          </a:p>
        </p:txBody>
      </p:sp>
      <p:sp>
        <p:nvSpPr>
          <p:cNvPr id="75" name="ZoneTexte 74"/>
          <p:cNvSpPr txBox="1"/>
          <p:nvPr/>
        </p:nvSpPr>
        <p:spPr>
          <a:xfrm>
            <a:off x="8187792" y="5792948"/>
            <a:ext cx="813364" cy="338554"/>
          </a:xfrm>
          <a:prstGeom prst="rect">
            <a:avLst/>
          </a:prstGeom>
          <a:noFill/>
        </p:spPr>
        <p:txBody>
          <a:bodyPr wrap="none" rtlCol="0">
            <a:spAutoFit/>
          </a:bodyPr>
          <a:lstStyle/>
          <a:p>
            <a:r>
              <a:rPr lang="fr-FR" sz="1600" b="1" dirty="0" smtClean="0"/>
              <a:t>340 ko</a:t>
            </a:r>
          </a:p>
        </p:txBody>
      </p:sp>
      <p:sp>
        <p:nvSpPr>
          <p:cNvPr id="76" name="Rectangle 75"/>
          <p:cNvSpPr/>
          <p:nvPr/>
        </p:nvSpPr>
        <p:spPr>
          <a:xfrm>
            <a:off x="5357818" y="4845618"/>
            <a:ext cx="2857520" cy="64294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77" name="Rectangle 76"/>
          <p:cNvSpPr/>
          <p:nvPr/>
        </p:nvSpPr>
        <p:spPr>
          <a:xfrm>
            <a:off x="5357818" y="4059800"/>
            <a:ext cx="2857520" cy="28575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78" name="Rectangle 77"/>
          <p:cNvSpPr/>
          <p:nvPr/>
        </p:nvSpPr>
        <p:spPr>
          <a:xfrm>
            <a:off x="1000100" y="6274378"/>
            <a:ext cx="785818" cy="142876"/>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79" name="ZoneTexte 78"/>
          <p:cNvSpPr txBox="1"/>
          <p:nvPr/>
        </p:nvSpPr>
        <p:spPr>
          <a:xfrm>
            <a:off x="1857356" y="6131502"/>
            <a:ext cx="2395207" cy="338554"/>
          </a:xfrm>
          <a:prstGeom prst="rect">
            <a:avLst/>
          </a:prstGeom>
          <a:noFill/>
        </p:spPr>
        <p:txBody>
          <a:bodyPr wrap="none" rtlCol="0">
            <a:spAutoFit/>
          </a:bodyPr>
          <a:lstStyle/>
          <a:p>
            <a:r>
              <a:rPr lang="fr-FR" sz="1600" dirty="0" smtClean="0">
                <a:latin typeface="Comic Sans MS" pitchFamily="66" charset="0"/>
              </a:rPr>
              <a:t>Fragmentation externe</a:t>
            </a:r>
          </a:p>
        </p:txBody>
      </p:sp>
      <p:sp>
        <p:nvSpPr>
          <p:cNvPr id="32" name="Rectangle à coins arrondis 31"/>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checkerboard(across)">
                                      <p:cBhvr>
                                        <p:cTn id="7" dur="500"/>
                                        <p:tgtEl>
                                          <p:spTgt spid="35"/>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7"/>
                                        </p:tgtEl>
                                        <p:attrNameLst>
                                          <p:attrName>style.visibility</p:attrName>
                                        </p:attrNameLst>
                                      </p:cBhvr>
                                      <p:to>
                                        <p:strVal val="visible"/>
                                      </p:to>
                                    </p:set>
                                    <p:animEffect transition="in" filter="checkerboard(across)">
                                      <p:cBhvr>
                                        <p:cTn id="10" dur="500"/>
                                        <p:tgtEl>
                                          <p:spTgt spid="37"/>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8"/>
                                        </p:tgtEl>
                                        <p:attrNameLst>
                                          <p:attrName>style.visibility</p:attrName>
                                        </p:attrNameLst>
                                      </p:cBhvr>
                                      <p:to>
                                        <p:strVal val="visible"/>
                                      </p:to>
                                    </p:set>
                                    <p:animEffect transition="in" filter="checkerboard(across)">
                                      <p:cBhvr>
                                        <p:cTn id="13" dur="500"/>
                                        <p:tgtEl>
                                          <p:spTgt spid="38"/>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checkerboard(across)">
                                      <p:cBhvr>
                                        <p:cTn id="16" dur="500"/>
                                        <p:tgtEl>
                                          <p:spTgt spid="39"/>
                                        </p:tgtEl>
                                      </p:cBhvr>
                                    </p:animEffect>
                                  </p:childTnLst>
                                </p:cTn>
                              </p:par>
                              <p:par>
                                <p:cTn id="17" presetID="5" presetClass="entr" presetSubtype="1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animEffect transition="in" filter="checkerboard(across)">
                                      <p:cBhvr>
                                        <p:cTn id="19" dur="500"/>
                                        <p:tgtEl>
                                          <p:spTgt spid="40"/>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checkerboard(across)">
                                      <p:cBhvr>
                                        <p:cTn id="22" dur="500"/>
                                        <p:tgtEl>
                                          <p:spTgt spid="41"/>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60"/>
                                        </p:tgtEl>
                                        <p:attrNameLst>
                                          <p:attrName>style.visibility</p:attrName>
                                        </p:attrNameLst>
                                      </p:cBhvr>
                                      <p:to>
                                        <p:strVal val="visible"/>
                                      </p:to>
                                    </p:set>
                                    <p:animEffect transition="in" filter="checkerboard(across)">
                                      <p:cBhvr>
                                        <p:cTn id="25" dur="500"/>
                                        <p:tgtEl>
                                          <p:spTgt spid="60"/>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61"/>
                                        </p:tgtEl>
                                        <p:attrNameLst>
                                          <p:attrName>style.visibility</p:attrName>
                                        </p:attrNameLst>
                                      </p:cBhvr>
                                      <p:to>
                                        <p:strVal val="visible"/>
                                      </p:to>
                                    </p:set>
                                    <p:animEffect transition="in" filter="checkerboard(across)">
                                      <p:cBhvr>
                                        <p:cTn id="28" dur="500"/>
                                        <p:tgtEl>
                                          <p:spTgt spid="61"/>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62"/>
                                        </p:tgtEl>
                                        <p:attrNameLst>
                                          <p:attrName>style.visibility</p:attrName>
                                        </p:attrNameLst>
                                      </p:cBhvr>
                                      <p:to>
                                        <p:strVal val="visible"/>
                                      </p:to>
                                    </p:set>
                                    <p:animEffect transition="in" filter="checkerboard(across)">
                                      <p:cBhvr>
                                        <p:cTn id="31" dur="500"/>
                                        <p:tgtEl>
                                          <p:spTgt spid="62"/>
                                        </p:tgtEl>
                                      </p:cBhvr>
                                    </p:animEffect>
                                  </p:childTnLst>
                                </p:cTn>
                              </p:par>
                              <p:par>
                                <p:cTn id="32" presetID="5" presetClass="entr" presetSubtype="10" fill="hold" grpId="0" nodeType="withEffect">
                                  <p:stCondLst>
                                    <p:cond delay="0"/>
                                  </p:stCondLst>
                                  <p:childTnLst>
                                    <p:set>
                                      <p:cBhvr>
                                        <p:cTn id="33" dur="1" fill="hold">
                                          <p:stCondLst>
                                            <p:cond delay="0"/>
                                          </p:stCondLst>
                                        </p:cTn>
                                        <p:tgtEl>
                                          <p:spTgt spid="63"/>
                                        </p:tgtEl>
                                        <p:attrNameLst>
                                          <p:attrName>style.visibility</p:attrName>
                                        </p:attrNameLst>
                                      </p:cBhvr>
                                      <p:to>
                                        <p:strVal val="visible"/>
                                      </p:to>
                                    </p:set>
                                    <p:animEffect transition="in" filter="checkerboard(across)">
                                      <p:cBhvr>
                                        <p:cTn id="34" dur="500"/>
                                        <p:tgtEl>
                                          <p:spTgt spid="63"/>
                                        </p:tgtEl>
                                      </p:cBhvr>
                                    </p:animEffect>
                                  </p:childTnLst>
                                </p:cTn>
                              </p:par>
                              <p:par>
                                <p:cTn id="35" presetID="5" presetClass="entr" presetSubtype="10" fill="hold" grpId="0" nodeType="withEffect">
                                  <p:stCondLst>
                                    <p:cond delay="0"/>
                                  </p:stCondLst>
                                  <p:childTnLst>
                                    <p:set>
                                      <p:cBhvr>
                                        <p:cTn id="36" dur="1" fill="hold">
                                          <p:stCondLst>
                                            <p:cond delay="0"/>
                                          </p:stCondLst>
                                        </p:cTn>
                                        <p:tgtEl>
                                          <p:spTgt spid="64"/>
                                        </p:tgtEl>
                                        <p:attrNameLst>
                                          <p:attrName>style.visibility</p:attrName>
                                        </p:attrNameLst>
                                      </p:cBhvr>
                                      <p:to>
                                        <p:strVal val="visible"/>
                                      </p:to>
                                    </p:set>
                                    <p:animEffect transition="in" filter="checkerboard(across)">
                                      <p:cBhvr>
                                        <p:cTn id="37" dur="500"/>
                                        <p:tgtEl>
                                          <p:spTgt spid="64"/>
                                        </p:tgtEl>
                                      </p:cBhvr>
                                    </p:animEffect>
                                  </p:childTnLst>
                                </p:cTn>
                              </p:par>
                              <p:par>
                                <p:cTn id="38" presetID="5" presetClass="entr" presetSubtype="10" fill="hold" grpId="0" nodeType="withEffect">
                                  <p:stCondLst>
                                    <p:cond delay="0"/>
                                  </p:stCondLst>
                                  <p:childTnLst>
                                    <p:set>
                                      <p:cBhvr>
                                        <p:cTn id="39" dur="1" fill="hold">
                                          <p:stCondLst>
                                            <p:cond delay="0"/>
                                          </p:stCondLst>
                                        </p:cTn>
                                        <p:tgtEl>
                                          <p:spTgt spid="65"/>
                                        </p:tgtEl>
                                        <p:attrNameLst>
                                          <p:attrName>style.visibility</p:attrName>
                                        </p:attrNameLst>
                                      </p:cBhvr>
                                      <p:to>
                                        <p:strVal val="visible"/>
                                      </p:to>
                                    </p:set>
                                    <p:animEffect transition="in" filter="checkerboard(across)">
                                      <p:cBhvr>
                                        <p:cTn id="40" dur="500"/>
                                        <p:tgtEl>
                                          <p:spTgt spid="65"/>
                                        </p:tgtEl>
                                      </p:cBhvr>
                                    </p:animEffect>
                                  </p:childTnLst>
                                </p:cTn>
                              </p:par>
                              <p:par>
                                <p:cTn id="41" presetID="5" presetClass="entr" presetSubtype="10" fill="hold" grpId="0" nodeType="withEffect">
                                  <p:stCondLst>
                                    <p:cond delay="0"/>
                                  </p:stCondLst>
                                  <p:childTnLst>
                                    <p:set>
                                      <p:cBhvr>
                                        <p:cTn id="42" dur="1" fill="hold">
                                          <p:stCondLst>
                                            <p:cond delay="0"/>
                                          </p:stCondLst>
                                        </p:cTn>
                                        <p:tgtEl>
                                          <p:spTgt spid="66"/>
                                        </p:tgtEl>
                                        <p:attrNameLst>
                                          <p:attrName>style.visibility</p:attrName>
                                        </p:attrNameLst>
                                      </p:cBhvr>
                                      <p:to>
                                        <p:strVal val="visible"/>
                                      </p:to>
                                    </p:set>
                                    <p:animEffect transition="in" filter="checkerboard(across)">
                                      <p:cBhvr>
                                        <p:cTn id="43" dur="500"/>
                                        <p:tgtEl>
                                          <p:spTgt spid="66"/>
                                        </p:tgtEl>
                                      </p:cBhvr>
                                    </p:animEffect>
                                  </p:childTnLst>
                                </p:cTn>
                              </p:par>
                              <p:par>
                                <p:cTn id="44" presetID="5" presetClass="entr" presetSubtype="10" fill="hold" grpId="0" nodeType="withEffect">
                                  <p:stCondLst>
                                    <p:cond delay="0"/>
                                  </p:stCondLst>
                                  <p:childTnLst>
                                    <p:set>
                                      <p:cBhvr>
                                        <p:cTn id="45" dur="1" fill="hold">
                                          <p:stCondLst>
                                            <p:cond delay="0"/>
                                          </p:stCondLst>
                                        </p:cTn>
                                        <p:tgtEl>
                                          <p:spTgt spid="67"/>
                                        </p:tgtEl>
                                        <p:attrNameLst>
                                          <p:attrName>style.visibility</p:attrName>
                                        </p:attrNameLst>
                                      </p:cBhvr>
                                      <p:to>
                                        <p:strVal val="visible"/>
                                      </p:to>
                                    </p:set>
                                    <p:animEffect transition="in" filter="checkerboard(across)">
                                      <p:cBhvr>
                                        <p:cTn id="46" dur="500"/>
                                        <p:tgtEl>
                                          <p:spTgt spid="67"/>
                                        </p:tgtEl>
                                      </p:cBhvr>
                                    </p:animEffect>
                                  </p:childTnLst>
                                </p:cTn>
                              </p:par>
                              <p:par>
                                <p:cTn id="47" presetID="5" presetClass="entr" presetSubtype="10" fill="hold" grpId="0" nodeType="withEffect">
                                  <p:stCondLst>
                                    <p:cond delay="0"/>
                                  </p:stCondLst>
                                  <p:childTnLst>
                                    <p:set>
                                      <p:cBhvr>
                                        <p:cTn id="48" dur="1" fill="hold">
                                          <p:stCondLst>
                                            <p:cond delay="0"/>
                                          </p:stCondLst>
                                        </p:cTn>
                                        <p:tgtEl>
                                          <p:spTgt spid="68"/>
                                        </p:tgtEl>
                                        <p:attrNameLst>
                                          <p:attrName>style.visibility</p:attrName>
                                        </p:attrNameLst>
                                      </p:cBhvr>
                                      <p:to>
                                        <p:strVal val="visible"/>
                                      </p:to>
                                    </p:set>
                                    <p:animEffect transition="in" filter="checkerboard(across)">
                                      <p:cBhvr>
                                        <p:cTn id="49" dur="500"/>
                                        <p:tgtEl>
                                          <p:spTgt spid="68"/>
                                        </p:tgtEl>
                                      </p:cBhvr>
                                    </p:animEffect>
                                  </p:childTnLst>
                                </p:cTn>
                              </p:par>
                              <p:par>
                                <p:cTn id="50" presetID="5" presetClass="entr" presetSubtype="10" fill="hold" grpId="0" nodeType="withEffect">
                                  <p:stCondLst>
                                    <p:cond delay="0"/>
                                  </p:stCondLst>
                                  <p:childTnLst>
                                    <p:set>
                                      <p:cBhvr>
                                        <p:cTn id="51" dur="1" fill="hold">
                                          <p:stCondLst>
                                            <p:cond delay="0"/>
                                          </p:stCondLst>
                                        </p:cTn>
                                        <p:tgtEl>
                                          <p:spTgt spid="69"/>
                                        </p:tgtEl>
                                        <p:attrNameLst>
                                          <p:attrName>style.visibility</p:attrName>
                                        </p:attrNameLst>
                                      </p:cBhvr>
                                      <p:to>
                                        <p:strVal val="visible"/>
                                      </p:to>
                                    </p:set>
                                    <p:animEffect transition="in" filter="checkerboard(across)">
                                      <p:cBhvr>
                                        <p:cTn id="52" dur="500"/>
                                        <p:tgtEl>
                                          <p:spTgt spid="69"/>
                                        </p:tgtEl>
                                      </p:cBhvr>
                                    </p:animEffect>
                                  </p:childTnLst>
                                </p:cTn>
                              </p:par>
                              <p:par>
                                <p:cTn id="53" presetID="5" presetClass="entr" presetSubtype="10" fill="hold" grpId="0" nodeType="withEffect">
                                  <p:stCondLst>
                                    <p:cond delay="0"/>
                                  </p:stCondLst>
                                  <p:childTnLst>
                                    <p:set>
                                      <p:cBhvr>
                                        <p:cTn id="54" dur="1" fill="hold">
                                          <p:stCondLst>
                                            <p:cond delay="0"/>
                                          </p:stCondLst>
                                        </p:cTn>
                                        <p:tgtEl>
                                          <p:spTgt spid="70"/>
                                        </p:tgtEl>
                                        <p:attrNameLst>
                                          <p:attrName>style.visibility</p:attrName>
                                        </p:attrNameLst>
                                      </p:cBhvr>
                                      <p:to>
                                        <p:strVal val="visible"/>
                                      </p:to>
                                    </p:set>
                                    <p:animEffect transition="in" filter="checkerboard(across)">
                                      <p:cBhvr>
                                        <p:cTn id="55" dur="500"/>
                                        <p:tgtEl>
                                          <p:spTgt spid="70"/>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71"/>
                                        </p:tgtEl>
                                        <p:attrNameLst>
                                          <p:attrName>style.visibility</p:attrName>
                                        </p:attrNameLst>
                                      </p:cBhvr>
                                      <p:to>
                                        <p:strVal val="visible"/>
                                      </p:to>
                                    </p:set>
                                    <p:animEffect transition="in" filter="checkerboard(across)">
                                      <p:cBhvr>
                                        <p:cTn id="58" dur="500"/>
                                        <p:tgtEl>
                                          <p:spTgt spid="71"/>
                                        </p:tgtEl>
                                      </p:cBhvr>
                                    </p:animEffect>
                                  </p:childTnLst>
                                </p:cTn>
                              </p:par>
                              <p:par>
                                <p:cTn id="59" presetID="5" presetClass="entr" presetSubtype="10" fill="hold" grpId="0" nodeType="withEffect">
                                  <p:stCondLst>
                                    <p:cond delay="0"/>
                                  </p:stCondLst>
                                  <p:childTnLst>
                                    <p:set>
                                      <p:cBhvr>
                                        <p:cTn id="60" dur="1" fill="hold">
                                          <p:stCondLst>
                                            <p:cond delay="0"/>
                                          </p:stCondLst>
                                        </p:cTn>
                                        <p:tgtEl>
                                          <p:spTgt spid="72"/>
                                        </p:tgtEl>
                                        <p:attrNameLst>
                                          <p:attrName>style.visibility</p:attrName>
                                        </p:attrNameLst>
                                      </p:cBhvr>
                                      <p:to>
                                        <p:strVal val="visible"/>
                                      </p:to>
                                    </p:set>
                                    <p:animEffect transition="in" filter="checkerboard(across)">
                                      <p:cBhvr>
                                        <p:cTn id="61" dur="500"/>
                                        <p:tgtEl>
                                          <p:spTgt spid="72"/>
                                        </p:tgtEl>
                                      </p:cBhvr>
                                    </p:animEffect>
                                  </p:childTnLst>
                                </p:cTn>
                              </p:par>
                              <p:par>
                                <p:cTn id="62" presetID="5" presetClass="entr" presetSubtype="10" fill="hold" grpId="0" nodeType="withEffect">
                                  <p:stCondLst>
                                    <p:cond delay="0"/>
                                  </p:stCondLst>
                                  <p:childTnLst>
                                    <p:set>
                                      <p:cBhvr>
                                        <p:cTn id="63" dur="1" fill="hold">
                                          <p:stCondLst>
                                            <p:cond delay="0"/>
                                          </p:stCondLst>
                                        </p:cTn>
                                        <p:tgtEl>
                                          <p:spTgt spid="73"/>
                                        </p:tgtEl>
                                        <p:attrNameLst>
                                          <p:attrName>style.visibility</p:attrName>
                                        </p:attrNameLst>
                                      </p:cBhvr>
                                      <p:to>
                                        <p:strVal val="visible"/>
                                      </p:to>
                                    </p:set>
                                    <p:animEffect transition="in" filter="checkerboard(across)">
                                      <p:cBhvr>
                                        <p:cTn id="64" dur="500"/>
                                        <p:tgtEl>
                                          <p:spTgt spid="73"/>
                                        </p:tgtEl>
                                      </p:cBhvr>
                                    </p:animEffect>
                                  </p:childTnLst>
                                </p:cTn>
                              </p:par>
                              <p:par>
                                <p:cTn id="65" presetID="5" presetClass="entr" presetSubtype="10" fill="hold" grpId="0" nodeType="withEffect">
                                  <p:stCondLst>
                                    <p:cond delay="0"/>
                                  </p:stCondLst>
                                  <p:childTnLst>
                                    <p:set>
                                      <p:cBhvr>
                                        <p:cTn id="66" dur="1" fill="hold">
                                          <p:stCondLst>
                                            <p:cond delay="0"/>
                                          </p:stCondLst>
                                        </p:cTn>
                                        <p:tgtEl>
                                          <p:spTgt spid="74"/>
                                        </p:tgtEl>
                                        <p:attrNameLst>
                                          <p:attrName>style.visibility</p:attrName>
                                        </p:attrNameLst>
                                      </p:cBhvr>
                                      <p:to>
                                        <p:strVal val="visible"/>
                                      </p:to>
                                    </p:set>
                                    <p:animEffect transition="in" filter="checkerboard(across)">
                                      <p:cBhvr>
                                        <p:cTn id="67" dur="500"/>
                                        <p:tgtEl>
                                          <p:spTgt spid="74"/>
                                        </p:tgtEl>
                                      </p:cBhvr>
                                    </p:animEffect>
                                  </p:childTnLst>
                                </p:cTn>
                              </p:par>
                              <p:par>
                                <p:cTn id="68" presetID="5" presetClass="entr" presetSubtype="10" fill="hold" grpId="0" nodeType="withEffect">
                                  <p:stCondLst>
                                    <p:cond delay="0"/>
                                  </p:stCondLst>
                                  <p:childTnLst>
                                    <p:set>
                                      <p:cBhvr>
                                        <p:cTn id="69" dur="1" fill="hold">
                                          <p:stCondLst>
                                            <p:cond delay="0"/>
                                          </p:stCondLst>
                                        </p:cTn>
                                        <p:tgtEl>
                                          <p:spTgt spid="75"/>
                                        </p:tgtEl>
                                        <p:attrNameLst>
                                          <p:attrName>style.visibility</p:attrName>
                                        </p:attrNameLst>
                                      </p:cBhvr>
                                      <p:to>
                                        <p:strVal val="visible"/>
                                      </p:to>
                                    </p:set>
                                    <p:animEffect transition="in" filter="checkerboard(across)">
                                      <p:cBhvr>
                                        <p:cTn id="70" dur="500"/>
                                        <p:tgtEl>
                                          <p:spTgt spid="75"/>
                                        </p:tgtEl>
                                      </p:cBhvr>
                                    </p:animEffect>
                                  </p:childTnLst>
                                </p:cTn>
                              </p:par>
                              <p:par>
                                <p:cTn id="71" presetID="5" presetClass="entr" presetSubtype="10" fill="hold" grpId="1" nodeType="withEffect">
                                  <p:stCondLst>
                                    <p:cond delay="0"/>
                                  </p:stCondLst>
                                  <p:childTnLst>
                                    <p:set>
                                      <p:cBhvr>
                                        <p:cTn id="72" dur="1" fill="hold">
                                          <p:stCondLst>
                                            <p:cond delay="0"/>
                                          </p:stCondLst>
                                        </p:cTn>
                                        <p:tgtEl>
                                          <p:spTgt spid="78"/>
                                        </p:tgtEl>
                                        <p:attrNameLst>
                                          <p:attrName>style.visibility</p:attrName>
                                        </p:attrNameLst>
                                      </p:cBhvr>
                                      <p:to>
                                        <p:strVal val="visible"/>
                                      </p:to>
                                    </p:set>
                                    <p:animEffect transition="in" filter="checkerboard(across)">
                                      <p:cBhvr>
                                        <p:cTn id="73" dur="500"/>
                                        <p:tgtEl>
                                          <p:spTgt spid="78"/>
                                        </p:tgtEl>
                                      </p:cBhvr>
                                    </p:animEffect>
                                  </p:childTnLst>
                                </p:cTn>
                              </p:par>
                              <p:par>
                                <p:cTn id="74" presetID="5" presetClass="entr" presetSubtype="10" fill="hold" grpId="1" nodeType="withEffect">
                                  <p:stCondLst>
                                    <p:cond delay="0"/>
                                  </p:stCondLst>
                                  <p:childTnLst>
                                    <p:set>
                                      <p:cBhvr>
                                        <p:cTn id="75" dur="1" fill="hold">
                                          <p:stCondLst>
                                            <p:cond delay="0"/>
                                          </p:stCondLst>
                                        </p:cTn>
                                        <p:tgtEl>
                                          <p:spTgt spid="79"/>
                                        </p:tgtEl>
                                        <p:attrNameLst>
                                          <p:attrName>style.visibility</p:attrName>
                                        </p:attrNameLst>
                                      </p:cBhvr>
                                      <p:to>
                                        <p:strVal val="visible"/>
                                      </p:to>
                                    </p:set>
                                    <p:animEffect transition="in" filter="checkerboard(across)">
                                      <p:cBhvr>
                                        <p:cTn id="76" dur="500"/>
                                        <p:tgtEl>
                                          <p:spTgt spid="79"/>
                                        </p:tgtEl>
                                      </p:cBhvr>
                                    </p:animEffect>
                                  </p:childTnLst>
                                </p:cTn>
                              </p:par>
                              <p:par>
                                <p:cTn id="77" presetID="4" presetClass="entr" presetSubtype="16" fill="hold" grpId="0" nodeType="withEffect">
                                  <p:stCondLst>
                                    <p:cond delay="0"/>
                                  </p:stCondLst>
                                  <p:childTnLst>
                                    <p:set>
                                      <p:cBhvr>
                                        <p:cTn id="78" dur="1" fill="hold">
                                          <p:stCondLst>
                                            <p:cond delay="0"/>
                                          </p:stCondLst>
                                        </p:cTn>
                                        <p:tgtEl>
                                          <p:spTgt spid="76"/>
                                        </p:tgtEl>
                                        <p:attrNameLst>
                                          <p:attrName>style.visibility</p:attrName>
                                        </p:attrNameLst>
                                      </p:cBhvr>
                                      <p:to>
                                        <p:strVal val="visible"/>
                                      </p:to>
                                    </p:set>
                                    <p:animEffect transition="in" filter="box(in)">
                                      <p:cBhvr>
                                        <p:cTn id="79" dur="500"/>
                                        <p:tgtEl>
                                          <p:spTgt spid="76"/>
                                        </p:tgtEl>
                                      </p:cBhvr>
                                    </p:animEffect>
                                  </p:childTnLst>
                                </p:cTn>
                              </p:par>
                              <p:par>
                                <p:cTn id="80" presetID="4" presetClass="entr" presetSubtype="16" fill="hold" grpId="0" nodeType="withEffect">
                                  <p:stCondLst>
                                    <p:cond delay="0"/>
                                  </p:stCondLst>
                                  <p:childTnLst>
                                    <p:set>
                                      <p:cBhvr>
                                        <p:cTn id="81" dur="1" fill="hold">
                                          <p:stCondLst>
                                            <p:cond delay="0"/>
                                          </p:stCondLst>
                                        </p:cTn>
                                        <p:tgtEl>
                                          <p:spTgt spid="77"/>
                                        </p:tgtEl>
                                        <p:attrNameLst>
                                          <p:attrName>style.visibility</p:attrName>
                                        </p:attrNameLst>
                                      </p:cBhvr>
                                      <p:to>
                                        <p:strVal val="visible"/>
                                      </p:to>
                                    </p:set>
                                    <p:animEffect transition="in" filter="box(in)">
                                      <p:cBhvr>
                                        <p:cTn id="82" dur="500"/>
                                        <p:tgtEl>
                                          <p:spTgt spid="77"/>
                                        </p:tgtEl>
                                      </p:cBhvr>
                                    </p:animEffect>
                                  </p:childTnLst>
                                </p:cTn>
                              </p:par>
                              <p:par>
                                <p:cTn id="83" presetID="4" presetClass="entr" presetSubtype="16" fill="hold" grpId="0" nodeType="withEffect">
                                  <p:stCondLst>
                                    <p:cond delay="0"/>
                                  </p:stCondLst>
                                  <p:childTnLst>
                                    <p:set>
                                      <p:cBhvr>
                                        <p:cTn id="84" dur="1" fill="hold">
                                          <p:stCondLst>
                                            <p:cond delay="0"/>
                                          </p:stCondLst>
                                        </p:cTn>
                                        <p:tgtEl>
                                          <p:spTgt spid="78"/>
                                        </p:tgtEl>
                                        <p:attrNameLst>
                                          <p:attrName>style.visibility</p:attrName>
                                        </p:attrNameLst>
                                      </p:cBhvr>
                                      <p:to>
                                        <p:strVal val="visible"/>
                                      </p:to>
                                    </p:set>
                                    <p:animEffect transition="in" filter="box(in)">
                                      <p:cBhvr>
                                        <p:cTn id="85" dur="500"/>
                                        <p:tgtEl>
                                          <p:spTgt spid="78"/>
                                        </p:tgtEl>
                                      </p:cBhvr>
                                    </p:animEffect>
                                  </p:childTnLst>
                                </p:cTn>
                              </p:par>
                              <p:par>
                                <p:cTn id="86" presetID="4" presetClass="entr" presetSubtype="16" fill="hold" grpId="0" nodeType="withEffect">
                                  <p:stCondLst>
                                    <p:cond delay="0"/>
                                  </p:stCondLst>
                                  <p:childTnLst>
                                    <p:set>
                                      <p:cBhvr>
                                        <p:cTn id="87" dur="1" fill="hold">
                                          <p:stCondLst>
                                            <p:cond delay="0"/>
                                          </p:stCondLst>
                                        </p:cTn>
                                        <p:tgtEl>
                                          <p:spTgt spid="79"/>
                                        </p:tgtEl>
                                        <p:attrNameLst>
                                          <p:attrName>style.visibility</p:attrName>
                                        </p:attrNameLst>
                                      </p:cBhvr>
                                      <p:to>
                                        <p:strVal val="visible"/>
                                      </p:to>
                                    </p:set>
                                    <p:animEffect transition="in" filter="box(in)">
                                      <p:cBhvr>
                                        <p:cTn id="88" dur="500"/>
                                        <p:tgtEl>
                                          <p:spTgt spid="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7" grpId="0" animBg="1"/>
      <p:bldP spid="38" grpId="0"/>
      <p:bldP spid="39" grpId="0"/>
      <p:bldP spid="40" grpId="0" animBg="1"/>
      <p:bldP spid="41" grpId="0"/>
      <p:bldP spid="60" grpId="0" animBg="1"/>
      <p:bldP spid="61" grpId="0" animBg="1"/>
      <p:bldP spid="62" grpId="0" animBg="1"/>
      <p:bldP spid="63" grpId="0" animBg="1"/>
      <p:bldP spid="64" grpId="0"/>
      <p:bldP spid="65" grpId="0"/>
      <p:bldP spid="66" grpId="0"/>
      <p:bldP spid="67" grpId="0"/>
      <p:bldP spid="68" grpId="0"/>
      <p:bldP spid="69" grpId="0" animBg="1"/>
      <p:bldP spid="70" grpId="0" animBg="1"/>
      <p:bldP spid="71" grpId="0" animBg="1"/>
      <p:bldP spid="72" grpId="0" animBg="1"/>
      <p:bldP spid="73" grpId="0"/>
      <p:bldP spid="74" grpId="0"/>
      <p:bldP spid="75" grpId="0"/>
      <p:bldP spid="76" grpId="0" animBg="1"/>
      <p:bldP spid="77" grpId="0" animBg="1"/>
      <p:bldP spid="78" grpId="0" animBg="1"/>
      <p:bldP spid="78" grpId="1" animBg="1"/>
      <p:bldP spid="79" grpId="0"/>
      <p:bldP spid="79"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21</a:t>
            </a:fld>
            <a:endParaRPr lang="fr-BE" sz="1600" b="1" dirty="0">
              <a:solidFill>
                <a:srgbClr val="002060"/>
              </a:solidFill>
            </a:endParaRPr>
          </a:p>
        </p:txBody>
      </p:sp>
      <p:sp>
        <p:nvSpPr>
          <p:cNvPr id="11" name="Titre 1"/>
          <p:cNvSpPr>
            <a:spLocks noGrp="1"/>
          </p:cNvSpPr>
          <p:nvPr>
            <p:ph type="title"/>
          </p:nvPr>
        </p:nvSpPr>
        <p:spPr>
          <a:xfrm>
            <a:off x="1435608" y="71414"/>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30" name="Rectangle 29"/>
          <p:cNvSpPr/>
          <p:nvPr/>
        </p:nvSpPr>
        <p:spPr>
          <a:xfrm>
            <a:off x="1214414" y="773652"/>
            <a:ext cx="7429552" cy="861774"/>
          </a:xfrm>
          <a:prstGeom prst="rect">
            <a:avLst/>
          </a:prstGeom>
        </p:spPr>
        <p:txBody>
          <a:bodyPr wrap="square">
            <a:spAutoFit/>
          </a:bodyPr>
          <a:lstStyle/>
          <a:p>
            <a:r>
              <a:rPr lang="fr-FR" b="1" dirty="0" smtClean="0">
                <a:solidFill>
                  <a:srgbClr val="002060"/>
                </a:solidFill>
                <a:latin typeface="Comic Sans MS" pitchFamily="66" charset="0"/>
              </a:rPr>
              <a:t>5.2.3. Compactage</a:t>
            </a:r>
          </a:p>
          <a:p>
            <a:pPr algn="just">
              <a:lnSpc>
                <a:spcPct val="150000"/>
              </a:lnSpc>
              <a:spcBef>
                <a:spcPts val="600"/>
              </a:spcBef>
            </a:pPr>
            <a:r>
              <a:rPr lang="fr-FR" b="1" dirty="0" smtClean="0">
                <a:solidFill>
                  <a:srgbClr val="002060"/>
                </a:solidFill>
                <a:latin typeface="Comic Sans MS" pitchFamily="66" charset="0"/>
              </a:rPr>
              <a:t>	</a:t>
            </a:r>
            <a:r>
              <a:rPr lang="fr-FR" dirty="0" smtClean="0">
                <a:latin typeface="Comic Sans MS" pitchFamily="66" charset="0"/>
              </a:rPr>
              <a:t>Après le compactage, on aura l’état de la mémoire suivante:</a:t>
            </a:r>
          </a:p>
        </p:txBody>
      </p:sp>
      <p:sp>
        <p:nvSpPr>
          <p:cNvPr id="35" name="Rectangle 34"/>
          <p:cNvSpPr/>
          <p:nvPr/>
        </p:nvSpPr>
        <p:spPr>
          <a:xfrm>
            <a:off x="2143108" y="2143116"/>
            <a:ext cx="3857652" cy="64294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a:p>
        </p:txBody>
      </p:sp>
      <p:sp>
        <p:nvSpPr>
          <p:cNvPr id="38" name="ZoneTexte 37"/>
          <p:cNvSpPr txBox="1"/>
          <p:nvPr/>
        </p:nvSpPr>
        <p:spPr>
          <a:xfrm>
            <a:off x="2714612" y="1571612"/>
            <a:ext cx="2416687" cy="369332"/>
          </a:xfrm>
          <a:prstGeom prst="rect">
            <a:avLst/>
          </a:prstGeom>
          <a:noFill/>
        </p:spPr>
        <p:txBody>
          <a:bodyPr wrap="none" rtlCol="0">
            <a:spAutoFit/>
          </a:bodyPr>
          <a:lstStyle/>
          <a:p>
            <a:r>
              <a:rPr lang="fr-FR" dirty="0" smtClean="0"/>
              <a:t>File des processus prêts</a:t>
            </a:r>
            <a:endParaRPr lang="fr-FR" dirty="0"/>
          </a:p>
        </p:txBody>
      </p:sp>
      <p:sp>
        <p:nvSpPr>
          <p:cNvPr id="71" name="Rectangle 70"/>
          <p:cNvSpPr/>
          <p:nvPr/>
        </p:nvSpPr>
        <p:spPr>
          <a:xfrm>
            <a:off x="5072066" y="2143116"/>
            <a:ext cx="928694"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P4</a:t>
            </a:r>
          </a:p>
          <a:p>
            <a:pPr algn="ctr"/>
            <a:r>
              <a:rPr lang="fr-FR" dirty="0" smtClean="0">
                <a:latin typeface="Aparajita" pitchFamily="34" charset="0"/>
                <a:cs typeface="Aparajita" pitchFamily="34" charset="0"/>
              </a:rPr>
              <a:t>(220 ko)</a:t>
            </a:r>
            <a:endParaRPr lang="fr-FR" dirty="0">
              <a:latin typeface="Aparajita" pitchFamily="34" charset="0"/>
              <a:cs typeface="Aparajita" pitchFamily="34" charset="0"/>
            </a:endParaRPr>
          </a:p>
        </p:txBody>
      </p:sp>
      <p:grpSp>
        <p:nvGrpSpPr>
          <p:cNvPr id="33" name="Groupe 32"/>
          <p:cNvGrpSpPr/>
          <p:nvPr/>
        </p:nvGrpSpPr>
        <p:grpSpPr>
          <a:xfrm>
            <a:off x="5357818" y="2916792"/>
            <a:ext cx="3742322" cy="4012670"/>
            <a:chOff x="5357818" y="2916792"/>
            <a:chExt cx="3742322" cy="4012670"/>
          </a:xfrm>
        </p:grpSpPr>
        <p:sp>
          <p:nvSpPr>
            <p:cNvPr id="37" name="Rectangle 36"/>
            <p:cNvSpPr/>
            <p:nvPr/>
          </p:nvSpPr>
          <p:spPr>
            <a:xfrm>
              <a:off x="5357818" y="2916792"/>
              <a:ext cx="2857520" cy="364333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39" name="ZoneTexte 38"/>
            <p:cNvSpPr txBox="1"/>
            <p:nvPr/>
          </p:nvSpPr>
          <p:spPr>
            <a:xfrm>
              <a:off x="6929454" y="6560130"/>
              <a:ext cx="566181" cy="369332"/>
            </a:xfrm>
            <a:prstGeom prst="rect">
              <a:avLst/>
            </a:prstGeom>
            <a:noFill/>
          </p:spPr>
          <p:txBody>
            <a:bodyPr wrap="none" rtlCol="0">
              <a:spAutoFit/>
            </a:bodyPr>
            <a:lstStyle/>
            <a:p>
              <a:r>
                <a:rPr lang="fr-FR" b="1" dirty="0" smtClean="0"/>
                <a:t>MC</a:t>
              </a:r>
              <a:endParaRPr lang="fr-FR" b="1" dirty="0"/>
            </a:p>
          </p:txBody>
        </p:sp>
        <p:sp>
          <p:nvSpPr>
            <p:cNvPr id="40" name="Rectangle 39"/>
            <p:cNvSpPr/>
            <p:nvPr/>
          </p:nvSpPr>
          <p:spPr>
            <a:xfrm>
              <a:off x="5357818" y="2916792"/>
              <a:ext cx="2857520" cy="50006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41" name="ZoneTexte 40"/>
            <p:cNvSpPr txBox="1"/>
            <p:nvPr/>
          </p:nvSpPr>
          <p:spPr>
            <a:xfrm>
              <a:off x="5572132" y="2945310"/>
              <a:ext cx="2428892" cy="400110"/>
            </a:xfrm>
            <a:prstGeom prst="rect">
              <a:avLst/>
            </a:prstGeom>
            <a:noFill/>
          </p:spPr>
          <p:txBody>
            <a:bodyPr wrap="square" rtlCol="0">
              <a:spAutoFit/>
            </a:bodyPr>
            <a:lstStyle/>
            <a:p>
              <a:pPr algn="ctr"/>
              <a:r>
                <a:rPr lang="fr-FR" sz="2000" dirty="0" smtClean="0">
                  <a:solidFill>
                    <a:schemeClr val="bg1"/>
                  </a:solidFill>
                </a:rPr>
                <a:t>Processus système</a:t>
              </a:r>
              <a:endParaRPr lang="fr-FR" sz="2000" dirty="0">
                <a:solidFill>
                  <a:schemeClr val="bg1"/>
                </a:solidFill>
              </a:endParaRPr>
            </a:p>
          </p:txBody>
        </p:sp>
        <p:sp>
          <p:nvSpPr>
            <p:cNvPr id="60" name="Rectangle 59"/>
            <p:cNvSpPr/>
            <p:nvPr/>
          </p:nvSpPr>
          <p:spPr>
            <a:xfrm>
              <a:off x="5357818" y="3416858"/>
              <a:ext cx="2857520"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3" name="Rectangle 62"/>
            <p:cNvSpPr/>
            <p:nvPr/>
          </p:nvSpPr>
          <p:spPr>
            <a:xfrm>
              <a:off x="5357818" y="5488560"/>
              <a:ext cx="2857520"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65" name="ZoneTexte 64"/>
            <p:cNvSpPr txBox="1"/>
            <p:nvPr/>
          </p:nvSpPr>
          <p:spPr>
            <a:xfrm>
              <a:off x="8286776" y="5929330"/>
              <a:ext cx="813364" cy="338554"/>
            </a:xfrm>
            <a:prstGeom prst="rect">
              <a:avLst/>
            </a:prstGeom>
            <a:noFill/>
          </p:spPr>
          <p:txBody>
            <a:bodyPr wrap="none" rtlCol="0">
              <a:spAutoFit/>
            </a:bodyPr>
            <a:lstStyle/>
            <a:p>
              <a:r>
                <a:rPr lang="fr-FR" sz="1600" b="1" dirty="0" smtClean="0"/>
                <a:t>200 ko</a:t>
              </a:r>
            </a:p>
          </p:txBody>
        </p:sp>
        <p:sp>
          <p:nvSpPr>
            <p:cNvPr id="69" name="Rectangle 68"/>
            <p:cNvSpPr/>
            <p:nvPr/>
          </p:nvSpPr>
          <p:spPr>
            <a:xfrm>
              <a:off x="5357818" y="3416858"/>
              <a:ext cx="2857520"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P1 </a:t>
              </a:r>
              <a:r>
                <a:rPr lang="fr-FR" dirty="0" smtClean="0">
                  <a:latin typeface="Aparajita" pitchFamily="34" charset="0"/>
                  <a:cs typeface="Aparajita" pitchFamily="34" charset="0"/>
                </a:rPr>
                <a:t>(180 ko)</a:t>
              </a:r>
              <a:endParaRPr lang="fr-FR" dirty="0">
                <a:latin typeface="Aparajita" pitchFamily="34" charset="0"/>
                <a:cs typeface="Aparajita" pitchFamily="34" charset="0"/>
              </a:endParaRPr>
            </a:p>
          </p:txBody>
        </p:sp>
        <p:sp>
          <p:nvSpPr>
            <p:cNvPr id="70" name="Rectangle 69"/>
            <p:cNvSpPr/>
            <p:nvPr/>
          </p:nvSpPr>
          <p:spPr>
            <a:xfrm>
              <a:off x="5357818" y="4071942"/>
              <a:ext cx="285752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P2 </a:t>
              </a:r>
              <a:r>
                <a:rPr lang="fr-FR" dirty="0" smtClean="0">
                  <a:latin typeface="Aparajita" pitchFamily="34" charset="0"/>
                  <a:cs typeface="Aparajita" pitchFamily="34" charset="0"/>
                </a:rPr>
                <a:t>(160 ko)</a:t>
              </a:r>
              <a:endParaRPr lang="fr-FR" dirty="0">
                <a:latin typeface="Aparajita" pitchFamily="34" charset="0"/>
                <a:cs typeface="Aparajita" pitchFamily="34" charset="0"/>
              </a:endParaRPr>
            </a:p>
          </p:txBody>
        </p:sp>
        <p:sp>
          <p:nvSpPr>
            <p:cNvPr id="72" name="Rectangle 71"/>
            <p:cNvSpPr/>
            <p:nvPr/>
          </p:nvSpPr>
          <p:spPr>
            <a:xfrm>
              <a:off x="5357818" y="4572008"/>
              <a:ext cx="2857520"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P3</a:t>
              </a:r>
            </a:p>
            <a:p>
              <a:pPr algn="ctr"/>
              <a:r>
                <a:rPr lang="fr-FR" dirty="0" smtClean="0">
                  <a:latin typeface="Aparajita" pitchFamily="34" charset="0"/>
                  <a:cs typeface="Aparajita" pitchFamily="34" charset="0"/>
                </a:rPr>
                <a:t>(340 ko)</a:t>
              </a:r>
              <a:endParaRPr lang="fr-FR" dirty="0">
                <a:latin typeface="Aparajita" pitchFamily="34" charset="0"/>
                <a:cs typeface="Aparajita" pitchFamily="34" charset="0"/>
              </a:endParaRPr>
            </a:p>
          </p:txBody>
        </p:sp>
        <p:sp>
          <p:nvSpPr>
            <p:cNvPr id="73" name="ZoneTexte 72"/>
            <p:cNvSpPr txBox="1"/>
            <p:nvPr/>
          </p:nvSpPr>
          <p:spPr>
            <a:xfrm>
              <a:off x="8259230" y="3590512"/>
              <a:ext cx="813364" cy="338554"/>
            </a:xfrm>
            <a:prstGeom prst="rect">
              <a:avLst/>
            </a:prstGeom>
            <a:noFill/>
          </p:spPr>
          <p:txBody>
            <a:bodyPr wrap="none" rtlCol="0">
              <a:spAutoFit/>
            </a:bodyPr>
            <a:lstStyle/>
            <a:p>
              <a:r>
                <a:rPr lang="fr-FR" sz="1600" b="1" dirty="0" smtClean="0"/>
                <a:t>180 ko</a:t>
              </a:r>
              <a:endParaRPr lang="fr-FR" sz="1600" b="1" dirty="0"/>
            </a:p>
          </p:txBody>
        </p:sp>
        <p:sp>
          <p:nvSpPr>
            <p:cNvPr id="74" name="ZoneTexte 73"/>
            <p:cNvSpPr txBox="1"/>
            <p:nvPr/>
          </p:nvSpPr>
          <p:spPr>
            <a:xfrm>
              <a:off x="8259230" y="4214818"/>
              <a:ext cx="813364" cy="338554"/>
            </a:xfrm>
            <a:prstGeom prst="rect">
              <a:avLst/>
            </a:prstGeom>
            <a:noFill/>
          </p:spPr>
          <p:txBody>
            <a:bodyPr wrap="none" rtlCol="0">
              <a:spAutoFit/>
            </a:bodyPr>
            <a:lstStyle/>
            <a:p>
              <a:r>
                <a:rPr lang="fr-FR" sz="1600" b="1" dirty="0" smtClean="0"/>
                <a:t>160 ko</a:t>
              </a:r>
              <a:endParaRPr lang="fr-FR" sz="1600" b="1" dirty="0"/>
            </a:p>
          </p:txBody>
        </p:sp>
        <p:sp>
          <p:nvSpPr>
            <p:cNvPr id="75" name="ZoneTexte 74"/>
            <p:cNvSpPr txBox="1"/>
            <p:nvPr/>
          </p:nvSpPr>
          <p:spPr>
            <a:xfrm>
              <a:off x="8286776" y="4786322"/>
              <a:ext cx="813364" cy="338554"/>
            </a:xfrm>
            <a:prstGeom prst="rect">
              <a:avLst/>
            </a:prstGeom>
            <a:noFill/>
          </p:spPr>
          <p:txBody>
            <a:bodyPr wrap="none" rtlCol="0">
              <a:spAutoFit/>
            </a:bodyPr>
            <a:lstStyle/>
            <a:p>
              <a:r>
                <a:rPr lang="fr-FR" sz="1600" b="1" dirty="0" smtClean="0"/>
                <a:t>340 ko</a:t>
              </a:r>
            </a:p>
          </p:txBody>
        </p:sp>
        <p:sp>
          <p:nvSpPr>
            <p:cNvPr id="76" name="Rectangle 75"/>
            <p:cNvSpPr/>
            <p:nvPr/>
          </p:nvSpPr>
          <p:spPr>
            <a:xfrm>
              <a:off x="5357818" y="5929330"/>
              <a:ext cx="2857520" cy="64294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77" name="Rectangle 76"/>
            <p:cNvSpPr/>
            <p:nvPr/>
          </p:nvSpPr>
          <p:spPr>
            <a:xfrm>
              <a:off x="5357818" y="5643578"/>
              <a:ext cx="2857520" cy="28575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p>
          </p:txBody>
        </p:sp>
        <p:sp>
          <p:nvSpPr>
            <p:cNvPr id="32" name="ZoneTexte 31"/>
            <p:cNvSpPr txBox="1"/>
            <p:nvPr/>
          </p:nvSpPr>
          <p:spPr>
            <a:xfrm>
              <a:off x="8373044" y="5643578"/>
              <a:ext cx="699550" cy="338554"/>
            </a:xfrm>
            <a:prstGeom prst="rect">
              <a:avLst/>
            </a:prstGeom>
            <a:noFill/>
          </p:spPr>
          <p:txBody>
            <a:bodyPr wrap="none" rtlCol="0">
              <a:spAutoFit/>
            </a:bodyPr>
            <a:lstStyle/>
            <a:p>
              <a:r>
                <a:rPr lang="fr-FR" sz="1600" b="1" dirty="0" smtClean="0"/>
                <a:t>60 ko</a:t>
              </a:r>
            </a:p>
          </p:txBody>
        </p:sp>
        <p:sp>
          <p:nvSpPr>
            <p:cNvPr id="67" name="ZoneTexte 66"/>
            <p:cNvSpPr txBox="1"/>
            <p:nvPr/>
          </p:nvSpPr>
          <p:spPr>
            <a:xfrm>
              <a:off x="6286512" y="5786454"/>
              <a:ext cx="750718" cy="369332"/>
            </a:xfrm>
            <a:prstGeom prst="rect">
              <a:avLst/>
            </a:prstGeom>
            <a:noFill/>
          </p:spPr>
          <p:txBody>
            <a:bodyPr wrap="none" rtlCol="0">
              <a:spAutoFit/>
            </a:bodyPr>
            <a:lstStyle/>
            <a:p>
              <a:r>
                <a:rPr lang="fr-FR" b="1" dirty="0" smtClean="0"/>
                <a:t>Libre</a:t>
              </a:r>
              <a:endParaRPr lang="fr-FR" b="1" dirty="0"/>
            </a:p>
          </p:txBody>
        </p:sp>
      </p:grpSp>
      <p:sp>
        <p:nvSpPr>
          <p:cNvPr id="34" name="Flèche gauche 33"/>
          <p:cNvSpPr/>
          <p:nvPr/>
        </p:nvSpPr>
        <p:spPr>
          <a:xfrm>
            <a:off x="4786314" y="4357694"/>
            <a:ext cx="500066" cy="428628"/>
          </a:xfrm>
          <a:prstGeom prst="lef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48" name="ZoneTexte 47"/>
          <p:cNvSpPr txBox="1"/>
          <p:nvPr/>
        </p:nvSpPr>
        <p:spPr>
          <a:xfrm>
            <a:off x="4071934" y="5929330"/>
            <a:ext cx="813364" cy="338554"/>
          </a:xfrm>
          <a:prstGeom prst="rect">
            <a:avLst/>
          </a:prstGeom>
          <a:noFill/>
        </p:spPr>
        <p:txBody>
          <a:bodyPr wrap="none" rtlCol="0">
            <a:spAutoFit/>
          </a:bodyPr>
          <a:lstStyle/>
          <a:p>
            <a:r>
              <a:rPr lang="fr-FR" sz="1600" b="1" dirty="0" smtClean="0"/>
              <a:t>260 ko</a:t>
            </a:r>
          </a:p>
        </p:txBody>
      </p:sp>
      <p:sp>
        <p:nvSpPr>
          <p:cNvPr id="43" name="ZoneTexte 42"/>
          <p:cNvSpPr txBox="1"/>
          <p:nvPr/>
        </p:nvSpPr>
        <p:spPr>
          <a:xfrm>
            <a:off x="2714612" y="6560130"/>
            <a:ext cx="566181" cy="369332"/>
          </a:xfrm>
          <a:prstGeom prst="rect">
            <a:avLst/>
          </a:prstGeom>
          <a:noFill/>
        </p:spPr>
        <p:txBody>
          <a:bodyPr wrap="none" rtlCol="0">
            <a:spAutoFit/>
          </a:bodyPr>
          <a:lstStyle/>
          <a:p>
            <a:r>
              <a:rPr lang="fr-FR" b="1" dirty="0" smtClean="0"/>
              <a:t>MC</a:t>
            </a:r>
            <a:endParaRPr lang="fr-FR" b="1" dirty="0"/>
          </a:p>
        </p:txBody>
      </p:sp>
      <p:grpSp>
        <p:nvGrpSpPr>
          <p:cNvPr id="83" name="Groupe 82"/>
          <p:cNvGrpSpPr/>
          <p:nvPr/>
        </p:nvGrpSpPr>
        <p:grpSpPr>
          <a:xfrm>
            <a:off x="1142976" y="2916792"/>
            <a:ext cx="3742322" cy="3655480"/>
            <a:chOff x="1142976" y="2916792"/>
            <a:chExt cx="3742322" cy="3655480"/>
          </a:xfrm>
        </p:grpSpPr>
        <p:sp>
          <p:nvSpPr>
            <p:cNvPr id="42" name="Rectangle 41"/>
            <p:cNvSpPr/>
            <p:nvPr/>
          </p:nvSpPr>
          <p:spPr>
            <a:xfrm>
              <a:off x="1142976" y="2916792"/>
              <a:ext cx="2857520" cy="364333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44" name="Rectangle 43"/>
            <p:cNvSpPr/>
            <p:nvPr/>
          </p:nvSpPr>
          <p:spPr>
            <a:xfrm>
              <a:off x="1142976" y="2916792"/>
              <a:ext cx="2857520" cy="50006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fr-FR"/>
            </a:p>
          </p:txBody>
        </p:sp>
        <p:sp>
          <p:nvSpPr>
            <p:cNvPr id="45" name="ZoneTexte 44"/>
            <p:cNvSpPr txBox="1"/>
            <p:nvPr/>
          </p:nvSpPr>
          <p:spPr>
            <a:xfrm>
              <a:off x="1357290" y="2945310"/>
              <a:ext cx="2428892" cy="400110"/>
            </a:xfrm>
            <a:prstGeom prst="rect">
              <a:avLst/>
            </a:prstGeom>
            <a:noFill/>
          </p:spPr>
          <p:txBody>
            <a:bodyPr wrap="square" rtlCol="0">
              <a:spAutoFit/>
            </a:bodyPr>
            <a:lstStyle/>
            <a:p>
              <a:pPr algn="ctr"/>
              <a:r>
                <a:rPr lang="fr-FR" sz="2000" dirty="0" smtClean="0">
                  <a:solidFill>
                    <a:schemeClr val="bg1"/>
                  </a:solidFill>
                </a:rPr>
                <a:t>Processus système</a:t>
              </a:r>
              <a:endParaRPr lang="fr-FR" sz="2000" dirty="0">
                <a:solidFill>
                  <a:schemeClr val="bg1"/>
                </a:solidFill>
              </a:endParaRPr>
            </a:p>
          </p:txBody>
        </p:sp>
        <p:sp>
          <p:nvSpPr>
            <p:cNvPr id="46" name="Rectangle 45"/>
            <p:cNvSpPr/>
            <p:nvPr/>
          </p:nvSpPr>
          <p:spPr>
            <a:xfrm>
              <a:off x="1142976" y="3416858"/>
              <a:ext cx="2857520"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7" name="Rectangle 46"/>
            <p:cNvSpPr/>
            <p:nvPr/>
          </p:nvSpPr>
          <p:spPr>
            <a:xfrm>
              <a:off x="1142976" y="5488560"/>
              <a:ext cx="2857520" cy="107157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49" name="Rectangle 48"/>
            <p:cNvSpPr/>
            <p:nvPr/>
          </p:nvSpPr>
          <p:spPr>
            <a:xfrm>
              <a:off x="1142976" y="3416858"/>
              <a:ext cx="2857520"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P1 </a:t>
              </a:r>
              <a:r>
                <a:rPr lang="fr-FR" dirty="0" smtClean="0">
                  <a:latin typeface="Aparajita" pitchFamily="34" charset="0"/>
                  <a:cs typeface="Aparajita" pitchFamily="34" charset="0"/>
                </a:rPr>
                <a:t>(180 ko)</a:t>
              </a:r>
              <a:endParaRPr lang="fr-FR" dirty="0">
                <a:latin typeface="Aparajita" pitchFamily="34" charset="0"/>
                <a:cs typeface="Aparajita" pitchFamily="34" charset="0"/>
              </a:endParaRPr>
            </a:p>
          </p:txBody>
        </p:sp>
        <p:sp>
          <p:nvSpPr>
            <p:cNvPr id="50" name="Rectangle 49"/>
            <p:cNvSpPr/>
            <p:nvPr/>
          </p:nvSpPr>
          <p:spPr>
            <a:xfrm>
              <a:off x="1142976" y="4071942"/>
              <a:ext cx="2857520"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P2 </a:t>
              </a:r>
              <a:r>
                <a:rPr lang="fr-FR" dirty="0" smtClean="0">
                  <a:latin typeface="Aparajita" pitchFamily="34" charset="0"/>
                  <a:cs typeface="Aparajita" pitchFamily="34" charset="0"/>
                </a:rPr>
                <a:t>(160 ko)</a:t>
              </a:r>
              <a:endParaRPr lang="fr-FR" dirty="0">
                <a:latin typeface="Aparajita" pitchFamily="34" charset="0"/>
                <a:cs typeface="Aparajita" pitchFamily="34" charset="0"/>
              </a:endParaRPr>
            </a:p>
          </p:txBody>
        </p:sp>
        <p:sp>
          <p:nvSpPr>
            <p:cNvPr id="51" name="Rectangle 50"/>
            <p:cNvSpPr/>
            <p:nvPr/>
          </p:nvSpPr>
          <p:spPr>
            <a:xfrm>
              <a:off x="1142976" y="4572008"/>
              <a:ext cx="2857520"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P3</a:t>
              </a:r>
            </a:p>
            <a:p>
              <a:pPr algn="ctr"/>
              <a:r>
                <a:rPr lang="fr-FR" dirty="0" smtClean="0">
                  <a:latin typeface="Aparajita" pitchFamily="34" charset="0"/>
                  <a:cs typeface="Aparajita" pitchFamily="34" charset="0"/>
                </a:rPr>
                <a:t>(340 ko)</a:t>
              </a:r>
              <a:endParaRPr lang="fr-FR" dirty="0">
                <a:latin typeface="Aparajita" pitchFamily="34" charset="0"/>
                <a:cs typeface="Aparajita" pitchFamily="34" charset="0"/>
              </a:endParaRPr>
            </a:p>
          </p:txBody>
        </p:sp>
        <p:sp>
          <p:nvSpPr>
            <p:cNvPr id="52" name="ZoneTexte 51"/>
            <p:cNvSpPr txBox="1"/>
            <p:nvPr/>
          </p:nvSpPr>
          <p:spPr>
            <a:xfrm>
              <a:off x="4044388" y="3590512"/>
              <a:ext cx="813364" cy="338554"/>
            </a:xfrm>
            <a:prstGeom prst="rect">
              <a:avLst/>
            </a:prstGeom>
            <a:noFill/>
          </p:spPr>
          <p:txBody>
            <a:bodyPr wrap="none" rtlCol="0">
              <a:spAutoFit/>
            </a:bodyPr>
            <a:lstStyle/>
            <a:p>
              <a:r>
                <a:rPr lang="fr-FR" sz="1600" b="1" dirty="0" smtClean="0"/>
                <a:t>180 ko</a:t>
              </a:r>
              <a:endParaRPr lang="fr-FR" sz="1600" b="1" dirty="0"/>
            </a:p>
          </p:txBody>
        </p:sp>
        <p:sp>
          <p:nvSpPr>
            <p:cNvPr id="53" name="ZoneTexte 52"/>
            <p:cNvSpPr txBox="1"/>
            <p:nvPr/>
          </p:nvSpPr>
          <p:spPr>
            <a:xfrm>
              <a:off x="4044388" y="4214818"/>
              <a:ext cx="813364" cy="338554"/>
            </a:xfrm>
            <a:prstGeom prst="rect">
              <a:avLst/>
            </a:prstGeom>
            <a:noFill/>
          </p:spPr>
          <p:txBody>
            <a:bodyPr wrap="none" rtlCol="0">
              <a:spAutoFit/>
            </a:bodyPr>
            <a:lstStyle/>
            <a:p>
              <a:r>
                <a:rPr lang="fr-FR" sz="1600" b="1" dirty="0" smtClean="0"/>
                <a:t>160 ko</a:t>
              </a:r>
              <a:endParaRPr lang="fr-FR" sz="1600" b="1" dirty="0"/>
            </a:p>
          </p:txBody>
        </p:sp>
        <p:sp>
          <p:nvSpPr>
            <p:cNvPr id="54" name="ZoneTexte 53"/>
            <p:cNvSpPr txBox="1"/>
            <p:nvPr/>
          </p:nvSpPr>
          <p:spPr>
            <a:xfrm>
              <a:off x="4071934" y="4786322"/>
              <a:ext cx="813364" cy="338554"/>
            </a:xfrm>
            <a:prstGeom prst="rect">
              <a:avLst/>
            </a:prstGeom>
            <a:noFill/>
          </p:spPr>
          <p:txBody>
            <a:bodyPr wrap="none" rtlCol="0">
              <a:spAutoFit/>
            </a:bodyPr>
            <a:lstStyle/>
            <a:p>
              <a:r>
                <a:rPr lang="fr-FR" sz="1600" b="1" dirty="0" smtClean="0"/>
                <a:t>340 ko</a:t>
              </a:r>
            </a:p>
          </p:txBody>
        </p:sp>
        <p:sp>
          <p:nvSpPr>
            <p:cNvPr id="55" name="Rectangle 54"/>
            <p:cNvSpPr/>
            <p:nvPr/>
          </p:nvSpPr>
          <p:spPr>
            <a:xfrm>
              <a:off x="1142976" y="5643578"/>
              <a:ext cx="2857520" cy="92869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fr-FR"/>
            </a:p>
          </p:txBody>
        </p:sp>
        <p:sp>
          <p:nvSpPr>
            <p:cNvPr id="58" name="ZoneTexte 57"/>
            <p:cNvSpPr txBox="1"/>
            <p:nvPr/>
          </p:nvSpPr>
          <p:spPr>
            <a:xfrm>
              <a:off x="2285984" y="5917188"/>
              <a:ext cx="750718" cy="369332"/>
            </a:xfrm>
            <a:prstGeom prst="rect">
              <a:avLst/>
            </a:prstGeom>
            <a:noFill/>
          </p:spPr>
          <p:txBody>
            <a:bodyPr wrap="none" rtlCol="0">
              <a:spAutoFit/>
            </a:bodyPr>
            <a:lstStyle/>
            <a:p>
              <a:r>
                <a:rPr lang="fr-FR" b="1" dirty="0" smtClean="0"/>
                <a:t>Libre</a:t>
              </a:r>
              <a:endParaRPr lang="fr-FR" b="1" dirty="0"/>
            </a:p>
          </p:txBody>
        </p:sp>
      </p:grpSp>
      <p:sp>
        <p:nvSpPr>
          <p:cNvPr id="80" name="Rectangle 79"/>
          <p:cNvSpPr/>
          <p:nvPr/>
        </p:nvSpPr>
        <p:spPr>
          <a:xfrm>
            <a:off x="1142976" y="5643578"/>
            <a:ext cx="2857520"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parajita" pitchFamily="34" charset="0"/>
                <a:cs typeface="Aparajita" pitchFamily="34" charset="0"/>
              </a:rPr>
              <a:t>P4 </a:t>
            </a:r>
            <a:r>
              <a:rPr lang="fr-FR" dirty="0" smtClean="0">
                <a:latin typeface="Aparajita" pitchFamily="34" charset="0"/>
                <a:cs typeface="Aparajita" pitchFamily="34" charset="0"/>
              </a:rPr>
              <a:t>(220 ko)</a:t>
            </a:r>
            <a:endParaRPr lang="fr-FR" dirty="0">
              <a:latin typeface="Aparajita" pitchFamily="34" charset="0"/>
              <a:cs typeface="Aparajita" pitchFamily="34" charset="0"/>
            </a:endParaRPr>
          </a:p>
        </p:txBody>
      </p:sp>
      <p:sp>
        <p:nvSpPr>
          <p:cNvPr id="81" name="ZoneTexte 80"/>
          <p:cNvSpPr txBox="1"/>
          <p:nvPr/>
        </p:nvSpPr>
        <p:spPr>
          <a:xfrm>
            <a:off x="4143372" y="6305156"/>
            <a:ext cx="699550" cy="338554"/>
          </a:xfrm>
          <a:prstGeom prst="rect">
            <a:avLst/>
          </a:prstGeom>
          <a:noFill/>
        </p:spPr>
        <p:txBody>
          <a:bodyPr wrap="none" rtlCol="0">
            <a:spAutoFit/>
          </a:bodyPr>
          <a:lstStyle/>
          <a:p>
            <a:r>
              <a:rPr lang="fr-FR" sz="1600" b="1" dirty="0" smtClean="0"/>
              <a:t>40 ko</a:t>
            </a:r>
          </a:p>
        </p:txBody>
      </p:sp>
      <p:sp>
        <p:nvSpPr>
          <p:cNvPr id="84" name="ZoneTexte 83"/>
          <p:cNvSpPr txBox="1"/>
          <p:nvPr/>
        </p:nvSpPr>
        <p:spPr>
          <a:xfrm>
            <a:off x="4071934" y="5786454"/>
            <a:ext cx="813364" cy="338554"/>
          </a:xfrm>
          <a:prstGeom prst="rect">
            <a:avLst/>
          </a:prstGeom>
          <a:noFill/>
        </p:spPr>
        <p:txBody>
          <a:bodyPr wrap="none" rtlCol="0">
            <a:spAutoFit/>
          </a:bodyPr>
          <a:lstStyle/>
          <a:p>
            <a:r>
              <a:rPr lang="fr-FR" sz="1600" b="1" dirty="0" smtClean="0"/>
              <a:t>220 ko</a:t>
            </a:r>
          </a:p>
        </p:txBody>
      </p:sp>
      <p:sp>
        <p:nvSpPr>
          <p:cNvPr id="56" name="Rectangle à coins arrondis 5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checkerboard(across)">
                                      <p:cBhvr>
                                        <p:cTn id="7" dur="500"/>
                                        <p:tgtEl>
                                          <p:spTgt spid="3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checkerboard(across)">
                                      <p:cBhvr>
                                        <p:cTn id="10" dur="500"/>
                                        <p:tgtEl>
                                          <p:spTgt spid="35"/>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71"/>
                                        </p:tgtEl>
                                        <p:attrNameLst>
                                          <p:attrName>style.visibility</p:attrName>
                                        </p:attrNameLst>
                                      </p:cBhvr>
                                      <p:to>
                                        <p:strVal val="visible"/>
                                      </p:to>
                                    </p:set>
                                    <p:animEffect transition="in" filter="checkerboard(across)">
                                      <p:cBhvr>
                                        <p:cTn id="13" dur="500"/>
                                        <p:tgtEl>
                                          <p:spTgt spid="71"/>
                                        </p:tgtEl>
                                      </p:cBhvr>
                                    </p:animEffect>
                                  </p:childTnLst>
                                </p:cTn>
                              </p:par>
                            </p:childTnLst>
                          </p:cTn>
                        </p:par>
                        <p:par>
                          <p:cTn id="14" fill="hold">
                            <p:stCondLst>
                              <p:cond delay="500"/>
                            </p:stCondLst>
                            <p:childTnLst>
                              <p:par>
                                <p:cTn id="15" presetID="5" presetClass="entr" presetSubtype="10" fill="hold" nodeType="afterEffect">
                                  <p:stCondLst>
                                    <p:cond delay="0"/>
                                  </p:stCondLst>
                                  <p:childTnLst>
                                    <p:set>
                                      <p:cBhvr>
                                        <p:cTn id="16" dur="1" fill="hold">
                                          <p:stCondLst>
                                            <p:cond delay="0"/>
                                          </p:stCondLst>
                                        </p:cTn>
                                        <p:tgtEl>
                                          <p:spTgt spid="33"/>
                                        </p:tgtEl>
                                        <p:attrNameLst>
                                          <p:attrName>style.visibility</p:attrName>
                                        </p:attrNameLst>
                                      </p:cBhvr>
                                      <p:to>
                                        <p:strVal val="visible"/>
                                      </p:to>
                                    </p:set>
                                    <p:animEffect transition="in" filter="checkerboard(across)">
                                      <p:cBhvr>
                                        <p:cTn id="17" dur="500"/>
                                        <p:tgtEl>
                                          <p:spTgt spid="3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box(in)">
                                      <p:cBhvr>
                                        <p:cTn id="22" dur="500"/>
                                        <p:tgtEl>
                                          <p:spTgt spid="34"/>
                                        </p:tgtEl>
                                      </p:cBhvr>
                                    </p:animEffect>
                                  </p:childTnLst>
                                </p:cTn>
                              </p:par>
                            </p:childTnLst>
                          </p:cTn>
                        </p:par>
                        <p:par>
                          <p:cTn id="23" fill="hold">
                            <p:stCondLst>
                              <p:cond delay="500"/>
                            </p:stCondLst>
                            <p:childTnLst>
                              <p:par>
                                <p:cTn id="24" presetID="5" presetClass="entr" presetSubtype="10" fill="hold" nodeType="afterEffect">
                                  <p:stCondLst>
                                    <p:cond delay="0"/>
                                  </p:stCondLst>
                                  <p:childTnLst>
                                    <p:set>
                                      <p:cBhvr>
                                        <p:cTn id="25" dur="1" fill="hold">
                                          <p:stCondLst>
                                            <p:cond delay="0"/>
                                          </p:stCondLst>
                                        </p:cTn>
                                        <p:tgtEl>
                                          <p:spTgt spid="83"/>
                                        </p:tgtEl>
                                        <p:attrNameLst>
                                          <p:attrName>style.visibility</p:attrName>
                                        </p:attrNameLst>
                                      </p:cBhvr>
                                      <p:to>
                                        <p:strVal val="visible"/>
                                      </p:to>
                                    </p:set>
                                    <p:animEffect transition="in" filter="checkerboard(across)">
                                      <p:cBhvr>
                                        <p:cTn id="26" dur="500"/>
                                        <p:tgtEl>
                                          <p:spTgt spid="83"/>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43"/>
                                        </p:tgtEl>
                                        <p:attrNameLst>
                                          <p:attrName>style.visibility</p:attrName>
                                        </p:attrNameLst>
                                      </p:cBhvr>
                                      <p:to>
                                        <p:strVal val="visible"/>
                                      </p:to>
                                    </p:set>
                                    <p:animEffect transition="in" filter="checkerboard(across)">
                                      <p:cBhvr>
                                        <p:cTn id="29" dur="500"/>
                                        <p:tgtEl>
                                          <p:spTgt spid="43"/>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checkerboard(across)">
                                      <p:cBhvr>
                                        <p:cTn id="32" dur="500"/>
                                        <p:tgtEl>
                                          <p:spTgt spid="48"/>
                                        </p:tgtEl>
                                      </p:cBhvr>
                                    </p:animEffect>
                                  </p:childTnLst>
                                </p:cTn>
                              </p:par>
                            </p:childTnLst>
                          </p:cTn>
                        </p:par>
                      </p:childTnLst>
                    </p:cTn>
                  </p:par>
                  <p:par>
                    <p:cTn id="33" fill="hold">
                      <p:stCondLst>
                        <p:cond delay="indefinite"/>
                      </p:stCondLst>
                      <p:childTnLst>
                        <p:par>
                          <p:cTn id="34" fill="hold">
                            <p:stCondLst>
                              <p:cond delay="0"/>
                            </p:stCondLst>
                            <p:childTnLst>
                              <p:par>
                                <p:cTn id="35" presetID="56" presetClass="path" presetSubtype="0" accel="50000" decel="50000" fill="hold" grpId="3" nodeType="clickEffect">
                                  <p:stCondLst>
                                    <p:cond delay="0"/>
                                  </p:stCondLst>
                                  <p:childTnLst>
                                    <p:animMotion origin="layout" path="M -1.94444E-6 7.40741E-7 L -0.33368 0.50833 " pathEditMode="relative" rAng="0" ptsTypes="AA">
                                      <p:cBhvr>
                                        <p:cTn id="36" dur="2000" fill="hold"/>
                                        <p:tgtEl>
                                          <p:spTgt spid="71"/>
                                        </p:tgtEl>
                                        <p:attrNameLst>
                                          <p:attrName>ppt_x</p:attrName>
                                          <p:attrName>ppt_y</p:attrName>
                                        </p:attrNameLst>
                                      </p:cBhvr>
                                      <p:rCtr x="-16700" y="25400"/>
                                    </p:animMotion>
                                  </p:childTnLst>
                                </p:cTn>
                              </p:par>
                              <p:par>
                                <p:cTn id="37" presetID="4" presetClass="exit" presetSubtype="16" fill="hold" grpId="2" nodeType="withEffect">
                                  <p:stCondLst>
                                    <p:cond delay="0"/>
                                  </p:stCondLst>
                                  <p:childTnLst>
                                    <p:animEffect transition="out" filter="box(in)">
                                      <p:cBhvr>
                                        <p:cTn id="38" dur="500"/>
                                        <p:tgtEl>
                                          <p:spTgt spid="71"/>
                                        </p:tgtEl>
                                      </p:cBhvr>
                                    </p:animEffect>
                                    <p:set>
                                      <p:cBhvr>
                                        <p:cTn id="39" dur="1" fill="hold">
                                          <p:stCondLst>
                                            <p:cond delay="499"/>
                                          </p:stCondLst>
                                        </p:cTn>
                                        <p:tgtEl>
                                          <p:spTgt spid="71"/>
                                        </p:tgtEl>
                                        <p:attrNameLst>
                                          <p:attrName>style.visibility</p:attrName>
                                        </p:attrNameLst>
                                      </p:cBhvr>
                                      <p:to>
                                        <p:strVal val="hidden"/>
                                      </p:to>
                                    </p:set>
                                  </p:childTnLst>
                                </p:cTn>
                              </p:par>
                            </p:childTnLst>
                          </p:cTn>
                        </p:par>
                        <p:par>
                          <p:cTn id="40" fill="hold">
                            <p:stCondLst>
                              <p:cond delay="2000"/>
                            </p:stCondLst>
                            <p:childTnLst>
                              <p:par>
                                <p:cTn id="41" presetID="8" presetClass="entr" presetSubtype="32" fill="hold" grpId="1" nodeType="afterEffect">
                                  <p:stCondLst>
                                    <p:cond delay="0"/>
                                  </p:stCondLst>
                                  <p:childTnLst>
                                    <p:set>
                                      <p:cBhvr>
                                        <p:cTn id="42" dur="1" fill="hold">
                                          <p:stCondLst>
                                            <p:cond delay="0"/>
                                          </p:stCondLst>
                                        </p:cTn>
                                        <p:tgtEl>
                                          <p:spTgt spid="80"/>
                                        </p:tgtEl>
                                        <p:attrNameLst>
                                          <p:attrName>style.visibility</p:attrName>
                                        </p:attrNameLst>
                                      </p:cBhvr>
                                      <p:to>
                                        <p:strVal val="visible"/>
                                      </p:to>
                                    </p:set>
                                    <p:animEffect transition="in" filter="diamond(out)">
                                      <p:cBhvr>
                                        <p:cTn id="43" dur="500"/>
                                        <p:tgtEl>
                                          <p:spTgt spid="80"/>
                                        </p:tgtEl>
                                      </p:cBhvr>
                                    </p:animEffect>
                                  </p:childTnLst>
                                </p:cTn>
                              </p:par>
                            </p:childTnLst>
                          </p:cTn>
                        </p:par>
                        <p:par>
                          <p:cTn id="44" fill="hold">
                            <p:stCondLst>
                              <p:cond delay="2500"/>
                            </p:stCondLst>
                            <p:childTnLst>
                              <p:par>
                                <p:cTn id="45" presetID="5" presetClass="exit" presetSubtype="10" fill="hold" grpId="1" nodeType="afterEffect">
                                  <p:stCondLst>
                                    <p:cond delay="0"/>
                                  </p:stCondLst>
                                  <p:childTnLst>
                                    <p:animEffect transition="out" filter="checkerboard(across)">
                                      <p:cBhvr>
                                        <p:cTn id="46" dur="500"/>
                                        <p:tgtEl>
                                          <p:spTgt spid="48"/>
                                        </p:tgtEl>
                                      </p:cBhvr>
                                    </p:animEffect>
                                    <p:set>
                                      <p:cBhvr>
                                        <p:cTn id="47" dur="1" fill="hold">
                                          <p:stCondLst>
                                            <p:cond delay="499"/>
                                          </p:stCondLst>
                                        </p:cTn>
                                        <p:tgtEl>
                                          <p:spTgt spid="48"/>
                                        </p:tgtEl>
                                        <p:attrNameLst>
                                          <p:attrName>style.visibility</p:attrName>
                                        </p:attrNameLst>
                                      </p:cBhvr>
                                      <p:to>
                                        <p:strVal val="hidden"/>
                                      </p:to>
                                    </p:set>
                                  </p:childTnLst>
                                </p:cTn>
                              </p:par>
                            </p:childTnLst>
                          </p:cTn>
                        </p:par>
                        <p:par>
                          <p:cTn id="48" fill="hold">
                            <p:stCondLst>
                              <p:cond delay="3000"/>
                            </p:stCondLst>
                            <p:childTnLst>
                              <p:par>
                                <p:cTn id="49" presetID="4" presetClass="entr" presetSubtype="16" fill="hold" grpId="0" nodeType="afterEffect">
                                  <p:stCondLst>
                                    <p:cond delay="0"/>
                                  </p:stCondLst>
                                  <p:childTnLst>
                                    <p:set>
                                      <p:cBhvr>
                                        <p:cTn id="50" dur="1" fill="hold">
                                          <p:stCondLst>
                                            <p:cond delay="0"/>
                                          </p:stCondLst>
                                        </p:cTn>
                                        <p:tgtEl>
                                          <p:spTgt spid="81"/>
                                        </p:tgtEl>
                                        <p:attrNameLst>
                                          <p:attrName>style.visibility</p:attrName>
                                        </p:attrNameLst>
                                      </p:cBhvr>
                                      <p:to>
                                        <p:strVal val="visible"/>
                                      </p:to>
                                    </p:set>
                                    <p:animEffect transition="in" filter="box(in)">
                                      <p:cBhvr>
                                        <p:cTn id="51" dur="500"/>
                                        <p:tgtEl>
                                          <p:spTgt spid="81"/>
                                        </p:tgtEl>
                                      </p:cBhvr>
                                    </p:animEffect>
                                  </p:childTnLst>
                                </p:cTn>
                              </p:par>
                              <p:par>
                                <p:cTn id="52" presetID="5" presetClass="entr" presetSubtype="10" fill="hold" grpId="2" nodeType="withEffect">
                                  <p:stCondLst>
                                    <p:cond delay="0"/>
                                  </p:stCondLst>
                                  <p:childTnLst>
                                    <p:set>
                                      <p:cBhvr>
                                        <p:cTn id="53" dur="1" fill="hold">
                                          <p:stCondLst>
                                            <p:cond delay="0"/>
                                          </p:stCondLst>
                                        </p:cTn>
                                        <p:tgtEl>
                                          <p:spTgt spid="84"/>
                                        </p:tgtEl>
                                        <p:attrNameLst>
                                          <p:attrName>style.visibility</p:attrName>
                                        </p:attrNameLst>
                                      </p:cBhvr>
                                      <p:to>
                                        <p:strVal val="visible"/>
                                      </p:to>
                                    </p:set>
                                    <p:animEffect transition="in" filter="checkerboard(across)">
                                      <p:cBhvr>
                                        <p:cTn id="54" dur="500"/>
                                        <p:tgtEl>
                                          <p:spTgt spid="84"/>
                                        </p:tgtEl>
                                      </p:cBhvr>
                                    </p:animEffect>
                                  </p:childTnLst>
                                </p:cTn>
                              </p:par>
                              <p:par>
                                <p:cTn id="55" presetID="5" presetClass="entr" presetSubtype="10" fill="hold" grpId="0" nodeType="withEffect">
                                  <p:stCondLst>
                                    <p:cond delay="0"/>
                                  </p:stCondLst>
                                  <p:childTnLst>
                                    <p:set>
                                      <p:cBhvr>
                                        <p:cTn id="56" dur="1" fill="hold">
                                          <p:stCondLst>
                                            <p:cond delay="0"/>
                                          </p:stCondLst>
                                        </p:cTn>
                                        <p:tgtEl>
                                          <p:spTgt spid="84"/>
                                        </p:tgtEl>
                                        <p:attrNameLst>
                                          <p:attrName>style.visibility</p:attrName>
                                        </p:attrNameLst>
                                      </p:cBhvr>
                                      <p:to>
                                        <p:strVal val="visible"/>
                                      </p:to>
                                    </p:set>
                                    <p:animEffect transition="in" filter="checkerboard(across)">
                                      <p:cBhvr>
                                        <p:cTn id="57"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animBg="1"/>
      <p:bldP spid="38" grpId="0"/>
      <p:bldP spid="71" grpId="0" animBg="1"/>
      <p:bldP spid="71" grpId="2" animBg="1"/>
      <p:bldP spid="71" grpId="3" animBg="1"/>
      <p:bldP spid="34" grpId="0" animBg="1"/>
      <p:bldP spid="48" grpId="0"/>
      <p:bldP spid="48" grpId="1"/>
      <p:bldP spid="43" grpId="0"/>
      <p:bldP spid="80" grpId="1" animBg="1"/>
      <p:bldP spid="81" grpId="0"/>
      <p:bldP spid="84" grpId="0"/>
      <p:bldP spid="84" grpId="2"/>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22</a:t>
            </a:fld>
            <a:endParaRPr lang="fr-BE"/>
          </a:p>
        </p:txBody>
      </p:sp>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5" name="Rectangle 4"/>
          <p:cNvSpPr/>
          <p:nvPr/>
        </p:nvSpPr>
        <p:spPr>
          <a:xfrm>
            <a:off x="1071538" y="785794"/>
            <a:ext cx="8072462" cy="1200329"/>
          </a:xfrm>
          <a:prstGeom prst="rect">
            <a:avLst/>
          </a:prstGeom>
        </p:spPr>
        <p:txBody>
          <a:bodyPr wrap="square">
            <a:spAutoFit/>
          </a:bodyPr>
          <a:lstStyle/>
          <a:p>
            <a:r>
              <a:rPr lang="fr-FR" b="1" dirty="0" smtClean="0">
                <a:solidFill>
                  <a:srgbClr val="00B050"/>
                </a:solidFill>
                <a:latin typeface="Comic Sans MS" pitchFamily="66" charset="0"/>
              </a:rPr>
              <a:t>5.3. Pagination</a:t>
            </a:r>
          </a:p>
          <a:p>
            <a:pPr indent="177800">
              <a:lnSpc>
                <a:spcPct val="150000"/>
              </a:lnSpc>
            </a:pPr>
            <a:r>
              <a:rPr lang="fr-FR" dirty="0" smtClean="0">
                <a:latin typeface="Comic Sans MS" pitchFamily="66" charset="0"/>
              </a:rPr>
              <a:t>Cette technique consiste à charger un processus de manière non contigu en mémoire centrale, afin d’éviter les problèmes de fragmentation. </a:t>
            </a:r>
          </a:p>
        </p:txBody>
      </p:sp>
      <p:sp>
        <p:nvSpPr>
          <p:cNvPr id="7" name="Rectangle 6"/>
          <p:cNvSpPr/>
          <p:nvPr/>
        </p:nvSpPr>
        <p:spPr>
          <a:xfrm>
            <a:off x="1000100" y="2073157"/>
            <a:ext cx="8001056" cy="4447371"/>
          </a:xfrm>
          <a:prstGeom prst="rect">
            <a:avLst/>
          </a:prstGeom>
        </p:spPr>
        <p:txBody>
          <a:bodyPr wrap="square">
            <a:spAutoFit/>
          </a:bodyPr>
          <a:lstStyle/>
          <a:p>
            <a:r>
              <a:rPr lang="fr-FR" b="1" dirty="0" smtClean="0">
                <a:solidFill>
                  <a:srgbClr val="002060"/>
                </a:solidFill>
                <a:latin typeface="Comic Sans MS" pitchFamily="66" charset="0"/>
              </a:rPr>
              <a:t>5.3.1. Organisation des programmes et de la mémoire</a:t>
            </a:r>
          </a:p>
          <a:p>
            <a:pPr marL="355600" indent="-273050" algn="just">
              <a:lnSpc>
                <a:spcPct val="150000"/>
              </a:lnSpc>
              <a:spcBef>
                <a:spcPts val="600"/>
              </a:spcBef>
              <a:buSzPct val="100000"/>
              <a:buFont typeface="Wingdings" pitchFamily="2" charset="2"/>
              <a:buChar char="q"/>
              <a:tabLst>
                <a:tab pos="450850" algn="l"/>
              </a:tabLst>
            </a:pPr>
            <a:r>
              <a:rPr lang="fr-FR" sz="1600" dirty="0" smtClean="0">
                <a:latin typeface="Comic Sans MS" pitchFamily="66" charset="0"/>
              </a:rPr>
              <a:t>L'espace d'adressage du programme (</a:t>
            </a:r>
            <a:r>
              <a:rPr lang="fr-FR" sz="1600" dirty="0" smtClean="0">
                <a:solidFill>
                  <a:srgbClr val="00B050"/>
                </a:solidFill>
                <a:latin typeface="Comic Sans MS" pitchFamily="66" charset="0"/>
              </a:rPr>
              <a:t>adressage logique</a:t>
            </a:r>
            <a:r>
              <a:rPr lang="fr-FR" sz="1600" dirty="0" smtClean="0">
                <a:latin typeface="Comic Sans MS" pitchFamily="66" charset="0"/>
              </a:rPr>
              <a:t>) est découpé en morceaux linéaires de même taille, appelées </a:t>
            </a:r>
            <a:r>
              <a:rPr lang="fr-FR" sz="1600" b="1" dirty="0" smtClean="0">
                <a:solidFill>
                  <a:srgbClr val="FF0000"/>
                </a:solidFill>
                <a:latin typeface="Comic Sans MS" pitchFamily="66" charset="0"/>
              </a:rPr>
              <a:t>pages</a:t>
            </a:r>
            <a:r>
              <a:rPr lang="fr-FR" sz="1600" dirty="0" smtClean="0">
                <a:latin typeface="Comic Sans MS" pitchFamily="66" charset="0"/>
              </a:rPr>
              <a:t>.</a:t>
            </a:r>
          </a:p>
          <a:p>
            <a:pPr marL="355600" indent="-273050" algn="just">
              <a:lnSpc>
                <a:spcPct val="150000"/>
              </a:lnSpc>
              <a:spcBef>
                <a:spcPts val="600"/>
              </a:spcBef>
              <a:buFont typeface="Wingdings" pitchFamily="2" charset="2"/>
              <a:buChar char="q"/>
              <a:tabLst>
                <a:tab pos="534988" algn="l"/>
              </a:tabLst>
            </a:pPr>
            <a:r>
              <a:rPr lang="fr-FR" sz="1600" dirty="0" smtClean="0">
                <a:latin typeface="Comic Sans MS" pitchFamily="66" charset="0"/>
              </a:rPr>
              <a:t>L’espace mémoire physique (MC) </a:t>
            </a:r>
            <a:r>
              <a:rPr lang="fr-FR" sz="1600" dirty="0" smtClean="0">
                <a:solidFill>
                  <a:srgbClr val="00B050"/>
                </a:solidFill>
                <a:latin typeface="Comic Sans MS" pitchFamily="66" charset="0"/>
              </a:rPr>
              <a:t>(adressage physique)</a:t>
            </a:r>
            <a:r>
              <a:rPr lang="fr-FR" sz="1600" dirty="0" smtClean="0">
                <a:latin typeface="Comic Sans MS" pitchFamily="66" charset="0"/>
              </a:rPr>
              <a:t> est découpé en blocs linéaires de même taille , appelés </a:t>
            </a:r>
            <a:r>
              <a:rPr lang="fr-FR" sz="1600" b="1" dirty="0" smtClean="0">
                <a:solidFill>
                  <a:srgbClr val="FF0000"/>
                </a:solidFill>
                <a:latin typeface="Comic Sans MS" pitchFamily="66" charset="0"/>
              </a:rPr>
              <a:t>cadres de pages, cadres </a:t>
            </a:r>
            <a:r>
              <a:rPr lang="fr-FR" sz="1600" b="1" dirty="0" smtClean="0">
                <a:latin typeface="Comic Sans MS" pitchFamily="66" charset="0"/>
              </a:rPr>
              <a:t>ou</a:t>
            </a:r>
            <a:r>
              <a:rPr lang="fr-FR" sz="1600" b="1" dirty="0" smtClean="0">
                <a:solidFill>
                  <a:srgbClr val="FF0000"/>
                </a:solidFill>
                <a:latin typeface="Comic Sans MS" pitchFamily="66" charset="0"/>
              </a:rPr>
              <a:t> cases</a:t>
            </a:r>
            <a:r>
              <a:rPr lang="fr-FR" sz="1600" dirty="0" smtClean="0">
                <a:solidFill>
                  <a:srgbClr val="FF0000"/>
                </a:solidFill>
                <a:latin typeface="Comic Sans MS" pitchFamily="66" charset="0"/>
              </a:rPr>
              <a:t>.</a:t>
            </a:r>
            <a:endParaRPr lang="fr-FR" sz="1600" strike="sngStrike" dirty="0" smtClean="0">
              <a:solidFill>
                <a:srgbClr val="FF0000"/>
              </a:solidFill>
              <a:latin typeface="Comic Sans MS" pitchFamily="66" charset="0"/>
            </a:endParaRPr>
          </a:p>
          <a:p>
            <a:pPr marL="355600" indent="-273050" algn="just">
              <a:lnSpc>
                <a:spcPct val="150000"/>
              </a:lnSpc>
              <a:spcBef>
                <a:spcPts val="600"/>
              </a:spcBef>
              <a:buFont typeface="Wingdings" pitchFamily="2" charset="2"/>
              <a:buChar char="q"/>
              <a:tabLst>
                <a:tab pos="534988" algn="l"/>
              </a:tabLst>
            </a:pPr>
            <a:r>
              <a:rPr lang="fr-FR" sz="1600" dirty="0" smtClean="0">
                <a:latin typeface="Comic Sans MS" pitchFamily="66" charset="0"/>
              </a:rPr>
              <a:t>La taille d’une </a:t>
            </a:r>
            <a:r>
              <a:rPr lang="fr-FR" sz="1600" dirty="0" smtClean="0">
                <a:solidFill>
                  <a:srgbClr val="00B050"/>
                </a:solidFill>
                <a:latin typeface="Comic Sans MS" pitchFamily="66" charset="0"/>
              </a:rPr>
              <a:t>page</a:t>
            </a:r>
            <a:r>
              <a:rPr lang="fr-FR" sz="1600" dirty="0" smtClean="0">
                <a:latin typeface="Comic Sans MS" pitchFamily="66" charset="0"/>
              </a:rPr>
              <a:t> est égale à la taille d’un </a:t>
            </a:r>
            <a:r>
              <a:rPr lang="fr-FR" sz="1600" dirty="0" smtClean="0">
                <a:solidFill>
                  <a:srgbClr val="00B050"/>
                </a:solidFill>
                <a:latin typeface="Comic Sans MS" pitchFamily="66" charset="0"/>
              </a:rPr>
              <a:t>cadre.</a:t>
            </a:r>
          </a:p>
          <a:p>
            <a:pPr marL="355600" indent="-273050" algn="just">
              <a:lnSpc>
                <a:spcPct val="150000"/>
              </a:lnSpc>
              <a:spcBef>
                <a:spcPts val="600"/>
              </a:spcBef>
              <a:buFont typeface="Wingdings" pitchFamily="2" charset="2"/>
              <a:buChar char="q"/>
              <a:tabLst>
                <a:tab pos="534988" algn="l"/>
              </a:tabLst>
            </a:pPr>
            <a:r>
              <a:rPr lang="fr-FR" sz="1600" dirty="0" smtClean="0">
                <a:latin typeface="Comic Sans MS" pitchFamily="66" charset="0"/>
              </a:rPr>
              <a:t>Une </a:t>
            </a:r>
            <a:r>
              <a:rPr lang="fr-FR" sz="1600" b="1" dirty="0" smtClean="0">
                <a:solidFill>
                  <a:srgbClr val="FF0000"/>
                </a:solidFill>
                <a:latin typeface="Comic Sans MS" pitchFamily="66" charset="0"/>
              </a:rPr>
              <a:t>table de pages</a:t>
            </a:r>
            <a:r>
              <a:rPr lang="fr-FR" sz="1600" dirty="0" smtClean="0">
                <a:latin typeface="Comic Sans MS" pitchFamily="66" charset="0"/>
              </a:rPr>
              <a:t> est utilisée pour faire la correspondance entre les pages (adresses logiques) d’un processus donné et les cadres (adresses physiques) qui les hébergent en mémoire.</a:t>
            </a:r>
          </a:p>
          <a:p>
            <a:pPr marL="355600" indent="-273050" algn="just">
              <a:lnSpc>
                <a:spcPct val="150000"/>
              </a:lnSpc>
              <a:spcBef>
                <a:spcPts val="600"/>
              </a:spcBef>
              <a:buFont typeface="Wingdings" pitchFamily="2" charset="2"/>
              <a:buChar char="q"/>
              <a:tabLst>
                <a:tab pos="534988" algn="l"/>
              </a:tabLst>
            </a:pPr>
            <a:r>
              <a:rPr lang="fr-FR" sz="1600" dirty="0" smtClean="0">
                <a:latin typeface="Comic Sans MS" pitchFamily="66" charset="0"/>
              </a:rPr>
              <a:t>Il existe autant de  tables de pages qu’il y a de processus chargés en mémoire centrale.</a:t>
            </a: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23</a:t>
            </a:fld>
            <a:endParaRPr lang="fr-BE"/>
          </a:p>
        </p:txBody>
      </p:sp>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142976" y="857232"/>
            <a:ext cx="7858180" cy="5716950"/>
          </a:xfrm>
          <a:prstGeom prst="rect">
            <a:avLst/>
          </a:prstGeom>
        </p:spPr>
        <p:txBody>
          <a:bodyPr wrap="square">
            <a:spAutoFit/>
          </a:bodyPr>
          <a:lstStyle/>
          <a:p>
            <a:r>
              <a:rPr lang="fr-FR" b="1" dirty="0" smtClean="0">
                <a:solidFill>
                  <a:srgbClr val="002060"/>
                </a:solidFill>
                <a:latin typeface="Comic Sans MS" pitchFamily="66" charset="0"/>
              </a:rPr>
              <a:t>5.3.2. Fonctionnement de la pagination </a:t>
            </a:r>
          </a:p>
          <a:p>
            <a:pPr algn="just">
              <a:lnSpc>
                <a:spcPct val="150000"/>
              </a:lnSpc>
              <a:buFont typeface="Wingdings" pitchFamily="2" charset="2"/>
              <a:buChar char="v"/>
            </a:pPr>
            <a:r>
              <a:rPr lang="fr-FR" b="1" dirty="0" smtClean="0">
                <a:solidFill>
                  <a:srgbClr val="002060"/>
                </a:solidFill>
                <a:latin typeface="Comic Sans MS" pitchFamily="66" charset="0"/>
              </a:rPr>
              <a:t> </a:t>
            </a:r>
            <a:r>
              <a:rPr lang="fr-FR" sz="1700" dirty="0" smtClean="0">
                <a:latin typeface="Comic Sans MS" pitchFamily="66" charset="0"/>
              </a:rPr>
              <a:t>La CPU accède à la MC  pour un processus actif en générant une </a:t>
            </a:r>
            <a:r>
              <a:rPr lang="fr-FR" sz="1700" b="1" dirty="0" smtClean="0">
                <a:latin typeface="Comic Sans MS" pitchFamily="66" charset="0"/>
              </a:rPr>
              <a:t>adresse logique </a:t>
            </a:r>
            <a:r>
              <a:rPr lang="fr-FR" sz="1700" dirty="0" smtClean="0">
                <a:latin typeface="Comic Sans MS" pitchFamily="66" charset="0"/>
              </a:rPr>
              <a:t>(linéaire) comprise entre 0 et la taille du processus. Cette adresse est transformée en un couple </a:t>
            </a:r>
            <a:r>
              <a:rPr lang="fr-FR" sz="1700" i="1" dirty="0" smtClean="0">
                <a:latin typeface="Comic Sans MS" pitchFamily="66" charset="0"/>
              </a:rPr>
              <a:t>(p, d) </a:t>
            </a:r>
            <a:r>
              <a:rPr lang="fr-FR" sz="1700" dirty="0" smtClean="0">
                <a:latin typeface="Comic Sans MS" pitchFamily="66" charset="0"/>
              </a:rPr>
              <a:t>où </a:t>
            </a:r>
            <a:r>
              <a:rPr lang="fr-FR" sz="1700" i="1" dirty="0" smtClean="0">
                <a:latin typeface="Comic Sans MS" pitchFamily="66" charset="0"/>
              </a:rPr>
              <a:t>p </a:t>
            </a:r>
            <a:r>
              <a:rPr lang="fr-FR" sz="1700" dirty="0" smtClean="0">
                <a:latin typeface="Comic Sans MS" pitchFamily="66" charset="0"/>
              </a:rPr>
              <a:t>est le </a:t>
            </a:r>
            <a:r>
              <a:rPr lang="fr-FR" sz="1700" b="1" dirty="0" smtClean="0">
                <a:latin typeface="Comic Sans MS" pitchFamily="66" charset="0"/>
              </a:rPr>
              <a:t>numéro de la page </a:t>
            </a:r>
            <a:r>
              <a:rPr lang="fr-FR" sz="1700" dirty="0" smtClean="0">
                <a:latin typeface="Comic Sans MS" pitchFamily="66" charset="0"/>
              </a:rPr>
              <a:t>et </a:t>
            </a:r>
            <a:r>
              <a:rPr lang="fr-FR" sz="1700" i="1" dirty="0" smtClean="0">
                <a:latin typeface="Comic Sans MS" pitchFamily="66" charset="0"/>
              </a:rPr>
              <a:t>d </a:t>
            </a:r>
            <a:r>
              <a:rPr lang="fr-FR" sz="1700" dirty="0" smtClean="0">
                <a:latin typeface="Comic Sans MS" pitchFamily="66" charset="0"/>
              </a:rPr>
              <a:t>est le </a:t>
            </a:r>
            <a:r>
              <a:rPr lang="fr-FR" sz="1700" b="1" dirty="0" smtClean="0">
                <a:latin typeface="Comic Sans MS" pitchFamily="66" charset="0"/>
              </a:rPr>
              <a:t>déplacement dans cette page</a:t>
            </a:r>
            <a:r>
              <a:rPr lang="fr-FR" sz="1700" dirty="0" smtClean="0">
                <a:latin typeface="Comic Sans MS" pitchFamily="66" charset="0"/>
              </a:rPr>
              <a:t>.</a:t>
            </a:r>
            <a:endParaRPr lang="fr-FR" sz="1700" b="1" dirty="0" smtClean="0">
              <a:latin typeface="Comic Sans MS" pitchFamily="66" charset="0"/>
            </a:endParaRPr>
          </a:p>
          <a:p>
            <a:pPr algn="just">
              <a:lnSpc>
                <a:spcPct val="150000"/>
              </a:lnSpc>
              <a:spcBef>
                <a:spcPts val="1800"/>
              </a:spcBef>
              <a:buFont typeface="Wingdings" pitchFamily="2" charset="2"/>
              <a:buChar char="v"/>
            </a:pPr>
            <a:r>
              <a:rPr lang="fr-FR" sz="1700" dirty="0" smtClean="0">
                <a:solidFill>
                  <a:srgbClr val="FF0000"/>
                </a:solidFill>
                <a:latin typeface="Comic Sans MS" pitchFamily="66" charset="0"/>
              </a:rPr>
              <a:t>Le numéro de la page (p) </a:t>
            </a:r>
            <a:r>
              <a:rPr lang="fr-FR" sz="1700" dirty="0" smtClean="0">
                <a:latin typeface="Comic Sans MS" pitchFamily="66" charset="0"/>
              </a:rPr>
              <a:t>est utilisé pour accéder à la </a:t>
            </a:r>
            <a:r>
              <a:rPr lang="fr-FR" sz="1700" dirty="0" err="1" smtClean="0">
                <a:solidFill>
                  <a:srgbClr val="FF0000"/>
                </a:solidFill>
                <a:latin typeface="Comic Sans MS" pitchFamily="66" charset="0"/>
              </a:rPr>
              <a:t>Pème</a:t>
            </a:r>
            <a:r>
              <a:rPr lang="fr-FR" sz="1700" dirty="0" smtClean="0">
                <a:solidFill>
                  <a:srgbClr val="FF0000"/>
                </a:solidFill>
                <a:latin typeface="Comic Sans MS" pitchFamily="66" charset="0"/>
              </a:rPr>
              <a:t> entrée de la table de pages</a:t>
            </a:r>
            <a:r>
              <a:rPr lang="fr-FR" sz="1700" dirty="0" smtClean="0">
                <a:latin typeface="Comic Sans MS" pitchFamily="66" charset="0"/>
              </a:rPr>
              <a:t>. Cette entrée contient le numéro du </a:t>
            </a:r>
            <a:r>
              <a:rPr lang="fr-FR" sz="1700" dirty="0" smtClean="0">
                <a:solidFill>
                  <a:srgbClr val="FF0000"/>
                </a:solidFill>
                <a:latin typeface="Comic Sans MS" pitchFamily="66" charset="0"/>
              </a:rPr>
              <a:t>cadres de page (F) </a:t>
            </a:r>
            <a:r>
              <a:rPr lang="fr-FR" sz="1700" dirty="0" smtClean="0">
                <a:latin typeface="Comic Sans MS" pitchFamily="66" charset="0"/>
              </a:rPr>
              <a:t>(adresse physique) qui héberge la page p.</a:t>
            </a:r>
          </a:p>
          <a:p>
            <a:pPr algn="just">
              <a:lnSpc>
                <a:spcPct val="150000"/>
              </a:lnSpc>
              <a:spcBef>
                <a:spcPts val="1200"/>
              </a:spcBef>
              <a:buFont typeface="Wingdings" pitchFamily="2" charset="2"/>
              <a:buChar char="v"/>
            </a:pPr>
            <a:r>
              <a:rPr lang="fr-FR" sz="1700" dirty="0" smtClean="0">
                <a:latin typeface="Comic Sans MS" pitchFamily="66" charset="0"/>
              </a:rPr>
              <a:t>La </a:t>
            </a:r>
            <a:r>
              <a:rPr lang="fr-FR" sz="1700" b="1" dirty="0" smtClean="0">
                <a:latin typeface="Comic Sans MS" pitchFamily="66" charset="0"/>
              </a:rPr>
              <a:t>table des pages </a:t>
            </a:r>
            <a:r>
              <a:rPr lang="fr-FR" sz="1700" dirty="0" smtClean="0">
                <a:latin typeface="Comic Sans MS" pitchFamily="66" charset="0"/>
              </a:rPr>
              <a:t>peut contenir, en plus des numéros des cadres, un </a:t>
            </a:r>
            <a:r>
              <a:rPr lang="fr-FR" sz="1700" b="1" dirty="0" smtClean="0">
                <a:latin typeface="Comic Sans MS" pitchFamily="66" charset="0"/>
              </a:rPr>
              <a:t>bit de présence/absence</a:t>
            </a:r>
            <a:r>
              <a:rPr lang="fr-FR" sz="1700" dirty="0" smtClean="0">
                <a:latin typeface="Comic Sans MS" pitchFamily="66" charset="0"/>
              </a:rPr>
              <a:t> des pages et un </a:t>
            </a:r>
            <a:r>
              <a:rPr lang="fr-FR" sz="1700" b="1" dirty="0" smtClean="0">
                <a:latin typeface="Comic Sans MS" pitchFamily="66" charset="0"/>
              </a:rPr>
              <a:t>bit de modification ou non </a:t>
            </a:r>
            <a:r>
              <a:rPr lang="fr-FR" sz="1700" dirty="0" smtClean="0">
                <a:latin typeface="Comic Sans MS" pitchFamily="66" charset="0"/>
              </a:rPr>
              <a:t>des pages.</a:t>
            </a:r>
          </a:p>
          <a:p>
            <a:pPr algn="just">
              <a:lnSpc>
                <a:spcPct val="150000"/>
              </a:lnSpc>
              <a:spcBef>
                <a:spcPts val="1800"/>
              </a:spcBef>
              <a:buFont typeface="Wingdings" pitchFamily="2" charset="2"/>
              <a:buChar char="v"/>
            </a:pPr>
            <a:r>
              <a:rPr lang="fr-FR" sz="1700" dirty="0" smtClean="0">
                <a:latin typeface="Comic Sans MS" pitchFamily="66" charset="0"/>
              </a:rPr>
              <a:t>Le numéro d’un cadre de page (</a:t>
            </a:r>
            <a:r>
              <a:rPr lang="fr-FR" sz="1700" dirty="0" smtClean="0">
                <a:solidFill>
                  <a:srgbClr val="FF0000"/>
                </a:solidFill>
                <a:latin typeface="Comic Sans MS" pitchFamily="66" charset="0"/>
              </a:rPr>
              <a:t>F</a:t>
            </a:r>
            <a:r>
              <a:rPr lang="fr-FR" sz="1700" dirty="0" smtClean="0">
                <a:latin typeface="Comic Sans MS" pitchFamily="66" charset="0"/>
              </a:rPr>
              <a:t>) est combiné avec le déplacement (</a:t>
            </a:r>
            <a:r>
              <a:rPr lang="fr-FR" sz="1700" dirty="0" smtClean="0">
                <a:solidFill>
                  <a:srgbClr val="FF0000"/>
                </a:solidFill>
                <a:latin typeface="Comic Sans MS" pitchFamily="66" charset="0"/>
              </a:rPr>
              <a:t>d</a:t>
            </a:r>
            <a:r>
              <a:rPr lang="fr-FR" sz="1700" dirty="0" smtClean="0">
                <a:latin typeface="Comic Sans MS" pitchFamily="66" charset="0"/>
              </a:rPr>
              <a:t>) pour transformer une </a:t>
            </a:r>
            <a:r>
              <a:rPr lang="fr-FR" sz="1700" b="1" dirty="0" smtClean="0">
                <a:solidFill>
                  <a:srgbClr val="FF0000"/>
                </a:solidFill>
                <a:latin typeface="Comic Sans MS" pitchFamily="66" charset="0"/>
              </a:rPr>
              <a:t>adresse logique </a:t>
            </a:r>
            <a:r>
              <a:rPr lang="fr-FR" sz="1700" dirty="0" smtClean="0">
                <a:latin typeface="Comic Sans MS" pitchFamily="66" charset="0"/>
              </a:rPr>
              <a:t>en une </a:t>
            </a:r>
            <a:r>
              <a:rPr lang="fr-FR" sz="1700" b="1" dirty="0" smtClean="0">
                <a:solidFill>
                  <a:srgbClr val="FF0000"/>
                </a:solidFill>
                <a:latin typeface="Comic Sans MS" pitchFamily="66" charset="0"/>
              </a:rPr>
              <a:t>adresse physique </a:t>
            </a:r>
            <a:r>
              <a:rPr lang="fr-FR" sz="1700" dirty="0" smtClean="0">
                <a:latin typeface="Comic Sans MS" pitchFamily="66" charset="0"/>
              </a:rPr>
              <a:t>en MC.</a:t>
            </a: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24</a:t>
            </a:fld>
            <a:endParaRPr lang="fr-BE"/>
          </a:p>
        </p:txBody>
      </p:sp>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428728" y="785794"/>
            <a:ext cx="7429552" cy="369332"/>
          </a:xfrm>
          <a:prstGeom prst="rect">
            <a:avLst/>
          </a:prstGeom>
        </p:spPr>
        <p:txBody>
          <a:bodyPr wrap="square">
            <a:spAutoFit/>
          </a:bodyPr>
          <a:lstStyle/>
          <a:p>
            <a:r>
              <a:rPr lang="fr-FR" b="1" dirty="0" smtClean="0">
                <a:solidFill>
                  <a:srgbClr val="002060"/>
                </a:solidFill>
                <a:latin typeface="Comic Sans MS" pitchFamily="66" charset="0"/>
              </a:rPr>
              <a:t>5.3.3. Schéma du fonctionnement de la pagination</a:t>
            </a:r>
          </a:p>
        </p:txBody>
      </p:sp>
      <p:sp>
        <p:nvSpPr>
          <p:cNvPr id="8" name="Rectangle à coins arrondis 7"/>
          <p:cNvSpPr/>
          <p:nvPr/>
        </p:nvSpPr>
        <p:spPr>
          <a:xfrm>
            <a:off x="1643042" y="1214422"/>
            <a:ext cx="78581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CPU</a:t>
            </a:r>
            <a:endParaRPr lang="fr-FR" dirty="0"/>
          </a:p>
        </p:txBody>
      </p:sp>
      <p:sp>
        <p:nvSpPr>
          <p:cNvPr id="9" name="ZoneTexte 8"/>
          <p:cNvSpPr txBox="1"/>
          <p:nvPr/>
        </p:nvSpPr>
        <p:spPr>
          <a:xfrm>
            <a:off x="1142976" y="2143116"/>
            <a:ext cx="1928826" cy="369332"/>
          </a:xfrm>
          <a:prstGeom prst="rect">
            <a:avLst/>
          </a:prstGeom>
          <a:noFill/>
          <a:ln>
            <a:solidFill>
              <a:schemeClr val="accent3"/>
            </a:solidFill>
          </a:ln>
        </p:spPr>
        <p:txBody>
          <a:bodyPr wrap="square" rtlCol="0">
            <a:spAutoFit/>
          </a:bodyPr>
          <a:lstStyle/>
          <a:p>
            <a:r>
              <a:rPr lang="fr-FR" dirty="0" smtClean="0"/>
              <a:t>@ logique linéaire</a:t>
            </a:r>
            <a:endParaRPr lang="fr-FR" dirty="0"/>
          </a:p>
        </p:txBody>
      </p:sp>
      <p:sp>
        <p:nvSpPr>
          <p:cNvPr id="10" name="ZoneTexte 9"/>
          <p:cNvSpPr txBox="1"/>
          <p:nvPr/>
        </p:nvSpPr>
        <p:spPr>
          <a:xfrm>
            <a:off x="1428728" y="2928934"/>
            <a:ext cx="571504" cy="369332"/>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fr-FR" dirty="0" smtClean="0"/>
              <a:t>P</a:t>
            </a:r>
            <a:endParaRPr lang="fr-FR" baseline="-25000" dirty="0"/>
          </a:p>
        </p:txBody>
      </p:sp>
      <p:sp>
        <p:nvSpPr>
          <p:cNvPr id="11" name="ZoneTexte 10"/>
          <p:cNvSpPr txBox="1"/>
          <p:nvPr/>
        </p:nvSpPr>
        <p:spPr>
          <a:xfrm>
            <a:off x="2007872" y="2928934"/>
            <a:ext cx="571504" cy="369332"/>
          </a:xfrm>
          <a:prstGeom prst="rect">
            <a:avLst/>
          </a:prstGeom>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fr-FR" dirty="0" smtClean="0">
                <a:solidFill>
                  <a:srgbClr val="C00000"/>
                </a:solidFill>
              </a:rPr>
              <a:t>d</a:t>
            </a:r>
            <a:endParaRPr lang="fr-FR" baseline="-25000" dirty="0">
              <a:solidFill>
                <a:srgbClr val="C00000"/>
              </a:solidFill>
            </a:endParaRPr>
          </a:p>
        </p:txBody>
      </p:sp>
      <p:graphicFrame>
        <p:nvGraphicFramePr>
          <p:cNvPr id="12" name="Tableau 11"/>
          <p:cNvGraphicFramePr>
            <a:graphicFrameLocks noGrp="1"/>
          </p:cNvGraphicFramePr>
          <p:nvPr/>
        </p:nvGraphicFramePr>
        <p:xfrm>
          <a:off x="3667056" y="2703272"/>
          <a:ext cx="1262134" cy="1854200"/>
        </p:xfrm>
        <a:graphic>
          <a:graphicData uri="http://schemas.openxmlformats.org/drawingml/2006/table">
            <a:tbl>
              <a:tblPr firstRow="1" bandRow="1">
                <a:tableStyleId>{5C22544A-7EE6-4342-B048-85BDC9FD1C3A}</a:tableStyleId>
              </a:tblPr>
              <a:tblGrid>
                <a:gridCol w="1262134">
                  <a:extLst>
                    <a:ext uri="{9D8B030D-6E8A-4147-A177-3AD203B41FA5}">
                      <a16:colId xmlns:a16="http://schemas.microsoft.com/office/drawing/2014/main" val="20000"/>
                    </a:ext>
                  </a:extLst>
                </a:gridCol>
              </a:tblGrid>
              <a:tr h="370840">
                <a:tc>
                  <a:txBody>
                    <a:bodyPr/>
                    <a:lstStyle/>
                    <a:p>
                      <a:r>
                        <a:rPr lang="fr-FR" dirty="0" smtClean="0"/>
                        <a:t>n° cadre</a:t>
                      </a:r>
                      <a:endParaRPr lang="fr-FR" dirty="0"/>
                    </a:p>
                  </a:txBody>
                  <a:tcPr/>
                </a:tc>
                <a:extLst>
                  <a:ext uri="{0D108BD9-81ED-4DB2-BD59-A6C34878D82A}">
                    <a16:rowId xmlns:a16="http://schemas.microsoft.com/office/drawing/2014/main" val="10000"/>
                  </a:ext>
                </a:extLst>
              </a:tr>
              <a:tr h="370840">
                <a:tc>
                  <a:txBody>
                    <a:bodyPr/>
                    <a:lstStyle/>
                    <a:p>
                      <a:endParaRPr lang="fr-FR" dirty="0"/>
                    </a:p>
                  </a:txBody>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solidFill>
                            <a:srgbClr val="00B050"/>
                          </a:solidFill>
                        </a:rPr>
                        <a:t>F=TP(P</a:t>
                      </a:r>
                      <a:r>
                        <a:rPr lang="fr-FR" baseline="0" dirty="0" smtClean="0">
                          <a:solidFill>
                            <a:srgbClr val="00B050"/>
                          </a:solidFill>
                        </a:rPr>
                        <a:t>)</a:t>
                      </a:r>
                    </a:p>
                  </a:txBody>
                  <a:tcPr/>
                </a:tc>
                <a:extLst>
                  <a:ext uri="{0D108BD9-81ED-4DB2-BD59-A6C34878D82A}">
                    <a16:rowId xmlns:a16="http://schemas.microsoft.com/office/drawing/2014/main" val="10002"/>
                  </a:ext>
                </a:extLst>
              </a:tr>
              <a:tr h="370840">
                <a:tc>
                  <a:txBody>
                    <a:bodyPr/>
                    <a:lstStyle/>
                    <a:p>
                      <a:endParaRPr lang="fr-FR" dirty="0"/>
                    </a:p>
                  </a:txBody>
                  <a:tcPr/>
                </a:tc>
                <a:extLst>
                  <a:ext uri="{0D108BD9-81ED-4DB2-BD59-A6C34878D82A}">
                    <a16:rowId xmlns:a16="http://schemas.microsoft.com/office/drawing/2014/main" val="10003"/>
                  </a:ext>
                </a:extLst>
              </a:tr>
              <a:tr h="370840">
                <a:tc>
                  <a:txBody>
                    <a:bodyPr/>
                    <a:lstStyle/>
                    <a:p>
                      <a:endParaRPr lang="fr-FR" dirty="0"/>
                    </a:p>
                  </a:txBody>
                  <a:tcPr/>
                </a:tc>
                <a:extLst>
                  <a:ext uri="{0D108BD9-81ED-4DB2-BD59-A6C34878D82A}">
                    <a16:rowId xmlns:a16="http://schemas.microsoft.com/office/drawing/2014/main" val="10004"/>
                  </a:ext>
                </a:extLst>
              </a:tr>
            </a:tbl>
          </a:graphicData>
        </a:graphic>
      </p:graphicFrame>
      <p:sp>
        <p:nvSpPr>
          <p:cNvPr id="13" name="ZoneTexte 12"/>
          <p:cNvSpPr txBox="1"/>
          <p:nvPr/>
        </p:nvSpPr>
        <p:spPr>
          <a:xfrm>
            <a:off x="1331640" y="3874392"/>
            <a:ext cx="1714512" cy="369332"/>
          </a:xfrm>
          <a:prstGeom prst="rect">
            <a:avLst/>
          </a:prstGeom>
          <a:noFill/>
          <a:ln>
            <a:noFill/>
          </a:ln>
        </p:spPr>
        <p:txBody>
          <a:bodyPr wrap="square" rtlCol="0">
            <a:spAutoFit/>
          </a:bodyPr>
          <a:lstStyle/>
          <a:p>
            <a:pPr algn="ctr"/>
            <a:r>
              <a:rPr lang="fr-FR" dirty="0" smtClean="0"/>
              <a:t>Entrées de la TP</a:t>
            </a:r>
            <a:endParaRPr lang="fr-FR" dirty="0"/>
          </a:p>
        </p:txBody>
      </p:sp>
      <p:sp>
        <p:nvSpPr>
          <p:cNvPr id="14" name="Rectangle 13"/>
          <p:cNvSpPr/>
          <p:nvPr/>
        </p:nvSpPr>
        <p:spPr>
          <a:xfrm>
            <a:off x="3214678" y="3357562"/>
            <a:ext cx="301685" cy="369332"/>
          </a:xfrm>
          <a:prstGeom prst="rect">
            <a:avLst/>
          </a:prstGeom>
        </p:spPr>
        <p:txBody>
          <a:bodyPr wrap="none">
            <a:spAutoFit/>
          </a:bodyPr>
          <a:lstStyle/>
          <a:p>
            <a:pPr algn="ctr"/>
            <a:r>
              <a:rPr lang="fr-FR" dirty="0" smtClean="0"/>
              <a:t>P</a:t>
            </a:r>
            <a:endParaRPr lang="fr-FR" baseline="-25000" dirty="0"/>
          </a:p>
        </p:txBody>
      </p:sp>
      <p:graphicFrame>
        <p:nvGraphicFramePr>
          <p:cNvPr id="16" name="Tableau 15"/>
          <p:cNvGraphicFramePr>
            <a:graphicFrameLocks noGrp="1"/>
          </p:cNvGraphicFramePr>
          <p:nvPr/>
        </p:nvGraphicFramePr>
        <p:xfrm>
          <a:off x="7286643" y="1540520"/>
          <a:ext cx="1000133" cy="3317240"/>
        </p:xfrm>
        <a:graphic>
          <a:graphicData uri="http://schemas.openxmlformats.org/drawingml/2006/table">
            <a:tbl>
              <a:tblPr firstRow="1" bandRow="1">
                <a:tableStyleId>{0505E3EF-67EA-436B-97B2-0124C06EBD24}</a:tableStyleId>
              </a:tblPr>
              <a:tblGrid>
                <a:gridCol w="1000133">
                  <a:extLst>
                    <a:ext uri="{9D8B030D-6E8A-4147-A177-3AD203B41FA5}">
                      <a16:colId xmlns:a16="http://schemas.microsoft.com/office/drawing/2014/main" val="20000"/>
                    </a:ext>
                  </a:extLst>
                </a:gridCol>
              </a:tblGrid>
              <a:tr h="370840">
                <a:tc>
                  <a:txBody>
                    <a:bodyPr/>
                    <a:lstStyle/>
                    <a:p>
                      <a:endParaRPr lang="fr-FR" dirty="0"/>
                    </a:p>
                  </a:txBody>
                  <a:tcPr/>
                </a:tc>
                <a:extLst>
                  <a:ext uri="{0D108BD9-81ED-4DB2-BD59-A6C34878D82A}">
                    <a16:rowId xmlns:a16="http://schemas.microsoft.com/office/drawing/2014/main" val="10000"/>
                  </a:ext>
                </a:extLst>
              </a:tr>
              <a:tr h="370840">
                <a:tc>
                  <a:txBody>
                    <a:bodyPr/>
                    <a:lstStyle/>
                    <a:p>
                      <a:endParaRPr lang="fr-FR" dirty="0"/>
                    </a:p>
                  </a:txBody>
                  <a:tcPr/>
                </a:tc>
                <a:extLst>
                  <a:ext uri="{0D108BD9-81ED-4DB2-BD59-A6C34878D82A}">
                    <a16:rowId xmlns:a16="http://schemas.microsoft.com/office/drawing/2014/main" val="10001"/>
                  </a:ext>
                </a:extLst>
              </a:tr>
              <a:tr h="370840">
                <a:tc>
                  <a:txBody>
                    <a:bodyPr/>
                    <a:lstStyle/>
                    <a:p>
                      <a:endParaRPr lang="fr-FR" dirty="0"/>
                    </a:p>
                  </a:txBody>
                  <a:tcPr/>
                </a:tc>
                <a:extLst>
                  <a:ext uri="{0D108BD9-81ED-4DB2-BD59-A6C34878D82A}">
                    <a16:rowId xmlns:a16="http://schemas.microsoft.com/office/drawing/2014/main" val="10002"/>
                  </a:ext>
                </a:extLst>
              </a:tr>
              <a:tr h="37084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fr-FR" baseline="0" dirty="0" smtClean="0"/>
                        <a:t>  </a:t>
                      </a:r>
                      <a:r>
                        <a:rPr lang="fr-FR" baseline="0" dirty="0" smtClean="0">
                          <a:solidFill>
                            <a:srgbClr val="C00000"/>
                          </a:solidFill>
                        </a:rPr>
                        <a:t>d</a:t>
                      </a:r>
                    </a:p>
                  </a:txBody>
                  <a:tcPr/>
                </a:tc>
                <a:extLst>
                  <a:ext uri="{0D108BD9-81ED-4DB2-BD59-A6C34878D82A}">
                    <a16:rowId xmlns:a16="http://schemas.microsoft.com/office/drawing/2014/main" val="10003"/>
                  </a:ext>
                </a:extLst>
              </a:tr>
              <a:tr h="370840">
                <a:tc>
                  <a:txBody>
                    <a:bodyPr/>
                    <a:lstStyle/>
                    <a:p>
                      <a:r>
                        <a:rPr lang="fr-FR" dirty="0" smtClean="0"/>
                        <a:t> </a:t>
                      </a:r>
                      <a:endParaRPr lang="fr-FR" dirty="0"/>
                    </a:p>
                  </a:txBody>
                  <a:tcPr/>
                </a:tc>
                <a:extLst>
                  <a:ext uri="{0D108BD9-81ED-4DB2-BD59-A6C34878D82A}">
                    <a16:rowId xmlns:a16="http://schemas.microsoft.com/office/drawing/2014/main" val="10004"/>
                  </a:ext>
                </a:extLst>
              </a:tr>
              <a:tr h="146064">
                <a:tc>
                  <a:txBody>
                    <a:bodyPr/>
                    <a:lstStyle/>
                    <a:p>
                      <a:r>
                        <a:rPr lang="fr-FR" dirty="0" smtClean="0"/>
                        <a:t>  </a:t>
                      </a:r>
                      <a:endParaRPr lang="fr-FR" dirty="0">
                        <a:solidFill>
                          <a:srgbClr val="C00000"/>
                        </a:solidFill>
                      </a:endParaRPr>
                    </a:p>
                  </a:txBody>
                  <a:tcPr/>
                </a:tc>
                <a:extLst>
                  <a:ext uri="{0D108BD9-81ED-4DB2-BD59-A6C34878D82A}">
                    <a16:rowId xmlns:a16="http://schemas.microsoft.com/office/drawing/2014/main" val="10005"/>
                  </a:ext>
                </a:extLst>
              </a:tr>
              <a:tr h="146064">
                <a:tc>
                  <a:txBody>
                    <a:bodyPr/>
                    <a:lstStyle/>
                    <a:p>
                      <a:r>
                        <a:rPr lang="fr-FR" dirty="0" smtClean="0"/>
                        <a:t>  </a:t>
                      </a:r>
                      <a:endParaRPr lang="fr-FR" dirty="0">
                        <a:solidFill>
                          <a:srgbClr val="C00000"/>
                        </a:solidFill>
                      </a:endParaRPr>
                    </a:p>
                  </a:txBody>
                  <a:tcPr/>
                </a:tc>
                <a:extLst>
                  <a:ext uri="{0D108BD9-81ED-4DB2-BD59-A6C34878D82A}">
                    <a16:rowId xmlns:a16="http://schemas.microsoft.com/office/drawing/2014/main" val="10006"/>
                  </a:ext>
                </a:extLst>
              </a:tr>
              <a:tr h="146064">
                <a:tc>
                  <a:txBody>
                    <a:bodyPr/>
                    <a:lstStyle/>
                    <a:p>
                      <a:endParaRPr lang="fr-FR" dirty="0"/>
                    </a:p>
                  </a:txBody>
                  <a:tcPr/>
                </a:tc>
                <a:extLst>
                  <a:ext uri="{0D108BD9-81ED-4DB2-BD59-A6C34878D82A}">
                    <a16:rowId xmlns:a16="http://schemas.microsoft.com/office/drawing/2014/main" val="10007"/>
                  </a:ext>
                </a:extLst>
              </a:tr>
              <a:tr h="146064">
                <a:tc>
                  <a:txBody>
                    <a:bodyPr/>
                    <a:lstStyle/>
                    <a:p>
                      <a:endParaRPr lang="fr-FR" dirty="0"/>
                    </a:p>
                  </a:txBody>
                  <a:tcPr/>
                </a:tc>
                <a:extLst>
                  <a:ext uri="{0D108BD9-81ED-4DB2-BD59-A6C34878D82A}">
                    <a16:rowId xmlns:a16="http://schemas.microsoft.com/office/drawing/2014/main" val="10008"/>
                  </a:ext>
                </a:extLst>
              </a:tr>
            </a:tbl>
          </a:graphicData>
        </a:graphic>
      </p:graphicFrame>
      <p:sp>
        <p:nvSpPr>
          <p:cNvPr id="17" name="ZoneTexte 16"/>
          <p:cNvSpPr txBox="1"/>
          <p:nvPr/>
        </p:nvSpPr>
        <p:spPr>
          <a:xfrm>
            <a:off x="5715008" y="1548122"/>
            <a:ext cx="1357322" cy="338554"/>
          </a:xfrm>
          <a:prstGeom prst="rect">
            <a:avLst/>
          </a:prstGeom>
          <a:noFill/>
          <a:ln>
            <a:noFill/>
          </a:ln>
        </p:spPr>
        <p:txBody>
          <a:bodyPr wrap="square" rtlCol="0">
            <a:spAutoFit/>
          </a:bodyPr>
          <a:lstStyle/>
          <a:p>
            <a:r>
              <a:rPr lang="fr-FR" sz="1600" b="1" dirty="0" smtClean="0"/>
              <a:t>N° cadre (F)</a:t>
            </a:r>
            <a:endParaRPr lang="fr-FR" sz="1600" b="1" dirty="0"/>
          </a:p>
        </p:txBody>
      </p:sp>
      <p:sp>
        <p:nvSpPr>
          <p:cNvPr id="18" name="ZoneTexte 17"/>
          <p:cNvSpPr txBox="1"/>
          <p:nvPr/>
        </p:nvSpPr>
        <p:spPr>
          <a:xfrm>
            <a:off x="5786446" y="2857496"/>
            <a:ext cx="1357322" cy="369332"/>
          </a:xfrm>
          <a:prstGeom prst="rect">
            <a:avLst/>
          </a:prstGeom>
          <a:noFill/>
          <a:ln>
            <a:noFill/>
          </a:ln>
        </p:spPr>
        <p:txBody>
          <a:bodyPr wrap="square" rtlCol="0">
            <a:spAutoFit/>
          </a:bodyPr>
          <a:lstStyle/>
          <a:p>
            <a:r>
              <a:rPr lang="fr-FR" dirty="0" smtClean="0"/>
              <a:t>@ physique</a:t>
            </a:r>
            <a:endParaRPr lang="fr-FR" dirty="0"/>
          </a:p>
        </p:txBody>
      </p:sp>
      <p:sp>
        <p:nvSpPr>
          <p:cNvPr id="19" name="Rectangle 18"/>
          <p:cNvSpPr/>
          <p:nvPr/>
        </p:nvSpPr>
        <p:spPr>
          <a:xfrm>
            <a:off x="6778660" y="2428868"/>
            <a:ext cx="293670" cy="369332"/>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r>
              <a:rPr lang="fr-FR" dirty="0" smtClean="0"/>
              <a:t>F</a:t>
            </a:r>
            <a:endParaRPr lang="fr-FR" dirty="0"/>
          </a:p>
        </p:txBody>
      </p:sp>
      <p:cxnSp>
        <p:nvCxnSpPr>
          <p:cNvPr id="21" name="Connecteur droit 20"/>
          <p:cNvCxnSpPr/>
          <p:nvPr/>
        </p:nvCxnSpPr>
        <p:spPr>
          <a:xfrm>
            <a:off x="7286644" y="2855908"/>
            <a:ext cx="142876"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ZoneTexte 22"/>
          <p:cNvSpPr txBox="1"/>
          <p:nvPr/>
        </p:nvSpPr>
        <p:spPr>
          <a:xfrm>
            <a:off x="7560333" y="1143353"/>
            <a:ext cx="857256" cy="369332"/>
          </a:xfrm>
          <a:prstGeom prst="rect">
            <a:avLst/>
          </a:prstGeom>
          <a:noFill/>
          <a:ln>
            <a:noFill/>
          </a:ln>
        </p:spPr>
        <p:txBody>
          <a:bodyPr wrap="square" rtlCol="0">
            <a:spAutoFit/>
          </a:bodyPr>
          <a:lstStyle/>
          <a:p>
            <a:r>
              <a:rPr lang="fr-FR" b="1" dirty="0" smtClean="0"/>
              <a:t>MC</a:t>
            </a:r>
            <a:endParaRPr lang="fr-FR" b="1" dirty="0"/>
          </a:p>
        </p:txBody>
      </p:sp>
      <p:cxnSp>
        <p:nvCxnSpPr>
          <p:cNvPr id="30" name="Connecteur droit avec flèche 29"/>
          <p:cNvCxnSpPr/>
          <p:nvPr/>
        </p:nvCxnSpPr>
        <p:spPr>
          <a:xfrm rot="5400000">
            <a:off x="1822034" y="1964124"/>
            <a:ext cx="357984"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1" name="Connecteur droit avec flèche 30"/>
          <p:cNvCxnSpPr/>
          <p:nvPr/>
        </p:nvCxnSpPr>
        <p:spPr>
          <a:xfrm rot="5400000">
            <a:off x="1786315" y="2714223"/>
            <a:ext cx="428628" cy="794"/>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4" name="Connecteur droit 33"/>
          <p:cNvCxnSpPr/>
          <p:nvPr/>
        </p:nvCxnSpPr>
        <p:spPr>
          <a:xfrm rot="5400000">
            <a:off x="1572398" y="3499644"/>
            <a:ext cx="428628" cy="1588"/>
          </a:xfrm>
          <a:prstGeom prst="line">
            <a:avLst/>
          </a:prstGeom>
        </p:spPr>
        <p:style>
          <a:lnRef idx="3">
            <a:schemeClr val="accent3"/>
          </a:lnRef>
          <a:fillRef idx="0">
            <a:schemeClr val="accent3"/>
          </a:fillRef>
          <a:effectRef idx="2">
            <a:schemeClr val="accent3"/>
          </a:effectRef>
          <a:fontRef idx="minor">
            <a:schemeClr val="tx1"/>
          </a:fontRef>
        </p:style>
      </p:cxnSp>
      <p:cxnSp>
        <p:nvCxnSpPr>
          <p:cNvPr id="37" name="Connecteur droit avec flèche 36"/>
          <p:cNvCxnSpPr/>
          <p:nvPr/>
        </p:nvCxnSpPr>
        <p:spPr>
          <a:xfrm flipV="1">
            <a:off x="1774043" y="3702162"/>
            <a:ext cx="1872000" cy="1259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51" name="Connecteur droit avec flèche 50"/>
          <p:cNvCxnSpPr/>
          <p:nvPr/>
        </p:nvCxnSpPr>
        <p:spPr>
          <a:xfrm>
            <a:off x="3286116" y="2500306"/>
            <a:ext cx="1836000" cy="1588"/>
          </a:xfrm>
          <a:prstGeom prst="straightConnector1">
            <a:avLst/>
          </a:prstGeom>
          <a:ln>
            <a:headEnd type="none" w="med" len="med"/>
            <a:tailEnd type="arrow" w="med" len="med"/>
          </a:ln>
        </p:spPr>
        <p:style>
          <a:lnRef idx="3">
            <a:schemeClr val="accent3"/>
          </a:lnRef>
          <a:fillRef idx="0">
            <a:schemeClr val="accent3"/>
          </a:fillRef>
          <a:effectRef idx="2">
            <a:schemeClr val="accent3"/>
          </a:effectRef>
          <a:fontRef idx="minor">
            <a:schemeClr val="tx1"/>
          </a:fontRef>
        </p:style>
      </p:cxnSp>
      <p:sp>
        <p:nvSpPr>
          <p:cNvPr id="55" name="ZoneTexte 54"/>
          <p:cNvSpPr txBox="1"/>
          <p:nvPr/>
        </p:nvSpPr>
        <p:spPr>
          <a:xfrm>
            <a:off x="5143504" y="3000372"/>
            <a:ext cx="571504" cy="369332"/>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fr-FR" dirty="0" smtClean="0"/>
              <a:t>F</a:t>
            </a:r>
            <a:endParaRPr lang="fr-FR" baseline="-25000" dirty="0"/>
          </a:p>
        </p:txBody>
      </p:sp>
      <p:sp>
        <p:nvSpPr>
          <p:cNvPr id="56" name="ZoneTexte 55"/>
          <p:cNvSpPr txBox="1"/>
          <p:nvPr/>
        </p:nvSpPr>
        <p:spPr>
          <a:xfrm>
            <a:off x="5143504" y="2273850"/>
            <a:ext cx="571504" cy="369332"/>
          </a:xfrm>
          <a:prstGeom prst="rect">
            <a:avLst/>
          </a:prstGeom>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fr-FR" dirty="0" smtClean="0">
                <a:solidFill>
                  <a:srgbClr val="C00000"/>
                </a:solidFill>
              </a:rPr>
              <a:t>d</a:t>
            </a:r>
            <a:endParaRPr lang="fr-FR" baseline="-25000" dirty="0">
              <a:solidFill>
                <a:srgbClr val="C00000"/>
              </a:solidFill>
            </a:endParaRPr>
          </a:p>
        </p:txBody>
      </p:sp>
      <p:cxnSp>
        <p:nvCxnSpPr>
          <p:cNvPr id="57" name="Connecteur droit 56"/>
          <p:cNvCxnSpPr/>
          <p:nvPr/>
        </p:nvCxnSpPr>
        <p:spPr>
          <a:xfrm>
            <a:off x="4929190" y="3713164"/>
            <a:ext cx="500066" cy="1588"/>
          </a:xfrm>
          <a:prstGeom prst="line">
            <a:avLst/>
          </a:prstGeom>
        </p:spPr>
        <p:style>
          <a:lnRef idx="3">
            <a:schemeClr val="accent3"/>
          </a:lnRef>
          <a:fillRef idx="0">
            <a:schemeClr val="accent3"/>
          </a:fillRef>
          <a:effectRef idx="2">
            <a:schemeClr val="accent3"/>
          </a:effectRef>
          <a:fontRef idx="minor">
            <a:schemeClr val="tx1"/>
          </a:fontRef>
        </p:style>
      </p:cxnSp>
      <p:cxnSp>
        <p:nvCxnSpPr>
          <p:cNvPr id="59" name="Connecteur droit avec flèche 58"/>
          <p:cNvCxnSpPr/>
          <p:nvPr/>
        </p:nvCxnSpPr>
        <p:spPr>
          <a:xfrm rot="5400000" flipH="1" flipV="1">
            <a:off x="5286380" y="3571876"/>
            <a:ext cx="285753" cy="3"/>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72" name="Rectangle 71"/>
          <p:cNvSpPr/>
          <p:nvPr/>
        </p:nvSpPr>
        <p:spPr>
          <a:xfrm>
            <a:off x="2034547" y="2500306"/>
            <a:ext cx="1180131" cy="369332"/>
          </a:xfrm>
          <a:prstGeom prst="rect">
            <a:avLst/>
          </a:prstGeom>
        </p:spPr>
        <p:txBody>
          <a:bodyPr wrap="none">
            <a:spAutoFit/>
          </a:bodyPr>
          <a:lstStyle/>
          <a:p>
            <a:r>
              <a:rPr lang="fr-FR" dirty="0" smtClean="0"/>
              <a:t>@ paginée</a:t>
            </a:r>
            <a:endParaRPr lang="fr-FR" dirty="0"/>
          </a:p>
        </p:txBody>
      </p:sp>
      <p:sp>
        <p:nvSpPr>
          <p:cNvPr id="33" name="ZoneTexte 32"/>
          <p:cNvSpPr txBox="1"/>
          <p:nvPr/>
        </p:nvSpPr>
        <p:spPr>
          <a:xfrm>
            <a:off x="3286116" y="4572008"/>
            <a:ext cx="2214578" cy="369332"/>
          </a:xfrm>
          <a:prstGeom prst="rect">
            <a:avLst/>
          </a:prstGeom>
          <a:noFill/>
          <a:ln>
            <a:noFill/>
          </a:ln>
        </p:spPr>
        <p:txBody>
          <a:bodyPr wrap="square" rtlCol="0">
            <a:spAutoFit/>
          </a:bodyPr>
          <a:lstStyle/>
          <a:p>
            <a:r>
              <a:rPr lang="fr-FR" dirty="0" smtClean="0">
                <a:solidFill>
                  <a:srgbClr val="C00000"/>
                </a:solidFill>
              </a:rPr>
              <a:t>Table des pages </a:t>
            </a:r>
            <a:r>
              <a:rPr lang="fr-FR" dirty="0" smtClean="0">
                <a:solidFill>
                  <a:srgbClr val="00B050"/>
                </a:solidFill>
              </a:rPr>
              <a:t>(TP)</a:t>
            </a:r>
            <a:endParaRPr lang="fr-FR" dirty="0">
              <a:solidFill>
                <a:srgbClr val="00B050"/>
              </a:solidFill>
            </a:endParaRPr>
          </a:p>
        </p:txBody>
      </p:sp>
      <p:sp>
        <p:nvSpPr>
          <p:cNvPr id="35" name="Rectangle à coins arrondis 34"/>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cxnSp>
        <p:nvCxnSpPr>
          <p:cNvPr id="39" name="Connecteur droit avec flèche 38"/>
          <p:cNvCxnSpPr/>
          <p:nvPr/>
        </p:nvCxnSpPr>
        <p:spPr>
          <a:xfrm flipV="1">
            <a:off x="3000364" y="4000504"/>
            <a:ext cx="642942" cy="714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a:off x="3000364" y="4071942"/>
            <a:ext cx="642942" cy="21431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48" name="Groupe 47"/>
          <p:cNvGrpSpPr/>
          <p:nvPr/>
        </p:nvGrpSpPr>
        <p:grpSpPr>
          <a:xfrm>
            <a:off x="5286380" y="2643182"/>
            <a:ext cx="367006" cy="369332"/>
            <a:chOff x="4812311" y="2607290"/>
            <a:chExt cx="367006" cy="369332"/>
          </a:xfrm>
        </p:grpSpPr>
        <p:sp>
          <p:nvSpPr>
            <p:cNvPr id="53" name="Rectangle 52"/>
            <p:cNvSpPr/>
            <p:nvPr/>
          </p:nvSpPr>
          <p:spPr>
            <a:xfrm>
              <a:off x="4812311" y="2607290"/>
              <a:ext cx="367006" cy="369332"/>
            </a:xfrm>
            <a:prstGeom prst="rect">
              <a:avLst/>
            </a:prstGeom>
          </p:spPr>
          <p:txBody>
            <a:bodyPr wrap="square">
              <a:spAutoFit/>
            </a:bodyPr>
            <a:lstStyle/>
            <a:p>
              <a:pPr algn="ctr"/>
              <a:r>
                <a:rPr lang="fr-FR" b="1" dirty="0" smtClean="0"/>
                <a:t>+</a:t>
              </a:r>
              <a:endParaRPr lang="fr-FR" b="1" dirty="0">
                <a:solidFill>
                  <a:srgbClr val="C00000"/>
                </a:solidFill>
              </a:endParaRPr>
            </a:p>
          </p:txBody>
        </p:sp>
        <p:sp>
          <p:nvSpPr>
            <p:cNvPr id="47" name="Ellipse 46"/>
            <p:cNvSpPr/>
            <p:nvPr/>
          </p:nvSpPr>
          <p:spPr>
            <a:xfrm>
              <a:off x="4857752" y="2643182"/>
              <a:ext cx="285752" cy="28575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14337" name="Rectangle 1"/>
          <p:cNvSpPr>
            <a:spLocks noChangeArrowheads="1"/>
          </p:cNvSpPr>
          <p:nvPr/>
        </p:nvSpPr>
        <p:spPr bwMode="auto">
          <a:xfrm>
            <a:off x="1071506" y="5000636"/>
            <a:ext cx="7858212"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fr-FR"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Pour accéder à la mémoire centrale, un processus utilisateur a besoin des opérations suivantes :</a:t>
            </a:r>
            <a:endParaRPr kumimoji="0" lang="fr-FR" b="0" i="0" u="none" strike="noStrike" cap="none" normalizeH="0" baseline="0" dirty="0" smtClean="0">
              <a:ln>
                <a:noFill/>
              </a:ln>
              <a:solidFill>
                <a:schemeClr val="tx1"/>
              </a:solidFill>
              <a:effectLst/>
              <a:latin typeface="Comic Sans MS" pitchFamily="66" charset="0"/>
              <a:cs typeface="Arial" pitchFamily="34" charset="0"/>
            </a:endParaRPr>
          </a:p>
          <a:p>
            <a:pPr marL="800100" lvl="1" indent="-342900" eaLnBrk="0" fontAlgn="base" hangingPunct="0">
              <a:spcBef>
                <a:spcPct val="0"/>
              </a:spcBef>
              <a:spcAft>
                <a:spcPct val="0"/>
              </a:spcAft>
              <a:buAutoNum type="alphaLcParenR"/>
            </a:pPr>
            <a:r>
              <a:rPr kumimoji="0" lang="fr-FR" sz="1600" b="0" i="0" u="none" strike="noStrike" cap="none" normalizeH="0" baseline="0" dirty="0" smtClean="0">
                <a:ln>
                  <a:noFill/>
                </a:ln>
                <a:solidFill>
                  <a:srgbClr val="C00000"/>
                </a:solidFill>
                <a:effectLst/>
                <a:latin typeface="Comic Sans MS" pitchFamily="66" charset="0"/>
                <a:ea typeface="Calibri" pitchFamily="34" charset="0"/>
                <a:cs typeface="Arial" pitchFamily="34" charset="0"/>
              </a:rPr>
              <a:t>Division euclidienne,</a:t>
            </a:r>
            <a:r>
              <a:rPr kumimoji="0" lang="fr-FR" sz="1600" b="0" i="0" u="none" strike="noStrike" cap="none" normalizeH="0" dirty="0" smtClean="0">
                <a:ln>
                  <a:noFill/>
                </a:ln>
                <a:solidFill>
                  <a:srgbClr val="C00000"/>
                </a:solidFill>
                <a:effectLst/>
                <a:latin typeface="Comic Sans MS" pitchFamily="66" charset="0"/>
                <a:ea typeface="Calibri" pitchFamily="34" charset="0"/>
                <a:cs typeface="Arial" pitchFamily="34" charset="0"/>
              </a:rPr>
              <a:t> </a:t>
            </a:r>
          </a:p>
          <a:p>
            <a:pPr marL="800100" lvl="1" indent="-342900" eaLnBrk="0" fontAlgn="base" hangingPunct="0">
              <a:spcBef>
                <a:spcPct val="0"/>
              </a:spcBef>
              <a:spcAft>
                <a:spcPct val="0"/>
              </a:spcAft>
              <a:buAutoNum type="alphaLcParenR"/>
            </a:pPr>
            <a:r>
              <a:rPr kumimoji="0" lang="fr-FR" sz="1600" b="0" i="0" u="none" strike="noStrike" cap="none" normalizeH="0" baseline="0" dirty="0" smtClean="0">
                <a:ln>
                  <a:noFill/>
                </a:ln>
                <a:solidFill>
                  <a:srgbClr val="C00000"/>
                </a:solidFill>
                <a:effectLst/>
                <a:latin typeface="Comic Sans MS" pitchFamily="66" charset="0"/>
                <a:ea typeface="Calibri" pitchFamily="34" charset="0"/>
                <a:cs typeface="Arial" pitchFamily="34" charset="0"/>
              </a:rPr>
              <a:t>Accès à la table de pages (MC) : 1er accès,</a:t>
            </a:r>
          </a:p>
          <a:p>
            <a:pPr marL="800100" lvl="1" indent="-342900" eaLnBrk="0" fontAlgn="base" hangingPunct="0">
              <a:spcBef>
                <a:spcPct val="0"/>
              </a:spcBef>
              <a:spcAft>
                <a:spcPct val="0"/>
              </a:spcAft>
              <a:buAutoNum type="alphaLcParenR"/>
            </a:pPr>
            <a:r>
              <a:rPr kumimoji="0" lang="fr-FR" sz="1600" b="0" i="0" u="none" strike="noStrike" cap="none" normalizeH="0" baseline="0" dirty="0" smtClean="0">
                <a:ln>
                  <a:noFill/>
                </a:ln>
                <a:solidFill>
                  <a:srgbClr val="C00000"/>
                </a:solidFill>
                <a:effectLst/>
                <a:latin typeface="Comic Sans MS" pitchFamily="66" charset="0"/>
                <a:ea typeface="Calibri" pitchFamily="34" charset="0"/>
                <a:cs typeface="Arial" pitchFamily="34" charset="0"/>
              </a:rPr>
              <a:t>Addition,  </a:t>
            </a:r>
            <a:endParaRPr lang="fr-FR" sz="1600" dirty="0" smtClean="0">
              <a:solidFill>
                <a:srgbClr val="C00000"/>
              </a:solidFill>
              <a:latin typeface="Comic Sans MS" pitchFamily="66" charset="0"/>
              <a:ea typeface="Calibri" pitchFamily="34" charset="0"/>
              <a:cs typeface="Arial" pitchFamily="34" charset="0"/>
            </a:endParaRPr>
          </a:p>
          <a:p>
            <a:pPr marL="800100" lvl="1" indent="-342900" eaLnBrk="0" fontAlgn="base" hangingPunct="0">
              <a:spcBef>
                <a:spcPct val="0"/>
              </a:spcBef>
              <a:spcAft>
                <a:spcPct val="0"/>
              </a:spcAft>
              <a:buAutoNum type="alphaLcParenR"/>
            </a:pPr>
            <a:r>
              <a:rPr lang="fr-FR" sz="1600" dirty="0" smtClean="0">
                <a:solidFill>
                  <a:srgbClr val="C00000"/>
                </a:solidFill>
                <a:latin typeface="Comic Sans MS" pitchFamily="66" charset="0"/>
                <a:ea typeface="Calibri" pitchFamily="34" charset="0"/>
                <a:cs typeface="Arial" pitchFamily="34" charset="0"/>
              </a:rPr>
              <a:t>d) Accès à la MC : 2ème accès</a:t>
            </a:r>
            <a:endParaRPr kumimoji="0" lang="fr-FR" b="0" i="0" u="none" strike="noStrike" cap="none" normalizeH="0" baseline="0" dirty="0" smtClean="0">
              <a:ln>
                <a:noFill/>
              </a:ln>
              <a:solidFill>
                <a:srgbClr val="00B050"/>
              </a:solidFill>
              <a:effectLst/>
              <a:latin typeface="Comic Sans MS" pitchFamily="66" charset="0"/>
              <a:cs typeface="Arial" pitchFamily="34" charset="0"/>
            </a:endParaRPr>
          </a:p>
        </p:txBody>
      </p:sp>
      <p:cxnSp>
        <p:nvCxnSpPr>
          <p:cNvPr id="46" name="Connecteur droit avec flèche 45"/>
          <p:cNvCxnSpPr/>
          <p:nvPr/>
        </p:nvCxnSpPr>
        <p:spPr>
          <a:xfrm>
            <a:off x="2571736" y="3143248"/>
            <a:ext cx="714380" cy="1588"/>
          </a:xfrm>
          <a:prstGeom prst="straightConnector1">
            <a:avLst/>
          </a:prstGeom>
          <a:ln>
            <a:headEnd type="none" w="med" len="med"/>
            <a:tailEnd type="none" w="med" len="med"/>
          </a:ln>
        </p:spPr>
        <p:style>
          <a:lnRef idx="3">
            <a:schemeClr val="accent3"/>
          </a:lnRef>
          <a:fillRef idx="0">
            <a:schemeClr val="accent3"/>
          </a:fillRef>
          <a:effectRef idx="2">
            <a:schemeClr val="accent3"/>
          </a:effectRef>
          <a:fontRef idx="minor">
            <a:schemeClr val="tx1"/>
          </a:fontRef>
        </p:style>
      </p:cxnSp>
      <p:cxnSp>
        <p:nvCxnSpPr>
          <p:cNvPr id="50" name="Connecteur droit 49"/>
          <p:cNvCxnSpPr/>
          <p:nvPr/>
        </p:nvCxnSpPr>
        <p:spPr>
          <a:xfrm rot="5400000">
            <a:off x="2963851" y="2821777"/>
            <a:ext cx="643736" cy="794"/>
          </a:xfrm>
          <a:prstGeom prst="line">
            <a:avLst/>
          </a:prstGeom>
        </p:spPr>
        <p:style>
          <a:lnRef idx="3">
            <a:schemeClr val="accent3"/>
          </a:lnRef>
          <a:fillRef idx="0">
            <a:schemeClr val="accent3"/>
          </a:fillRef>
          <a:effectRef idx="2">
            <a:schemeClr val="accent3"/>
          </a:effectRef>
          <a:fontRef idx="minor">
            <a:schemeClr val="tx1"/>
          </a:fontRef>
        </p:style>
      </p:cxnSp>
      <p:cxnSp>
        <p:nvCxnSpPr>
          <p:cNvPr id="64" name="Connecteur droit avec flèche 63"/>
          <p:cNvCxnSpPr/>
          <p:nvPr/>
        </p:nvCxnSpPr>
        <p:spPr>
          <a:xfrm>
            <a:off x="5643570" y="2857496"/>
            <a:ext cx="1571636" cy="1588"/>
          </a:xfrm>
          <a:prstGeom prst="straightConnector1">
            <a:avLst/>
          </a:prstGeom>
          <a:ln>
            <a:headEnd type="none" w="med" len="med"/>
            <a:tailEnd type="arrow" w="med" len="med"/>
          </a:ln>
        </p:spPr>
        <p:style>
          <a:lnRef idx="3">
            <a:schemeClr val="accent3"/>
          </a:lnRef>
          <a:fillRef idx="0">
            <a:schemeClr val="accent3"/>
          </a:fillRef>
          <a:effectRef idx="2">
            <a:schemeClr val="accent3"/>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25</a:t>
            </a:fld>
            <a:endParaRPr lang="fr-BE"/>
          </a:p>
        </p:txBody>
      </p:sp>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428728" y="857232"/>
            <a:ext cx="7429552" cy="2185214"/>
          </a:xfrm>
          <a:prstGeom prst="rect">
            <a:avLst/>
          </a:prstGeom>
        </p:spPr>
        <p:txBody>
          <a:bodyPr wrap="square">
            <a:spAutoFit/>
          </a:bodyPr>
          <a:lstStyle/>
          <a:p>
            <a:r>
              <a:rPr lang="fr-FR" b="1" dirty="0" smtClean="0">
                <a:solidFill>
                  <a:srgbClr val="002060"/>
                </a:solidFill>
                <a:latin typeface="Comic Sans MS" pitchFamily="66" charset="0"/>
              </a:rPr>
              <a:t>5.3.4. Adresse logique et adresse physique</a:t>
            </a:r>
          </a:p>
          <a:p>
            <a:pPr marL="177800" indent="88900" algn="just">
              <a:lnSpc>
                <a:spcPct val="150000"/>
              </a:lnSpc>
              <a:spcBef>
                <a:spcPts val="600"/>
              </a:spcBef>
              <a:buFont typeface="Wingdings" pitchFamily="2" charset="2"/>
              <a:buChar char="v"/>
            </a:pPr>
            <a:r>
              <a:rPr lang="fr-FR" b="1" dirty="0" smtClean="0">
                <a:solidFill>
                  <a:srgbClr val="002060"/>
                </a:solidFill>
                <a:latin typeface="Comic Sans MS" pitchFamily="66" charset="0"/>
              </a:rPr>
              <a:t> </a:t>
            </a:r>
            <a:r>
              <a:rPr lang="fr-FR" dirty="0" smtClean="0">
                <a:latin typeface="Comic Sans MS" pitchFamily="66" charset="0"/>
              </a:rPr>
              <a:t>La taille de la page (et donc d’un cadre) est une puissance de 2;</a:t>
            </a:r>
          </a:p>
          <a:p>
            <a:pPr marL="177800" indent="88900" algn="just">
              <a:lnSpc>
                <a:spcPct val="150000"/>
              </a:lnSpc>
              <a:spcBef>
                <a:spcPts val="600"/>
              </a:spcBef>
              <a:buClr>
                <a:srgbClr val="002060"/>
              </a:buClr>
              <a:buFont typeface="Wingdings" pitchFamily="2" charset="2"/>
              <a:buChar char="v"/>
            </a:pPr>
            <a:r>
              <a:rPr lang="fr-FR" dirty="0" smtClean="0">
                <a:latin typeface="Comic Sans MS" pitchFamily="66" charset="0"/>
              </a:rPr>
              <a:t> Si la taille totale d’un processus (longueur) est représenté sur </a:t>
            </a:r>
            <a:r>
              <a:rPr lang="fr-FR" dirty="0" smtClean="0">
                <a:solidFill>
                  <a:srgbClr val="FF0000"/>
                </a:solidFill>
                <a:latin typeface="Comic Sans MS" pitchFamily="66" charset="0"/>
              </a:rPr>
              <a:t>n</a:t>
            </a:r>
            <a:r>
              <a:rPr lang="fr-FR" dirty="0" smtClean="0">
                <a:latin typeface="Comic Sans MS" pitchFamily="66" charset="0"/>
              </a:rPr>
              <a:t> bits (</a:t>
            </a:r>
            <a:r>
              <a:rPr lang="fr-FR" dirty="0" smtClean="0">
                <a:solidFill>
                  <a:srgbClr val="FF0000"/>
                </a:solidFill>
                <a:latin typeface="Comic Sans MS" pitchFamily="66" charset="0"/>
              </a:rPr>
              <a:t>2</a:t>
            </a:r>
            <a:r>
              <a:rPr lang="fr-FR" baseline="30000" dirty="0" smtClean="0">
                <a:solidFill>
                  <a:srgbClr val="FF0000"/>
                </a:solidFill>
                <a:latin typeface="Comic Sans MS" pitchFamily="66" charset="0"/>
              </a:rPr>
              <a:t>n-1 </a:t>
            </a:r>
            <a:r>
              <a:rPr lang="fr-FR" dirty="0" smtClean="0">
                <a:latin typeface="Comic Sans MS" pitchFamily="66" charset="0"/>
              </a:rPr>
              <a:t>&lt; longueur &lt;=</a:t>
            </a:r>
            <a:r>
              <a:rPr lang="fr-FR" dirty="0" smtClean="0">
                <a:solidFill>
                  <a:srgbClr val="FF0000"/>
                </a:solidFill>
                <a:latin typeface="Comic Sans MS" pitchFamily="66" charset="0"/>
              </a:rPr>
              <a:t> 2</a:t>
            </a:r>
            <a:r>
              <a:rPr lang="fr-FR" baseline="30000" dirty="0" smtClean="0">
                <a:solidFill>
                  <a:srgbClr val="FF0000"/>
                </a:solidFill>
                <a:latin typeface="Comic Sans MS" pitchFamily="66" charset="0"/>
              </a:rPr>
              <a:t>n</a:t>
            </a:r>
            <a:r>
              <a:rPr lang="fr-FR" dirty="0" smtClean="0">
                <a:latin typeface="Comic Sans MS" pitchFamily="66" charset="0"/>
              </a:rPr>
              <a:t>) et la taille d'une page est </a:t>
            </a:r>
            <a:r>
              <a:rPr lang="fr-FR" dirty="0" smtClean="0">
                <a:solidFill>
                  <a:srgbClr val="FF0000"/>
                </a:solidFill>
                <a:latin typeface="Comic Sans MS" pitchFamily="66" charset="0"/>
              </a:rPr>
              <a:t>2</a:t>
            </a:r>
            <a:r>
              <a:rPr lang="fr-FR" baseline="30000" dirty="0" smtClean="0">
                <a:solidFill>
                  <a:srgbClr val="FF0000"/>
                </a:solidFill>
                <a:latin typeface="Comic Sans MS" pitchFamily="66" charset="0"/>
              </a:rPr>
              <a:t>m</a:t>
            </a:r>
            <a:r>
              <a:rPr lang="fr-FR" baseline="30000" dirty="0" smtClean="0">
                <a:latin typeface="Comic Sans MS" pitchFamily="66" charset="0"/>
              </a:rPr>
              <a:t> </a:t>
            </a:r>
            <a:r>
              <a:rPr lang="fr-FR" dirty="0" smtClean="0">
                <a:latin typeface="Comic Sans MS" pitchFamily="66" charset="0"/>
              </a:rPr>
              <a:t>(octets ou mots mémoires);</a:t>
            </a:r>
          </a:p>
        </p:txBody>
      </p:sp>
      <p:grpSp>
        <p:nvGrpSpPr>
          <p:cNvPr id="15" name="Groupe 14"/>
          <p:cNvGrpSpPr/>
          <p:nvPr/>
        </p:nvGrpSpPr>
        <p:grpSpPr>
          <a:xfrm>
            <a:off x="3786182" y="5857892"/>
            <a:ext cx="3000396" cy="869398"/>
            <a:chOff x="3786182" y="5857892"/>
            <a:chExt cx="3000396" cy="869398"/>
          </a:xfrm>
        </p:grpSpPr>
        <p:sp>
          <p:nvSpPr>
            <p:cNvPr id="8" name="Rectangle 7"/>
            <p:cNvSpPr/>
            <p:nvPr/>
          </p:nvSpPr>
          <p:spPr>
            <a:xfrm>
              <a:off x="3786182" y="5857892"/>
              <a:ext cx="1143008" cy="428628"/>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solidFill>
                    <a:srgbClr val="002060"/>
                  </a:solidFill>
                </a:rPr>
                <a:t>P</a:t>
              </a:r>
              <a:endParaRPr lang="fr-FR" b="1" dirty="0">
                <a:solidFill>
                  <a:srgbClr val="002060"/>
                </a:solidFill>
              </a:endParaRPr>
            </a:p>
          </p:txBody>
        </p:sp>
        <p:sp>
          <p:nvSpPr>
            <p:cNvPr id="9" name="Rectangle 8"/>
            <p:cNvSpPr/>
            <p:nvPr/>
          </p:nvSpPr>
          <p:spPr>
            <a:xfrm>
              <a:off x="4929190" y="5857892"/>
              <a:ext cx="1857388" cy="428628"/>
            </a:xfrm>
            <a:prstGeom prst="rect">
              <a:avLst/>
            </a:prstGeom>
            <a:solidFill>
              <a:srgbClr val="92D050"/>
            </a:solidFill>
            <a:ln>
              <a:solidFill>
                <a:srgbClr val="0070C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sz="2000" b="1" dirty="0" smtClean="0">
                  <a:solidFill>
                    <a:srgbClr val="002060"/>
                  </a:solidFill>
                </a:rPr>
                <a:t>d</a:t>
              </a:r>
              <a:endParaRPr lang="fr-FR" sz="2000" b="1" dirty="0">
                <a:solidFill>
                  <a:srgbClr val="002060"/>
                </a:solidFill>
              </a:endParaRPr>
            </a:p>
          </p:txBody>
        </p:sp>
        <p:sp>
          <p:nvSpPr>
            <p:cNvPr id="10" name="Rectangle 9"/>
            <p:cNvSpPr/>
            <p:nvPr/>
          </p:nvSpPr>
          <p:spPr>
            <a:xfrm>
              <a:off x="3786182" y="6357958"/>
              <a:ext cx="1071127" cy="369332"/>
            </a:xfrm>
            <a:prstGeom prst="rect">
              <a:avLst/>
            </a:prstGeom>
          </p:spPr>
          <p:txBody>
            <a:bodyPr wrap="none">
              <a:spAutoFit/>
            </a:bodyPr>
            <a:lstStyle/>
            <a:p>
              <a:r>
                <a:rPr lang="fr-FR" dirty="0" smtClean="0">
                  <a:solidFill>
                    <a:srgbClr val="FF0000"/>
                  </a:solidFill>
                  <a:latin typeface="Comic Sans MS" pitchFamily="66" charset="0"/>
                </a:rPr>
                <a:t>n-m bits</a:t>
              </a:r>
              <a:endParaRPr lang="fr-FR" dirty="0"/>
            </a:p>
          </p:txBody>
        </p:sp>
        <p:sp>
          <p:nvSpPr>
            <p:cNvPr id="11" name="Rectangle 10"/>
            <p:cNvSpPr/>
            <p:nvPr/>
          </p:nvSpPr>
          <p:spPr>
            <a:xfrm>
              <a:off x="5357818" y="6357958"/>
              <a:ext cx="854721" cy="369332"/>
            </a:xfrm>
            <a:prstGeom prst="rect">
              <a:avLst/>
            </a:prstGeom>
          </p:spPr>
          <p:txBody>
            <a:bodyPr wrap="none">
              <a:spAutoFit/>
            </a:bodyPr>
            <a:lstStyle/>
            <a:p>
              <a:r>
                <a:rPr lang="fr-FR" dirty="0" smtClean="0">
                  <a:solidFill>
                    <a:srgbClr val="FF0000"/>
                  </a:solidFill>
                  <a:latin typeface="Comic Sans MS" pitchFamily="66" charset="0"/>
                </a:rPr>
                <a:t>m bits</a:t>
              </a:r>
              <a:endParaRPr lang="fr-FR" dirty="0"/>
            </a:p>
          </p:txBody>
        </p:sp>
      </p:grpSp>
      <p:sp>
        <p:nvSpPr>
          <p:cNvPr id="12" name="Rectangle 11"/>
          <p:cNvSpPr/>
          <p:nvPr/>
        </p:nvSpPr>
        <p:spPr>
          <a:xfrm>
            <a:off x="6357950" y="2786058"/>
            <a:ext cx="1785950" cy="15001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Espace logique</a:t>
            </a:r>
          </a:p>
          <a:p>
            <a:pPr algn="ctr"/>
            <a:endParaRPr lang="fr-FR" dirty="0">
              <a:solidFill>
                <a:schemeClr val="bg1"/>
              </a:solidFill>
            </a:endParaRPr>
          </a:p>
        </p:txBody>
      </p:sp>
      <p:sp>
        <p:nvSpPr>
          <p:cNvPr id="13" name="Rectangle 12"/>
          <p:cNvSpPr/>
          <p:nvPr/>
        </p:nvSpPr>
        <p:spPr>
          <a:xfrm>
            <a:off x="3643306" y="3286124"/>
            <a:ext cx="1785950" cy="34766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fr-FR" dirty="0" smtClean="0"/>
              <a:t>Taille page (2</a:t>
            </a:r>
            <a:r>
              <a:rPr lang="fr-FR" baseline="30000" dirty="0" smtClean="0"/>
              <a:t>m </a:t>
            </a:r>
            <a:r>
              <a:rPr lang="fr-FR" dirty="0" smtClean="0"/>
              <a:t>ø)</a:t>
            </a:r>
            <a:endParaRPr lang="fr-FR" dirty="0"/>
          </a:p>
        </p:txBody>
      </p:sp>
      <p:sp>
        <p:nvSpPr>
          <p:cNvPr id="14" name="Rectangle 13"/>
          <p:cNvSpPr/>
          <p:nvPr/>
        </p:nvSpPr>
        <p:spPr>
          <a:xfrm>
            <a:off x="1214382" y="4357694"/>
            <a:ext cx="7929618" cy="1415772"/>
          </a:xfrm>
          <a:prstGeom prst="rect">
            <a:avLst/>
          </a:prstGeom>
        </p:spPr>
        <p:txBody>
          <a:bodyPr wrap="square">
            <a:spAutoFit/>
          </a:bodyPr>
          <a:lstStyle/>
          <a:p>
            <a:pPr marL="177800" indent="266700" algn="just">
              <a:lnSpc>
                <a:spcPct val="150000"/>
              </a:lnSpc>
              <a:spcBef>
                <a:spcPts val="600"/>
              </a:spcBef>
              <a:buClr>
                <a:srgbClr val="002060"/>
              </a:buClr>
              <a:buFont typeface="Wingdings" pitchFamily="2" charset="2"/>
              <a:buChar char="Ø"/>
            </a:pPr>
            <a:r>
              <a:rPr lang="fr-FR" dirty="0" smtClean="0">
                <a:latin typeface="Comic Sans MS" pitchFamily="66" charset="0"/>
              </a:rPr>
              <a:t>Les </a:t>
            </a:r>
            <a:r>
              <a:rPr lang="fr-FR" dirty="0" smtClean="0">
                <a:solidFill>
                  <a:srgbClr val="FF0000"/>
                </a:solidFill>
                <a:latin typeface="Comic Sans MS" pitchFamily="66" charset="0"/>
              </a:rPr>
              <a:t>n-m bits de poids fort </a:t>
            </a:r>
            <a:r>
              <a:rPr lang="fr-FR" dirty="0" smtClean="0">
                <a:latin typeface="Comic Sans MS" pitchFamily="66" charset="0"/>
              </a:rPr>
              <a:t>d'une adresse paginée indiquent le numéro de page (</a:t>
            </a:r>
            <a:r>
              <a:rPr lang="fr-FR" b="1" dirty="0" smtClean="0">
                <a:solidFill>
                  <a:srgbClr val="FF0000"/>
                </a:solidFill>
                <a:latin typeface="Comic Sans MS" pitchFamily="66" charset="0"/>
              </a:rPr>
              <a:t>P</a:t>
            </a:r>
            <a:r>
              <a:rPr lang="fr-FR" dirty="0" smtClean="0">
                <a:latin typeface="Comic Sans MS" pitchFamily="66" charset="0"/>
              </a:rPr>
              <a:t>)</a:t>
            </a:r>
          </a:p>
          <a:p>
            <a:pPr marL="177800" indent="266700" algn="just">
              <a:lnSpc>
                <a:spcPct val="150000"/>
              </a:lnSpc>
              <a:spcBef>
                <a:spcPts val="600"/>
              </a:spcBef>
              <a:buClr>
                <a:srgbClr val="002060"/>
              </a:buClr>
              <a:buFont typeface="Wingdings" pitchFamily="2" charset="2"/>
              <a:buChar char="Ø"/>
              <a:tabLst>
                <a:tab pos="266700" algn="l"/>
              </a:tabLst>
            </a:pPr>
            <a:r>
              <a:rPr lang="fr-FR" dirty="0" smtClean="0">
                <a:latin typeface="Comic Sans MS" pitchFamily="66" charset="0"/>
              </a:rPr>
              <a:t>Les </a:t>
            </a:r>
            <a:r>
              <a:rPr lang="fr-FR" dirty="0" smtClean="0">
                <a:solidFill>
                  <a:srgbClr val="FF0000"/>
                </a:solidFill>
                <a:latin typeface="Comic Sans MS" pitchFamily="66" charset="0"/>
              </a:rPr>
              <a:t>m bits de poids faible </a:t>
            </a:r>
            <a:r>
              <a:rPr lang="fr-FR" dirty="0" smtClean="0">
                <a:latin typeface="Comic Sans MS" pitchFamily="66" charset="0"/>
              </a:rPr>
              <a:t>désignent le déplacement dans la page (</a:t>
            </a:r>
            <a:r>
              <a:rPr lang="fr-FR" b="1" dirty="0" smtClean="0">
                <a:solidFill>
                  <a:srgbClr val="FF0000"/>
                </a:solidFill>
                <a:latin typeface="Comic Sans MS" pitchFamily="66" charset="0"/>
              </a:rPr>
              <a:t>d</a:t>
            </a:r>
            <a:r>
              <a:rPr lang="fr-FR" dirty="0" smtClean="0">
                <a:latin typeface="Comic Sans MS" pitchFamily="66" charset="0"/>
              </a:rPr>
              <a:t>). </a:t>
            </a:r>
          </a:p>
        </p:txBody>
      </p:sp>
      <p:sp>
        <p:nvSpPr>
          <p:cNvPr id="16" name="Rectangle à coins arrondis 1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
        <p:nvSpPr>
          <p:cNvPr id="17" name="ZoneTexte 16"/>
          <p:cNvSpPr txBox="1"/>
          <p:nvPr/>
        </p:nvSpPr>
        <p:spPr>
          <a:xfrm>
            <a:off x="6072198" y="2643182"/>
            <a:ext cx="428628" cy="369332"/>
          </a:xfrm>
          <a:prstGeom prst="rect">
            <a:avLst/>
          </a:prstGeom>
          <a:noFill/>
        </p:spPr>
        <p:txBody>
          <a:bodyPr wrap="square" rtlCol="0">
            <a:spAutoFit/>
          </a:bodyPr>
          <a:lstStyle/>
          <a:p>
            <a:r>
              <a:rPr lang="fr-FR" dirty="0" smtClean="0"/>
              <a:t>0</a:t>
            </a:r>
            <a:endParaRPr lang="fr-FR" dirty="0"/>
          </a:p>
        </p:txBody>
      </p:sp>
      <p:sp>
        <p:nvSpPr>
          <p:cNvPr id="18" name="ZoneTexte 17"/>
          <p:cNvSpPr txBox="1"/>
          <p:nvPr/>
        </p:nvSpPr>
        <p:spPr>
          <a:xfrm>
            <a:off x="5143504" y="3929066"/>
            <a:ext cx="1357322" cy="369332"/>
          </a:xfrm>
          <a:prstGeom prst="rect">
            <a:avLst/>
          </a:prstGeom>
          <a:noFill/>
        </p:spPr>
        <p:txBody>
          <a:bodyPr wrap="square" rtlCol="0">
            <a:spAutoFit/>
          </a:bodyPr>
          <a:lstStyle/>
          <a:p>
            <a:r>
              <a:rPr lang="fr-FR" dirty="0" smtClean="0"/>
              <a:t>longueur -1</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ox(out)">
                                      <p:cBhvr>
                                        <p:cTn id="7" dur="500"/>
                                        <p:tgtEl>
                                          <p:spTgt spid="14"/>
                                        </p:tgtEl>
                                      </p:cBhvr>
                                    </p:animEffect>
                                  </p:childTnLst>
                                </p:cTn>
                              </p:par>
                              <p:par>
                                <p:cTn id="8" presetID="4" presetClass="entr" presetSubtype="32" fill="hold"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box(out)">
                                      <p:cBhvr>
                                        <p:cTn id="1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26</a:t>
            </a:fld>
            <a:endParaRPr lang="fr-BE"/>
          </a:p>
        </p:txBody>
      </p:sp>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428728" y="857232"/>
            <a:ext cx="7429552" cy="723275"/>
          </a:xfrm>
          <a:prstGeom prst="rect">
            <a:avLst/>
          </a:prstGeom>
        </p:spPr>
        <p:txBody>
          <a:bodyPr wrap="square">
            <a:spAutoFit/>
          </a:bodyPr>
          <a:lstStyle/>
          <a:p>
            <a:r>
              <a:rPr lang="fr-FR" b="1" dirty="0" smtClean="0">
                <a:solidFill>
                  <a:srgbClr val="7030A0"/>
                </a:solidFill>
                <a:latin typeface="Comic Sans MS" pitchFamily="66" charset="0"/>
              </a:rPr>
              <a:t>5.3.4.1 Adresse logique paginée</a:t>
            </a:r>
          </a:p>
          <a:p>
            <a:pPr defTabSz="540000">
              <a:spcBef>
                <a:spcPts val="600"/>
              </a:spcBef>
            </a:pPr>
            <a:r>
              <a:rPr lang="fr-FR" dirty="0" smtClean="0">
                <a:latin typeface="Comic Sans MS" pitchFamily="66" charset="0"/>
              </a:rPr>
              <a:t>L’adresse logique paginée </a:t>
            </a:r>
            <a:r>
              <a:rPr lang="fr-FR" dirty="0" smtClean="0">
                <a:solidFill>
                  <a:srgbClr val="00B050"/>
                </a:solidFill>
                <a:latin typeface="Comic Sans MS" pitchFamily="66" charset="0"/>
              </a:rPr>
              <a:t>(p, d) </a:t>
            </a:r>
            <a:r>
              <a:rPr lang="fr-FR" dirty="0" smtClean="0">
                <a:latin typeface="Comic Sans MS" pitchFamily="66" charset="0"/>
              </a:rPr>
              <a:t>est déduite comme suit:</a:t>
            </a:r>
          </a:p>
        </p:txBody>
      </p:sp>
      <p:sp>
        <p:nvSpPr>
          <p:cNvPr id="14" name="Rectangle 13"/>
          <p:cNvSpPr/>
          <p:nvPr/>
        </p:nvSpPr>
        <p:spPr>
          <a:xfrm>
            <a:off x="1857356" y="1714488"/>
            <a:ext cx="5929354" cy="1092607"/>
          </a:xfrm>
          <a:prstGeom prst="rect">
            <a:avLst/>
          </a:prstGeom>
          <a:solidFill>
            <a:schemeClr val="accent6">
              <a:lumMod val="40000"/>
              <a:lumOff val="60000"/>
            </a:schemeClr>
          </a:solidFill>
        </p:spPr>
        <p:txBody>
          <a:bodyPr wrap="square">
            <a:spAutoFit/>
          </a:bodyPr>
          <a:lstStyle/>
          <a:p>
            <a:pPr marL="177800" indent="266700" algn="just">
              <a:lnSpc>
                <a:spcPct val="150000"/>
              </a:lnSpc>
              <a:spcBef>
                <a:spcPts val="600"/>
              </a:spcBef>
              <a:buClr>
                <a:srgbClr val="002060"/>
              </a:buClr>
            </a:pPr>
            <a:r>
              <a:rPr lang="fr-FR" b="1" dirty="0" smtClean="0">
                <a:solidFill>
                  <a:srgbClr val="FF0000"/>
                </a:solidFill>
                <a:latin typeface="Comic Sans MS" pitchFamily="66" charset="0"/>
              </a:rPr>
              <a:t> </a:t>
            </a:r>
            <a:r>
              <a:rPr lang="fr-FR" sz="2000" b="1" dirty="0" smtClean="0">
                <a:solidFill>
                  <a:srgbClr val="FF0000"/>
                </a:solidFill>
                <a:latin typeface="Comic Sans MS" pitchFamily="66" charset="0"/>
              </a:rPr>
              <a:t>P = A / T </a:t>
            </a:r>
            <a:r>
              <a:rPr lang="fr-FR" sz="2000" i="1" dirty="0" smtClean="0">
                <a:latin typeface="Comic Sans MS" pitchFamily="66" charset="0"/>
              </a:rPr>
              <a:t>(Résultat de la division entière)</a:t>
            </a:r>
            <a:r>
              <a:rPr lang="fr-FR" sz="2000" b="1" dirty="0" smtClean="0">
                <a:solidFill>
                  <a:srgbClr val="FF0000"/>
                </a:solidFill>
                <a:latin typeface="Comic Sans MS" pitchFamily="66" charset="0"/>
              </a:rPr>
              <a:t> </a:t>
            </a:r>
          </a:p>
          <a:p>
            <a:pPr marL="177800" indent="266700" algn="just">
              <a:lnSpc>
                <a:spcPct val="150000"/>
              </a:lnSpc>
              <a:spcBef>
                <a:spcPts val="600"/>
              </a:spcBef>
              <a:buClr>
                <a:srgbClr val="002060"/>
              </a:buClr>
            </a:pPr>
            <a:r>
              <a:rPr lang="fr-FR" sz="2000" b="1" dirty="0" smtClean="0">
                <a:solidFill>
                  <a:srgbClr val="FF0000"/>
                </a:solidFill>
                <a:latin typeface="Comic Sans MS" pitchFamily="66" charset="0"/>
              </a:rPr>
              <a:t>d = A % T </a:t>
            </a:r>
            <a:r>
              <a:rPr lang="fr-FR" sz="2000" i="1" dirty="0" smtClean="0">
                <a:latin typeface="Comic Sans MS" pitchFamily="66" charset="0"/>
              </a:rPr>
              <a:t>(Reste de la division entière)</a:t>
            </a:r>
          </a:p>
        </p:txBody>
      </p:sp>
      <p:sp>
        <p:nvSpPr>
          <p:cNvPr id="13" name="Rectangle à coins arrondis 12"/>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
        <p:nvSpPr>
          <p:cNvPr id="15" name="Rectangle 14"/>
          <p:cNvSpPr/>
          <p:nvPr/>
        </p:nvSpPr>
        <p:spPr>
          <a:xfrm>
            <a:off x="1214414" y="3143248"/>
            <a:ext cx="7786742" cy="369332"/>
          </a:xfrm>
          <a:prstGeom prst="rect">
            <a:avLst/>
          </a:prstGeom>
        </p:spPr>
        <p:txBody>
          <a:bodyPr wrap="square">
            <a:spAutoFit/>
          </a:bodyPr>
          <a:lstStyle/>
          <a:p>
            <a:pPr defTabSz="540000">
              <a:spcBef>
                <a:spcPts val="600"/>
              </a:spcBef>
              <a:tabLst>
                <a:tab pos="534988" algn="l"/>
              </a:tabLst>
            </a:pPr>
            <a:r>
              <a:rPr lang="fr-FR" dirty="0" smtClean="0">
                <a:latin typeface="Berlin Sans FB" pitchFamily="34" charset="0"/>
              </a:rPr>
              <a:t>Où </a:t>
            </a:r>
            <a:r>
              <a:rPr lang="fr-FR" dirty="0" smtClean="0">
                <a:solidFill>
                  <a:srgbClr val="FF0000"/>
                </a:solidFill>
                <a:latin typeface="Comic Sans MS" pitchFamily="66" charset="0"/>
              </a:rPr>
              <a:t>T </a:t>
            </a:r>
            <a:r>
              <a:rPr lang="fr-FR" dirty="0" smtClean="0">
                <a:latin typeface="Comic Sans MS" pitchFamily="66" charset="0"/>
              </a:rPr>
              <a:t>étant la taille d’une page en octets, et </a:t>
            </a:r>
            <a:r>
              <a:rPr lang="fr-FR" dirty="0" smtClean="0">
                <a:solidFill>
                  <a:srgbClr val="FF0000"/>
                </a:solidFill>
                <a:latin typeface="Comic Sans MS" pitchFamily="66" charset="0"/>
              </a:rPr>
              <a:t>A</a:t>
            </a:r>
            <a:r>
              <a:rPr lang="fr-FR" dirty="0" smtClean="0">
                <a:latin typeface="Comic Sans MS" pitchFamily="66" charset="0"/>
              </a:rPr>
              <a:t> une @logique linéaire.</a:t>
            </a:r>
            <a:endParaRPr lang="fr-FR" dirty="0" smtClean="0">
              <a:solidFill>
                <a:srgbClr val="FF0000"/>
              </a:solidFill>
              <a:latin typeface="Comic Sans MS" pitchFamily="66" charset="0"/>
            </a:endParaRPr>
          </a:p>
        </p:txBody>
      </p:sp>
      <p:sp>
        <p:nvSpPr>
          <p:cNvPr id="21" name="Rectangle 20"/>
          <p:cNvSpPr/>
          <p:nvPr/>
        </p:nvSpPr>
        <p:spPr>
          <a:xfrm>
            <a:off x="1214415" y="3648678"/>
            <a:ext cx="7429552" cy="1338828"/>
          </a:xfrm>
          <a:prstGeom prst="rect">
            <a:avLst/>
          </a:prstGeom>
        </p:spPr>
        <p:txBody>
          <a:bodyPr wrap="square">
            <a:spAutoFit/>
          </a:bodyPr>
          <a:lstStyle/>
          <a:p>
            <a:pPr algn="just">
              <a:lnSpc>
                <a:spcPct val="150000"/>
              </a:lnSpc>
            </a:pPr>
            <a:r>
              <a:rPr lang="fr-FR" b="1" dirty="0" smtClean="0">
                <a:solidFill>
                  <a:srgbClr val="7030A0"/>
                </a:solidFill>
                <a:latin typeface="Comic Sans MS" pitchFamily="66" charset="0"/>
              </a:rPr>
              <a:t>5.3.4.2 Adresse physique linéaire</a:t>
            </a:r>
          </a:p>
          <a:p>
            <a:pPr algn="just">
              <a:lnSpc>
                <a:spcPct val="150000"/>
              </a:lnSpc>
              <a:tabLst>
                <a:tab pos="355600" algn="l"/>
              </a:tabLst>
            </a:pPr>
            <a:r>
              <a:rPr lang="fr-FR" dirty="0" smtClean="0">
                <a:solidFill>
                  <a:srgbClr val="002060"/>
                </a:solidFill>
                <a:latin typeface="Comic Sans MS" pitchFamily="66" charset="0"/>
              </a:rPr>
              <a:t>	</a:t>
            </a:r>
            <a:r>
              <a:rPr lang="fr-FR" dirty="0" smtClean="0">
                <a:latin typeface="Comic Sans MS" pitchFamily="66" charset="0"/>
              </a:rPr>
              <a:t>En utilisant la table des pages, on peut obtenir l’’adresse physique paginée </a:t>
            </a:r>
            <a:r>
              <a:rPr lang="fr-FR" dirty="0" smtClean="0">
                <a:solidFill>
                  <a:srgbClr val="00B050"/>
                </a:solidFill>
                <a:latin typeface="Comic Sans MS" pitchFamily="66" charset="0"/>
              </a:rPr>
              <a:t>(F, d) </a:t>
            </a:r>
            <a:r>
              <a:rPr lang="fr-FR" dirty="0" smtClean="0">
                <a:latin typeface="Comic Sans MS" pitchFamily="66" charset="0"/>
              </a:rPr>
              <a:t>en remplaçant P par F. </a:t>
            </a:r>
          </a:p>
        </p:txBody>
      </p:sp>
      <p:grpSp>
        <p:nvGrpSpPr>
          <p:cNvPr id="22" name="Groupe 21"/>
          <p:cNvGrpSpPr/>
          <p:nvPr/>
        </p:nvGrpSpPr>
        <p:grpSpPr>
          <a:xfrm>
            <a:off x="1428728" y="5357826"/>
            <a:ext cx="7215238" cy="837365"/>
            <a:chOff x="1428728" y="5000636"/>
            <a:chExt cx="7215238" cy="894415"/>
          </a:xfrm>
        </p:grpSpPr>
        <p:sp>
          <p:nvSpPr>
            <p:cNvPr id="25" name="Rectangle 24"/>
            <p:cNvSpPr/>
            <p:nvPr/>
          </p:nvSpPr>
          <p:spPr>
            <a:xfrm>
              <a:off x="1428728" y="5357826"/>
              <a:ext cx="7215238" cy="537225"/>
            </a:xfrm>
            <a:prstGeom prst="rect">
              <a:avLst/>
            </a:prstGeom>
            <a:solidFill>
              <a:schemeClr val="accent6">
                <a:lumMod val="40000"/>
                <a:lumOff val="60000"/>
              </a:schemeClr>
            </a:solidFill>
          </p:spPr>
          <p:txBody>
            <a:bodyPr wrap="square">
              <a:spAutoFit/>
            </a:bodyPr>
            <a:lstStyle/>
            <a:p>
              <a:pPr marL="177800" indent="266700" algn="just">
                <a:lnSpc>
                  <a:spcPct val="150000"/>
                </a:lnSpc>
                <a:spcBef>
                  <a:spcPts val="600"/>
                </a:spcBef>
                <a:buClr>
                  <a:srgbClr val="002060"/>
                </a:buClr>
              </a:pPr>
              <a:r>
                <a:rPr lang="fr-FR" sz="2000" b="1" dirty="0" smtClean="0">
                  <a:solidFill>
                    <a:srgbClr val="FF0000"/>
                  </a:solidFill>
                  <a:latin typeface="Comic Sans MS" pitchFamily="66" charset="0"/>
                </a:rPr>
                <a:t> @physique = F * T + d</a:t>
              </a:r>
              <a:endParaRPr lang="fr-FR" sz="2000" i="1" dirty="0" smtClean="0">
                <a:latin typeface="Comic Sans MS" pitchFamily="66" charset="0"/>
              </a:endParaRPr>
            </a:p>
          </p:txBody>
        </p:sp>
        <p:sp>
          <p:nvSpPr>
            <p:cNvPr id="26" name="Rectangle 25"/>
            <p:cNvSpPr/>
            <p:nvPr/>
          </p:nvSpPr>
          <p:spPr>
            <a:xfrm>
              <a:off x="1428728" y="5000636"/>
              <a:ext cx="7215238" cy="35719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a:r>
                <a:rPr lang="fr-FR" sz="2000" dirty="0" smtClean="0">
                  <a:latin typeface="Berlin Sans FB" pitchFamily="34" charset="0"/>
                </a:rPr>
                <a:t>Adresse physique linéaire</a:t>
              </a:r>
              <a:endParaRPr lang="fr-FR" sz="2000" dirty="0">
                <a:latin typeface="Berlin Sans FB"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1"/>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4" grpId="0" animBg="1"/>
      <p:bldP spid="15" grpId="0"/>
      <p:bldP spid="2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27</a:t>
            </a:fld>
            <a:endParaRPr lang="fr-BE"/>
          </a:p>
        </p:txBody>
      </p:sp>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285852" y="773652"/>
            <a:ext cx="7429552" cy="369332"/>
          </a:xfrm>
          <a:prstGeom prst="rect">
            <a:avLst/>
          </a:prstGeom>
        </p:spPr>
        <p:txBody>
          <a:bodyPr wrap="square">
            <a:spAutoFit/>
          </a:bodyPr>
          <a:lstStyle/>
          <a:p>
            <a:r>
              <a:rPr lang="fr-FR" b="1" dirty="0" smtClean="0">
                <a:solidFill>
                  <a:srgbClr val="002060"/>
                </a:solidFill>
                <a:latin typeface="Comic Sans MS" pitchFamily="66" charset="0"/>
              </a:rPr>
              <a:t>5.3.5. Exemple de la pagination	</a:t>
            </a:r>
            <a:endParaRPr lang="fr-FR" dirty="0" smtClean="0">
              <a:latin typeface="Comic Sans MS" pitchFamily="66" charset="0"/>
            </a:endParaRPr>
          </a:p>
        </p:txBody>
      </p:sp>
      <p:sp>
        <p:nvSpPr>
          <p:cNvPr id="8" name="Rectangle 7"/>
          <p:cNvSpPr/>
          <p:nvPr/>
        </p:nvSpPr>
        <p:spPr>
          <a:xfrm>
            <a:off x="1357290" y="1071546"/>
            <a:ext cx="7429552" cy="1338828"/>
          </a:xfrm>
          <a:prstGeom prst="rect">
            <a:avLst/>
          </a:prstGeom>
        </p:spPr>
        <p:txBody>
          <a:bodyPr wrap="square">
            <a:spAutoFit/>
          </a:bodyPr>
          <a:lstStyle/>
          <a:p>
            <a:pPr defTabSz="540000">
              <a:lnSpc>
                <a:spcPct val="150000"/>
              </a:lnSpc>
            </a:pPr>
            <a:r>
              <a:rPr lang="fr-FR" dirty="0" smtClean="0">
                <a:latin typeface="Comic Sans MS" pitchFamily="66" charset="0"/>
              </a:rPr>
              <a:t> 	Prenons l’exemple du programme, ci-dessous, chargé en mémoire centrale. La table des pages est remplie selon les cadres occupées par les pages du programme.</a:t>
            </a:r>
          </a:p>
        </p:txBody>
      </p:sp>
      <p:sp>
        <p:nvSpPr>
          <p:cNvPr id="10" name="Rectangle 9"/>
          <p:cNvSpPr/>
          <p:nvPr/>
        </p:nvSpPr>
        <p:spPr>
          <a:xfrm>
            <a:off x="2071670" y="2786058"/>
            <a:ext cx="1000132" cy="10001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A</a:t>
            </a:r>
          </a:p>
          <a:p>
            <a:pPr algn="ctr"/>
            <a:r>
              <a:rPr lang="fr-FR" sz="1600" b="1" dirty="0" smtClean="0"/>
              <a:t>B</a:t>
            </a:r>
          </a:p>
          <a:p>
            <a:pPr algn="ctr"/>
            <a:r>
              <a:rPr lang="fr-FR" sz="1600" b="1" dirty="0" smtClean="0"/>
              <a:t>C</a:t>
            </a:r>
          </a:p>
          <a:p>
            <a:pPr algn="ctr"/>
            <a:r>
              <a:rPr lang="fr-FR" sz="1600" b="1" dirty="0" smtClean="0"/>
              <a:t>D  </a:t>
            </a:r>
            <a:endParaRPr lang="fr-FR" sz="1600" b="1" dirty="0"/>
          </a:p>
        </p:txBody>
      </p:sp>
      <p:sp>
        <p:nvSpPr>
          <p:cNvPr id="11" name="Rectangle 10"/>
          <p:cNvSpPr/>
          <p:nvPr/>
        </p:nvSpPr>
        <p:spPr>
          <a:xfrm>
            <a:off x="2071670" y="3786190"/>
            <a:ext cx="1000132" cy="10001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E</a:t>
            </a:r>
          </a:p>
          <a:p>
            <a:pPr algn="ctr"/>
            <a:r>
              <a:rPr lang="fr-FR" sz="1600" b="1" dirty="0" smtClean="0"/>
              <a:t>F</a:t>
            </a:r>
          </a:p>
          <a:p>
            <a:pPr algn="ctr"/>
            <a:r>
              <a:rPr lang="fr-FR" sz="1600" b="1" dirty="0" smtClean="0"/>
              <a:t>G</a:t>
            </a:r>
          </a:p>
          <a:p>
            <a:pPr algn="ctr"/>
            <a:r>
              <a:rPr lang="fr-FR" sz="1600" b="1" dirty="0" smtClean="0"/>
              <a:t>H  </a:t>
            </a:r>
            <a:endParaRPr lang="fr-FR" sz="1600" b="1" dirty="0"/>
          </a:p>
        </p:txBody>
      </p:sp>
      <p:sp>
        <p:nvSpPr>
          <p:cNvPr id="12" name="Rectangle 11"/>
          <p:cNvSpPr/>
          <p:nvPr/>
        </p:nvSpPr>
        <p:spPr>
          <a:xfrm>
            <a:off x="2071670" y="4786322"/>
            <a:ext cx="1000132" cy="10001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I</a:t>
            </a:r>
          </a:p>
          <a:p>
            <a:pPr algn="ctr"/>
            <a:r>
              <a:rPr lang="fr-FR" sz="1600" b="1" dirty="0" smtClean="0"/>
              <a:t>J</a:t>
            </a:r>
          </a:p>
          <a:p>
            <a:pPr algn="ctr"/>
            <a:r>
              <a:rPr lang="fr-FR" sz="1600" b="1" dirty="0" smtClean="0"/>
              <a:t>K</a:t>
            </a:r>
          </a:p>
          <a:p>
            <a:pPr algn="ctr"/>
            <a:r>
              <a:rPr lang="fr-FR" sz="1600" b="1" dirty="0" smtClean="0"/>
              <a:t>L  </a:t>
            </a:r>
            <a:endParaRPr lang="fr-FR" sz="1600" b="1" dirty="0"/>
          </a:p>
        </p:txBody>
      </p:sp>
      <p:sp>
        <p:nvSpPr>
          <p:cNvPr id="13" name="Rectangle 12"/>
          <p:cNvSpPr/>
          <p:nvPr/>
        </p:nvSpPr>
        <p:spPr>
          <a:xfrm>
            <a:off x="2071670" y="5786454"/>
            <a:ext cx="1000132" cy="10001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M</a:t>
            </a:r>
          </a:p>
          <a:p>
            <a:pPr algn="ctr"/>
            <a:r>
              <a:rPr lang="fr-FR" sz="1600" b="1" dirty="0" smtClean="0"/>
              <a:t>N</a:t>
            </a:r>
          </a:p>
          <a:p>
            <a:pPr algn="ctr"/>
            <a:r>
              <a:rPr lang="fr-FR" sz="1600" b="1" dirty="0" smtClean="0"/>
              <a:t>O</a:t>
            </a:r>
          </a:p>
          <a:p>
            <a:pPr algn="ctr"/>
            <a:r>
              <a:rPr lang="fr-FR" sz="1600" b="1" dirty="0" smtClean="0"/>
              <a:t>P  </a:t>
            </a:r>
            <a:endParaRPr lang="fr-FR" sz="1600" b="1" dirty="0"/>
          </a:p>
        </p:txBody>
      </p:sp>
      <p:sp>
        <p:nvSpPr>
          <p:cNvPr id="14" name="ZoneTexte 13"/>
          <p:cNvSpPr txBox="1"/>
          <p:nvPr/>
        </p:nvSpPr>
        <p:spPr>
          <a:xfrm>
            <a:off x="1643041" y="2714620"/>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0</a:t>
            </a:r>
            <a:endParaRPr lang="fr-FR" sz="1600" b="1" dirty="0">
              <a:latin typeface="Times New Roman" pitchFamily="18" charset="0"/>
              <a:cs typeface="Times New Roman" pitchFamily="18" charset="0"/>
            </a:endParaRPr>
          </a:p>
        </p:txBody>
      </p:sp>
      <p:sp>
        <p:nvSpPr>
          <p:cNvPr id="15" name="ZoneTexte 14"/>
          <p:cNvSpPr txBox="1"/>
          <p:nvPr/>
        </p:nvSpPr>
        <p:spPr>
          <a:xfrm rot="10800000" flipV="1">
            <a:off x="1643041" y="2947569"/>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a:t>
            </a:r>
            <a:endParaRPr lang="fr-FR" sz="1600" b="1" dirty="0">
              <a:latin typeface="Times New Roman" pitchFamily="18" charset="0"/>
              <a:cs typeface="Times New Roman" pitchFamily="18" charset="0"/>
            </a:endParaRPr>
          </a:p>
        </p:txBody>
      </p:sp>
      <p:sp>
        <p:nvSpPr>
          <p:cNvPr id="16" name="ZoneTexte 15"/>
          <p:cNvSpPr txBox="1"/>
          <p:nvPr/>
        </p:nvSpPr>
        <p:spPr>
          <a:xfrm>
            <a:off x="1643042" y="3233322"/>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2</a:t>
            </a:r>
            <a:endParaRPr lang="fr-FR" sz="1600" b="1" dirty="0">
              <a:latin typeface="Times New Roman" pitchFamily="18" charset="0"/>
              <a:cs typeface="Times New Roman" pitchFamily="18" charset="0"/>
            </a:endParaRPr>
          </a:p>
        </p:txBody>
      </p:sp>
      <p:sp>
        <p:nvSpPr>
          <p:cNvPr id="17" name="ZoneTexte 16"/>
          <p:cNvSpPr txBox="1"/>
          <p:nvPr/>
        </p:nvSpPr>
        <p:spPr>
          <a:xfrm rot="10800000" flipV="1">
            <a:off x="1643042" y="3500438"/>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3</a:t>
            </a:r>
            <a:endParaRPr lang="fr-FR" sz="1600" b="1" dirty="0">
              <a:latin typeface="Times New Roman" pitchFamily="18" charset="0"/>
              <a:cs typeface="Times New Roman" pitchFamily="18" charset="0"/>
            </a:endParaRPr>
          </a:p>
        </p:txBody>
      </p:sp>
      <p:sp>
        <p:nvSpPr>
          <p:cNvPr id="18" name="ZoneTexte 17"/>
          <p:cNvSpPr txBox="1"/>
          <p:nvPr/>
        </p:nvSpPr>
        <p:spPr>
          <a:xfrm>
            <a:off x="1643042" y="3733388"/>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4</a:t>
            </a:r>
            <a:endParaRPr lang="fr-FR" sz="1600" b="1" dirty="0">
              <a:latin typeface="Times New Roman" pitchFamily="18" charset="0"/>
              <a:cs typeface="Times New Roman" pitchFamily="18" charset="0"/>
            </a:endParaRPr>
          </a:p>
        </p:txBody>
      </p:sp>
      <p:sp>
        <p:nvSpPr>
          <p:cNvPr id="19" name="ZoneTexte 18"/>
          <p:cNvSpPr txBox="1"/>
          <p:nvPr/>
        </p:nvSpPr>
        <p:spPr>
          <a:xfrm rot="10800000" flipV="1">
            <a:off x="1643042" y="3966337"/>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5</a:t>
            </a:r>
            <a:endParaRPr lang="fr-FR" sz="1600" b="1" dirty="0">
              <a:latin typeface="Times New Roman" pitchFamily="18" charset="0"/>
              <a:cs typeface="Times New Roman" pitchFamily="18" charset="0"/>
            </a:endParaRPr>
          </a:p>
        </p:txBody>
      </p:sp>
      <p:sp>
        <p:nvSpPr>
          <p:cNvPr id="20" name="ZoneTexte 19"/>
          <p:cNvSpPr txBox="1"/>
          <p:nvPr/>
        </p:nvSpPr>
        <p:spPr>
          <a:xfrm>
            <a:off x="1643043" y="4252090"/>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6</a:t>
            </a:r>
            <a:endParaRPr lang="fr-FR" sz="1600" b="1" dirty="0">
              <a:latin typeface="Times New Roman" pitchFamily="18" charset="0"/>
              <a:cs typeface="Times New Roman" pitchFamily="18" charset="0"/>
            </a:endParaRPr>
          </a:p>
        </p:txBody>
      </p:sp>
      <p:sp>
        <p:nvSpPr>
          <p:cNvPr id="21" name="ZoneTexte 20"/>
          <p:cNvSpPr txBox="1"/>
          <p:nvPr/>
        </p:nvSpPr>
        <p:spPr>
          <a:xfrm rot="10800000" flipV="1">
            <a:off x="1643043" y="4519206"/>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7</a:t>
            </a:r>
            <a:endParaRPr lang="fr-FR" sz="1600" b="1" dirty="0">
              <a:latin typeface="Times New Roman" pitchFamily="18" charset="0"/>
              <a:cs typeface="Times New Roman" pitchFamily="18" charset="0"/>
            </a:endParaRPr>
          </a:p>
        </p:txBody>
      </p:sp>
      <p:sp>
        <p:nvSpPr>
          <p:cNvPr id="22" name="ZoneTexte 21"/>
          <p:cNvSpPr txBox="1"/>
          <p:nvPr/>
        </p:nvSpPr>
        <p:spPr>
          <a:xfrm>
            <a:off x="1643042" y="4714884"/>
            <a:ext cx="357190" cy="584775"/>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89</a:t>
            </a:r>
            <a:endParaRPr lang="fr-FR" sz="1600" b="1" dirty="0">
              <a:latin typeface="Times New Roman" pitchFamily="18" charset="0"/>
              <a:cs typeface="Times New Roman" pitchFamily="18" charset="0"/>
            </a:endParaRPr>
          </a:p>
        </p:txBody>
      </p:sp>
      <p:sp>
        <p:nvSpPr>
          <p:cNvPr id="24" name="ZoneTexte 23"/>
          <p:cNvSpPr txBox="1"/>
          <p:nvPr/>
        </p:nvSpPr>
        <p:spPr>
          <a:xfrm>
            <a:off x="1571604" y="5214950"/>
            <a:ext cx="500065"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10</a:t>
            </a:r>
            <a:endParaRPr lang="fr-FR" sz="1600" b="1" dirty="0">
              <a:latin typeface="Times New Roman" pitchFamily="18" charset="0"/>
              <a:cs typeface="Times New Roman" pitchFamily="18" charset="0"/>
            </a:endParaRPr>
          </a:p>
        </p:txBody>
      </p:sp>
      <p:sp>
        <p:nvSpPr>
          <p:cNvPr id="25" name="ZoneTexte 24"/>
          <p:cNvSpPr txBox="1"/>
          <p:nvPr/>
        </p:nvSpPr>
        <p:spPr>
          <a:xfrm rot="10800000" flipV="1">
            <a:off x="1571604" y="5500702"/>
            <a:ext cx="428629"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11</a:t>
            </a:r>
            <a:endParaRPr lang="fr-FR" sz="1600" b="1" dirty="0">
              <a:latin typeface="Times New Roman" pitchFamily="18" charset="0"/>
              <a:cs typeface="Times New Roman" pitchFamily="18" charset="0"/>
            </a:endParaRPr>
          </a:p>
        </p:txBody>
      </p:sp>
      <p:sp>
        <p:nvSpPr>
          <p:cNvPr id="26" name="ZoneTexte 25"/>
          <p:cNvSpPr txBox="1"/>
          <p:nvPr/>
        </p:nvSpPr>
        <p:spPr>
          <a:xfrm>
            <a:off x="1571603" y="5805090"/>
            <a:ext cx="500067"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12</a:t>
            </a:r>
            <a:endParaRPr lang="fr-FR" sz="1600" b="1" dirty="0">
              <a:latin typeface="Times New Roman" pitchFamily="18" charset="0"/>
              <a:cs typeface="Times New Roman" pitchFamily="18" charset="0"/>
            </a:endParaRPr>
          </a:p>
        </p:txBody>
      </p:sp>
      <p:sp>
        <p:nvSpPr>
          <p:cNvPr id="27" name="ZoneTexte 26"/>
          <p:cNvSpPr txBox="1"/>
          <p:nvPr/>
        </p:nvSpPr>
        <p:spPr>
          <a:xfrm rot="10800000" flipV="1">
            <a:off x="1571604" y="6019404"/>
            <a:ext cx="428629"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13</a:t>
            </a:r>
            <a:endParaRPr lang="fr-FR" sz="1600" b="1" dirty="0">
              <a:latin typeface="Times New Roman" pitchFamily="18" charset="0"/>
              <a:cs typeface="Times New Roman" pitchFamily="18" charset="0"/>
            </a:endParaRPr>
          </a:p>
        </p:txBody>
      </p:sp>
      <p:sp>
        <p:nvSpPr>
          <p:cNvPr id="28" name="ZoneTexte 27"/>
          <p:cNvSpPr txBox="1"/>
          <p:nvPr/>
        </p:nvSpPr>
        <p:spPr>
          <a:xfrm>
            <a:off x="1571604" y="6252354"/>
            <a:ext cx="42863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14</a:t>
            </a:r>
            <a:endParaRPr lang="fr-FR" sz="1600" b="1" dirty="0">
              <a:latin typeface="Times New Roman" pitchFamily="18" charset="0"/>
              <a:cs typeface="Times New Roman" pitchFamily="18" charset="0"/>
            </a:endParaRPr>
          </a:p>
        </p:txBody>
      </p:sp>
      <p:sp>
        <p:nvSpPr>
          <p:cNvPr id="29" name="ZoneTexte 28"/>
          <p:cNvSpPr txBox="1"/>
          <p:nvPr/>
        </p:nvSpPr>
        <p:spPr>
          <a:xfrm rot="10800000" flipV="1">
            <a:off x="1571604" y="6500834"/>
            <a:ext cx="42863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15</a:t>
            </a:r>
            <a:endParaRPr lang="fr-FR" sz="1600" b="1" dirty="0">
              <a:latin typeface="Times New Roman" pitchFamily="18" charset="0"/>
              <a:cs typeface="Times New Roman" pitchFamily="18" charset="0"/>
            </a:endParaRPr>
          </a:p>
        </p:txBody>
      </p:sp>
      <p:sp>
        <p:nvSpPr>
          <p:cNvPr id="30" name="ZoneTexte 29"/>
          <p:cNvSpPr txBox="1"/>
          <p:nvPr/>
        </p:nvSpPr>
        <p:spPr>
          <a:xfrm>
            <a:off x="3214678" y="3071810"/>
            <a:ext cx="857256" cy="338554"/>
          </a:xfrm>
          <a:prstGeom prst="rect">
            <a:avLst/>
          </a:prstGeom>
          <a:noFill/>
        </p:spPr>
        <p:txBody>
          <a:bodyPr wrap="square" rtlCol="0">
            <a:spAutoFit/>
          </a:bodyPr>
          <a:lstStyle/>
          <a:p>
            <a:r>
              <a:rPr lang="fr-FR" sz="1600" b="1" dirty="0" smtClean="0">
                <a:solidFill>
                  <a:srgbClr val="0070C0"/>
                </a:solidFill>
                <a:latin typeface="Times New Roman" pitchFamily="18" charset="0"/>
                <a:cs typeface="Times New Roman" pitchFamily="18" charset="0"/>
              </a:rPr>
              <a:t>Page 0</a:t>
            </a:r>
            <a:endParaRPr lang="fr-FR" sz="1600" b="1" dirty="0">
              <a:solidFill>
                <a:srgbClr val="0070C0"/>
              </a:solidFill>
              <a:latin typeface="Times New Roman" pitchFamily="18" charset="0"/>
              <a:cs typeface="Times New Roman" pitchFamily="18" charset="0"/>
            </a:endParaRPr>
          </a:p>
        </p:txBody>
      </p:sp>
      <p:sp>
        <p:nvSpPr>
          <p:cNvPr id="31" name="ZoneTexte 30"/>
          <p:cNvSpPr txBox="1"/>
          <p:nvPr/>
        </p:nvSpPr>
        <p:spPr>
          <a:xfrm>
            <a:off x="3214678" y="4143380"/>
            <a:ext cx="857256" cy="338554"/>
          </a:xfrm>
          <a:prstGeom prst="rect">
            <a:avLst/>
          </a:prstGeom>
          <a:noFill/>
        </p:spPr>
        <p:txBody>
          <a:bodyPr wrap="square" rtlCol="0">
            <a:spAutoFit/>
          </a:bodyPr>
          <a:lstStyle/>
          <a:p>
            <a:r>
              <a:rPr lang="fr-FR" sz="1600" b="1" dirty="0" smtClean="0">
                <a:solidFill>
                  <a:srgbClr val="0070C0"/>
                </a:solidFill>
                <a:latin typeface="Times New Roman" pitchFamily="18" charset="0"/>
                <a:cs typeface="Times New Roman" pitchFamily="18" charset="0"/>
              </a:rPr>
              <a:t>Page 1</a:t>
            </a:r>
            <a:endParaRPr lang="fr-FR" sz="1600" b="1" dirty="0">
              <a:solidFill>
                <a:srgbClr val="0070C0"/>
              </a:solidFill>
              <a:latin typeface="Times New Roman" pitchFamily="18" charset="0"/>
              <a:cs typeface="Times New Roman" pitchFamily="18" charset="0"/>
            </a:endParaRPr>
          </a:p>
        </p:txBody>
      </p:sp>
      <p:sp>
        <p:nvSpPr>
          <p:cNvPr id="32" name="ZoneTexte 31"/>
          <p:cNvSpPr txBox="1"/>
          <p:nvPr/>
        </p:nvSpPr>
        <p:spPr>
          <a:xfrm>
            <a:off x="3214678" y="5143512"/>
            <a:ext cx="857256" cy="338554"/>
          </a:xfrm>
          <a:prstGeom prst="rect">
            <a:avLst/>
          </a:prstGeom>
          <a:noFill/>
        </p:spPr>
        <p:txBody>
          <a:bodyPr wrap="square" rtlCol="0">
            <a:spAutoFit/>
          </a:bodyPr>
          <a:lstStyle/>
          <a:p>
            <a:r>
              <a:rPr lang="fr-FR" sz="1600" b="1" dirty="0" smtClean="0">
                <a:solidFill>
                  <a:srgbClr val="0070C0"/>
                </a:solidFill>
                <a:latin typeface="Times New Roman" pitchFamily="18" charset="0"/>
                <a:cs typeface="Times New Roman" pitchFamily="18" charset="0"/>
              </a:rPr>
              <a:t>Page 2</a:t>
            </a:r>
            <a:endParaRPr lang="fr-FR" sz="1600" b="1" dirty="0">
              <a:solidFill>
                <a:srgbClr val="0070C0"/>
              </a:solidFill>
              <a:latin typeface="Times New Roman" pitchFamily="18" charset="0"/>
              <a:cs typeface="Times New Roman" pitchFamily="18" charset="0"/>
            </a:endParaRPr>
          </a:p>
        </p:txBody>
      </p:sp>
      <p:sp>
        <p:nvSpPr>
          <p:cNvPr id="33" name="ZoneTexte 32"/>
          <p:cNvSpPr txBox="1"/>
          <p:nvPr/>
        </p:nvSpPr>
        <p:spPr>
          <a:xfrm>
            <a:off x="3214678" y="6072206"/>
            <a:ext cx="857256" cy="338554"/>
          </a:xfrm>
          <a:prstGeom prst="rect">
            <a:avLst/>
          </a:prstGeom>
          <a:noFill/>
        </p:spPr>
        <p:txBody>
          <a:bodyPr wrap="square" rtlCol="0">
            <a:spAutoFit/>
          </a:bodyPr>
          <a:lstStyle/>
          <a:p>
            <a:r>
              <a:rPr lang="fr-FR" sz="1600" b="1" dirty="0" smtClean="0">
                <a:solidFill>
                  <a:srgbClr val="0070C0"/>
                </a:solidFill>
                <a:latin typeface="Times New Roman" pitchFamily="18" charset="0"/>
                <a:cs typeface="Times New Roman" pitchFamily="18" charset="0"/>
              </a:rPr>
              <a:t>Page 3</a:t>
            </a:r>
          </a:p>
        </p:txBody>
      </p:sp>
      <p:graphicFrame>
        <p:nvGraphicFramePr>
          <p:cNvPr id="34" name="Tableau 33"/>
          <p:cNvGraphicFramePr>
            <a:graphicFrameLocks noGrp="1"/>
          </p:cNvGraphicFramePr>
          <p:nvPr/>
        </p:nvGraphicFramePr>
        <p:xfrm>
          <a:off x="4143372" y="4000504"/>
          <a:ext cx="2071702" cy="1825946"/>
        </p:xfrm>
        <a:graphic>
          <a:graphicData uri="http://schemas.openxmlformats.org/drawingml/2006/table">
            <a:tbl>
              <a:tblPr firstRow="1" bandRow="1"/>
              <a:tblGrid>
                <a:gridCol w="988215">
                  <a:extLst>
                    <a:ext uri="{9D8B030D-6E8A-4147-A177-3AD203B41FA5}">
                      <a16:colId xmlns:a16="http://schemas.microsoft.com/office/drawing/2014/main" val="20000"/>
                    </a:ext>
                  </a:extLst>
                </a:gridCol>
                <a:gridCol w="1083487">
                  <a:extLst>
                    <a:ext uri="{9D8B030D-6E8A-4147-A177-3AD203B41FA5}">
                      <a16:colId xmlns:a16="http://schemas.microsoft.com/office/drawing/2014/main" val="20001"/>
                    </a:ext>
                  </a:extLst>
                </a:gridCol>
              </a:tblGrid>
              <a:tr h="362906">
                <a:tc>
                  <a:txBody>
                    <a:bodyPr/>
                    <a:lstStyle/>
                    <a:p>
                      <a:r>
                        <a:rPr lang="fr-FR" sz="1600" dirty="0" smtClean="0"/>
                        <a:t>N° Page</a:t>
                      </a:r>
                      <a:endParaRPr lang="fr-FR" sz="1600" dirty="0"/>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t>N° Cadre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extLst>
                  <a:ext uri="{0D108BD9-81ED-4DB2-BD59-A6C34878D82A}">
                    <a16:rowId xmlns:a16="http://schemas.microsoft.com/office/drawing/2014/main" val="10000"/>
                  </a:ext>
                </a:extLst>
              </a:tr>
              <a:tr h="362906">
                <a:tc>
                  <a:txBody>
                    <a:bodyPr/>
                    <a:lstStyle/>
                    <a:p>
                      <a:pPr algn="ctr"/>
                      <a:r>
                        <a:rPr lang="fr-FR" dirty="0" smtClean="0"/>
                        <a:t>0</a:t>
                      </a:r>
                      <a:endParaRPr lang="fr-FR" dirty="0">
                        <a:latin typeface="Times New Roman" pitchFamily="18" charset="0"/>
                        <a:cs typeface="Times New Roman" pitchFamily="18" charset="0"/>
                      </a:endParaRPr>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ctr"/>
                      <a:r>
                        <a:rPr lang="fr-FR" dirty="0" smtClean="0"/>
                        <a:t>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1"/>
                  </a:ext>
                </a:extLst>
              </a:tr>
              <a:tr h="362906">
                <a:tc>
                  <a:txBody>
                    <a:bodyPr/>
                    <a:lstStyle/>
                    <a:p>
                      <a:pPr algn="ctr"/>
                      <a:r>
                        <a:rPr lang="fr-FR" dirty="0" smtClean="0"/>
                        <a:t>1</a:t>
                      </a:r>
                      <a:endParaRPr lang="fr-FR" dirty="0">
                        <a:latin typeface="Times New Roman" pitchFamily="18" charset="0"/>
                        <a:cs typeface="Times New Roman" pitchFamily="18" charset="0"/>
                      </a:endParaRPr>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ctr"/>
                      <a:r>
                        <a:rPr lang="fr-FR" dirty="0" smtClean="0"/>
                        <a:t>6</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2"/>
                  </a:ext>
                </a:extLst>
              </a:tr>
              <a:tr h="362906">
                <a:tc>
                  <a:txBody>
                    <a:bodyPr/>
                    <a:lstStyle/>
                    <a:p>
                      <a:pPr algn="ctr"/>
                      <a:r>
                        <a:rPr lang="fr-FR" dirty="0" smtClean="0"/>
                        <a:t>2</a:t>
                      </a:r>
                      <a:endParaRPr lang="fr-FR" dirty="0">
                        <a:latin typeface="Times New Roman" pitchFamily="18" charset="0"/>
                        <a:cs typeface="Times New Roman" pitchFamily="18" charset="0"/>
                      </a:endParaRPr>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ctr"/>
                      <a:r>
                        <a:rPr lang="fr-FR" dirty="0" smtClean="0"/>
                        <a:t>1</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3"/>
                  </a:ext>
                </a:extLst>
              </a:tr>
              <a:tr h="362906">
                <a:tc>
                  <a:txBody>
                    <a:bodyPr/>
                    <a:lstStyle/>
                    <a:p>
                      <a:pPr algn="ctr"/>
                      <a:r>
                        <a:rPr lang="fr-FR" dirty="0" smtClean="0"/>
                        <a:t>3</a:t>
                      </a:r>
                      <a:endParaRPr lang="fr-FR" dirty="0">
                        <a:latin typeface="Times New Roman" pitchFamily="18" charset="0"/>
                        <a:cs typeface="Times New Roman" pitchFamily="18" charset="0"/>
                      </a:endParaRPr>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ctr"/>
                      <a:r>
                        <a:rPr lang="fr-FR" dirty="0" smtClean="0"/>
                        <a:t>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4"/>
                  </a:ext>
                </a:extLst>
              </a:tr>
            </a:tbl>
          </a:graphicData>
        </a:graphic>
      </p:graphicFrame>
      <p:sp>
        <p:nvSpPr>
          <p:cNvPr id="35" name="Rectangle 34"/>
          <p:cNvSpPr/>
          <p:nvPr/>
        </p:nvSpPr>
        <p:spPr>
          <a:xfrm>
            <a:off x="7286644" y="4643446"/>
            <a:ext cx="1000132" cy="8572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b="1" dirty="0" smtClean="0"/>
              <a:t>A</a:t>
            </a:r>
          </a:p>
          <a:p>
            <a:pPr algn="ctr"/>
            <a:r>
              <a:rPr lang="fr-FR" sz="1400" b="1" dirty="0" smtClean="0"/>
              <a:t>B</a:t>
            </a:r>
          </a:p>
          <a:p>
            <a:pPr algn="ctr"/>
            <a:r>
              <a:rPr lang="fr-FR" sz="1400" b="1" dirty="0" smtClean="0"/>
              <a:t>C</a:t>
            </a:r>
          </a:p>
          <a:p>
            <a:pPr algn="ctr"/>
            <a:r>
              <a:rPr lang="fr-FR" sz="1400" b="1" dirty="0" smtClean="0"/>
              <a:t>D  </a:t>
            </a:r>
            <a:endParaRPr lang="fr-FR" sz="1400" b="1" dirty="0"/>
          </a:p>
        </p:txBody>
      </p:sp>
      <p:sp>
        <p:nvSpPr>
          <p:cNvPr id="36" name="Rectangle 35"/>
          <p:cNvSpPr/>
          <p:nvPr/>
        </p:nvSpPr>
        <p:spPr>
          <a:xfrm>
            <a:off x="7286644" y="2000240"/>
            <a:ext cx="1000132" cy="34766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  </a:t>
            </a:r>
            <a:endParaRPr lang="fr-FR" sz="1600" b="1" dirty="0"/>
          </a:p>
        </p:txBody>
      </p:sp>
      <p:sp>
        <p:nvSpPr>
          <p:cNvPr id="37" name="Rectangle 36"/>
          <p:cNvSpPr/>
          <p:nvPr/>
        </p:nvSpPr>
        <p:spPr>
          <a:xfrm>
            <a:off x="7286644" y="4357694"/>
            <a:ext cx="1000132" cy="2857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  </a:t>
            </a:r>
            <a:endParaRPr lang="fr-FR" sz="1600" b="1" dirty="0"/>
          </a:p>
        </p:txBody>
      </p:sp>
      <p:sp>
        <p:nvSpPr>
          <p:cNvPr id="38" name="Rectangle 37"/>
          <p:cNvSpPr/>
          <p:nvPr/>
        </p:nvSpPr>
        <p:spPr>
          <a:xfrm>
            <a:off x="7286644" y="5500702"/>
            <a:ext cx="1000132" cy="92869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b="1" dirty="0" smtClean="0"/>
              <a:t>E</a:t>
            </a:r>
          </a:p>
          <a:p>
            <a:pPr algn="ctr"/>
            <a:r>
              <a:rPr lang="fr-FR" sz="1400" b="1" dirty="0" smtClean="0"/>
              <a:t>F</a:t>
            </a:r>
          </a:p>
          <a:p>
            <a:pPr algn="ctr"/>
            <a:r>
              <a:rPr lang="fr-FR" sz="1400" b="1" dirty="0" smtClean="0"/>
              <a:t>G</a:t>
            </a:r>
          </a:p>
          <a:p>
            <a:pPr algn="ctr"/>
            <a:r>
              <a:rPr lang="fr-FR" sz="1400" b="1" dirty="0" smtClean="0"/>
              <a:t>H </a:t>
            </a:r>
            <a:r>
              <a:rPr lang="fr-FR" sz="1600" b="1" dirty="0" smtClean="0"/>
              <a:t> </a:t>
            </a:r>
            <a:endParaRPr lang="fr-FR" sz="1600" b="1" dirty="0"/>
          </a:p>
        </p:txBody>
      </p:sp>
      <p:sp>
        <p:nvSpPr>
          <p:cNvPr id="39" name="Rectangle 38"/>
          <p:cNvSpPr/>
          <p:nvPr/>
        </p:nvSpPr>
        <p:spPr>
          <a:xfrm>
            <a:off x="7286644" y="6429372"/>
            <a:ext cx="1000132" cy="35719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  </a:t>
            </a:r>
            <a:endParaRPr lang="fr-FR" sz="1600" b="1" dirty="0"/>
          </a:p>
        </p:txBody>
      </p:sp>
      <p:sp>
        <p:nvSpPr>
          <p:cNvPr id="40" name="Rectangle 39"/>
          <p:cNvSpPr/>
          <p:nvPr/>
        </p:nvSpPr>
        <p:spPr>
          <a:xfrm>
            <a:off x="7286644" y="4071942"/>
            <a:ext cx="1000132" cy="2857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  </a:t>
            </a:r>
            <a:endParaRPr lang="fr-FR" sz="1600" b="1" dirty="0"/>
          </a:p>
        </p:txBody>
      </p:sp>
      <p:sp>
        <p:nvSpPr>
          <p:cNvPr id="41" name="Rectangle 40"/>
          <p:cNvSpPr/>
          <p:nvPr/>
        </p:nvSpPr>
        <p:spPr>
          <a:xfrm>
            <a:off x="7286644" y="2285992"/>
            <a:ext cx="1000132" cy="8572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b="1" dirty="0" smtClean="0"/>
              <a:t>I</a:t>
            </a:r>
          </a:p>
          <a:p>
            <a:pPr algn="ctr"/>
            <a:r>
              <a:rPr lang="fr-FR" sz="1400" b="1" dirty="0" smtClean="0"/>
              <a:t>J</a:t>
            </a:r>
          </a:p>
          <a:p>
            <a:pPr algn="ctr"/>
            <a:r>
              <a:rPr lang="fr-FR" sz="1400" b="1" dirty="0" smtClean="0"/>
              <a:t>K</a:t>
            </a:r>
          </a:p>
          <a:p>
            <a:pPr algn="ctr"/>
            <a:r>
              <a:rPr lang="fr-FR" sz="1400" b="1" dirty="0" smtClean="0"/>
              <a:t>L  </a:t>
            </a:r>
            <a:endParaRPr lang="fr-FR" sz="1400" b="1" dirty="0"/>
          </a:p>
        </p:txBody>
      </p:sp>
      <p:sp>
        <p:nvSpPr>
          <p:cNvPr id="42" name="Rectangle 41"/>
          <p:cNvSpPr/>
          <p:nvPr/>
        </p:nvSpPr>
        <p:spPr>
          <a:xfrm>
            <a:off x="7286644" y="3143248"/>
            <a:ext cx="1000132" cy="92869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b="1" dirty="0" smtClean="0"/>
              <a:t>M</a:t>
            </a:r>
          </a:p>
          <a:p>
            <a:pPr algn="ctr"/>
            <a:r>
              <a:rPr lang="fr-FR" sz="1400" b="1" dirty="0" smtClean="0"/>
              <a:t>N</a:t>
            </a:r>
          </a:p>
          <a:p>
            <a:pPr algn="ctr"/>
            <a:r>
              <a:rPr lang="fr-FR" sz="1400" b="1" dirty="0" smtClean="0"/>
              <a:t>O</a:t>
            </a:r>
          </a:p>
          <a:p>
            <a:pPr algn="ctr"/>
            <a:r>
              <a:rPr lang="fr-FR" sz="1400" b="1" dirty="0" smtClean="0"/>
              <a:t>P</a:t>
            </a:r>
            <a:r>
              <a:rPr lang="fr-FR" sz="1600" b="1" dirty="0" smtClean="0"/>
              <a:t>  </a:t>
            </a:r>
            <a:endParaRPr lang="fr-FR" sz="1600" b="1" dirty="0"/>
          </a:p>
        </p:txBody>
      </p:sp>
      <p:sp>
        <p:nvSpPr>
          <p:cNvPr id="43" name="ZoneTexte 42"/>
          <p:cNvSpPr txBox="1"/>
          <p:nvPr/>
        </p:nvSpPr>
        <p:spPr>
          <a:xfrm>
            <a:off x="8286776" y="1928802"/>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0</a:t>
            </a:r>
            <a:endParaRPr lang="fr-FR" sz="1600" b="1" dirty="0">
              <a:solidFill>
                <a:srgbClr val="002060"/>
              </a:solidFill>
              <a:latin typeface="Times New Roman" pitchFamily="18" charset="0"/>
              <a:cs typeface="Times New Roman" pitchFamily="18" charset="0"/>
            </a:endParaRPr>
          </a:p>
        </p:txBody>
      </p:sp>
      <p:sp>
        <p:nvSpPr>
          <p:cNvPr id="44" name="ZoneTexte 43"/>
          <p:cNvSpPr txBox="1"/>
          <p:nvPr/>
        </p:nvSpPr>
        <p:spPr>
          <a:xfrm>
            <a:off x="8286776" y="2500306"/>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1</a:t>
            </a:r>
            <a:endParaRPr lang="fr-FR" sz="1600" b="1" dirty="0">
              <a:solidFill>
                <a:srgbClr val="002060"/>
              </a:solidFill>
              <a:latin typeface="Times New Roman" pitchFamily="18" charset="0"/>
              <a:cs typeface="Times New Roman" pitchFamily="18" charset="0"/>
            </a:endParaRPr>
          </a:p>
        </p:txBody>
      </p:sp>
      <p:sp>
        <p:nvSpPr>
          <p:cNvPr id="45" name="ZoneTexte 44"/>
          <p:cNvSpPr txBox="1"/>
          <p:nvPr/>
        </p:nvSpPr>
        <p:spPr>
          <a:xfrm>
            <a:off x="8286776" y="3429000"/>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2</a:t>
            </a:r>
            <a:endParaRPr lang="fr-FR" sz="1600" b="1" dirty="0">
              <a:solidFill>
                <a:srgbClr val="002060"/>
              </a:solidFill>
              <a:latin typeface="Times New Roman" pitchFamily="18" charset="0"/>
              <a:cs typeface="Times New Roman" pitchFamily="18" charset="0"/>
            </a:endParaRPr>
          </a:p>
        </p:txBody>
      </p:sp>
      <p:sp>
        <p:nvSpPr>
          <p:cNvPr id="46" name="ZoneTexte 45"/>
          <p:cNvSpPr txBox="1"/>
          <p:nvPr/>
        </p:nvSpPr>
        <p:spPr>
          <a:xfrm>
            <a:off x="8286776" y="4000504"/>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3</a:t>
            </a:r>
            <a:endParaRPr lang="fr-FR" sz="1600" b="1" dirty="0">
              <a:solidFill>
                <a:srgbClr val="002060"/>
              </a:solidFill>
              <a:latin typeface="Times New Roman" pitchFamily="18" charset="0"/>
              <a:cs typeface="Times New Roman" pitchFamily="18" charset="0"/>
            </a:endParaRPr>
          </a:p>
        </p:txBody>
      </p:sp>
      <p:sp>
        <p:nvSpPr>
          <p:cNvPr id="47" name="ZoneTexte 46"/>
          <p:cNvSpPr txBox="1"/>
          <p:nvPr/>
        </p:nvSpPr>
        <p:spPr>
          <a:xfrm>
            <a:off x="8286776" y="4357694"/>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4</a:t>
            </a:r>
            <a:endParaRPr lang="fr-FR" sz="1600" b="1" dirty="0">
              <a:solidFill>
                <a:srgbClr val="002060"/>
              </a:solidFill>
              <a:latin typeface="Times New Roman" pitchFamily="18" charset="0"/>
              <a:cs typeface="Times New Roman" pitchFamily="18" charset="0"/>
            </a:endParaRPr>
          </a:p>
        </p:txBody>
      </p:sp>
      <p:sp>
        <p:nvSpPr>
          <p:cNvPr id="48" name="ZoneTexte 47"/>
          <p:cNvSpPr txBox="1"/>
          <p:nvPr/>
        </p:nvSpPr>
        <p:spPr>
          <a:xfrm>
            <a:off x="8286776" y="4929198"/>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5</a:t>
            </a:r>
            <a:endParaRPr lang="fr-FR" sz="1600" b="1" dirty="0">
              <a:solidFill>
                <a:srgbClr val="002060"/>
              </a:solidFill>
              <a:latin typeface="Times New Roman" pitchFamily="18" charset="0"/>
              <a:cs typeface="Times New Roman" pitchFamily="18" charset="0"/>
            </a:endParaRPr>
          </a:p>
        </p:txBody>
      </p:sp>
      <p:sp>
        <p:nvSpPr>
          <p:cNvPr id="49" name="ZoneTexte 48"/>
          <p:cNvSpPr txBox="1"/>
          <p:nvPr/>
        </p:nvSpPr>
        <p:spPr>
          <a:xfrm>
            <a:off x="8286776" y="5857892"/>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6</a:t>
            </a:r>
            <a:endParaRPr lang="fr-FR" sz="1600" b="1" dirty="0">
              <a:solidFill>
                <a:srgbClr val="002060"/>
              </a:solidFill>
              <a:latin typeface="Times New Roman" pitchFamily="18" charset="0"/>
              <a:cs typeface="Times New Roman" pitchFamily="18" charset="0"/>
            </a:endParaRPr>
          </a:p>
        </p:txBody>
      </p:sp>
      <p:sp>
        <p:nvSpPr>
          <p:cNvPr id="50" name="ZoneTexte 49"/>
          <p:cNvSpPr txBox="1"/>
          <p:nvPr/>
        </p:nvSpPr>
        <p:spPr>
          <a:xfrm>
            <a:off x="8286776" y="6429396"/>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7</a:t>
            </a:r>
            <a:endParaRPr lang="fr-FR" sz="1600" b="1" dirty="0">
              <a:solidFill>
                <a:srgbClr val="002060"/>
              </a:solidFill>
              <a:latin typeface="Times New Roman" pitchFamily="18" charset="0"/>
              <a:cs typeface="Times New Roman" pitchFamily="18" charset="0"/>
            </a:endParaRPr>
          </a:p>
        </p:txBody>
      </p:sp>
      <p:cxnSp>
        <p:nvCxnSpPr>
          <p:cNvPr id="52" name="Connecteur droit avec flèche 51"/>
          <p:cNvCxnSpPr>
            <a:endCxn id="35" idx="1"/>
          </p:cNvCxnSpPr>
          <p:nvPr/>
        </p:nvCxnSpPr>
        <p:spPr>
          <a:xfrm>
            <a:off x="6215074" y="4572008"/>
            <a:ext cx="1071570" cy="500066"/>
          </a:xfrm>
          <a:prstGeom prst="straightConnector1">
            <a:avLst/>
          </a:prstGeom>
          <a:ln w="28575">
            <a:prstDash val="dashDot"/>
            <a:tailEnd type="arrow"/>
          </a:ln>
        </p:spPr>
        <p:style>
          <a:lnRef idx="1">
            <a:schemeClr val="accent1"/>
          </a:lnRef>
          <a:fillRef idx="0">
            <a:schemeClr val="accent1"/>
          </a:fillRef>
          <a:effectRef idx="0">
            <a:schemeClr val="accent1"/>
          </a:effectRef>
          <a:fontRef idx="minor">
            <a:schemeClr val="tx1"/>
          </a:fontRef>
        </p:style>
      </p:cxnSp>
      <p:cxnSp>
        <p:nvCxnSpPr>
          <p:cNvPr id="53" name="Connecteur droit avec flèche 52"/>
          <p:cNvCxnSpPr>
            <a:endCxn id="38" idx="1"/>
          </p:cNvCxnSpPr>
          <p:nvPr/>
        </p:nvCxnSpPr>
        <p:spPr>
          <a:xfrm>
            <a:off x="6215074" y="4929198"/>
            <a:ext cx="1071570" cy="1035851"/>
          </a:xfrm>
          <a:prstGeom prst="straightConnector1">
            <a:avLst/>
          </a:prstGeom>
          <a:ln w="28575">
            <a:prstDash val="dashDot"/>
            <a:tailEnd type="arrow"/>
          </a:ln>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a:endCxn id="41" idx="1"/>
          </p:cNvCxnSpPr>
          <p:nvPr/>
        </p:nvCxnSpPr>
        <p:spPr>
          <a:xfrm rot="5400000" flipH="1" flipV="1">
            <a:off x="5464975" y="3464719"/>
            <a:ext cx="2571768" cy="1071570"/>
          </a:xfrm>
          <a:prstGeom prst="straightConnector1">
            <a:avLst/>
          </a:prstGeom>
          <a:ln w="28575">
            <a:prstDash val="dashDot"/>
            <a:tailEnd type="arrow"/>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p:nvPr/>
        </p:nvCxnSpPr>
        <p:spPr>
          <a:xfrm rot="5400000" flipH="1" flipV="1">
            <a:off x="5715008" y="4071942"/>
            <a:ext cx="2071702" cy="1071570"/>
          </a:xfrm>
          <a:prstGeom prst="straightConnector1">
            <a:avLst/>
          </a:prstGeom>
          <a:ln w="28575">
            <a:prstDash val="dashDot"/>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6929454" y="1857364"/>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0</a:t>
            </a:r>
            <a:endParaRPr lang="fr-FR" sz="1600" b="1" dirty="0">
              <a:latin typeface="Times New Roman" pitchFamily="18" charset="0"/>
              <a:cs typeface="Times New Roman" pitchFamily="18" charset="0"/>
            </a:endParaRPr>
          </a:p>
        </p:txBody>
      </p:sp>
      <p:sp>
        <p:nvSpPr>
          <p:cNvPr id="61" name="ZoneTexte 60"/>
          <p:cNvSpPr txBox="1"/>
          <p:nvPr/>
        </p:nvSpPr>
        <p:spPr>
          <a:xfrm>
            <a:off x="6929454" y="2233190"/>
            <a:ext cx="276228"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4</a:t>
            </a:r>
            <a:endParaRPr lang="fr-FR" sz="1600" b="1" dirty="0">
              <a:latin typeface="Times New Roman" pitchFamily="18" charset="0"/>
              <a:cs typeface="Times New Roman" pitchFamily="18" charset="0"/>
            </a:endParaRPr>
          </a:p>
        </p:txBody>
      </p:sp>
      <p:sp>
        <p:nvSpPr>
          <p:cNvPr id="63" name="ZoneTexte 62"/>
          <p:cNvSpPr txBox="1"/>
          <p:nvPr/>
        </p:nvSpPr>
        <p:spPr>
          <a:xfrm>
            <a:off x="7010416" y="3071810"/>
            <a:ext cx="276228"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8</a:t>
            </a:r>
            <a:endParaRPr lang="fr-FR" sz="1600" b="1" dirty="0">
              <a:latin typeface="Times New Roman" pitchFamily="18" charset="0"/>
              <a:cs typeface="Times New Roman" pitchFamily="18" charset="0"/>
            </a:endParaRPr>
          </a:p>
        </p:txBody>
      </p:sp>
      <p:sp>
        <p:nvSpPr>
          <p:cNvPr id="64" name="ZoneTexte 63"/>
          <p:cNvSpPr txBox="1"/>
          <p:nvPr/>
        </p:nvSpPr>
        <p:spPr>
          <a:xfrm>
            <a:off x="6786578" y="3947702"/>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12</a:t>
            </a:r>
            <a:endParaRPr lang="fr-FR" sz="1600" b="1" dirty="0">
              <a:latin typeface="Times New Roman" pitchFamily="18" charset="0"/>
              <a:cs typeface="Times New Roman" pitchFamily="18" charset="0"/>
            </a:endParaRPr>
          </a:p>
        </p:txBody>
      </p:sp>
      <p:sp>
        <p:nvSpPr>
          <p:cNvPr id="65" name="ZoneTexte 64"/>
          <p:cNvSpPr txBox="1"/>
          <p:nvPr/>
        </p:nvSpPr>
        <p:spPr>
          <a:xfrm>
            <a:off x="6786578" y="4214818"/>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16</a:t>
            </a:r>
            <a:endParaRPr lang="fr-FR" sz="1600" b="1" dirty="0">
              <a:latin typeface="Times New Roman" pitchFamily="18" charset="0"/>
              <a:cs typeface="Times New Roman" pitchFamily="18" charset="0"/>
            </a:endParaRPr>
          </a:p>
        </p:txBody>
      </p:sp>
      <p:sp>
        <p:nvSpPr>
          <p:cNvPr id="66" name="ZoneTexte 65"/>
          <p:cNvSpPr txBox="1"/>
          <p:nvPr/>
        </p:nvSpPr>
        <p:spPr>
          <a:xfrm>
            <a:off x="6786578" y="4572008"/>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20</a:t>
            </a:r>
            <a:endParaRPr lang="fr-FR" sz="1600" b="1" dirty="0">
              <a:latin typeface="Times New Roman" pitchFamily="18" charset="0"/>
              <a:cs typeface="Times New Roman" pitchFamily="18" charset="0"/>
            </a:endParaRPr>
          </a:p>
        </p:txBody>
      </p:sp>
      <p:sp>
        <p:nvSpPr>
          <p:cNvPr id="67" name="ZoneTexte 66"/>
          <p:cNvSpPr txBox="1"/>
          <p:nvPr/>
        </p:nvSpPr>
        <p:spPr>
          <a:xfrm>
            <a:off x="6786578" y="5429264"/>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24</a:t>
            </a:r>
            <a:endParaRPr lang="fr-FR" sz="1600" b="1" dirty="0">
              <a:latin typeface="Times New Roman" pitchFamily="18" charset="0"/>
              <a:cs typeface="Times New Roman" pitchFamily="18" charset="0"/>
            </a:endParaRPr>
          </a:p>
        </p:txBody>
      </p:sp>
      <p:sp>
        <p:nvSpPr>
          <p:cNvPr id="68" name="ZoneTexte 67"/>
          <p:cNvSpPr txBox="1"/>
          <p:nvPr/>
        </p:nvSpPr>
        <p:spPr>
          <a:xfrm>
            <a:off x="6786578" y="6286520"/>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28</a:t>
            </a:r>
            <a:endParaRPr lang="fr-FR" sz="1600" b="1" dirty="0">
              <a:latin typeface="Times New Roman" pitchFamily="18" charset="0"/>
              <a:cs typeface="Times New Roman" pitchFamily="18" charset="0"/>
            </a:endParaRPr>
          </a:p>
        </p:txBody>
      </p:sp>
      <p:sp>
        <p:nvSpPr>
          <p:cNvPr id="59" name="ZoneTexte 58"/>
          <p:cNvSpPr txBox="1"/>
          <p:nvPr/>
        </p:nvSpPr>
        <p:spPr>
          <a:xfrm>
            <a:off x="6286512" y="2428868"/>
            <a:ext cx="714380" cy="369332"/>
          </a:xfrm>
          <a:prstGeom prst="rect">
            <a:avLst/>
          </a:prstGeom>
          <a:noFill/>
          <a:ln>
            <a:noFill/>
          </a:ln>
        </p:spPr>
        <p:txBody>
          <a:bodyPr wrap="square" rtlCol="0">
            <a:spAutoFit/>
          </a:bodyPr>
          <a:lstStyle/>
          <a:p>
            <a:r>
              <a:rPr lang="fr-FR" b="1" i="1" dirty="0" smtClean="0">
                <a:solidFill>
                  <a:srgbClr val="C00000"/>
                </a:solidFill>
              </a:rPr>
              <a:t>MC</a:t>
            </a:r>
            <a:endParaRPr lang="fr-FR" b="1" i="1" dirty="0">
              <a:solidFill>
                <a:srgbClr val="C00000"/>
              </a:solidFill>
            </a:endParaRPr>
          </a:p>
        </p:txBody>
      </p:sp>
      <p:sp>
        <p:nvSpPr>
          <p:cNvPr id="62" name="ZoneTexte 61"/>
          <p:cNvSpPr txBox="1"/>
          <p:nvPr/>
        </p:nvSpPr>
        <p:spPr>
          <a:xfrm>
            <a:off x="1714480" y="2357430"/>
            <a:ext cx="1571636" cy="369332"/>
          </a:xfrm>
          <a:prstGeom prst="rect">
            <a:avLst/>
          </a:prstGeom>
          <a:noFill/>
          <a:ln>
            <a:noFill/>
          </a:ln>
        </p:spPr>
        <p:txBody>
          <a:bodyPr wrap="square" rtlCol="0">
            <a:spAutoFit/>
          </a:bodyPr>
          <a:lstStyle/>
          <a:p>
            <a:r>
              <a:rPr lang="fr-FR" i="1" dirty="0" smtClean="0">
                <a:solidFill>
                  <a:srgbClr val="C00000"/>
                </a:solidFill>
              </a:rPr>
              <a:t>Espace logique</a:t>
            </a:r>
            <a:endParaRPr lang="fr-FR" i="1" dirty="0">
              <a:solidFill>
                <a:srgbClr val="C00000"/>
              </a:solidFill>
            </a:endParaRPr>
          </a:p>
        </p:txBody>
      </p:sp>
      <p:sp>
        <p:nvSpPr>
          <p:cNvPr id="69" name="Rectangle à coins arrondis 68"/>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a:xfrm>
            <a:off x="8470773" y="5305418"/>
            <a:ext cx="457200" cy="476250"/>
          </a:xfrm>
        </p:spPr>
        <p:txBody>
          <a:bodyPr/>
          <a:lstStyle/>
          <a:p>
            <a:fld id="{CF4668DC-857F-487D-BFFA-8C0CA5037977}" type="slidenum">
              <a:rPr lang="fr-BE" smtClean="0"/>
              <a:pPr/>
              <a:t>28</a:t>
            </a:fld>
            <a:endParaRPr lang="fr-BE"/>
          </a:p>
        </p:txBody>
      </p:sp>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285852" y="773652"/>
            <a:ext cx="7429552" cy="369332"/>
          </a:xfrm>
          <a:prstGeom prst="rect">
            <a:avLst/>
          </a:prstGeom>
        </p:spPr>
        <p:txBody>
          <a:bodyPr wrap="square">
            <a:spAutoFit/>
          </a:bodyPr>
          <a:lstStyle/>
          <a:p>
            <a:r>
              <a:rPr lang="fr-FR" b="1" dirty="0" smtClean="0">
                <a:solidFill>
                  <a:srgbClr val="002060"/>
                </a:solidFill>
                <a:latin typeface="Comic Sans MS" pitchFamily="66" charset="0"/>
              </a:rPr>
              <a:t>5.3.5. Exemple de la pagination	</a:t>
            </a:r>
            <a:endParaRPr lang="fr-FR" dirty="0" smtClean="0">
              <a:latin typeface="Comic Sans MS" pitchFamily="66" charset="0"/>
            </a:endParaRPr>
          </a:p>
        </p:txBody>
      </p:sp>
      <p:sp>
        <p:nvSpPr>
          <p:cNvPr id="10" name="Rectangle 9"/>
          <p:cNvSpPr/>
          <p:nvPr/>
        </p:nvSpPr>
        <p:spPr>
          <a:xfrm>
            <a:off x="1928795" y="1785926"/>
            <a:ext cx="1000132" cy="10001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A</a:t>
            </a:r>
          </a:p>
          <a:p>
            <a:pPr algn="ctr"/>
            <a:r>
              <a:rPr lang="fr-FR" sz="1600" b="1" dirty="0" smtClean="0"/>
              <a:t>B</a:t>
            </a:r>
          </a:p>
          <a:p>
            <a:pPr algn="ctr"/>
            <a:r>
              <a:rPr lang="fr-FR" sz="1600" b="1" dirty="0" smtClean="0"/>
              <a:t>C</a:t>
            </a:r>
          </a:p>
          <a:p>
            <a:pPr algn="ctr"/>
            <a:r>
              <a:rPr lang="fr-FR" sz="1600" b="1" dirty="0" smtClean="0"/>
              <a:t>D  </a:t>
            </a:r>
            <a:endParaRPr lang="fr-FR" sz="1600" b="1" dirty="0"/>
          </a:p>
        </p:txBody>
      </p:sp>
      <p:sp>
        <p:nvSpPr>
          <p:cNvPr id="11" name="Rectangle 10"/>
          <p:cNvSpPr/>
          <p:nvPr/>
        </p:nvSpPr>
        <p:spPr>
          <a:xfrm>
            <a:off x="1928795" y="2786058"/>
            <a:ext cx="1000132" cy="10001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E</a:t>
            </a:r>
          </a:p>
          <a:p>
            <a:pPr algn="ctr"/>
            <a:r>
              <a:rPr lang="fr-FR" sz="1600" b="1" dirty="0" smtClean="0"/>
              <a:t>F</a:t>
            </a:r>
          </a:p>
          <a:p>
            <a:pPr algn="ctr"/>
            <a:r>
              <a:rPr lang="fr-FR" sz="1600" b="1" dirty="0" smtClean="0"/>
              <a:t>G</a:t>
            </a:r>
          </a:p>
          <a:p>
            <a:pPr algn="ctr"/>
            <a:r>
              <a:rPr lang="fr-FR" sz="1600" b="1" dirty="0" smtClean="0"/>
              <a:t>H  </a:t>
            </a:r>
            <a:endParaRPr lang="fr-FR" sz="1600" b="1" dirty="0"/>
          </a:p>
        </p:txBody>
      </p:sp>
      <p:sp>
        <p:nvSpPr>
          <p:cNvPr id="12" name="Rectangle 11"/>
          <p:cNvSpPr/>
          <p:nvPr/>
        </p:nvSpPr>
        <p:spPr>
          <a:xfrm>
            <a:off x="1928795" y="3786190"/>
            <a:ext cx="1000132" cy="10001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I</a:t>
            </a:r>
          </a:p>
          <a:p>
            <a:pPr algn="ctr"/>
            <a:r>
              <a:rPr lang="fr-FR" sz="1600" b="1" dirty="0" smtClean="0"/>
              <a:t>J</a:t>
            </a:r>
          </a:p>
          <a:p>
            <a:pPr algn="ctr"/>
            <a:r>
              <a:rPr lang="fr-FR" sz="1600" b="1" dirty="0" smtClean="0"/>
              <a:t>K</a:t>
            </a:r>
          </a:p>
          <a:p>
            <a:pPr algn="ctr"/>
            <a:r>
              <a:rPr lang="fr-FR" sz="1600" b="1" dirty="0" smtClean="0"/>
              <a:t>L  </a:t>
            </a:r>
            <a:endParaRPr lang="fr-FR" sz="1600" b="1" dirty="0"/>
          </a:p>
        </p:txBody>
      </p:sp>
      <p:sp>
        <p:nvSpPr>
          <p:cNvPr id="13" name="Rectangle 12"/>
          <p:cNvSpPr/>
          <p:nvPr/>
        </p:nvSpPr>
        <p:spPr>
          <a:xfrm>
            <a:off x="1928795" y="4786322"/>
            <a:ext cx="1000132" cy="100013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M</a:t>
            </a:r>
          </a:p>
          <a:p>
            <a:pPr algn="ctr"/>
            <a:r>
              <a:rPr lang="fr-FR" sz="1600" b="1" dirty="0" smtClean="0"/>
              <a:t>N</a:t>
            </a:r>
          </a:p>
          <a:p>
            <a:pPr algn="ctr"/>
            <a:r>
              <a:rPr lang="fr-FR" sz="1600" b="1" dirty="0" smtClean="0"/>
              <a:t>O</a:t>
            </a:r>
          </a:p>
          <a:p>
            <a:pPr algn="ctr"/>
            <a:r>
              <a:rPr lang="fr-FR" sz="1600" b="1" dirty="0" smtClean="0"/>
              <a:t>P  </a:t>
            </a:r>
            <a:endParaRPr lang="fr-FR" sz="1600" b="1" dirty="0"/>
          </a:p>
        </p:txBody>
      </p:sp>
      <p:sp>
        <p:nvSpPr>
          <p:cNvPr id="14" name="ZoneTexte 13"/>
          <p:cNvSpPr txBox="1"/>
          <p:nvPr/>
        </p:nvSpPr>
        <p:spPr>
          <a:xfrm>
            <a:off x="1500166" y="1714488"/>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0</a:t>
            </a:r>
            <a:endParaRPr lang="fr-FR" sz="1600" b="1" dirty="0">
              <a:latin typeface="Times New Roman" pitchFamily="18" charset="0"/>
              <a:cs typeface="Times New Roman" pitchFamily="18" charset="0"/>
            </a:endParaRPr>
          </a:p>
        </p:txBody>
      </p:sp>
      <p:sp>
        <p:nvSpPr>
          <p:cNvPr id="15" name="ZoneTexte 14"/>
          <p:cNvSpPr txBox="1"/>
          <p:nvPr/>
        </p:nvSpPr>
        <p:spPr>
          <a:xfrm rot="10800000" flipV="1">
            <a:off x="1500166" y="1947437"/>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a:t>
            </a:r>
            <a:endParaRPr lang="fr-FR" sz="1600" b="1" dirty="0">
              <a:latin typeface="Times New Roman" pitchFamily="18" charset="0"/>
              <a:cs typeface="Times New Roman" pitchFamily="18" charset="0"/>
            </a:endParaRPr>
          </a:p>
        </p:txBody>
      </p:sp>
      <p:sp>
        <p:nvSpPr>
          <p:cNvPr id="16" name="ZoneTexte 15"/>
          <p:cNvSpPr txBox="1"/>
          <p:nvPr/>
        </p:nvSpPr>
        <p:spPr>
          <a:xfrm>
            <a:off x="1500167" y="2233190"/>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2</a:t>
            </a:r>
            <a:endParaRPr lang="fr-FR" sz="1600" b="1" dirty="0">
              <a:latin typeface="Times New Roman" pitchFamily="18" charset="0"/>
              <a:cs typeface="Times New Roman" pitchFamily="18" charset="0"/>
            </a:endParaRPr>
          </a:p>
        </p:txBody>
      </p:sp>
      <p:sp>
        <p:nvSpPr>
          <p:cNvPr id="17" name="ZoneTexte 16"/>
          <p:cNvSpPr txBox="1"/>
          <p:nvPr/>
        </p:nvSpPr>
        <p:spPr>
          <a:xfrm rot="10800000" flipV="1">
            <a:off x="1500167" y="2500306"/>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3</a:t>
            </a:r>
            <a:endParaRPr lang="fr-FR" sz="1600" b="1" dirty="0">
              <a:latin typeface="Times New Roman" pitchFamily="18" charset="0"/>
              <a:cs typeface="Times New Roman" pitchFamily="18" charset="0"/>
            </a:endParaRPr>
          </a:p>
        </p:txBody>
      </p:sp>
      <p:sp>
        <p:nvSpPr>
          <p:cNvPr id="18" name="ZoneTexte 17"/>
          <p:cNvSpPr txBox="1"/>
          <p:nvPr/>
        </p:nvSpPr>
        <p:spPr>
          <a:xfrm>
            <a:off x="1500167" y="2733256"/>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4</a:t>
            </a:r>
            <a:endParaRPr lang="fr-FR" sz="1600" b="1" dirty="0">
              <a:latin typeface="Times New Roman" pitchFamily="18" charset="0"/>
              <a:cs typeface="Times New Roman" pitchFamily="18" charset="0"/>
            </a:endParaRPr>
          </a:p>
        </p:txBody>
      </p:sp>
      <p:sp>
        <p:nvSpPr>
          <p:cNvPr id="19" name="ZoneTexte 18"/>
          <p:cNvSpPr txBox="1"/>
          <p:nvPr/>
        </p:nvSpPr>
        <p:spPr>
          <a:xfrm rot="10800000" flipV="1">
            <a:off x="1500167" y="2966205"/>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5</a:t>
            </a:r>
            <a:endParaRPr lang="fr-FR" sz="1600" b="1" dirty="0">
              <a:latin typeface="Times New Roman" pitchFamily="18" charset="0"/>
              <a:cs typeface="Times New Roman" pitchFamily="18" charset="0"/>
            </a:endParaRPr>
          </a:p>
        </p:txBody>
      </p:sp>
      <p:sp>
        <p:nvSpPr>
          <p:cNvPr id="20" name="ZoneTexte 19"/>
          <p:cNvSpPr txBox="1"/>
          <p:nvPr/>
        </p:nvSpPr>
        <p:spPr>
          <a:xfrm>
            <a:off x="1500168" y="3251958"/>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6</a:t>
            </a:r>
            <a:endParaRPr lang="fr-FR" sz="1600" b="1" dirty="0">
              <a:latin typeface="Times New Roman" pitchFamily="18" charset="0"/>
              <a:cs typeface="Times New Roman" pitchFamily="18" charset="0"/>
            </a:endParaRPr>
          </a:p>
        </p:txBody>
      </p:sp>
      <p:sp>
        <p:nvSpPr>
          <p:cNvPr id="21" name="ZoneTexte 20"/>
          <p:cNvSpPr txBox="1"/>
          <p:nvPr/>
        </p:nvSpPr>
        <p:spPr>
          <a:xfrm rot="10800000" flipV="1">
            <a:off x="1500168" y="3519074"/>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7</a:t>
            </a:r>
            <a:endParaRPr lang="fr-FR" sz="1600" b="1" dirty="0">
              <a:latin typeface="Times New Roman" pitchFamily="18" charset="0"/>
              <a:cs typeface="Times New Roman" pitchFamily="18" charset="0"/>
            </a:endParaRPr>
          </a:p>
        </p:txBody>
      </p:sp>
      <p:sp>
        <p:nvSpPr>
          <p:cNvPr id="22" name="ZoneTexte 21"/>
          <p:cNvSpPr txBox="1"/>
          <p:nvPr/>
        </p:nvSpPr>
        <p:spPr>
          <a:xfrm>
            <a:off x="1500167" y="3714752"/>
            <a:ext cx="357190" cy="584775"/>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89</a:t>
            </a:r>
            <a:endParaRPr lang="fr-FR" sz="1600" b="1" dirty="0">
              <a:latin typeface="Times New Roman" pitchFamily="18" charset="0"/>
              <a:cs typeface="Times New Roman" pitchFamily="18" charset="0"/>
            </a:endParaRPr>
          </a:p>
        </p:txBody>
      </p:sp>
      <p:sp>
        <p:nvSpPr>
          <p:cNvPr id="24" name="ZoneTexte 23"/>
          <p:cNvSpPr txBox="1"/>
          <p:nvPr/>
        </p:nvSpPr>
        <p:spPr>
          <a:xfrm>
            <a:off x="1428728" y="4214818"/>
            <a:ext cx="428628"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10</a:t>
            </a:r>
            <a:endParaRPr lang="fr-FR" sz="1600" b="1" dirty="0">
              <a:latin typeface="Times New Roman" pitchFamily="18" charset="0"/>
              <a:cs typeface="Times New Roman" pitchFamily="18" charset="0"/>
            </a:endParaRPr>
          </a:p>
        </p:txBody>
      </p:sp>
      <p:sp>
        <p:nvSpPr>
          <p:cNvPr id="25" name="ZoneTexte 24"/>
          <p:cNvSpPr txBox="1"/>
          <p:nvPr/>
        </p:nvSpPr>
        <p:spPr>
          <a:xfrm rot="10800000" flipV="1">
            <a:off x="1428729" y="4500570"/>
            <a:ext cx="428629"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11</a:t>
            </a:r>
            <a:endParaRPr lang="fr-FR" sz="1600" b="1" dirty="0">
              <a:latin typeface="Times New Roman" pitchFamily="18" charset="0"/>
              <a:cs typeface="Times New Roman" pitchFamily="18" charset="0"/>
            </a:endParaRPr>
          </a:p>
        </p:txBody>
      </p:sp>
      <p:sp>
        <p:nvSpPr>
          <p:cNvPr id="26" name="ZoneTexte 25"/>
          <p:cNvSpPr txBox="1"/>
          <p:nvPr/>
        </p:nvSpPr>
        <p:spPr>
          <a:xfrm>
            <a:off x="1428728" y="4804958"/>
            <a:ext cx="500067"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12</a:t>
            </a:r>
            <a:endParaRPr lang="fr-FR" sz="1600" b="1" dirty="0">
              <a:latin typeface="Times New Roman" pitchFamily="18" charset="0"/>
              <a:cs typeface="Times New Roman" pitchFamily="18" charset="0"/>
            </a:endParaRPr>
          </a:p>
        </p:txBody>
      </p:sp>
      <p:sp>
        <p:nvSpPr>
          <p:cNvPr id="27" name="ZoneTexte 26"/>
          <p:cNvSpPr txBox="1"/>
          <p:nvPr/>
        </p:nvSpPr>
        <p:spPr>
          <a:xfrm rot="10800000" flipV="1">
            <a:off x="1428729" y="5019272"/>
            <a:ext cx="428629"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13</a:t>
            </a:r>
            <a:endParaRPr lang="fr-FR" sz="1600" b="1" dirty="0">
              <a:latin typeface="Times New Roman" pitchFamily="18" charset="0"/>
              <a:cs typeface="Times New Roman" pitchFamily="18" charset="0"/>
            </a:endParaRPr>
          </a:p>
        </p:txBody>
      </p:sp>
      <p:sp>
        <p:nvSpPr>
          <p:cNvPr id="28" name="ZoneTexte 27"/>
          <p:cNvSpPr txBox="1"/>
          <p:nvPr/>
        </p:nvSpPr>
        <p:spPr>
          <a:xfrm>
            <a:off x="1428729" y="5252222"/>
            <a:ext cx="42863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14</a:t>
            </a:r>
            <a:endParaRPr lang="fr-FR" sz="1600" b="1" dirty="0">
              <a:latin typeface="Times New Roman" pitchFamily="18" charset="0"/>
              <a:cs typeface="Times New Roman" pitchFamily="18" charset="0"/>
            </a:endParaRPr>
          </a:p>
        </p:txBody>
      </p:sp>
      <p:sp>
        <p:nvSpPr>
          <p:cNvPr id="29" name="ZoneTexte 28"/>
          <p:cNvSpPr txBox="1"/>
          <p:nvPr/>
        </p:nvSpPr>
        <p:spPr>
          <a:xfrm rot="10800000" flipV="1">
            <a:off x="1428729" y="5500702"/>
            <a:ext cx="42863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15</a:t>
            </a:r>
            <a:endParaRPr lang="fr-FR" sz="1600" b="1" dirty="0">
              <a:latin typeface="Times New Roman" pitchFamily="18" charset="0"/>
              <a:cs typeface="Times New Roman" pitchFamily="18" charset="0"/>
            </a:endParaRPr>
          </a:p>
        </p:txBody>
      </p:sp>
      <p:sp>
        <p:nvSpPr>
          <p:cNvPr id="30" name="ZoneTexte 29"/>
          <p:cNvSpPr txBox="1"/>
          <p:nvPr/>
        </p:nvSpPr>
        <p:spPr>
          <a:xfrm>
            <a:off x="3071803" y="2071678"/>
            <a:ext cx="857256" cy="338554"/>
          </a:xfrm>
          <a:prstGeom prst="rect">
            <a:avLst/>
          </a:prstGeom>
          <a:noFill/>
        </p:spPr>
        <p:txBody>
          <a:bodyPr wrap="square" rtlCol="0">
            <a:spAutoFit/>
          </a:bodyPr>
          <a:lstStyle/>
          <a:p>
            <a:r>
              <a:rPr lang="fr-FR" sz="1600" b="1" dirty="0" smtClean="0">
                <a:solidFill>
                  <a:srgbClr val="0070C0"/>
                </a:solidFill>
                <a:latin typeface="Times New Roman" pitchFamily="18" charset="0"/>
                <a:cs typeface="Times New Roman" pitchFamily="18" charset="0"/>
              </a:rPr>
              <a:t>Page 0</a:t>
            </a:r>
            <a:endParaRPr lang="fr-FR" sz="1600" b="1" dirty="0">
              <a:solidFill>
                <a:srgbClr val="0070C0"/>
              </a:solidFill>
              <a:latin typeface="Times New Roman" pitchFamily="18" charset="0"/>
              <a:cs typeface="Times New Roman" pitchFamily="18" charset="0"/>
            </a:endParaRPr>
          </a:p>
        </p:txBody>
      </p:sp>
      <p:sp>
        <p:nvSpPr>
          <p:cNvPr id="31" name="ZoneTexte 30"/>
          <p:cNvSpPr txBox="1"/>
          <p:nvPr/>
        </p:nvSpPr>
        <p:spPr>
          <a:xfrm>
            <a:off x="3071803" y="3143248"/>
            <a:ext cx="857256" cy="338554"/>
          </a:xfrm>
          <a:prstGeom prst="rect">
            <a:avLst/>
          </a:prstGeom>
          <a:noFill/>
        </p:spPr>
        <p:txBody>
          <a:bodyPr wrap="square" rtlCol="0">
            <a:spAutoFit/>
          </a:bodyPr>
          <a:lstStyle/>
          <a:p>
            <a:r>
              <a:rPr lang="fr-FR" sz="1600" b="1" dirty="0" smtClean="0">
                <a:solidFill>
                  <a:srgbClr val="0070C0"/>
                </a:solidFill>
                <a:latin typeface="Times New Roman" pitchFamily="18" charset="0"/>
                <a:cs typeface="Times New Roman" pitchFamily="18" charset="0"/>
              </a:rPr>
              <a:t>Page 1</a:t>
            </a:r>
            <a:endParaRPr lang="fr-FR" sz="1600" b="1" dirty="0">
              <a:solidFill>
                <a:srgbClr val="0070C0"/>
              </a:solidFill>
              <a:latin typeface="Times New Roman" pitchFamily="18" charset="0"/>
              <a:cs typeface="Times New Roman" pitchFamily="18" charset="0"/>
            </a:endParaRPr>
          </a:p>
        </p:txBody>
      </p:sp>
      <p:sp>
        <p:nvSpPr>
          <p:cNvPr id="32" name="ZoneTexte 31"/>
          <p:cNvSpPr txBox="1"/>
          <p:nvPr/>
        </p:nvSpPr>
        <p:spPr>
          <a:xfrm>
            <a:off x="3071803" y="4143380"/>
            <a:ext cx="857256" cy="338554"/>
          </a:xfrm>
          <a:prstGeom prst="rect">
            <a:avLst/>
          </a:prstGeom>
          <a:noFill/>
        </p:spPr>
        <p:txBody>
          <a:bodyPr wrap="square" rtlCol="0">
            <a:spAutoFit/>
          </a:bodyPr>
          <a:lstStyle/>
          <a:p>
            <a:r>
              <a:rPr lang="fr-FR" sz="1600" b="1" dirty="0" smtClean="0">
                <a:solidFill>
                  <a:srgbClr val="0070C0"/>
                </a:solidFill>
                <a:latin typeface="Times New Roman" pitchFamily="18" charset="0"/>
                <a:cs typeface="Times New Roman" pitchFamily="18" charset="0"/>
              </a:rPr>
              <a:t>Page 2</a:t>
            </a:r>
            <a:endParaRPr lang="fr-FR" sz="1600" b="1" dirty="0">
              <a:solidFill>
                <a:srgbClr val="0070C0"/>
              </a:solidFill>
              <a:latin typeface="Times New Roman" pitchFamily="18" charset="0"/>
              <a:cs typeface="Times New Roman" pitchFamily="18" charset="0"/>
            </a:endParaRPr>
          </a:p>
        </p:txBody>
      </p:sp>
      <p:sp>
        <p:nvSpPr>
          <p:cNvPr id="33" name="ZoneTexte 32"/>
          <p:cNvSpPr txBox="1"/>
          <p:nvPr/>
        </p:nvSpPr>
        <p:spPr>
          <a:xfrm>
            <a:off x="3071803" y="5072074"/>
            <a:ext cx="857256" cy="338554"/>
          </a:xfrm>
          <a:prstGeom prst="rect">
            <a:avLst/>
          </a:prstGeom>
          <a:noFill/>
        </p:spPr>
        <p:txBody>
          <a:bodyPr wrap="square" rtlCol="0">
            <a:spAutoFit/>
          </a:bodyPr>
          <a:lstStyle/>
          <a:p>
            <a:r>
              <a:rPr lang="fr-FR" sz="1600" b="1" dirty="0" smtClean="0">
                <a:solidFill>
                  <a:srgbClr val="0070C0"/>
                </a:solidFill>
                <a:latin typeface="Times New Roman" pitchFamily="18" charset="0"/>
                <a:cs typeface="Times New Roman" pitchFamily="18" charset="0"/>
              </a:rPr>
              <a:t>Page 3</a:t>
            </a:r>
          </a:p>
        </p:txBody>
      </p:sp>
      <p:graphicFrame>
        <p:nvGraphicFramePr>
          <p:cNvPr id="34" name="Tableau 33"/>
          <p:cNvGraphicFramePr>
            <a:graphicFrameLocks noGrp="1"/>
          </p:cNvGraphicFramePr>
          <p:nvPr/>
        </p:nvGraphicFramePr>
        <p:xfrm>
          <a:off x="4000497" y="3000372"/>
          <a:ext cx="2071702" cy="1825946"/>
        </p:xfrm>
        <a:graphic>
          <a:graphicData uri="http://schemas.openxmlformats.org/drawingml/2006/table">
            <a:tbl>
              <a:tblPr firstRow="1" bandRow="1"/>
              <a:tblGrid>
                <a:gridCol w="988215">
                  <a:extLst>
                    <a:ext uri="{9D8B030D-6E8A-4147-A177-3AD203B41FA5}">
                      <a16:colId xmlns:a16="http://schemas.microsoft.com/office/drawing/2014/main" val="20000"/>
                    </a:ext>
                  </a:extLst>
                </a:gridCol>
                <a:gridCol w="1083487">
                  <a:extLst>
                    <a:ext uri="{9D8B030D-6E8A-4147-A177-3AD203B41FA5}">
                      <a16:colId xmlns:a16="http://schemas.microsoft.com/office/drawing/2014/main" val="20001"/>
                    </a:ext>
                  </a:extLst>
                </a:gridCol>
              </a:tblGrid>
              <a:tr h="362906">
                <a:tc>
                  <a:txBody>
                    <a:bodyPr/>
                    <a:lstStyle/>
                    <a:p>
                      <a:r>
                        <a:rPr lang="fr-FR" sz="1600" dirty="0" smtClean="0"/>
                        <a:t>N° Page</a:t>
                      </a:r>
                      <a:endParaRPr lang="fr-FR" sz="1600" dirty="0"/>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600" dirty="0" smtClean="0"/>
                        <a:t>N° Cadre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extLst>
                  <a:ext uri="{0D108BD9-81ED-4DB2-BD59-A6C34878D82A}">
                    <a16:rowId xmlns:a16="http://schemas.microsoft.com/office/drawing/2014/main" val="10000"/>
                  </a:ext>
                </a:extLst>
              </a:tr>
              <a:tr h="362906">
                <a:tc>
                  <a:txBody>
                    <a:bodyPr/>
                    <a:lstStyle/>
                    <a:p>
                      <a:pPr algn="ctr"/>
                      <a:r>
                        <a:rPr lang="fr-FR" dirty="0" smtClean="0"/>
                        <a:t>0</a:t>
                      </a:r>
                      <a:endParaRPr lang="fr-FR" dirty="0">
                        <a:latin typeface="Times New Roman" pitchFamily="18" charset="0"/>
                        <a:cs typeface="Times New Roman" pitchFamily="18" charset="0"/>
                      </a:endParaRPr>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ctr"/>
                      <a:r>
                        <a:rPr lang="fr-FR" dirty="0" smtClean="0"/>
                        <a:t>5</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1"/>
                  </a:ext>
                </a:extLst>
              </a:tr>
              <a:tr h="362906">
                <a:tc>
                  <a:txBody>
                    <a:bodyPr/>
                    <a:lstStyle/>
                    <a:p>
                      <a:pPr algn="ctr"/>
                      <a:r>
                        <a:rPr lang="fr-FR" dirty="0" smtClean="0"/>
                        <a:t>1</a:t>
                      </a:r>
                      <a:endParaRPr lang="fr-FR" dirty="0">
                        <a:latin typeface="Times New Roman" pitchFamily="18" charset="0"/>
                        <a:cs typeface="Times New Roman" pitchFamily="18" charset="0"/>
                      </a:endParaRPr>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ctr"/>
                      <a:r>
                        <a:rPr lang="fr-FR" dirty="0" smtClean="0"/>
                        <a:t>6</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2"/>
                  </a:ext>
                </a:extLst>
              </a:tr>
              <a:tr h="362906">
                <a:tc>
                  <a:txBody>
                    <a:bodyPr/>
                    <a:lstStyle/>
                    <a:p>
                      <a:pPr algn="ctr"/>
                      <a:r>
                        <a:rPr lang="fr-FR" dirty="0" smtClean="0"/>
                        <a:t>2</a:t>
                      </a:r>
                      <a:endParaRPr lang="fr-FR" dirty="0">
                        <a:latin typeface="Times New Roman" pitchFamily="18" charset="0"/>
                        <a:cs typeface="Times New Roman" pitchFamily="18" charset="0"/>
                      </a:endParaRPr>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ctr"/>
                      <a:r>
                        <a:rPr lang="fr-FR" dirty="0" smtClean="0"/>
                        <a:t>1</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3"/>
                  </a:ext>
                </a:extLst>
              </a:tr>
              <a:tr h="362906">
                <a:tc>
                  <a:txBody>
                    <a:bodyPr/>
                    <a:lstStyle/>
                    <a:p>
                      <a:pPr algn="ctr"/>
                      <a:r>
                        <a:rPr lang="fr-FR" dirty="0" smtClean="0"/>
                        <a:t>3</a:t>
                      </a:r>
                      <a:endParaRPr lang="fr-FR" dirty="0">
                        <a:latin typeface="Times New Roman" pitchFamily="18" charset="0"/>
                        <a:cs typeface="Times New Roman" pitchFamily="18" charset="0"/>
                      </a:endParaRPr>
                    </a:p>
                  </a:txBody>
                  <a:tcPr>
                    <a:lnL w="12700" cmpd="sng">
                      <a:noFill/>
                      <a:prstDash val="solid"/>
                    </a:lnL>
                    <a:lnR w="12700" cap="flat" cmpd="sng" algn="ctr">
                      <a:solidFill>
                        <a:schemeClr val="tx1"/>
                      </a:solidFill>
                      <a:prstDash val="solid"/>
                      <a:round/>
                      <a:headEnd type="none" w="med" len="med"/>
                      <a:tailEnd type="none" w="med" len="med"/>
                    </a:lnR>
                    <a:lnT w="12700" cmpd="sng">
                      <a:noFill/>
                      <a:prstDash val="solid"/>
                    </a:lnT>
                    <a:lnB w="12700" cmpd="sng">
                      <a:noFill/>
                      <a:prstDash val="solid"/>
                    </a:lnB>
                    <a:lnTlToBr w="12700" cmpd="sng">
                      <a:noFill/>
                      <a:prstDash val="solid"/>
                    </a:lnTlToBr>
                    <a:lnBlToTr w="12700" cmpd="sng">
                      <a:noFill/>
                      <a:prstDash val="solid"/>
                    </a:lnBlToTr>
                  </a:tcPr>
                </a:tc>
                <a:tc>
                  <a:txBody>
                    <a:bodyPr/>
                    <a:lstStyle/>
                    <a:p>
                      <a:pPr algn="ctr"/>
                      <a:r>
                        <a:rPr lang="fr-FR" dirty="0" smtClean="0"/>
                        <a:t>2</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10004"/>
                  </a:ext>
                </a:extLst>
              </a:tr>
            </a:tbl>
          </a:graphicData>
        </a:graphic>
      </p:graphicFrame>
      <p:sp>
        <p:nvSpPr>
          <p:cNvPr id="35" name="Rectangle 34"/>
          <p:cNvSpPr/>
          <p:nvPr/>
        </p:nvSpPr>
        <p:spPr>
          <a:xfrm>
            <a:off x="7143769" y="3643314"/>
            <a:ext cx="1000132" cy="8572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b="1" dirty="0" smtClean="0"/>
              <a:t>A</a:t>
            </a:r>
          </a:p>
          <a:p>
            <a:pPr algn="ctr"/>
            <a:r>
              <a:rPr lang="fr-FR" sz="1400" b="1" dirty="0" smtClean="0"/>
              <a:t>B</a:t>
            </a:r>
          </a:p>
          <a:p>
            <a:pPr algn="ctr"/>
            <a:r>
              <a:rPr lang="fr-FR" sz="1400" b="1" dirty="0" smtClean="0"/>
              <a:t>C</a:t>
            </a:r>
          </a:p>
          <a:p>
            <a:pPr algn="ctr"/>
            <a:r>
              <a:rPr lang="fr-FR" sz="1400" b="1" dirty="0" smtClean="0"/>
              <a:t>D  </a:t>
            </a:r>
            <a:endParaRPr lang="fr-FR" sz="1400" b="1" dirty="0"/>
          </a:p>
        </p:txBody>
      </p:sp>
      <p:sp>
        <p:nvSpPr>
          <p:cNvPr id="36" name="Rectangle 35"/>
          <p:cNvSpPr/>
          <p:nvPr/>
        </p:nvSpPr>
        <p:spPr>
          <a:xfrm>
            <a:off x="7143769" y="1000108"/>
            <a:ext cx="1000132" cy="34766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  </a:t>
            </a:r>
            <a:endParaRPr lang="fr-FR" sz="1600" b="1" dirty="0"/>
          </a:p>
        </p:txBody>
      </p:sp>
      <p:sp>
        <p:nvSpPr>
          <p:cNvPr id="37" name="Rectangle 36"/>
          <p:cNvSpPr/>
          <p:nvPr/>
        </p:nvSpPr>
        <p:spPr>
          <a:xfrm>
            <a:off x="7143769" y="3357562"/>
            <a:ext cx="1000132" cy="2857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  </a:t>
            </a:r>
            <a:endParaRPr lang="fr-FR" sz="1600" b="1" dirty="0"/>
          </a:p>
        </p:txBody>
      </p:sp>
      <p:sp>
        <p:nvSpPr>
          <p:cNvPr id="38" name="Rectangle 37"/>
          <p:cNvSpPr/>
          <p:nvPr/>
        </p:nvSpPr>
        <p:spPr>
          <a:xfrm>
            <a:off x="7143769" y="4500570"/>
            <a:ext cx="1000132" cy="92869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b="1" dirty="0" smtClean="0"/>
              <a:t>E</a:t>
            </a:r>
          </a:p>
          <a:p>
            <a:pPr algn="ctr"/>
            <a:r>
              <a:rPr lang="fr-FR" sz="1400" b="1" dirty="0" smtClean="0"/>
              <a:t>F</a:t>
            </a:r>
          </a:p>
          <a:p>
            <a:pPr algn="ctr"/>
            <a:r>
              <a:rPr lang="fr-FR" sz="1400" b="1" dirty="0" smtClean="0"/>
              <a:t>G</a:t>
            </a:r>
          </a:p>
          <a:p>
            <a:pPr algn="ctr"/>
            <a:r>
              <a:rPr lang="fr-FR" sz="1400" b="1" dirty="0" smtClean="0"/>
              <a:t>H </a:t>
            </a:r>
            <a:r>
              <a:rPr lang="fr-FR" sz="1600" b="1" dirty="0" smtClean="0"/>
              <a:t> </a:t>
            </a:r>
            <a:endParaRPr lang="fr-FR" sz="1600" b="1" dirty="0"/>
          </a:p>
        </p:txBody>
      </p:sp>
      <p:sp>
        <p:nvSpPr>
          <p:cNvPr id="39" name="Rectangle 38"/>
          <p:cNvSpPr/>
          <p:nvPr/>
        </p:nvSpPr>
        <p:spPr>
          <a:xfrm>
            <a:off x="7143769" y="5429240"/>
            <a:ext cx="1000132" cy="35719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  </a:t>
            </a:r>
            <a:endParaRPr lang="fr-FR" sz="1600" b="1" dirty="0"/>
          </a:p>
        </p:txBody>
      </p:sp>
      <p:sp>
        <p:nvSpPr>
          <p:cNvPr id="40" name="Rectangle 39"/>
          <p:cNvSpPr/>
          <p:nvPr/>
        </p:nvSpPr>
        <p:spPr>
          <a:xfrm>
            <a:off x="7143769" y="3071810"/>
            <a:ext cx="1000132" cy="2857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600" b="1" dirty="0" smtClean="0"/>
              <a:t>  </a:t>
            </a:r>
            <a:endParaRPr lang="fr-FR" sz="1600" b="1" dirty="0"/>
          </a:p>
        </p:txBody>
      </p:sp>
      <p:sp>
        <p:nvSpPr>
          <p:cNvPr id="41" name="Rectangle 40"/>
          <p:cNvSpPr/>
          <p:nvPr/>
        </p:nvSpPr>
        <p:spPr>
          <a:xfrm>
            <a:off x="7143769" y="1285860"/>
            <a:ext cx="1000132" cy="8572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b="1" dirty="0" smtClean="0"/>
              <a:t>I</a:t>
            </a:r>
          </a:p>
          <a:p>
            <a:pPr algn="ctr"/>
            <a:r>
              <a:rPr lang="fr-FR" sz="1400" b="1" dirty="0" smtClean="0"/>
              <a:t>J</a:t>
            </a:r>
          </a:p>
          <a:p>
            <a:pPr algn="ctr"/>
            <a:r>
              <a:rPr lang="fr-FR" sz="1400" b="1" dirty="0" smtClean="0"/>
              <a:t>K</a:t>
            </a:r>
          </a:p>
          <a:p>
            <a:pPr algn="ctr"/>
            <a:r>
              <a:rPr lang="fr-FR" sz="1400" b="1" dirty="0" smtClean="0"/>
              <a:t>L  </a:t>
            </a:r>
            <a:endParaRPr lang="fr-FR" sz="1400" b="1" dirty="0"/>
          </a:p>
        </p:txBody>
      </p:sp>
      <p:sp>
        <p:nvSpPr>
          <p:cNvPr id="42" name="Rectangle 41"/>
          <p:cNvSpPr/>
          <p:nvPr/>
        </p:nvSpPr>
        <p:spPr>
          <a:xfrm>
            <a:off x="7143769" y="2143116"/>
            <a:ext cx="1000132" cy="92869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fr-FR" sz="1400" b="1" dirty="0" smtClean="0"/>
              <a:t>M</a:t>
            </a:r>
          </a:p>
          <a:p>
            <a:pPr algn="ctr"/>
            <a:r>
              <a:rPr lang="fr-FR" sz="1400" b="1" dirty="0" smtClean="0"/>
              <a:t>N</a:t>
            </a:r>
          </a:p>
          <a:p>
            <a:pPr algn="ctr"/>
            <a:r>
              <a:rPr lang="fr-FR" sz="1400" b="1" dirty="0" smtClean="0"/>
              <a:t>O</a:t>
            </a:r>
          </a:p>
          <a:p>
            <a:pPr algn="ctr"/>
            <a:r>
              <a:rPr lang="fr-FR" sz="1400" b="1" dirty="0" smtClean="0"/>
              <a:t>P</a:t>
            </a:r>
            <a:r>
              <a:rPr lang="fr-FR" sz="1600" b="1" dirty="0" smtClean="0"/>
              <a:t>  </a:t>
            </a:r>
            <a:endParaRPr lang="fr-FR" sz="1600" b="1" dirty="0"/>
          </a:p>
        </p:txBody>
      </p:sp>
      <p:sp>
        <p:nvSpPr>
          <p:cNvPr id="43" name="ZoneTexte 42"/>
          <p:cNvSpPr txBox="1"/>
          <p:nvPr/>
        </p:nvSpPr>
        <p:spPr>
          <a:xfrm>
            <a:off x="8143901" y="928670"/>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0</a:t>
            </a:r>
            <a:endParaRPr lang="fr-FR" sz="1600" b="1" dirty="0">
              <a:solidFill>
                <a:srgbClr val="002060"/>
              </a:solidFill>
              <a:latin typeface="Times New Roman" pitchFamily="18" charset="0"/>
              <a:cs typeface="Times New Roman" pitchFamily="18" charset="0"/>
            </a:endParaRPr>
          </a:p>
        </p:txBody>
      </p:sp>
      <p:sp>
        <p:nvSpPr>
          <p:cNvPr id="44" name="ZoneTexte 43"/>
          <p:cNvSpPr txBox="1"/>
          <p:nvPr/>
        </p:nvSpPr>
        <p:spPr>
          <a:xfrm>
            <a:off x="8143901" y="1500174"/>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1</a:t>
            </a:r>
            <a:endParaRPr lang="fr-FR" sz="1600" b="1" dirty="0">
              <a:solidFill>
                <a:srgbClr val="002060"/>
              </a:solidFill>
              <a:latin typeface="Times New Roman" pitchFamily="18" charset="0"/>
              <a:cs typeface="Times New Roman" pitchFamily="18" charset="0"/>
            </a:endParaRPr>
          </a:p>
        </p:txBody>
      </p:sp>
      <p:sp>
        <p:nvSpPr>
          <p:cNvPr id="45" name="ZoneTexte 44"/>
          <p:cNvSpPr txBox="1"/>
          <p:nvPr/>
        </p:nvSpPr>
        <p:spPr>
          <a:xfrm>
            <a:off x="8143901" y="2428868"/>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2</a:t>
            </a:r>
            <a:endParaRPr lang="fr-FR" sz="1600" b="1" dirty="0">
              <a:solidFill>
                <a:srgbClr val="002060"/>
              </a:solidFill>
              <a:latin typeface="Times New Roman" pitchFamily="18" charset="0"/>
              <a:cs typeface="Times New Roman" pitchFamily="18" charset="0"/>
            </a:endParaRPr>
          </a:p>
        </p:txBody>
      </p:sp>
      <p:sp>
        <p:nvSpPr>
          <p:cNvPr id="46" name="ZoneTexte 45"/>
          <p:cNvSpPr txBox="1"/>
          <p:nvPr/>
        </p:nvSpPr>
        <p:spPr>
          <a:xfrm>
            <a:off x="8143901" y="3000372"/>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3</a:t>
            </a:r>
            <a:endParaRPr lang="fr-FR" sz="1600" b="1" dirty="0">
              <a:solidFill>
                <a:srgbClr val="002060"/>
              </a:solidFill>
              <a:latin typeface="Times New Roman" pitchFamily="18" charset="0"/>
              <a:cs typeface="Times New Roman" pitchFamily="18" charset="0"/>
            </a:endParaRPr>
          </a:p>
        </p:txBody>
      </p:sp>
      <p:sp>
        <p:nvSpPr>
          <p:cNvPr id="47" name="ZoneTexte 46"/>
          <p:cNvSpPr txBox="1"/>
          <p:nvPr/>
        </p:nvSpPr>
        <p:spPr>
          <a:xfrm>
            <a:off x="8143901" y="3357562"/>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4</a:t>
            </a:r>
            <a:endParaRPr lang="fr-FR" sz="1600" b="1" dirty="0">
              <a:solidFill>
                <a:srgbClr val="002060"/>
              </a:solidFill>
              <a:latin typeface="Times New Roman" pitchFamily="18" charset="0"/>
              <a:cs typeface="Times New Roman" pitchFamily="18" charset="0"/>
            </a:endParaRPr>
          </a:p>
        </p:txBody>
      </p:sp>
      <p:sp>
        <p:nvSpPr>
          <p:cNvPr id="48" name="ZoneTexte 47"/>
          <p:cNvSpPr txBox="1"/>
          <p:nvPr/>
        </p:nvSpPr>
        <p:spPr>
          <a:xfrm>
            <a:off x="8143901" y="3929066"/>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5</a:t>
            </a:r>
            <a:endParaRPr lang="fr-FR" sz="1600" b="1" dirty="0">
              <a:solidFill>
                <a:srgbClr val="002060"/>
              </a:solidFill>
              <a:latin typeface="Times New Roman" pitchFamily="18" charset="0"/>
              <a:cs typeface="Times New Roman" pitchFamily="18" charset="0"/>
            </a:endParaRPr>
          </a:p>
        </p:txBody>
      </p:sp>
      <p:sp>
        <p:nvSpPr>
          <p:cNvPr id="49" name="ZoneTexte 48"/>
          <p:cNvSpPr txBox="1"/>
          <p:nvPr/>
        </p:nvSpPr>
        <p:spPr>
          <a:xfrm>
            <a:off x="8143901" y="4857760"/>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6</a:t>
            </a:r>
            <a:endParaRPr lang="fr-FR" sz="1600" b="1" dirty="0">
              <a:solidFill>
                <a:srgbClr val="002060"/>
              </a:solidFill>
              <a:latin typeface="Times New Roman" pitchFamily="18" charset="0"/>
              <a:cs typeface="Times New Roman" pitchFamily="18" charset="0"/>
            </a:endParaRPr>
          </a:p>
        </p:txBody>
      </p:sp>
      <p:sp>
        <p:nvSpPr>
          <p:cNvPr id="50" name="ZoneTexte 49"/>
          <p:cNvSpPr txBox="1"/>
          <p:nvPr/>
        </p:nvSpPr>
        <p:spPr>
          <a:xfrm>
            <a:off x="8143901" y="5429264"/>
            <a:ext cx="1000164" cy="338554"/>
          </a:xfrm>
          <a:prstGeom prst="rect">
            <a:avLst/>
          </a:prstGeom>
          <a:noFill/>
        </p:spPr>
        <p:txBody>
          <a:bodyPr wrap="square" rtlCol="0">
            <a:spAutoFit/>
          </a:bodyPr>
          <a:lstStyle/>
          <a:p>
            <a:r>
              <a:rPr lang="fr-FR" sz="1600" b="1" dirty="0" smtClean="0">
                <a:solidFill>
                  <a:srgbClr val="002060"/>
                </a:solidFill>
                <a:latin typeface="Times New Roman" pitchFamily="18" charset="0"/>
                <a:cs typeface="Times New Roman" pitchFamily="18" charset="0"/>
              </a:rPr>
              <a:t>Cadre 7</a:t>
            </a:r>
            <a:endParaRPr lang="fr-FR" sz="1600" b="1" dirty="0">
              <a:solidFill>
                <a:srgbClr val="002060"/>
              </a:solidFill>
              <a:latin typeface="Times New Roman" pitchFamily="18" charset="0"/>
              <a:cs typeface="Times New Roman" pitchFamily="18" charset="0"/>
            </a:endParaRPr>
          </a:p>
        </p:txBody>
      </p:sp>
      <p:cxnSp>
        <p:nvCxnSpPr>
          <p:cNvPr id="52" name="Connecteur droit avec flèche 51"/>
          <p:cNvCxnSpPr>
            <a:endCxn id="35" idx="1"/>
          </p:cNvCxnSpPr>
          <p:nvPr/>
        </p:nvCxnSpPr>
        <p:spPr>
          <a:xfrm>
            <a:off x="6072199" y="3571876"/>
            <a:ext cx="1071570" cy="500066"/>
          </a:xfrm>
          <a:prstGeom prst="straightConnector1">
            <a:avLst/>
          </a:prstGeom>
          <a:ln w="28575">
            <a:prstDash val="dashDot"/>
            <a:tailEnd type="arrow"/>
          </a:ln>
        </p:spPr>
        <p:style>
          <a:lnRef idx="1">
            <a:schemeClr val="accent1"/>
          </a:lnRef>
          <a:fillRef idx="0">
            <a:schemeClr val="accent1"/>
          </a:fillRef>
          <a:effectRef idx="0">
            <a:schemeClr val="accent1"/>
          </a:effectRef>
          <a:fontRef idx="minor">
            <a:schemeClr val="tx1"/>
          </a:fontRef>
        </p:style>
      </p:cxnSp>
      <p:cxnSp>
        <p:nvCxnSpPr>
          <p:cNvPr id="53" name="Connecteur droit avec flèche 52"/>
          <p:cNvCxnSpPr>
            <a:endCxn id="38" idx="1"/>
          </p:cNvCxnSpPr>
          <p:nvPr/>
        </p:nvCxnSpPr>
        <p:spPr>
          <a:xfrm>
            <a:off x="6072199" y="3929066"/>
            <a:ext cx="1071570" cy="1035851"/>
          </a:xfrm>
          <a:prstGeom prst="straightConnector1">
            <a:avLst/>
          </a:prstGeom>
          <a:ln w="28575">
            <a:prstDash val="dashDot"/>
            <a:tailEnd type="arrow"/>
          </a:ln>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a:endCxn id="41" idx="1"/>
          </p:cNvCxnSpPr>
          <p:nvPr/>
        </p:nvCxnSpPr>
        <p:spPr>
          <a:xfrm rot="5400000" flipH="1" flipV="1">
            <a:off x="5322100" y="2464587"/>
            <a:ext cx="2571768" cy="1071570"/>
          </a:xfrm>
          <a:prstGeom prst="straightConnector1">
            <a:avLst/>
          </a:prstGeom>
          <a:ln w="28575">
            <a:prstDash val="dashDot"/>
            <a:tailEnd type="arrow"/>
          </a:ln>
        </p:spPr>
        <p:style>
          <a:lnRef idx="1">
            <a:schemeClr val="accent1"/>
          </a:lnRef>
          <a:fillRef idx="0">
            <a:schemeClr val="accent1"/>
          </a:fillRef>
          <a:effectRef idx="0">
            <a:schemeClr val="accent1"/>
          </a:effectRef>
          <a:fontRef idx="minor">
            <a:schemeClr val="tx1"/>
          </a:fontRef>
        </p:style>
      </p:cxnSp>
      <p:cxnSp>
        <p:nvCxnSpPr>
          <p:cNvPr id="58" name="Connecteur droit avec flèche 57"/>
          <p:cNvCxnSpPr/>
          <p:nvPr/>
        </p:nvCxnSpPr>
        <p:spPr>
          <a:xfrm rot="5400000" flipH="1" flipV="1">
            <a:off x="5572133" y="3071810"/>
            <a:ext cx="2071702" cy="1071570"/>
          </a:xfrm>
          <a:prstGeom prst="straightConnector1">
            <a:avLst/>
          </a:prstGeom>
          <a:ln w="28575">
            <a:prstDash val="dashDot"/>
            <a:tailEnd type="arrow"/>
          </a:ln>
        </p:spPr>
        <p:style>
          <a:lnRef idx="1">
            <a:schemeClr val="accent1"/>
          </a:lnRef>
          <a:fillRef idx="0">
            <a:schemeClr val="accent1"/>
          </a:fillRef>
          <a:effectRef idx="0">
            <a:schemeClr val="accent1"/>
          </a:effectRef>
          <a:fontRef idx="minor">
            <a:schemeClr val="tx1"/>
          </a:fontRef>
        </p:style>
      </p:cxnSp>
      <p:sp>
        <p:nvSpPr>
          <p:cNvPr id="60" name="ZoneTexte 59"/>
          <p:cNvSpPr txBox="1"/>
          <p:nvPr/>
        </p:nvSpPr>
        <p:spPr>
          <a:xfrm>
            <a:off x="6786579" y="857232"/>
            <a:ext cx="357190"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0</a:t>
            </a:r>
            <a:endParaRPr lang="fr-FR" sz="1600" b="1" dirty="0">
              <a:latin typeface="Times New Roman" pitchFamily="18" charset="0"/>
              <a:cs typeface="Times New Roman" pitchFamily="18" charset="0"/>
            </a:endParaRPr>
          </a:p>
        </p:txBody>
      </p:sp>
      <p:sp>
        <p:nvSpPr>
          <p:cNvPr id="61" name="ZoneTexte 60"/>
          <p:cNvSpPr txBox="1"/>
          <p:nvPr/>
        </p:nvSpPr>
        <p:spPr>
          <a:xfrm>
            <a:off x="6786579" y="1233058"/>
            <a:ext cx="276228"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4</a:t>
            </a:r>
            <a:endParaRPr lang="fr-FR" sz="1600" b="1" dirty="0">
              <a:latin typeface="Times New Roman" pitchFamily="18" charset="0"/>
              <a:cs typeface="Times New Roman" pitchFamily="18" charset="0"/>
            </a:endParaRPr>
          </a:p>
        </p:txBody>
      </p:sp>
      <p:sp>
        <p:nvSpPr>
          <p:cNvPr id="63" name="ZoneTexte 62"/>
          <p:cNvSpPr txBox="1"/>
          <p:nvPr/>
        </p:nvSpPr>
        <p:spPr>
          <a:xfrm>
            <a:off x="6867541" y="2071678"/>
            <a:ext cx="276228"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8</a:t>
            </a:r>
            <a:endParaRPr lang="fr-FR" sz="1600" b="1" dirty="0">
              <a:latin typeface="Times New Roman" pitchFamily="18" charset="0"/>
              <a:cs typeface="Times New Roman" pitchFamily="18" charset="0"/>
            </a:endParaRPr>
          </a:p>
        </p:txBody>
      </p:sp>
      <p:sp>
        <p:nvSpPr>
          <p:cNvPr id="64" name="ZoneTexte 63"/>
          <p:cNvSpPr txBox="1"/>
          <p:nvPr/>
        </p:nvSpPr>
        <p:spPr>
          <a:xfrm>
            <a:off x="6643703" y="2947570"/>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12</a:t>
            </a:r>
            <a:endParaRPr lang="fr-FR" sz="1600" b="1" dirty="0">
              <a:latin typeface="Times New Roman" pitchFamily="18" charset="0"/>
              <a:cs typeface="Times New Roman" pitchFamily="18" charset="0"/>
            </a:endParaRPr>
          </a:p>
        </p:txBody>
      </p:sp>
      <p:sp>
        <p:nvSpPr>
          <p:cNvPr id="65" name="ZoneTexte 64"/>
          <p:cNvSpPr txBox="1"/>
          <p:nvPr/>
        </p:nvSpPr>
        <p:spPr>
          <a:xfrm>
            <a:off x="6643703" y="3214686"/>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16</a:t>
            </a:r>
            <a:endParaRPr lang="fr-FR" sz="1600" b="1" dirty="0">
              <a:latin typeface="Times New Roman" pitchFamily="18" charset="0"/>
              <a:cs typeface="Times New Roman" pitchFamily="18" charset="0"/>
            </a:endParaRPr>
          </a:p>
        </p:txBody>
      </p:sp>
      <p:sp>
        <p:nvSpPr>
          <p:cNvPr id="66" name="ZoneTexte 65"/>
          <p:cNvSpPr txBox="1"/>
          <p:nvPr/>
        </p:nvSpPr>
        <p:spPr>
          <a:xfrm>
            <a:off x="6643703" y="3571876"/>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20</a:t>
            </a:r>
            <a:endParaRPr lang="fr-FR" sz="1600" b="1" dirty="0">
              <a:latin typeface="Times New Roman" pitchFamily="18" charset="0"/>
              <a:cs typeface="Times New Roman" pitchFamily="18" charset="0"/>
            </a:endParaRPr>
          </a:p>
        </p:txBody>
      </p:sp>
      <p:sp>
        <p:nvSpPr>
          <p:cNvPr id="67" name="ZoneTexte 66"/>
          <p:cNvSpPr txBox="1"/>
          <p:nvPr/>
        </p:nvSpPr>
        <p:spPr>
          <a:xfrm>
            <a:off x="6643703" y="4429132"/>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24</a:t>
            </a:r>
            <a:endParaRPr lang="fr-FR" sz="1600" b="1" dirty="0">
              <a:latin typeface="Times New Roman" pitchFamily="18" charset="0"/>
              <a:cs typeface="Times New Roman" pitchFamily="18" charset="0"/>
            </a:endParaRPr>
          </a:p>
        </p:txBody>
      </p:sp>
      <p:sp>
        <p:nvSpPr>
          <p:cNvPr id="68" name="ZoneTexte 67"/>
          <p:cNvSpPr txBox="1"/>
          <p:nvPr/>
        </p:nvSpPr>
        <p:spPr>
          <a:xfrm>
            <a:off x="6643703" y="5286388"/>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28</a:t>
            </a:r>
            <a:endParaRPr lang="fr-FR" sz="1600" b="1" dirty="0">
              <a:latin typeface="Times New Roman" pitchFamily="18" charset="0"/>
              <a:cs typeface="Times New Roman" pitchFamily="18" charset="0"/>
            </a:endParaRPr>
          </a:p>
        </p:txBody>
      </p:sp>
      <p:sp>
        <p:nvSpPr>
          <p:cNvPr id="59" name="Rectangle 58"/>
          <p:cNvSpPr/>
          <p:nvPr/>
        </p:nvSpPr>
        <p:spPr>
          <a:xfrm>
            <a:off x="1071538" y="5863256"/>
            <a:ext cx="7929618" cy="923330"/>
          </a:xfrm>
          <a:prstGeom prst="rect">
            <a:avLst/>
          </a:prstGeom>
        </p:spPr>
        <p:txBody>
          <a:bodyPr wrap="square">
            <a:spAutoFit/>
          </a:bodyPr>
          <a:lstStyle/>
          <a:p>
            <a:pPr defTabSz="540000">
              <a:lnSpc>
                <a:spcPct val="150000"/>
              </a:lnSpc>
            </a:pPr>
            <a:r>
              <a:rPr lang="fr-FR" b="1" dirty="0" smtClean="0">
                <a:latin typeface="Comic Sans MS" pitchFamily="66" charset="0"/>
              </a:rPr>
              <a:t> Q1</a:t>
            </a:r>
            <a:r>
              <a:rPr lang="fr-FR" dirty="0" smtClean="0">
                <a:latin typeface="Comic Sans MS" pitchFamily="66" charset="0"/>
              </a:rPr>
              <a:t>) Trouvez l’adresse paginée et physique de </a:t>
            </a:r>
            <a:r>
              <a:rPr lang="fr-FR" b="1" dirty="0" smtClean="0">
                <a:latin typeface="Comic Sans MS" pitchFamily="66" charset="0"/>
              </a:rPr>
              <a:t>l’adresse logique 11</a:t>
            </a:r>
            <a:r>
              <a:rPr lang="fr-FR" dirty="0" smtClean="0">
                <a:latin typeface="Comic Sans MS" pitchFamily="66" charset="0"/>
              </a:rPr>
              <a:t>?</a:t>
            </a:r>
          </a:p>
          <a:p>
            <a:pPr defTabSz="540000">
              <a:lnSpc>
                <a:spcPct val="150000"/>
              </a:lnSpc>
            </a:pPr>
            <a:r>
              <a:rPr lang="fr-FR" b="1" dirty="0" smtClean="0">
                <a:latin typeface="Comic Sans MS" pitchFamily="66" charset="0"/>
              </a:rPr>
              <a:t> Q2</a:t>
            </a:r>
            <a:r>
              <a:rPr lang="fr-FR" dirty="0" smtClean="0">
                <a:latin typeface="Comic Sans MS" pitchFamily="66" charset="0"/>
              </a:rPr>
              <a:t>) Trouvez l’adresse logique linéaire de </a:t>
            </a:r>
            <a:r>
              <a:rPr lang="fr-FR" b="1" dirty="0" smtClean="0">
                <a:latin typeface="Comic Sans MS" pitchFamily="66" charset="0"/>
              </a:rPr>
              <a:t>l’adresse physique 26</a:t>
            </a:r>
            <a:r>
              <a:rPr lang="fr-FR" dirty="0" smtClean="0">
                <a:latin typeface="Comic Sans MS" pitchFamily="66" charset="0"/>
              </a:rPr>
              <a:t>?  </a:t>
            </a:r>
          </a:p>
        </p:txBody>
      </p:sp>
      <p:sp>
        <p:nvSpPr>
          <p:cNvPr id="74" name="Ellipse 73"/>
          <p:cNvSpPr/>
          <p:nvPr/>
        </p:nvSpPr>
        <p:spPr>
          <a:xfrm>
            <a:off x="2143108" y="4500570"/>
            <a:ext cx="500066" cy="285752"/>
          </a:xfrm>
          <a:prstGeom prst="ellipse">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5" name="Ellipse 74"/>
          <p:cNvSpPr/>
          <p:nvPr/>
        </p:nvSpPr>
        <p:spPr>
          <a:xfrm>
            <a:off x="7429520" y="4929198"/>
            <a:ext cx="428628" cy="214314"/>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lang="fr-FR"/>
          </a:p>
        </p:txBody>
      </p:sp>
      <p:sp>
        <p:nvSpPr>
          <p:cNvPr id="76" name="Ellipse 75"/>
          <p:cNvSpPr/>
          <p:nvPr/>
        </p:nvSpPr>
        <p:spPr>
          <a:xfrm>
            <a:off x="1357290" y="4500570"/>
            <a:ext cx="500066" cy="285752"/>
          </a:xfrm>
          <a:prstGeom prst="ellipse">
            <a:avLst/>
          </a:prstGeom>
          <a:noFill/>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sp>
        <p:nvSpPr>
          <p:cNvPr id="77" name="ZoneTexte 76"/>
          <p:cNvSpPr txBox="1"/>
          <p:nvPr/>
        </p:nvSpPr>
        <p:spPr>
          <a:xfrm>
            <a:off x="6643702" y="4876396"/>
            <a:ext cx="419104" cy="338554"/>
          </a:xfrm>
          <a:prstGeom prst="rect">
            <a:avLst/>
          </a:prstGeom>
          <a:noFill/>
        </p:spPr>
        <p:txBody>
          <a:bodyPr wrap="square" rtlCol="0">
            <a:spAutoFit/>
          </a:bodyPr>
          <a:lstStyle/>
          <a:p>
            <a:r>
              <a:rPr lang="fr-FR" sz="1600" b="1" dirty="0" smtClean="0">
                <a:latin typeface="Times New Roman" pitchFamily="18" charset="0"/>
                <a:cs typeface="Times New Roman" pitchFamily="18" charset="0"/>
              </a:rPr>
              <a:t>26</a:t>
            </a:r>
            <a:endParaRPr lang="fr-FR" sz="1600" b="1" dirty="0">
              <a:latin typeface="Times New Roman" pitchFamily="18" charset="0"/>
              <a:cs typeface="Times New Roman" pitchFamily="18" charset="0"/>
            </a:endParaRPr>
          </a:p>
        </p:txBody>
      </p:sp>
      <p:sp>
        <p:nvSpPr>
          <p:cNvPr id="78" name="Ellipse 77"/>
          <p:cNvSpPr/>
          <p:nvPr/>
        </p:nvSpPr>
        <p:spPr>
          <a:xfrm>
            <a:off x="6643702" y="4929198"/>
            <a:ext cx="428628" cy="214314"/>
          </a:xfrm>
          <a:prstGeom prst="ellipse">
            <a:avLst/>
          </a:prstGeom>
          <a:noFill/>
        </p:spPr>
        <p:style>
          <a:lnRef idx="2">
            <a:schemeClr val="accent4"/>
          </a:lnRef>
          <a:fillRef idx="1">
            <a:schemeClr val="lt1"/>
          </a:fillRef>
          <a:effectRef idx="0">
            <a:schemeClr val="accent4"/>
          </a:effectRef>
          <a:fontRef idx="minor">
            <a:schemeClr val="dk1"/>
          </a:fontRef>
        </p:style>
        <p:txBody>
          <a:bodyPr rtlCol="0" anchor="ctr"/>
          <a:lstStyle/>
          <a:p>
            <a:pPr algn="ctr"/>
            <a:endParaRPr lang="fr-FR"/>
          </a:p>
        </p:txBody>
      </p:sp>
      <p:sp>
        <p:nvSpPr>
          <p:cNvPr id="69" name="Rectangle à coins arrondis 68"/>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285852" y="773652"/>
            <a:ext cx="7429552" cy="369332"/>
          </a:xfrm>
          <a:prstGeom prst="rect">
            <a:avLst/>
          </a:prstGeom>
        </p:spPr>
        <p:txBody>
          <a:bodyPr wrap="square">
            <a:spAutoFit/>
          </a:bodyPr>
          <a:lstStyle/>
          <a:p>
            <a:r>
              <a:rPr lang="fr-FR" b="1" dirty="0" smtClean="0">
                <a:solidFill>
                  <a:srgbClr val="002060"/>
                </a:solidFill>
                <a:latin typeface="Comic Sans MS" pitchFamily="66" charset="0"/>
              </a:rPr>
              <a:t>5.3.5. Solution de l’exemple sur la pagination	</a:t>
            </a:r>
            <a:endParaRPr lang="fr-FR" dirty="0" smtClean="0">
              <a:latin typeface="Comic Sans MS" pitchFamily="66" charset="0"/>
            </a:endParaRPr>
          </a:p>
        </p:txBody>
      </p:sp>
      <p:sp>
        <p:nvSpPr>
          <p:cNvPr id="59" name="Rectangle 58"/>
          <p:cNvSpPr/>
          <p:nvPr/>
        </p:nvSpPr>
        <p:spPr>
          <a:xfrm>
            <a:off x="1214382" y="1142984"/>
            <a:ext cx="7929618" cy="5632311"/>
          </a:xfrm>
          <a:prstGeom prst="rect">
            <a:avLst/>
          </a:prstGeom>
        </p:spPr>
        <p:txBody>
          <a:bodyPr wrap="square">
            <a:spAutoFit/>
          </a:bodyPr>
          <a:lstStyle/>
          <a:p>
            <a:pPr defTabSz="540000">
              <a:lnSpc>
                <a:spcPct val="150000"/>
              </a:lnSpc>
            </a:pPr>
            <a:r>
              <a:rPr lang="fr-FR" b="1" dirty="0" smtClean="0">
                <a:latin typeface="Comic Sans MS" pitchFamily="66" charset="0"/>
              </a:rPr>
              <a:t> </a:t>
            </a:r>
            <a:r>
              <a:rPr lang="fr-FR" b="1" dirty="0" smtClean="0">
                <a:solidFill>
                  <a:srgbClr val="FF0000"/>
                </a:solidFill>
                <a:latin typeface="Comic Sans MS" pitchFamily="66" charset="0"/>
              </a:rPr>
              <a:t>R1</a:t>
            </a:r>
            <a:r>
              <a:rPr lang="fr-FR" dirty="0" smtClean="0">
                <a:latin typeface="Comic Sans MS" pitchFamily="66" charset="0"/>
              </a:rPr>
              <a:t>) Trouvez l’adresse paginée et physique de </a:t>
            </a:r>
            <a:r>
              <a:rPr lang="fr-FR" b="1" dirty="0" smtClean="0">
                <a:latin typeface="Comic Sans MS" pitchFamily="66" charset="0"/>
              </a:rPr>
              <a:t>l’adresse logique 11</a:t>
            </a:r>
            <a:r>
              <a:rPr lang="fr-FR" dirty="0" smtClean="0">
                <a:latin typeface="Comic Sans MS" pitchFamily="66" charset="0"/>
              </a:rPr>
              <a:t>?</a:t>
            </a:r>
          </a:p>
          <a:p>
            <a:pPr defTabSz="540000">
              <a:lnSpc>
                <a:spcPct val="150000"/>
              </a:lnSpc>
            </a:pPr>
            <a:r>
              <a:rPr lang="fr-FR" dirty="0" smtClean="0">
                <a:latin typeface="Comic Sans MS" pitchFamily="66" charset="0"/>
              </a:rPr>
              <a:t>	</a:t>
            </a:r>
            <a:r>
              <a:rPr lang="fr-FR" dirty="0" smtClean="0">
                <a:solidFill>
                  <a:srgbClr val="0070C0"/>
                </a:solidFill>
                <a:latin typeface="Comic Sans MS" pitchFamily="66" charset="0"/>
              </a:rPr>
              <a:t>P</a:t>
            </a:r>
            <a:r>
              <a:rPr lang="fr-FR" dirty="0" smtClean="0">
                <a:latin typeface="Comic Sans MS" pitchFamily="66" charset="0"/>
              </a:rPr>
              <a:t> = A / T = 11 / 4 	  </a:t>
            </a:r>
          </a:p>
          <a:p>
            <a:pPr defTabSz="540000">
              <a:lnSpc>
                <a:spcPct val="150000"/>
              </a:lnSpc>
            </a:pPr>
            <a:r>
              <a:rPr lang="fr-FR" dirty="0" smtClean="0">
                <a:latin typeface="Comic Sans MS" pitchFamily="66" charset="0"/>
              </a:rPr>
              <a:t>	   = </a:t>
            </a:r>
            <a:r>
              <a:rPr lang="fr-FR" dirty="0" smtClean="0">
                <a:solidFill>
                  <a:srgbClr val="0070C0"/>
                </a:solidFill>
                <a:latin typeface="Comic Sans MS" pitchFamily="66" charset="0"/>
              </a:rPr>
              <a:t>2</a:t>
            </a:r>
          </a:p>
          <a:p>
            <a:pPr defTabSz="540000">
              <a:lnSpc>
                <a:spcPct val="150000"/>
              </a:lnSpc>
            </a:pPr>
            <a:r>
              <a:rPr lang="fr-FR" dirty="0" smtClean="0">
                <a:solidFill>
                  <a:srgbClr val="0070C0"/>
                </a:solidFill>
                <a:latin typeface="Comic Sans MS" pitchFamily="66" charset="0"/>
              </a:rPr>
              <a:t>	d </a:t>
            </a:r>
            <a:r>
              <a:rPr lang="fr-FR" dirty="0" smtClean="0">
                <a:latin typeface="Comic Sans MS" pitchFamily="66" charset="0"/>
              </a:rPr>
              <a:t>=</a:t>
            </a:r>
            <a:r>
              <a:rPr lang="fr-FR" dirty="0" smtClean="0">
                <a:solidFill>
                  <a:srgbClr val="0070C0"/>
                </a:solidFill>
                <a:latin typeface="Comic Sans MS" pitchFamily="66" charset="0"/>
              </a:rPr>
              <a:t> </a:t>
            </a:r>
            <a:r>
              <a:rPr lang="fr-FR" dirty="0" smtClean="0">
                <a:latin typeface="Comic Sans MS" pitchFamily="66" charset="0"/>
              </a:rPr>
              <a:t>A % T = 11 % 4</a:t>
            </a:r>
          </a:p>
          <a:p>
            <a:pPr defTabSz="540000">
              <a:lnSpc>
                <a:spcPct val="150000"/>
              </a:lnSpc>
            </a:pPr>
            <a:r>
              <a:rPr lang="fr-FR" dirty="0" smtClean="0">
                <a:latin typeface="Comic Sans MS" pitchFamily="66" charset="0"/>
              </a:rPr>
              <a:t>           = </a:t>
            </a:r>
            <a:r>
              <a:rPr lang="fr-FR" dirty="0" smtClean="0">
                <a:solidFill>
                  <a:srgbClr val="0070C0"/>
                </a:solidFill>
                <a:latin typeface="Comic Sans MS" pitchFamily="66" charset="0"/>
              </a:rPr>
              <a:t>3</a:t>
            </a:r>
          </a:p>
          <a:p>
            <a:pPr marL="266700" defTabSz="540000">
              <a:lnSpc>
                <a:spcPct val="150000"/>
              </a:lnSpc>
              <a:buFont typeface="Wingdings" pitchFamily="2" charset="2"/>
              <a:buChar char="ü"/>
            </a:pPr>
            <a:r>
              <a:rPr lang="fr-FR" dirty="0" smtClean="0">
                <a:solidFill>
                  <a:srgbClr val="0070C0"/>
                </a:solidFill>
                <a:latin typeface="Comic Sans MS" pitchFamily="66" charset="0"/>
              </a:rPr>
              <a:t>	L’adresse paginée est (P, d) = (2, 3) </a:t>
            </a:r>
          </a:p>
          <a:p>
            <a:pPr marL="266700" defTabSz="540000">
              <a:lnSpc>
                <a:spcPct val="150000"/>
              </a:lnSpc>
              <a:buFont typeface="Wingdings" pitchFamily="2" charset="2"/>
              <a:buChar char="ü"/>
            </a:pPr>
            <a:r>
              <a:rPr lang="fr-FR" dirty="0" smtClean="0">
                <a:solidFill>
                  <a:srgbClr val="0070C0"/>
                </a:solidFill>
                <a:latin typeface="Comic Sans MS" pitchFamily="66" charset="0"/>
              </a:rPr>
              <a:t> L’adresse physique </a:t>
            </a:r>
            <a:r>
              <a:rPr lang="fr-FR" dirty="0" smtClean="0">
                <a:latin typeface="Comic Sans MS" pitchFamily="66" charset="0"/>
              </a:rPr>
              <a:t>est: </a:t>
            </a:r>
          </a:p>
          <a:p>
            <a:pPr marL="723900" indent="-190500" defTabSz="540000">
              <a:lnSpc>
                <a:spcPct val="150000"/>
              </a:lnSpc>
              <a:buFont typeface="Wingdings" pitchFamily="2" charset="2"/>
              <a:buChar char="Ø"/>
            </a:pPr>
            <a:r>
              <a:rPr lang="fr-FR" dirty="0" smtClean="0">
                <a:solidFill>
                  <a:srgbClr val="0070C0"/>
                </a:solidFill>
                <a:latin typeface="Comic Sans MS" pitchFamily="66" charset="0"/>
              </a:rPr>
              <a:t> </a:t>
            </a:r>
            <a:r>
              <a:rPr lang="fr-FR" dirty="0" smtClean="0">
                <a:latin typeface="Comic Sans MS" pitchFamily="66" charset="0"/>
              </a:rPr>
              <a:t>Selon la </a:t>
            </a:r>
            <a:r>
              <a:rPr lang="fr-FR" b="1" dirty="0" smtClean="0">
                <a:latin typeface="Comic Sans MS" pitchFamily="66" charset="0"/>
              </a:rPr>
              <a:t>table des pages</a:t>
            </a:r>
            <a:r>
              <a:rPr lang="fr-FR" dirty="0" smtClean="0">
                <a:solidFill>
                  <a:srgbClr val="0070C0"/>
                </a:solidFill>
                <a:latin typeface="Comic Sans MS" pitchFamily="66" charset="0"/>
              </a:rPr>
              <a:t>, à P=2 </a:t>
            </a:r>
            <a:r>
              <a:rPr lang="fr-FR" dirty="0" smtClean="0">
                <a:latin typeface="Comic Sans MS" pitchFamily="66" charset="0"/>
              </a:rPr>
              <a:t>correspond à</a:t>
            </a:r>
            <a:r>
              <a:rPr lang="fr-FR" dirty="0" smtClean="0">
                <a:solidFill>
                  <a:srgbClr val="0070C0"/>
                </a:solidFill>
                <a:latin typeface="Comic Sans MS" pitchFamily="66" charset="0"/>
              </a:rPr>
              <a:t> F = 1.</a:t>
            </a:r>
          </a:p>
          <a:p>
            <a:pPr marL="723900" indent="-190500" defTabSz="540000">
              <a:lnSpc>
                <a:spcPct val="150000"/>
              </a:lnSpc>
              <a:buFont typeface="Wingdings" pitchFamily="2" charset="2"/>
              <a:buChar char="Ø"/>
            </a:pPr>
            <a:r>
              <a:rPr lang="fr-FR" dirty="0" smtClean="0">
                <a:solidFill>
                  <a:srgbClr val="0070C0"/>
                </a:solidFill>
                <a:latin typeface="Comic Sans MS" pitchFamily="66" charset="0"/>
              </a:rPr>
              <a:t> </a:t>
            </a:r>
            <a:r>
              <a:rPr lang="fr-FR" dirty="0" smtClean="0">
                <a:latin typeface="Comic Sans MS" pitchFamily="66" charset="0"/>
              </a:rPr>
              <a:t>Donc,</a:t>
            </a:r>
            <a:r>
              <a:rPr lang="fr-FR" dirty="0" smtClean="0">
                <a:solidFill>
                  <a:srgbClr val="0070C0"/>
                </a:solidFill>
                <a:latin typeface="Comic Sans MS" pitchFamily="66" charset="0"/>
              </a:rPr>
              <a:t> @physique </a:t>
            </a:r>
            <a:r>
              <a:rPr lang="fr-FR" dirty="0" smtClean="0">
                <a:latin typeface="Comic Sans MS" pitchFamily="66" charset="0"/>
              </a:rPr>
              <a:t>= 1*4 + 3 = </a:t>
            </a:r>
            <a:r>
              <a:rPr lang="fr-FR" dirty="0" smtClean="0">
                <a:solidFill>
                  <a:srgbClr val="FF0000"/>
                </a:solidFill>
                <a:latin typeface="Comic Sans MS" pitchFamily="66" charset="0"/>
              </a:rPr>
              <a:t>7</a:t>
            </a:r>
            <a:r>
              <a:rPr lang="fr-FR" dirty="0" smtClean="0">
                <a:solidFill>
                  <a:srgbClr val="0070C0"/>
                </a:solidFill>
                <a:latin typeface="Comic Sans MS" pitchFamily="66" charset="0"/>
              </a:rPr>
              <a:t> </a:t>
            </a:r>
            <a:r>
              <a:rPr lang="fr-FR" dirty="0" smtClean="0">
                <a:latin typeface="Comic Sans MS" pitchFamily="66" charset="0"/>
              </a:rPr>
              <a:t>(Lettre </a:t>
            </a:r>
            <a:r>
              <a:rPr lang="fr-FR" b="1" dirty="0" smtClean="0">
                <a:solidFill>
                  <a:srgbClr val="FF0000"/>
                </a:solidFill>
                <a:latin typeface="Comic Sans MS" pitchFamily="66" charset="0"/>
              </a:rPr>
              <a:t>L</a:t>
            </a:r>
            <a:r>
              <a:rPr lang="fr-FR" dirty="0" smtClean="0">
                <a:solidFill>
                  <a:srgbClr val="0070C0"/>
                </a:solidFill>
                <a:latin typeface="Comic Sans MS" pitchFamily="66" charset="0"/>
              </a:rPr>
              <a:t> </a:t>
            </a:r>
            <a:r>
              <a:rPr lang="fr-FR" dirty="0" smtClean="0">
                <a:latin typeface="Comic Sans MS" pitchFamily="66" charset="0"/>
              </a:rPr>
              <a:t>en MC)</a:t>
            </a:r>
          </a:p>
          <a:p>
            <a:pPr defTabSz="540000">
              <a:lnSpc>
                <a:spcPct val="150000"/>
              </a:lnSpc>
            </a:pPr>
            <a:r>
              <a:rPr lang="fr-FR" b="1" dirty="0" smtClean="0">
                <a:latin typeface="Comic Sans MS" pitchFamily="66" charset="0"/>
              </a:rPr>
              <a:t> </a:t>
            </a:r>
            <a:r>
              <a:rPr lang="fr-FR" b="1" dirty="0" smtClean="0">
                <a:solidFill>
                  <a:srgbClr val="FF0000"/>
                </a:solidFill>
                <a:latin typeface="Comic Sans MS" pitchFamily="66" charset="0"/>
              </a:rPr>
              <a:t>Q2</a:t>
            </a:r>
            <a:r>
              <a:rPr lang="fr-FR" dirty="0" smtClean="0">
                <a:latin typeface="Comic Sans MS" pitchFamily="66" charset="0"/>
              </a:rPr>
              <a:t>) Trouvez l’adresse logique linéaire de </a:t>
            </a:r>
            <a:r>
              <a:rPr lang="fr-FR" b="1" dirty="0" smtClean="0">
                <a:latin typeface="Comic Sans MS" pitchFamily="66" charset="0"/>
              </a:rPr>
              <a:t>l’adresse physique 26</a:t>
            </a:r>
            <a:r>
              <a:rPr lang="fr-FR" dirty="0" smtClean="0">
                <a:latin typeface="Comic Sans MS" pitchFamily="66" charset="0"/>
              </a:rPr>
              <a:t>?  </a:t>
            </a:r>
          </a:p>
          <a:p>
            <a:pPr defTabSz="540000">
              <a:lnSpc>
                <a:spcPct val="150000"/>
              </a:lnSpc>
            </a:pPr>
            <a:r>
              <a:rPr lang="fr-FR" dirty="0" smtClean="0">
                <a:latin typeface="Comic Sans MS" pitchFamily="66" charset="0"/>
              </a:rPr>
              <a:t>	</a:t>
            </a:r>
            <a:r>
              <a:rPr lang="fr-FR" dirty="0" smtClean="0">
                <a:solidFill>
                  <a:srgbClr val="00B050"/>
                </a:solidFill>
                <a:latin typeface="Comic Sans MS" pitchFamily="66" charset="0"/>
              </a:rPr>
              <a:t>F</a:t>
            </a:r>
            <a:r>
              <a:rPr lang="fr-FR" dirty="0" smtClean="0">
                <a:latin typeface="Comic Sans MS" pitchFamily="66" charset="0"/>
              </a:rPr>
              <a:t> = 26 / 4 = </a:t>
            </a:r>
            <a:r>
              <a:rPr lang="fr-FR" dirty="0" smtClean="0">
                <a:solidFill>
                  <a:srgbClr val="00B050"/>
                </a:solidFill>
                <a:latin typeface="Comic Sans MS" pitchFamily="66" charset="0"/>
              </a:rPr>
              <a:t>6</a:t>
            </a:r>
          </a:p>
          <a:p>
            <a:pPr defTabSz="540000">
              <a:lnSpc>
                <a:spcPct val="150000"/>
              </a:lnSpc>
            </a:pPr>
            <a:r>
              <a:rPr lang="fr-FR" dirty="0" smtClean="0">
                <a:latin typeface="Comic Sans MS" pitchFamily="66" charset="0"/>
              </a:rPr>
              <a:t>	</a:t>
            </a:r>
            <a:r>
              <a:rPr lang="fr-FR" dirty="0" smtClean="0">
                <a:solidFill>
                  <a:srgbClr val="00B050"/>
                </a:solidFill>
                <a:latin typeface="Comic Sans MS" pitchFamily="66" charset="0"/>
              </a:rPr>
              <a:t>d</a:t>
            </a:r>
            <a:r>
              <a:rPr lang="fr-FR" dirty="0" smtClean="0">
                <a:latin typeface="Comic Sans MS" pitchFamily="66" charset="0"/>
              </a:rPr>
              <a:t> = 26 % 4 = </a:t>
            </a:r>
            <a:r>
              <a:rPr lang="fr-FR" dirty="0" smtClean="0">
                <a:solidFill>
                  <a:srgbClr val="00B050"/>
                </a:solidFill>
                <a:latin typeface="Comic Sans MS" pitchFamily="66" charset="0"/>
              </a:rPr>
              <a:t>2</a:t>
            </a:r>
          </a:p>
          <a:p>
            <a:pPr defTabSz="540000"/>
            <a:r>
              <a:rPr lang="fr-FR" dirty="0" smtClean="0">
                <a:solidFill>
                  <a:srgbClr val="00B050"/>
                </a:solidFill>
                <a:latin typeface="Comic Sans MS" pitchFamily="66" charset="0"/>
              </a:rPr>
              <a:t>	F = 6 </a:t>
            </a:r>
            <a:r>
              <a:rPr lang="fr-FR" dirty="0" smtClean="0">
                <a:latin typeface="Comic Sans MS" pitchFamily="66" charset="0"/>
              </a:rPr>
              <a:t>lui correspond, dans la table des pages </a:t>
            </a:r>
            <a:r>
              <a:rPr lang="fr-FR" dirty="0" smtClean="0">
                <a:solidFill>
                  <a:srgbClr val="00B050"/>
                </a:solidFill>
                <a:latin typeface="Comic Sans MS" pitchFamily="66" charset="0"/>
              </a:rPr>
              <a:t>P = 1</a:t>
            </a:r>
            <a:r>
              <a:rPr lang="fr-FR" dirty="0" smtClean="0">
                <a:latin typeface="Comic Sans MS" pitchFamily="66" charset="0"/>
              </a:rPr>
              <a:t>.  </a:t>
            </a:r>
          </a:p>
          <a:p>
            <a:pPr defTabSz="540000"/>
            <a:r>
              <a:rPr lang="fr-FR" dirty="0" smtClean="0">
                <a:latin typeface="Comic Sans MS" pitchFamily="66" charset="0"/>
              </a:rPr>
              <a:t>	Donc, </a:t>
            </a:r>
            <a:r>
              <a:rPr lang="fr-FR" dirty="0" smtClean="0">
                <a:solidFill>
                  <a:srgbClr val="FF0000"/>
                </a:solidFill>
                <a:latin typeface="Comic Sans MS" pitchFamily="66" charset="0"/>
              </a:rPr>
              <a:t>@logique </a:t>
            </a:r>
            <a:r>
              <a:rPr lang="fr-FR" dirty="0" smtClean="0">
                <a:latin typeface="Comic Sans MS" pitchFamily="66" charset="0"/>
              </a:rPr>
              <a:t>= P * T + d = 1 * 4 + 2 </a:t>
            </a:r>
            <a:r>
              <a:rPr lang="fr-FR" dirty="0" smtClean="0">
                <a:solidFill>
                  <a:srgbClr val="00B050"/>
                </a:solidFill>
                <a:latin typeface="Comic Sans MS" pitchFamily="66" charset="0"/>
              </a:rPr>
              <a:t>= </a:t>
            </a:r>
            <a:r>
              <a:rPr lang="fr-FR" dirty="0" smtClean="0">
                <a:solidFill>
                  <a:srgbClr val="FF0000"/>
                </a:solidFill>
                <a:latin typeface="Comic Sans MS" pitchFamily="66" charset="0"/>
              </a:rPr>
              <a:t>6 </a:t>
            </a:r>
            <a:r>
              <a:rPr lang="fr-FR" dirty="0" smtClean="0">
                <a:latin typeface="Comic Sans MS" pitchFamily="66" charset="0"/>
              </a:rPr>
              <a:t>(</a:t>
            </a:r>
            <a:r>
              <a:rPr lang="fr-FR" sz="1600" dirty="0" smtClean="0">
                <a:latin typeface="Comic Sans MS" pitchFamily="66" charset="0"/>
              </a:rPr>
              <a:t>Lettre </a:t>
            </a:r>
            <a:r>
              <a:rPr lang="fr-FR" sz="1600" dirty="0" smtClean="0">
                <a:solidFill>
                  <a:srgbClr val="FF0000"/>
                </a:solidFill>
                <a:latin typeface="Comic Sans MS" pitchFamily="66" charset="0"/>
              </a:rPr>
              <a:t>G dans le processus</a:t>
            </a:r>
            <a:r>
              <a:rPr lang="fr-FR" dirty="0" smtClean="0">
                <a:latin typeface="Comic Sans MS" pitchFamily="66" charset="0"/>
              </a:rPr>
              <a:t>)</a:t>
            </a:r>
          </a:p>
        </p:txBody>
      </p:sp>
      <p:sp>
        <p:nvSpPr>
          <p:cNvPr id="8" name="Rectangle à coins arrondis 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59">
                                            <p:txEl>
                                              <p:pRg st="9" end="9"/>
                                            </p:txEl>
                                          </p:spTgt>
                                        </p:tgtEl>
                                        <p:attrNameLst>
                                          <p:attrName>style.visibility</p:attrName>
                                        </p:attrNameLst>
                                      </p:cBhvr>
                                      <p:to>
                                        <p:strVal val="visible"/>
                                      </p:to>
                                    </p:set>
                                    <p:animEffect transition="in" filter="box(out)">
                                      <p:cBhvr>
                                        <p:cTn id="7" dur="500"/>
                                        <p:tgtEl>
                                          <p:spTgt spid="59">
                                            <p:txEl>
                                              <p:pRg st="9" end="9"/>
                                            </p:txEl>
                                          </p:spTgt>
                                        </p:tgtEl>
                                      </p:cBhvr>
                                    </p:animEffect>
                                  </p:childTnLst>
                                </p:cTn>
                              </p:par>
                              <p:par>
                                <p:cTn id="8" presetID="4" presetClass="entr" presetSubtype="32" fill="hold" nodeType="withEffect">
                                  <p:stCondLst>
                                    <p:cond delay="0"/>
                                  </p:stCondLst>
                                  <p:childTnLst>
                                    <p:set>
                                      <p:cBhvr>
                                        <p:cTn id="9" dur="1" fill="hold">
                                          <p:stCondLst>
                                            <p:cond delay="0"/>
                                          </p:stCondLst>
                                        </p:cTn>
                                        <p:tgtEl>
                                          <p:spTgt spid="59">
                                            <p:txEl>
                                              <p:pRg st="10" end="10"/>
                                            </p:txEl>
                                          </p:spTgt>
                                        </p:tgtEl>
                                        <p:attrNameLst>
                                          <p:attrName>style.visibility</p:attrName>
                                        </p:attrNameLst>
                                      </p:cBhvr>
                                      <p:to>
                                        <p:strVal val="visible"/>
                                      </p:to>
                                    </p:set>
                                    <p:animEffect transition="in" filter="box(out)">
                                      <p:cBhvr>
                                        <p:cTn id="10" dur="500"/>
                                        <p:tgtEl>
                                          <p:spTgt spid="59">
                                            <p:txEl>
                                              <p:pRg st="10" end="10"/>
                                            </p:txEl>
                                          </p:spTgt>
                                        </p:tgtEl>
                                      </p:cBhvr>
                                    </p:animEffect>
                                  </p:childTnLst>
                                </p:cTn>
                              </p:par>
                              <p:par>
                                <p:cTn id="11" presetID="4" presetClass="entr" presetSubtype="32" fill="hold" nodeType="withEffect">
                                  <p:stCondLst>
                                    <p:cond delay="0"/>
                                  </p:stCondLst>
                                  <p:childTnLst>
                                    <p:set>
                                      <p:cBhvr>
                                        <p:cTn id="12" dur="1" fill="hold">
                                          <p:stCondLst>
                                            <p:cond delay="0"/>
                                          </p:stCondLst>
                                        </p:cTn>
                                        <p:tgtEl>
                                          <p:spTgt spid="59">
                                            <p:txEl>
                                              <p:pRg st="11" end="11"/>
                                            </p:txEl>
                                          </p:spTgt>
                                        </p:tgtEl>
                                        <p:attrNameLst>
                                          <p:attrName>style.visibility</p:attrName>
                                        </p:attrNameLst>
                                      </p:cBhvr>
                                      <p:to>
                                        <p:strVal val="visible"/>
                                      </p:to>
                                    </p:set>
                                    <p:animEffect transition="in" filter="box(out)">
                                      <p:cBhvr>
                                        <p:cTn id="13" dur="500"/>
                                        <p:tgtEl>
                                          <p:spTgt spid="59">
                                            <p:txEl>
                                              <p:pRg st="11" end="11"/>
                                            </p:txEl>
                                          </p:spTgt>
                                        </p:tgtEl>
                                      </p:cBhvr>
                                    </p:animEffect>
                                  </p:childTnLst>
                                </p:cTn>
                              </p:par>
                              <p:par>
                                <p:cTn id="14" presetID="4" presetClass="entr" presetSubtype="32" fill="hold" nodeType="withEffect">
                                  <p:stCondLst>
                                    <p:cond delay="0"/>
                                  </p:stCondLst>
                                  <p:childTnLst>
                                    <p:set>
                                      <p:cBhvr>
                                        <p:cTn id="15" dur="1" fill="hold">
                                          <p:stCondLst>
                                            <p:cond delay="0"/>
                                          </p:stCondLst>
                                        </p:cTn>
                                        <p:tgtEl>
                                          <p:spTgt spid="59">
                                            <p:txEl>
                                              <p:pRg st="12" end="12"/>
                                            </p:txEl>
                                          </p:spTgt>
                                        </p:tgtEl>
                                        <p:attrNameLst>
                                          <p:attrName>style.visibility</p:attrName>
                                        </p:attrNameLst>
                                      </p:cBhvr>
                                      <p:to>
                                        <p:strVal val="visible"/>
                                      </p:to>
                                    </p:set>
                                    <p:animEffect transition="in" filter="box(out)">
                                      <p:cBhvr>
                                        <p:cTn id="16" dur="500"/>
                                        <p:tgtEl>
                                          <p:spTgt spid="59">
                                            <p:txEl>
                                              <p:pRg st="12" end="12"/>
                                            </p:txEl>
                                          </p:spTgt>
                                        </p:tgtEl>
                                      </p:cBhvr>
                                    </p:animEffect>
                                  </p:childTnLst>
                                </p:cTn>
                              </p:par>
                              <p:par>
                                <p:cTn id="17" presetID="4" presetClass="entr" presetSubtype="32" fill="hold" nodeType="withEffect">
                                  <p:stCondLst>
                                    <p:cond delay="0"/>
                                  </p:stCondLst>
                                  <p:childTnLst>
                                    <p:set>
                                      <p:cBhvr>
                                        <p:cTn id="18" dur="1" fill="hold">
                                          <p:stCondLst>
                                            <p:cond delay="0"/>
                                          </p:stCondLst>
                                        </p:cTn>
                                        <p:tgtEl>
                                          <p:spTgt spid="59">
                                            <p:txEl>
                                              <p:pRg st="13" end="13"/>
                                            </p:txEl>
                                          </p:spTgt>
                                        </p:tgtEl>
                                        <p:attrNameLst>
                                          <p:attrName>style.visibility</p:attrName>
                                        </p:attrNameLst>
                                      </p:cBhvr>
                                      <p:to>
                                        <p:strVal val="visible"/>
                                      </p:to>
                                    </p:set>
                                    <p:animEffect transition="in" filter="box(out)">
                                      <p:cBhvr>
                                        <p:cTn id="19" dur="500"/>
                                        <p:tgtEl>
                                          <p:spTgt spid="5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638"/>
            <a:ext cx="7498080" cy="654032"/>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4" name="ZoneTexte 3"/>
          <p:cNvSpPr txBox="1"/>
          <p:nvPr/>
        </p:nvSpPr>
        <p:spPr>
          <a:xfrm>
            <a:off x="1285852" y="1000108"/>
            <a:ext cx="7572428" cy="3046988"/>
          </a:xfrm>
          <a:prstGeom prst="rect">
            <a:avLst/>
          </a:prstGeom>
          <a:noFill/>
        </p:spPr>
        <p:txBody>
          <a:bodyPr wrap="square" rtlCol="0">
            <a:spAutoFit/>
          </a:bodyPr>
          <a:lstStyle/>
          <a:p>
            <a:pPr marL="180000" indent="-342900">
              <a:lnSpc>
                <a:spcPct val="150000"/>
              </a:lnSpc>
              <a:buFont typeface="+mj-lt"/>
              <a:buAutoNum type="arabicPeriod"/>
            </a:pPr>
            <a:r>
              <a:rPr lang="fr-FR" sz="2000" b="1" u="sng" dirty="0" smtClean="0">
                <a:solidFill>
                  <a:srgbClr val="C00000"/>
                </a:solidFill>
                <a:latin typeface="Comic Sans MS" pitchFamily="66" charset="0"/>
              </a:rPr>
              <a:t>INTRODUCTION</a:t>
            </a:r>
          </a:p>
          <a:p>
            <a:pPr indent="360363" algn="just">
              <a:lnSpc>
                <a:spcPct val="150000"/>
              </a:lnSpc>
              <a:buClr>
                <a:srgbClr val="C00000"/>
              </a:buClr>
              <a:buFont typeface="Wingdings" pitchFamily="2" charset="2"/>
              <a:buChar char="v"/>
            </a:pPr>
            <a:r>
              <a:rPr lang="fr-FR" dirty="0" smtClean="0">
                <a:latin typeface="Comic Sans MS" pitchFamily="66" charset="0"/>
              </a:rPr>
              <a:t>L’un des rôles du système d’exploitation est la gestion de la mémoire centrale (</a:t>
            </a:r>
            <a:r>
              <a:rPr lang="fr-FR" b="1" dirty="0" smtClean="0">
                <a:latin typeface="Comic Sans MS" pitchFamily="66" charset="0"/>
              </a:rPr>
              <a:t>mémoire vive, RAM ou espace de travail</a:t>
            </a:r>
            <a:r>
              <a:rPr lang="fr-FR" dirty="0" smtClean="0">
                <a:latin typeface="Comic Sans MS" pitchFamily="66" charset="0"/>
              </a:rPr>
              <a:t>); </a:t>
            </a:r>
          </a:p>
          <a:p>
            <a:pPr indent="360363" algn="just">
              <a:lnSpc>
                <a:spcPct val="150000"/>
              </a:lnSpc>
              <a:buClr>
                <a:srgbClr val="C00000"/>
              </a:buClr>
              <a:buFont typeface="Wingdings" pitchFamily="2" charset="2"/>
              <a:buChar char="v"/>
            </a:pPr>
            <a:r>
              <a:rPr lang="fr-FR" dirty="0" smtClean="0">
                <a:latin typeface="Comic Sans MS" pitchFamily="66" charset="0"/>
              </a:rPr>
              <a:t>La mémoire de travail d’un ordinateur est une ressource importante (limitée) qui doit être gérée avec prudence;</a:t>
            </a:r>
          </a:p>
          <a:p>
            <a:pPr indent="360363" algn="just">
              <a:lnSpc>
                <a:spcPct val="150000"/>
              </a:lnSpc>
              <a:buClr>
                <a:srgbClr val="C00000"/>
              </a:buClr>
              <a:buFont typeface="Wingdings" pitchFamily="2" charset="2"/>
              <a:buChar char="v"/>
            </a:pPr>
            <a:r>
              <a:rPr lang="fr-FR" dirty="0" smtClean="0">
                <a:latin typeface="Comic Sans MS" pitchFamily="66" charset="0"/>
              </a:rPr>
              <a:t>L’exécution d’un programme nécessite le chargement des instructions et des données à exécuter en mémoire centrale.</a:t>
            </a:r>
          </a:p>
        </p:txBody>
      </p:sp>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3</a:t>
            </a:fld>
            <a:endParaRPr lang="fr-BE" b="1" dirty="0">
              <a:solidFill>
                <a:srgbClr val="002060"/>
              </a:solidFill>
            </a:endParaRPr>
          </a:p>
        </p:txBody>
      </p:sp>
      <p:sp>
        <p:nvSpPr>
          <p:cNvPr id="4098" name="AutoShape 2" descr="RÃ©sultat de recherche d'images pour &quot;personne&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pic>
        <p:nvPicPr>
          <p:cNvPr id="8" name="Image 7" descr="1379357_geheugenmodules-kingston-technology-4gb-ddr3-1600mhz-module-kcp316ns8-4.jpg"/>
          <p:cNvPicPr>
            <a:picLocks noChangeAspect="1"/>
          </p:cNvPicPr>
          <p:nvPr/>
        </p:nvPicPr>
        <p:blipFill>
          <a:blip r:embed="rId2" cstate="print"/>
          <a:stretch>
            <a:fillRect/>
          </a:stretch>
        </p:blipFill>
        <p:spPr>
          <a:xfrm>
            <a:off x="1500166" y="4286256"/>
            <a:ext cx="3071834" cy="1940879"/>
          </a:xfrm>
          <a:prstGeom prst="rect">
            <a:avLst/>
          </a:prstGeom>
          <a:ln>
            <a:noFill/>
          </a:ln>
          <a:effectLst>
            <a:outerShdw blurRad="292100" dist="139700" dir="2700000" algn="tl" rotWithShape="0">
              <a:srgbClr val="333333">
                <a:alpha val="65000"/>
              </a:srgbClr>
            </a:outerShdw>
          </a:effectLst>
        </p:spPr>
      </p:pic>
      <p:sp>
        <p:nvSpPr>
          <p:cNvPr id="10242" name="AutoShape 2" descr="Résultat de recherche d'images pour &quot;SDRAM&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dirty="0"/>
          </a:p>
        </p:txBody>
      </p:sp>
      <p:pic>
        <p:nvPicPr>
          <p:cNvPr id="9" name="Image 8" descr="11657673_800.jpg"/>
          <p:cNvPicPr>
            <a:picLocks noChangeAspect="1"/>
          </p:cNvPicPr>
          <p:nvPr/>
        </p:nvPicPr>
        <p:blipFill>
          <a:blip r:embed="rId3"/>
          <a:stretch>
            <a:fillRect/>
          </a:stretch>
        </p:blipFill>
        <p:spPr>
          <a:xfrm>
            <a:off x="5214942" y="4143380"/>
            <a:ext cx="3214710" cy="2087694"/>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0" name="ZoneTexte 9"/>
          <p:cNvSpPr txBox="1"/>
          <p:nvPr/>
        </p:nvSpPr>
        <p:spPr>
          <a:xfrm>
            <a:off x="2357422" y="6357958"/>
            <a:ext cx="1003801" cy="369332"/>
          </a:xfrm>
          <a:prstGeom prst="rect">
            <a:avLst/>
          </a:prstGeom>
          <a:noFill/>
        </p:spPr>
        <p:txBody>
          <a:bodyPr wrap="none" rtlCol="0">
            <a:spAutoFit/>
          </a:bodyPr>
          <a:lstStyle/>
          <a:p>
            <a:r>
              <a:rPr lang="fr-FR" dirty="0" smtClean="0"/>
              <a:t>DDRAM</a:t>
            </a:r>
            <a:endParaRPr lang="fr-FR" dirty="0"/>
          </a:p>
        </p:txBody>
      </p:sp>
      <p:sp>
        <p:nvSpPr>
          <p:cNvPr id="11" name="ZoneTexte 10"/>
          <p:cNvSpPr txBox="1"/>
          <p:nvPr/>
        </p:nvSpPr>
        <p:spPr>
          <a:xfrm>
            <a:off x="6286512" y="6429396"/>
            <a:ext cx="936475" cy="369332"/>
          </a:xfrm>
          <a:prstGeom prst="rect">
            <a:avLst/>
          </a:prstGeom>
          <a:noFill/>
        </p:spPr>
        <p:txBody>
          <a:bodyPr wrap="none" rtlCol="0">
            <a:spAutoFit/>
          </a:bodyPr>
          <a:lstStyle/>
          <a:p>
            <a:r>
              <a:rPr lang="fr-FR" dirty="0" smtClean="0"/>
              <a:t>SDRAM</a:t>
            </a:r>
            <a:endParaRPr lang="fr-FR" dirty="0"/>
          </a:p>
        </p:txBody>
      </p:sp>
      <p:sp>
        <p:nvSpPr>
          <p:cNvPr id="12" name="Rectangle à coins arrondis 11"/>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par>
                                <p:cTn id="8" presetID="4" presetClass="entr" presetSubtype="16"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ox(in)">
                                      <p:cBhvr>
                                        <p:cTn id="10" dur="500"/>
                                        <p:tgtEl>
                                          <p:spTgt spid="9"/>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box(in)">
                                      <p:cBhvr>
                                        <p:cTn id="13" dur="500"/>
                                        <p:tgtEl>
                                          <p:spTgt spid="10"/>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ox(in)">
                                      <p:cBhvr>
                                        <p:cTn id="16"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8" name="Rectangle 7"/>
          <p:cNvSpPr/>
          <p:nvPr/>
        </p:nvSpPr>
        <p:spPr>
          <a:xfrm>
            <a:off x="1214414" y="1071546"/>
            <a:ext cx="7929586" cy="1615827"/>
          </a:xfrm>
          <a:prstGeom prst="rect">
            <a:avLst/>
          </a:prstGeom>
        </p:spPr>
        <p:txBody>
          <a:bodyPr wrap="square">
            <a:spAutoFit/>
          </a:bodyPr>
          <a:lstStyle/>
          <a:p>
            <a:r>
              <a:rPr lang="fr-FR" b="1" dirty="0" smtClean="0">
                <a:solidFill>
                  <a:srgbClr val="00B050"/>
                </a:solidFill>
                <a:latin typeface="Comic Sans MS" pitchFamily="66" charset="0"/>
              </a:rPr>
              <a:t>5.4. Segmentation</a:t>
            </a:r>
          </a:p>
          <a:p>
            <a:pPr defTabSz="540000">
              <a:lnSpc>
                <a:spcPct val="150000"/>
              </a:lnSpc>
            </a:pPr>
            <a:r>
              <a:rPr lang="fr-FR" b="1" dirty="0" smtClean="0">
                <a:solidFill>
                  <a:srgbClr val="00B050"/>
                </a:solidFill>
                <a:latin typeface="Comic Sans MS" pitchFamily="66" charset="0"/>
              </a:rPr>
              <a:t> 	</a:t>
            </a:r>
            <a:r>
              <a:rPr lang="fr-FR" dirty="0" smtClean="0">
                <a:latin typeface="Comic Sans MS" pitchFamily="66" charset="0"/>
              </a:rPr>
              <a:t>Comme la pagination, la segmentation permet l’allocation d’espace </a:t>
            </a:r>
            <a:r>
              <a:rPr lang="fr-FR" dirty="0" smtClean="0">
                <a:solidFill>
                  <a:srgbClr val="FF0000"/>
                </a:solidFill>
                <a:latin typeface="Comic Sans MS" pitchFamily="66" charset="0"/>
              </a:rPr>
              <a:t>non contigu </a:t>
            </a:r>
            <a:r>
              <a:rPr lang="fr-FR" dirty="0" smtClean="0">
                <a:latin typeface="Comic Sans MS" pitchFamily="66" charset="0"/>
              </a:rPr>
              <a:t>pour un processus. Cependant, </a:t>
            </a:r>
            <a:r>
              <a:rPr lang="fr-FR" dirty="0" smtClean="0"/>
              <a:t>l’espace d’adressage virtuel d’un processus  est divisé en un certain nombre de bloc appelés segments.</a:t>
            </a:r>
          </a:p>
        </p:txBody>
      </p:sp>
      <p:sp>
        <p:nvSpPr>
          <p:cNvPr id="9" name="Rectangle 8"/>
          <p:cNvSpPr/>
          <p:nvPr/>
        </p:nvSpPr>
        <p:spPr>
          <a:xfrm>
            <a:off x="1071538" y="3357562"/>
            <a:ext cx="5429288" cy="3308598"/>
          </a:xfrm>
          <a:prstGeom prst="rect">
            <a:avLst/>
          </a:prstGeom>
        </p:spPr>
        <p:txBody>
          <a:bodyPr wrap="square">
            <a:spAutoFit/>
          </a:bodyPr>
          <a:lstStyle/>
          <a:p>
            <a:pPr marL="273050" indent="-273050" algn="just">
              <a:lnSpc>
                <a:spcPct val="150000"/>
              </a:lnSpc>
              <a:spcBef>
                <a:spcPts val="600"/>
              </a:spcBef>
              <a:buClr>
                <a:srgbClr val="0070C0"/>
              </a:buClr>
              <a:buFont typeface="Wingdings" pitchFamily="2" charset="2"/>
              <a:buChar char="q"/>
              <a:tabLst>
                <a:tab pos="534988" algn="l"/>
              </a:tabLst>
            </a:pPr>
            <a:r>
              <a:rPr lang="fr-FR" dirty="0" smtClean="0">
                <a:latin typeface="Comic Sans MS" pitchFamily="66" charset="0"/>
              </a:rPr>
              <a:t>Un segment peut représenter une procédure, des données, une fonction, une pile, etc.</a:t>
            </a:r>
          </a:p>
          <a:p>
            <a:pPr marL="273050" indent="-273050" algn="just">
              <a:lnSpc>
                <a:spcPct val="150000"/>
              </a:lnSpc>
              <a:spcBef>
                <a:spcPts val="1200"/>
              </a:spcBef>
              <a:buClr>
                <a:srgbClr val="0070C0"/>
              </a:buClr>
              <a:buFont typeface="Wingdings" pitchFamily="2" charset="2"/>
              <a:buChar char="q"/>
              <a:tabLst>
                <a:tab pos="534988" algn="l"/>
              </a:tabLst>
            </a:pPr>
            <a:r>
              <a:rPr lang="fr-FR" dirty="0" smtClean="0">
                <a:latin typeface="Comic Sans MS" pitchFamily="66" charset="0"/>
              </a:rPr>
              <a:t>A la déférence de la pagination, les segments sont de taille variable.</a:t>
            </a:r>
          </a:p>
          <a:p>
            <a:pPr marL="273050" indent="-273050" algn="just">
              <a:lnSpc>
                <a:spcPct val="150000"/>
              </a:lnSpc>
              <a:spcBef>
                <a:spcPts val="1200"/>
              </a:spcBef>
              <a:buClr>
                <a:srgbClr val="0070C0"/>
              </a:buClr>
              <a:buFont typeface="Wingdings" pitchFamily="2" charset="2"/>
              <a:buChar char="q"/>
              <a:tabLst>
                <a:tab pos="534988" algn="l"/>
              </a:tabLst>
            </a:pPr>
            <a:r>
              <a:rPr lang="fr-FR" dirty="0" smtClean="0">
                <a:latin typeface="Comic Sans MS" pitchFamily="66" charset="0"/>
              </a:rPr>
              <a:t>La mémoire centrale est divisée aussi en un ensemble de segments (création dynamique des segments);</a:t>
            </a:r>
          </a:p>
        </p:txBody>
      </p:sp>
      <p:grpSp>
        <p:nvGrpSpPr>
          <p:cNvPr id="16" name="Groupe 15"/>
          <p:cNvGrpSpPr/>
          <p:nvPr/>
        </p:nvGrpSpPr>
        <p:grpSpPr>
          <a:xfrm>
            <a:off x="6572264" y="3571876"/>
            <a:ext cx="2357454" cy="2932347"/>
            <a:chOff x="6786578" y="3786190"/>
            <a:chExt cx="2357454" cy="2932347"/>
          </a:xfrm>
        </p:grpSpPr>
        <p:sp>
          <p:nvSpPr>
            <p:cNvPr id="10" name="Ellipse 9"/>
            <p:cNvSpPr/>
            <p:nvPr/>
          </p:nvSpPr>
          <p:spPr>
            <a:xfrm>
              <a:off x="6786578" y="3786190"/>
              <a:ext cx="2357454" cy="2341525"/>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endParaRPr lang="fr-FR"/>
            </a:p>
          </p:txBody>
        </p:sp>
        <p:grpSp>
          <p:nvGrpSpPr>
            <p:cNvPr id="22" name="Groupe 21"/>
            <p:cNvGrpSpPr/>
            <p:nvPr/>
          </p:nvGrpSpPr>
          <p:grpSpPr>
            <a:xfrm>
              <a:off x="6929454" y="3899963"/>
              <a:ext cx="2046840" cy="2818574"/>
              <a:chOff x="6929454" y="3899963"/>
              <a:chExt cx="2046840" cy="2818574"/>
            </a:xfrm>
          </p:grpSpPr>
          <p:sp>
            <p:nvSpPr>
              <p:cNvPr id="11" name="Rectangle à coins arrondis 10"/>
              <p:cNvSpPr/>
              <p:nvPr/>
            </p:nvSpPr>
            <p:spPr>
              <a:xfrm>
                <a:off x="7501145" y="3899963"/>
                <a:ext cx="785819" cy="49688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fr-FR" dirty="0" smtClean="0"/>
                  <a:t>Main</a:t>
                </a:r>
                <a:endParaRPr lang="fr-FR" dirty="0"/>
              </a:p>
            </p:txBody>
          </p:sp>
          <p:sp>
            <p:nvSpPr>
              <p:cNvPr id="12" name="Rogner un rectangle à un seul coin 11"/>
              <p:cNvSpPr/>
              <p:nvPr/>
            </p:nvSpPr>
            <p:spPr>
              <a:xfrm>
                <a:off x="6929454" y="4572008"/>
                <a:ext cx="816863" cy="662507"/>
              </a:xfrm>
              <a:prstGeom prst="snip1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fr-FR" dirty="0" smtClean="0"/>
                  <a:t>Pile</a:t>
                </a:r>
                <a:endParaRPr lang="fr-FR" dirty="0"/>
              </a:p>
            </p:txBody>
          </p:sp>
          <p:sp>
            <p:nvSpPr>
              <p:cNvPr id="13" name="Cylindre 12"/>
              <p:cNvSpPr/>
              <p:nvPr/>
            </p:nvSpPr>
            <p:spPr>
              <a:xfrm>
                <a:off x="7858148" y="4429132"/>
                <a:ext cx="1118146" cy="828134"/>
              </a:xfrm>
              <a:prstGeom prst="can">
                <a:avLst/>
              </a:prstGeom>
            </p:spPr>
            <p:style>
              <a:lnRef idx="3">
                <a:schemeClr val="lt1"/>
              </a:lnRef>
              <a:fillRef idx="1">
                <a:schemeClr val="dk1"/>
              </a:fillRef>
              <a:effectRef idx="1">
                <a:schemeClr val="dk1"/>
              </a:effectRef>
              <a:fontRef idx="minor">
                <a:schemeClr val="lt1"/>
              </a:fontRef>
            </p:style>
            <p:txBody>
              <a:bodyPr rtlCol="0" anchor="ctr"/>
              <a:lstStyle/>
              <a:p>
                <a:pPr algn="ctr"/>
                <a:r>
                  <a:rPr lang="fr-FR" dirty="0" smtClean="0"/>
                  <a:t>Données</a:t>
                </a:r>
                <a:endParaRPr lang="fr-FR" dirty="0"/>
              </a:p>
            </p:txBody>
          </p:sp>
          <p:sp>
            <p:nvSpPr>
              <p:cNvPr id="14" name="Rectangle 13"/>
              <p:cNvSpPr/>
              <p:nvPr/>
            </p:nvSpPr>
            <p:spPr>
              <a:xfrm>
                <a:off x="7358082" y="5310138"/>
                <a:ext cx="1214445" cy="607298"/>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fr-FR" dirty="0" smtClean="0">
                    <a:solidFill>
                      <a:schemeClr val="tx1"/>
                    </a:solidFill>
                  </a:rPr>
                  <a:t>Procédure</a:t>
                </a:r>
                <a:endParaRPr lang="fr-FR" dirty="0">
                  <a:solidFill>
                    <a:schemeClr val="tx1"/>
                  </a:solidFill>
                </a:endParaRPr>
              </a:p>
            </p:txBody>
          </p:sp>
          <p:sp>
            <p:nvSpPr>
              <p:cNvPr id="15" name="ZoneTexte 14"/>
              <p:cNvSpPr txBox="1"/>
              <p:nvPr/>
            </p:nvSpPr>
            <p:spPr>
              <a:xfrm>
                <a:off x="7215206" y="6072206"/>
                <a:ext cx="1571636" cy="646331"/>
              </a:xfrm>
              <a:prstGeom prst="rect">
                <a:avLst/>
              </a:prstGeom>
              <a:noFill/>
            </p:spPr>
            <p:txBody>
              <a:bodyPr wrap="square" rtlCol="0">
                <a:spAutoFit/>
              </a:bodyPr>
              <a:lstStyle/>
              <a:p>
                <a:r>
                  <a:rPr lang="fr-FR" dirty="0" smtClean="0">
                    <a:solidFill>
                      <a:srgbClr val="C00000"/>
                    </a:solidFill>
                  </a:rPr>
                  <a:t>Espace logique d’un processus</a:t>
                </a:r>
                <a:endParaRPr lang="fr-FR" dirty="0">
                  <a:solidFill>
                    <a:srgbClr val="C00000"/>
                  </a:solidFill>
                </a:endParaRPr>
              </a:p>
            </p:txBody>
          </p:sp>
        </p:grpSp>
      </p:grpSp>
      <p:sp>
        <p:nvSpPr>
          <p:cNvPr id="17" name="Rectangle à coins arrondis 16"/>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
        <p:nvSpPr>
          <p:cNvPr id="18" name="Rectangle 17"/>
          <p:cNvSpPr/>
          <p:nvPr/>
        </p:nvSpPr>
        <p:spPr>
          <a:xfrm>
            <a:off x="1357290" y="2714620"/>
            <a:ext cx="6215090" cy="507831"/>
          </a:xfrm>
          <a:prstGeom prst="rect">
            <a:avLst/>
          </a:prstGeom>
        </p:spPr>
        <p:txBody>
          <a:bodyPr wrap="square">
            <a:spAutoFit/>
          </a:bodyPr>
          <a:lstStyle/>
          <a:p>
            <a:pPr marL="273050" indent="-273050" algn="just">
              <a:lnSpc>
                <a:spcPct val="150000"/>
              </a:lnSpc>
              <a:spcBef>
                <a:spcPts val="600"/>
              </a:spcBef>
              <a:buClr>
                <a:srgbClr val="0070C0"/>
              </a:buClr>
              <a:tabLst>
                <a:tab pos="534988" algn="l"/>
              </a:tabLst>
            </a:pPr>
            <a:r>
              <a:rPr lang="fr-FR" b="1" dirty="0" smtClean="0">
                <a:solidFill>
                  <a:srgbClr val="002060"/>
                </a:solidFill>
                <a:latin typeface="Comic Sans MS" pitchFamily="66" charset="0"/>
              </a:rPr>
              <a:t>5.4.1. Organisation des processus et de la mémoire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9"/>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nodeType="after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8" name="Rectangle 7"/>
          <p:cNvSpPr/>
          <p:nvPr/>
        </p:nvSpPr>
        <p:spPr>
          <a:xfrm>
            <a:off x="1214414" y="785794"/>
            <a:ext cx="7929586" cy="784830"/>
          </a:xfrm>
          <a:prstGeom prst="rect">
            <a:avLst/>
          </a:prstGeom>
        </p:spPr>
        <p:txBody>
          <a:bodyPr wrap="square">
            <a:spAutoFit/>
          </a:bodyPr>
          <a:lstStyle/>
          <a:p>
            <a:r>
              <a:rPr lang="fr-FR" b="1" dirty="0" smtClean="0">
                <a:solidFill>
                  <a:srgbClr val="00B050"/>
                </a:solidFill>
                <a:latin typeface="Comic Sans MS" pitchFamily="66" charset="0"/>
              </a:rPr>
              <a:t>5.4. Segmentation</a:t>
            </a:r>
          </a:p>
          <a:p>
            <a:pPr defTabSz="540000">
              <a:lnSpc>
                <a:spcPct val="150000"/>
              </a:lnSpc>
            </a:pPr>
            <a:r>
              <a:rPr lang="fr-FR" b="1" dirty="0" smtClean="0">
                <a:solidFill>
                  <a:srgbClr val="00B050"/>
                </a:solidFill>
                <a:latin typeface="Comic Sans MS" pitchFamily="66" charset="0"/>
              </a:rPr>
              <a:t> 	</a:t>
            </a:r>
            <a:endParaRPr lang="fr-FR" dirty="0" smtClean="0">
              <a:latin typeface="Comic Sans MS" pitchFamily="66" charset="0"/>
            </a:endParaRPr>
          </a:p>
        </p:txBody>
      </p:sp>
      <p:sp>
        <p:nvSpPr>
          <p:cNvPr id="9" name="Rectangle 8"/>
          <p:cNvSpPr/>
          <p:nvPr/>
        </p:nvSpPr>
        <p:spPr>
          <a:xfrm>
            <a:off x="1285852" y="1500174"/>
            <a:ext cx="7643866" cy="4985980"/>
          </a:xfrm>
          <a:prstGeom prst="rect">
            <a:avLst/>
          </a:prstGeom>
        </p:spPr>
        <p:txBody>
          <a:bodyPr wrap="square">
            <a:spAutoFit/>
          </a:bodyPr>
          <a:lstStyle/>
          <a:p>
            <a:r>
              <a:rPr lang="fr-FR" b="1" dirty="0" smtClean="0">
                <a:solidFill>
                  <a:srgbClr val="002060"/>
                </a:solidFill>
                <a:latin typeface="Comic Sans MS" pitchFamily="66" charset="0"/>
              </a:rPr>
              <a:t>5.4.2. Fonctionnement de la segmentation</a:t>
            </a:r>
          </a:p>
          <a:p>
            <a:pPr marL="533400" indent="-177800" algn="just">
              <a:lnSpc>
                <a:spcPct val="150000"/>
              </a:lnSpc>
              <a:spcBef>
                <a:spcPts val="600"/>
              </a:spcBef>
              <a:buClr>
                <a:srgbClr val="0070C0"/>
              </a:buClr>
              <a:buFont typeface="Wingdings" pitchFamily="2" charset="2"/>
              <a:buChar char="q"/>
              <a:tabLst>
                <a:tab pos="622300" algn="l"/>
              </a:tabLst>
            </a:pPr>
            <a:r>
              <a:rPr lang="fr-FR" b="1" dirty="0" smtClean="0">
                <a:solidFill>
                  <a:srgbClr val="002060"/>
                </a:solidFill>
                <a:latin typeface="Comic Sans MS" pitchFamily="66" charset="0"/>
              </a:rPr>
              <a:t>	</a:t>
            </a:r>
            <a:r>
              <a:rPr lang="fr-FR" dirty="0" smtClean="0">
                <a:latin typeface="Comic Sans MS" pitchFamily="66" charset="0"/>
              </a:rPr>
              <a:t>Une adresse logique est composée d’un </a:t>
            </a:r>
            <a:r>
              <a:rPr lang="fr-FR" b="1" dirty="0" smtClean="0">
                <a:latin typeface="Comic Sans MS" pitchFamily="66" charset="0"/>
              </a:rPr>
              <a:t>numéro de segment </a:t>
            </a:r>
            <a:r>
              <a:rPr lang="fr-FR" dirty="0" smtClean="0">
                <a:latin typeface="Comic Sans MS" pitchFamily="66" charset="0"/>
              </a:rPr>
              <a:t>(</a:t>
            </a:r>
            <a:r>
              <a:rPr lang="fr-FR" dirty="0" smtClean="0">
                <a:solidFill>
                  <a:srgbClr val="FF0000"/>
                </a:solidFill>
                <a:latin typeface="Comic Sans MS" pitchFamily="66" charset="0"/>
              </a:rPr>
              <a:t>S</a:t>
            </a:r>
            <a:r>
              <a:rPr lang="fr-FR" dirty="0" smtClean="0">
                <a:latin typeface="Comic Sans MS" pitchFamily="66" charset="0"/>
              </a:rPr>
              <a:t>) et du </a:t>
            </a:r>
            <a:r>
              <a:rPr lang="fr-FR" b="1" dirty="0" smtClean="0">
                <a:latin typeface="Comic Sans MS" pitchFamily="66" charset="0"/>
              </a:rPr>
              <a:t>déplacement</a:t>
            </a:r>
            <a:r>
              <a:rPr lang="fr-FR" dirty="0" smtClean="0">
                <a:latin typeface="Comic Sans MS" pitchFamily="66" charset="0"/>
              </a:rPr>
              <a:t> dans le segment (</a:t>
            </a:r>
            <a:r>
              <a:rPr lang="fr-FR" dirty="0" smtClean="0">
                <a:solidFill>
                  <a:srgbClr val="FF0000"/>
                </a:solidFill>
                <a:latin typeface="Comic Sans MS" pitchFamily="66" charset="0"/>
              </a:rPr>
              <a:t>d</a:t>
            </a:r>
            <a:r>
              <a:rPr lang="fr-FR" dirty="0" smtClean="0">
                <a:latin typeface="Comic Sans MS" pitchFamily="66" charset="0"/>
              </a:rPr>
              <a:t>). Le S est utilisé comme index dans la </a:t>
            </a:r>
            <a:r>
              <a:rPr lang="fr-FR" b="1" dirty="0" smtClean="0">
                <a:latin typeface="Comic Sans MS" pitchFamily="66" charset="0"/>
              </a:rPr>
              <a:t>table des segments </a:t>
            </a:r>
            <a:r>
              <a:rPr lang="fr-FR" dirty="0" smtClean="0">
                <a:latin typeface="Comic Sans MS" pitchFamily="66" charset="0"/>
              </a:rPr>
              <a:t>(</a:t>
            </a:r>
            <a:r>
              <a:rPr lang="fr-FR" dirty="0" smtClean="0">
                <a:solidFill>
                  <a:srgbClr val="FF0000"/>
                </a:solidFill>
                <a:latin typeface="Comic Sans MS" pitchFamily="66" charset="0"/>
              </a:rPr>
              <a:t>@logique segmenté = (S , d)</a:t>
            </a:r>
            <a:r>
              <a:rPr lang="fr-FR" dirty="0" smtClean="0">
                <a:latin typeface="Comic Sans MS" pitchFamily="66" charset="0"/>
              </a:rPr>
              <a:t>);</a:t>
            </a:r>
          </a:p>
          <a:p>
            <a:pPr marL="533400" indent="-177800" algn="just">
              <a:lnSpc>
                <a:spcPct val="150000"/>
              </a:lnSpc>
              <a:spcBef>
                <a:spcPts val="600"/>
              </a:spcBef>
              <a:buClr>
                <a:srgbClr val="0070C0"/>
              </a:buClr>
              <a:tabLst>
                <a:tab pos="622300" algn="l"/>
              </a:tabLst>
            </a:pPr>
            <a:endParaRPr lang="fr-FR" dirty="0" smtClean="0">
              <a:latin typeface="Comic Sans MS" pitchFamily="66" charset="0"/>
            </a:endParaRPr>
          </a:p>
          <a:p>
            <a:pPr marL="533400" indent="-177800" algn="just">
              <a:lnSpc>
                <a:spcPct val="150000"/>
              </a:lnSpc>
              <a:spcBef>
                <a:spcPts val="600"/>
              </a:spcBef>
              <a:buClr>
                <a:srgbClr val="0070C0"/>
              </a:buClr>
              <a:buFont typeface="Wingdings" pitchFamily="2" charset="2"/>
              <a:buChar char="q"/>
              <a:tabLst>
                <a:tab pos="622300" algn="l"/>
              </a:tabLst>
            </a:pPr>
            <a:r>
              <a:rPr lang="fr-FR" dirty="0" smtClean="0">
                <a:latin typeface="Comic Sans MS" pitchFamily="66" charset="0"/>
              </a:rPr>
              <a:t> La </a:t>
            </a:r>
            <a:r>
              <a:rPr lang="fr-FR" dirty="0" smtClean="0">
                <a:solidFill>
                  <a:srgbClr val="FF0000"/>
                </a:solidFill>
                <a:latin typeface="Comic Sans MS" pitchFamily="66" charset="0"/>
              </a:rPr>
              <a:t>table des segments </a:t>
            </a:r>
            <a:r>
              <a:rPr lang="fr-FR" dirty="0" smtClean="0">
                <a:latin typeface="Comic Sans MS" pitchFamily="66" charset="0"/>
              </a:rPr>
              <a:t>contient deux colonnes : la </a:t>
            </a:r>
            <a:r>
              <a:rPr lang="fr-FR" dirty="0" smtClean="0">
                <a:solidFill>
                  <a:srgbClr val="FF0000"/>
                </a:solidFill>
                <a:latin typeface="Comic Sans MS" pitchFamily="66" charset="0"/>
              </a:rPr>
              <a:t>base</a:t>
            </a:r>
            <a:r>
              <a:rPr lang="fr-FR" dirty="0" smtClean="0">
                <a:latin typeface="Comic Sans MS" pitchFamily="66" charset="0"/>
              </a:rPr>
              <a:t> (adresse de début du segment) et la </a:t>
            </a:r>
            <a:r>
              <a:rPr lang="fr-FR" dirty="0" smtClean="0">
                <a:solidFill>
                  <a:srgbClr val="FF0000"/>
                </a:solidFill>
                <a:latin typeface="Comic Sans MS" pitchFamily="66" charset="0"/>
              </a:rPr>
              <a:t>limite</a:t>
            </a:r>
            <a:r>
              <a:rPr lang="fr-FR" dirty="0" smtClean="0">
                <a:latin typeface="Comic Sans MS" pitchFamily="66" charset="0"/>
              </a:rPr>
              <a:t> (longueur du segment);</a:t>
            </a:r>
          </a:p>
          <a:p>
            <a:pPr marL="533400" indent="-177800" algn="just">
              <a:lnSpc>
                <a:spcPct val="150000"/>
              </a:lnSpc>
              <a:spcBef>
                <a:spcPts val="600"/>
              </a:spcBef>
              <a:buClr>
                <a:srgbClr val="0070C0"/>
              </a:buClr>
              <a:tabLst>
                <a:tab pos="622300" algn="l"/>
              </a:tabLst>
            </a:pPr>
            <a:endParaRPr lang="fr-FR" dirty="0" smtClean="0">
              <a:latin typeface="Comic Sans MS" pitchFamily="66" charset="0"/>
            </a:endParaRPr>
          </a:p>
          <a:p>
            <a:pPr marL="533400" indent="-177800" algn="just">
              <a:lnSpc>
                <a:spcPct val="150000"/>
              </a:lnSpc>
              <a:spcBef>
                <a:spcPts val="600"/>
              </a:spcBef>
              <a:buClr>
                <a:srgbClr val="0070C0"/>
              </a:buClr>
              <a:buFont typeface="Wingdings" pitchFamily="2" charset="2"/>
              <a:buChar char="q"/>
              <a:tabLst>
                <a:tab pos="622300" algn="l"/>
              </a:tabLst>
            </a:pPr>
            <a:r>
              <a:rPr lang="fr-FR" dirty="0" smtClean="0">
                <a:latin typeface="Comic Sans MS" pitchFamily="66" charset="0"/>
              </a:rPr>
              <a:t> Pour trouver l’adresse physique d’une adresse logique, on ajoute le déplacement (d) à la base du segment (S). Bien sur si 0 ≤ d &lt; limite. Autrement, c’est une erreur d’adressage.</a:t>
            </a:r>
          </a:p>
        </p:txBody>
      </p:sp>
      <p:sp>
        <p:nvSpPr>
          <p:cNvPr id="7" name="Rectangle à coins arrondis 6"/>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428728" y="857232"/>
            <a:ext cx="7429552" cy="369332"/>
          </a:xfrm>
          <a:prstGeom prst="rect">
            <a:avLst/>
          </a:prstGeom>
        </p:spPr>
        <p:txBody>
          <a:bodyPr wrap="square">
            <a:spAutoFit/>
          </a:bodyPr>
          <a:lstStyle/>
          <a:p>
            <a:r>
              <a:rPr lang="fr-FR" b="1" dirty="0" smtClean="0">
                <a:solidFill>
                  <a:srgbClr val="002060"/>
                </a:solidFill>
                <a:latin typeface="Comic Sans MS" pitchFamily="66" charset="0"/>
              </a:rPr>
              <a:t>5.4.3. Schéma du fonctionnement de la segmentation</a:t>
            </a:r>
          </a:p>
        </p:txBody>
      </p:sp>
      <p:sp>
        <p:nvSpPr>
          <p:cNvPr id="11" name="Espace réservé du numéro de diapositive 3"/>
          <p:cNvSpPr>
            <a:spLocks noGrp="1"/>
          </p:cNvSpPr>
          <p:nvPr>
            <p:ph type="sldNum" sz="quarter" idx="12"/>
          </p:nvPr>
        </p:nvSpPr>
        <p:spPr>
          <a:xfrm>
            <a:off x="8613648" y="6305550"/>
            <a:ext cx="457200" cy="476250"/>
          </a:xfrm>
        </p:spPr>
        <p:txBody>
          <a:bodyPr/>
          <a:lstStyle/>
          <a:p>
            <a:fld id="{CF4668DC-857F-487D-BFFA-8C0CA5037977}" type="slidenum">
              <a:rPr lang="fr-BE" smtClean="0"/>
              <a:pPr/>
              <a:t>32</a:t>
            </a:fld>
            <a:endParaRPr lang="fr-BE"/>
          </a:p>
        </p:txBody>
      </p:sp>
      <p:sp>
        <p:nvSpPr>
          <p:cNvPr id="12" name="Rectangle à coins arrondis 11"/>
          <p:cNvSpPr/>
          <p:nvPr/>
        </p:nvSpPr>
        <p:spPr>
          <a:xfrm>
            <a:off x="1571604" y="2559602"/>
            <a:ext cx="78581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CPU</a:t>
            </a:r>
            <a:endParaRPr lang="fr-FR" dirty="0"/>
          </a:p>
        </p:txBody>
      </p:sp>
      <p:sp>
        <p:nvSpPr>
          <p:cNvPr id="13" name="ZoneTexte 12"/>
          <p:cNvSpPr txBox="1"/>
          <p:nvPr/>
        </p:nvSpPr>
        <p:spPr>
          <a:xfrm>
            <a:off x="1381228" y="1773784"/>
            <a:ext cx="1143008" cy="369332"/>
          </a:xfrm>
          <a:prstGeom prst="rect">
            <a:avLst/>
          </a:prstGeom>
          <a:noFill/>
          <a:ln>
            <a:solidFill>
              <a:schemeClr val="accent3"/>
            </a:solidFill>
          </a:ln>
        </p:spPr>
        <p:txBody>
          <a:bodyPr wrap="square" rtlCol="0">
            <a:spAutoFit/>
          </a:bodyPr>
          <a:lstStyle/>
          <a:p>
            <a:r>
              <a:rPr lang="fr-FR" dirty="0" smtClean="0"/>
              <a:t>@ logique</a:t>
            </a:r>
            <a:endParaRPr lang="fr-FR" dirty="0"/>
          </a:p>
        </p:txBody>
      </p:sp>
      <p:sp>
        <p:nvSpPr>
          <p:cNvPr id="14" name="ZoneTexte 13"/>
          <p:cNvSpPr txBox="1"/>
          <p:nvPr/>
        </p:nvSpPr>
        <p:spPr>
          <a:xfrm>
            <a:off x="2842991" y="1785659"/>
            <a:ext cx="360000" cy="360000"/>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fr-FR" dirty="0" smtClean="0"/>
              <a:t>S</a:t>
            </a:r>
            <a:endParaRPr lang="fr-FR" baseline="-25000" dirty="0"/>
          </a:p>
        </p:txBody>
      </p:sp>
      <p:sp>
        <p:nvSpPr>
          <p:cNvPr id="15" name="ZoneTexte 14"/>
          <p:cNvSpPr txBox="1"/>
          <p:nvPr/>
        </p:nvSpPr>
        <p:spPr>
          <a:xfrm>
            <a:off x="3214866" y="1785659"/>
            <a:ext cx="360000" cy="360000"/>
          </a:xfrm>
          <a:prstGeom prst="rect">
            <a:avLst/>
          </a:prstGeom>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fr-FR" dirty="0" smtClean="0">
                <a:solidFill>
                  <a:srgbClr val="C00000"/>
                </a:solidFill>
              </a:rPr>
              <a:t>d</a:t>
            </a:r>
            <a:endParaRPr lang="fr-FR" baseline="-25000" dirty="0">
              <a:solidFill>
                <a:srgbClr val="C00000"/>
              </a:solidFill>
            </a:endParaRPr>
          </a:p>
        </p:txBody>
      </p:sp>
      <p:graphicFrame>
        <p:nvGraphicFramePr>
          <p:cNvPr id="16" name="Tableau 15"/>
          <p:cNvGraphicFramePr>
            <a:graphicFrameLocks noGrp="1"/>
          </p:cNvGraphicFramePr>
          <p:nvPr/>
        </p:nvGraphicFramePr>
        <p:xfrm>
          <a:off x="4572000" y="3416858"/>
          <a:ext cx="1643074" cy="1483360"/>
        </p:xfrm>
        <a:graphic>
          <a:graphicData uri="http://schemas.openxmlformats.org/drawingml/2006/table">
            <a:tbl>
              <a:tblPr firstRow="1" bandRow="1">
                <a:tableStyleId>{5C22544A-7EE6-4342-B048-85BDC9FD1C3A}</a:tableStyleId>
              </a:tblPr>
              <a:tblGrid>
                <a:gridCol w="857256">
                  <a:extLst>
                    <a:ext uri="{9D8B030D-6E8A-4147-A177-3AD203B41FA5}">
                      <a16:colId xmlns:a16="http://schemas.microsoft.com/office/drawing/2014/main" val="20000"/>
                    </a:ext>
                  </a:extLst>
                </a:gridCol>
                <a:gridCol w="785818">
                  <a:extLst>
                    <a:ext uri="{9D8B030D-6E8A-4147-A177-3AD203B41FA5}">
                      <a16:colId xmlns:a16="http://schemas.microsoft.com/office/drawing/2014/main" val="20001"/>
                    </a:ext>
                  </a:extLst>
                </a:gridCol>
              </a:tblGrid>
              <a:tr h="370840">
                <a:tc>
                  <a:txBody>
                    <a:bodyPr/>
                    <a:lstStyle/>
                    <a:p>
                      <a:pPr algn="ctr"/>
                      <a:r>
                        <a:rPr lang="fr-FR" sz="1600" dirty="0" smtClean="0"/>
                        <a:t>Limite</a:t>
                      </a:r>
                      <a:endParaRPr lang="fr-FR" sz="1600" dirty="0"/>
                    </a:p>
                  </a:txBody>
                  <a:tcPr/>
                </a:tc>
                <a:tc>
                  <a:txBody>
                    <a:bodyPr/>
                    <a:lstStyle/>
                    <a:p>
                      <a:pPr algn="ctr"/>
                      <a:r>
                        <a:rPr lang="fr-FR" sz="1600" dirty="0" smtClean="0"/>
                        <a:t>Base</a:t>
                      </a:r>
                      <a:endParaRPr lang="fr-FR" dirty="0"/>
                    </a:p>
                  </a:txBody>
                  <a:tcPr/>
                </a:tc>
                <a:extLst>
                  <a:ext uri="{0D108BD9-81ED-4DB2-BD59-A6C34878D82A}">
                    <a16:rowId xmlns:a16="http://schemas.microsoft.com/office/drawing/2014/main" val="10000"/>
                  </a:ext>
                </a:extLst>
              </a:tr>
              <a:tr h="370840">
                <a:tc>
                  <a:txBody>
                    <a:bodyPr/>
                    <a:lstStyle/>
                    <a:p>
                      <a:endParaRPr lang="fr-FR" dirty="0"/>
                    </a:p>
                  </a:txBody>
                  <a:tcPr/>
                </a:tc>
                <a:tc>
                  <a:txBody>
                    <a:bodyPr/>
                    <a:lstStyle/>
                    <a:p>
                      <a:endParaRPr lang="fr-FR"/>
                    </a:p>
                  </a:txBody>
                  <a:tcPr/>
                </a:tc>
                <a:extLst>
                  <a:ext uri="{0D108BD9-81ED-4DB2-BD59-A6C34878D82A}">
                    <a16:rowId xmlns:a16="http://schemas.microsoft.com/office/drawing/2014/main" val="10001"/>
                  </a:ext>
                </a:extLst>
              </a:tr>
              <a:tr h="370840">
                <a:tc>
                  <a:txBody>
                    <a:bodyPr/>
                    <a:lstStyle/>
                    <a:p>
                      <a:endParaRPr lang="fr-FR"/>
                    </a:p>
                  </a:txBody>
                  <a:tcPr/>
                </a:tc>
                <a:tc>
                  <a:txBody>
                    <a:bodyPr/>
                    <a:lstStyle/>
                    <a:p>
                      <a:endParaRPr lang="fr-FR" dirty="0"/>
                    </a:p>
                  </a:txBody>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baseline="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baseline="0" dirty="0" smtClean="0"/>
                    </a:p>
                  </a:txBody>
                  <a:tcPr/>
                </a:tc>
                <a:extLst>
                  <a:ext uri="{0D108BD9-81ED-4DB2-BD59-A6C34878D82A}">
                    <a16:rowId xmlns:a16="http://schemas.microsoft.com/office/drawing/2014/main" val="10003"/>
                  </a:ext>
                </a:extLst>
              </a:tr>
            </a:tbl>
          </a:graphicData>
        </a:graphic>
      </p:graphicFrame>
      <p:sp>
        <p:nvSpPr>
          <p:cNvPr id="18" name="Rectangle 17"/>
          <p:cNvSpPr/>
          <p:nvPr/>
        </p:nvSpPr>
        <p:spPr>
          <a:xfrm>
            <a:off x="4000496" y="3774048"/>
            <a:ext cx="658875" cy="338554"/>
          </a:xfrm>
          <a:prstGeom prst="rect">
            <a:avLst/>
          </a:prstGeom>
        </p:spPr>
        <p:txBody>
          <a:bodyPr wrap="square">
            <a:spAutoFit/>
          </a:bodyPr>
          <a:lstStyle/>
          <a:p>
            <a:pPr algn="ctr"/>
            <a:r>
              <a:rPr lang="fr-FR" sz="1600" dirty="0" smtClean="0"/>
              <a:t>N° </a:t>
            </a:r>
            <a:r>
              <a:rPr lang="fr-FR" sz="1600" b="1" dirty="0" smtClean="0"/>
              <a:t>S</a:t>
            </a:r>
            <a:endParaRPr lang="fr-FR" b="1" baseline="-25000" dirty="0"/>
          </a:p>
        </p:txBody>
      </p:sp>
      <p:graphicFrame>
        <p:nvGraphicFramePr>
          <p:cNvPr id="19" name="Tableau 18"/>
          <p:cNvGraphicFramePr>
            <a:graphicFrameLocks noGrp="1"/>
          </p:cNvGraphicFramePr>
          <p:nvPr/>
        </p:nvGraphicFramePr>
        <p:xfrm>
          <a:off x="7786710" y="1649810"/>
          <a:ext cx="928694" cy="3481560"/>
        </p:xfrm>
        <a:graphic>
          <a:graphicData uri="http://schemas.openxmlformats.org/drawingml/2006/table">
            <a:tbl>
              <a:tblPr firstRow="1" bandRow="1">
                <a:tableStyleId>{0505E3EF-67EA-436B-97B2-0124C06EBD24}</a:tableStyleId>
              </a:tblPr>
              <a:tblGrid>
                <a:gridCol w="928694">
                  <a:extLst>
                    <a:ext uri="{9D8B030D-6E8A-4147-A177-3AD203B41FA5}">
                      <a16:colId xmlns:a16="http://schemas.microsoft.com/office/drawing/2014/main" val="20000"/>
                    </a:ext>
                  </a:extLst>
                </a:gridCol>
              </a:tblGrid>
              <a:tr h="330854">
                <a:tc>
                  <a:txBody>
                    <a:bodyPr/>
                    <a:lstStyle/>
                    <a:p>
                      <a:endParaRPr lang="fr-FR" dirty="0"/>
                    </a:p>
                  </a:txBody>
                  <a:tcPr/>
                </a:tc>
                <a:extLst>
                  <a:ext uri="{0D108BD9-81ED-4DB2-BD59-A6C34878D82A}">
                    <a16:rowId xmlns:a16="http://schemas.microsoft.com/office/drawing/2014/main" val="10000"/>
                  </a:ext>
                </a:extLst>
              </a:tr>
              <a:tr h="602933">
                <a:tc>
                  <a:txBody>
                    <a:bodyPr/>
                    <a:lstStyle/>
                    <a:p>
                      <a:endParaRPr lang="fr-FR" dirty="0"/>
                    </a:p>
                  </a:txBody>
                  <a:tcPr/>
                </a:tc>
                <a:extLst>
                  <a:ext uri="{0D108BD9-81ED-4DB2-BD59-A6C34878D82A}">
                    <a16:rowId xmlns:a16="http://schemas.microsoft.com/office/drawing/2014/main" val="10001"/>
                  </a:ext>
                </a:extLst>
              </a:tr>
              <a:tr h="721673">
                <a:tc>
                  <a:txBody>
                    <a:bodyPr/>
                    <a:lstStyle/>
                    <a:p>
                      <a:r>
                        <a:rPr lang="fr-FR" dirty="0" smtClean="0"/>
                        <a:t> </a:t>
                      </a:r>
                      <a:endParaRPr lang="fr-FR" dirty="0"/>
                    </a:p>
                  </a:txBody>
                  <a:tcPr/>
                </a:tc>
                <a:extLst>
                  <a:ext uri="{0D108BD9-81ED-4DB2-BD59-A6C34878D82A}">
                    <a16:rowId xmlns:a16="http://schemas.microsoft.com/office/drawing/2014/main" val="10002"/>
                  </a:ext>
                </a:extLst>
              </a:tr>
              <a:tr h="578994">
                <a:tc>
                  <a:txBody>
                    <a:bodyPr/>
                    <a:lstStyle/>
                    <a:p>
                      <a:r>
                        <a:rPr lang="fr-FR" dirty="0" smtClean="0"/>
                        <a:t>  </a:t>
                      </a:r>
                    </a:p>
                    <a:p>
                      <a:r>
                        <a:rPr lang="fr-FR" dirty="0" smtClean="0">
                          <a:solidFill>
                            <a:srgbClr val="C00000"/>
                          </a:solidFill>
                        </a:rPr>
                        <a:t>  </a:t>
                      </a:r>
                      <a:endParaRPr lang="fr-FR" dirty="0">
                        <a:solidFill>
                          <a:srgbClr val="C00000"/>
                        </a:solidFill>
                      </a:endParaRPr>
                    </a:p>
                  </a:txBody>
                  <a:tcPr/>
                </a:tc>
                <a:extLst>
                  <a:ext uri="{0D108BD9-81ED-4DB2-BD59-A6C34878D82A}">
                    <a16:rowId xmlns:a16="http://schemas.microsoft.com/office/drawing/2014/main" val="10003"/>
                  </a:ext>
                </a:extLst>
              </a:tr>
              <a:tr h="1151114">
                <a:tc>
                  <a:txBody>
                    <a:bodyPr/>
                    <a:lstStyle/>
                    <a:p>
                      <a:endParaRPr lang="fr-FR" dirty="0"/>
                    </a:p>
                  </a:txBody>
                  <a:tcPr/>
                </a:tc>
                <a:extLst>
                  <a:ext uri="{0D108BD9-81ED-4DB2-BD59-A6C34878D82A}">
                    <a16:rowId xmlns:a16="http://schemas.microsoft.com/office/drawing/2014/main" val="10004"/>
                  </a:ext>
                </a:extLst>
              </a:tr>
            </a:tbl>
          </a:graphicData>
        </a:graphic>
      </p:graphicFrame>
      <p:sp>
        <p:nvSpPr>
          <p:cNvPr id="21" name="ZoneTexte 20"/>
          <p:cNvSpPr txBox="1"/>
          <p:nvPr/>
        </p:nvSpPr>
        <p:spPr>
          <a:xfrm>
            <a:off x="7858148" y="2773916"/>
            <a:ext cx="857256" cy="369332"/>
          </a:xfrm>
          <a:prstGeom prst="rect">
            <a:avLst/>
          </a:prstGeom>
          <a:noFill/>
          <a:ln>
            <a:noFill/>
          </a:ln>
        </p:spPr>
        <p:txBody>
          <a:bodyPr wrap="square" rtlCol="0">
            <a:spAutoFit/>
          </a:bodyPr>
          <a:lstStyle/>
          <a:p>
            <a:r>
              <a:rPr lang="fr-FR" dirty="0" smtClean="0">
                <a:solidFill>
                  <a:srgbClr val="FF0000"/>
                </a:solidFill>
              </a:rPr>
              <a:t> (PF, d)</a:t>
            </a:r>
            <a:endParaRPr lang="fr-FR" dirty="0"/>
          </a:p>
        </p:txBody>
      </p:sp>
      <p:sp>
        <p:nvSpPr>
          <p:cNvPr id="22" name="Rectangle 21"/>
          <p:cNvSpPr/>
          <p:nvPr/>
        </p:nvSpPr>
        <p:spPr>
          <a:xfrm>
            <a:off x="6608077" y="2988230"/>
            <a:ext cx="1143008" cy="338554"/>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a:spAutoFit/>
          </a:bodyPr>
          <a:lstStyle/>
          <a:p>
            <a:r>
              <a:rPr lang="fr-FR" sz="1600" dirty="0" smtClean="0"/>
              <a:t>@physique</a:t>
            </a:r>
            <a:endParaRPr lang="fr-FR" sz="1600" dirty="0"/>
          </a:p>
        </p:txBody>
      </p:sp>
      <p:cxnSp>
        <p:nvCxnSpPr>
          <p:cNvPr id="23" name="Connecteur droit 22"/>
          <p:cNvCxnSpPr/>
          <p:nvPr/>
        </p:nvCxnSpPr>
        <p:spPr>
          <a:xfrm>
            <a:off x="7786710" y="2988230"/>
            <a:ext cx="142876"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ZoneTexte 23"/>
          <p:cNvSpPr txBox="1"/>
          <p:nvPr/>
        </p:nvSpPr>
        <p:spPr>
          <a:xfrm>
            <a:off x="7917523" y="1285405"/>
            <a:ext cx="583567" cy="369332"/>
          </a:xfrm>
          <a:prstGeom prst="rect">
            <a:avLst/>
          </a:prstGeom>
          <a:noFill/>
          <a:ln>
            <a:noFill/>
          </a:ln>
        </p:spPr>
        <p:txBody>
          <a:bodyPr wrap="square" rtlCol="0">
            <a:spAutoFit/>
          </a:bodyPr>
          <a:lstStyle/>
          <a:p>
            <a:r>
              <a:rPr lang="fr-FR" b="1" dirty="0" smtClean="0"/>
              <a:t>MC</a:t>
            </a:r>
            <a:endParaRPr lang="fr-FR" b="1" dirty="0"/>
          </a:p>
        </p:txBody>
      </p:sp>
      <p:cxnSp>
        <p:nvCxnSpPr>
          <p:cNvPr id="25" name="Connecteur droit 24"/>
          <p:cNvCxnSpPr/>
          <p:nvPr/>
        </p:nvCxnSpPr>
        <p:spPr>
          <a:xfrm rot="5400000" flipH="1" flipV="1">
            <a:off x="5680083" y="3237469"/>
            <a:ext cx="357190" cy="1588"/>
          </a:xfrm>
          <a:prstGeom prst="line">
            <a:avLst/>
          </a:prstGeom>
        </p:spPr>
        <p:style>
          <a:lnRef idx="3">
            <a:schemeClr val="accent3"/>
          </a:lnRef>
          <a:fillRef idx="0">
            <a:schemeClr val="accent3"/>
          </a:fillRef>
          <a:effectRef idx="2">
            <a:schemeClr val="accent3"/>
          </a:effectRef>
          <a:fontRef idx="minor">
            <a:schemeClr val="tx1"/>
          </a:fontRef>
        </p:style>
      </p:cxnSp>
      <p:cxnSp>
        <p:nvCxnSpPr>
          <p:cNvPr id="26" name="Connecteur droit avec flèche 25"/>
          <p:cNvCxnSpPr/>
          <p:nvPr/>
        </p:nvCxnSpPr>
        <p:spPr>
          <a:xfrm rot="16200000" flipV="1">
            <a:off x="1774931" y="2380213"/>
            <a:ext cx="35719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27" name="Connecteur droit avec flèche 26"/>
          <p:cNvCxnSpPr/>
          <p:nvPr/>
        </p:nvCxnSpPr>
        <p:spPr>
          <a:xfrm flipV="1">
            <a:off x="2571736" y="1988098"/>
            <a:ext cx="288000" cy="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28" name="Connecteur droit 27"/>
          <p:cNvCxnSpPr/>
          <p:nvPr/>
        </p:nvCxnSpPr>
        <p:spPr>
          <a:xfrm rot="5400000">
            <a:off x="2108794" y="3131106"/>
            <a:ext cx="1857388" cy="0"/>
          </a:xfrm>
          <a:prstGeom prst="line">
            <a:avLst/>
          </a:prstGeom>
          <a:ln>
            <a:headEnd type="none" w="med" len="med"/>
            <a:tailEnd type="arrow" w="med" len="med"/>
          </a:ln>
        </p:spPr>
        <p:style>
          <a:lnRef idx="3">
            <a:schemeClr val="accent3"/>
          </a:lnRef>
          <a:fillRef idx="0">
            <a:schemeClr val="accent3"/>
          </a:fillRef>
          <a:effectRef idx="2">
            <a:schemeClr val="accent3"/>
          </a:effectRef>
          <a:fontRef idx="minor">
            <a:schemeClr val="tx1"/>
          </a:fontRef>
        </p:style>
      </p:cxnSp>
      <p:cxnSp>
        <p:nvCxnSpPr>
          <p:cNvPr id="29" name="Connecteur droit avec flèche 28"/>
          <p:cNvCxnSpPr/>
          <p:nvPr/>
        </p:nvCxnSpPr>
        <p:spPr>
          <a:xfrm>
            <a:off x="5857884" y="3059668"/>
            <a:ext cx="428628"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47" name="Connecteur droit 46"/>
          <p:cNvCxnSpPr/>
          <p:nvPr/>
        </p:nvCxnSpPr>
        <p:spPr>
          <a:xfrm rot="5400000" flipH="1" flipV="1">
            <a:off x="4999834" y="3273982"/>
            <a:ext cx="285752" cy="1588"/>
          </a:xfrm>
          <a:prstGeom prst="line">
            <a:avLst/>
          </a:prstGeom>
        </p:spPr>
        <p:style>
          <a:lnRef idx="3">
            <a:schemeClr val="accent3"/>
          </a:lnRef>
          <a:fillRef idx="0">
            <a:schemeClr val="accent3"/>
          </a:fillRef>
          <a:effectRef idx="2">
            <a:schemeClr val="accent3"/>
          </a:effectRef>
          <a:fontRef idx="minor">
            <a:schemeClr val="tx1"/>
          </a:fontRef>
        </p:style>
      </p:cxnSp>
      <p:cxnSp>
        <p:nvCxnSpPr>
          <p:cNvPr id="48" name="Connecteur droit avec flèche 47"/>
          <p:cNvCxnSpPr>
            <a:stCxn id="96" idx="6"/>
          </p:cNvCxnSpPr>
          <p:nvPr/>
        </p:nvCxnSpPr>
        <p:spPr>
          <a:xfrm>
            <a:off x="3214678" y="4274114"/>
            <a:ext cx="1357322"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52" name="Rectangle 51"/>
          <p:cNvSpPr/>
          <p:nvPr/>
        </p:nvSpPr>
        <p:spPr>
          <a:xfrm>
            <a:off x="5429256" y="1988098"/>
            <a:ext cx="658875" cy="338554"/>
          </a:xfrm>
          <a:prstGeom prst="rect">
            <a:avLst/>
          </a:prstGeom>
        </p:spPr>
        <p:txBody>
          <a:bodyPr wrap="square">
            <a:spAutoFit/>
          </a:bodyPr>
          <a:lstStyle/>
          <a:p>
            <a:pPr algn="ctr"/>
            <a:r>
              <a:rPr lang="fr-FR" sz="1600" b="1" dirty="0" smtClean="0">
                <a:solidFill>
                  <a:srgbClr val="0070C0"/>
                </a:solidFill>
              </a:rPr>
              <a:t>Oui</a:t>
            </a:r>
            <a:endParaRPr lang="fr-FR" b="1" baseline="-25000" dirty="0">
              <a:solidFill>
                <a:srgbClr val="0070C0"/>
              </a:solidFill>
            </a:endParaRPr>
          </a:p>
        </p:txBody>
      </p:sp>
      <p:sp>
        <p:nvSpPr>
          <p:cNvPr id="59" name="Rectangle 58"/>
          <p:cNvSpPr/>
          <p:nvPr/>
        </p:nvSpPr>
        <p:spPr>
          <a:xfrm>
            <a:off x="4274185" y="2464226"/>
            <a:ext cx="730313" cy="338554"/>
          </a:xfrm>
          <a:prstGeom prst="rect">
            <a:avLst/>
          </a:prstGeom>
        </p:spPr>
        <p:txBody>
          <a:bodyPr wrap="square">
            <a:spAutoFit/>
          </a:bodyPr>
          <a:lstStyle/>
          <a:p>
            <a:pPr algn="ctr"/>
            <a:r>
              <a:rPr lang="fr-FR" sz="1600" b="1" dirty="0" smtClean="0">
                <a:solidFill>
                  <a:srgbClr val="FF0000"/>
                </a:solidFill>
              </a:rPr>
              <a:t>Non</a:t>
            </a:r>
            <a:endParaRPr lang="fr-FR" b="1" baseline="-25000" dirty="0">
              <a:solidFill>
                <a:srgbClr val="FF0000"/>
              </a:solidFill>
            </a:endParaRPr>
          </a:p>
        </p:txBody>
      </p:sp>
      <p:cxnSp>
        <p:nvCxnSpPr>
          <p:cNvPr id="60" name="Connecteur droit avec flèche 59"/>
          <p:cNvCxnSpPr/>
          <p:nvPr/>
        </p:nvCxnSpPr>
        <p:spPr>
          <a:xfrm rot="10800000" flipV="1">
            <a:off x="4429125" y="2881167"/>
            <a:ext cx="346907" cy="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61" name="Nuage 60"/>
          <p:cNvSpPr/>
          <p:nvPr/>
        </p:nvSpPr>
        <p:spPr>
          <a:xfrm>
            <a:off x="3143240" y="2559602"/>
            <a:ext cx="1238008" cy="642918"/>
          </a:xfrm>
          <a:prstGeom prst="cloud">
            <a:avLst/>
          </a:prstGeom>
          <a:ln>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FR" dirty="0" smtClean="0"/>
              <a:t>Erreur @</a:t>
            </a:r>
            <a:endParaRPr lang="fr-FR" dirty="0"/>
          </a:p>
        </p:txBody>
      </p:sp>
      <p:sp>
        <p:nvSpPr>
          <p:cNvPr id="66" name="Ellipse 65"/>
          <p:cNvSpPr/>
          <p:nvPr/>
        </p:nvSpPr>
        <p:spPr>
          <a:xfrm>
            <a:off x="6286512" y="2773916"/>
            <a:ext cx="428628" cy="428628"/>
          </a:xfrm>
          <a:prstGeom prst="ellipse">
            <a:avLst/>
          </a:prstGeom>
        </p:spPr>
        <p:style>
          <a:lnRef idx="2">
            <a:schemeClr val="accent6"/>
          </a:lnRef>
          <a:fillRef idx="1">
            <a:schemeClr val="lt1"/>
          </a:fillRef>
          <a:effectRef idx="0">
            <a:schemeClr val="accent6"/>
          </a:effectRef>
          <a:fontRef idx="minor">
            <a:schemeClr val="dk1"/>
          </a:fontRef>
        </p:style>
        <p:txBody>
          <a:bodyPr lIns="36000" tIns="36000" rIns="36000" bIns="36000" rtlCol="0" anchor="ctr"/>
          <a:lstStyle/>
          <a:p>
            <a:pPr algn="ctr"/>
            <a:r>
              <a:rPr lang="fr-FR" b="1" dirty="0" smtClean="0"/>
              <a:t>+</a:t>
            </a:r>
            <a:endParaRPr lang="fr-FR" b="1" dirty="0"/>
          </a:p>
        </p:txBody>
      </p:sp>
      <p:cxnSp>
        <p:nvCxnSpPr>
          <p:cNvPr id="67" name="Connecteur droit avec flèche 66"/>
          <p:cNvCxnSpPr/>
          <p:nvPr/>
        </p:nvCxnSpPr>
        <p:spPr>
          <a:xfrm rot="5400000">
            <a:off x="6069620" y="2360008"/>
            <a:ext cx="86400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77" name="ZoneTexte 76"/>
          <p:cNvSpPr txBox="1"/>
          <p:nvPr/>
        </p:nvSpPr>
        <p:spPr>
          <a:xfrm>
            <a:off x="4500562" y="4905181"/>
            <a:ext cx="1928826" cy="369332"/>
          </a:xfrm>
          <a:prstGeom prst="rect">
            <a:avLst/>
          </a:prstGeom>
          <a:noFill/>
          <a:ln>
            <a:noFill/>
          </a:ln>
        </p:spPr>
        <p:txBody>
          <a:bodyPr wrap="square" rtlCol="0">
            <a:spAutoFit/>
          </a:bodyPr>
          <a:lstStyle/>
          <a:p>
            <a:r>
              <a:rPr lang="fr-FR" i="1" dirty="0" smtClean="0">
                <a:solidFill>
                  <a:srgbClr val="C00000"/>
                </a:solidFill>
              </a:rPr>
              <a:t>Table des segments</a:t>
            </a:r>
            <a:endParaRPr lang="fr-FR" i="1" dirty="0">
              <a:solidFill>
                <a:srgbClr val="C00000"/>
              </a:solidFill>
            </a:endParaRPr>
          </a:p>
        </p:txBody>
      </p:sp>
      <p:sp>
        <p:nvSpPr>
          <p:cNvPr id="38" name="Rectangle à coins arrondis 37"/>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cxnSp>
        <p:nvCxnSpPr>
          <p:cNvPr id="57" name="Connecteur droit avec flèche 56"/>
          <p:cNvCxnSpPr/>
          <p:nvPr/>
        </p:nvCxnSpPr>
        <p:spPr>
          <a:xfrm>
            <a:off x="3643306" y="1916660"/>
            <a:ext cx="2857520" cy="1588"/>
          </a:xfrm>
          <a:prstGeom prst="straightConnector1">
            <a:avLst/>
          </a:prstGeom>
          <a:ln>
            <a:headEnd type="none" w="med" len="med"/>
            <a:tailEnd type="none" w="med" len="med"/>
          </a:ln>
        </p:spPr>
        <p:style>
          <a:lnRef idx="3">
            <a:schemeClr val="accent3"/>
          </a:lnRef>
          <a:fillRef idx="0">
            <a:schemeClr val="accent3"/>
          </a:fillRef>
          <a:effectRef idx="2">
            <a:schemeClr val="accent3"/>
          </a:effectRef>
          <a:fontRef idx="minor">
            <a:schemeClr val="tx1"/>
          </a:fontRef>
        </p:style>
      </p:cxnSp>
      <p:grpSp>
        <p:nvGrpSpPr>
          <p:cNvPr id="106" name="Groupe 105"/>
          <p:cNvGrpSpPr/>
          <p:nvPr/>
        </p:nvGrpSpPr>
        <p:grpSpPr>
          <a:xfrm>
            <a:off x="4809688" y="2619165"/>
            <a:ext cx="666880" cy="500066"/>
            <a:chOff x="4809688" y="2774183"/>
            <a:chExt cx="666880" cy="500066"/>
          </a:xfrm>
        </p:grpSpPr>
        <p:sp>
          <p:nvSpPr>
            <p:cNvPr id="69" name="Organigramme : Décision 68"/>
            <p:cNvSpPr/>
            <p:nvPr/>
          </p:nvSpPr>
          <p:spPr>
            <a:xfrm>
              <a:off x="4809688" y="2774183"/>
              <a:ext cx="642942" cy="500066"/>
            </a:xfrm>
            <a:prstGeom prst="flowChartDecisi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 name="ZoneTexte 69"/>
            <p:cNvSpPr txBox="1"/>
            <p:nvPr/>
          </p:nvSpPr>
          <p:spPr>
            <a:xfrm>
              <a:off x="4833626" y="2821871"/>
              <a:ext cx="642942" cy="369332"/>
            </a:xfrm>
            <a:prstGeom prst="rect">
              <a:avLst/>
            </a:prstGeom>
            <a:noFill/>
          </p:spPr>
          <p:txBody>
            <a:bodyPr wrap="square" rtlCol="0">
              <a:spAutoFit/>
            </a:bodyPr>
            <a:lstStyle/>
            <a:p>
              <a:r>
                <a:rPr lang="fr-FR" dirty="0" smtClean="0"/>
                <a:t>d&lt;L</a:t>
              </a:r>
              <a:endParaRPr lang="fr-FR" dirty="0"/>
            </a:p>
          </p:txBody>
        </p:sp>
      </p:grpSp>
      <p:cxnSp>
        <p:nvCxnSpPr>
          <p:cNvPr id="75" name="Connecteur droit avec flèche 74"/>
          <p:cNvCxnSpPr/>
          <p:nvPr/>
        </p:nvCxnSpPr>
        <p:spPr>
          <a:xfrm rot="16200000" flipH="1">
            <a:off x="4810017" y="2250320"/>
            <a:ext cx="655005" cy="11969"/>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95" name="Rectangle 94"/>
          <p:cNvSpPr/>
          <p:nvPr/>
        </p:nvSpPr>
        <p:spPr>
          <a:xfrm>
            <a:off x="2214546" y="4774180"/>
            <a:ext cx="1928826" cy="646331"/>
          </a:xfrm>
          <a:prstGeom prst="rect">
            <a:avLst/>
          </a:prstGeom>
          <a:ln>
            <a:solidFill>
              <a:srgbClr val="FF0000"/>
            </a:solidFill>
          </a:ln>
        </p:spPr>
        <p:txBody>
          <a:bodyPr wrap="square">
            <a:spAutoFit/>
          </a:bodyPr>
          <a:lstStyle/>
          <a:p>
            <a:r>
              <a:rPr lang="fr-FR" dirty="0" smtClean="0"/>
              <a:t>Adresse de Table de segments</a:t>
            </a:r>
            <a:endParaRPr lang="fr-FR" dirty="0"/>
          </a:p>
        </p:txBody>
      </p:sp>
      <p:sp>
        <p:nvSpPr>
          <p:cNvPr id="96" name="Ellipse 95"/>
          <p:cNvSpPr/>
          <p:nvPr/>
        </p:nvSpPr>
        <p:spPr>
          <a:xfrm>
            <a:off x="2786050" y="4059800"/>
            <a:ext cx="428628" cy="428628"/>
          </a:xfrm>
          <a:prstGeom prst="ellipse">
            <a:avLst/>
          </a:prstGeom>
        </p:spPr>
        <p:style>
          <a:lnRef idx="2">
            <a:schemeClr val="accent6"/>
          </a:lnRef>
          <a:fillRef idx="1">
            <a:schemeClr val="lt1"/>
          </a:fillRef>
          <a:effectRef idx="0">
            <a:schemeClr val="accent6"/>
          </a:effectRef>
          <a:fontRef idx="minor">
            <a:schemeClr val="dk1"/>
          </a:fontRef>
        </p:style>
        <p:txBody>
          <a:bodyPr lIns="36000" tIns="36000" rIns="36000" bIns="36000" rtlCol="0" anchor="ctr"/>
          <a:lstStyle/>
          <a:p>
            <a:pPr algn="ctr"/>
            <a:r>
              <a:rPr lang="fr-FR" b="1" dirty="0" smtClean="0"/>
              <a:t>+</a:t>
            </a:r>
            <a:endParaRPr lang="fr-FR" b="1" dirty="0"/>
          </a:p>
        </p:txBody>
      </p:sp>
      <p:cxnSp>
        <p:nvCxnSpPr>
          <p:cNvPr id="101" name="Connecteur droit avec flèche 100"/>
          <p:cNvCxnSpPr/>
          <p:nvPr/>
        </p:nvCxnSpPr>
        <p:spPr>
          <a:xfrm>
            <a:off x="6715140" y="2988230"/>
            <a:ext cx="107157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04" name="Connecteur droit avec flèche 103"/>
          <p:cNvCxnSpPr/>
          <p:nvPr/>
        </p:nvCxnSpPr>
        <p:spPr>
          <a:xfrm rot="16200000" flipV="1">
            <a:off x="2839158" y="4647199"/>
            <a:ext cx="32400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05" name="Rectangle 104"/>
          <p:cNvSpPr/>
          <p:nvPr/>
        </p:nvSpPr>
        <p:spPr>
          <a:xfrm>
            <a:off x="6429388" y="5131370"/>
            <a:ext cx="1963871" cy="369332"/>
          </a:xfrm>
          <a:prstGeom prst="rect">
            <a:avLst/>
          </a:prstGeom>
        </p:spPr>
        <p:txBody>
          <a:bodyPr wrap="none">
            <a:spAutoFit/>
          </a:bodyPr>
          <a:lstStyle/>
          <a:p>
            <a:r>
              <a:rPr lang="fr-FR" dirty="0" smtClean="0"/>
              <a:t>PF = page physique</a:t>
            </a:r>
            <a:endParaRPr lang="fr-F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428728" y="857232"/>
            <a:ext cx="7429552" cy="369332"/>
          </a:xfrm>
          <a:prstGeom prst="rect">
            <a:avLst/>
          </a:prstGeom>
        </p:spPr>
        <p:txBody>
          <a:bodyPr wrap="square">
            <a:spAutoFit/>
          </a:bodyPr>
          <a:lstStyle/>
          <a:p>
            <a:r>
              <a:rPr lang="fr-FR" b="1" dirty="0" smtClean="0">
                <a:solidFill>
                  <a:srgbClr val="002060"/>
                </a:solidFill>
                <a:latin typeface="Comic Sans MS" pitchFamily="66" charset="0"/>
              </a:rPr>
              <a:t>5.4.4. Exemple sur la segmentation</a:t>
            </a:r>
          </a:p>
        </p:txBody>
      </p:sp>
      <p:sp>
        <p:nvSpPr>
          <p:cNvPr id="11" name="Espace réservé du numéro de diapositive 3"/>
          <p:cNvSpPr>
            <a:spLocks noGrp="1"/>
          </p:cNvSpPr>
          <p:nvPr>
            <p:ph type="sldNum" sz="quarter" idx="12"/>
          </p:nvPr>
        </p:nvSpPr>
        <p:spPr>
          <a:xfrm>
            <a:off x="8613648" y="6310336"/>
            <a:ext cx="457200" cy="476250"/>
          </a:xfrm>
        </p:spPr>
        <p:txBody>
          <a:bodyPr/>
          <a:lstStyle/>
          <a:p>
            <a:fld id="{CF4668DC-857F-487D-BFFA-8C0CA5037977}" type="slidenum">
              <a:rPr lang="fr-BE" smtClean="0"/>
              <a:pPr/>
              <a:t>33</a:t>
            </a:fld>
            <a:endParaRPr lang="fr-BE"/>
          </a:p>
        </p:txBody>
      </p:sp>
      <p:graphicFrame>
        <p:nvGraphicFramePr>
          <p:cNvPr id="16" name="Tableau 15"/>
          <p:cNvGraphicFramePr>
            <a:graphicFrameLocks noGrp="1"/>
          </p:cNvGraphicFramePr>
          <p:nvPr/>
        </p:nvGraphicFramePr>
        <p:xfrm>
          <a:off x="4143372" y="1428736"/>
          <a:ext cx="1643074" cy="1854200"/>
        </p:xfrm>
        <a:graphic>
          <a:graphicData uri="http://schemas.openxmlformats.org/drawingml/2006/table">
            <a:tbl>
              <a:tblPr firstRow="1" bandRow="1">
                <a:tableStyleId>{5C22544A-7EE6-4342-B048-85BDC9FD1C3A}</a:tableStyleId>
              </a:tblPr>
              <a:tblGrid>
                <a:gridCol w="821537">
                  <a:extLst>
                    <a:ext uri="{9D8B030D-6E8A-4147-A177-3AD203B41FA5}">
                      <a16:colId xmlns:a16="http://schemas.microsoft.com/office/drawing/2014/main" val="20000"/>
                    </a:ext>
                  </a:extLst>
                </a:gridCol>
                <a:gridCol w="821537">
                  <a:extLst>
                    <a:ext uri="{9D8B030D-6E8A-4147-A177-3AD203B41FA5}">
                      <a16:colId xmlns:a16="http://schemas.microsoft.com/office/drawing/2014/main" val="20001"/>
                    </a:ext>
                  </a:extLst>
                </a:gridCol>
              </a:tblGrid>
              <a:tr h="370840">
                <a:tc>
                  <a:txBody>
                    <a:bodyPr/>
                    <a:lstStyle/>
                    <a:p>
                      <a:pPr algn="ctr"/>
                      <a:r>
                        <a:rPr lang="fr-FR" sz="1600" dirty="0" smtClean="0"/>
                        <a:t>Limite</a:t>
                      </a:r>
                      <a:endParaRPr lang="fr-FR" sz="1600" dirty="0"/>
                    </a:p>
                  </a:txBody>
                  <a:tcPr/>
                </a:tc>
                <a:tc>
                  <a:txBody>
                    <a:bodyPr/>
                    <a:lstStyle/>
                    <a:p>
                      <a:pPr algn="ctr"/>
                      <a:r>
                        <a:rPr lang="fr-FR" sz="1600" dirty="0" smtClean="0"/>
                        <a:t>Base</a:t>
                      </a:r>
                      <a:endParaRPr lang="fr-FR" dirty="0"/>
                    </a:p>
                  </a:txBody>
                  <a:tcPr/>
                </a:tc>
                <a:extLst>
                  <a:ext uri="{0D108BD9-81ED-4DB2-BD59-A6C34878D82A}">
                    <a16:rowId xmlns:a16="http://schemas.microsoft.com/office/drawing/2014/main" val="10000"/>
                  </a:ext>
                </a:extLst>
              </a:tr>
              <a:tr h="370840">
                <a:tc>
                  <a:txBody>
                    <a:bodyPr/>
                    <a:lstStyle/>
                    <a:p>
                      <a:pPr algn="ctr"/>
                      <a:r>
                        <a:rPr lang="fr-FR" dirty="0" smtClean="0">
                          <a:latin typeface="Times New Roman" pitchFamily="18" charset="0"/>
                          <a:cs typeface="Times New Roman" pitchFamily="18" charset="0"/>
                        </a:rPr>
                        <a:t>1000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4700</a:t>
                      </a:r>
                      <a:endParaRPr lang="fr-FR"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370840">
                <a:tc>
                  <a:txBody>
                    <a:bodyPr/>
                    <a:lstStyle/>
                    <a:p>
                      <a:pPr algn="ctr"/>
                      <a:r>
                        <a:rPr lang="fr-FR" dirty="0" smtClean="0">
                          <a:latin typeface="Times New Roman" pitchFamily="18" charset="0"/>
                          <a:cs typeface="Times New Roman" pitchFamily="18" charset="0"/>
                        </a:rPr>
                        <a:t>400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1400</a:t>
                      </a:r>
                      <a:endParaRPr lang="fr-FR"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aseline="0" dirty="0" smtClean="0">
                          <a:latin typeface="Times New Roman" pitchFamily="18" charset="0"/>
                          <a:cs typeface="Times New Roman" pitchFamily="18" charset="0"/>
                        </a:rPr>
                        <a:t>600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aseline="0" dirty="0" smtClean="0">
                          <a:latin typeface="Times New Roman" pitchFamily="18" charset="0"/>
                          <a:cs typeface="Times New Roman" pitchFamily="18" charset="0"/>
                        </a:rPr>
                        <a:t>3400</a:t>
                      </a:r>
                    </a:p>
                  </a:txBody>
                  <a:tcPr/>
                </a:tc>
                <a:extLst>
                  <a:ext uri="{0D108BD9-81ED-4DB2-BD59-A6C34878D82A}">
                    <a16:rowId xmlns:a16="http://schemas.microsoft.com/office/drawing/2014/main" val="10003"/>
                  </a:ext>
                </a:extLst>
              </a:tr>
              <a:tr h="370840">
                <a:tc>
                  <a:txBody>
                    <a:bodyPr/>
                    <a:lstStyle/>
                    <a:p>
                      <a:pPr algn="ctr"/>
                      <a:r>
                        <a:rPr lang="fr-FR" dirty="0" smtClean="0">
                          <a:latin typeface="Times New Roman" pitchFamily="18" charset="0"/>
                          <a:cs typeface="Times New Roman" pitchFamily="18" charset="0"/>
                        </a:rPr>
                        <a:t>1100</a:t>
                      </a:r>
                      <a:endParaRPr lang="fr-FR" dirty="0">
                        <a:latin typeface="Times New Roman" pitchFamily="18" charset="0"/>
                        <a:cs typeface="Times New Roman" pitchFamily="18" charset="0"/>
                      </a:endParaRPr>
                    </a:p>
                  </a:txBody>
                  <a:tcPr/>
                </a:tc>
                <a:tc>
                  <a:txBody>
                    <a:bodyPr/>
                    <a:lstStyle/>
                    <a:p>
                      <a:pPr algn="ctr"/>
                      <a:r>
                        <a:rPr lang="fr-FR" dirty="0" smtClean="0">
                          <a:latin typeface="Times New Roman" pitchFamily="18" charset="0"/>
                          <a:cs typeface="Times New Roman" pitchFamily="18" charset="0"/>
                        </a:rPr>
                        <a:t>2300</a:t>
                      </a:r>
                      <a:endParaRPr lang="fr-FR"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bl>
          </a:graphicData>
        </a:graphic>
      </p:graphicFrame>
      <p:sp>
        <p:nvSpPr>
          <p:cNvPr id="18" name="Rectangle 17"/>
          <p:cNvSpPr/>
          <p:nvPr/>
        </p:nvSpPr>
        <p:spPr>
          <a:xfrm>
            <a:off x="3484497" y="1428736"/>
            <a:ext cx="658875" cy="338554"/>
          </a:xfrm>
          <a:prstGeom prst="rect">
            <a:avLst/>
          </a:prstGeom>
        </p:spPr>
        <p:txBody>
          <a:bodyPr wrap="square">
            <a:spAutoFit/>
          </a:bodyPr>
          <a:lstStyle/>
          <a:p>
            <a:pPr algn="ctr"/>
            <a:r>
              <a:rPr lang="fr-FR" sz="1600" dirty="0" smtClean="0"/>
              <a:t>N° </a:t>
            </a:r>
            <a:r>
              <a:rPr lang="fr-FR" sz="1600" b="1" dirty="0" smtClean="0"/>
              <a:t>S</a:t>
            </a:r>
            <a:endParaRPr lang="fr-FR" b="1" baseline="-25000" dirty="0"/>
          </a:p>
        </p:txBody>
      </p:sp>
      <p:graphicFrame>
        <p:nvGraphicFramePr>
          <p:cNvPr id="19" name="Tableau 18"/>
          <p:cNvGraphicFramePr>
            <a:graphicFrameLocks noGrp="1"/>
          </p:cNvGraphicFramePr>
          <p:nvPr/>
        </p:nvGraphicFramePr>
        <p:xfrm>
          <a:off x="7215206" y="1428737"/>
          <a:ext cx="1714512" cy="4611902"/>
        </p:xfrm>
        <a:graphic>
          <a:graphicData uri="http://schemas.openxmlformats.org/drawingml/2006/table">
            <a:tbl>
              <a:tblPr firstRow="1" bandRow="1">
                <a:tableStyleId>{0505E3EF-67EA-436B-97B2-0124C06EBD24}</a:tableStyleId>
              </a:tblPr>
              <a:tblGrid>
                <a:gridCol w="1714512">
                  <a:extLst>
                    <a:ext uri="{9D8B030D-6E8A-4147-A177-3AD203B41FA5}">
                      <a16:colId xmlns:a16="http://schemas.microsoft.com/office/drawing/2014/main" val="20000"/>
                    </a:ext>
                  </a:extLst>
                </a:gridCol>
              </a:tblGrid>
              <a:tr h="342326">
                <a:tc>
                  <a:txBody>
                    <a:bodyPr/>
                    <a:lstStyle/>
                    <a:p>
                      <a:endParaRPr lang="fr-FR" dirty="0"/>
                    </a:p>
                  </a:txBody>
                  <a:tcPr/>
                </a:tc>
                <a:extLst>
                  <a:ext uri="{0D108BD9-81ED-4DB2-BD59-A6C34878D82A}">
                    <a16:rowId xmlns:a16="http://schemas.microsoft.com/office/drawing/2014/main" val="10000"/>
                  </a:ext>
                </a:extLst>
              </a:tr>
              <a:tr h="342326">
                <a:tc>
                  <a:txBody>
                    <a:bodyPr/>
                    <a:lstStyle/>
                    <a:p>
                      <a:endParaRPr lang="fr-FR" dirty="0"/>
                    </a:p>
                  </a:txBody>
                  <a:tcPr/>
                </a:tc>
                <a:extLst>
                  <a:ext uri="{0D108BD9-81ED-4DB2-BD59-A6C34878D82A}">
                    <a16:rowId xmlns:a16="http://schemas.microsoft.com/office/drawing/2014/main" val="10001"/>
                  </a:ext>
                </a:extLst>
              </a:tr>
              <a:tr h="342326">
                <a:tc>
                  <a:txBody>
                    <a:bodyPr/>
                    <a:lstStyle/>
                    <a:p>
                      <a:pPr algn="ctr"/>
                      <a:r>
                        <a:rPr lang="fr-FR" dirty="0" smtClean="0"/>
                        <a:t> </a:t>
                      </a:r>
                      <a:endParaRPr lang="fr-FR" dirty="0">
                        <a:solidFill>
                          <a:schemeClr val="bg1"/>
                        </a:solidFill>
                      </a:endParaRPr>
                    </a:p>
                  </a:txBody>
                  <a:tcPr>
                    <a:solidFill>
                      <a:srgbClr val="002060"/>
                    </a:solidFill>
                  </a:tcPr>
                </a:tc>
                <a:extLst>
                  <a:ext uri="{0D108BD9-81ED-4DB2-BD59-A6C34878D82A}">
                    <a16:rowId xmlns:a16="http://schemas.microsoft.com/office/drawing/2014/main" val="10002"/>
                  </a:ext>
                </a:extLst>
              </a:tr>
              <a:tr h="1248793">
                <a:tc>
                  <a:txBody>
                    <a:bodyPr/>
                    <a:lstStyle/>
                    <a:p>
                      <a:endParaRPr lang="fr-FR" dirty="0"/>
                    </a:p>
                  </a:txBody>
                  <a:tcPr/>
                </a:tc>
                <a:extLst>
                  <a:ext uri="{0D108BD9-81ED-4DB2-BD59-A6C34878D82A}">
                    <a16:rowId xmlns:a16="http://schemas.microsoft.com/office/drawing/2014/main" val="10003"/>
                  </a:ext>
                </a:extLst>
              </a:tr>
              <a:tr h="563401">
                <a:tc>
                  <a:txBody>
                    <a:bodyPr/>
                    <a:lstStyle/>
                    <a:p>
                      <a:r>
                        <a:rPr lang="fr-FR" dirty="0" smtClean="0"/>
                        <a:t> </a:t>
                      </a:r>
                      <a:endParaRPr lang="fr-FR" dirty="0"/>
                    </a:p>
                  </a:txBody>
                  <a:tcPr/>
                </a:tc>
                <a:extLst>
                  <a:ext uri="{0D108BD9-81ED-4DB2-BD59-A6C34878D82A}">
                    <a16:rowId xmlns:a16="http://schemas.microsoft.com/office/drawing/2014/main" val="10004"/>
                  </a:ext>
                </a:extLst>
              </a:tr>
              <a:tr h="599071">
                <a:tc>
                  <a:txBody>
                    <a:bodyPr/>
                    <a:lstStyle/>
                    <a:p>
                      <a:pPr algn="ctr">
                        <a:spcBef>
                          <a:spcPts val="1800"/>
                        </a:spcBef>
                      </a:pPr>
                      <a:r>
                        <a:rPr lang="fr-FR" dirty="0" smtClean="0"/>
                        <a:t>  </a:t>
                      </a:r>
                    </a:p>
                    <a:p>
                      <a:pPr algn="ctr"/>
                      <a:r>
                        <a:rPr lang="fr-FR" dirty="0" smtClean="0">
                          <a:solidFill>
                            <a:srgbClr val="C00000"/>
                          </a:solidFill>
                        </a:rPr>
                        <a:t>  </a:t>
                      </a:r>
                      <a:endParaRPr lang="fr-FR" dirty="0">
                        <a:solidFill>
                          <a:srgbClr val="C00000"/>
                        </a:solidFill>
                      </a:endParaRPr>
                    </a:p>
                  </a:txBody>
                  <a:tcPr>
                    <a:solidFill>
                      <a:srgbClr val="002060"/>
                    </a:solidFill>
                  </a:tcPr>
                </a:tc>
                <a:extLst>
                  <a:ext uri="{0D108BD9-81ED-4DB2-BD59-A6C34878D82A}">
                    <a16:rowId xmlns:a16="http://schemas.microsoft.com/office/drawing/2014/main" val="10005"/>
                  </a:ext>
                </a:extLst>
              </a:tr>
              <a:tr h="1062348">
                <a:tc>
                  <a:txBody>
                    <a:bodyPr/>
                    <a:lstStyle/>
                    <a:p>
                      <a:endParaRPr lang="fr-FR" dirty="0"/>
                    </a:p>
                  </a:txBody>
                  <a:tcPr/>
                </a:tc>
                <a:extLst>
                  <a:ext uri="{0D108BD9-81ED-4DB2-BD59-A6C34878D82A}">
                    <a16:rowId xmlns:a16="http://schemas.microsoft.com/office/drawing/2014/main" val="10006"/>
                  </a:ext>
                </a:extLst>
              </a:tr>
            </a:tbl>
          </a:graphicData>
        </a:graphic>
      </p:graphicFrame>
      <p:sp>
        <p:nvSpPr>
          <p:cNvPr id="24" name="ZoneTexte 23"/>
          <p:cNvSpPr txBox="1"/>
          <p:nvPr/>
        </p:nvSpPr>
        <p:spPr>
          <a:xfrm>
            <a:off x="7858148" y="1000108"/>
            <a:ext cx="857256" cy="369332"/>
          </a:xfrm>
          <a:prstGeom prst="rect">
            <a:avLst/>
          </a:prstGeom>
          <a:noFill/>
          <a:ln>
            <a:noFill/>
          </a:ln>
        </p:spPr>
        <p:txBody>
          <a:bodyPr wrap="square" rtlCol="0">
            <a:spAutoFit/>
          </a:bodyPr>
          <a:lstStyle/>
          <a:p>
            <a:r>
              <a:rPr lang="fr-FR" b="1" dirty="0" smtClean="0"/>
              <a:t>MC</a:t>
            </a:r>
            <a:endParaRPr lang="fr-FR" b="1" dirty="0"/>
          </a:p>
        </p:txBody>
      </p:sp>
      <p:sp>
        <p:nvSpPr>
          <p:cNvPr id="77" name="ZoneTexte 76"/>
          <p:cNvSpPr txBox="1"/>
          <p:nvPr/>
        </p:nvSpPr>
        <p:spPr>
          <a:xfrm>
            <a:off x="4000496" y="3357562"/>
            <a:ext cx="1928826" cy="369332"/>
          </a:xfrm>
          <a:prstGeom prst="rect">
            <a:avLst/>
          </a:prstGeom>
          <a:noFill/>
          <a:ln>
            <a:noFill/>
          </a:ln>
        </p:spPr>
        <p:txBody>
          <a:bodyPr wrap="square" rtlCol="0">
            <a:spAutoFit/>
          </a:bodyPr>
          <a:lstStyle/>
          <a:p>
            <a:r>
              <a:rPr lang="fr-FR" i="1" dirty="0" smtClean="0">
                <a:solidFill>
                  <a:srgbClr val="C00000"/>
                </a:solidFill>
              </a:rPr>
              <a:t>Table des segments</a:t>
            </a:r>
            <a:endParaRPr lang="fr-FR" i="1" dirty="0">
              <a:solidFill>
                <a:srgbClr val="C00000"/>
              </a:solidFill>
            </a:endParaRPr>
          </a:p>
        </p:txBody>
      </p:sp>
      <p:sp>
        <p:nvSpPr>
          <p:cNvPr id="39" name="Rectangle 38"/>
          <p:cNvSpPr/>
          <p:nvPr/>
        </p:nvSpPr>
        <p:spPr>
          <a:xfrm>
            <a:off x="1428728" y="1500174"/>
            <a:ext cx="1714512" cy="142876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fr-FR"/>
          </a:p>
        </p:txBody>
      </p:sp>
      <p:sp>
        <p:nvSpPr>
          <p:cNvPr id="41" name="Rectangle 40"/>
          <p:cNvSpPr/>
          <p:nvPr/>
        </p:nvSpPr>
        <p:spPr>
          <a:xfrm>
            <a:off x="1428728" y="2928934"/>
            <a:ext cx="1714512" cy="357190"/>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fr-FR"/>
          </a:p>
        </p:txBody>
      </p:sp>
      <p:sp>
        <p:nvSpPr>
          <p:cNvPr id="43" name="Rectangle 42"/>
          <p:cNvSpPr/>
          <p:nvPr/>
        </p:nvSpPr>
        <p:spPr>
          <a:xfrm>
            <a:off x="1428728" y="3857628"/>
            <a:ext cx="1714512" cy="128588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fr-FR"/>
          </a:p>
        </p:txBody>
      </p:sp>
      <p:sp>
        <p:nvSpPr>
          <p:cNvPr id="44" name="Rectangle 43"/>
          <p:cNvSpPr/>
          <p:nvPr/>
        </p:nvSpPr>
        <p:spPr>
          <a:xfrm>
            <a:off x="1428728" y="3286124"/>
            <a:ext cx="1714512" cy="57150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fr-FR"/>
          </a:p>
        </p:txBody>
      </p:sp>
      <p:sp>
        <p:nvSpPr>
          <p:cNvPr id="45" name="ZoneTexte 44"/>
          <p:cNvSpPr txBox="1"/>
          <p:nvPr/>
        </p:nvSpPr>
        <p:spPr>
          <a:xfrm>
            <a:off x="1428728" y="5202808"/>
            <a:ext cx="1714512" cy="369332"/>
          </a:xfrm>
          <a:prstGeom prst="rect">
            <a:avLst/>
          </a:prstGeom>
          <a:noFill/>
          <a:ln>
            <a:noFill/>
          </a:ln>
        </p:spPr>
        <p:txBody>
          <a:bodyPr wrap="square" rtlCol="0">
            <a:spAutoFit/>
          </a:bodyPr>
          <a:lstStyle/>
          <a:p>
            <a:r>
              <a:rPr lang="fr-FR" i="1" dirty="0" smtClean="0">
                <a:solidFill>
                  <a:srgbClr val="C00000"/>
                </a:solidFill>
              </a:rPr>
              <a:t>Espace logique</a:t>
            </a:r>
            <a:endParaRPr lang="fr-FR" i="1" dirty="0">
              <a:solidFill>
                <a:srgbClr val="C00000"/>
              </a:solidFill>
            </a:endParaRPr>
          </a:p>
        </p:txBody>
      </p:sp>
      <p:sp>
        <p:nvSpPr>
          <p:cNvPr id="46" name="ZoneTexte 45"/>
          <p:cNvSpPr txBox="1"/>
          <p:nvPr/>
        </p:nvSpPr>
        <p:spPr>
          <a:xfrm>
            <a:off x="1500166" y="2071678"/>
            <a:ext cx="1643074" cy="369332"/>
          </a:xfrm>
          <a:prstGeom prst="rect">
            <a:avLst/>
          </a:prstGeom>
          <a:noFill/>
          <a:ln>
            <a:noFill/>
          </a:ln>
        </p:spPr>
        <p:txBody>
          <a:bodyPr wrap="square" rtlCol="0">
            <a:spAutoFit/>
          </a:bodyPr>
          <a:lstStyle/>
          <a:p>
            <a:pPr algn="ctr"/>
            <a:r>
              <a:rPr lang="fr-FR" i="1" dirty="0" smtClean="0">
                <a:solidFill>
                  <a:srgbClr val="C00000"/>
                </a:solidFill>
              </a:rPr>
              <a:t>S</a:t>
            </a:r>
            <a:r>
              <a:rPr lang="fr-FR" i="1" baseline="-25000" dirty="0" smtClean="0">
                <a:solidFill>
                  <a:srgbClr val="C00000"/>
                </a:solidFill>
                <a:latin typeface="Times New Roman" pitchFamily="18" charset="0"/>
                <a:cs typeface="Times New Roman" pitchFamily="18" charset="0"/>
              </a:rPr>
              <a:t>0</a:t>
            </a:r>
            <a:endParaRPr lang="fr-FR" i="1" baseline="-25000" dirty="0">
              <a:solidFill>
                <a:srgbClr val="C00000"/>
              </a:solidFill>
              <a:latin typeface="Times New Roman" pitchFamily="18" charset="0"/>
              <a:cs typeface="Times New Roman" pitchFamily="18" charset="0"/>
            </a:endParaRPr>
          </a:p>
        </p:txBody>
      </p:sp>
      <p:sp>
        <p:nvSpPr>
          <p:cNvPr id="49" name="ZoneTexte 48"/>
          <p:cNvSpPr txBox="1"/>
          <p:nvPr/>
        </p:nvSpPr>
        <p:spPr>
          <a:xfrm>
            <a:off x="1428728" y="2928934"/>
            <a:ext cx="1643074" cy="369332"/>
          </a:xfrm>
          <a:prstGeom prst="rect">
            <a:avLst/>
          </a:prstGeom>
          <a:noFill/>
          <a:ln>
            <a:noFill/>
          </a:ln>
        </p:spPr>
        <p:txBody>
          <a:bodyPr wrap="square" rtlCol="0">
            <a:spAutoFit/>
          </a:bodyPr>
          <a:lstStyle/>
          <a:p>
            <a:pPr algn="ctr"/>
            <a:r>
              <a:rPr lang="fr-FR" i="1" dirty="0" smtClean="0">
                <a:solidFill>
                  <a:srgbClr val="C00000"/>
                </a:solidFill>
              </a:rPr>
              <a:t>S</a:t>
            </a:r>
            <a:r>
              <a:rPr lang="fr-FR" i="1" baseline="-25000" dirty="0" smtClean="0">
                <a:solidFill>
                  <a:srgbClr val="C00000"/>
                </a:solidFill>
                <a:latin typeface="Times New Roman" pitchFamily="18" charset="0"/>
                <a:cs typeface="Times New Roman" pitchFamily="18" charset="0"/>
              </a:rPr>
              <a:t>1</a:t>
            </a:r>
            <a:endParaRPr lang="fr-FR" i="1" baseline="-25000" dirty="0">
              <a:solidFill>
                <a:srgbClr val="C00000"/>
              </a:solidFill>
              <a:latin typeface="Times New Roman" pitchFamily="18" charset="0"/>
              <a:cs typeface="Times New Roman" pitchFamily="18" charset="0"/>
            </a:endParaRPr>
          </a:p>
        </p:txBody>
      </p:sp>
      <p:sp>
        <p:nvSpPr>
          <p:cNvPr id="20" name="ZoneTexte 19"/>
          <p:cNvSpPr txBox="1"/>
          <p:nvPr/>
        </p:nvSpPr>
        <p:spPr>
          <a:xfrm>
            <a:off x="1428728" y="3429000"/>
            <a:ext cx="1643074" cy="369332"/>
          </a:xfrm>
          <a:prstGeom prst="rect">
            <a:avLst/>
          </a:prstGeom>
          <a:noFill/>
          <a:ln>
            <a:noFill/>
          </a:ln>
        </p:spPr>
        <p:txBody>
          <a:bodyPr wrap="square" rtlCol="0">
            <a:spAutoFit/>
          </a:bodyPr>
          <a:lstStyle/>
          <a:p>
            <a:pPr algn="ctr"/>
            <a:r>
              <a:rPr lang="fr-FR" i="1" dirty="0" smtClean="0">
                <a:solidFill>
                  <a:srgbClr val="C00000"/>
                </a:solidFill>
              </a:rPr>
              <a:t>S</a:t>
            </a:r>
            <a:r>
              <a:rPr lang="fr-FR" i="1" baseline="-25000" dirty="0" smtClean="0">
                <a:solidFill>
                  <a:srgbClr val="C00000"/>
                </a:solidFill>
                <a:latin typeface="Times New Roman" pitchFamily="18" charset="0"/>
                <a:cs typeface="Times New Roman" pitchFamily="18" charset="0"/>
              </a:rPr>
              <a:t>2</a:t>
            </a:r>
            <a:endParaRPr lang="fr-FR" i="1" baseline="-25000" dirty="0">
              <a:solidFill>
                <a:srgbClr val="C00000"/>
              </a:solidFill>
              <a:latin typeface="Times New Roman" pitchFamily="18" charset="0"/>
              <a:cs typeface="Times New Roman" pitchFamily="18" charset="0"/>
            </a:endParaRPr>
          </a:p>
        </p:txBody>
      </p:sp>
      <p:sp>
        <p:nvSpPr>
          <p:cNvPr id="21" name="ZoneTexte 20"/>
          <p:cNvSpPr txBox="1"/>
          <p:nvPr/>
        </p:nvSpPr>
        <p:spPr>
          <a:xfrm>
            <a:off x="1428728" y="4488428"/>
            <a:ext cx="1643074" cy="369332"/>
          </a:xfrm>
          <a:prstGeom prst="rect">
            <a:avLst/>
          </a:prstGeom>
          <a:noFill/>
          <a:ln>
            <a:noFill/>
          </a:ln>
        </p:spPr>
        <p:txBody>
          <a:bodyPr wrap="square" rtlCol="0">
            <a:spAutoFit/>
          </a:bodyPr>
          <a:lstStyle/>
          <a:p>
            <a:pPr algn="ctr"/>
            <a:r>
              <a:rPr lang="fr-FR" i="1" dirty="0" smtClean="0">
                <a:solidFill>
                  <a:srgbClr val="C00000"/>
                </a:solidFill>
              </a:rPr>
              <a:t>S</a:t>
            </a:r>
            <a:r>
              <a:rPr lang="fr-FR" i="1" baseline="-25000" dirty="0" smtClean="0">
                <a:solidFill>
                  <a:srgbClr val="C00000"/>
                </a:solidFill>
                <a:latin typeface="Times New Roman" pitchFamily="18" charset="0"/>
                <a:cs typeface="Times New Roman" pitchFamily="18" charset="0"/>
              </a:rPr>
              <a:t>3</a:t>
            </a:r>
            <a:endParaRPr lang="fr-FR" i="1" baseline="-25000" dirty="0">
              <a:solidFill>
                <a:srgbClr val="C00000"/>
              </a:solidFill>
              <a:latin typeface="Times New Roman" pitchFamily="18" charset="0"/>
              <a:cs typeface="Times New Roman" pitchFamily="18" charset="0"/>
            </a:endParaRPr>
          </a:p>
        </p:txBody>
      </p:sp>
      <p:sp>
        <p:nvSpPr>
          <p:cNvPr id="23" name="ZoneTexte 22"/>
          <p:cNvSpPr txBox="1"/>
          <p:nvPr/>
        </p:nvSpPr>
        <p:spPr>
          <a:xfrm>
            <a:off x="7286644" y="1785926"/>
            <a:ext cx="1643074" cy="369332"/>
          </a:xfrm>
          <a:prstGeom prst="rect">
            <a:avLst/>
          </a:prstGeom>
          <a:noFill/>
          <a:ln>
            <a:noFill/>
          </a:ln>
        </p:spPr>
        <p:txBody>
          <a:bodyPr wrap="square" rtlCol="0">
            <a:spAutoFit/>
          </a:bodyPr>
          <a:lstStyle/>
          <a:p>
            <a:pPr algn="ctr"/>
            <a:r>
              <a:rPr lang="fr-FR" i="1" dirty="0" smtClean="0"/>
              <a:t>S</a:t>
            </a:r>
            <a:r>
              <a:rPr lang="fr-FR" i="1" baseline="-25000" dirty="0" smtClean="0">
                <a:latin typeface="Times New Roman" pitchFamily="18" charset="0"/>
                <a:cs typeface="Times New Roman" pitchFamily="18" charset="0"/>
              </a:rPr>
              <a:t>1</a:t>
            </a:r>
            <a:endParaRPr lang="fr-FR" i="1" baseline="-25000" dirty="0">
              <a:latin typeface="Times New Roman" pitchFamily="18" charset="0"/>
              <a:cs typeface="Times New Roman" pitchFamily="18" charset="0"/>
            </a:endParaRPr>
          </a:p>
        </p:txBody>
      </p:sp>
      <p:sp>
        <p:nvSpPr>
          <p:cNvPr id="25" name="ZoneTexte 24"/>
          <p:cNvSpPr txBox="1"/>
          <p:nvPr/>
        </p:nvSpPr>
        <p:spPr>
          <a:xfrm>
            <a:off x="7286644" y="1428736"/>
            <a:ext cx="1643074" cy="369332"/>
          </a:xfrm>
          <a:prstGeom prst="rect">
            <a:avLst/>
          </a:prstGeom>
          <a:noFill/>
          <a:ln>
            <a:noFill/>
          </a:ln>
        </p:spPr>
        <p:txBody>
          <a:bodyPr wrap="square" rtlCol="0">
            <a:spAutoFit/>
          </a:bodyPr>
          <a:lstStyle/>
          <a:p>
            <a:pPr algn="ctr"/>
            <a:r>
              <a:rPr lang="fr-FR" i="1" dirty="0" smtClean="0"/>
              <a:t>SE</a:t>
            </a:r>
            <a:endParaRPr lang="fr-FR" i="1" baseline="-25000" dirty="0">
              <a:latin typeface="Times New Roman" pitchFamily="18" charset="0"/>
              <a:cs typeface="Times New Roman" pitchFamily="18" charset="0"/>
            </a:endParaRPr>
          </a:p>
        </p:txBody>
      </p:sp>
      <p:sp>
        <p:nvSpPr>
          <p:cNvPr id="26" name="ZoneTexte 25"/>
          <p:cNvSpPr txBox="1"/>
          <p:nvPr/>
        </p:nvSpPr>
        <p:spPr>
          <a:xfrm>
            <a:off x="7286644" y="2714620"/>
            <a:ext cx="1643074" cy="369332"/>
          </a:xfrm>
          <a:prstGeom prst="rect">
            <a:avLst/>
          </a:prstGeom>
          <a:noFill/>
          <a:ln>
            <a:noFill/>
          </a:ln>
        </p:spPr>
        <p:txBody>
          <a:bodyPr wrap="square" rtlCol="0">
            <a:spAutoFit/>
          </a:bodyPr>
          <a:lstStyle/>
          <a:p>
            <a:pPr algn="ctr"/>
            <a:r>
              <a:rPr lang="fr-FR" i="1" dirty="0" smtClean="0"/>
              <a:t>S</a:t>
            </a:r>
            <a:r>
              <a:rPr lang="fr-FR" i="1" baseline="-25000" dirty="0" smtClean="0">
                <a:latin typeface="Times New Roman" pitchFamily="18" charset="0"/>
                <a:cs typeface="Times New Roman" pitchFamily="18" charset="0"/>
              </a:rPr>
              <a:t>3</a:t>
            </a:r>
            <a:endParaRPr lang="fr-FR" i="1" baseline="-25000" dirty="0">
              <a:latin typeface="Times New Roman" pitchFamily="18" charset="0"/>
              <a:cs typeface="Times New Roman" pitchFamily="18" charset="0"/>
            </a:endParaRPr>
          </a:p>
        </p:txBody>
      </p:sp>
      <p:sp>
        <p:nvSpPr>
          <p:cNvPr id="27" name="ZoneTexte 26"/>
          <p:cNvSpPr txBox="1"/>
          <p:nvPr/>
        </p:nvSpPr>
        <p:spPr>
          <a:xfrm>
            <a:off x="7286644" y="3929066"/>
            <a:ext cx="1643074" cy="369332"/>
          </a:xfrm>
          <a:prstGeom prst="rect">
            <a:avLst/>
          </a:prstGeom>
          <a:noFill/>
          <a:ln>
            <a:noFill/>
          </a:ln>
        </p:spPr>
        <p:txBody>
          <a:bodyPr wrap="square" rtlCol="0">
            <a:spAutoFit/>
          </a:bodyPr>
          <a:lstStyle/>
          <a:p>
            <a:pPr algn="ctr"/>
            <a:r>
              <a:rPr lang="fr-FR" i="1" dirty="0" smtClean="0"/>
              <a:t>S</a:t>
            </a:r>
            <a:r>
              <a:rPr lang="fr-FR" i="1" baseline="-25000" dirty="0" smtClean="0">
                <a:latin typeface="Times New Roman" pitchFamily="18" charset="0"/>
                <a:cs typeface="Times New Roman" pitchFamily="18" charset="0"/>
              </a:rPr>
              <a:t>2</a:t>
            </a:r>
            <a:endParaRPr lang="fr-FR" i="1" baseline="-25000" dirty="0">
              <a:latin typeface="Times New Roman" pitchFamily="18" charset="0"/>
              <a:cs typeface="Times New Roman" pitchFamily="18" charset="0"/>
            </a:endParaRPr>
          </a:p>
        </p:txBody>
      </p:sp>
      <p:sp>
        <p:nvSpPr>
          <p:cNvPr id="28" name="ZoneTexte 27"/>
          <p:cNvSpPr txBox="1"/>
          <p:nvPr/>
        </p:nvSpPr>
        <p:spPr>
          <a:xfrm>
            <a:off x="7286644" y="5345684"/>
            <a:ext cx="1643074" cy="369332"/>
          </a:xfrm>
          <a:prstGeom prst="rect">
            <a:avLst/>
          </a:prstGeom>
          <a:noFill/>
          <a:ln>
            <a:noFill/>
          </a:ln>
        </p:spPr>
        <p:txBody>
          <a:bodyPr wrap="square" rtlCol="0">
            <a:spAutoFit/>
          </a:bodyPr>
          <a:lstStyle/>
          <a:p>
            <a:pPr algn="ctr"/>
            <a:r>
              <a:rPr lang="fr-FR" i="1" dirty="0" smtClean="0"/>
              <a:t>S</a:t>
            </a:r>
            <a:r>
              <a:rPr lang="fr-FR" i="1" baseline="-25000" dirty="0" smtClean="0">
                <a:latin typeface="Times New Roman" pitchFamily="18" charset="0"/>
                <a:cs typeface="Times New Roman" pitchFamily="18" charset="0"/>
              </a:rPr>
              <a:t>0</a:t>
            </a:r>
            <a:endParaRPr lang="fr-FR" i="1" baseline="-25000" dirty="0">
              <a:latin typeface="Times New Roman" pitchFamily="18" charset="0"/>
              <a:cs typeface="Times New Roman" pitchFamily="18" charset="0"/>
            </a:endParaRPr>
          </a:p>
        </p:txBody>
      </p:sp>
      <p:sp>
        <p:nvSpPr>
          <p:cNvPr id="29" name="ZoneTexte 28"/>
          <p:cNvSpPr txBox="1"/>
          <p:nvPr/>
        </p:nvSpPr>
        <p:spPr>
          <a:xfrm>
            <a:off x="7286644" y="4631304"/>
            <a:ext cx="1643074" cy="369332"/>
          </a:xfrm>
          <a:prstGeom prst="rect">
            <a:avLst/>
          </a:prstGeom>
          <a:noFill/>
          <a:ln>
            <a:noFill/>
          </a:ln>
        </p:spPr>
        <p:txBody>
          <a:bodyPr wrap="square" rtlCol="0">
            <a:spAutoFit/>
          </a:bodyPr>
          <a:lstStyle/>
          <a:p>
            <a:pPr algn="ctr"/>
            <a:r>
              <a:rPr lang="fr-FR" i="1" dirty="0" smtClean="0">
                <a:solidFill>
                  <a:schemeClr val="bg1"/>
                </a:solidFill>
                <a:latin typeface="Times New Roman" pitchFamily="18" charset="0"/>
                <a:cs typeface="Times New Roman" pitchFamily="18" charset="0"/>
              </a:rPr>
              <a:t>Occupé</a:t>
            </a:r>
            <a:endParaRPr lang="fr-FR" i="1" dirty="0">
              <a:solidFill>
                <a:schemeClr val="bg1"/>
              </a:solidFill>
              <a:latin typeface="Times New Roman" pitchFamily="18" charset="0"/>
              <a:cs typeface="Times New Roman" pitchFamily="18" charset="0"/>
            </a:endParaRPr>
          </a:p>
        </p:txBody>
      </p:sp>
      <p:sp>
        <p:nvSpPr>
          <p:cNvPr id="30" name="ZoneTexte 29"/>
          <p:cNvSpPr txBox="1"/>
          <p:nvPr/>
        </p:nvSpPr>
        <p:spPr>
          <a:xfrm>
            <a:off x="7286644" y="2143116"/>
            <a:ext cx="1643074" cy="369332"/>
          </a:xfrm>
          <a:prstGeom prst="rect">
            <a:avLst/>
          </a:prstGeom>
          <a:noFill/>
          <a:ln>
            <a:noFill/>
          </a:ln>
        </p:spPr>
        <p:txBody>
          <a:bodyPr wrap="square" rtlCol="0">
            <a:spAutoFit/>
          </a:bodyPr>
          <a:lstStyle/>
          <a:p>
            <a:pPr algn="ctr"/>
            <a:r>
              <a:rPr lang="fr-FR" i="1" dirty="0" smtClean="0">
                <a:solidFill>
                  <a:schemeClr val="bg1"/>
                </a:solidFill>
                <a:latin typeface="Times New Roman" pitchFamily="18" charset="0"/>
                <a:cs typeface="Times New Roman" pitchFamily="18" charset="0"/>
              </a:rPr>
              <a:t>Occupé</a:t>
            </a:r>
            <a:endParaRPr lang="fr-FR" i="1" dirty="0">
              <a:solidFill>
                <a:schemeClr val="bg1"/>
              </a:solidFill>
              <a:latin typeface="Times New Roman" pitchFamily="18" charset="0"/>
              <a:cs typeface="Times New Roman" pitchFamily="18" charset="0"/>
            </a:endParaRPr>
          </a:p>
        </p:txBody>
      </p:sp>
      <p:sp>
        <p:nvSpPr>
          <p:cNvPr id="31" name="Rectangle 30"/>
          <p:cNvSpPr/>
          <p:nvPr/>
        </p:nvSpPr>
        <p:spPr>
          <a:xfrm>
            <a:off x="6715141" y="1285860"/>
            <a:ext cx="357190" cy="285752"/>
          </a:xfrm>
          <a:prstGeom prst="rect">
            <a:avLst/>
          </a:prstGeom>
        </p:spPr>
        <p:txBody>
          <a:bodyPr wrap="square" lIns="0" tIns="0" rIns="0" bIns="36000">
            <a:spAutoFit/>
          </a:bodyPr>
          <a:lstStyle/>
          <a:p>
            <a:pPr algn="ctr"/>
            <a:r>
              <a:rPr lang="fr-FR" sz="2400" b="1" baseline="-25000" dirty="0" smtClean="0"/>
              <a:t>0</a:t>
            </a:r>
            <a:endParaRPr lang="fr-FR" sz="2400" b="1" baseline="-25000" dirty="0"/>
          </a:p>
        </p:txBody>
      </p:sp>
      <p:sp>
        <p:nvSpPr>
          <p:cNvPr id="32" name="Rectangle 31"/>
          <p:cNvSpPr/>
          <p:nvPr/>
        </p:nvSpPr>
        <p:spPr>
          <a:xfrm>
            <a:off x="6572264" y="1643050"/>
            <a:ext cx="500066" cy="282573"/>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1400</a:t>
            </a:r>
            <a:endParaRPr lang="fr-FR" sz="2400" b="1" baseline="-25000" dirty="0">
              <a:latin typeface="Times New Roman" pitchFamily="18" charset="0"/>
              <a:cs typeface="Times New Roman" pitchFamily="18" charset="0"/>
            </a:endParaRPr>
          </a:p>
        </p:txBody>
      </p:sp>
      <p:sp>
        <p:nvSpPr>
          <p:cNvPr id="33" name="Rectangle 32"/>
          <p:cNvSpPr/>
          <p:nvPr/>
        </p:nvSpPr>
        <p:spPr>
          <a:xfrm>
            <a:off x="6572264" y="2003419"/>
            <a:ext cx="500066" cy="282573"/>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1800</a:t>
            </a:r>
            <a:endParaRPr lang="fr-FR" sz="2400" b="1" baseline="-25000" dirty="0">
              <a:latin typeface="Times New Roman" pitchFamily="18" charset="0"/>
              <a:cs typeface="Times New Roman" pitchFamily="18" charset="0"/>
            </a:endParaRPr>
          </a:p>
        </p:txBody>
      </p:sp>
      <p:sp>
        <p:nvSpPr>
          <p:cNvPr id="34" name="Rectangle 33"/>
          <p:cNvSpPr/>
          <p:nvPr/>
        </p:nvSpPr>
        <p:spPr>
          <a:xfrm>
            <a:off x="6572264" y="2360609"/>
            <a:ext cx="500066" cy="282573"/>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2300</a:t>
            </a:r>
            <a:endParaRPr lang="fr-FR" sz="2400" b="1" baseline="-25000" dirty="0">
              <a:latin typeface="Times New Roman" pitchFamily="18" charset="0"/>
              <a:cs typeface="Times New Roman" pitchFamily="18" charset="0"/>
            </a:endParaRPr>
          </a:p>
        </p:txBody>
      </p:sp>
      <p:sp>
        <p:nvSpPr>
          <p:cNvPr id="35" name="Rectangle 34"/>
          <p:cNvSpPr/>
          <p:nvPr/>
        </p:nvSpPr>
        <p:spPr>
          <a:xfrm>
            <a:off x="6572264" y="3646493"/>
            <a:ext cx="500066" cy="282573"/>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3400</a:t>
            </a:r>
            <a:endParaRPr lang="fr-FR" sz="2400" b="1" baseline="-25000" dirty="0">
              <a:latin typeface="Times New Roman" pitchFamily="18" charset="0"/>
              <a:cs typeface="Times New Roman" pitchFamily="18" charset="0"/>
            </a:endParaRPr>
          </a:p>
        </p:txBody>
      </p:sp>
      <p:sp>
        <p:nvSpPr>
          <p:cNvPr id="36" name="Rectangle 35"/>
          <p:cNvSpPr/>
          <p:nvPr/>
        </p:nvSpPr>
        <p:spPr>
          <a:xfrm>
            <a:off x="6572264" y="4214818"/>
            <a:ext cx="500066" cy="282573"/>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4000</a:t>
            </a:r>
            <a:endParaRPr lang="fr-FR" sz="2400" b="1" baseline="-25000" dirty="0">
              <a:latin typeface="Times New Roman" pitchFamily="18" charset="0"/>
              <a:cs typeface="Times New Roman" pitchFamily="18" charset="0"/>
            </a:endParaRPr>
          </a:p>
        </p:txBody>
      </p:sp>
      <p:sp>
        <p:nvSpPr>
          <p:cNvPr id="37" name="Rectangle 36"/>
          <p:cNvSpPr/>
          <p:nvPr/>
        </p:nvSpPr>
        <p:spPr>
          <a:xfrm>
            <a:off x="6572264" y="4929198"/>
            <a:ext cx="500066" cy="282573"/>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4700</a:t>
            </a:r>
            <a:endParaRPr lang="fr-FR" sz="2400" b="1" baseline="-25000" dirty="0">
              <a:latin typeface="Times New Roman" pitchFamily="18" charset="0"/>
              <a:cs typeface="Times New Roman" pitchFamily="18" charset="0"/>
            </a:endParaRPr>
          </a:p>
        </p:txBody>
      </p:sp>
      <p:sp>
        <p:nvSpPr>
          <p:cNvPr id="38" name="Rectangle 37"/>
          <p:cNvSpPr/>
          <p:nvPr/>
        </p:nvSpPr>
        <p:spPr>
          <a:xfrm>
            <a:off x="3643306" y="1785926"/>
            <a:ext cx="357190" cy="285752"/>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0</a:t>
            </a:r>
            <a:endParaRPr lang="fr-FR" sz="2400" b="1" baseline="-25000" dirty="0">
              <a:latin typeface="Times New Roman" pitchFamily="18" charset="0"/>
              <a:cs typeface="Times New Roman" pitchFamily="18" charset="0"/>
            </a:endParaRPr>
          </a:p>
        </p:txBody>
      </p:sp>
      <p:sp>
        <p:nvSpPr>
          <p:cNvPr id="40" name="Rectangle 39"/>
          <p:cNvSpPr/>
          <p:nvPr/>
        </p:nvSpPr>
        <p:spPr>
          <a:xfrm>
            <a:off x="3643306" y="2143116"/>
            <a:ext cx="357190" cy="285752"/>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1</a:t>
            </a:r>
            <a:endParaRPr lang="fr-FR" sz="2400" b="1" baseline="-25000" dirty="0">
              <a:latin typeface="Times New Roman" pitchFamily="18" charset="0"/>
              <a:cs typeface="Times New Roman" pitchFamily="18" charset="0"/>
            </a:endParaRPr>
          </a:p>
        </p:txBody>
      </p:sp>
      <p:sp>
        <p:nvSpPr>
          <p:cNvPr id="42" name="Rectangle 41"/>
          <p:cNvSpPr/>
          <p:nvPr/>
        </p:nvSpPr>
        <p:spPr>
          <a:xfrm>
            <a:off x="3643306" y="2571744"/>
            <a:ext cx="357190" cy="285752"/>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2</a:t>
            </a:r>
            <a:endParaRPr lang="fr-FR" sz="2400" b="1" baseline="-25000" dirty="0">
              <a:latin typeface="Times New Roman" pitchFamily="18" charset="0"/>
              <a:cs typeface="Times New Roman" pitchFamily="18" charset="0"/>
            </a:endParaRPr>
          </a:p>
        </p:txBody>
      </p:sp>
      <p:sp>
        <p:nvSpPr>
          <p:cNvPr id="47" name="Rectangle 46"/>
          <p:cNvSpPr/>
          <p:nvPr/>
        </p:nvSpPr>
        <p:spPr>
          <a:xfrm>
            <a:off x="3643306" y="2928934"/>
            <a:ext cx="357190" cy="285752"/>
          </a:xfrm>
          <a:prstGeom prst="rect">
            <a:avLst/>
          </a:prstGeom>
        </p:spPr>
        <p:txBody>
          <a:bodyPr wrap="square" lIns="0" tIns="0" rIns="0" bIns="36000">
            <a:spAutoFit/>
          </a:bodyPr>
          <a:lstStyle/>
          <a:p>
            <a:pPr algn="ctr"/>
            <a:r>
              <a:rPr lang="fr-FR" sz="2400" b="1" baseline="-25000" dirty="0" smtClean="0">
                <a:latin typeface="Times New Roman" pitchFamily="18" charset="0"/>
                <a:cs typeface="Times New Roman" pitchFamily="18" charset="0"/>
              </a:rPr>
              <a:t>3</a:t>
            </a:r>
            <a:endParaRPr lang="fr-FR" sz="2400" b="1" baseline="-25000" dirty="0">
              <a:latin typeface="Times New Roman" pitchFamily="18" charset="0"/>
              <a:cs typeface="Times New Roman" pitchFamily="18" charset="0"/>
            </a:endParaRPr>
          </a:p>
        </p:txBody>
      </p:sp>
      <p:sp>
        <p:nvSpPr>
          <p:cNvPr id="48" name="Rectangle 47"/>
          <p:cNvSpPr/>
          <p:nvPr/>
        </p:nvSpPr>
        <p:spPr>
          <a:xfrm>
            <a:off x="1357290" y="5997379"/>
            <a:ext cx="7429552" cy="646331"/>
          </a:xfrm>
          <a:prstGeom prst="rect">
            <a:avLst/>
          </a:prstGeom>
        </p:spPr>
        <p:txBody>
          <a:bodyPr wrap="square">
            <a:spAutoFit/>
          </a:bodyPr>
          <a:lstStyle/>
          <a:p>
            <a:pPr algn="just"/>
            <a:r>
              <a:rPr lang="fr-FR" b="1" dirty="0" smtClean="0">
                <a:latin typeface="Comic Sans MS" pitchFamily="66" charset="0"/>
              </a:rPr>
              <a:t>Question: </a:t>
            </a:r>
            <a:r>
              <a:rPr lang="fr-FR" dirty="0" smtClean="0">
                <a:latin typeface="Comic Sans MS" pitchFamily="66" charset="0"/>
              </a:rPr>
              <a:t>Trouvez les adresses physiques correspondantes aux adresses logiques suivantes: (2,160), </a:t>
            </a:r>
            <a:r>
              <a:rPr lang="fr-FR" dirty="0" smtClean="0">
                <a:solidFill>
                  <a:srgbClr val="FF0000"/>
                </a:solidFill>
                <a:latin typeface="Comic Sans MS" pitchFamily="66" charset="0"/>
              </a:rPr>
              <a:t>(1,520)</a:t>
            </a:r>
            <a:r>
              <a:rPr lang="fr-FR" dirty="0" smtClean="0">
                <a:latin typeface="Comic Sans MS" pitchFamily="66" charset="0"/>
              </a:rPr>
              <a:t>, (3,840)</a:t>
            </a:r>
            <a:r>
              <a:rPr lang="fr-FR" b="1" dirty="0" smtClean="0">
                <a:latin typeface="Comic Sans MS" pitchFamily="66" charset="0"/>
              </a:rPr>
              <a:t> </a:t>
            </a:r>
          </a:p>
        </p:txBody>
      </p:sp>
      <p:sp>
        <p:nvSpPr>
          <p:cNvPr id="50" name="Rectangle à coins arrondis 49"/>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11" name="Espace réservé du numéro de diapositive 3"/>
          <p:cNvSpPr>
            <a:spLocks noGrp="1"/>
          </p:cNvSpPr>
          <p:nvPr>
            <p:ph type="sldNum" sz="quarter" idx="12"/>
          </p:nvPr>
        </p:nvSpPr>
        <p:spPr>
          <a:xfrm>
            <a:off x="8613648" y="6310336"/>
            <a:ext cx="457200" cy="476250"/>
          </a:xfrm>
        </p:spPr>
        <p:txBody>
          <a:bodyPr/>
          <a:lstStyle/>
          <a:p>
            <a:fld id="{CF4668DC-857F-487D-BFFA-8C0CA5037977}" type="slidenum">
              <a:rPr lang="fr-BE" smtClean="0"/>
              <a:pPr/>
              <a:t>34</a:t>
            </a:fld>
            <a:endParaRPr lang="fr-BE"/>
          </a:p>
        </p:txBody>
      </p:sp>
      <p:sp>
        <p:nvSpPr>
          <p:cNvPr id="50" name="Rectangle 49"/>
          <p:cNvSpPr/>
          <p:nvPr/>
        </p:nvSpPr>
        <p:spPr>
          <a:xfrm>
            <a:off x="1285884" y="785794"/>
            <a:ext cx="7715272" cy="369332"/>
          </a:xfrm>
          <a:prstGeom prst="rect">
            <a:avLst/>
          </a:prstGeom>
        </p:spPr>
        <p:txBody>
          <a:bodyPr wrap="square">
            <a:spAutoFit/>
          </a:bodyPr>
          <a:lstStyle/>
          <a:p>
            <a:r>
              <a:rPr lang="fr-FR" b="1" dirty="0" smtClean="0">
                <a:solidFill>
                  <a:srgbClr val="00B050"/>
                </a:solidFill>
                <a:latin typeface="Comic Sans MS" pitchFamily="66" charset="0"/>
              </a:rPr>
              <a:t>5.5. Segmentation paginée	</a:t>
            </a:r>
            <a:endParaRPr lang="fr-FR" dirty="0" smtClean="0">
              <a:latin typeface="Comic Sans MS" pitchFamily="66" charset="0"/>
            </a:endParaRPr>
          </a:p>
        </p:txBody>
      </p:sp>
      <p:sp>
        <p:nvSpPr>
          <p:cNvPr id="7" name="Rectangle 6"/>
          <p:cNvSpPr/>
          <p:nvPr/>
        </p:nvSpPr>
        <p:spPr>
          <a:xfrm>
            <a:off x="1071538" y="1140017"/>
            <a:ext cx="8072462" cy="2200602"/>
          </a:xfrm>
          <a:prstGeom prst="rect">
            <a:avLst/>
          </a:prstGeom>
        </p:spPr>
        <p:txBody>
          <a:bodyPr wrap="square">
            <a:spAutoFit/>
          </a:bodyPr>
          <a:lstStyle/>
          <a:p>
            <a:pPr>
              <a:buFont typeface="Wingdings" pitchFamily="2" charset="2"/>
              <a:buChar char="v"/>
            </a:pPr>
            <a:r>
              <a:rPr lang="fr-FR" dirty="0" smtClean="0">
                <a:latin typeface="Comic Sans MS" pitchFamily="66" charset="0"/>
              </a:rPr>
              <a:t> Cette technique consiste à combiner la segmentation avec la pagination.</a:t>
            </a:r>
          </a:p>
          <a:p>
            <a:pPr>
              <a:spcBef>
                <a:spcPts val="1200"/>
              </a:spcBef>
              <a:buFont typeface="Wingdings" pitchFamily="2" charset="2"/>
              <a:buChar char="v"/>
            </a:pPr>
            <a:r>
              <a:rPr lang="fr-FR" dirty="0" smtClean="0">
                <a:latin typeface="Comic Sans MS" pitchFamily="66" charset="0"/>
              </a:rPr>
              <a:t>L‘espace d’adressage linéaire du segment est divisé en </a:t>
            </a:r>
            <a:r>
              <a:rPr lang="fr-FR" dirty="0" smtClean="0">
                <a:solidFill>
                  <a:srgbClr val="FF0000"/>
                </a:solidFill>
                <a:latin typeface="Comic Sans MS" pitchFamily="66" charset="0"/>
              </a:rPr>
              <a:t>pages</a:t>
            </a:r>
            <a:r>
              <a:rPr lang="fr-FR" b="1" dirty="0" smtClean="0">
                <a:latin typeface="Comic Sans MS" pitchFamily="66" charset="0"/>
              </a:rPr>
              <a:t>. </a:t>
            </a:r>
            <a:endParaRPr lang="fr-FR" dirty="0" smtClean="0">
              <a:latin typeface="Comic Sans MS" pitchFamily="66" charset="0"/>
            </a:endParaRPr>
          </a:p>
          <a:p>
            <a:pPr marL="177800" indent="-177800" defTabSz="540000">
              <a:lnSpc>
                <a:spcPct val="150000"/>
              </a:lnSpc>
              <a:spcBef>
                <a:spcPts val="1200"/>
              </a:spcBef>
              <a:buFont typeface="Wingdings" pitchFamily="2" charset="2"/>
              <a:buChar char="v"/>
            </a:pPr>
            <a:r>
              <a:rPr lang="fr-FR" dirty="0" smtClean="0">
                <a:latin typeface="Comic Sans MS" pitchFamily="66" charset="0"/>
              </a:rPr>
              <a:t>La mémoire centrale est constituée d’un ensemble de </a:t>
            </a:r>
            <a:r>
              <a:rPr lang="fr-FR" dirty="0" smtClean="0">
                <a:solidFill>
                  <a:srgbClr val="FF0000"/>
                </a:solidFill>
                <a:latin typeface="Comic Sans MS" pitchFamily="66" charset="0"/>
              </a:rPr>
              <a:t>cadres de pages</a:t>
            </a:r>
            <a:r>
              <a:rPr lang="fr-FR" dirty="0" smtClean="0">
                <a:latin typeface="Comic Sans MS" pitchFamily="66" charset="0"/>
              </a:rPr>
              <a:t>;</a:t>
            </a:r>
          </a:p>
          <a:p>
            <a:pPr marL="177800" indent="-177800" defTabSz="540000">
              <a:lnSpc>
                <a:spcPct val="150000"/>
              </a:lnSpc>
              <a:buFont typeface="Wingdings" pitchFamily="2" charset="2"/>
              <a:buChar char="v"/>
            </a:pPr>
            <a:r>
              <a:rPr lang="fr-FR" dirty="0" smtClean="0">
                <a:latin typeface="Comic Sans MS" pitchFamily="66" charset="0"/>
              </a:rPr>
              <a:t>Chaque adresse au sein du segment (S, d) devient une </a:t>
            </a:r>
            <a:r>
              <a:rPr lang="fr-FR" dirty="0" smtClean="0">
                <a:solidFill>
                  <a:srgbClr val="FF0000"/>
                </a:solidFill>
                <a:latin typeface="Comic Sans MS" pitchFamily="66" charset="0"/>
              </a:rPr>
              <a:t>adresse paginée </a:t>
            </a:r>
            <a:r>
              <a:rPr lang="fr-FR" dirty="0" smtClean="0">
                <a:latin typeface="Comic Sans MS" pitchFamily="66" charset="0"/>
              </a:rPr>
              <a:t>formée d’un couple (n° de page, déplacement dans la page)</a:t>
            </a:r>
          </a:p>
        </p:txBody>
      </p:sp>
      <p:sp>
        <p:nvSpPr>
          <p:cNvPr id="13" name="Rectangle à coins arrondis 12"/>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
        <p:nvSpPr>
          <p:cNvPr id="25" name="Rectangle 24"/>
          <p:cNvSpPr/>
          <p:nvPr/>
        </p:nvSpPr>
        <p:spPr>
          <a:xfrm>
            <a:off x="1071538" y="5357826"/>
            <a:ext cx="8072462" cy="1338828"/>
          </a:xfrm>
          <a:prstGeom prst="rect">
            <a:avLst/>
          </a:prstGeom>
        </p:spPr>
        <p:txBody>
          <a:bodyPr wrap="square">
            <a:spAutoFit/>
          </a:bodyPr>
          <a:lstStyle/>
          <a:p>
            <a:pPr marL="177800" lvl="1" indent="-177800" defTabSz="540000">
              <a:lnSpc>
                <a:spcPct val="150000"/>
              </a:lnSpc>
              <a:spcBef>
                <a:spcPts val="1200"/>
              </a:spcBef>
              <a:buFont typeface="Wingdings" pitchFamily="2" charset="2"/>
              <a:buChar char="v"/>
            </a:pPr>
            <a:r>
              <a:rPr lang="fr-FR" dirty="0" smtClean="0">
                <a:latin typeface="Comic Sans MS" pitchFamily="66" charset="0"/>
              </a:rPr>
              <a:t>Pour ce faire, une </a:t>
            </a:r>
            <a:r>
              <a:rPr lang="fr-FR" dirty="0" smtClean="0">
                <a:solidFill>
                  <a:srgbClr val="FF0000"/>
                </a:solidFill>
                <a:latin typeface="Comic Sans MS" pitchFamily="66" charset="0"/>
              </a:rPr>
              <a:t>table de pages</a:t>
            </a:r>
            <a:r>
              <a:rPr lang="fr-FR" dirty="0" smtClean="0">
                <a:latin typeface="Comic Sans MS" pitchFamily="66" charset="0"/>
              </a:rPr>
              <a:t> est implémentée pour chaque </a:t>
            </a:r>
            <a:r>
              <a:rPr lang="fr-FR" dirty="0" smtClean="0">
                <a:solidFill>
                  <a:srgbClr val="FF0000"/>
                </a:solidFill>
                <a:latin typeface="Comic Sans MS" pitchFamily="66" charset="0"/>
              </a:rPr>
              <a:t>segment</a:t>
            </a:r>
            <a:r>
              <a:rPr lang="fr-FR" dirty="0" smtClean="0">
                <a:latin typeface="Comic Sans MS" pitchFamily="66" charset="0"/>
              </a:rPr>
              <a:t>;</a:t>
            </a:r>
          </a:p>
          <a:p>
            <a:pPr marL="635000" lvl="2" indent="-177800" defTabSz="540000">
              <a:lnSpc>
                <a:spcPct val="150000"/>
              </a:lnSpc>
              <a:buFont typeface="Wingdings" pitchFamily="2" charset="2"/>
              <a:buChar char="Ø"/>
            </a:pPr>
            <a:r>
              <a:rPr lang="fr-FR" dirty="0" smtClean="0">
                <a:latin typeface="Comic Sans MS" pitchFamily="66" charset="0"/>
              </a:rPr>
              <a:t> Le champ «</a:t>
            </a:r>
            <a:r>
              <a:rPr lang="fr-FR" dirty="0" smtClean="0">
                <a:solidFill>
                  <a:srgbClr val="FF0000"/>
                </a:solidFill>
                <a:latin typeface="Comic Sans MS" pitchFamily="66" charset="0"/>
              </a:rPr>
              <a:t> </a:t>
            </a:r>
            <a:r>
              <a:rPr lang="fr-FR" dirty="0" smtClean="0">
                <a:solidFill>
                  <a:srgbClr val="00B050"/>
                </a:solidFill>
                <a:latin typeface="Comic Sans MS" pitchFamily="66" charset="0"/>
              </a:rPr>
              <a:t>base</a:t>
            </a:r>
            <a:r>
              <a:rPr lang="fr-FR" dirty="0" smtClean="0">
                <a:latin typeface="Comic Sans MS" pitchFamily="66" charset="0"/>
              </a:rPr>
              <a:t> » de la </a:t>
            </a:r>
            <a:r>
              <a:rPr lang="fr-FR" dirty="0" smtClean="0">
                <a:solidFill>
                  <a:srgbClr val="00B050"/>
                </a:solidFill>
                <a:latin typeface="Comic Sans MS" pitchFamily="66" charset="0"/>
              </a:rPr>
              <a:t>table des segments </a:t>
            </a:r>
            <a:r>
              <a:rPr lang="fr-FR" dirty="0" smtClean="0">
                <a:latin typeface="Comic Sans MS" pitchFamily="66" charset="0"/>
              </a:rPr>
              <a:t>contient (pointe sur) l’</a:t>
            </a:r>
            <a:r>
              <a:rPr lang="fr-FR" dirty="0" smtClean="0">
                <a:solidFill>
                  <a:srgbClr val="00B050"/>
                </a:solidFill>
                <a:latin typeface="Comic Sans MS" pitchFamily="66" charset="0"/>
              </a:rPr>
              <a:t>adresse</a:t>
            </a:r>
            <a:r>
              <a:rPr lang="fr-FR" dirty="0" smtClean="0">
                <a:latin typeface="Comic Sans MS" pitchFamily="66" charset="0"/>
              </a:rPr>
              <a:t> de la </a:t>
            </a:r>
            <a:r>
              <a:rPr lang="fr-FR" dirty="0" smtClean="0">
                <a:solidFill>
                  <a:srgbClr val="FF0000"/>
                </a:solidFill>
                <a:latin typeface="Comic Sans MS" pitchFamily="66" charset="0"/>
              </a:rPr>
              <a:t>table des pages </a:t>
            </a:r>
            <a:r>
              <a:rPr lang="fr-FR" dirty="0" smtClean="0">
                <a:latin typeface="Comic Sans MS" pitchFamily="66" charset="0"/>
              </a:rPr>
              <a:t>d’un</a:t>
            </a:r>
            <a:r>
              <a:rPr lang="fr-FR" b="1" dirty="0" smtClean="0">
                <a:latin typeface="Comic Sans MS" pitchFamily="66" charset="0"/>
              </a:rPr>
              <a:t> </a:t>
            </a:r>
            <a:r>
              <a:rPr lang="fr-FR" b="1" dirty="0" smtClean="0">
                <a:solidFill>
                  <a:srgbClr val="FF0000"/>
                </a:solidFill>
                <a:latin typeface="Comic Sans MS" pitchFamily="66" charset="0"/>
              </a:rPr>
              <a:t>segment</a:t>
            </a:r>
            <a:r>
              <a:rPr lang="fr-FR" dirty="0" smtClean="0">
                <a:latin typeface="Comic Sans MS" pitchFamily="66" charset="0"/>
              </a:rPr>
              <a:t>.</a:t>
            </a:r>
          </a:p>
        </p:txBody>
      </p:sp>
      <p:grpSp>
        <p:nvGrpSpPr>
          <p:cNvPr id="26" name="Groupe 25"/>
          <p:cNvGrpSpPr/>
          <p:nvPr/>
        </p:nvGrpSpPr>
        <p:grpSpPr>
          <a:xfrm>
            <a:off x="1428728" y="3500438"/>
            <a:ext cx="7143800" cy="1582263"/>
            <a:chOff x="1214414" y="3714751"/>
            <a:chExt cx="8286807" cy="1582263"/>
          </a:xfrm>
        </p:grpSpPr>
        <p:grpSp>
          <p:nvGrpSpPr>
            <p:cNvPr id="27" name="Groupe 8"/>
            <p:cNvGrpSpPr/>
            <p:nvPr/>
          </p:nvGrpSpPr>
          <p:grpSpPr>
            <a:xfrm>
              <a:off x="1214414" y="3714754"/>
              <a:ext cx="8286807" cy="1582264"/>
              <a:chOff x="1428728" y="3429000"/>
              <a:chExt cx="7429551" cy="1274374"/>
            </a:xfrm>
          </p:grpSpPr>
          <p:sp>
            <p:nvSpPr>
              <p:cNvPr id="29" name="Rectangle 28"/>
              <p:cNvSpPr/>
              <p:nvPr/>
            </p:nvSpPr>
            <p:spPr>
              <a:xfrm>
                <a:off x="1428728" y="3786191"/>
                <a:ext cx="7429551" cy="917183"/>
              </a:xfrm>
              <a:prstGeom prst="rect">
                <a:avLst/>
              </a:prstGeom>
              <a:solidFill>
                <a:schemeClr val="accent6">
                  <a:lumMod val="40000"/>
                  <a:lumOff val="60000"/>
                </a:schemeClr>
              </a:solidFill>
            </p:spPr>
            <p:txBody>
              <a:bodyPr wrap="square">
                <a:spAutoFit/>
              </a:bodyPr>
              <a:lstStyle/>
              <a:p>
                <a:pPr marL="177800" indent="266700" algn="just">
                  <a:lnSpc>
                    <a:spcPct val="150000"/>
                  </a:lnSpc>
                  <a:spcBef>
                    <a:spcPts val="600"/>
                  </a:spcBef>
                  <a:buClr>
                    <a:srgbClr val="002060"/>
                  </a:buClr>
                </a:pPr>
                <a:r>
                  <a:rPr lang="fr-FR" sz="2000" b="1" dirty="0" smtClean="0">
                    <a:solidFill>
                      <a:srgbClr val="002060"/>
                    </a:solidFill>
                    <a:latin typeface="Comic Sans MS" pitchFamily="66" charset="0"/>
                  </a:rPr>
                  <a:t>P</a:t>
                </a:r>
                <a:r>
                  <a:rPr lang="fr-FR" sz="2000" b="1" dirty="0" smtClean="0">
                    <a:solidFill>
                      <a:srgbClr val="FF0000"/>
                    </a:solidFill>
                    <a:latin typeface="Comic Sans MS" pitchFamily="66" charset="0"/>
                  </a:rPr>
                  <a:t> = d / T </a:t>
                </a:r>
                <a:r>
                  <a:rPr lang="fr-FR" i="1" dirty="0" smtClean="0">
                    <a:latin typeface="Comic Sans MS" pitchFamily="66" charset="0"/>
                  </a:rPr>
                  <a:t>(</a:t>
                </a:r>
                <a:r>
                  <a:rPr lang="fr-FR" b="1" i="1" dirty="0" smtClean="0">
                    <a:solidFill>
                      <a:srgbClr val="FF0000"/>
                    </a:solidFill>
                    <a:latin typeface="Comic Sans MS" pitchFamily="66" charset="0"/>
                  </a:rPr>
                  <a:t>T</a:t>
                </a:r>
                <a:r>
                  <a:rPr lang="fr-FR" i="1" dirty="0" smtClean="0">
                    <a:latin typeface="Comic Sans MS" pitchFamily="66" charset="0"/>
                  </a:rPr>
                  <a:t>: taille d’un cadre de page)</a:t>
                </a:r>
                <a:r>
                  <a:rPr lang="fr-FR" b="1" dirty="0" smtClean="0">
                    <a:solidFill>
                      <a:srgbClr val="FF0000"/>
                    </a:solidFill>
                    <a:latin typeface="Comic Sans MS" pitchFamily="66" charset="0"/>
                  </a:rPr>
                  <a:t> </a:t>
                </a:r>
                <a:endParaRPr lang="fr-FR" sz="2000" b="1" dirty="0" smtClean="0">
                  <a:solidFill>
                    <a:srgbClr val="FF0000"/>
                  </a:solidFill>
                  <a:latin typeface="Comic Sans MS" pitchFamily="66" charset="0"/>
                </a:endParaRPr>
              </a:p>
              <a:p>
                <a:pPr marL="177800" indent="266700" algn="just">
                  <a:buClr>
                    <a:srgbClr val="002060"/>
                  </a:buClr>
                </a:pPr>
                <a:r>
                  <a:rPr lang="fr-FR" sz="2000" b="1" dirty="0" smtClean="0">
                    <a:solidFill>
                      <a:srgbClr val="002060"/>
                    </a:solidFill>
                    <a:latin typeface="Comic Sans MS" pitchFamily="66" charset="0"/>
                  </a:rPr>
                  <a:t>d’</a:t>
                </a:r>
                <a:r>
                  <a:rPr lang="fr-FR" sz="2000" b="1" dirty="0" smtClean="0">
                    <a:solidFill>
                      <a:srgbClr val="FF0000"/>
                    </a:solidFill>
                    <a:latin typeface="Comic Sans MS" pitchFamily="66" charset="0"/>
                  </a:rPr>
                  <a:t> = d % T </a:t>
                </a:r>
                <a:r>
                  <a:rPr lang="fr-FR" i="1" dirty="0" smtClean="0">
                    <a:latin typeface="Comic Sans MS" pitchFamily="66" charset="0"/>
                  </a:rPr>
                  <a:t>(Reste de la division)</a:t>
                </a:r>
              </a:p>
              <a:p>
                <a:pPr marL="177800" indent="266700" algn="just">
                  <a:buClr>
                    <a:srgbClr val="002060"/>
                  </a:buClr>
                </a:pPr>
                <a:r>
                  <a:rPr lang="fr-FR" b="1" dirty="0" smtClean="0">
                    <a:solidFill>
                      <a:srgbClr val="002060"/>
                    </a:solidFill>
                    <a:latin typeface="Comic Sans MS" pitchFamily="66" charset="0"/>
                  </a:rPr>
                  <a:t> (S, d)                    </a:t>
                </a:r>
                <a:r>
                  <a:rPr lang="fr-FR" b="1" dirty="0">
                    <a:solidFill>
                      <a:srgbClr val="002060"/>
                    </a:solidFill>
                    <a:latin typeface="Comic Sans MS" pitchFamily="66" charset="0"/>
                  </a:rPr>
                  <a:t>(</a:t>
                </a:r>
                <a:r>
                  <a:rPr lang="fr-FR" b="1" dirty="0" smtClean="0">
                    <a:solidFill>
                      <a:srgbClr val="002060"/>
                    </a:solidFill>
                    <a:latin typeface="Comic Sans MS" pitchFamily="66" charset="0"/>
                  </a:rPr>
                  <a:t>S, </a:t>
                </a:r>
                <a:r>
                  <a:rPr lang="fr-FR" b="1" dirty="0">
                    <a:solidFill>
                      <a:srgbClr val="002060"/>
                    </a:solidFill>
                    <a:latin typeface="Comic Sans MS" pitchFamily="66" charset="0"/>
                  </a:rPr>
                  <a:t>P</a:t>
                </a:r>
                <a:r>
                  <a:rPr lang="fr-FR" b="1" dirty="0" smtClean="0">
                    <a:solidFill>
                      <a:srgbClr val="002060"/>
                    </a:solidFill>
                    <a:latin typeface="Comic Sans MS" pitchFamily="66" charset="0"/>
                  </a:rPr>
                  <a:t>, d’)</a:t>
                </a:r>
              </a:p>
            </p:txBody>
          </p:sp>
          <p:sp>
            <p:nvSpPr>
              <p:cNvPr id="30" name="Rectangle 29"/>
              <p:cNvSpPr/>
              <p:nvPr/>
            </p:nvSpPr>
            <p:spPr>
              <a:xfrm>
                <a:off x="1428728" y="3429000"/>
                <a:ext cx="7429551" cy="35719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a:r>
                  <a:rPr lang="fr-FR" sz="2000" dirty="0" smtClean="0">
                    <a:latin typeface="Comic Sans MS" pitchFamily="66" charset="0"/>
                  </a:rPr>
                  <a:t>@ logique segmentée (S, d)  </a:t>
                </a:r>
                <a:r>
                  <a:rPr lang="fr-FR" sz="2000" dirty="0" smtClean="0">
                    <a:latin typeface="Comic Sans MS" pitchFamily="66" charset="0"/>
                    <a:sym typeface="Wingdings" pitchFamily="2" charset="2"/>
                  </a:rPr>
                  <a:t> @logique paginée (p, d’)</a:t>
                </a:r>
                <a:endParaRPr lang="fr-FR" sz="2000" dirty="0">
                  <a:latin typeface="Comic Sans MS" pitchFamily="66" charset="0"/>
                </a:endParaRPr>
              </a:p>
            </p:txBody>
          </p:sp>
        </p:grpSp>
        <p:cxnSp>
          <p:nvCxnSpPr>
            <p:cNvPr id="28" name="Connecteur droit avec flèche 27"/>
            <p:cNvCxnSpPr/>
            <p:nvPr/>
          </p:nvCxnSpPr>
          <p:spPr>
            <a:xfrm>
              <a:off x="2941098" y="5119574"/>
              <a:ext cx="1714512"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35</a:t>
            </a:fld>
            <a:endParaRPr lang="fr-BE"/>
          </a:p>
        </p:txBody>
      </p:sp>
      <p:sp>
        <p:nvSpPr>
          <p:cNvPr id="3" name="Titre 1"/>
          <p:cNvSpPr txBox="1">
            <a:spLocks/>
          </p:cNvSpPr>
          <p:nvPr/>
        </p:nvSpPr>
        <p:spPr>
          <a:xfrm>
            <a:off x="1285852" y="-24"/>
            <a:ext cx="7498080" cy="582594"/>
          </a:xfrm>
          <a:prstGeom prst="rect">
            <a:avLst/>
          </a:prstGeom>
          <a:solidFill>
            <a:srgbClr val="FFFF00"/>
          </a:solidFill>
        </p:spPr>
        <p:txBody>
          <a:bodyP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smtClean="0">
                <a:ln>
                  <a:noFill/>
                </a:ln>
                <a:solidFill>
                  <a:schemeClr val="tx2">
                    <a:satMod val="130000"/>
                  </a:schemeClr>
                </a:solidFill>
                <a:effectLst/>
                <a:uLnTx/>
                <a:uFillTx/>
                <a:latin typeface="Comic Sans MS" pitchFamily="66" charset="0"/>
                <a:ea typeface="+mj-ea"/>
                <a:cs typeface="+mj-cs"/>
              </a:rPr>
              <a:t>Chapitre 1</a:t>
            </a:r>
            <a:r>
              <a:rPr kumimoji="0" lang="fr-FR" sz="2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1" i="0" u="none" strike="noStrike" kern="1200" cap="none" spc="0" normalizeH="0" baseline="0" noProof="0" dirty="0" smtClean="0">
                <a:ln>
                  <a:noFill/>
                </a:ln>
                <a:solidFill>
                  <a:srgbClr val="0070C0"/>
                </a:solidFill>
                <a:effectLst/>
                <a:uLnTx/>
                <a:uFillTx/>
                <a:latin typeface="Comic Sans MS" pitchFamily="66" charset="0"/>
                <a:ea typeface="+mj-ea"/>
                <a:cs typeface="+mj-cs"/>
              </a:rPr>
              <a:t>Gestion de la mémoire centrale</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9" name="Rectangle 8"/>
          <p:cNvSpPr/>
          <p:nvPr/>
        </p:nvSpPr>
        <p:spPr>
          <a:xfrm>
            <a:off x="1000100" y="4071942"/>
            <a:ext cx="8001024" cy="923330"/>
          </a:xfrm>
          <a:prstGeom prst="rect">
            <a:avLst/>
          </a:prstGeom>
        </p:spPr>
        <p:txBody>
          <a:bodyPr wrap="square">
            <a:spAutoFit/>
          </a:bodyPr>
          <a:lstStyle/>
          <a:p>
            <a:pPr marL="177800" lvl="1" indent="-177800" defTabSz="540000">
              <a:lnSpc>
                <a:spcPct val="150000"/>
              </a:lnSpc>
              <a:spcBef>
                <a:spcPts val="1200"/>
              </a:spcBef>
              <a:buFont typeface="Wingdings" pitchFamily="2" charset="2"/>
              <a:buChar char="v"/>
            </a:pPr>
            <a:r>
              <a:rPr lang="fr-FR" dirty="0" smtClean="0">
                <a:latin typeface="Comic Sans MS" pitchFamily="66" charset="0"/>
              </a:rPr>
              <a:t>Les adresse logiques générées sont alors des triplets :</a:t>
            </a:r>
          </a:p>
          <a:p>
            <a:pPr marL="177800" lvl="1" indent="-177800" defTabSz="540000">
              <a:lnSpc>
                <a:spcPct val="150000"/>
              </a:lnSpc>
            </a:pPr>
            <a:r>
              <a:rPr lang="fr-FR" dirty="0" smtClean="0">
                <a:solidFill>
                  <a:srgbClr val="FF0000"/>
                </a:solidFill>
                <a:latin typeface="Comic Sans MS" pitchFamily="66" charset="0"/>
              </a:rPr>
              <a:t>             (n° segment, n° page, déplacement dans la page)</a:t>
            </a:r>
          </a:p>
        </p:txBody>
      </p:sp>
      <p:grpSp>
        <p:nvGrpSpPr>
          <p:cNvPr id="63" name="Groupe 62"/>
          <p:cNvGrpSpPr/>
          <p:nvPr/>
        </p:nvGrpSpPr>
        <p:grpSpPr>
          <a:xfrm>
            <a:off x="1142976" y="5121814"/>
            <a:ext cx="7500990" cy="1664772"/>
            <a:chOff x="1250039" y="2000239"/>
            <a:chExt cx="7500990" cy="1664772"/>
          </a:xfrm>
        </p:grpSpPr>
        <p:grpSp>
          <p:nvGrpSpPr>
            <p:cNvPr id="5" name="Groupe 8"/>
            <p:cNvGrpSpPr/>
            <p:nvPr/>
          </p:nvGrpSpPr>
          <p:grpSpPr>
            <a:xfrm>
              <a:off x="1250039" y="2000239"/>
              <a:ext cx="7500990" cy="1664772"/>
              <a:chOff x="1428728" y="3429000"/>
              <a:chExt cx="7429552" cy="1280331"/>
            </a:xfrm>
          </p:grpSpPr>
          <p:sp>
            <p:nvSpPr>
              <p:cNvPr id="7" name="Rectangle 6"/>
              <p:cNvSpPr/>
              <p:nvPr/>
            </p:nvSpPr>
            <p:spPr>
              <a:xfrm>
                <a:off x="1428728" y="3786191"/>
                <a:ext cx="7429552" cy="923140"/>
              </a:xfrm>
              <a:prstGeom prst="rect">
                <a:avLst/>
              </a:prstGeom>
              <a:solidFill>
                <a:schemeClr val="accent6">
                  <a:lumMod val="40000"/>
                  <a:lumOff val="60000"/>
                </a:schemeClr>
              </a:solidFill>
            </p:spPr>
            <p:txBody>
              <a:bodyPr wrap="square">
                <a:spAutoFit/>
              </a:bodyPr>
              <a:lstStyle/>
              <a:p>
                <a:pPr marL="177800" indent="266700" algn="just">
                  <a:buClr>
                    <a:srgbClr val="002060"/>
                  </a:buClr>
                </a:pPr>
                <a:r>
                  <a:rPr lang="fr-FR" b="1" dirty="0" smtClean="0">
                    <a:solidFill>
                      <a:srgbClr val="002060"/>
                    </a:solidFill>
                    <a:latin typeface="Comic Sans MS" pitchFamily="66" charset="0"/>
                  </a:rPr>
                  <a:t> (S, </a:t>
                </a:r>
                <a:r>
                  <a:rPr lang="fr-FR" b="1" dirty="0" smtClean="0">
                    <a:solidFill>
                      <a:srgbClr val="00B050"/>
                    </a:solidFill>
                    <a:latin typeface="Comic Sans MS" pitchFamily="66" charset="0"/>
                  </a:rPr>
                  <a:t>d</a:t>
                </a:r>
                <a:r>
                  <a:rPr lang="fr-FR" b="1" dirty="0" smtClean="0">
                    <a:solidFill>
                      <a:srgbClr val="002060"/>
                    </a:solidFill>
                    <a:latin typeface="Comic Sans MS" pitchFamily="66" charset="0"/>
                  </a:rPr>
                  <a:t>)           (S, </a:t>
                </a:r>
                <a:r>
                  <a:rPr lang="fr-FR" b="1" dirty="0" smtClean="0">
                    <a:solidFill>
                      <a:srgbClr val="00B050"/>
                    </a:solidFill>
                    <a:latin typeface="Comic Sans MS" pitchFamily="66" charset="0"/>
                  </a:rPr>
                  <a:t>P, d</a:t>
                </a:r>
                <a:r>
                  <a:rPr lang="fr-FR" dirty="0" smtClean="0">
                    <a:solidFill>
                      <a:srgbClr val="00B050"/>
                    </a:solidFill>
                    <a:latin typeface="Comic Sans MS" pitchFamily="66" charset="0"/>
                  </a:rPr>
                  <a:t>’</a:t>
                </a:r>
                <a:r>
                  <a:rPr lang="fr-FR" dirty="0" smtClean="0">
                    <a:latin typeface="Comic Sans MS" pitchFamily="66" charset="0"/>
                  </a:rPr>
                  <a:t>)    (@logique (segmentée) paginée)</a:t>
                </a:r>
              </a:p>
              <a:p>
                <a:pPr marL="177800" indent="266700" algn="just">
                  <a:buClr>
                    <a:srgbClr val="002060"/>
                  </a:buClr>
                </a:pPr>
                <a:r>
                  <a:rPr lang="fr-FR" b="1" dirty="0" smtClean="0">
                    <a:solidFill>
                      <a:srgbClr val="002060"/>
                    </a:solidFill>
                    <a:latin typeface="Comic Sans MS" pitchFamily="66" charset="0"/>
                  </a:rPr>
                  <a:t> Base     P</a:t>
                </a:r>
                <a:r>
                  <a:rPr lang="fr-FR" i="1" dirty="0" smtClean="0">
                    <a:latin typeface="Comic Sans MS" pitchFamily="66" charset="0"/>
                  </a:rPr>
                  <a:t>            </a:t>
                </a:r>
                <a:r>
                  <a:rPr lang="fr-FR" b="1" i="1" dirty="0" smtClean="0">
                    <a:solidFill>
                      <a:srgbClr val="002060"/>
                    </a:solidFill>
                    <a:latin typeface="Comic Sans MS" pitchFamily="66" charset="0"/>
                  </a:rPr>
                  <a:t>F  </a:t>
                </a:r>
                <a:r>
                  <a:rPr lang="fr-FR" i="1" dirty="0" smtClean="0">
                    <a:latin typeface="Comic Sans MS" pitchFamily="66" charset="0"/>
                  </a:rPr>
                  <a:t>( table des pages du segment S)</a:t>
                </a:r>
              </a:p>
              <a:p>
                <a:pPr marL="177800" indent="266700" algn="just">
                  <a:buClr>
                    <a:srgbClr val="002060"/>
                  </a:buClr>
                </a:pPr>
                <a:r>
                  <a:rPr lang="fr-FR" b="1" dirty="0" smtClean="0">
                    <a:solidFill>
                      <a:srgbClr val="002060"/>
                    </a:solidFill>
                    <a:latin typeface="Comic Sans MS" pitchFamily="66" charset="0"/>
                  </a:rPr>
                  <a:t> (S, P, d’)</a:t>
                </a:r>
                <a:r>
                  <a:rPr lang="fr-FR" b="1" i="1" dirty="0" smtClean="0">
                    <a:solidFill>
                      <a:srgbClr val="002060"/>
                    </a:solidFill>
                    <a:latin typeface="Comic Sans MS" pitchFamily="66" charset="0"/>
                  </a:rPr>
                  <a:t>              </a:t>
                </a:r>
                <a:r>
                  <a:rPr lang="fr-FR" b="1" i="1" dirty="0" smtClean="0">
                    <a:solidFill>
                      <a:srgbClr val="FF0000"/>
                    </a:solidFill>
                    <a:latin typeface="Comic Sans MS" pitchFamily="66" charset="0"/>
                  </a:rPr>
                  <a:t>(S, f, d’)</a:t>
                </a:r>
              </a:p>
              <a:p>
                <a:pPr marL="177800" indent="266700" algn="just">
                  <a:buClr>
                    <a:srgbClr val="002060"/>
                  </a:buClr>
                </a:pPr>
                <a:r>
                  <a:rPr lang="fr-FR" b="1" i="1" dirty="0" smtClean="0">
                    <a:solidFill>
                      <a:srgbClr val="002060"/>
                    </a:solidFill>
                    <a:latin typeface="Comic Sans MS" pitchFamily="66" charset="0"/>
                  </a:rPr>
                  <a:t> </a:t>
                </a:r>
                <a:r>
                  <a:rPr lang="fr-FR" b="1" i="1" dirty="0" smtClean="0">
                    <a:solidFill>
                      <a:srgbClr val="FF0000"/>
                    </a:solidFill>
                    <a:latin typeface="Comic Sans MS" pitchFamily="66" charset="0"/>
                  </a:rPr>
                  <a:t>Adresse physique linéaire </a:t>
                </a:r>
                <a:r>
                  <a:rPr lang="fr-FR" b="1" i="1" dirty="0" smtClean="0">
                    <a:solidFill>
                      <a:srgbClr val="002060"/>
                    </a:solidFill>
                    <a:latin typeface="Comic Sans MS" pitchFamily="66" charset="0"/>
                  </a:rPr>
                  <a:t>= F * T + d’</a:t>
                </a:r>
                <a:r>
                  <a:rPr lang="fr-FR" b="1" dirty="0" smtClean="0">
                    <a:solidFill>
                      <a:srgbClr val="002060"/>
                    </a:solidFill>
                    <a:latin typeface="Comic Sans MS" pitchFamily="66" charset="0"/>
                  </a:rPr>
                  <a:t> </a:t>
                </a:r>
                <a:endParaRPr lang="fr-FR" b="1" i="1" dirty="0" smtClean="0">
                  <a:solidFill>
                    <a:srgbClr val="002060"/>
                  </a:solidFill>
                  <a:latin typeface="Comic Sans MS" pitchFamily="66" charset="0"/>
                </a:endParaRPr>
              </a:p>
            </p:txBody>
          </p:sp>
          <p:sp>
            <p:nvSpPr>
              <p:cNvPr id="8" name="Rectangle 7"/>
              <p:cNvSpPr/>
              <p:nvPr/>
            </p:nvSpPr>
            <p:spPr>
              <a:xfrm>
                <a:off x="1428728" y="3429000"/>
                <a:ext cx="7429552" cy="35719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8900"/>
                <a:r>
                  <a:rPr lang="fr-FR" sz="2000" dirty="0" smtClean="0">
                    <a:latin typeface="Berlin Sans FB" pitchFamily="34" charset="0"/>
                  </a:rPr>
                  <a:t>@ logique segmentée (S, d)  </a:t>
                </a:r>
                <a:r>
                  <a:rPr lang="fr-FR" sz="2000" dirty="0" smtClean="0">
                    <a:latin typeface="Berlin Sans FB" pitchFamily="34" charset="0"/>
                    <a:sym typeface="Wingdings" pitchFamily="2" charset="2"/>
                  </a:rPr>
                  <a:t> @physique segmenté paginée (S ,f, d’)</a:t>
                </a:r>
                <a:endParaRPr lang="fr-FR" sz="2000" dirty="0">
                  <a:latin typeface="Berlin Sans FB" pitchFamily="34" charset="0"/>
                </a:endParaRPr>
              </a:p>
            </p:txBody>
          </p:sp>
        </p:grpSp>
        <p:cxnSp>
          <p:nvCxnSpPr>
            <p:cNvPr id="6" name="Connecteur droit avec flèche 5"/>
            <p:cNvCxnSpPr/>
            <p:nvPr/>
          </p:nvCxnSpPr>
          <p:spPr>
            <a:xfrm>
              <a:off x="3071802" y="2928934"/>
              <a:ext cx="637447" cy="16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a:off x="2643174" y="2643182"/>
              <a:ext cx="928694" cy="16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a:off x="3000364" y="3214686"/>
              <a:ext cx="928694" cy="16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nvGrpSpPr>
            <p:cNvPr id="18" name="Groupe 17"/>
            <p:cNvGrpSpPr/>
            <p:nvPr/>
          </p:nvGrpSpPr>
          <p:grpSpPr>
            <a:xfrm>
              <a:off x="2417173" y="2738558"/>
              <a:ext cx="285752" cy="369332"/>
              <a:chOff x="3845933" y="5048324"/>
              <a:chExt cx="285752" cy="369332"/>
            </a:xfrm>
          </p:grpSpPr>
          <p:sp>
            <p:nvSpPr>
              <p:cNvPr id="14" name="Ellipse 13"/>
              <p:cNvSpPr/>
              <p:nvPr/>
            </p:nvSpPr>
            <p:spPr>
              <a:xfrm>
                <a:off x="3891638" y="5143512"/>
                <a:ext cx="216000" cy="2160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3845933" y="5048324"/>
                <a:ext cx="285752" cy="369332"/>
              </a:xfrm>
              <a:prstGeom prst="rect">
                <a:avLst/>
              </a:prstGeom>
              <a:noFill/>
            </p:spPr>
            <p:txBody>
              <a:bodyPr wrap="square" rtlCol="0">
                <a:spAutoFit/>
              </a:bodyPr>
              <a:lstStyle/>
              <a:p>
                <a:r>
                  <a:rPr lang="fr-FR" dirty="0" smtClean="0"/>
                  <a:t>+</a:t>
                </a:r>
                <a:endParaRPr lang="fr-FR" dirty="0"/>
              </a:p>
            </p:txBody>
          </p:sp>
        </p:grpSp>
      </p:grpSp>
      <p:sp>
        <p:nvSpPr>
          <p:cNvPr id="20" name="Rectangle 19"/>
          <p:cNvSpPr/>
          <p:nvPr/>
        </p:nvSpPr>
        <p:spPr>
          <a:xfrm>
            <a:off x="1214414" y="642918"/>
            <a:ext cx="4500594" cy="369332"/>
          </a:xfrm>
          <a:prstGeom prst="rect">
            <a:avLst/>
          </a:prstGeom>
        </p:spPr>
        <p:txBody>
          <a:bodyPr wrap="square">
            <a:spAutoFit/>
          </a:bodyPr>
          <a:lstStyle/>
          <a:p>
            <a:r>
              <a:rPr lang="fr-FR" b="1" dirty="0" smtClean="0">
                <a:solidFill>
                  <a:srgbClr val="00B050"/>
                </a:solidFill>
                <a:latin typeface="Comic Sans MS" pitchFamily="66" charset="0"/>
              </a:rPr>
              <a:t>5.5. Segmentation paginée (suite...)</a:t>
            </a:r>
            <a:endParaRPr lang="fr-FR" dirty="0"/>
          </a:p>
        </p:txBody>
      </p:sp>
      <p:sp>
        <p:nvSpPr>
          <p:cNvPr id="31" name="Rectangle 30"/>
          <p:cNvSpPr/>
          <p:nvPr/>
        </p:nvSpPr>
        <p:spPr>
          <a:xfrm>
            <a:off x="1142976" y="2857496"/>
            <a:ext cx="3429024" cy="1077218"/>
          </a:xfrm>
          <a:prstGeom prst="rect">
            <a:avLst/>
          </a:prstGeom>
        </p:spPr>
        <p:txBody>
          <a:bodyPr wrap="square">
            <a:spAutoFit/>
          </a:bodyPr>
          <a:lstStyle/>
          <a:p>
            <a:pPr algn="ctr"/>
            <a:r>
              <a:rPr lang="fr-FR" sz="1600" dirty="0" smtClean="0"/>
              <a:t>Espace d'adressage du segment S (700) LINEAIRE  </a:t>
            </a:r>
          </a:p>
          <a:p>
            <a:pPr algn="ctr"/>
            <a:r>
              <a:rPr lang="fr-FR" sz="1600" dirty="0" smtClean="0"/>
              <a:t>Adresse linéaire </a:t>
            </a:r>
          </a:p>
          <a:p>
            <a:pPr algn="ctr"/>
            <a:r>
              <a:rPr lang="fr-FR" sz="1600" dirty="0" smtClean="0"/>
              <a:t>(déplacement depuis 0)</a:t>
            </a:r>
          </a:p>
        </p:txBody>
      </p:sp>
      <p:sp>
        <p:nvSpPr>
          <p:cNvPr id="54" name="Rectangle 53"/>
          <p:cNvSpPr/>
          <p:nvPr/>
        </p:nvSpPr>
        <p:spPr>
          <a:xfrm>
            <a:off x="4714876" y="2824789"/>
            <a:ext cx="3857652" cy="1077218"/>
          </a:xfrm>
          <a:prstGeom prst="rect">
            <a:avLst/>
          </a:prstGeom>
        </p:spPr>
        <p:txBody>
          <a:bodyPr wrap="square">
            <a:spAutoFit/>
          </a:bodyPr>
          <a:lstStyle/>
          <a:p>
            <a:pPr algn="ctr"/>
            <a:r>
              <a:rPr lang="fr-FR" sz="1600" dirty="0" smtClean="0"/>
              <a:t>Espace d'adressage du segment S </a:t>
            </a:r>
          </a:p>
          <a:p>
            <a:pPr algn="ctr"/>
            <a:r>
              <a:rPr lang="fr-FR" sz="1600" dirty="0" smtClean="0"/>
              <a:t>PAGINE </a:t>
            </a:r>
          </a:p>
          <a:p>
            <a:pPr algn="ctr"/>
            <a:r>
              <a:rPr lang="fr-FR" sz="1600" dirty="0" smtClean="0"/>
              <a:t>Adresse paginée  </a:t>
            </a:r>
          </a:p>
          <a:p>
            <a:pPr algn="ctr"/>
            <a:r>
              <a:rPr lang="fr-FR" sz="1600" dirty="0" smtClean="0"/>
              <a:t>(n° page, </a:t>
            </a:r>
            <a:r>
              <a:rPr lang="fr-FR" sz="1600" dirty="0" err="1" smtClean="0"/>
              <a:t>dép</a:t>
            </a:r>
            <a:r>
              <a:rPr lang="fr-FR" sz="1600" dirty="0" smtClean="0"/>
              <a:t> dans la page depuis 0)</a:t>
            </a:r>
          </a:p>
        </p:txBody>
      </p:sp>
      <p:grpSp>
        <p:nvGrpSpPr>
          <p:cNvPr id="66" name="Groupe 65"/>
          <p:cNvGrpSpPr/>
          <p:nvPr/>
        </p:nvGrpSpPr>
        <p:grpSpPr>
          <a:xfrm>
            <a:off x="5000628" y="1000596"/>
            <a:ext cx="3929090" cy="1742759"/>
            <a:chOff x="5000628" y="1000596"/>
            <a:chExt cx="3929090" cy="1742759"/>
          </a:xfrm>
        </p:grpSpPr>
        <p:sp>
          <p:nvSpPr>
            <p:cNvPr id="46" name="ZoneTexte 45"/>
            <p:cNvSpPr txBox="1"/>
            <p:nvPr/>
          </p:nvSpPr>
          <p:spPr>
            <a:xfrm>
              <a:off x="6785826" y="1000596"/>
              <a:ext cx="357190" cy="369332"/>
            </a:xfrm>
            <a:prstGeom prst="rect">
              <a:avLst/>
            </a:prstGeom>
            <a:noFill/>
          </p:spPr>
          <p:txBody>
            <a:bodyPr wrap="square" rtlCol="0">
              <a:spAutoFit/>
            </a:bodyPr>
            <a:lstStyle/>
            <a:p>
              <a:r>
                <a:rPr lang="fr-FR" dirty="0" smtClean="0"/>
                <a:t>0</a:t>
              </a:r>
              <a:endParaRPr lang="fr-FR" dirty="0"/>
            </a:p>
          </p:txBody>
        </p:sp>
        <p:sp>
          <p:nvSpPr>
            <p:cNvPr id="47" name="ZoneTexte 46"/>
            <p:cNvSpPr txBox="1"/>
            <p:nvPr/>
          </p:nvSpPr>
          <p:spPr>
            <a:xfrm>
              <a:off x="5929322" y="1257672"/>
              <a:ext cx="785818" cy="338554"/>
            </a:xfrm>
            <a:prstGeom prst="rect">
              <a:avLst/>
            </a:prstGeom>
            <a:noFill/>
          </p:spPr>
          <p:txBody>
            <a:bodyPr wrap="square" rtlCol="0">
              <a:spAutoFit/>
            </a:bodyPr>
            <a:lstStyle/>
            <a:p>
              <a:r>
                <a:rPr lang="fr-FR" sz="1600" dirty="0" smtClean="0"/>
                <a:t>256 Ø</a:t>
              </a:r>
              <a:endParaRPr lang="fr-FR" sz="1600" dirty="0"/>
            </a:p>
          </p:txBody>
        </p:sp>
        <p:cxnSp>
          <p:nvCxnSpPr>
            <p:cNvPr id="49" name="Connecteur droit avec flèche 48"/>
            <p:cNvCxnSpPr/>
            <p:nvPr/>
          </p:nvCxnSpPr>
          <p:spPr>
            <a:xfrm rot="5400000">
              <a:off x="6432329" y="1581598"/>
              <a:ext cx="828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Connecteur droit avec flèche 55"/>
            <p:cNvCxnSpPr/>
            <p:nvPr/>
          </p:nvCxnSpPr>
          <p:spPr>
            <a:xfrm rot="5400000">
              <a:off x="6464710" y="1845862"/>
              <a:ext cx="357190" cy="794"/>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5715008" y="2024854"/>
              <a:ext cx="1071570" cy="7143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Rectangle 37"/>
            <p:cNvSpPr/>
            <p:nvPr/>
          </p:nvSpPr>
          <p:spPr>
            <a:xfrm>
              <a:off x="5715008" y="1120733"/>
              <a:ext cx="1080000" cy="54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Rectangle 38"/>
            <p:cNvSpPr/>
            <p:nvPr/>
          </p:nvSpPr>
          <p:spPr>
            <a:xfrm>
              <a:off x="5715008" y="2203355"/>
              <a:ext cx="1080000" cy="54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0" name="Rectangle 39"/>
            <p:cNvSpPr/>
            <p:nvPr/>
          </p:nvSpPr>
          <p:spPr>
            <a:xfrm>
              <a:off x="5715008" y="1667664"/>
              <a:ext cx="1080000" cy="5400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2" name="ZoneTexte 41"/>
            <p:cNvSpPr txBox="1"/>
            <p:nvPr/>
          </p:nvSpPr>
          <p:spPr>
            <a:xfrm>
              <a:off x="5000628" y="1156358"/>
              <a:ext cx="785818" cy="369332"/>
            </a:xfrm>
            <a:prstGeom prst="rect">
              <a:avLst/>
            </a:prstGeom>
            <a:noFill/>
          </p:spPr>
          <p:txBody>
            <a:bodyPr wrap="square" rtlCol="0">
              <a:spAutoFit/>
            </a:bodyPr>
            <a:lstStyle/>
            <a:p>
              <a:r>
                <a:rPr lang="fr-FR" dirty="0" smtClean="0"/>
                <a:t>page0</a:t>
              </a:r>
              <a:endParaRPr lang="fr-FR" dirty="0"/>
            </a:p>
          </p:txBody>
        </p:sp>
        <p:sp>
          <p:nvSpPr>
            <p:cNvPr id="43" name="ZoneTexte 42"/>
            <p:cNvSpPr txBox="1"/>
            <p:nvPr/>
          </p:nvSpPr>
          <p:spPr>
            <a:xfrm>
              <a:off x="5000628" y="1739102"/>
              <a:ext cx="785818" cy="369332"/>
            </a:xfrm>
            <a:prstGeom prst="rect">
              <a:avLst/>
            </a:prstGeom>
            <a:noFill/>
          </p:spPr>
          <p:txBody>
            <a:bodyPr wrap="square" rtlCol="0">
              <a:spAutoFit/>
            </a:bodyPr>
            <a:lstStyle/>
            <a:p>
              <a:r>
                <a:rPr lang="fr-FR" dirty="0" smtClean="0"/>
                <a:t>page1</a:t>
              </a:r>
              <a:endParaRPr lang="fr-FR" dirty="0"/>
            </a:p>
          </p:txBody>
        </p:sp>
        <p:sp>
          <p:nvSpPr>
            <p:cNvPr id="44" name="ZoneTexte 43"/>
            <p:cNvSpPr txBox="1"/>
            <p:nvPr/>
          </p:nvSpPr>
          <p:spPr>
            <a:xfrm>
              <a:off x="5000628" y="2239168"/>
              <a:ext cx="785818" cy="369332"/>
            </a:xfrm>
            <a:prstGeom prst="rect">
              <a:avLst/>
            </a:prstGeom>
            <a:noFill/>
          </p:spPr>
          <p:txBody>
            <a:bodyPr wrap="square" rtlCol="0">
              <a:spAutoFit/>
            </a:bodyPr>
            <a:lstStyle/>
            <a:p>
              <a:r>
                <a:rPr lang="fr-FR" dirty="0" smtClean="0"/>
                <a:t>page2</a:t>
              </a:r>
              <a:endParaRPr lang="fr-FR" dirty="0"/>
            </a:p>
          </p:txBody>
        </p:sp>
        <p:sp>
          <p:nvSpPr>
            <p:cNvPr id="53" name="ZoneTexte 52"/>
            <p:cNvSpPr txBox="1"/>
            <p:nvPr/>
          </p:nvSpPr>
          <p:spPr>
            <a:xfrm>
              <a:off x="6929454" y="1810540"/>
              <a:ext cx="2000264" cy="338554"/>
            </a:xfrm>
            <a:prstGeom prst="rect">
              <a:avLst/>
            </a:prstGeom>
            <a:noFill/>
            <a:ln>
              <a:noFill/>
            </a:ln>
          </p:spPr>
          <p:txBody>
            <a:bodyPr wrap="square" rtlCol="0">
              <a:spAutoFit/>
            </a:bodyPr>
            <a:lstStyle/>
            <a:p>
              <a:r>
                <a:rPr lang="fr-FR" sz="1600" dirty="0" smtClean="0"/>
                <a:t>480 </a:t>
              </a:r>
              <a:r>
                <a:rPr lang="fr-FR" sz="1600" dirty="0" smtClean="0">
                  <a:solidFill>
                    <a:srgbClr val="FF0000"/>
                  </a:solidFill>
                </a:rPr>
                <a:t>( page=1, d=224) </a:t>
              </a:r>
              <a:endParaRPr lang="fr-FR" sz="1600" dirty="0">
                <a:solidFill>
                  <a:srgbClr val="FF0000"/>
                </a:solidFill>
              </a:endParaRPr>
            </a:p>
          </p:txBody>
        </p:sp>
        <p:sp>
          <p:nvSpPr>
            <p:cNvPr id="60" name="ZoneTexte 59"/>
            <p:cNvSpPr txBox="1"/>
            <p:nvPr/>
          </p:nvSpPr>
          <p:spPr>
            <a:xfrm>
              <a:off x="6191324" y="1667664"/>
              <a:ext cx="642942" cy="338554"/>
            </a:xfrm>
            <a:prstGeom prst="rect">
              <a:avLst/>
            </a:prstGeom>
            <a:noFill/>
          </p:spPr>
          <p:txBody>
            <a:bodyPr wrap="square" rtlCol="0">
              <a:spAutoFit/>
            </a:bodyPr>
            <a:lstStyle/>
            <a:p>
              <a:r>
                <a:rPr lang="fr-FR" sz="1600" dirty="0" smtClean="0">
                  <a:solidFill>
                    <a:srgbClr val="FF0000"/>
                  </a:solidFill>
                </a:rPr>
                <a:t>224</a:t>
              </a:r>
              <a:endParaRPr lang="fr-FR" sz="1600" dirty="0">
                <a:solidFill>
                  <a:srgbClr val="FF0000"/>
                </a:solidFill>
              </a:endParaRPr>
            </a:p>
          </p:txBody>
        </p:sp>
      </p:grpSp>
      <p:grpSp>
        <p:nvGrpSpPr>
          <p:cNvPr id="64" name="Groupe 63"/>
          <p:cNvGrpSpPr/>
          <p:nvPr/>
        </p:nvGrpSpPr>
        <p:grpSpPr>
          <a:xfrm>
            <a:off x="1928794" y="1000108"/>
            <a:ext cx="2000264" cy="1691438"/>
            <a:chOff x="1928794" y="1000108"/>
            <a:chExt cx="2000264" cy="1691438"/>
          </a:xfrm>
        </p:grpSpPr>
        <p:sp>
          <p:nvSpPr>
            <p:cNvPr id="21" name="Rectangle 20"/>
            <p:cNvSpPr/>
            <p:nvPr/>
          </p:nvSpPr>
          <p:spPr>
            <a:xfrm>
              <a:off x="2229866" y="1071546"/>
              <a:ext cx="1080000" cy="1620000"/>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rtlCol="0" anchor="ctr"/>
            <a:lstStyle/>
            <a:p>
              <a:pPr algn="ctr"/>
              <a:endParaRPr lang="fr-FR"/>
            </a:p>
          </p:txBody>
        </p:sp>
        <p:sp>
          <p:nvSpPr>
            <p:cNvPr id="22" name="ZoneTexte 21"/>
            <p:cNvSpPr txBox="1"/>
            <p:nvPr/>
          </p:nvSpPr>
          <p:spPr>
            <a:xfrm>
              <a:off x="3345303" y="1000108"/>
              <a:ext cx="357190" cy="369332"/>
            </a:xfrm>
            <a:prstGeom prst="rect">
              <a:avLst/>
            </a:prstGeom>
            <a:noFill/>
          </p:spPr>
          <p:txBody>
            <a:bodyPr wrap="square" rtlCol="0">
              <a:spAutoFit/>
            </a:bodyPr>
            <a:lstStyle/>
            <a:p>
              <a:r>
                <a:rPr lang="fr-FR" dirty="0" smtClean="0"/>
                <a:t>0</a:t>
              </a:r>
              <a:endParaRPr lang="fr-FR" dirty="0"/>
            </a:p>
          </p:txBody>
        </p:sp>
        <p:cxnSp>
          <p:nvCxnSpPr>
            <p:cNvPr id="27" name="Connecteur droit avec flèche 26"/>
            <p:cNvCxnSpPr/>
            <p:nvPr/>
          </p:nvCxnSpPr>
          <p:spPr>
            <a:xfrm rot="5400000">
              <a:off x="2967304" y="1647481"/>
              <a:ext cx="828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2214546" y="2071678"/>
              <a:ext cx="1080000" cy="71438"/>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ZoneTexte 31"/>
            <p:cNvSpPr txBox="1"/>
            <p:nvPr/>
          </p:nvSpPr>
          <p:spPr>
            <a:xfrm>
              <a:off x="3286116" y="1904785"/>
              <a:ext cx="642942" cy="338554"/>
            </a:xfrm>
            <a:prstGeom prst="rect">
              <a:avLst/>
            </a:prstGeom>
            <a:noFill/>
          </p:spPr>
          <p:txBody>
            <a:bodyPr wrap="square" rtlCol="0">
              <a:spAutoFit/>
            </a:bodyPr>
            <a:lstStyle/>
            <a:p>
              <a:r>
                <a:rPr lang="fr-FR" sz="1600" dirty="0" smtClean="0"/>
                <a:t>480</a:t>
              </a:r>
              <a:endParaRPr lang="fr-FR" sz="1600" dirty="0"/>
            </a:p>
          </p:txBody>
        </p:sp>
        <p:sp>
          <p:nvSpPr>
            <p:cNvPr id="62" name="ZoneTexte 61"/>
            <p:cNvSpPr txBox="1"/>
            <p:nvPr/>
          </p:nvSpPr>
          <p:spPr>
            <a:xfrm>
              <a:off x="1928794" y="1488032"/>
              <a:ext cx="428628" cy="369332"/>
            </a:xfrm>
            <a:prstGeom prst="rect">
              <a:avLst/>
            </a:prstGeom>
            <a:noFill/>
          </p:spPr>
          <p:txBody>
            <a:bodyPr wrap="square" rtlCol="0">
              <a:spAutoFit/>
            </a:bodyPr>
            <a:lstStyle/>
            <a:p>
              <a:r>
                <a:rPr lang="fr-FR" dirty="0" smtClean="0"/>
                <a:t>S</a:t>
              </a:r>
              <a:endParaRPr lang="fr-FR" dirty="0"/>
            </a:p>
          </p:txBody>
        </p:sp>
      </p:grpSp>
      <p:sp>
        <p:nvSpPr>
          <p:cNvPr id="41" name="Rectangle à coins arrondis 40"/>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1" grpId="0"/>
      <p:bldP spid="5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7" name="Rectangle 6"/>
          <p:cNvSpPr/>
          <p:nvPr/>
        </p:nvSpPr>
        <p:spPr>
          <a:xfrm>
            <a:off x="1428728" y="857232"/>
            <a:ext cx="7429552" cy="369332"/>
          </a:xfrm>
          <a:prstGeom prst="rect">
            <a:avLst/>
          </a:prstGeom>
        </p:spPr>
        <p:txBody>
          <a:bodyPr wrap="square">
            <a:spAutoFit/>
          </a:bodyPr>
          <a:lstStyle/>
          <a:p>
            <a:r>
              <a:rPr lang="fr-FR" b="1" dirty="0" smtClean="0">
                <a:solidFill>
                  <a:srgbClr val="002060"/>
                </a:solidFill>
                <a:latin typeface="Comic Sans MS" pitchFamily="66" charset="0"/>
              </a:rPr>
              <a:t>5.5.1. Schéma du fonctionnement de la segmentation paginée</a:t>
            </a:r>
          </a:p>
        </p:txBody>
      </p:sp>
      <p:sp>
        <p:nvSpPr>
          <p:cNvPr id="11" name="Espace réservé du numéro de diapositive 3"/>
          <p:cNvSpPr>
            <a:spLocks noGrp="1"/>
          </p:cNvSpPr>
          <p:nvPr>
            <p:ph type="sldNum" sz="quarter" idx="12"/>
          </p:nvPr>
        </p:nvSpPr>
        <p:spPr>
          <a:xfrm>
            <a:off x="8542210" y="6305550"/>
            <a:ext cx="457200" cy="476250"/>
          </a:xfrm>
        </p:spPr>
        <p:txBody>
          <a:bodyPr/>
          <a:lstStyle/>
          <a:p>
            <a:fld id="{CF4668DC-857F-487D-BFFA-8C0CA5037977}" type="slidenum">
              <a:rPr lang="fr-BE" smtClean="0"/>
              <a:pPr/>
              <a:t>36</a:t>
            </a:fld>
            <a:endParaRPr lang="fr-BE"/>
          </a:p>
        </p:txBody>
      </p:sp>
      <p:sp>
        <p:nvSpPr>
          <p:cNvPr id="12" name="Rectangle à coins arrondis 11"/>
          <p:cNvSpPr/>
          <p:nvPr/>
        </p:nvSpPr>
        <p:spPr>
          <a:xfrm>
            <a:off x="1428728" y="1285860"/>
            <a:ext cx="785818" cy="571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CPU</a:t>
            </a:r>
            <a:endParaRPr lang="fr-FR" dirty="0"/>
          </a:p>
        </p:txBody>
      </p:sp>
      <p:sp>
        <p:nvSpPr>
          <p:cNvPr id="13" name="ZoneTexte 12"/>
          <p:cNvSpPr txBox="1"/>
          <p:nvPr/>
        </p:nvSpPr>
        <p:spPr>
          <a:xfrm>
            <a:off x="1214414" y="2214554"/>
            <a:ext cx="1143008" cy="369332"/>
          </a:xfrm>
          <a:prstGeom prst="rect">
            <a:avLst/>
          </a:prstGeom>
          <a:noFill/>
          <a:ln>
            <a:solidFill>
              <a:schemeClr val="accent3"/>
            </a:solidFill>
          </a:ln>
        </p:spPr>
        <p:txBody>
          <a:bodyPr wrap="square" rtlCol="0">
            <a:spAutoFit/>
          </a:bodyPr>
          <a:lstStyle/>
          <a:p>
            <a:r>
              <a:rPr lang="fr-FR" dirty="0" smtClean="0"/>
              <a:t>@ logique</a:t>
            </a:r>
            <a:endParaRPr lang="fr-FR" dirty="0"/>
          </a:p>
        </p:txBody>
      </p:sp>
      <p:sp>
        <p:nvSpPr>
          <p:cNvPr id="14" name="ZoneTexte 13"/>
          <p:cNvSpPr txBox="1"/>
          <p:nvPr/>
        </p:nvSpPr>
        <p:spPr>
          <a:xfrm>
            <a:off x="1214414" y="2988230"/>
            <a:ext cx="571504" cy="369332"/>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fr-FR" dirty="0" smtClean="0"/>
              <a:t>S</a:t>
            </a:r>
            <a:endParaRPr lang="fr-FR" baseline="-25000" dirty="0"/>
          </a:p>
        </p:txBody>
      </p:sp>
      <p:sp>
        <p:nvSpPr>
          <p:cNvPr id="15" name="ZoneTexte 14"/>
          <p:cNvSpPr txBox="1"/>
          <p:nvPr/>
        </p:nvSpPr>
        <p:spPr>
          <a:xfrm>
            <a:off x="1785918" y="2988230"/>
            <a:ext cx="785818" cy="369332"/>
          </a:xfrm>
          <a:prstGeom prst="rect">
            <a:avLst/>
          </a:prstGeom>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fr-FR" dirty="0" smtClean="0">
                <a:solidFill>
                  <a:srgbClr val="C00000"/>
                </a:solidFill>
              </a:rPr>
              <a:t>d</a:t>
            </a:r>
            <a:endParaRPr lang="fr-FR" baseline="-25000" dirty="0">
              <a:solidFill>
                <a:srgbClr val="C00000"/>
              </a:solidFill>
            </a:endParaRPr>
          </a:p>
        </p:txBody>
      </p:sp>
      <p:graphicFrame>
        <p:nvGraphicFramePr>
          <p:cNvPr id="16" name="Tableau 15"/>
          <p:cNvGraphicFramePr>
            <a:graphicFrameLocks noGrp="1"/>
          </p:cNvGraphicFramePr>
          <p:nvPr/>
        </p:nvGraphicFramePr>
        <p:xfrm>
          <a:off x="2500298" y="3643314"/>
          <a:ext cx="2071702" cy="2225040"/>
        </p:xfrm>
        <a:graphic>
          <a:graphicData uri="http://schemas.openxmlformats.org/drawingml/2006/table">
            <a:tbl>
              <a:tblPr firstRow="1" bandRow="1">
                <a:tableStyleId>{5C22544A-7EE6-4342-B048-85BDC9FD1C3A}</a:tableStyleId>
              </a:tblPr>
              <a:tblGrid>
                <a:gridCol w="1214446">
                  <a:extLst>
                    <a:ext uri="{9D8B030D-6E8A-4147-A177-3AD203B41FA5}">
                      <a16:colId xmlns:a16="http://schemas.microsoft.com/office/drawing/2014/main" val="20000"/>
                    </a:ext>
                  </a:extLst>
                </a:gridCol>
                <a:gridCol w="857256">
                  <a:extLst>
                    <a:ext uri="{9D8B030D-6E8A-4147-A177-3AD203B41FA5}">
                      <a16:colId xmlns:a16="http://schemas.microsoft.com/office/drawing/2014/main" val="20001"/>
                    </a:ext>
                  </a:extLst>
                </a:gridCol>
              </a:tblGrid>
              <a:tr h="370840">
                <a:tc>
                  <a:txBody>
                    <a:bodyPr/>
                    <a:lstStyle/>
                    <a:p>
                      <a:pPr algn="ctr"/>
                      <a:r>
                        <a:rPr lang="fr-FR" sz="1600" dirty="0" smtClean="0"/>
                        <a:t>Limite (L)</a:t>
                      </a:r>
                      <a:endParaRPr lang="fr-FR" sz="1600" dirty="0"/>
                    </a:p>
                  </a:txBody>
                  <a:tcPr/>
                </a:tc>
                <a:tc>
                  <a:txBody>
                    <a:bodyPr/>
                    <a:lstStyle/>
                    <a:p>
                      <a:pPr algn="ctr"/>
                      <a:r>
                        <a:rPr lang="fr-FR" dirty="0" smtClean="0"/>
                        <a:t>@TP</a:t>
                      </a:r>
                      <a:endParaRPr lang="fr-FR" dirty="0"/>
                    </a:p>
                  </a:txBody>
                  <a:tcPr/>
                </a:tc>
                <a:extLst>
                  <a:ext uri="{0D108BD9-81ED-4DB2-BD59-A6C34878D82A}">
                    <a16:rowId xmlns:a16="http://schemas.microsoft.com/office/drawing/2014/main" val="10000"/>
                  </a:ext>
                </a:extLst>
              </a:tr>
              <a:tr h="370840">
                <a:tc>
                  <a:txBody>
                    <a:bodyPr/>
                    <a:lstStyle/>
                    <a:p>
                      <a:endParaRPr lang="fr-FR" dirty="0"/>
                    </a:p>
                  </a:txBody>
                  <a:tcPr/>
                </a:tc>
                <a:tc>
                  <a:txBody>
                    <a:bodyPr/>
                    <a:lstStyle/>
                    <a:p>
                      <a:endParaRPr lang="fr-FR"/>
                    </a:p>
                  </a:txBody>
                  <a:tcPr/>
                </a:tc>
                <a:extLst>
                  <a:ext uri="{0D108BD9-81ED-4DB2-BD59-A6C34878D82A}">
                    <a16:rowId xmlns:a16="http://schemas.microsoft.com/office/drawing/2014/main" val="10001"/>
                  </a:ext>
                </a:extLst>
              </a:tr>
              <a:tr h="370840">
                <a:tc>
                  <a:txBody>
                    <a:bodyPr/>
                    <a:lstStyle/>
                    <a:p>
                      <a:endParaRPr lang="fr-FR"/>
                    </a:p>
                  </a:txBody>
                  <a:tcPr/>
                </a:tc>
                <a:tc>
                  <a:txBody>
                    <a:bodyPr/>
                    <a:lstStyle/>
                    <a:p>
                      <a:endParaRPr lang="fr-FR" dirty="0"/>
                    </a:p>
                  </a:txBody>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baseline="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baseline="0" dirty="0" smtClean="0"/>
                    </a:p>
                  </a:txBody>
                  <a:tcPr/>
                </a:tc>
                <a:extLst>
                  <a:ext uri="{0D108BD9-81ED-4DB2-BD59-A6C34878D82A}">
                    <a16:rowId xmlns:a16="http://schemas.microsoft.com/office/drawing/2014/main" val="10003"/>
                  </a:ext>
                </a:extLst>
              </a:tr>
              <a:tr h="370840">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0004"/>
                  </a:ext>
                </a:extLst>
              </a:tr>
              <a:tr h="370840">
                <a:tc>
                  <a:txBody>
                    <a:bodyPr/>
                    <a:lstStyle/>
                    <a:p>
                      <a:endParaRPr lang="fr-FR" dirty="0"/>
                    </a:p>
                  </a:txBody>
                  <a:tcPr/>
                </a:tc>
                <a:tc>
                  <a:txBody>
                    <a:bodyPr/>
                    <a:lstStyle/>
                    <a:p>
                      <a:endParaRPr lang="fr-FR" dirty="0"/>
                    </a:p>
                  </a:txBody>
                  <a:tcPr/>
                </a:tc>
                <a:extLst>
                  <a:ext uri="{0D108BD9-81ED-4DB2-BD59-A6C34878D82A}">
                    <a16:rowId xmlns:a16="http://schemas.microsoft.com/office/drawing/2014/main" val="10005"/>
                  </a:ext>
                </a:extLst>
              </a:tr>
            </a:tbl>
          </a:graphicData>
        </a:graphic>
      </p:graphicFrame>
      <p:sp>
        <p:nvSpPr>
          <p:cNvPr id="18" name="Rectangle 17"/>
          <p:cNvSpPr/>
          <p:nvPr/>
        </p:nvSpPr>
        <p:spPr>
          <a:xfrm>
            <a:off x="1928794" y="3733388"/>
            <a:ext cx="658875" cy="338554"/>
          </a:xfrm>
          <a:prstGeom prst="rect">
            <a:avLst/>
          </a:prstGeom>
        </p:spPr>
        <p:txBody>
          <a:bodyPr wrap="square">
            <a:spAutoFit/>
          </a:bodyPr>
          <a:lstStyle/>
          <a:p>
            <a:pPr algn="ctr"/>
            <a:r>
              <a:rPr lang="fr-FR" sz="1600" dirty="0" smtClean="0"/>
              <a:t>N° </a:t>
            </a:r>
            <a:r>
              <a:rPr lang="fr-FR" sz="1600" b="1" dirty="0" smtClean="0"/>
              <a:t>S</a:t>
            </a:r>
            <a:endParaRPr lang="fr-FR" b="1" baseline="-25000" dirty="0"/>
          </a:p>
        </p:txBody>
      </p:sp>
      <p:sp>
        <p:nvSpPr>
          <p:cNvPr id="24" name="ZoneTexte 23"/>
          <p:cNvSpPr txBox="1"/>
          <p:nvPr/>
        </p:nvSpPr>
        <p:spPr>
          <a:xfrm>
            <a:off x="8072462" y="1285860"/>
            <a:ext cx="857256" cy="369332"/>
          </a:xfrm>
          <a:prstGeom prst="rect">
            <a:avLst/>
          </a:prstGeom>
          <a:noFill/>
          <a:ln>
            <a:noFill/>
          </a:ln>
        </p:spPr>
        <p:txBody>
          <a:bodyPr wrap="square" rtlCol="0">
            <a:spAutoFit/>
          </a:bodyPr>
          <a:lstStyle/>
          <a:p>
            <a:r>
              <a:rPr lang="fr-FR" b="1" dirty="0" smtClean="0"/>
              <a:t>MC</a:t>
            </a:r>
            <a:endParaRPr lang="fr-FR" b="1" dirty="0"/>
          </a:p>
        </p:txBody>
      </p:sp>
      <p:cxnSp>
        <p:nvCxnSpPr>
          <p:cNvPr id="26" name="Connecteur droit avec flèche 25"/>
          <p:cNvCxnSpPr>
            <a:endCxn id="86" idx="0"/>
          </p:cNvCxnSpPr>
          <p:nvPr/>
        </p:nvCxnSpPr>
        <p:spPr>
          <a:xfrm rot="5400000">
            <a:off x="857224" y="4000504"/>
            <a:ext cx="1428760" cy="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27" name="Connecteur droit avec flèche 26"/>
          <p:cNvCxnSpPr/>
          <p:nvPr/>
        </p:nvCxnSpPr>
        <p:spPr>
          <a:xfrm rot="16200000" flipH="1">
            <a:off x="1641919" y="2070553"/>
            <a:ext cx="288000" cy="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35" name="Connecteur droit avec flèche 34"/>
          <p:cNvCxnSpPr/>
          <p:nvPr/>
        </p:nvCxnSpPr>
        <p:spPr>
          <a:xfrm>
            <a:off x="4214810" y="5000636"/>
            <a:ext cx="742512"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40" name="Rectangle 39"/>
          <p:cNvSpPr/>
          <p:nvPr/>
        </p:nvSpPr>
        <p:spPr>
          <a:xfrm>
            <a:off x="2143108" y="4500570"/>
            <a:ext cx="324128" cy="369332"/>
          </a:xfrm>
          <a:prstGeom prst="rect">
            <a:avLst/>
          </a:prstGeom>
        </p:spPr>
        <p:txBody>
          <a:bodyPr wrap="square">
            <a:spAutoFit/>
          </a:bodyPr>
          <a:lstStyle/>
          <a:p>
            <a:r>
              <a:rPr lang="fr-FR" b="1" dirty="0" smtClean="0"/>
              <a:t>S</a:t>
            </a:r>
            <a:endParaRPr lang="fr-FR" dirty="0"/>
          </a:p>
        </p:txBody>
      </p:sp>
      <p:sp>
        <p:nvSpPr>
          <p:cNvPr id="42" name="Ellipse 41"/>
          <p:cNvSpPr/>
          <p:nvPr/>
        </p:nvSpPr>
        <p:spPr>
          <a:xfrm>
            <a:off x="3000364" y="2428868"/>
            <a:ext cx="714380" cy="642942"/>
          </a:xfrm>
          <a:prstGeom prst="ellipse">
            <a:avLst/>
          </a:prstGeom>
        </p:spPr>
        <p:style>
          <a:lnRef idx="2">
            <a:schemeClr val="dk1">
              <a:shade val="50000"/>
            </a:schemeClr>
          </a:lnRef>
          <a:fillRef idx="1">
            <a:schemeClr val="dk1"/>
          </a:fillRef>
          <a:effectRef idx="0">
            <a:schemeClr val="dk1"/>
          </a:effectRef>
          <a:fontRef idx="minor">
            <a:schemeClr val="lt1"/>
          </a:fontRef>
        </p:style>
        <p:txBody>
          <a:bodyPr lIns="36000" tIns="36000" rIns="36000" bIns="36000" rtlCol="0" anchor="ctr"/>
          <a:lstStyle/>
          <a:p>
            <a:pPr algn="ctr"/>
            <a:r>
              <a:rPr lang="fr-FR" b="1" dirty="0" smtClean="0"/>
              <a:t>d&lt;L</a:t>
            </a:r>
            <a:endParaRPr lang="fr-FR" b="1" dirty="0"/>
          </a:p>
        </p:txBody>
      </p:sp>
      <p:cxnSp>
        <p:nvCxnSpPr>
          <p:cNvPr id="47" name="Connecteur droit 46"/>
          <p:cNvCxnSpPr/>
          <p:nvPr/>
        </p:nvCxnSpPr>
        <p:spPr>
          <a:xfrm rot="16200000" flipV="1">
            <a:off x="3016116" y="3373313"/>
            <a:ext cx="540000" cy="0"/>
          </a:xfrm>
          <a:prstGeom prst="line">
            <a:avLst/>
          </a:prstGeom>
          <a:ln>
            <a:headEnd type="none" w="med" len="med"/>
            <a:tailEnd type="arrow" w="med" len="med"/>
          </a:ln>
        </p:spPr>
        <p:style>
          <a:lnRef idx="3">
            <a:schemeClr val="accent3"/>
          </a:lnRef>
          <a:fillRef idx="0">
            <a:schemeClr val="accent3"/>
          </a:fillRef>
          <a:effectRef idx="2">
            <a:schemeClr val="accent3"/>
          </a:effectRef>
          <a:fontRef idx="minor">
            <a:schemeClr val="tx1"/>
          </a:fontRef>
        </p:style>
      </p:cxnSp>
      <p:cxnSp>
        <p:nvCxnSpPr>
          <p:cNvPr id="48" name="Connecteur droit avec flèche 47"/>
          <p:cNvCxnSpPr/>
          <p:nvPr/>
        </p:nvCxnSpPr>
        <p:spPr>
          <a:xfrm rot="16200000" flipV="1">
            <a:off x="1979092" y="2477578"/>
            <a:ext cx="1044000" cy="1588"/>
          </a:xfrm>
          <a:prstGeom prst="straightConnector1">
            <a:avLst/>
          </a:prstGeom>
          <a:ln>
            <a:headEnd type="none" w="med" len="med"/>
            <a:tailEnd type="none" w="med" len="med"/>
          </a:ln>
        </p:spPr>
        <p:style>
          <a:lnRef idx="3">
            <a:schemeClr val="accent3"/>
          </a:lnRef>
          <a:fillRef idx="0">
            <a:schemeClr val="accent3"/>
          </a:fillRef>
          <a:effectRef idx="2">
            <a:schemeClr val="accent3"/>
          </a:effectRef>
          <a:fontRef idx="minor">
            <a:schemeClr val="tx1"/>
          </a:fontRef>
        </p:style>
      </p:cxnSp>
      <p:sp>
        <p:nvSpPr>
          <p:cNvPr id="52" name="Rectangle 51"/>
          <p:cNvSpPr/>
          <p:nvPr/>
        </p:nvSpPr>
        <p:spPr>
          <a:xfrm>
            <a:off x="3714744" y="1661686"/>
            <a:ext cx="658875" cy="338554"/>
          </a:xfrm>
          <a:prstGeom prst="rect">
            <a:avLst/>
          </a:prstGeom>
        </p:spPr>
        <p:txBody>
          <a:bodyPr wrap="square">
            <a:spAutoFit/>
          </a:bodyPr>
          <a:lstStyle/>
          <a:p>
            <a:pPr algn="ctr"/>
            <a:r>
              <a:rPr lang="fr-FR" sz="1600" b="1" dirty="0" smtClean="0">
                <a:solidFill>
                  <a:srgbClr val="0070C0"/>
                </a:solidFill>
              </a:rPr>
              <a:t>Oui</a:t>
            </a:r>
            <a:endParaRPr lang="fr-FR" b="1" baseline="-25000" dirty="0">
              <a:solidFill>
                <a:srgbClr val="0070C0"/>
              </a:solidFill>
            </a:endParaRPr>
          </a:p>
        </p:txBody>
      </p:sp>
      <p:sp>
        <p:nvSpPr>
          <p:cNvPr id="59" name="Rectangle 58"/>
          <p:cNvSpPr/>
          <p:nvPr/>
        </p:nvSpPr>
        <p:spPr>
          <a:xfrm>
            <a:off x="3714744" y="2214554"/>
            <a:ext cx="730313" cy="338554"/>
          </a:xfrm>
          <a:prstGeom prst="rect">
            <a:avLst/>
          </a:prstGeom>
        </p:spPr>
        <p:txBody>
          <a:bodyPr wrap="square">
            <a:spAutoFit/>
          </a:bodyPr>
          <a:lstStyle/>
          <a:p>
            <a:pPr algn="ctr"/>
            <a:r>
              <a:rPr lang="fr-FR" sz="1600" b="1" dirty="0" smtClean="0">
                <a:solidFill>
                  <a:srgbClr val="FF0000"/>
                </a:solidFill>
              </a:rPr>
              <a:t>Non</a:t>
            </a:r>
            <a:endParaRPr lang="fr-FR" b="1" baseline="-25000" dirty="0">
              <a:solidFill>
                <a:srgbClr val="FF0000"/>
              </a:solidFill>
            </a:endParaRPr>
          </a:p>
        </p:txBody>
      </p:sp>
      <p:sp>
        <p:nvSpPr>
          <p:cNvPr id="61" name="Nuage 60"/>
          <p:cNvSpPr/>
          <p:nvPr/>
        </p:nvSpPr>
        <p:spPr>
          <a:xfrm>
            <a:off x="4143372" y="2428868"/>
            <a:ext cx="1214446" cy="714356"/>
          </a:xfrm>
          <a:prstGeom prst="cloud">
            <a:avLst/>
          </a:prstGeom>
          <a:ln>
            <a:solidFill>
              <a:srgbClr val="FF000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fr-FR" dirty="0" smtClean="0"/>
              <a:t>Erreur @</a:t>
            </a:r>
            <a:endParaRPr lang="fr-FR" dirty="0"/>
          </a:p>
        </p:txBody>
      </p:sp>
      <p:cxnSp>
        <p:nvCxnSpPr>
          <p:cNvPr id="64" name="Connecteur droit 63"/>
          <p:cNvCxnSpPr/>
          <p:nvPr/>
        </p:nvCxnSpPr>
        <p:spPr>
          <a:xfrm>
            <a:off x="3714744" y="2784470"/>
            <a:ext cx="396000" cy="1588"/>
          </a:xfrm>
          <a:prstGeom prst="line">
            <a:avLst/>
          </a:prstGeom>
          <a:ln>
            <a:headEnd type="none" w="med" len="med"/>
            <a:tailEnd type="arrow" w="med" len="med"/>
          </a:ln>
        </p:spPr>
        <p:style>
          <a:lnRef idx="3">
            <a:schemeClr val="accent3"/>
          </a:lnRef>
          <a:fillRef idx="0">
            <a:schemeClr val="accent3"/>
          </a:fillRef>
          <a:effectRef idx="2">
            <a:schemeClr val="accent3"/>
          </a:effectRef>
          <a:fontRef idx="minor">
            <a:schemeClr val="tx1"/>
          </a:fontRef>
        </p:style>
      </p:cxnSp>
      <p:sp>
        <p:nvSpPr>
          <p:cNvPr id="66" name="Ellipse 65"/>
          <p:cNvSpPr/>
          <p:nvPr/>
        </p:nvSpPr>
        <p:spPr>
          <a:xfrm>
            <a:off x="4929190" y="4770556"/>
            <a:ext cx="428628" cy="428628"/>
          </a:xfrm>
          <a:prstGeom prst="ellipse">
            <a:avLst/>
          </a:prstGeom>
        </p:spPr>
        <p:style>
          <a:lnRef idx="2">
            <a:schemeClr val="accent6"/>
          </a:lnRef>
          <a:fillRef idx="1">
            <a:schemeClr val="lt1"/>
          </a:fillRef>
          <a:effectRef idx="0">
            <a:schemeClr val="accent6"/>
          </a:effectRef>
          <a:fontRef idx="minor">
            <a:schemeClr val="dk1"/>
          </a:fontRef>
        </p:style>
        <p:txBody>
          <a:bodyPr lIns="36000" tIns="36000" rIns="36000" bIns="36000" rtlCol="0" anchor="ctr"/>
          <a:lstStyle/>
          <a:p>
            <a:pPr algn="ctr"/>
            <a:r>
              <a:rPr lang="fr-FR" b="1" dirty="0" smtClean="0"/>
              <a:t>+</a:t>
            </a:r>
            <a:endParaRPr lang="fr-FR" b="1" dirty="0"/>
          </a:p>
        </p:txBody>
      </p:sp>
      <p:cxnSp>
        <p:nvCxnSpPr>
          <p:cNvPr id="67" name="Connecteur droit avec flèche 66"/>
          <p:cNvCxnSpPr/>
          <p:nvPr/>
        </p:nvCxnSpPr>
        <p:spPr>
          <a:xfrm rot="5400000">
            <a:off x="4639736" y="4147082"/>
            <a:ext cx="115200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77" name="ZoneTexte 76"/>
          <p:cNvSpPr txBox="1"/>
          <p:nvPr/>
        </p:nvSpPr>
        <p:spPr>
          <a:xfrm>
            <a:off x="2357422" y="5917188"/>
            <a:ext cx="2286016" cy="369332"/>
          </a:xfrm>
          <a:prstGeom prst="rect">
            <a:avLst/>
          </a:prstGeom>
          <a:noFill/>
          <a:ln>
            <a:noFill/>
          </a:ln>
        </p:spPr>
        <p:txBody>
          <a:bodyPr wrap="square" rtlCol="0">
            <a:spAutoFit/>
          </a:bodyPr>
          <a:lstStyle/>
          <a:p>
            <a:r>
              <a:rPr lang="fr-FR" i="1" dirty="0" smtClean="0">
                <a:solidFill>
                  <a:srgbClr val="C00000"/>
                </a:solidFill>
              </a:rPr>
              <a:t>Table des segments (TS)</a:t>
            </a:r>
            <a:endParaRPr lang="fr-FR" i="1" dirty="0">
              <a:solidFill>
                <a:srgbClr val="C00000"/>
              </a:solidFill>
            </a:endParaRPr>
          </a:p>
        </p:txBody>
      </p:sp>
      <p:sp>
        <p:nvSpPr>
          <p:cNvPr id="50" name="ZoneTexte 49"/>
          <p:cNvSpPr txBox="1"/>
          <p:nvPr/>
        </p:nvSpPr>
        <p:spPr>
          <a:xfrm>
            <a:off x="5429256" y="1785926"/>
            <a:ext cx="571504" cy="369332"/>
          </a:xfrm>
          <a:prstGeom prst="rect">
            <a:avLst/>
          </a:prstGeom>
          <a:ln/>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fr-FR" dirty="0" smtClean="0">
                <a:solidFill>
                  <a:srgbClr val="C00000"/>
                </a:solidFill>
              </a:rPr>
              <a:t>d</a:t>
            </a:r>
            <a:endParaRPr lang="fr-FR" baseline="-25000" dirty="0">
              <a:solidFill>
                <a:srgbClr val="C00000"/>
              </a:solidFill>
            </a:endParaRPr>
          </a:p>
        </p:txBody>
      </p:sp>
      <p:cxnSp>
        <p:nvCxnSpPr>
          <p:cNvPr id="53" name="Connecteur droit avec flèche 52"/>
          <p:cNvCxnSpPr>
            <a:stCxn id="50" idx="2"/>
          </p:cNvCxnSpPr>
          <p:nvPr/>
        </p:nvCxnSpPr>
        <p:spPr>
          <a:xfrm rot="5400000">
            <a:off x="5235128" y="2634344"/>
            <a:ext cx="958966" cy="794"/>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55" name="ZoneTexte 54"/>
          <p:cNvSpPr txBox="1"/>
          <p:nvPr/>
        </p:nvSpPr>
        <p:spPr>
          <a:xfrm>
            <a:off x="5000628" y="3143248"/>
            <a:ext cx="714380" cy="369332"/>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fr-FR" b="1" dirty="0" smtClean="0">
                <a:solidFill>
                  <a:srgbClr val="002060"/>
                </a:solidFill>
              </a:rPr>
              <a:t>P</a:t>
            </a:r>
            <a:endParaRPr lang="fr-FR" b="1" baseline="-25000" dirty="0">
              <a:solidFill>
                <a:srgbClr val="002060"/>
              </a:solidFill>
            </a:endParaRPr>
          </a:p>
        </p:txBody>
      </p:sp>
      <p:sp>
        <p:nvSpPr>
          <p:cNvPr id="56" name="ZoneTexte 55"/>
          <p:cNvSpPr txBox="1"/>
          <p:nvPr/>
        </p:nvSpPr>
        <p:spPr>
          <a:xfrm>
            <a:off x="5715008" y="3143248"/>
            <a:ext cx="714380" cy="369332"/>
          </a:xfrm>
          <a:prstGeom prst="rect">
            <a:avLst/>
          </a:prstGeom>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fr-FR" b="1" dirty="0" smtClean="0">
                <a:solidFill>
                  <a:srgbClr val="002060"/>
                </a:solidFill>
              </a:rPr>
              <a:t>d’</a:t>
            </a:r>
            <a:endParaRPr lang="fr-FR" b="1" baseline="-25000" dirty="0">
              <a:solidFill>
                <a:srgbClr val="002060"/>
              </a:solidFill>
            </a:endParaRPr>
          </a:p>
        </p:txBody>
      </p:sp>
      <p:graphicFrame>
        <p:nvGraphicFramePr>
          <p:cNvPr id="57" name="Tableau 56"/>
          <p:cNvGraphicFramePr>
            <a:graphicFrameLocks noGrp="1"/>
          </p:cNvGraphicFramePr>
          <p:nvPr/>
        </p:nvGraphicFramePr>
        <p:xfrm>
          <a:off x="5715008" y="3765250"/>
          <a:ext cx="928694" cy="2164080"/>
        </p:xfrm>
        <a:graphic>
          <a:graphicData uri="http://schemas.openxmlformats.org/drawingml/2006/table">
            <a:tbl>
              <a:tblPr firstRow="1" bandRow="1">
                <a:tableStyleId>{00A15C55-8517-42AA-B614-E9B94910E393}</a:tableStyleId>
              </a:tblPr>
              <a:tblGrid>
                <a:gridCol w="928694">
                  <a:extLst>
                    <a:ext uri="{9D8B030D-6E8A-4147-A177-3AD203B41FA5}">
                      <a16:colId xmlns:a16="http://schemas.microsoft.com/office/drawing/2014/main" val="20000"/>
                    </a:ext>
                  </a:extLst>
                </a:gridCol>
              </a:tblGrid>
              <a:tr h="333377">
                <a:tc>
                  <a:txBody>
                    <a:bodyPr/>
                    <a:lstStyle/>
                    <a:p>
                      <a:r>
                        <a:rPr lang="fr-FR" sz="1600" dirty="0" smtClean="0"/>
                        <a:t>Cadres</a:t>
                      </a:r>
                      <a:endParaRPr lang="fr-FR" sz="1600" dirty="0"/>
                    </a:p>
                  </a:txBody>
                  <a:tcPr/>
                </a:tc>
                <a:extLst>
                  <a:ext uri="{0D108BD9-81ED-4DB2-BD59-A6C34878D82A}">
                    <a16:rowId xmlns:a16="http://schemas.microsoft.com/office/drawing/2014/main" val="10000"/>
                  </a:ext>
                </a:extLst>
              </a:tr>
              <a:tr h="333377">
                <a:tc>
                  <a:txBody>
                    <a:bodyPr/>
                    <a:lstStyle/>
                    <a:p>
                      <a:endParaRPr lang="fr-FR"/>
                    </a:p>
                  </a:txBody>
                  <a:tcPr/>
                </a:tc>
                <a:extLst>
                  <a:ext uri="{0D108BD9-81ED-4DB2-BD59-A6C34878D82A}">
                    <a16:rowId xmlns:a16="http://schemas.microsoft.com/office/drawing/2014/main" val="10001"/>
                  </a:ext>
                </a:extLst>
              </a:tr>
              <a:tr h="333377">
                <a:tc>
                  <a:txBody>
                    <a:bodyPr/>
                    <a:lstStyle/>
                    <a:p>
                      <a:endParaRPr lang="fr-FR"/>
                    </a:p>
                  </a:txBody>
                  <a:tcPr/>
                </a:tc>
                <a:extLst>
                  <a:ext uri="{0D108BD9-81ED-4DB2-BD59-A6C34878D82A}">
                    <a16:rowId xmlns:a16="http://schemas.microsoft.com/office/drawing/2014/main" val="10002"/>
                  </a:ext>
                </a:extLst>
              </a:tr>
              <a:tr h="33337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F </a:t>
                      </a:r>
                      <a:endParaRPr lang="fr-FR" baseline="0" dirty="0" smtClean="0"/>
                    </a:p>
                  </a:txBody>
                  <a:tcPr/>
                </a:tc>
                <a:extLst>
                  <a:ext uri="{0D108BD9-81ED-4DB2-BD59-A6C34878D82A}">
                    <a16:rowId xmlns:a16="http://schemas.microsoft.com/office/drawing/2014/main" val="10003"/>
                  </a:ext>
                </a:extLst>
              </a:tr>
              <a:tr h="333377">
                <a:tc>
                  <a:txBody>
                    <a:bodyPr/>
                    <a:lstStyle/>
                    <a:p>
                      <a:endParaRPr lang="fr-FR" dirty="0"/>
                    </a:p>
                  </a:txBody>
                  <a:tcPr/>
                </a:tc>
                <a:extLst>
                  <a:ext uri="{0D108BD9-81ED-4DB2-BD59-A6C34878D82A}">
                    <a16:rowId xmlns:a16="http://schemas.microsoft.com/office/drawing/2014/main" val="10004"/>
                  </a:ext>
                </a:extLst>
              </a:tr>
              <a:tr h="333377">
                <a:tc>
                  <a:txBody>
                    <a:bodyPr/>
                    <a:lstStyle/>
                    <a:p>
                      <a:endParaRPr lang="fr-FR" dirty="0"/>
                    </a:p>
                  </a:txBody>
                  <a:tcPr/>
                </a:tc>
                <a:extLst>
                  <a:ext uri="{0D108BD9-81ED-4DB2-BD59-A6C34878D82A}">
                    <a16:rowId xmlns:a16="http://schemas.microsoft.com/office/drawing/2014/main" val="10005"/>
                  </a:ext>
                </a:extLst>
              </a:tr>
            </a:tbl>
          </a:graphicData>
        </a:graphic>
      </p:graphicFrame>
      <p:cxnSp>
        <p:nvCxnSpPr>
          <p:cNvPr id="58" name="Connecteur droit avec flèche 57"/>
          <p:cNvCxnSpPr/>
          <p:nvPr/>
        </p:nvCxnSpPr>
        <p:spPr>
          <a:xfrm>
            <a:off x="5357818" y="4999048"/>
            <a:ext cx="36000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63" name="Ellipse 62"/>
          <p:cNvSpPr/>
          <p:nvPr/>
        </p:nvSpPr>
        <p:spPr>
          <a:xfrm>
            <a:off x="7000892" y="4857760"/>
            <a:ext cx="428628" cy="428628"/>
          </a:xfrm>
          <a:prstGeom prst="ellipse">
            <a:avLst/>
          </a:prstGeom>
        </p:spPr>
        <p:style>
          <a:lnRef idx="2">
            <a:schemeClr val="accent6"/>
          </a:lnRef>
          <a:fillRef idx="1">
            <a:schemeClr val="lt1"/>
          </a:fillRef>
          <a:effectRef idx="0">
            <a:schemeClr val="accent6"/>
          </a:effectRef>
          <a:fontRef idx="minor">
            <a:schemeClr val="dk1"/>
          </a:fontRef>
        </p:style>
        <p:txBody>
          <a:bodyPr lIns="36000" tIns="36000" rIns="36000" bIns="36000" rtlCol="0" anchor="ctr"/>
          <a:lstStyle/>
          <a:p>
            <a:pPr algn="ctr"/>
            <a:r>
              <a:rPr lang="fr-FR" b="1" dirty="0" smtClean="0"/>
              <a:t>+</a:t>
            </a:r>
            <a:endParaRPr lang="fr-FR" b="1" dirty="0"/>
          </a:p>
        </p:txBody>
      </p:sp>
      <p:cxnSp>
        <p:nvCxnSpPr>
          <p:cNvPr id="65" name="Connecteur droit avec flèche 64"/>
          <p:cNvCxnSpPr/>
          <p:nvPr/>
        </p:nvCxnSpPr>
        <p:spPr>
          <a:xfrm rot="5400000">
            <a:off x="6460000" y="4099842"/>
            <a:ext cx="151200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graphicFrame>
        <p:nvGraphicFramePr>
          <p:cNvPr id="72" name="Tableau 71"/>
          <p:cNvGraphicFramePr>
            <a:graphicFrameLocks noGrp="1"/>
          </p:cNvGraphicFramePr>
          <p:nvPr/>
        </p:nvGraphicFramePr>
        <p:xfrm>
          <a:off x="7786710" y="1643073"/>
          <a:ext cx="1214446" cy="4500571"/>
        </p:xfrm>
        <a:graphic>
          <a:graphicData uri="http://schemas.openxmlformats.org/drawingml/2006/table">
            <a:tbl>
              <a:tblPr firstRow="1" bandRow="1">
                <a:tableStyleId>{0505E3EF-67EA-436B-97B2-0124C06EBD24}</a:tableStyleId>
              </a:tblPr>
              <a:tblGrid>
                <a:gridCol w="1214446">
                  <a:extLst>
                    <a:ext uri="{9D8B030D-6E8A-4147-A177-3AD203B41FA5}">
                      <a16:colId xmlns:a16="http://schemas.microsoft.com/office/drawing/2014/main" val="20000"/>
                    </a:ext>
                  </a:extLst>
                </a:gridCol>
              </a:tblGrid>
              <a:tr h="412223">
                <a:tc>
                  <a:txBody>
                    <a:bodyPr/>
                    <a:lstStyle/>
                    <a:p>
                      <a:endParaRPr lang="fr-FR" dirty="0"/>
                    </a:p>
                  </a:txBody>
                  <a:tcPr/>
                </a:tc>
                <a:extLst>
                  <a:ext uri="{0D108BD9-81ED-4DB2-BD59-A6C34878D82A}">
                    <a16:rowId xmlns:a16="http://schemas.microsoft.com/office/drawing/2014/main" val="10000"/>
                  </a:ext>
                </a:extLst>
              </a:tr>
              <a:tr h="412223">
                <a:tc>
                  <a:txBody>
                    <a:bodyPr/>
                    <a:lstStyle/>
                    <a:p>
                      <a:endParaRPr lang="fr-FR"/>
                    </a:p>
                  </a:txBody>
                  <a:tcPr/>
                </a:tc>
                <a:extLst>
                  <a:ext uri="{0D108BD9-81ED-4DB2-BD59-A6C34878D82A}">
                    <a16:rowId xmlns:a16="http://schemas.microsoft.com/office/drawing/2014/main" val="10001"/>
                  </a:ext>
                </a:extLst>
              </a:tr>
              <a:tr h="412223">
                <a:tc>
                  <a:txBody>
                    <a:bodyPr/>
                    <a:lstStyle/>
                    <a:p>
                      <a:endParaRPr lang="fr-FR"/>
                    </a:p>
                  </a:txBody>
                  <a:tcPr/>
                </a:tc>
                <a:extLst>
                  <a:ext uri="{0D108BD9-81ED-4DB2-BD59-A6C34878D82A}">
                    <a16:rowId xmlns:a16="http://schemas.microsoft.com/office/drawing/2014/main" val="10002"/>
                  </a:ext>
                </a:extLst>
              </a:tr>
              <a:tr h="41222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FR" baseline="0" dirty="0" smtClean="0"/>
                    </a:p>
                  </a:txBody>
                  <a:tcPr/>
                </a:tc>
                <a:extLst>
                  <a:ext uri="{0D108BD9-81ED-4DB2-BD59-A6C34878D82A}">
                    <a16:rowId xmlns:a16="http://schemas.microsoft.com/office/drawing/2014/main" val="10003"/>
                  </a:ext>
                </a:extLst>
              </a:tr>
              <a:tr h="412223">
                <a:tc>
                  <a:txBody>
                    <a:bodyPr/>
                    <a:lstStyle/>
                    <a:p>
                      <a:r>
                        <a:rPr lang="fr-FR" dirty="0" smtClean="0"/>
                        <a:t> </a:t>
                      </a:r>
                      <a:endParaRPr lang="fr-FR" dirty="0"/>
                    </a:p>
                  </a:txBody>
                  <a:tcPr/>
                </a:tc>
                <a:extLst>
                  <a:ext uri="{0D108BD9-81ED-4DB2-BD59-A6C34878D82A}">
                    <a16:rowId xmlns:a16="http://schemas.microsoft.com/office/drawing/2014/main" val="10004"/>
                  </a:ext>
                </a:extLst>
              </a:tr>
              <a:tr h="406576">
                <a:tc>
                  <a:txBody>
                    <a:bodyPr/>
                    <a:lstStyle/>
                    <a:p>
                      <a:endParaRPr lang="fr-FR" dirty="0"/>
                    </a:p>
                  </a:txBody>
                  <a:tcPr/>
                </a:tc>
                <a:extLst>
                  <a:ext uri="{0D108BD9-81ED-4DB2-BD59-A6C34878D82A}">
                    <a16:rowId xmlns:a16="http://schemas.microsoft.com/office/drawing/2014/main" val="10005"/>
                  </a:ext>
                </a:extLst>
              </a:tr>
              <a:tr h="406576">
                <a:tc>
                  <a:txBody>
                    <a:bodyPr/>
                    <a:lstStyle/>
                    <a:p>
                      <a:r>
                        <a:rPr lang="fr-FR" dirty="0" smtClean="0"/>
                        <a:t>  </a:t>
                      </a:r>
                      <a:endParaRPr lang="fr-FR" dirty="0">
                        <a:solidFill>
                          <a:srgbClr val="C00000"/>
                        </a:solidFill>
                      </a:endParaRPr>
                    </a:p>
                  </a:txBody>
                  <a:tcPr/>
                </a:tc>
                <a:extLst>
                  <a:ext uri="{0D108BD9-81ED-4DB2-BD59-A6C34878D82A}">
                    <a16:rowId xmlns:a16="http://schemas.microsoft.com/office/drawing/2014/main" val="10006"/>
                  </a:ext>
                </a:extLst>
              </a:tr>
              <a:tr h="406576">
                <a:tc>
                  <a:txBody>
                    <a:bodyPr/>
                    <a:lstStyle/>
                    <a:p>
                      <a:endParaRPr lang="fr-FR" dirty="0"/>
                    </a:p>
                  </a:txBody>
                  <a:tcPr/>
                </a:tc>
                <a:extLst>
                  <a:ext uri="{0D108BD9-81ED-4DB2-BD59-A6C34878D82A}">
                    <a16:rowId xmlns:a16="http://schemas.microsoft.com/office/drawing/2014/main" val="10007"/>
                  </a:ext>
                </a:extLst>
              </a:tr>
              <a:tr h="406576">
                <a:tc>
                  <a:txBody>
                    <a:bodyPr/>
                    <a:lstStyle/>
                    <a:p>
                      <a:r>
                        <a:rPr lang="fr-FR" b="1" dirty="0" smtClean="0">
                          <a:solidFill>
                            <a:srgbClr val="002060"/>
                          </a:solidFill>
                        </a:rPr>
                        <a:t>@</a:t>
                      </a:r>
                      <a:r>
                        <a:rPr lang="fr-FR" b="1" dirty="0" err="1" smtClean="0">
                          <a:solidFill>
                            <a:srgbClr val="002060"/>
                          </a:solidFill>
                        </a:rPr>
                        <a:t>sse</a:t>
                      </a:r>
                      <a:r>
                        <a:rPr lang="fr-FR" b="1" dirty="0" smtClean="0">
                          <a:solidFill>
                            <a:srgbClr val="002060"/>
                          </a:solidFill>
                        </a:rPr>
                        <a:t> </a:t>
                      </a:r>
                      <a:r>
                        <a:rPr lang="fr-FR" b="1" dirty="0" err="1" smtClean="0">
                          <a:solidFill>
                            <a:srgbClr val="002060"/>
                          </a:solidFill>
                        </a:rPr>
                        <a:t>phy</a:t>
                      </a:r>
                      <a:r>
                        <a:rPr lang="fr-FR" b="1" dirty="0" smtClean="0">
                          <a:solidFill>
                            <a:srgbClr val="002060"/>
                          </a:solidFill>
                        </a:rPr>
                        <a:t>.</a:t>
                      </a:r>
                      <a:endParaRPr lang="fr-FR" b="1" dirty="0">
                        <a:solidFill>
                          <a:srgbClr val="002060"/>
                        </a:solidFill>
                      </a:endParaRPr>
                    </a:p>
                  </a:txBody>
                  <a:tcPr/>
                </a:tc>
                <a:extLst>
                  <a:ext uri="{0D108BD9-81ED-4DB2-BD59-A6C34878D82A}">
                    <a16:rowId xmlns:a16="http://schemas.microsoft.com/office/drawing/2014/main" val="10008"/>
                  </a:ext>
                </a:extLst>
              </a:tr>
              <a:tr h="406576">
                <a:tc>
                  <a:txBody>
                    <a:bodyPr/>
                    <a:lstStyle/>
                    <a:p>
                      <a:endParaRPr lang="fr-FR" dirty="0"/>
                    </a:p>
                  </a:txBody>
                  <a:tcPr/>
                </a:tc>
                <a:extLst>
                  <a:ext uri="{0D108BD9-81ED-4DB2-BD59-A6C34878D82A}">
                    <a16:rowId xmlns:a16="http://schemas.microsoft.com/office/drawing/2014/main" val="10009"/>
                  </a:ext>
                </a:extLst>
              </a:tr>
              <a:tr h="406576">
                <a:tc>
                  <a:txBody>
                    <a:bodyPr/>
                    <a:lstStyle/>
                    <a:p>
                      <a:endParaRPr lang="fr-FR" dirty="0"/>
                    </a:p>
                  </a:txBody>
                  <a:tcPr/>
                </a:tc>
                <a:extLst>
                  <a:ext uri="{0D108BD9-81ED-4DB2-BD59-A6C34878D82A}">
                    <a16:rowId xmlns:a16="http://schemas.microsoft.com/office/drawing/2014/main" val="10010"/>
                  </a:ext>
                </a:extLst>
              </a:tr>
            </a:tbl>
          </a:graphicData>
        </a:graphic>
      </p:graphicFrame>
      <p:cxnSp>
        <p:nvCxnSpPr>
          <p:cNvPr id="73" name="Connecteur droit avec flèche 72"/>
          <p:cNvCxnSpPr/>
          <p:nvPr/>
        </p:nvCxnSpPr>
        <p:spPr>
          <a:xfrm>
            <a:off x="7502546" y="5072074"/>
            <a:ext cx="284164"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44" name="Rectangle à coins arrondis 43"/>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cxnSp>
        <p:nvCxnSpPr>
          <p:cNvPr id="75" name="Connecteur droit avec flèche 74"/>
          <p:cNvCxnSpPr/>
          <p:nvPr/>
        </p:nvCxnSpPr>
        <p:spPr>
          <a:xfrm flipV="1">
            <a:off x="2511570" y="1968708"/>
            <a:ext cx="2917686" cy="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79" name="Connecteur droit avec flèche 78"/>
          <p:cNvCxnSpPr/>
          <p:nvPr/>
        </p:nvCxnSpPr>
        <p:spPr>
          <a:xfrm rot="16200000" flipH="1">
            <a:off x="1607324" y="2821776"/>
            <a:ext cx="357190" cy="2"/>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82" name="Rectangle 81"/>
          <p:cNvSpPr/>
          <p:nvPr/>
        </p:nvSpPr>
        <p:spPr>
          <a:xfrm>
            <a:off x="1214414" y="5845750"/>
            <a:ext cx="662361" cy="369332"/>
          </a:xfrm>
          <a:prstGeom prst="rect">
            <a:avLst/>
          </a:prstGeom>
        </p:spPr>
        <p:txBody>
          <a:bodyPr wrap="none">
            <a:spAutoFit/>
          </a:bodyPr>
          <a:lstStyle/>
          <a:p>
            <a:r>
              <a:rPr lang="fr-FR" dirty="0" smtClean="0"/>
              <a:t>@TS</a:t>
            </a:r>
            <a:endParaRPr lang="fr-FR" dirty="0"/>
          </a:p>
        </p:txBody>
      </p:sp>
      <p:cxnSp>
        <p:nvCxnSpPr>
          <p:cNvPr id="84" name="Connecteur droit avec flèche 83"/>
          <p:cNvCxnSpPr/>
          <p:nvPr/>
        </p:nvCxnSpPr>
        <p:spPr>
          <a:xfrm rot="5400000" flipH="1" flipV="1">
            <a:off x="1143770" y="5499908"/>
            <a:ext cx="71438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86" name="Ellipse 85"/>
          <p:cNvSpPr/>
          <p:nvPr/>
        </p:nvSpPr>
        <p:spPr>
          <a:xfrm>
            <a:off x="1285852" y="4714884"/>
            <a:ext cx="428628" cy="428628"/>
          </a:xfrm>
          <a:prstGeom prst="ellipse">
            <a:avLst/>
          </a:prstGeom>
        </p:spPr>
        <p:style>
          <a:lnRef idx="2">
            <a:schemeClr val="accent6"/>
          </a:lnRef>
          <a:fillRef idx="1">
            <a:schemeClr val="lt1"/>
          </a:fillRef>
          <a:effectRef idx="0">
            <a:schemeClr val="accent6"/>
          </a:effectRef>
          <a:fontRef idx="minor">
            <a:schemeClr val="dk1"/>
          </a:fontRef>
        </p:style>
        <p:txBody>
          <a:bodyPr lIns="36000" tIns="36000" rIns="36000" bIns="36000" rtlCol="0" anchor="ctr"/>
          <a:lstStyle/>
          <a:p>
            <a:pPr algn="ctr"/>
            <a:r>
              <a:rPr lang="fr-FR" b="1" dirty="0" smtClean="0"/>
              <a:t>+</a:t>
            </a:r>
            <a:endParaRPr lang="fr-FR" b="1" dirty="0"/>
          </a:p>
        </p:txBody>
      </p:sp>
      <p:cxnSp>
        <p:nvCxnSpPr>
          <p:cNvPr id="87" name="Connecteur droit avec flèche 86"/>
          <p:cNvCxnSpPr/>
          <p:nvPr/>
        </p:nvCxnSpPr>
        <p:spPr>
          <a:xfrm>
            <a:off x="1714480" y="4999048"/>
            <a:ext cx="785818"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99" name="Connecteur droit avec flèche 98"/>
          <p:cNvCxnSpPr/>
          <p:nvPr/>
        </p:nvCxnSpPr>
        <p:spPr>
          <a:xfrm rot="16200000" flipH="1">
            <a:off x="3178960" y="2178834"/>
            <a:ext cx="357192" cy="4"/>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37" name="Connecteur droit avec flèche 136"/>
          <p:cNvCxnSpPr/>
          <p:nvPr/>
        </p:nvCxnSpPr>
        <p:spPr>
          <a:xfrm>
            <a:off x="6429388" y="3355974"/>
            <a:ext cx="785818" cy="1588"/>
          </a:xfrm>
          <a:prstGeom prst="straightConnector1">
            <a:avLst/>
          </a:prstGeom>
          <a:ln>
            <a:headEnd type="none" w="med" len="med"/>
            <a:tailEnd type="none" w="med" len="med"/>
          </a:ln>
        </p:spPr>
        <p:style>
          <a:lnRef idx="3">
            <a:schemeClr val="accent3"/>
          </a:lnRef>
          <a:fillRef idx="0">
            <a:schemeClr val="accent3"/>
          </a:fillRef>
          <a:effectRef idx="2">
            <a:schemeClr val="accent3"/>
          </a:effectRef>
          <a:fontRef idx="minor">
            <a:schemeClr val="tx1"/>
          </a:fontRef>
        </p:style>
      </p:cxnSp>
      <p:cxnSp>
        <p:nvCxnSpPr>
          <p:cNvPr id="139" name="Connecteur droit avec flèche 138"/>
          <p:cNvCxnSpPr/>
          <p:nvPr/>
        </p:nvCxnSpPr>
        <p:spPr>
          <a:xfrm>
            <a:off x="6643702" y="5070486"/>
            <a:ext cx="360000" cy="1588"/>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
        <p:nvSpPr>
          <p:cNvPr id="145" name="ZoneTexte 144"/>
          <p:cNvSpPr txBox="1"/>
          <p:nvPr/>
        </p:nvSpPr>
        <p:spPr>
          <a:xfrm>
            <a:off x="5286380" y="5929330"/>
            <a:ext cx="2286016" cy="369332"/>
          </a:xfrm>
          <a:prstGeom prst="rect">
            <a:avLst/>
          </a:prstGeom>
          <a:noFill/>
          <a:ln>
            <a:noFill/>
          </a:ln>
        </p:spPr>
        <p:txBody>
          <a:bodyPr wrap="square" rtlCol="0">
            <a:spAutoFit/>
          </a:bodyPr>
          <a:lstStyle/>
          <a:p>
            <a:r>
              <a:rPr lang="fr-FR" i="1" dirty="0" smtClean="0">
                <a:solidFill>
                  <a:srgbClr val="C00000"/>
                </a:solidFill>
              </a:rPr>
              <a:t>Table des pages(TP)</a:t>
            </a:r>
            <a:endParaRPr lang="fr-FR" i="1" dirty="0">
              <a:solidFill>
                <a:srgbClr val="C00000"/>
              </a:solidFill>
            </a:endParaRPr>
          </a:p>
        </p:txBody>
      </p:sp>
      <p:sp>
        <p:nvSpPr>
          <p:cNvPr id="2" name="Rectangle 1"/>
          <p:cNvSpPr/>
          <p:nvPr/>
        </p:nvSpPr>
        <p:spPr>
          <a:xfrm>
            <a:off x="4352328" y="6372036"/>
            <a:ext cx="3937296" cy="369332"/>
          </a:xfrm>
          <a:prstGeom prst="rect">
            <a:avLst/>
          </a:prstGeom>
        </p:spPr>
        <p:txBody>
          <a:bodyPr wrap="none">
            <a:spAutoFit/>
          </a:bodyPr>
          <a:lstStyle/>
          <a:p>
            <a:r>
              <a:rPr lang="fr-FR" b="1" dirty="0" smtClean="0">
                <a:solidFill>
                  <a:srgbClr val="002060"/>
                </a:solidFill>
              </a:rPr>
              <a:t>@</a:t>
            </a:r>
            <a:r>
              <a:rPr lang="fr-FR" b="1" dirty="0">
                <a:solidFill>
                  <a:srgbClr val="002060"/>
                </a:solidFill>
              </a:rPr>
              <a:t> </a:t>
            </a:r>
            <a:r>
              <a:rPr lang="fr-FR" b="1" i="1" dirty="0" smtClean="0">
                <a:solidFill>
                  <a:srgbClr val="002060"/>
                </a:solidFill>
                <a:latin typeface="Comic Sans MS" pitchFamily="66" charset="0"/>
              </a:rPr>
              <a:t>physique </a:t>
            </a:r>
            <a:r>
              <a:rPr lang="fr-FR" b="1" i="1" dirty="0">
                <a:solidFill>
                  <a:srgbClr val="002060"/>
                </a:solidFill>
                <a:latin typeface="Comic Sans MS" pitchFamily="66" charset="0"/>
              </a:rPr>
              <a:t>linéaire = F * T + d’</a:t>
            </a:r>
            <a:r>
              <a:rPr lang="fr-FR" b="1" dirty="0">
                <a:solidFill>
                  <a:srgbClr val="002060"/>
                </a:solidFill>
                <a:latin typeface="Comic Sans MS" pitchFamily="66" charset="0"/>
              </a:rPr>
              <a:t> </a:t>
            </a:r>
            <a:endParaRPr lang="fr-FR" dirty="0">
              <a:solidFill>
                <a:srgbClr val="00206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643042" y="1857364"/>
            <a:ext cx="6786610" cy="2554545"/>
          </a:xfrm>
          <a:prstGeom prst="rect">
            <a:avLst/>
          </a:prstGeom>
          <a:solidFill>
            <a:srgbClr val="FFFF00"/>
          </a:solidFill>
        </p:spPr>
        <p:txBody>
          <a:bodyPr wrap="square" rtlCol="0">
            <a:spAutoFit/>
          </a:bodyPr>
          <a:lstStyle/>
          <a:p>
            <a:pPr algn="ctr"/>
            <a:r>
              <a:rPr lang="fr-FR" sz="8000" dirty="0" smtClean="0">
                <a:solidFill>
                  <a:srgbClr val="002060"/>
                </a:solidFill>
                <a:latin typeface="Aparajita" pitchFamily="34" charset="0"/>
                <a:cs typeface="Aparajita" pitchFamily="34" charset="0"/>
              </a:rPr>
              <a:t>FIN DU </a:t>
            </a:r>
          </a:p>
          <a:p>
            <a:pPr algn="ctr"/>
            <a:r>
              <a:rPr lang="fr-FR" sz="8000" dirty="0" smtClean="0">
                <a:solidFill>
                  <a:srgbClr val="002060"/>
                </a:solidFill>
                <a:latin typeface="Aparajita" pitchFamily="34" charset="0"/>
                <a:cs typeface="Aparajita" pitchFamily="34" charset="0"/>
              </a:rPr>
              <a:t>CHAPITRE 1</a:t>
            </a:r>
            <a:endParaRPr lang="fr-FR" sz="8000" dirty="0">
              <a:solidFill>
                <a:srgbClr val="002060"/>
              </a:solidFill>
              <a:latin typeface="Aparajita" pitchFamily="34" charset="0"/>
              <a:cs typeface="Aparajita" pitchFamily="34" charset="0"/>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z="1600" b="1" smtClean="0">
                <a:solidFill>
                  <a:srgbClr val="002060"/>
                </a:solidFill>
              </a:rPr>
              <a:pPr/>
              <a:t>37</a:t>
            </a:fld>
            <a:endParaRPr lang="fr-BE" sz="1600" b="1" dirty="0">
              <a:solidFill>
                <a:srgbClr val="002060"/>
              </a:solidFill>
            </a:endParaRPr>
          </a:p>
        </p:txBody>
      </p:sp>
      <p:sp>
        <p:nvSpPr>
          <p:cNvPr id="9" name="Titre 1"/>
          <p:cNvSpPr txBox="1">
            <a:spLocks/>
          </p:cNvSpPr>
          <p:nvPr/>
        </p:nvSpPr>
        <p:spPr>
          <a:xfrm>
            <a:off x="1435608" y="131762"/>
            <a:ext cx="7498080" cy="582594"/>
          </a:xfrm>
          <a:prstGeom prst="rect">
            <a:avLst/>
          </a:prstGeom>
          <a:solidFill>
            <a:srgbClr val="FFFF00"/>
          </a:solidFill>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000" b="0" i="0" u="sng" strike="noStrike" kern="1200" cap="none" spc="0" normalizeH="0" baseline="0" noProof="0" dirty="0" smtClean="0">
                <a:ln>
                  <a:noFill/>
                </a:ln>
                <a:solidFill>
                  <a:schemeClr val="tx2">
                    <a:satMod val="130000"/>
                  </a:schemeClr>
                </a:solidFill>
                <a:effectLst/>
                <a:uLnTx/>
                <a:uFillTx/>
                <a:latin typeface="Comic Sans MS" pitchFamily="66" charset="0"/>
                <a:ea typeface="+mj-ea"/>
                <a:cs typeface="+mj-cs"/>
              </a:rPr>
              <a:t>Chapitre 1</a:t>
            </a:r>
            <a:r>
              <a:rPr kumimoji="0" lang="fr-FR" sz="20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fr-FR" sz="2400" b="1" i="0" u="none" strike="noStrike" kern="1200" cap="none" spc="0" normalizeH="0" baseline="0" noProof="0" dirty="0" smtClean="0">
                <a:ln>
                  <a:noFill/>
                </a:ln>
                <a:solidFill>
                  <a:srgbClr val="0070C0"/>
                </a:solidFill>
                <a:effectLst/>
                <a:uLnTx/>
                <a:uFillTx/>
                <a:latin typeface="Comic Sans MS" pitchFamily="66" charset="0"/>
                <a:ea typeface="+mj-ea"/>
                <a:cs typeface="+mj-cs"/>
              </a:rPr>
              <a:t>Gestion de la mémoire centrale</a:t>
            </a:r>
            <a:endParaRPr kumimoji="0" lang="fr-FR" sz="2000" b="0" i="0" u="none" strike="noStrike" kern="1200" cap="none" spc="0" normalizeH="0" baseline="0" noProof="0" dirty="0">
              <a:ln>
                <a:noFill/>
              </a:ln>
              <a:solidFill>
                <a:srgbClr val="0070C0"/>
              </a:solidFill>
              <a:effectLst>
                <a:outerShdw blurRad="50000" dist="30000" dir="5400000" algn="tl" rotWithShape="0">
                  <a:srgbClr val="000000">
                    <a:alpha val="30000"/>
                  </a:srgbClr>
                </a:outerShdw>
              </a:effectLst>
              <a:uLnTx/>
              <a:uFillTx/>
              <a:latin typeface="Comic Sans MS" pitchFamily="66" charset="0"/>
              <a:ea typeface="+mj-ea"/>
              <a:cs typeface="+mj-cs"/>
            </a:endParaRPr>
          </a:p>
        </p:txBody>
      </p:sp>
      <p:sp>
        <p:nvSpPr>
          <p:cNvPr id="10" name="Rectangle à coins arrondis 9"/>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214414" y="1031732"/>
            <a:ext cx="7572428" cy="1754326"/>
          </a:xfrm>
          <a:prstGeom prst="rect">
            <a:avLst/>
          </a:prstGeom>
          <a:noFill/>
        </p:spPr>
        <p:txBody>
          <a:bodyPr wrap="square" rtlCol="0">
            <a:spAutoFit/>
          </a:bodyPr>
          <a:lstStyle/>
          <a:p>
            <a:pPr marL="266700" indent="360363" algn="just">
              <a:lnSpc>
                <a:spcPct val="150000"/>
              </a:lnSpc>
              <a:buClr>
                <a:schemeClr val="accent4">
                  <a:lumMod val="50000"/>
                </a:schemeClr>
              </a:buClr>
            </a:pPr>
            <a:r>
              <a:rPr lang="fr-FR" dirty="0" smtClean="0">
                <a:latin typeface="Comic Sans MS" pitchFamily="66" charset="0"/>
              </a:rPr>
              <a:t>On trouve dans un ordinateurs différentes types de mémoires. Les capacités de stockage et la vitesse d’accès à ces mémoires sont différentes. Ci-dessous une classification de quelques mémoires selon la vitesse d’accès à elles:</a:t>
            </a:r>
          </a:p>
        </p:txBody>
      </p:sp>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4</a:t>
            </a:fld>
            <a:endParaRPr lang="fr-BE" sz="1600" b="1" dirty="0">
              <a:solidFill>
                <a:srgbClr val="002060"/>
              </a:solidFill>
            </a:endParaRPr>
          </a:p>
        </p:txBody>
      </p:sp>
      <p:sp>
        <p:nvSpPr>
          <p:cNvPr id="11" name="Titre 1"/>
          <p:cNvSpPr>
            <a:spLocks noGrp="1"/>
          </p:cNvSpPr>
          <p:nvPr>
            <p:ph type="title"/>
          </p:nvPr>
        </p:nvSpPr>
        <p:spPr>
          <a:xfrm>
            <a:off x="1435608" y="131762"/>
            <a:ext cx="7498080" cy="511156"/>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grpSp>
        <p:nvGrpSpPr>
          <p:cNvPr id="21" name="Groupe 20"/>
          <p:cNvGrpSpPr/>
          <p:nvPr/>
        </p:nvGrpSpPr>
        <p:grpSpPr>
          <a:xfrm>
            <a:off x="1142976" y="2500306"/>
            <a:ext cx="7715304" cy="4144198"/>
            <a:chOff x="1142976" y="2500306"/>
            <a:chExt cx="7715304" cy="4144198"/>
          </a:xfrm>
        </p:grpSpPr>
        <p:sp>
          <p:nvSpPr>
            <p:cNvPr id="6" name="Rectangle 5"/>
            <p:cNvSpPr/>
            <p:nvPr/>
          </p:nvSpPr>
          <p:spPr>
            <a:xfrm>
              <a:off x="1142976" y="6143644"/>
              <a:ext cx="7072362" cy="500066"/>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fr-FR" b="1" dirty="0" smtClean="0">
                  <a:solidFill>
                    <a:schemeClr val="bg1"/>
                  </a:solidFill>
                </a:rPr>
                <a:t>Bande magnétique (Disquette)</a:t>
              </a:r>
              <a:endParaRPr lang="fr-FR" b="1" dirty="0">
                <a:solidFill>
                  <a:schemeClr val="bg1"/>
                </a:solidFill>
              </a:endParaRPr>
            </a:p>
          </p:txBody>
        </p:sp>
        <p:sp>
          <p:nvSpPr>
            <p:cNvPr id="7" name="Rectangle 6"/>
            <p:cNvSpPr/>
            <p:nvPr/>
          </p:nvSpPr>
          <p:spPr>
            <a:xfrm>
              <a:off x="1714480" y="5429264"/>
              <a:ext cx="5929354" cy="500066"/>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fr-FR" b="1" dirty="0" smtClean="0">
                  <a:solidFill>
                    <a:schemeClr val="bg1"/>
                  </a:solidFill>
                </a:rPr>
                <a:t>Disque optique (CD, DVD)</a:t>
              </a:r>
              <a:endParaRPr lang="fr-FR" b="1" dirty="0">
                <a:solidFill>
                  <a:schemeClr val="bg1"/>
                </a:solidFill>
              </a:endParaRPr>
            </a:p>
          </p:txBody>
        </p:sp>
        <p:sp>
          <p:nvSpPr>
            <p:cNvPr id="10" name="Rectangle 9"/>
            <p:cNvSpPr/>
            <p:nvPr/>
          </p:nvSpPr>
          <p:spPr>
            <a:xfrm>
              <a:off x="2285984" y="4786322"/>
              <a:ext cx="4857784" cy="500066"/>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fr-FR" b="1" dirty="0" smtClean="0">
                  <a:solidFill>
                    <a:schemeClr val="bg1"/>
                  </a:solidFill>
                </a:rPr>
                <a:t>Disque magnétique (Disques dur, HDD)</a:t>
              </a:r>
              <a:endParaRPr lang="fr-FR" b="1" dirty="0">
                <a:solidFill>
                  <a:schemeClr val="bg1"/>
                </a:solidFill>
              </a:endParaRPr>
            </a:p>
          </p:txBody>
        </p:sp>
        <p:sp>
          <p:nvSpPr>
            <p:cNvPr id="12" name="Rectangle 11"/>
            <p:cNvSpPr/>
            <p:nvPr/>
          </p:nvSpPr>
          <p:spPr>
            <a:xfrm>
              <a:off x="2928926" y="4143380"/>
              <a:ext cx="3643338" cy="500066"/>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fr-FR" b="1" dirty="0" smtClean="0">
                  <a:solidFill>
                    <a:schemeClr val="bg1"/>
                  </a:solidFill>
                </a:rPr>
                <a:t>Mémoire centrale (RAM)</a:t>
              </a:r>
              <a:endParaRPr lang="fr-FR" b="1" dirty="0">
                <a:solidFill>
                  <a:schemeClr val="bg1"/>
                </a:solidFill>
              </a:endParaRPr>
            </a:p>
          </p:txBody>
        </p:sp>
        <p:sp>
          <p:nvSpPr>
            <p:cNvPr id="13" name="Rectangle 12"/>
            <p:cNvSpPr/>
            <p:nvPr/>
          </p:nvSpPr>
          <p:spPr>
            <a:xfrm>
              <a:off x="3357554" y="3500438"/>
              <a:ext cx="2857520" cy="500066"/>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fr-FR" b="1" dirty="0" smtClean="0">
                  <a:solidFill>
                    <a:schemeClr val="bg1"/>
                  </a:solidFill>
                </a:rPr>
                <a:t>Mémoire cache (SRAM)</a:t>
              </a:r>
              <a:endParaRPr lang="fr-FR" b="1" dirty="0">
                <a:solidFill>
                  <a:schemeClr val="bg1"/>
                </a:solidFill>
              </a:endParaRPr>
            </a:p>
          </p:txBody>
        </p:sp>
        <p:sp>
          <p:nvSpPr>
            <p:cNvPr id="14" name="Rectangle 13"/>
            <p:cNvSpPr/>
            <p:nvPr/>
          </p:nvSpPr>
          <p:spPr>
            <a:xfrm>
              <a:off x="3786182" y="2857496"/>
              <a:ext cx="1785950" cy="500066"/>
            </a:xfrm>
            <a:prstGeom prst="rect">
              <a:avLst/>
            </a:prstGeom>
            <a:ln/>
          </p:spPr>
          <p:style>
            <a:lnRef idx="3">
              <a:schemeClr val="lt1"/>
            </a:lnRef>
            <a:fillRef idx="1">
              <a:schemeClr val="dk1"/>
            </a:fillRef>
            <a:effectRef idx="1">
              <a:schemeClr val="dk1"/>
            </a:effectRef>
            <a:fontRef idx="minor">
              <a:schemeClr val="lt1"/>
            </a:fontRef>
          </p:style>
          <p:txBody>
            <a:bodyPr rtlCol="0" anchor="ctr"/>
            <a:lstStyle/>
            <a:p>
              <a:pPr algn="ctr"/>
              <a:r>
                <a:rPr lang="fr-FR" dirty="0" smtClean="0">
                  <a:solidFill>
                    <a:schemeClr val="bg1"/>
                  </a:solidFill>
                </a:rPr>
                <a:t>Registres</a:t>
              </a:r>
              <a:endParaRPr lang="fr-FR" dirty="0">
                <a:solidFill>
                  <a:schemeClr val="bg1"/>
                </a:solidFill>
              </a:endParaRPr>
            </a:p>
          </p:txBody>
        </p:sp>
        <p:cxnSp>
          <p:nvCxnSpPr>
            <p:cNvPr id="16" name="Connecteur droit avec flèche 15"/>
            <p:cNvCxnSpPr/>
            <p:nvPr/>
          </p:nvCxnSpPr>
          <p:spPr>
            <a:xfrm rot="5400000" flipH="1" flipV="1">
              <a:off x="6465107" y="4679165"/>
              <a:ext cx="392909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7358082" y="3643314"/>
              <a:ext cx="1071570" cy="646331"/>
            </a:xfrm>
            <a:prstGeom prst="rect">
              <a:avLst/>
            </a:prstGeom>
            <a:noFill/>
          </p:spPr>
          <p:txBody>
            <a:bodyPr wrap="square" rtlCol="0">
              <a:spAutoFit/>
            </a:bodyPr>
            <a:lstStyle/>
            <a:p>
              <a:pPr algn="ctr"/>
              <a:r>
                <a:rPr lang="fr-FR" dirty="0" smtClean="0">
                  <a:solidFill>
                    <a:srgbClr val="00B050"/>
                  </a:solidFill>
                </a:rPr>
                <a:t>Vitesse d’accès</a:t>
              </a:r>
              <a:endParaRPr lang="fr-FR" dirty="0">
                <a:solidFill>
                  <a:srgbClr val="00B050"/>
                </a:solidFill>
              </a:endParaRPr>
            </a:p>
          </p:txBody>
        </p:sp>
        <p:sp>
          <p:nvSpPr>
            <p:cNvPr id="18" name="ZoneTexte 17"/>
            <p:cNvSpPr txBox="1"/>
            <p:nvPr/>
          </p:nvSpPr>
          <p:spPr>
            <a:xfrm>
              <a:off x="8501090" y="2500306"/>
              <a:ext cx="357190" cy="461666"/>
            </a:xfrm>
            <a:prstGeom prst="rect">
              <a:avLst/>
            </a:prstGeom>
            <a:noFill/>
          </p:spPr>
          <p:txBody>
            <a:bodyPr wrap="square" rtlCol="0">
              <a:spAutoFit/>
            </a:bodyPr>
            <a:lstStyle/>
            <a:p>
              <a:pPr algn="ctr"/>
              <a:r>
                <a:rPr lang="fr-FR" sz="2400" b="1" dirty="0" smtClean="0">
                  <a:solidFill>
                    <a:srgbClr val="00B050"/>
                  </a:solidFill>
                </a:rPr>
                <a:t>+</a:t>
              </a:r>
              <a:endParaRPr lang="fr-FR" b="1" dirty="0">
                <a:solidFill>
                  <a:srgbClr val="00B050"/>
                </a:solidFill>
              </a:endParaRPr>
            </a:p>
          </p:txBody>
        </p:sp>
      </p:grpSp>
      <p:sp>
        <p:nvSpPr>
          <p:cNvPr id="19" name="ZoneTexte 18"/>
          <p:cNvSpPr txBox="1"/>
          <p:nvPr/>
        </p:nvSpPr>
        <p:spPr>
          <a:xfrm flipV="1">
            <a:off x="8429652" y="6396335"/>
            <a:ext cx="357190" cy="461665"/>
          </a:xfrm>
          <a:prstGeom prst="rect">
            <a:avLst/>
          </a:prstGeom>
          <a:noFill/>
        </p:spPr>
        <p:txBody>
          <a:bodyPr wrap="square" rtlCol="0">
            <a:spAutoFit/>
          </a:bodyPr>
          <a:lstStyle/>
          <a:p>
            <a:pPr algn="ctr"/>
            <a:r>
              <a:rPr lang="fr-FR" sz="2400" b="1" dirty="0" smtClean="0">
                <a:solidFill>
                  <a:srgbClr val="00B050"/>
                </a:solidFill>
              </a:rPr>
              <a:t>-</a:t>
            </a:r>
            <a:endParaRPr lang="fr-FR" b="1" dirty="0">
              <a:solidFill>
                <a:srgbClr val="00B050"/>
              </a:solidFill>
            </a:endParaRPr>
          </a:p>
        </p:txBody>
      </p:sp>
      <p:sp>
        <p:nvSpPr>
          <p:cNvPr id="20" name="ZoneTexte 19"/>
          <p:cNvSpPr txBox="1"/>
          <p:nvPr/>
        </p:nvSpPr>
        <p:spPr>
          <a:xfrm>
            <a:off x="1428728" y="571480"/>
            <a:ext cx="7572428" cy="502958"/>
          </a:xfrm>
          <a:prstGeom prst="rect">
            <a:avLst/>
          </a:prstGeom>
          <a:noFill/>
        </p:spPr>
        <p:txBody>
          <a:bodyPr wrap="square" rtlCol="0">
            <a:spAutoFit/>
          </a:bodyPr>
          <a:lstStyle/>
          <a:p>
            <a:pPr indent="-342900">
              <a:lnSpc>
                <a:spcPct val="150000"/>
              </a:lnSpc>
            </a:pPr>
            <a:r>
              <a:rPr lang="fr-FR" sz="2000" b="1" u="sng" dirty="0" smtClean="0">
                <a:solidFill>
                  <a:srgbClr val="C00000"/>
                </a:solidFill>
                <a:latin typeface="Comic Sans MS" pitchFamily="66" charset="0"/>
              </a:rPr>
              <a:t>2. Hiérarchie des mémoires</a:t>
            </a:r>
          </a:p>
        </p:txBody>
      </p:sp>
      <p:sp>
        <p:nvSpPr>
          <p:cNvPr id="22" name="Rectangle à coins arrondis 21"/>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ox(out)">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214414" y="857232"/>
            <a:ext cx="7572428" cy="5539978"/>
          </a:xfrm>
          <a:prstGeom prst="rect">
            <a:avLst/>
          </a:prstGeom>
          <a:noFill/>
        </p:spPr>
        <p:txBody>
          <a:bodyPr wrap="square" rtlCol="0">
            <a:spAutoFit/>
          </a:bodyPr>
          <a:lstStyle/>
          <a:p>
            <a:pPr marL="342900" indent="-342900">
              <a:lnSpc>
                <a:spcPct val="150000"/>
              </a:lnSpc>
            </a:pPr>
            <a:r>
              <a:rPr lang="fr-FR" sz="2000" b="1" dirty="0" smtClean="0">
                <a:solidFill>
                  <a:srgbClr val="C00000"/>
                </a:solidFill>
                <a:latin typeface="Comic Sans MS" pitchFamily="66" charset="0"/>
              </a:rPr>
              <a:t>3. Objectifs du gestionnaire de la mémoire centrale</a:t>
            </a:r>
            <a:endParaRPr lang="fr-FR" sz="2000" b="1" u="sng" dirty="0" smtClean="0">
              <a:solidFill>
                <a:srgbClr val="C00000"/>
              </a:solidFill>
              <a:latin typeface="Comic Sans MS" pitchFamily="66" charset="0"/>
            </a:endParaRPr>
          </a:p>
          <a:p>
            <a:pPr indent="360363" algn="just">
              <a:lnSpc>
                <a:spcPct val="150000"/>
              </a:lnSpc>
            </a:pPr>
            <a:r>
              <a:rPr lang="fr-FR" dirty="0" smtClean="0">
                <a:latin typeface="Comic Sans MS" pitchFamily="66" charset="0"/>
              </a:rPr>
              <a:t>Le rôle du gestionnaire de la mémoire vise les objectifs suivants: </a:t>
            </a:r>
          </a:p>
          <a:p>
            <a:pPr marL="266700" indent="360363" algn="just">
              <a:lnSpc>
                <a:spcPct val="150000"/>
              </a:lnSpc>
              <a:buClr>
                <a:srgbClr val="C00000"/>
              </a:buClr>
              <a:buFont typeface="+mj-lt"/>
              <a:buAutoNum type="alphaUcPeriod"/>
            </a:pPr>
            <a:r>
              <a:rPr lang="fr-FR" b="1" dirty="0" smtClean="0">
                <a:solidFill>
                  <a:schemeClr val="accent5">
                    <a:lumMod val="75000"/>
                  </a:schemeClr>
                </a:solidFill>
                <a:latin typeface="Comic Sans MS" pitchFamily="66" charset="0"/>
              </a:rPr>
              <a:t>Réallocation de la mémoire</a:t>
            </a:r>
            <a:r>
              <a:rPr lang="fr-FR" dirty="0" smtClean="0">
                <a:latin typeface="Comic Sans MS" pitchFamily="66" charset="0"/>
              </a:rPr>
              <a:t>: réarranger l’emplacement des processus pour optimiser les espaces libres de la mémoire centrale;</a:t>
            </a:r>
          </a:p>
          <a:p>
            <a:pPr marL="355600" indent="360363" algn="just">
              <a:lnSpc>
                <a:spcPct val="150000"/>
              </a:lnSpc>
              <a:buClr>
                <a:srgbClr val="C00000"/>
              </a:buClr>
              <a:buFont typeface="+mj-lt"/>
              <a:buAutoNum type="alphaUcPeriod"/>
            </a:pPr>
            <a:r>
              <a:rPr lang="fr-FR" b="1" dirty="0" smtClean="0">
                <a:solidFill>
                  <a:schemeClr val="accent5">
                    <a:lumMod val="75000"/>
                  </a:schemeClr>
                </a:solidFill>
                <a:latin typeface="Comic Sans MS" pitchFamily="66" charset="0"/>
              </a:rPr>
              <a:t>Partage</a:t>
            </a:r>
            <a:r>
              <a:rPr lang="fr-FR" dirty="0" smtClean="0">
                <a:latin typeface="Comic Sans MS" pitchFamily="66" charset="0"/>
              </a:rPr>
              <a:t>: dans certains cas, les processus peuvent voir un espace mémoire partagé. Il est donc nécessaire d’assurer un accès contrôlé;</a:t>
            </a:r>
          </a:p>
          <a:p>
            <a:pPr marL="355600" indent="360363" algn="just">
              <a:lnSpc>
                <a:spcPct val="150000"/>
              </a:lnSpc>
              <a:buClr>
                <a:srgbClr val="C00000"/>
              </a:buClr>
              <a:buFont typeface="+mj-lt"/>
              <a:buAutoNum type="alphaUcPeriod"/>
            </a:pPr>
            <a:r>
              <a:rPr lang="fr-FR" b="1" dirty="0" smtClean="0">
                <a:solidFill>
                  <a:schemeClr val="accent5">
                    <a:lumMod val="75000"/>
                  </a:schemeClr>
                </a:solidFill>
                <a:latin typeface="Comic Sans MS" pitchFamily="66" charset="0"/>
              </a:rPr>
              <a:t>Protection</a:t>
            </a:r>
            <a:r>
              <a:rPr lang="fr-FR" dirty="0" smtClean="0">
                <a:latin typeface="Comic Sans MS" pitchFamily="66" charset="0"/>
              </a:rPr>
              <a:t>: autoriser ou non à un processus l’accès à un espace d’un autre processus.</a:t>
            </a:r>
          </a:p>
          <a:p>
            <a:pPr marL="355600" indent="360363" algn="just">
              <a:lnSpc>
                <a:spcPct val="150000"/>
              </a:lnSpc>
              <a:buClr>
                <a:srgbClr val="C00000"/>
              </a:buClr>
              <a:buFont typeface="+mj-lt"/>
              <a:buAutoNum type="alphaUcPeriod"/>
            </a:pPr>
            <a:r>
              <a:rPr lang="fr-FR" b="1" dirty="0" smtClean="0">
                <a:solidFill>
                  <a:schemeClr val="accent5">
                    <a:lumMod val="75000"/>
                  </a:schemeClr>
                </a:solidFill>
                <a:latin typeface="Comic Sans MS" pitchFamily="66" charset="0"/>
              </a:rPr>
              <a:t>Meilleure organisation de la mémoire centrale;</a:t>
            </a:r>
          </a:p>
          <a:p>
            <a:pPr marL="355600" indent="360363" algn="just">
              <a:lnSpc>
                <a:spcPct val="150000"/>
              </a:lnSpc>
              <a:buClr>
                <a:srgbClr val="C00000"/>
              </a:buClr>
              <a:buFont typeface="+mj-lt"/>
              <a:buAutoNum type="alphaUcPeriod"/>
            </a:pPr>
            <a:r>
              <a:rPr lang="fr-FR" b="1" dirty="0" smtClean="0">
                <a:solidFill>
                  <a:schemeClr val="accent5">
                    <a:lumMod val="75000"/>
                  </a:schemeClr>
                </a:solidFill>
                <a:latin typeface="Comic Sans MS" pitchFamily="66" charset="0"/>
              </a:rPr>
              <a:t>Simulation d’une mémoire de travail infinie;</a:t>
            </a:r>
          </a:p>
          <a:p>
            <a:pPr marL="355600" indent="360363" algn="just">
              <a:lnSpc>
                <a:spcPct val="150000"/>
              </a:lnSpc>
              <a:buClr>
                <a:srgbClr val="C00000"/>
              </a:buClr>
              <a:buFont typeface="+mj-lt"/>
              <a:buAutoNum type="alphaUcPeriod"/>
            </a:pPr>
            <a:r>
              <a:rPr lang="fr-FR" b="1" dirty="0" smtClean="0">
                <a:solidFill>
                  <a:schemeClr val="accent5">
                    <a:lumMod val="75000"/>
                  </a:schemeClr>
                </a:solidFill>
                <a:latin typeface="Comic Sans MS" pitchFamily="66" charset="0"/>
              </a:rPr>
              <a:t>Augmenter les performances (rendement global) du système</a:t>
            </a:r>
          </a:p>
        </p:txBody>
      </p:sp>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5</a:t>
            </a:fld>
            <a:endParaRPr lang="fr-BE" sz="1600" b="1" dirty="0">
              <a:solidFill>
                <a:srgbClr val="002060"/>
              </a:solidFill>
            </a:endParaRPr>
          </a:p>
        </p:txBody>
      </p:sp>
      <p:sp>
        <p:nvSpPr>
          <p:cNvPr id="11"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6" name="Rectangle à coins arrondis 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214414" y="928670"/>
            <a:ext cx="7572428" cy="4708981"/>
          </a:xfrm>
          <a:prstGeom prst="rect">
            <a:avLst/>
          </a:prstGeom>
          <a:noFill/>
        </p:spPr>
        <p:txBody>
          <a:bodyPr wrap="square" rtlCol="0">
            <a:spAutoFit/>
          </a:bodyPr>
          <a:lstStyle/>
          <a:p>
            <a:pPr marL="342900" indent="-342900">
              <a:lnSpc>
                <a:spcPct val="150000"/>
              </a:lnSpc>
            </a:pPr>
            <a:r>
              <a:rPr lang="fr-FR" sz="2000" b="1" dirty="0" smtClean="0">
                <a:solidFill>
                  <a:srgbClr val="C00000"/>
                </a:solidFill>
                <a:latin typeface="Comic Sans MS" pitchFamily="66" charset="0"/>
              </a:rPr>
              <a:t>4. Fonctions du gestionnaire de la mémoire</a:t>
            </a:r>
            <a:endParaRPr lang="fr-FR" sz="2000" b="1" u="sng" dirty="0" smtClean="0">
              <a:solidFill>
                <a:srgbClr val="C00000"/>
              </a:solidFill>
              <a:latin typeface="Comic Sans MS" pitchFamily="66" charset="0"/>
            </a:endParaRPr>
          </a:p>
          <a:p>
            <a:pPr indent="360363" algn="just">
              <a:lnSpc>
                <a:spcPct val="150000"/>
              </a:lnSpc>
            </a:pPr>
            <a:r>
              <a:rPr lang="fr-FR" dirty="0" smtClean="0">
                <a:latin typeface="Comic Sans MS" pitchFamily="66" charset="0"/>
              </a:rPr>
              <a:t>Le rôle du gestionnaire de la mémoire assure les fonctions suivantes: </a:t>
            </a:r>
          </a:p>
          <a:p>
            <a:pPr marL="266700" indent="360363" algn="just">
              <a:lnSpc>
                <a:spcPct val="150000"/>
              </a:lnSpc>
              <a:buClr>
                <a:schemeClr val="accent3"/>
              </a:buClr>
              <a:buFont typeface="+mj-lt"/>
              <a:buAutoNum type="alphaUcPeriod"/>
            </a:pPr>
            <a:r>
              <a:rPr lang="fr-FR" dirty="0" smtClean="0">
                <a:latin typeface="Comic Sans MS" pitchFamily="66" charset="0"/>
              </a:rPr>
              <a:t>Garder trace du statut de chaque portion de la mémoire (occupée / libre);</a:t>
            </a:r>
          </a:p>
          <a:p>
            <a:pPr marL="266700" indent="360363" algn="just">
              <a:lnSpc>
                <a:spcPct val="150000"/>
              </a:lnSpc>
              <a:buClr>
                <a:schemeClr val="accent3"/>
              </a:buClr>
              <a:buFont typeface="+mj-lt"/>
              <a:buAutoNum type="alphaUcPeriod"/>
            </a:pPr>
            <a:r>
              <a:rPr lang="fr-FR" dirty="0" smtClean="0">
                <a:latin typeface="Comic Sans MS" pitchFamily="66" charset="0"/>
              </a:rPr>
              <a:t>Déterminer une stratégie d’allocation de la mémoire:</a:t>
            </a:r>
          </a:p>
          <a:p>
            <a:pPr marL="266700" indent="360363" algn="just">
              <a:lnSpc>
                <a:spcPct val="150000"/>
              </a:lnSpc>
              <a:buClr>
                <a:schemeClr val="accent4">
                  <a:lumMod val="50000"/>
                </a:schemeClr>
              </a:buClr>
            </a:pPr>
            <a:r>
              <a:rPr lang="fr-FR" dirty="0" smtClean="0">
                <a:latin typeface="Comic Sans MS" pitchFamily="66" charset="0"/>
              </a:rPr>
              <a:t>(</a:t>
            </a:r>
            <a:r>
              <a:rPr lang="fr-FR" sz="1600" dirty="0" smtClean="0">
                <a:solidFill>
                  <a:srgbClr val="00B050"/>
                </a:solidFill>
                <a:latin typeface="Comic Sans MS" pitchFamily="66" charset="0"/>
              </a:rPr>
              <a:t>pour quel processus, combien d’espace, combien du temps, etc.</a:t>
            </a:r>
            <a:r>
              <a:rPr lang="fr-FR" dirty="0" smtClean="0">
                <a:latin typeface="Comic Sans MS" pitchFamily="66" charset="0"/>
              </a:rPr>
              <a:t>);</a:t>
            </a:r>
          </a:p>
          <a:p>
            <a:pPr marL="266700" indent="360363" algn="just">
              <a:lnSpc>
                <a:spcPct val="150000"/>
              </a:lnSpc>
              <a:buClr>
                <a:schemeClr val="accent3"/>
              </a:buClr>
              <a:buFont typeface="+mj-lt"/>
              <a:buAutoNum type="alphaUcPeriod" startAt="3"/>
            </a:pPr>
            <a:r>
              <a:rPr lang="fr-FR" dirty="0" smtClean="0">
                <a:latin typeface="Comic Sans MS" pitchFamily="66" charset="0"/>
              </a:rPr>
              <a:t>Déterminer une stratégie de libération de la mémoire;</a:t>
            </a:r>
          </a:p>
          <a:p>
            <a:pPr marL="266700" indent="360363" algn="just">
              <a:lnSpc>
                <a:spcPct val="150000"/>
              </a:lnSpc>
              <a:buClr>
                <a:schemeClr val="accent3"/>
              </a:buClr>
              <a:buFont typeface="+mj-lt"/>
              <a:buAutoNum type="alphaUcPeriod" startAt="3"/>
            </a:pPr>
            <a:r>
              <a:rPr lang="fr-FR" dirty="0" smtClean="0">
                <a:latin typeface="Comic Sans MS" pitchFamily="66" charset="0"/>
              </a:rPr>
              <a:t>Gérer les opérations de </a:t>
            </a:r>
            <a:r>
              <a:rPr lang="fr-FR" dirty="0" err="1" smtClean="0">
                <a:latin typeface="Comic Sans MS" pitchFamily="66" charset="0"/>
              </a:rPr>
              <a:t>swapping</a:t>
            </a:r>
            <a:r>
              <a:rPr lang="fr-FR" dirty="0" smtClean="0">
                <a:latin typeface="Comic Sans MS" pitchFamily="66" charset="0"/>
              </a:rPr>
              <a:t> (échanges) entre la mémoire centrale et la mémoire secondaire.</a:t>
            </a:r>
          </a:p>
          <a:p>
            <a:pPr marL="266700" indent="360363" algn="just">
              <a:lnSpc>
                <a:spcPct val="150000"/>
              </a:lnSpc>
              <a:buClr>
                <a:schemeClr val="accent4">
                  <a:lumMod val="50000"/>
                </a:schemeClr>
              </a:buClr>
            </a:pPr>
            <a:endParaRPr lang="fr-FR" dirty="0" smtClean="0">
              <a:latin typeface="Comic Sans MS" pitchFamily="66" charset="0"/>
            </a:endParaRPr>
          </a:p>
        </p:txBody>
      </p:sp>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6</a:t>
            </a:fld>
            <a:endParaRPr lang="fr-BE" sz="1600" b="1" dirty="0">
              <a:solidFill>
                <a:srgbClr val="002060"/>
              </a:solidFill>
            </a:endParaRPr>
          </a:p>
        </p:txBody>
      </p:sp>
      <p:sp>
        <p:nvSpPr>
          <p:cNvPr id="11"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6" name="Rectangle à coins arrondis 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1538" y="714356"/>
            <a:ext cx="7858180" cy="2215991"/>
          </a:xfrm>
          <a:prstGeom prst="rect">
            <a:avLst/>
          </a:prstGeom>
          <a:noFill/>
        </p:spPr>
        <p:txBody>
          <a:bodyPr wrap="square" rtlCol="0">
            <a:spAutoFit/>
          </a:bodyPr>
          <a:lstStyle/>
          <a:p>
            <a:pPr marL="342900" indent="-342900">
              <a:lnSpc>
                <a:spcPct val="150000"/>
              </a:lnSpc>
            </a:pPr>
            <a:r>
              <a:rPr lang="fr-FR" sz="2000" b="1" dirty="0" smtClean="0">
                <a:solidFill>
                  <a:srgbClr val="C00000"/>
                </a:solidFill>
                <a:latin typeface="Comic Sans MS" pitchFamily="66" charset="0"/>
              </a:rPr>
              <a:t>5. Modes de gestion et stratégies d’allocation de la mémoire</a:t>
            </a:r>
            <a:endParaRPr lang="fr-FR" sz="2000" b="1" u="sng" dirty="0" smtClean="0">
              <a:solidFill>
                <a:srgbClr val="C00000"/>
              </a:solidFill>
              <a:latin typeface="Comic Sans MS" pitchFamily="66" charset="0"/>
            </a:endParaRPr>
          </a:p>
          <a:p>
            <a:pPr marL="180000" indent="360363" algn="just">
              <a:lnSpc>
                <a:spcPct val="150000"/>
              </a:lnSpc>
              <a:buClr>
                <a:schemeClr val="accent4">
                  <a:lumMod val="50000"/>
                </a:schemeClr>
              </a:buClr>
            </a:pPr>
            <a:r>
              <a:rPr lang="fr-FR" dirty="0" smtClean="0">
                <a:latin typeface="Comic Sans MS" pitchFamily="66" charset="0"/>
              </a:rPr>
              <a:t>Il existe plusieurs modes de gestion de la mémoire centrale et stratégies d’allocation de la mémoire aux processus. Ces stratégies sont évoluées au fil du temps afin d’améliorer les performances du système. </a:t>
            </a:r>
          </a:p>
        </p:txBody>
      </p:sp>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7</a:t>
            </a:fld>
            <a:endParaRPr lang="fr-BE" sz="1600" b="1" dirty="0">
              <a:solidFill>
                <a:srgbClr val="002060"/>
              </a:solidFill>
            </a:endParaRPr>
          </a:p>
        </p:txBody>
      </p:sp>
      <p:sp>
        <p:nvSpPr>
          <p:cNvPr id="11"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6" name="Rectangle 5"/>
          <p:cNvSpPr/>
          <p:nvPr/>
        </p:nvSpPr>
        <p:spPr>
          <a:xfrm>
            <a:off x="1142976" y="3000372"/>
            <a:ext cx="6000792" cy="2523768"/>
          </a:xfrm>
          <a:prstGeom prst="rect">
            <a:avLst/>
          </a:prstGeom>
        </p:spPr>
        <p:txBody>
          <a:bodyPr wrap="square">
            <a:spAutoFit/>
          </a:bodyPr>
          <a:lstStyle/>
          <a:p>
            <a:r>
              <a:rPr lang="fr-FR" b="1" dirty="0" smtClean="0">
                <a:solidFill>
                  <a:srgbClr val="00B050"/>
                </a:solidFill>
                <a:latin typeface="Comic Sans MS" pitchFamily="66" charset="0"/>
              </a:rPr>
              <a:t>5.1 Une seule zone contigüe </a:t>
            </a:r>
            <a:r>
              <a:rPr lang="fr-FR" b="1" dirty="0" smtClean="0">
                <a:solidFill>
                  <a:srgbClr val="FF0000"/>
                </a:solidFill>
                <a:latin typeface="Comic Sans MS" pitchFamily="66" charset="0"/>
              </a:rPr>
              <a:t>(Monoprogrammation)</a:t>
            </a:r>
          </a:p>
          <a:p>
            <a:pPr algn="just" defTabSz="540000">
              <a:lnSpc>
                <a:spcPct val="150000"/>
              </a:lnSpc>
              <a:spcBef>
                <a:spcPts val="600"/>
              </a:spcBef>
            </a:pPr>
            <a:r>
              <a:rPr lang="fr-FR" dirty="0" smtClean="0">
                <a:latin typeface="Comic Sans MS" pitchFamily="66" charset="0"/>
              </a:rPr>
              <a:t>	l’espace mémoire centrale est divisée en deux zones contigües . L’une est allouées au système d’exploitation, l’autre à un processus utilisateur. Les premiers SE  DOS, par exemple, utilisait cette approche</a:t>
            </a:r>
            <a:r>
              <a:rPr lang="fr-FR" dirty="0" smtClean="0">
                <a:solidFill>
                  <a:srgbClr val="00B050"/>
                </a:solidFill>
                <a:latin typeface="Comic Sans MS" pitchFamily="66" charset="0"/>
              </a:rPr>
              <a:t>	</a:t>
            </a:r>
            <a:endParaRPr lang="fr-FR" dirty="0">
              <a:solidFill>
                <a:srgbClr val="00B050"/>
              </a:solidFill>
            </a:endParaRPr>
          </a:p>
        </p:txBody>
      </p:sp>
      <p:grpSp>
        <p:nvGrpSpPr>
          <p:cNvPr id="16" name="Groupe 15"/>
          <p:cNvGrpSpPr/>
          <p:nvPr/>
        </p:nvGrpSpPr>
        <p:grpSpPr>
          <a:xfrm>
            <a:off x="7215206" y="3214686"/>
            <a:ext cx="1571636" cy="3071834"/>
            <a:chOff x="6858016" y="3643314"/>
            <a:chExt cx="1714512" cy="3083976"/>
          </a:xfrm>
        </p:grpSpPr>
        <p:sp>
          <p:nvSpPr>
            <p:cNvPr id="7" name="Rectangle 6"/>
            <p:cNvSpPr/>
            <p:nvPr/>
          </p:nvSpPr>
          <p:spPr>
            <a:xfrm>
              <a:off x="6858016" y="3643314"/>
              <a:ext cx="1714512" cy="26432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Rectangle 9"/>
            <p:cNvSpPr/>
            <p:nvPr/>
          </p:nvSpPr>
          <p:spPr>
            <a:xfrm>
              <a:off x="6858016" y="3643314"/>
              <a:ext cx="1714512" cy="100408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dirty="0"/>
            </a:p>
          </p:txBody>
        </p:sp>
        <p:sp>
          <p:nvSpPr>
            <p:cNvPr id="12" name="ZoneTexte 11"/>
            <p:cNvSpPr txBox="1"/>
            <p:nvPr/>
          </p:nvSpPr>
          <p:spPr>
            <a:xfrm>
              <a:off x="7572396" y="6357958"/>
              <a:ext cx="566181" cy="369332"/>
            </a:xfrm>
            <a:prstGeom prst="rect">
              <a:avLst/>
            </a:prstGeom>
            <a:noFill/>
          </p:spPr>
          <p:txBody>
            <a:bodyPr wrap="none" rtlCol="0">
              <a:spAutoFit/>
            </a:bodyPr>
            <a:lstStyle/>
            <a:p>
              <a:r>
                <a:rPr lang="fr-FR" b="1" dirty="0" smtClean="0"/>
                <a:t>MC</a:t>
              </a:r>
              <a:endParaRPr lang="fr-FR" b="1" dirty="0"/>
            </a:p>
          </p:txBody>
        </p:sp>
        <p:sp>
          <p:nvSpPr>
            <p:cNvPr id="13" name="ZoneTexte 12"/>
            <p:cNvSpPr txBox="1"/>
            <p:nvPr/>
          </p:nvSpPr>
          <p:spPr>
            <a:xfrm>
              <a:off x="7143768" y="4071942"/>
              <a:ext cx="1106393" cy="369332"/>
            </a:xfrm>
            <a:prstGeom prst="rect">
              <a:avLst/>
            </a:prstGeom>
            <a:noFill/>
          </p:spPr>
          <p:txBody>
            <a:bodyPr wrap="none" rtlCol="0">
              <a:spAutoFit/>
            </a:bodyPr>
            <a:lstStyle/>
            <a:p>
              <a:r>
                <a:rPr lang="fr-FR" b="1" dirty="0" smtClean="0"/>
                <a:t>Système</a:t>
              </a:r>
              <a:endParaRPr lang="fr-FR" b="1" dirty="0"/>
            </a:p>
          </p:txBody>
        </p:sp>
        <p:sp>
          <p:nvSpPr>
            <p:cNvPr id="14" name="ZoneTexte 13"/>
            <p:cNvSpPr txBox="1"/>
            <p:nvPr/>
          </p:nvSpPr>
          <p:spPr>
            <a:xfrm>
              <a:off x="7072330" y="5357826"/>
              <a:ext cx="1334020" cy="369332"/>
            </a:xfrm>
            <a:prstGeom prst="rect">
              <a:avLst/>
            </a:prstGeom>
            <a:noFill/>
          </p:spPr>
          <p:txBody>
            <a:bodyPr wrap="none" rtlCol="0">
              <a:spAutoFit/>
            </a:bodyPr>
            <a:lstStyle/>
            <a:p>
              <a:r>
                <a:rPr lang="fr-FR" b="1" dirty="0" smtClean="0">
                  <a:solidFill>
                    <a:schemeClr val="bg1"/>
                  </a:solidFill>
                </a:rPr>
                <a:t>Utilisateur</a:t>
              </a:r>
              <a:endParaRPr lang="fr-FR" b="1" dirty="0">
                <a:solidFill>
                  <a:schemeClr val="bg1"/>
                </a:solidFill>
              </a:endParaRPr>
            </a:p>
          </p:txBody>
        </p:sp>
      </p:grpSp>
      <p:sp>
        <p:nvSpPr>
          <p:cNvPr id="15" name="Rectangle 14"/>
          <p:cNvSpPr/>
          <p:nvPr/>
        </p:nvSpPr>
        <p:spPr>
          <a:xfrm>
            <a:off x="1285852" y="5500702"/>
            <a:ext cx="5786478" cy="923330"/>
          </a:xfrm>
          <a:prstGeom prst="rect">
            <a:avLst/>
          </a:prstGeom>
          <a:solidFill>
            <a:schemeClr val="accent2">
              <a:lumMod val="20000"/>
              <a:lumOff val="80000"/>
            </a:schemeClr>
          </a:solidFill>
        </p:spPr>
        <p:txBody>
          <a:bodyPr wrap="square">
            <a:spAutoFit/>
          </a:bodyPr>
          <a:lstStyle/>
          <a:p>
            <a:pPr>
              <a:buFont typeface="Wingdings" pitchFamily="2" charset="2"/>
              <a:buChar char="ü"/>
            </a:pPr>
            <a:r>
              <a:rPr lang="fr-FR" dirty="0" smtClean="0">
                <a:solidFill>
                  <a:srgbClr val="0070C0"/>
                </a:solidFill>
                <a:latin typeface="Comic Sans MS" pitchFamily="66" charset="0"/>
              </a:rPr>
              <a:t>Avantage :</a:t>
            </a:r>
            <a:r>
              <a:rPr lang="fr-FR" dirty="0" smtClean="0">
                <a:latin typeface="Comic Sans MS" pitchFamily="66" charset="0"/>
              </a:rPr>
              <a:t> implémentation simple</a:t>
            </a:r>
          </a:p>
          <a:p>
            <a:pPr>
              <a:buFont typeface="Wingdings" pitchFamily="2" charset="2"/>
              <a:buChar char="Ø"/>
            </a:pPr>
            <a:r>
              <a:rPr lang="fr-FR" dirty="0" smtClean="0">
                <a:solidFill>
                  <a:srgbClr val="FF0000"/>
                </a:solidFill>
                <a:latin typeface="Comic Sans MS" pitchFamily="66" charset="0"/>
              </a:rPr>
              <a:t>Inconvénients:</a:t>
            </a:r>
            <a:r>
              <a:rPr lang="fr-FR" dirty="0" smtClean="0">
                <a:latin typeface="Comic Sans MS" pitchFamily="66" charset="0"/>
              </a:rPr>
              <a:t> restreindre l’exécution à un seul programme à la fois</a:t>
            </a:r>
          </a:p>
        </p:txBody>
      </p:sp>
      <p:sp>
        <p:nvSpPr>
          <p:cNvPr id="17" name="Rectangle à coins arrondis 16"/>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heckerboard(across)">
                                      <p:cBhvr>
                                        <p:cTn id="12" dur="500"/>
                                        <p:tgtEl>
                                          <p:spTgt spid="6"/>
                                        </p:tgtEl>
                                      </p:cBhvr>
                                    </p:animEffect>
                                  </p:childTnLst>
                                </p:cTn>
                              </p:par>
                            </p:childTnLst>
                          </p:cTn>
                        </p:par>
                        <p:par>
                          <p:cTn id="13" fill="hold">
                            <p:stCondLst>
                              <p:cond delay="500"/>
                            </p:stCondLst>
                            <p:childTnLst>
                              <p:par>
                                <p:cTn id="14" presetID="5" presetClass="entr" presetSubtype="10" fill="hold" nodeType="after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checkerboard(across)">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box(in)">
                                      <p:cBhvr>
                                        <p:cTn id="2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8</a:t>
            </a:fld>
            <a:endParaRPr lang="fr-BE" sz="1600" b="1" dirty="0">
              <a:solidFill>
                <a:srgbClr val="002060"/>
              </a:solidFill>
            </a:endParaRPr>
          </a:p>
        </p:txBody>
      </p:sp>
      <p:sp>
        <p:nvSpPr>
          <p:cNvPr id="11" name="Titre 1"/>
          <p:cNvSpPr>
            <a:spLocks noGrp="1"/>
          </p:cNvSpPr>
          <p:nvPr>
            <p:ph type="title"/>
          </p:nvPr>
        </p:nvSpPr>
        <p:spPr>
          <a:xfrm>
            <a:off x="1435608" y="60324"/>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6" name="Rectangle 5"/>
          <p:cNvSpPr/>
          <p:nvPr/>
        </p:nvSpPr>
        <p:spPr>
          <a:xfrm>
            <a:off x="1142976" y="714356"/>
            <a:ext cx="7500990" cy="723275"/>
          </a:xfrm>
          <a:prstGeom prst="rect">
            <a:avLst/>
          </a:prstGeom>
        </p:spPr>
        <p:txBody>
          <a:bodyPr wrap="square">
            <a:spAutoFit/>
          </a:bodyPr>
          <a:lstStyle/>
          <a:p>
            <a:r>
              <a:rPr lang="fr-FR" b="1" dirty="0" smtClean="0">
                <a:solidFill>
                  <a:srgbClr val="00B050"/>
                </a:solidFill>
                <a:latin typeface="Comic Sans MS" pitchFamily="66" charset="0"/>
              </a:rPr>
              <a:t>5.2. Partition Multiples </a:t>
            </a:r>
            <a:r>
              <a:rPr lang="fr-FR" b="1" dirty="0" smtClean="0">
                <a:solidFill>
                  <a:srgbClr val="FF0000"/>
                </a:solidFill>
                <a:latin typeface="Comic Sans MS" pitchFamily="66" charset="0"/>
              </a:rPr>
              <a:t>(</a:t>
            </a:r>
            <a:r>
              <a:rPr lang="fr-FR" b="1" dirty="0" smtClean="0">
                <a:solidFill>
                  <a:srgbClr val="FF0000"/>
                </a:solidFill>
              </a:rPr>
              <a:t>Multiprogrammation)</a:t>
            </a:r>
            <a:endParaRPr lang="fr-FR" b="1" dirty="0" smtClean="0">
              <a:solidFill>
                <a:srgbClr val="FF0000"/>
              </a:solidFill>
              <a:latin typeface="Comic Sans MS" pitchFamily="66" charset="0"/>
            </a:endParaRPr>
          </a:p>
          <a:p>
            <a:pPr defTabSz="540000">
              <a:spcBef>
                <a:spcPts val="600"/>
              </a:spcBef>
            </a:pPr>
            <a:r>
              <a:rPr lang="fr-FR" b="1" dirty="0" smtClean="0">
                <a:solidFill>
                  <a:srgbClr val="00B050"/>
                </a:solidFill>
                <a:latin typeface="Comic Sans MS" pitchFamily="66" charset="0"/>
              </a:rPr>
              <a:t>	</a:t>
            </a:r>
            <a:r>
              <a:rPr lang="fr-FR" dirty="0" smtClean="0">
                <a:latin typeface="Comic Sans MS" pitchFamily="66" charset="0"/>
              </a:rPr>
              <a:t>On trouve le partitionnement multiple </a:t>
            </a:r>
            <a:r>
              <a:rPr lang="fr-FR" b="1" dirty="0" smtClean="0">
                <a:solidFill>
                  <a:srgbClr val="002060"/>
                </a:solidFill>
                <a:latin typeface="Comic Sans MS" pitchFamily="66" charset="0"/>
              </a:rPr>
              <a:t>fixe</a:t>
            </a:r>
            <a:r>
              <a:rPr lang="fr-FR" dirty="0" smtClean="0">
                <a:latin typeface="Comic Sans MS" pitchFamily="66" charset="0"/>
              </a:rPr>
              <a:t> et </a:t>
            </a:r>
            <a:r>
              <a:rPr lang="fr-FR" b="1" dirty="0" smtClean="0">
                <a:solidFill>
                  <a:srgbClr val="002060"/>
                </a:solidFill>
                <a:latin typeface="Comic Sans MS" pitchFamily="66" charset="0"/>
              </a:rPr>
              <a:t>variable</a:t>
            </a:r>
          </a:p>
        </p:txBody>
      </p:sp>
      <p:sp>
        <p:nvSpPr>
          <p:cNvPr id="16" name="Rectangle 15"/>
          <p:cNvSpPr/>
          <p:nvPr/>
        </p:nvSpPr>
        <p:spPr>
          <a:xfrm>
            <a:off x="1357290" y="1500174"/>
            <a:ext cx="7572428" cy="2031325"/>
          </a:xfrm>
          <a:prstGeom prst="rect">
            <a:avLst/>
          </a:prstGeom>
        </p:spPr>
        <p:txBody>
          <a:bodyPr wrap="square">
            <a:spAutoFit/>
          </a:bodyPr>
          <a:lstStyle/>
          <a:p>
            <a:pPr>
              <a:spcBef>
                <a:spcPts val="600"/>
              </a:spcBef>
            </a:pPr>
            <a:r>
              <a:rPr lang="fr-FR" b="1" dirty="0" smtClean="0">
                <a:solidFill>
                  <a:srgbClr val="002060"/>
                </a:solidFill>
                <a:latin typeface="Comic Sans MS" pitchFamily="66" charset="0"/>
              </a:rPr>
              <a:t>5.2.1. </a:t>
            </a:r>
            <a:r>
              <a:rPr lang="fr-FR" b="1" dirty="0" smtClean="0">
                <a:solidFill>
                  <a:srgbClr val="00B0F0"/>
                </a:solidFill>
                <a:latin typeface="Comic Sans MS" pitchFamily="66" charset="0"/>
              </a:rPr>
              <a:t>Partitions multiples fixes</a:t>
            </a:r>
          </a:p>
          <a:p>
            <a:pPr algn="just" defTabSz="540000">
              <a:lnSpc>
                <a:spcPct val="150000"/>
              </a:lnSpc>
            </a:pPr>
            <a:r>
              <a:rPr lang="fr-FR" dirty="0" smtClean="0">
                <a:latin typeface="Comic Sans MS" pitchFamily="66" charset="0"/>
              </a:rPr>
              <a:t>	Cette méthode consiste à diviser la mémoire centrale en plusieurs partitions fixes, généralement de tailles différentes. Les  tailles des partitions sont faites une fois pour toute au démarrage du système (d’où l’appellation </a:t>
            </a:r>
            <a:r>
              <a:rPr lang="fr-FR" dirty="0" smtClean="0">
                <a:solidFill>
                  <a:srgbClr val="C00000"/>
                </a:solidFill>
                <a:latin typeface="Comic Sans MS" pitchFamily="66" charset="0"/>
              </a:rPr>
              <a:t>partitions fixes</a:t>
            </a:r>
            <a:r>
              <a:rPr lang="fr-FR" dirty="0" smtClean="0">
                <a:latin typeface="Comic Sans MS" pitchFamily="66" charset="0"/>
              </a:rPr>
              <a:t>). </a:t>
            </a:r>
          </a:p>
        </p:txBody>
      </p:sp>
      <p:sp>
        <p:nvSpPr>
          <p:cNvPr id="17" name="Rectangle 16"/>
          <p:cNvSpPr/>
          <p:nvPr/>
        </p:nvSpPr>
        <p:spPr>
          <a:xfrm>
            <a:off x="1500166" y="3429000"/>
            <a:ext cx="7286676" cy="923330"/>
          </a:xfrm>
          <a:prstGeom prst="rect">
            <a:avLst/>
          </a:prstGeom>
        </p:spPr>
        <p:txBody>
          <a:bodyPr wrap="square">
            <a:spAutoFit/>
          </a:bodyPr>
          <a:lstStyle/>
          <a:p>
            <a:pPr marL="0" lvl="1" indent="457200">
              <a:lnSpc>
                <a:spcPct val="150000"/>
              </a:lnSpc>
            </a:pPr>
            <a:r>
              <a:rPr lang="fr-FR" dirty="0" smtClean="0">
                <a:latin typeface="Comic Sans MS" pitchFamily="66" charset="0"/>
              </a:rPr>
              <a:t>Pour bien gérer les partitions, le système d'exploitation utilise une </a:t>
            </a:r>
            <a:r>
              <a:rPr lang="fr-FR" dirty="0" smtClean="0">
                <a:solidFill>
                  <a:srgbClr val="C00000"/>
                </a:solidFill>
                <a:latin typeface="Comic Sans MS" pitchFamily="66" charset="0"/>
              </a:rPr>
              <a:t>table de description des partitions</a:t>
            </a:r>
            <a:r>
              <a:rPr lang="fr-FR" dirty="0" smtClean="0">
                <a:latin typeface="Comic Sans MS" pitchFamily="66" charset="0"/>
              </a:rPr>
              <a:t>.</a:t>
            </a:r>
          </a:p>
        </p:txBody>
      </p:sp>
      <p:grpSp>
        <p:nvGrpSpPr>
          <p:cNvPr id="23" name="Groupe 22"/>
          <p:cNvGrpSpPr/>
          <p:nvPr/>
        </p:nvGrpSpPr>
        <p:grpSpPr>
          <a:xfrm>
            <a:off x="1643042" y="4435626"/>
            <a:ext cx="2000264" cy="2422398"/>
            <a:chOff x="1000100" y="4304892"/>
            <a:chExt cx="2000264" cy="2422398"/>
          </a:xfrm>
        </p:grpSpPr>
        <p:sp>
          <p:nvSpPr>
            <p:cNvPr id="18" name="Rectangle 17"/>
            <p:cNvSpPr/>
            <p:nvPr/>
          </p:nvSpPr>
          <p:spPr>
            <a:xfrm>
              <a:off x="1785918" y="4429132"/>
              <a:ext cx="1214446" cy="35719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Rectangle 18"/>
            <p:cNvSpPr/>
            <p:nvPr/>
          </p:nvSpPr>
          <p:spPr>
            <a:xfrm>
              <a:off x="1785918" y="4786322"/>
              <a:ext cx="1214446" cy="500066"/>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20" name="Rectangle 19"/>
            <p:cNvSpPr/>
            <p:nvPr/>
          </p:nvSpPr>
          <p:spPr>
            <a:xfrm>
              <a:off x="1785918" y="5286388"/>
              <a:ext cx="1214446" cy="21431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Rectangle 20"/>
            <p:cNvSpPr/>
            <p:nvPr/>
          </p:nvSpPr>
          <p:spPr>
            <a:xfrm>
              <a:off x="1785918" y="5500702"/>
              <a:ext cx="1214446" cy="35719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22" name="Rectangle 21"/>
            <p:cNvSpPr/>
            <p:nvPr/>
          </p:nvSpPr>
          <p:spPr>
            <a:xfrm>
              <a:off x="1785918" y="5857892"/>
              <a:ext cx="1214446" cy="42862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 name="ZoneTexte 23"/>
            <p:cNvSpPr txBox="1"/>
            <p:nvPr/>
          </p:nvSpPr>
          <p:spPr>
            <a:xfrm>
              <a:off x="2071670" y="6357958"/>
              <a:ext cx="566181" cy="369332"/>
            </a:xfrm>
            <a:prstGeom prst="rect">
              <a:avLst/>
            </a:prstGeom>
            <a:noFill/>
          </p:spPr>
          <p:txBody>
            <a:bodyPr wrap="square" rtlCol="0">
              <a:spAutoFit/>
            </a:bodyPr>
            <a:lstStyle/>
            <a:p>
              <a:r>
                <a:rPr lang="fr-FR" b="1" dirty="0" smtClean="0"/>
                <a:t>MC</a:t>
              </a:r>
              <a:endParaRPr lang="fr-FR" b="1" dirty="0"/>
            </a:p>
          </p:txBody>
        </p:sp>
        <p:sp>
          <p:nvSpPr>
            <p:cNvPr id="25" name="ZoneTexte 24"/>
            <p:cNvSpPr txBox="1"/>
            <p:nvPr/>
          </p:nvSpPr>
          <p:spPr>
            <a:xfrm>
              <a:off x="1214414" y="4304892"/>
              <a:ext cx="714380" cy="338554"/>
            </a:xfrm>
            <a:prstGeom prst="rect">
              <a:avLst/>
            </a:prstGeom>
            <a:noFill/>
          </p:spPr>
          <p:txBody>
            <a:bodyPr wrap="square" rtlCol="0">
              <a:spAutoFit/>
            </a:bodyPr>
            <a:lstStyle/>
            <a:p>
              <a:r>
                <a:rPr lang="fr-FR" sz="1600" b="1" dirty="0" smtClean="0"/>
                <a:t>0 Ko</a:t>
              </a:r>
              <a:endParaRPr lang="fr-FR" sz="1600" b="1" dirty="0"/>
            </a:p>
          </p:txBody>
        </p:sp>
        <p:sp>
          <p:nvSpPr>
            <p:cNvPr id="26" name="ZoneTexte 25"/>
            <p:cNvSpPr txBox="1"/>
            <p:nvPr/>
          </p:nvSpPr>
          <p:spPr>
            <a:xfrm>
              <a:off x="1000100" y="4662082"/>
              <a:ext cx="857256" cy="338554"/>
            </a:xfrm>
            <a:prstGeom prst="rect">
              <a:avLst/>
            </a:prstGeom>
            <a:noFill/>
          </p:spPr>
          <p:txBody>
            <a:bodyPr wrap="square" rtlCol="0">
              <a:spAutoFit/>
            </a:bodyPr>
            <a:lstStyle/>
            <a:p>
              <a:r>
                <a:rPr lang="fr-FR" sz="1600" b="1" dirty="0" smtClean="0"/>
                <a:t>100 Ko</a:t>
              </a:r>
              <a:endParaRPr lang="fr-FR" sz="1600" b="1" dirty="0"/>
            </a:p>
          </p:txBody>
        </p:sp>
        <p:sp>
          <p:nvSpPr>
            <p:cNvPr id="27" name="ZoneTexte 26"/>
            <p:cNvSpPr txBox="1"/>
            <p:nvPr/>
          </p:nvSpPr>
          <p:spPr>
            <a:xfrm>
              <a:off x="1000100" y="5072074"/>
              <a:ext cx="928694" cy="338554"/>
            </a:xfrm>
            <a:prstGeom prst="rect">
              <a:avLst/>
            </a:prstGeom>
            <a:noFill/>
          </p:spPr>
          <p:txBody>
            <a:bodyPr wrap="square" rtlCol="0">
              <a:spAutoFit/>
            </a:bodyPr>
            <a:lstStyle/>
            <a:p>
              <a:r>
                <a:rPr lang="fr-FR" sz="1600" b="1" dirty="0" smtClean="0"/>
                <a:t>250 Ko</a:t>
              </a:r>
              <a:endParaRPr lang="fr-FR" sz="1600" b="1" dirty="0"/>
            </a:p>
          </p:txBody>
        </p:sp>
        <p:sp>
          <p:nvSpPr>
            <p:cNvPr id="28" name="ZoneTexte 27"/>
            <p:cNvSpPr txBox="1"/>
            <p:nvPr/>
          </p:nvSpPr>
          <p:spPr>
            <a:xfrm>
              <a:off x="1000100" y="5357826"/>
              <a:ext cx="857256" cy="338554"/>
            </a:xfrm>
            <a:prstGeom prst="rect">
              <a:avLst/>
            </a:prstGeom>
            <a:noFill/>
          </p:spPr>
          <p:txBody>
            <a:bodyPr wrap="square" rtlCol="0">
              <a:spAutoFit/>
            </a:bodyPr>
            <a:lstStyle/>
            <a:p>
              <a:r>
                <a:rPr lang="fr-FR" sz="1600" b="1" dirty="0" smtClean="0"/>
                <a:t>300 Ko</a:t>
              </a:r>
              <a:endParaRPr lang="fr-FR" sz="1600" b="1" dirty="0"/>
            </a:p>
          </p:txBody>
        </p:sp>
        <p:sp>
          <p:nvSpPr>
            <p:cNvPr id="29" name="ZoneTexte 28"/>
            <p:cNvSpPr txBox="1"/>
            <p:nvPr/>
          </p:nvSpPr>
          <p:spPr>
            <a:xfrm>
              <a:off x="1000100" y="5786454"/>
              <a:ext cx="928694" cy="338554"/>
            </a:xfrm>
            <a:prstGeom prst="rect">
              <a:avLst/>
            </a:prstGeom>
            <a:noFill/>
          </p:spPr>
          <p:txBody>
            <a:bodyPr wrap="square" rtlCol="0">
              <a:spAutoFit/>
            </a:bodyPr>
            <a:lstStyle/>
            <a:p>
              <a:r>
                <a:rPr lang="fr-FR" sz="1600" b="1" dirty="0" smtClean="0"/>
                <a:t>500 Ko</a:t>
              </a:r>
              <a:endParaRPr lang="fr-FR" sz="1600" b="1" dirty="0"/>
            </a:p>
          </p:txBody>
        </p:sp>
        <p:sp>
          <p:nvSpPr>
            <p:cNvPr id="31" name="ZoneTexte 30"/>
            <p:cNvSpPr txBox="1"/>
            <p:nvPr/>
          </p:nvSpPr>
          <p:spPr>
            <a:xfrm>
              <a:off x="2000232" y="5500702"/>
              <a:ext cx="857256" cy="369332"/>
            </a:xfrm>
            <a:prstGeom prst="rect">
              <a:avLst/>
            </a:prstGeom>
            <a:noFill/>
          </p:spPr>
          <p:txBody>
            <a:bodyPr wrap="square" rtlCol="0">
              <a:spAutoFit/>
            </a:bodyPr>
            <a:lstStyle/>
            <a:p>
              <a:r>
                <a:rPr lang="fr-FR" b="1" dirty="0" smtClean="0"/>
                <a:t>Libre</a:t>
              </a:r>
              <a:endParaRPr lang="fr-FR" b="1" dirty="0"/>
            </a:p>
          </p:txBody>
        </p:sp>
        <p:sp>
          <p:nvSpPr>
            <p:cNvPr id="32" name="ZoneTexte 31"/>
            <p:cNvSpPr txBox="1"/>
            <p:nvPr/>
          </p:nvSpPr>
          <p:spPr>
            <a:xfrm>
              <a:off x="2000232" y="4857760"/>
              <a:ext cx="857256" cy="369332"/>
            </a:xfrm>
            <a:prstGeom prst="rect">
              <a:avLst/>
            </a:prstGeom>
            <a:noFill/>
          </p:spPr>
          <p:txBody>
            <a:bodyPr wrap="square" rtlCol="0">
              <a:spAutoFit/>
            </a:bodyPr>
            <a:lstStyle/>
            <a:p>
              <a:r>
                <a:rPr lang="fr-FR" b="1" dirty="0" smtClean="0"/>
                <a:t>Libre</a:t>
              </a:r>
              <a:endParaRPr lang="fr-FR" b="1" dirty="0"/>
            </a:p>
          </p:txBody>
        </p:sp>
      </p:grpSp>
      <p:graphicFrame>
        <p:nvGraphicFramePr>
          <p:cNvPr id="34" name="Tableau 33"/>
          <p:cNvGraphicFramePr>
            <a:graphicFrameLocks noGrp="1"/>
          </p:cNvGraphicFramePr>
          <p:nvPr/>
        </p:nvGraphicFramePr>
        <p:xfrm>
          <a:off x="4857753" y="4357694"/>
          <a:ext cx="2857519" cy="2011680"/>
        </p:xfrm>
        <a:graphic>
          <a:graphicData uri="http://schemas.openxmlformats.org/drawingml/2006/table">
            <a:tbl>
              <a:tblPr firstRow="1" bandRow="1">
                <a:tableStyleId>{46F890A9-2807-4EBB-B81D-B2AA78EC7F39}</a:tableStyleId>
              </a:tblPr>
              <a:tblGrid>
                <a:gridCol w="714379">
                  <a:extLst>
                    <a:ext uri="{9D8B030D-6E8A-4147-A177-3AD203B41FA5}">
                      <a16:colId xmlns:a16="http://schemas.microsoft.com/office/drawing/2014/main" val="20000"/>
                    </a:ext>
                  </a:extLst>
                </a:gridCol>
                <a:gridCol w="714380">
                  <a:extLst>
                    <a:ext uri="{9D8B030D-6E8A-4147-A177-3AD203B41FA5}">
                      <a16:colId xmlns:a16="http://schemas.microsoft.com/office/drawing/2014/main" val="20001"/>
                    </a:ext>
                  </a:extLst>
                </a:gridCol>
                <a:gridCol w="1428760">
                  <a:extLst>
                    <a:ext uri="{9D8B030D-6E8A-4147-A177-3AD203B41FA5}">
                      <a16:colId xmlns:a16="http://schemas.microsoft.com/office/drawing/2014/main" val="20002"/>
                    </a:ext>
                  </a:extLst>
                </a:gridCol>
              </a:tblGrid>
              <a:tr h="285752">
                <a:tc>
                  <a:txBody>
                    <a:bodyPr/>
                    <a:lstStyle/>
                    <a:p>
                      <a:pPr algn="ctr"/>
                      <a:r>
                        <a:rPr lang="fr-FR" sz="1600" dirty="0" smtClean="0"/>
                        <a:t>Base</a:t>
                      </a:r>
                      <a:endParaRPr lang="fr-FR" sz="1600" dirty="0"/>
                    </a:p>
                  </a:txBody>
                  <a:tcPr/>
                </a:tc>
                <a:tc>
                  <a:txBody>
                    <a:bodyPr/>
                    <a:lstStyle/>
                    <a:p>
                      <a:pPr algn="ctr"/>
                      <a:r>
                        <a:rPr lang="fr-FR" sz="1600" dirty="0" smtClean="0"/>
                        <a:t>Taille</a:t>
                      </a:r>
                      <a:endParaRPr lang="fr-FR" sz="1600" dirty="0"/>
                    </a:p>
                  </a:txBody>
                  <a:tcPr/>
                </a:tc>
                <a:tc>
                  <a:txBody>
                    <a:bodyPr/>
                    <a:lstStyle/>
                    <a:p>
                      <a:pPr algn="ctr"/>
                      <a:r>
                        <a:rPr lang="fr-FR" sz="1600" dirty="0" smtClean="0"/>
                        <a:t>Statut</a:t>
                      </a:r>
                      <a:endParaRPr lang="fr-FR" sz="1600" dirty="0"/>
                    </a:p>
                  </a:txBody>
                  <a:tcPr/>
                </a:tc>
                <a:extLst>
                  <a:ext uri="{0D108BD9-81ED-4DB2-BD59-A6C34878D82A}">
                    <a16:rowId xmlns:a16="http://schemas.microsoft.com/office/drawing/2014/main" val="10000"/>
                  </a:ext>
                </a:extLst>
              </a:tr>
              <a:tr h="285752">
                <a:tc>
                  <a:txBody>
                    <a:bodyPr/>
                    <a:lstStyle/>
                    <a:p>
                      <a:pPr algn="ctr"/>
                      <a:r>
                        <a:rPr lang="fr-FR" sz="1600" dirty="0" smtClean="0"/>
                        <a:t>0 </a:t>
                      </a:r>
                      <a:endParaRPr lang="fr-FR" sz="1600" dirty="0"/>
                    </a:p>
                  </a:txBody>
                  <a:tcPr/>
                </a:tc>
                <a:tc>
                  <a:txBody>
                    <a:bodyPr/>
                    <a:lstStyle/>
                    <a:p>
                      <a:pPr algn="ctr"/>
                      <a:r>
                        <a:rPr lang="fr-FR" sz="1600" dirty="0" smtClean="0"/>
                        <a:t>100</a:t>
                      </a:r>
                      <a:endParaRPr lang="fr-FR" sz="1600" dirty="0"/>
                    </a:p>
                  </a:txBody>
                  <a:tcPr/>
                </a:tc>
                <a:tc>
                  <a:txBody>
                    <a:bodyPr/>
                    <a:lstStyle/>
                    <a:p>
                      <a:pPr algn="ctr"/>
                      <a:r>
                        <a:rPr lang="fr-FR" sz="1600" dirty="0" smtClean="0"/>
                        <a:t>Occupée</a:t>
                      </a:r>
                      <a:endParaRPr lang="fr-FR" sz="1600" dirty="0"/>
                    </a:p>
                  </a:txBody>
                  <a:tcPr/>
                </a:tc>
                <a:extLst>
                  <a:ext uri="{0D108BD9-81ED-4DB2-BD59-A6C34878D82A}">
                    <a16:rowId xmlns:a16="http://schemas.microsoft.com/office/drawing/2014/main" val="10001"/>
                  </a:ext>
                </a:extLst>
              </a:tr>
              <a:tr h="285752">
                <a:tc>
                  <a:txBody>
                    <a:bodyPr/>
                    <a:lstStyle/>
                    <a:p>
                      <a:pPr algn="ctr"/>
                      <a:r>
                        <a:rPr lang="fr-FR" sz="1600" dirty="0" smtClean="0"/>
                        <a:t>100</a:t>
                      </a:r>
                      <a:endParaRPr lang="fr-FR" sz="1600" dirty="0"/>
                    </a:p>
                  </a:txBody>
                  <a:tcPr/>
                </a:tc>
                <a:tc>
                  <a:txBody>
                    <a:bodyPr/>
                    <a:lstStyle/>
                    <a:p>
                      <a:pPr algn="ctr"/>
                      <a:r>
                        <a:rPr lang="fr-FR" sz="1600" dirty="0" smtClean="0"/>
                        <a:t>150</a:t>
                      </a:r>
                      <a:endParaRPr lang="fr-FR" sz="1600" dirty="0"/>
                    </a:p>
                  </a:txBody>
                  <a:tcPr/>
                </a:tc>
                <a:tc>
                  <a:txBody>
                    <a:bodyPr/>
                    <a:lstStyle/>
                    <a:p>
                      <a:pPr algn="ctr"/>
                      <a:r>
                        <a:rPr lang="fr-FR" sz="1600" dirty="0" smtClean="0"/>
                        <a:t>Libre</a:t>
                      </a:r>
                      <a:endParaRPr lang="fr-FR" sz="1600" dirty="0"/>
                    </a:p>
                  </a:txBody>
                  <a:tcPr/>
                </a:tc>
                <a:extLst>
                  <a:ext uri="{0D108BD9-81ED-4DB2-BD59-A6C34878D82A}">
                    <a16:rowId xmlns:a16="http://schemas.microsoft.com/office/drawing/2014/main" val="10002"/>
                  </a:ext>
                </a:extLst>
              </a:tr>
              <a:tr h="285752">
                <a:tc>
                  <a:txBody>
                    <a:bodyPr/>
                    <a:lstStyle/>
                    <a:p>
                      <a:pPr algn="ctr"/>
                      <a:r>
                        <a:rPr lang="fr-FR" sz="1600" dirty="0" smtClean="0"/>
                        <a:t>250</a:t>
                      </a:r>
                      <a:endParaRPr lang="fr-FR" sz="1600" dirty="0"/>
                    </a:p>
                  </a:txBody>
                  <a:tcPr/>
                </a:tc>
                <a:tc>
                  <a:txBody>
                    <a:bodyPr/>
                    <a:lstStyle/>
                    <a:p>
                      <a:pPr algn="ctr"/>
                      <a:r>
                        <a:rPr lang="fr-FR" sz="1600" dirty="0" smtClean="0"/>
                        <a:t>50</a:t>
                      </a:r>
                      <a:endParaRPr lang="fr-FR" sz="1600" dirty="0"/>
                    </a:p>
                  </a:txBody>
                  <a:tcPr/>
                </a:tc>
                <a:tc>
                  <a:txBody>
                    <a:bodyPr/>
                    <a:lstStyle/>
                    <a:p>
                      <a:pPr algn="ctr"/>
                      <a:r>
                        <a:rPr lang="fr-FR" sz="1600" dirty="0" smtClean="0"/>
                        <a:t>Occupée</a:t>
                      </a:r>
                      <a:endParaRPr lang="fr-FR" sz="1600" dirty="0"/>
                    </a:p>
                  </a:txBody>
                  <a:tcPr/>
                </a:tc>
                <a:extLst>
                  <a:ext uri="{0D108BD9-81ED-4DB2-BD59-A6C34878D82A}">
                    <a16:rowId xmlns:a16="http://schemas.microsoft.com/office/drawing/2014/main" val="10003"/>
                  </a:ext>
                </a:extLst>
              </a:tr>
              <a:tr h="285752">
                <a:tc>
                  <a:txBody>
                    <a:bodyPr/>
                    <a:lstStyle/>
                    <a:p>
                      <a:pPr algn="ctr"/>
                      <a:r>
                        <a:rPr lang="fr-FR" sz="1600" dirty="0" smtClean="0"/>
                        <a:t>300</a:t>
                      </a:r>
                      <a:endParaRPr lang="fr-FR" sz="1600" dirty="0"/>
                    </a:p>
                  </a:txBody>
                  <a:tcPr/>
                </a:tc>
                <a:tc>
                  <a:txBody>
                    <a:bodyPr/>
                    <a:lstStyle/>
                    <a:p>
                      <a:pPr algn="ctr"/>
                      <a:r>
                        <a:rPr lang="fr-FR" sz="1600" dirty="0" smtClean="0"/>
                        <a:t>200</a:t>
                      </a:r>
                      <a:endParaRPr lang="fr-FR" sz="1600" dirty="0"/>
                    </a:p>
                  </a:txBody>
                  <a:tcPr/>
                </a:tc>
                <a:tc>
                  <a:txBody>
                    <a:bodyPr/>
                    <a:lstStyle/>
                    <a:p>
                      <a:pPr algn="ctr"/>
                      <a:r>
                        <a:rPr lang="fr-FR" sz="1600" dirty="0" smtClean="0"/>
                        <a:t>Libre</a:t>
                      </a:r>
                      <a:endParaRPr lang="fr-FR" sz="1600" dirty="0"/>
                    </a:p>
                  </a:txBody>
                  <a:tcPr/>
                </a:tc>
                <a:extLst>
                  <a:ext uri="{0D108BD9-81ED-4DB2-BD59-A6C34878D82A}">
                    <a16:rowId xmlns:a16="http://schemas.microsoft.com/office/drawing/2014/main" val="10004"/>
                  </a:ext>
                </a:extLst>
              </a:tr>
              <a:tr h="285752">
                <a:tc>
                  <a:txBody>
                    <a:bodyPr/>
                    <a:lstStyle/>
                    <a:p>
                      <a:pPr algn="ctr"/>
                      <a:r>
                        <a:rPr lang="fr-FR" sz="1600" dirty="0" smtClean="0"/>
                        <a:t>500</a:t>
                      </a:r>
                      <a:endParaRPr lang="fr-FR" sz="1600" dirty="0"/>
                    </a:p>
                  </a:txBody>
                  <a:tcPr/>
                </a:tc>
                <a:tc>
                  <a:txBody>
                    <a:bodyPr/>
                    <a:lstStyle/>
                    <a:p>
                      <a:pPr algn="ctr"/>
                      <a:r>
                        <a:rPr lang="fr-FR" sz="1600" dirty="0" smtClean="0"/>
                        <a:t>200</a:t>
                      </a:r>
                      <a:endParaRPr lang="fr-FR" sz="1600" dirty="0"/>
                    </a:p>
                  </a:txBody>
                  <a:tcPr/>
                </a:tc>
                <a:tc>
                  <a:txBody>
                    <a:bodyPr/>
                    <a:lstStyle/>
                    <a:p>
                      <a:pPr algn="ctr"/>
                      <a:r>
                        <a:rPr lang="fr-FR" sz="1600" dirty="0" smtClean="0"/>
                        <a:t>Occupée</a:t>
                      </a:r>
                      <a:endParaRPr lang="fr-FR" sz="1600" dirty="0"/>
                    </a:p>
                  </a:txBody>
                  <a:tcPr/>
                </a:tc>
                <a:extLst>
                  <a:ext uri="{0D108BD9-81ED-4DB2-BD59-A6C34878D82A}">
                    <a16:rowId xmlns:a16="http://schemas.microsoft.com/office/drawing/2014/main" val="10005"/>
                  </a:ext>
                </a:extLst>
              </a:tr>
            </a:tbl>
          </a:graphicData>
        </a:graphic>
      </p:graphicFrame>
      <p:sp>
        <p:nvSpPr>
          <p:cNvPr id="35" name="ZoneTexte 34"/>
          <p:cNvSpPr txBox="1"/>
          <p:nvPr/>
        </p:nvSpPr>
        <p:spPr>
          <a:xfrm>
            <a:off x="4429124" y="6417254"/>
            <a:ext cx="4071966" cy="369332"/>
          </a:xfrm>
          <a:prstGeom prst="rect">
            <a:avLst/>
          </a:prstGeom>
          <a:noFill/>
        </p:spPr>
        <p:txBody>
          <a:bodyPr wrap="square" rtlCol="0">
            <a:spAutoFit/>
          </a:bodyPr>
          <a:lstStyle/>
          <a:p>
            <a:r>
              <a:rPr lang="fr-FR" dirty="0" smtClean="0">
                <a:solidFill>
                  <a:srgbClr val="C00000"/>
                </a:solidFill>
                <a:latin typeface="Comic Sans MS" pitchFamily="66" charset="0"/>
              </a:rPr>
              <a:t>Table de description des partitions</a:t>
            </a:r>
            <a:endParaRPr lang="fr-FR" b="1" dirty="0"/>
          </a:p>
        </p:txBody>
      </p:sp>
      <p:sp>
        <p:nvSpPr>
          <p:cNvPr id="30" name="Rectangle à coins arrondis 29"/>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out)">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checkerboard(across)">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checkerboard(across)">
                                      <p:cBhvr>
                                        <p:cTn id="17" dur="500"/>
                                        <p:tgtEl>
                                          <p:spTgt spid="23"/>
                                        </p:tgtEl>
                                      </p:cBhvr>
                                    </p:animEffect>
                                  </p:childTnLst>
                                </p:cTn>
                              </p:par>
                            </p:childTnLst>
                          </p:cTn>
                        </p:par>
                        <p:par>
                          <p:cTn id="18" fill="hold">
                            <p:stCondLst>
                              <p:cond delay="500"/>
                            </p:stCondLst>
                            <p:childTnLst>
                              <p:par>
                                <p:cTn id="19" presetID="5" presetClass="entr" presetSubtype="10" fill="hold" nodeType="after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checkerboard(across)">
                                      <p:cBhvr>
                                        <p:cTn id="21" dur="500"/>
                                        <p:tgtEl>
                                          <p:spTgt spid="34"/>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checkerboard(across)">
                                      <p:cBhvr>
                                        <p:cTn id="24"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3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7"/>
          <p:cNvSpPr>
            <a:spLocks noGrp="1"/>
          </p:cNvSpPr>
          <p:nvPr>
            <p:ph type="sldNum" sz="quarter" idx="12"/>
          </p:nvPr>
        </p:nvSpPr>
        <p:spPr/>
        <p:txBody>
          <a:bodyPr/>
          <a:lstStyle/>
          <a:p>
            <a:fld id="{CF4668DC-857F-487D-BFFA-8C0CA5037977}" type="slidenum">
              <a:rPr lang="fr-BE" sz="1600" b="1" smtClean="0">
                <a:solidFill>
                  <a:srgbClr val="002060"/>
                </a:solidFill>
              </a:rPr>
              <a:pPr/>
              <a:t>9</a:t>
            </a:fld>
            <a:endParaRPr lang="fr-BE" sz="1600" b="1" dirty="0">
              <a:solidFill>
                <a:srgbClr val="002060"/>
              </a:solidFill>
            </a:endParaRPr>
          </a:p>
        </p:txBody>
      </p:sp>
      <p:sp>
        <p:nvSpPr>
          <p:cNvPr id="11" name="Titre 1"/>
          <p:cNvSpPr>
            <a:spLocks noGrp="1"/>
          </p:cNvSpPr>
          <p:nvPr>
            <p:ph type="title"/>
          </p:nvPr>
        </p:nvSpPr>
        <p:spPr>
          <a:xfrm>
            <a:off x="1435608" y="131762"/>
            <a:ext cx="7498080" cy="582594"/>
          </a:xfrm>
          <a:solidFill>
            <a:srgbClr val="FFFF00"/>
          </a:solidFill>
        </p:spPr>
        <p:txBody>
          <a:bodyPr>
            <a:normAutofit/>
          </a:bodyPr>
          <a:lstStyle/>
          <a:p>
            <a:r>
              <a:rPr lang="fr-FR" sz="2000" u="sng" dirty="0" smtClean="0">
                <a:effectLst/>
                <a:latin typeface="Comic Sans MS" pitchFamily="66" charset="0"/>
              </a:rPr>
              <a:t>Chapitre 1</a:t>
            </a:r>
            <a:r>
              <a:rPr lang="fr-FR" sz="2000" dirty="0" smtClean="0"/>
              <a:t>:  </a:t>
            </a:r>
            <a:r>
              <a:rPr lang="fr-FR" sz="2400" b="1" dirty="0" smtClean="0">
                <a:solidFill>
                  <a:srgbClr val="0070C0"/>
                </a:solidFill>
                <a:effectLst/>
                <a:latin typeface="Comic Sans MS" pitchFamily="66" charset="0"/>
              </a:rPr>
              <a:t>Gestion de la mémoire centrale</a:t>
            </a:r>
            <a:endParaRPr lang="fr-FR" sz="2000" dirty="0">
              <a:solidFill>
                <a:srgbClr val="0070C0"/>
              </a:solidFill>
              <a:latin typeface="Comic Sans MS" pitchFamily="66" charset="0"/>
            </a:endParaRPr>
          </a:p>
        </p:txBody>
      </p:sp>
      <p:sp>
        <p:nvSpPr>
          <p:cNvPr id="16" name="Rectangle 15"/>
          <p:cNvSpPr/>
          <p:nvPr/>
        </p:nvSpPr>
        <p:spPr>
          <a:xfrm>
            <a:off x="1428728" y="857232"/>
            <a:ext cx="7429552" cy="2031325"/>
          </a:xfrm>
          <a:prstGeom prst="rect">
            <a:avLst/>
          </a:prstGeom>
        </p:spPr>
        <p:txBody>
          <a:bodyPr wrap="square">
            <a:spAutoFit/>
          </a:bodyPr>
          <a:lstStyle/>
          <a:p>
            <a:r>
              <a:rPr lang="fr-FR" b="1" dirty="0" smtClean="0">
                <a:solidFill>
                  <a:srgbClr val="7030A0"/>
                </a:solidFill>
                <a:latin typeface="Comic Sans MS" pitchFamily="66" charset="0"/>
              </a:rPr>
              <a:t>5.2.1.1 Multiprogrammation avec des partitions multiples fixes</a:t>
            </a:r>
            <a:endParaRPr lang="fr-FR" b="1" dirty="0" smtClean="0">
              <a:solidFill>
                <a:srgbClr val="002060"/>
              </a:solidFill>
              <a:latin typeface="Comic Sans MS" pitchFamily="66" charset="0"/>
            </a:endParaRPr>
          </a:p>
          <a:p>
            <a:pPr marL="342900" indent="-342900" algn="just">
              <a:lnSpc>
                <a:spcPct val="150000"/>
              </a:lnSpc>
              <a:buFont typeface="+mj-lt"/>
              <a:buAutoNum type="alphaUcPeriod"/>
            </a:pPr>
            <a:r>
              <a:rPr lang="fr-FR" b="1" dirty="0" smtClean="0">
                <a:solidFill>
                  <a:srgbClr val="0070C0"/>
                </a:solidFill>
                <a:latin typeface="Comic Sans MS" pitchFamily="66" charset="0"/>
              </a:rPr>
              <a:t>Chargement de programmes absolus</a:t>
            </a:r>
            <a:r>
              <a:rPr lang="fr-FR" dirty="0" smtClean="0">
                <a:latin typeface="Comic Sans MS" pitchFamily="66" charset="0"/>
              </a:rPr>
              <a:t>: </a:t>
            </a:r>
          </a:p>
          <a:p>
            <a:pPr algn="just">
              <a:lnSpc>
                <a:spcPct val="150000"/>
              </a:lnSpc>
            </a:pPr>
            <a:r>
              <a:rPr lang="fr-FR" dirty="0" smtClean="0">
                <a:solidFill>
                  <a:srgbClr val="00B050"/>
                </a:solidFill>
                <a:latin typeface="Comic Sans MS" pitchFamily="66" charset="0"/>
              </a:rPr>
              <a:t>Un processus est lié à une partition donnée et ne peut pas s’exécuter en dehors de celle-ci. </a:t>
            </a:r>
            <a:r>
              <a:rPr lang="fr-FR" dirty="0" smtClean="0"/>
              <a:t>Chaque nouveau processus est placé dans la file d’attente de la plus petite partition qui peut le contenir.</a:t>
            </a:r>
            <a:endParaRPr lang="fr-FR" strike="sngStrike" dirty="0" smtClean="0">
              <a:latin typeface="Comic Sans MS" pitchFamily="66" charset="0"/>
            </a:endParaRPr>
          </a:p>
        </p:txBody>
      </p:sp>
      <p:sp>
        <p:nvSpPr>
          <p:cNvPr id="36" name="Rectangle à coins arrondis 35"/>
          <p:cNvSpPr/>
          <p:nvPr/>
        </p:nvSpPr>
        <p:spPr>
          <a:xfrm rot="16200000">
            <a:off x="-2393206" y="3178967"/>
            <a:ext cx="5857916" cy="500066"/>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smtClean="0">
                <a:latin typeface="Architects Daughter" pitchFamily="2" charset="0"/>
              </a:rPr>
              <a:t>Systèmes d’exploitation 2 (L3 RN, UAMB)       </a:t>
            </a:r>
            <a:endParaRPr lang="fr-FR" sz="2000" b="1" dirty="0">
              <a:solidFill>
                <a:srgbClr val="FFFF00"/>
              </a:solidFill>
              <a:latin typeface="Architects Daughter" pitchFamily="2" charset="0"/>
            </a:endParaRPr>
          </a:p>
        </p:txBody>
      </p:sp>
      <p:grpSp>
        <p:nvGrpSpPr>
          <p:cNvPr id="45" name="Groupe 44"/>
          <p:cNvGrpSpPr/>
          <p:nvPr/>
        </p:nvGrpSpPr>
        <p:grpSpPr>
          <a:xfrm>
            <a:off x="1500166" y="3286124"/>
            <a:ext cx="7358113" cy="3357562"/>
            <a:chOff x="1643042" y="3500438"/>
            <a:chExt cx="7358113" cy="3357562"/>
          </a:xfrm>
        </p:grpSpPr>
        <p:grpSp>
          <p:nvGrpSpPr>
            <p:cNvPr id="35" name="Groupe 34"/>
            <p:cNvGrpSpPr/>
            <p:nvPr/>
          </p:nvGrpSpPr>
          <p:grpSpPr>
            <a:xfrm>
              <a:off x="1643042" y="3500439"/>
              <a:ext cx="7358113" cy="3357561"/>
              <a:chOff x="1571604" y="3143273"/>
              <a:chExt cx="7358113" cy="3357561"/>
            </a:xfrm>
          </p:grpSpPr>
          <p:sp>
            <p:nvSpPr>
              <p:cNvPr id="18" name="Rectangle 17"/>
              <p:cNvSpPr/>
              <p:nvPr/>
            </p:nvSpPr>
            <p:spPr>
              <a:xfrm>
                <a:off x="6286511" y="3143273"/>
                <a:ext cx="1571637" cy="357166"/>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Rectangle 18"/>
              <p:cNvSpPr/>
              <p:nvPr/>
            </p:nvSpPr>
            <p:spPr>
              <a:xfrm>
                <a:off x="6286511" y="3500438"/>
                <a:ext cx="1571637" cy="642941"/>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 name="Rectangle 19"/>
              <p:cNvSpPr/>
              <p:nvPr/>
            </p:nvSpPr>
            <p:spPr>
              <a:xfrm>
                <a:off x="6286511" y="4071941"/>
                <a:ext cx="1571637" cy="1000133"/>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Rectangle 21"/>
              <p:cNvSpPr/>
              <p:nvPr/>
            </p:nvSpPr>
            <p:spPr>
              <a:xfrm>
                <a:off x="6286511" y="5000660"/>
                <a:ext cx="1571637" cy="1086054"/>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4" name="ZoneTexte 23"/>
              <p:cNvSpPr txBox="1"/>
              <p:nvPr/>
            </p:nvSpPr>
            <p:spPr>
              <a:xfrm>
                <a:off x="6858016" y="6131502"/>
                <a:ext cx="857256" cy="369332"/>
              </a:xfrm>
              <a:prstGeom prst="rect">
                <a:avLst/>
              </a:prstGeom>
              <a:noFill/>
            </p:spPr>
            <p:txBody>
              <a:bodyPr wrap="square" rtlCol="0">
                <a:spAutoFit/>
              </a:bodyPr>
              <a:lstStyle/>
              <a:p>
                <a:r>
                  <a:rPr lang="fr-FR" b="1" dirty="0" smtClean="0"/>
                  <a:t>MC</a:t>
                </a:r>
                <a:endParaRPr lang="fr-FR" b="1" dirty="0"/>
              </a:p>
            </p:txBody>
          </p:sp>
          <p:sp>
            <p:nvSpPr>
              <p:cNvPr id="25" name="ZoneTexte 24"/>
              <p:cNvSpPr txBox="1"/>
              <p:nvPr/>
            </p:nvSpPr>
            <p:spPr>
              <a:xfrm>
                <a:off x="7929586" y="3214710"/>
                <a:ext cx="928694" cy="338554"/>
              </a:xfrm>
              <a:prstGeom prst="rect">
                <a:avLst/>
              </a:prstGeom>
              <a:noFill/>
            </p:spPr>
            <p:txBody>
              <a:bodyPr wrap="square" rtlCol="0">
                <a:spAutoFit/>
              </a:bodyPr>
              <a:lstStyle/>
              <a:p>
                <a:r>
                  <a:rPr lang="fr-FR" sz="1600" b="1" dirty="0" smtClean="0"/>
                  <a:t>100 Ko</a:t>
                </a:r>
                <a:endParaRPr lang="fr-FR" sz="1600" b="1" dirty="0"/>
              </a:p>
            </p:txBody>
          </p:sp>
          <p:sp>
            <p:nvSpPr>
              <p:cNvPr id="26" name="ZoneTexte 25"/>
              <p:cNvSpPr txBox="1"/>
              <p:nvPr/>
            </p:nvSpPr>
            <p:spPr>
              <a:xfrm>
                <a:off x="8001024" y="3643338"/>
                <a:ext cx="928693" cy="338554"/>
              </a:xfrm>
              <a:prstGeom prst="rect">
                <a:avLst/>
              </a:prstGeom>
              <a:noFill/>
            </p:spPr>
            <p:txBody>
              <a:bodyPr wrap="square" rtlCol="0">
                <a:spAutoFit/>
              </a:bodyPr>
              <a:lstStyle/>
              <a:p>
                <a:r>
                  <a:rPr lang="fr-FR" sz="1600" b="1" dirty="0" smtClean="0"/>
                  <a:t>200 Ko</a:t>
                </a:r>
                <a:endParaRPr lang="fr-FR" sz="1600" b="1" dirty="0"/>
              </a:p>
            </p:txBody>
          </p:sp>
          <p:sp>
            <p:nvSpPr>
              <p:cNvPr id="28" name="ZoneTexte 27"/>
              <p:cNvSpPr txBox="1"/>
              <p:nvPr/>
            </p:nvSpPr>
            <p:spPr>
              <a:xfrm>
                <a:off x="7929586" y="4357718"/>
                <a:ext cx="904089" cy="338554"/>
              </a:xfrm>
              <a:prstGeom prst="rect">
                <a:avLst/>
              </a:prstGeom>
              <a:noFill/>
            </p:spPr>
            <p:txBody>
              <a:bodyPr wrap="square" rtlCol="0">
                <a:spAutoFit/>
              </a:bodyPr>
              <a:lstStyle/>
              <a:p>
                <a:r>
                  <a:rPr lang="fr-FR" sz="1600" b="1" dirty="0" smtClean="0"/>
                  <a:t>400 Ko</a:t>
                </a:r>
                <a:endParaRPr lang="fr-FR" sz="1600" b="1" dirty="0"/>
              </a:p>
            </p:txBody>
          </p:sp>
          <p:sp>
            <p:nvSpPr>
              <p:cNvPr id="29" name="ZoneTexte 28"/>
              <p:cNvSpPr txBox="1"/>
              <p:nvPr/>
            </p:nvSpPr>
            <p:spPr>
              <a:xfrm>
                <a:off x="7858148" y="5357850"/>
                <a:ext cx="928662" cy="338554"/>
              </a:xfrm>
              <a:prstGeom prst="rect">
                <a:avLst/>
              </a:prstGeom>
              <a:noFill/>
            </p:spPr>
            <p:txBody>
              <a:bodyPr wrap="square" rtlCol="0">
                <a:spAutoFit/>
              </a:bodyPr>
              <a:lstStyle/>
              <a:p>
                <a:r>
                  <a:rPr lang="fr-FR" sz="1600" b="1" dirty="0" smtClean="0"/>
                  <a:t>700 Ko</a:t>
                </a:r>
                <a:endParaRPr lang="fr-FR" sz="1600" b="1" dirty="0"/>
              </a:p>
            </p:txBody>
          </p:sp>
          <p:sp>
            <p:nvSpPr>
              <p:cNvPr id="23" name="Rectangle 22"/>
              <p:cNvSpPr/>
              <p:nvPr/>
            </p:nvSpPr>
            <p:spPr>
              <a:xfrm>
                <a:off x="5143504" y="3214686"/>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30" name="Rectangle 29"/>
              <p:cNvSpPr/>
              <p:nvPr/>
            </p:nvSpPr>
            <p:spPr>
              <a:xfrm>
                <a:off x="4572000" y="3214686"/>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33" name="Rectangle 32"/>
              <p:cNvSpPr/>
              <p:nvPr/>
            </p:nvSpPr>
            <p:spPr>
              <a:xfrm>
                <a:off x="5143504" y="3643338"/>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38" name="Rectangle 37"/>
              <p:cNvSpPr/>
              <p:nvPr/>
            </p:nvSpPr>
            <p:spPr>
              <a:xfrm>
                <a:off x="4643438" y="5643578"/>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39" name="Rectangle 38"/>
              <p:cNvSpPr/>
              <p:nvPr/>
            </p:nvSpPr>
            <p:spPr>
              <a:xfrm>
                <a:off x="5214942" y="5643578"/>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43" name="Rectangle 42"/>
              <p:cNvSpPr/>
              <p:nvPr/>
            </p:nvSpPr>
            <p:spPr>
              <a:xfrm>
                <a:off x="4071934" y="5643578"/>
                <a:ext cx="571504" cy="35719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FR" dirty="0"/>
              </a:p>
            </p:txBody>
          </p:sp>
          <p:sp>
            <p:nvSpPr>
              <p:cNvPr id="46" name="Flèche droite 45"/>
              <p:cNvSpPr/>
              <p:nvPr/>
            </p:nvSpPr>
            <p:spPr>
              <a:xfrm>
                <a:off x="5857884" y="3286124"/>
                <a:ext cx="357190" cy="142876"/>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dirty="0"/>
              </a:p>
            </p:txBody>
          </p:sp>
          <p:sp>
            <p:nvSpPr>
              <p:cNvPr id="47" name="Flèche droite 46"/>
              <p:cNvSpPr/>
              <p:nvPr/>
            </p:nvSpPr>
            <p:spPr>
              <a:xfrm>
                <a:off x="5857884" y="3714752"/>
                <a:ext cx="357190" cy="142876"/>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dirty="0"/>
              </a:p>
            </p:txBody>
          </p:sp>
          <p:sp>
            <p:nvSpPr>
              <p:cNvPr id="49" name="Flèche droite 48"/>
              <p:cNvSpPr/>
              <p:nvPr/>
            </p:nvSpPr>
            <p:spPr>
              <a:xfrm>
                <a:off x="5857884" y="5715016"/>
                <a:ext cx="357190" cy="142876"/>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dirty="0"/>
              </a:p>
            </p:txBody>
          </p:sp>
          <p:sp>
            <p:nvSpPr>
              <p:cNvPr id="50" name="ZoneTexte 49"/>
              <p:cNvSpPr txBox="1"/>
              <p:nvPr/>
            </p:nvSpPr>
            <p:spPr>
              <a:xfrm>
                <a:off x="6500826" y="5357850"/>
                <a:ext cx="1107804" cy="369332"/>
              </a:xfrm>
              <a:prstGeom prst="rect">
                <a:avLst/>
              </a:prstGeom>
              <a:noFill/>
            </p:spPr>
            <p:txBody>
              <a:bodyPr wrap="none" rtlCol="0">
                <a:spAutoFit/>
              </a:bodyPr>
              <a:lstStyle/>
              <a:p>
                <a:r>
                  <a:rPr lang="fr-FR" dirty="0" smtClean="0"/>
                  <a:t>partition4</a:t>
                </a:r>
                <a:endParaRPr lang="fr-FR" dirty="0"/>
              </a:p>
            </p:txBody>
          </p:sp>
          <p:sp>
            <p:nvSpPr>
              <p:cNvPr id="51" name="ZoneTexte 50"/>
              <p:cNvSpPr txBox="1"/>
              <p:nvPr/>
            </p:nvSpPr>
            <p:spPr>
              <a:xfrm>
                <a:off x="1857356" y="3429024"/>
                <a:ext cx="2631041" cy="369332"/>
              </a:xfrm>
              <a:prstGeom prst="rect">
                <a:avLst/>
              </a:prstGeom>
              <a:noFill/>
            </p:spPr>
            <p:txBody>
              <a:bodyPr wrap="none" rtlCol="0">
                <a:spAutoFit/>
              </a:bodyPr>
              <a:lstStyle/>
              <a:p>
                <a:r>
                  <a:rPr lang="fr-FR" i="1" dirty="0" smtClean="0"/>
                  <a:t>Files d’attente des processus</a:t>
                </a:r>
                <a:endParaRPr lang="fr-FR" i="1" dirty="0"/>
              </a:p>
            </p:txBody>
          </p:sp>
          <p:sp>
            <p:nvSpPr>
              <p:cNvPr id="52" name="ZoneTexte 51"/>
              <p:cNvSpPr txBox="1"/>
              <p:nvPr/>
            </p:nvSpPr>
            <p:spPr>
              <a:xfrm>
                <a:off x="1571604" y="5643578"/>
                <a:ext cx="2631041" cy="369332"/>
              </a:xfrm>
              <a:prstGeom prst="rect">
                <a:avLst/>
              </a:prstGeom>
              <a:noFill/>
            </p:spPr>
            <p:txBody>
              <a:bodyPr wrap="none" rtlCol="0">
                <a:spAutoFit/>
              </a:bodyPr>
              <a:lstStyle/>
              <a:p>
                <a:r>
                  <a:rPr lang="fr-FR" i="1" dirty="0" smtClean="0"/>
                  <a:t>File d’attente des processus</a:t>
                </a:r>
                <a:endParaRPr lang="fr-FR" i="1" dirty="0"/>
              </a:p>
            </p:txBody>
          </p:sp>
        </p:grpSp>
        <p:sp>
          <p:nvSpPr>
            <p:cNvPr id="37" name="ZoneTexte 36"/>
            <p:cNvSpPr txBox="1"/>
            <p:nvPr/>
          </p:nvSpPr>
          <p:spPr>
            <a:xfrm>
              <a:off x="6536030" y="3500438"/>
              <a:ext cx="1107804" cy="369332"/>
            </a:xfrm>
            <a:prstGeom prst="rect">
              <a:avLst/>
            </a:prstGeom>
            <a:noFill/>
          </p:spPr>
          <p:txBody>
            <a:bodyPr wrap="none" rtlCol="0">
              <a:spAutoFit/>
            </a:bodyPr>
            <a:lstStyle/>
            <a:p>
              <a:r>
                <a:rPr lang="fr-FR" dirty="0" smtClean="0"/>
                <a:t>partition1</a:t>
              </a:r>
              <a:endParaRPr lang="fr-FR" dirty="0"/>
            </a:p>
          </p:txBody>
        </p:sp>
        <p:sp>
          <p:nvSpPr>
            <p:cNvPr id="40" name="ZoneTexte 39"/>
            <p:cNvSpPr txBox="1"/>
            <p:nvPr/>
          </p:nvSpPr>
          <p:spPr>
            <a:xfrm>
              <a:off x="6572264" y="3929066"/>
              <a:ext cx="1107804" cy="369332"/>
            </a:xfrm>
            <a:prstGeom prst="rect">
              <a:avLst/>
            </a:prstGeom>
            <a:noFill/>
          </p:spPr>
          <p:txBody>
            <a:bodyPr wrap="none" rtlCol="0">
              <a:spAutoFit/>
            </a:bodyPr>
            <a:lstStyle/>
            <a:p>
              <a:r>
                <a:rPr lang="fr-FR" dirty="0" smtClean="0"/>
                <a:t>partition2</a:t>
              </a:r>
              <a:endParaRPr lang="fr-FR" dirty="0"/>
            </a:p>
          </p:txBody>
        </p:sp>
        <p:sp>
          <p:nvSpPr>
            <p:cNvPr id="44" name="ZoneTexte 43"/>
            <p:cNvSpPr txBox="1"/>
            <p:nvPr/>
          </p:nvSpPr>
          <p:spPr>
            <a:xfrm>
              <a:off x="6572264" y="4786322"/>
              <a:ext cx="1107804" cy="369332"/>
            </a:xfrm>
            <a:prstGeom prst="rect">
              <a:avLst/>
            </a:prstGeom>
            <a:noFill/>
          </p:spPr>
          <p:txBody>
            <a:bodyPr wrap="none" rtlCol="0">
              <a:spAutoFit/>
            </a:bodyPr>
            <a:lstStyle/>
            <a:p>
              <a:r>
                <a:rPr lang="fr-FR" dirty="0" smtClean="0"/>
                <a:t>partition3</a:t>
              </a:r>
              <a:endParaRPr lang="fr-FR"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checkerboard(across)">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6530</TotalTime>
  <Words>3377</Words>
  <Application>Microsoft Office PowerPoint</Application>
  <PresentationFormat>Affichage à l'écran (4:3)</PresentationFormat>
  <Paragraphs>807</Paragraphs>
  <Slides>37</Slides>
  <Notes>0</Notes>
  <HiddenSlides>0</HiddenSlides>
  <MMClips>0</MMClips>
  <ScaleCrop>false</ScaleCrop>
  <HeadingPairs>
    <vt:vector size="6" baseType="variant">
      <vt:variant>
        <vt:lpstr>Polices utilisées</vt:lpstr>
      </vt:variant>
      <vt:variant>
        <vt:i4>12</vt:i4>
      </vt:variant>
      <vt:variant>
        <vt:lpstr>Thème</vt:lpstr>
      </vt:variant>
      <vt:variant>
        <vt:i4>1</vt:i4>
      </vt:variant>
      <vt:variant>
        <vt:lpstr>Titres des diapositives</vt:lpstr>
      </vt:variant>
      <vt:variant>
        <vt:i4>37</vt:i4>
      </vt:variant>
    </vt:vector>
  </HeadingPairs>
  <TitlesOfParts>
    <vt:vector size="50" baseType="lpstr">
      <vt:lpstr>Aparajita</vt:lpstr>
      <vt:lpstr>Architects Daughter</vt:lpstr>
      <vt:lpstr>Arial</vt:lpstr>
      <vt:lpstr>Batang</vt:lpstr>
      <vt:lpstr>Berlin Sans FB</vt:lpstr>
      <vt:lpstr>Calibri</vt:lpstr>
      <vt:lpstr>Comic Sans MS</vt:lpstr>
      <vt:lpstr>Gill Sans MT</vt:lpstr>
      <vt:lpstr>Times New Roman</vt:lpstr>
      <vt:lpstr>Verdana</vt:lpstr>
      <vt:lpstr>Wingdings</vt:lpstr>
      <vt:lpstr>Wingdings 2</vt:lpstr>
      <vt:lpstr>Solstice</vt:lpstr>
      <vt:lpstr>Université de Bejaia Faculté des sciences exactes  Département d’Informatique</vt:lpstr>
      <vt:lpstr>Chapitre 3: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Chapitre 1:  Gestion de la mémoire centrale</vt:lpstr>
      <vt:lpstr>Présentation PowerPoint</vt:lpstr>
      <vt:lpstr>Chapitre 1:  Gestion de la mémoire centrale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Université de Bejaia Faculté des sciences exactes  Département d’Informatique</dc:title>
  <dc:creator>Djeraoune</dc:creator>
  <cp:lastModifiedBy>HAYETTE KHALED</cp:lastModifiedBy>
  <cp:revision>659</cp:revision>
  <dcterms:created xsi:type="dcterms:W3CDTF">2019-04-14T21:08:33Z</dcterms:created>
  <dcterms:modified xsi:type="dcterms:W3CDTF">2025-05-15T10:22:22Z</dcterms:modified>
</cp:coreProperties>
</file>