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59" r:id="rId5"/>
  </p:sldMasterIdLst>
  <p:notesMasterIdLst>
    <p:notesMasterId r:id="rId43"/>
  </p:notesMasterIdLst>
  <p:handoutMasterIdLst>
    <p:handoutMasterId r:id="rId44"/>
  </p:handoutMasterIdLst>
  <p:sldIdLst>
    <p:sldId id="330" r:id="rId6"/>
    <p:sldId id="331" r:id="rId7"/>
    <p:sldId id="336" r:id="rId8"/>
    <p:sldId id="342" r:id="rId9"/>
    <p:sldId id="343" r:id="rId10"/>
    <p:sldId id="437" r:id="rId11"/>
    <p:sldId id="438" r:id="rId12"/>
    <p:sldId id="439" r:id="rId13"/>
    <p:sldId id="440" r:id="rId14"/>
    <p:sldId id="441" r:id="rId15"/>
    <p:sldId id="442" r:id="rId16"/>
    <p:sldId id="443" r:id="rId17"/>
    <p:sldId id="444" r:id="rId18"/>
    <p:sldId id="446" r:id="rId19"/>
    <p:sldId id="447" r:id="rId20"/>
    <p:sldId id="448" r:id="rId21"/>
    <p:sldId id="449" r:id="rId22"/>
    <p:sldId id="450" r:id="rId23"/>
    <p:sldId id="451" r:id="rId24"/>
    <p:sldId id="452" r:id="rId25"/>
    <p:sldId id="453" r:id="rId26"/>
    <p:sldId id="455" r:id="rId27"/>
    <p:sldId id="456" r:id="rId28"/>
    <p:sldId id="457" r:id="rId29"/>
    <p:sldId id="475" r:id="rId30"/>
    <p:sldId id="459" r:id="rId31"/>
    <p:sldId id="460" r:id="rId32"/>
    <p:sldId id="461" r:id="rId33"/>
    <p:sldId id="462" r:id="rId34"/>
    <p:sldId id="464" r:id="rId35"/>
    <p:sldId id="465" r:id="rId36"/>
    <p:sldId id="466" r:id="rId37"/>
    <p:sldId id="467" r:id="rId38"/>
    <p:sldId id="469" r:id="rId39"/>
    <p:sldId id="470" r:id="rId40"/>
    <p:sldId id="471" r:id="rId41"/>
    <p:sldId id="472"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Noto Sans Symbols" panose="020B0604020202020204" charset="0"/>
      <p:regular r:id="rId49"/>
      <p:bold r:id="rId50"/>
      <p:italic r:id="rId51"/>
      <p:boldItalic r:id="rId52"/>
    </p:embeddedFont>
    <p:embeddedFont>
      <p:font typeface="Times" panose="02020603050405020304" pitchFamily="18"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97" userDrawn="1">
          <p15:clr>
            <a:srgbClr val="A4A3A4"/>
          </p15:clr>
        </p15:guide>
        <p15:guide id="3" orient="horz" pos="4178" userDrawn="1">
          <p15:clr>
            <a:srgbClr val="A4A3A4"/>
          </p15:clr>
        </p15:guide>
        <p15:guide id="4" orient="horz" pos="119" userDrawn="1">
          <p15:clr>
            <a:srgbClr val="A4A3A4"/>
          </p15:clr>
        </p15:guide>
        <p15:guide id="5" orient="horz" pos="709" userDrawn="1">
          <p15:clr>
            <a:srgbClr val="A4A3A4"/>
          </p15:clr>
        </p15:guide>
        <p15:guide id="6" orient="horz" pos="1071" userDrawn="1">
          <p15:clr>
            <a:srgbClr val="A4A3A4"/>
          </p15:clr>
        </p15:guide>
        <p15:guide id="9" pos="295" userDrawn="1">
          <p15:clr>
            <a:srgbClr val="A4A3A4"/>
          </p15:clr>
        </p15:guide>
        <p15:guide id="10" orient="horz" pos="4042" userDrawn="1">
          <p15:clr>
            <a:srgbClr val="A4A3A4"/>
          </p15:clr>
        </p15:guide>
        <p15:guide id="11" orient="horz" pos="822" userDrawn="1">
          <p15:clr>
            <a:srgbClr val="A4A3A4"/>
          </p15:clr>
        </p15:guide>
        <p15:guide id="12" orient="horz" pos="981" userDrawn="1">
          <p15:clr>
            <a:srgbClr val="A4A3A4"/>
          </p15:clr>
        </p15:guide>
        <p15:guide id="13" pos="54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314" autoAdjust="0"/>
  </p:normalViewPr>
  <p:slideViewPr>
    <p:cSldViewPr snapToGrid="0" snapToObjects="1">
      <p:cViewPr varScale="1">
        <p:scale>
          <a:sx n="95" d="100"/>
          <a:sy n="95" d="100"/>
        </p:scale>
        <p:origin x="2142" y="78"/>
      </p:cViewPr>
      <p:guideLst>
        <p:guide orient="horz" pos="3997"/>
        <p:guide orient="horz" pos="4178"/>
        <p:guide orient="horz" pos="119"/>
        <p:guide orient="horz" pos="709"/>
        <p:guide orient="horz" pos="1071"/>
        <p:guide pos="295"/>
        <p:guide orient="horz" pos="4042"/>
        <p:guide orient="horz" pos="822"/>
        <p:guide orient="horz" pos="981"/>
        <p:guide pos="5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p>
          <a:p>
            <a:endParaRPr lang="en-US" sz="1200" b="0" i="0" u="none" strike="noStrike" kern="1200" cap="none" dirty="0">
              <a:solidFill>
                <a:schemeClr val="dk1"/>
              </a:solidFill>
              <a:latin typeface="Arial"/>
              <a:cs typeface="Arial"/>
              <a:sym typeface="Arial"/>
            </a:endParaRPr>
          </a:p>
          <a:p>
            <a:r>
              <a:rPr lang="en-US" dirty="0"/>
              <a:t>Slides in this presentation contain hyperlinks. JAWS users should be able to get a list of links by using INSERT+F7</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P = start fraction $ 100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end fraction + $ 100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squared end fraction + $ 100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cubed end fraction + ellipsis + $ 100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to the power 10 end fraction + $ 100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to the power 10 end fraction.</a:t>
            </a:r>
            <a:r>
              <a:rPr lang="en-US" dirty="0"/>
              <a:t> </a:t>
            </a:r>
          </a:p>
          <a:p>
            <a:endParaRPr lang="en-US" dirty="0"/>
          </a:p>
          <a:p>
            <a:endParaRPr lang="en-US" dirty="0"/>
          </a:p>
          <a:p>
            <a:r>
              <a:rPr lang="en-US" sz="1800" b="0" i="0" u="none" strike="noStrike" dirty="0">
                <a:solidFill>
                  <a:srgbClr val="000000"/>
                </a:solidFill>
                <a:effectLst/>
                <a:latin typeface="Calibri" panose="020F0502020204030204" pitchFamily="34" charset="0"/>
              </a:rPr>
              <a:t>P = start fraction C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end fraction + start fraction C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squared end fraction + start fraction C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cubed end fraction + ellipsis + start fraction C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to the power n end fraction + start fraction F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to the power n end fraction.</a:t>
            </a:r>
            <a:r>
              <a:rPr lang="en-US" dirty="0"/>
              <a:t> </a:t>
            </a:r>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177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horizontal axis lists dates from 19 55 to 20 15 in 5 year increments. The interest rate estimated real rate for the year 19 55 is shown as 1.5 percent which decreases down almost to 0 by the year 19 60. The interest rate, however, recovers back and reaches to a value of 1.75 by the year 19 65 but shows a declining trend once again thereafter and falls down to a value of negative 4 percent by the year 19 80. It shows a sudden growth thereafter and reaches to a value of 6 percent by 19 82. The interest rate for estimated real rate shows a net declining trend thereafter and falls down to 0 percent by 19 90 and to negative 4 percent by the year 20 10 but recovers back to 0 percent by the year 20 15. </a:t>
            </a:r>
          </a:p>
          <a:p>
            <a:r>
              <a:rPr lang="en-US" dirty="0"/>
              <a:t>The interest rate for nominal rate is shown as 2 percent for the year 19 95 and with the net growth rate over the years it reaches to a value of 15 percent by the year 19 80. The interest for nominal rate shows a net decline thereafter and falls down to a value of 0 percent by the year 20 10 and remain changed till 20 15. The values used in the description are approximate.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206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D U R = Sigma from t = 1 to n of t start fraction C P sub t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dirty="0">
                <a:solidFill>
                  <a:srgbClr val="000000"/>
                </a:solidFill>
                <a:effectLst/>
                <a:latin typeface="Calibri" panose="020F0502020204030204" pitchFamily="34" charset="0"/>
              </a:rPr>
              <a:t> right parenthesis to the power t over sigma from t = 1 to n start fraction C P sub t over left parenthesis 1 + </a:t>
            </a:r>
            <a:r>
              <a:rPr lang="en-US" sz="1800" b="0" i="0" u="none" strike="noStrike" dirty="0" err="1">
                <a:solidFill>
                  <a:srgbClr val="000000"/>
                </a:solidFill>
                <a:effectLst/>
                <a:latin typeface="Calibri" panose="020F0502020204030204" pitchFamily="34" charset="0"/>
              </a:rPr>
              <a:t>i</a:t>
            </a:r>
            <a:r>
              <a:rPr lang="en-US" sz="1800" b="0" i="0" u="none" strike="noStrike">
                <a:solidFill>
                  <a:srgbClr val="000000"/>
                </a:solidFill>
                <a:effectLst/>
                <a:latin typeface="Calibri" panose="020F0502020204030204" pitchFamily="34" charset="0"/>
              </a:rPr>
              <a:t> right parenthesis to the power t.</a:t>
            </a:r>
            <a:r>
              <a:rPr lang="en-US"/>
              <a:t> </a:t>
            </a:r>
            <a:endParaRPr lang="en-IN"/>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47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262062"/>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A13192F1-5420-4735-B9E5-A0EE76B4D8A1}"/>
              </a:ext>
            </a:extLst>
          </p:cNvPr>
          <p:cNvSpPr>
            <a:spLocks noGrp="1"/>
          </p:cNvSpPr>
          <p:nvPr>
            <p:ph sz="quarter" idx="18"/>
          </p:nvPr>
        </p:nvSpPr>
        <p:spPr>
          <a:xfrm>
            <a:off x="5400675" y="4867275"/>
            <a:ext cx="3209925" cy="1009650"/>
          </a:xfrm>
        </p:spPr>
        <p:txBody>
          <a:bodyPr/>
          <a:lstStyle>
            <a:lvl3pPr marL="1143000" indent="-127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en Content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8324491" cy="33635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01114"/>
            <a:ext cx="8410755" cy="39567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Text Placeholder 3">
            <a:extLst>
              <a:ext uri="{FF2B5EF4-FFF2-40B4-BE49-F238E27FC236}">
                <a16:creationId xmlns:a16="http://schemas.microsoft.com/office/drawing/2014/main" id="{3D7587E5-56A3-4F90-9C18-887569C7508E}"/>
              </a:ext>
            </a:extLst>
          </p:cNvPr>
          <p:cNvSpPr>
            <a:spLocks noGrp="1"/>
          </p:cNvSpPr>
          <p:nvPr>
            <p:ph type="body" sz="quarter" idx="16"/>
          </p:nvPr>
        </p:nvSpPr>
        <p:spPr>
          <a:xfrm>
            <a:off x="457200" y="2566988"/>
            <a:ext cx="8324850" cy="52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7">
            <a:extLst>
              <a:ext uri="{FF2B5EF4-FFF2-40B4-BE49-F238E27FC236}">
                <a16:creationId xmlns:a16="http://schemas.microsoft.com/office/drawing/2014/main" id="{1A7AC66A-6099-45D0-ADDB-39FC391B0C68}"/>
              </a:ext>
            </a:extLst>
          </p:cNvPr>
          <p:cNvSpPr>
            <a:spLocks noGrp="1"/>
          </p:cNvSpPr>
          <p:nvPr>
            <p:ph sz="quarter" idx="17"/>
          </p:nvPr>
        </p:nvSpPr>
        <p:spPr>
          <a:xfrm>
            <a:off x="524234" y="3282962"/>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3">
            <a:extLst>
              <a:ext uri="{FF2B5EF4-FFF2-40B4-BE49-F238E27FC236}">
                <a16:creationId xmlns:a16="http://schemas.microsoft.com/office/drawing/2014/main" id="{C0F64DB4-C3DA-4B3A-9055-3CA92C4EE3A7}"/>
              </a:ext>
            </a:extLst>
          </p:cNvPr>
          <p:cNvSpPr>
            <a:spLocks noGrp="1"/>
          </p:cNvSpPr>
          <p:nvPr>
            <p:ph type="body" sz="quarter" idx="18"/>
          </p:nvPr>
        </p:nvSpPr>
        <p:spPr>
          <a:xfrm>
            <a:off x="514350" y="3927086"/>
            <a:ext cx="8324850" cy="525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6" name="Content Placeholder 7">
            <a:extLst>
              <a:ext uri="{FF2B5EF4-FFF2-40B4-BE49-F238E27FC236}">
                <a16:creationId xmlns:a16="http://schemas.microsoft.com/office/drawing/2014/main" id="{DB8B1239-E413-4A9F-A506-A8F966B930C5}"/>
              </a:ext>
            </a:extLst>
          </p:cNvPr>
          <p:cNvSpPr>
            <a:spLocks noGrp="1"/>
          </p:cNvSpPr>
          <p:nvPr>
            <p:ph sz="quarter" idx="19"/>
          </p:nvPr>
        </p:nvSpPr>
        <p:spPr>
          <a:xfrm>
            <a:off x="419459" y="4643060"/>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7">
            <a:extLst>
              <a:ext uri="{FF2B5EF4-FFF2-40B4-BE49-F238E27FC236}">
                <a16:creationId xmlns:a16="http://schemas.microsoft.com/office/drawing/2014/main" id="{0B4756C7-68D2-444E-A129-3E2EA1AF1EF4}"/>
              </a:ext>
            </a:extLst>
          </p:cNvPr>
          <p:cNvSpPr>
            <a:spLocks noGrp="1"/>
          </p:cNvSpPr>
          <p:nvPr>
            <p:ph sz="quarter" idx="20"/>
          </p:nvPr>
        </p:nvSpPr>
        <p:spPr>
          <a:xfrm>
            <a:off x="419459" y="5271710"/>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7">
            <a:extLst>
              <a:ext uri="{FF2B5EF4-FFF2-40B4-BE49-F238E27FC236}">
                <a16:creationId xmlns:a16="http://schemas.microsoft.com/office/drawing/2014/main" id="{3ADF7812-D639-41A3-82B7-972D255BFF60}"/>
              </a:ext>
            </a:extLst>
          </p:cNvPr>
          <p:cNvSpPr>
            <a:spLocks noGrp="1"/>
          </p:cNvSpPr>
          <p:nvPr>
            <p:ph sz="quarter" idx="21"/>
          </p:nvPr>
        </p:nvSpPr>
        <p:spPr>
          <a:xfrm>
            <a:off x="457200" y="5890835"/>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7">
            <a:extLst>
              <a:ext uri="{FF2B5EF4-FFF2-40B4-BE49-F238E27FC236}">
                <a16:creationId xmlns:a16="http://schemas.microsoft.com/office/drawing/2014/main" id="{1CD81AB4-AE3E-4604-B42F-81EF983F3E79}"/>
              </a:ext>
            </a:extLst>
          </p:cNvPr>
          <p:cNvSpPr>
            <a:spLocks noGrp="1"/>
          </p:cNvSpPr>
          <p:nvPr>
            <p:ph sz="quarter" idx="22"/>
          </p:nvPr>
        </p:nvSpPr>
        <p:spPr>
          <a:xfrm>
            <a:off x="457559" y="6462335"/>
            <a:ext cx="8324491" cy="37645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963575"/>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20_Content_4_Tex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93309"/>
            <a:ext cx="8229600" cy="38794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063853"/>
            <a:ext cx="8229600" cy="34286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495832"/>
            <a:ext cx="8229600" cy="35883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2946415"/>
            <a:ext cx="8229600" cy="394716"/>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3423855"/>
            <a:ext cx="8229600" cy="32528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3857050"/>
            <a:ext cx="8229600" cy="42508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4338157"/>
            <a:ext cx="8229600" cy="395774"/>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1" y="4837386"/>
            <a:ext cx="8229600" cy="238689"/>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57200" y="5211857"/>
            <a:ext cx="8229600" cy="28349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57200" y="5606853"/>
            <a:ext cx="8229600" cy="26964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57200" y="5983525"/>
            <a:ext cx="8229600" cy="268831"/>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57201" y="6331844"/>
            <a:ext cx="8229600" cy="244392"/>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57201" y="6654233"/>
            <a:ext cx="8046362" cy="263943"/>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57201" y="7063805"/>
            <a:ext cx="8046362" cy="290825"/>
          </a:xfrm>
        </p:spPr>
        <p:txBody>
          <a:bodyPr/>
          <a:lstStyle>
            <a:lvl1pPr marR="0" indent="-2556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18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18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27"/>
          </p:nvPr>
        </p:nvSpPr>
        <p:spPr>
          <a:xfrm>
            <a:off x="457200" y="7483231"/>
            <a:ext cx="8012113" cy="2190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8"/>
          </p:nvPr>
        </p:nvSpPr>
        <p:spPr>
          <a:xfrm>
            <a:off x="457200" y="7832725"/>
            <a:ext cx="8012113" cy="293688"/>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9"/>
          </p:nvPr>
        </p:nvSpPr>
        <p:spPr>
          <a:xfrm>
            <a:off x="457200" y="8258175"/>
            <a:ext cx="8047038" cy="3270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0"/>
          </p:nvPr>
        </p:nvSpPr>
        <p:spPr>
          <a:xfrm>
            <a:off x="457200" y="8609013"/>
            <a:ext cx="8012113" cy="323850"/>
          </a:xfrm>
        </p:spPr>
        <p:txBody>
          <a:bodyPr/>
          <a:lstStyle>
            <a:lvl1pPr indent="-255600">
              <a:defRPr>
                <a:latin typeface="+mn-lt"/>
              </a:defRPr>
            </a:lvl1pPr>
            <a:lvl2pPr>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1"/>
          </p:nvPr>
        </p:nvSpPr>
        <p:spPr>
          <a:xfrm>
            <a:off x="457200" y="9036050"/>
            <a:ext cx="8047038" cy="239713"/>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57200" y="9466263"/>
            <a:ext cx="8047038" cy="15081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Text Placeholder 28"/>
          <p:cNvSpPr>
            <a:spLocks noGrp="1"/>
          </p:cNvSpPr>
          <p:nvPr>
            <p:ph type="body" sz="quarter" idx="33"/>
          </p:nvPr>
        </p:nvSpPr>
        <p:spPr>
          <a:xfrm>
            <a:off x="457200" y="9807575"/>
            <a:ext cx="8047038" cy="26352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2" name="Text Placeholder 31"/>
          <p:cNvSpPr>
            <a:spLocks noGrp="1"/>
          </p:cNvSpPr>
          <p:nvPr>
            <p:ph type="body" sz="quarter" idx="34"/>
          </p:nvPr>
        </p:nvSpPr>
        <p:spPr>
          <a:xfrm>
            <a:off x="457200" y="10174288"/>
            <a:ext cx="8012113" cy="322262"/>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4" name="Text Placeholder 33"/>
          <p:cNvSpPr>
            <a:spLocks noGrp="1"/>
          </p:cNvSpPr>
          <p:nvPr>
            <p:ph type="body" sz="quarter" idx="35"/>
          </p:nvPr>
        </p:nvSpPr>
        <p:spPr>
          <a:xfrm>
            <a:off x="457200" y="10663977"/>
            <a:ext cx="8047038" cy="2571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8" name="Text Placeholder 37"/>
          <p:cNvSpPr>
            <a:spLocks noGrp="1"/>
          </p:cNvSpPr>
          <p:nvPr>
            <p:ph type="body" sz="quarter" idx="36"/>
          </p:nvPr>
        </p:nvSpPr>
        <p:spPr>
          <a:xfrm>
            <a:off x="457200" y="11063288"/>
            <a:ext cx="8047038" cy="295275"/>
          </a:xfrm>
        </p:spPr>
        <p:txBody>
          <a:bodyPr/>
          <a:lstStyle>
            <a:lvl1pPr indent="-255600">
              <a:defRPr>
                <a:latin typeface="+mn-lt"/>
              </a:defRPr>
            </a:lvl1pPr>
            <a:lvl2pPr indent="-284400">
              <a:defRPr>
                <a:latin typeface="+mn-lt"/>
              </a:defRPr>
            </a:lvl2pPr>
            <a:lvl3pPr marL="1143000" indent="-127000">
              <a:buFont typeface="Arial" panose="020B0604020202020204" pitchFamily="34" charset="0"/>
              <a:buChar cha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484240011"/>
      </p:ext>
    </p:extLst>
  </p:cSld>
  <p:clrMapOvr>
    <a:masterClrMapping/>
  </p:clrMapOvr>
  <p:extLst>
    <p:ext uri="{DCECCB84-F9BA-43D5-87BE-67443E8EF086}">
      <p15:sldGuideLst xmlns:p15="http://schemas.microsoft.com/office/powerpoint/2012/main">
        <p15:guide id="1"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58689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487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61030" y="1556326"/>
            <a:ext cx="363154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1563574"/>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243595" y="3977558"/>
            <a:ext cx="4443205" cy="2112272"/>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66603"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3290555"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L="1143000" marR="0" indent="-230400" algn="l" rtl="0">
              <a:lnSpc>
                <a:spcPct val="100000"/>
              </a:lnSpc>
              <a:spcAft>
                <a:spcPts val="0"/>
              </a:spcAft>
              <a:buClr>
                <a:srgbClr val="007FA3"/>
              </a:buClr>
              <a:buSzPct val="100000"/>
              <a:buFont typeface="Arial" panose="020B0604020202020204" pitchFamily="34" charset="0"/>
              <a:buChar char="▪"/>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cap="none" dirty="0">
                <a:solidFill>
                  <a:srgbClr val="000000"/>
                </a:solidFill>
                <a:effectLst/>
                <a:latin typeface="Verdana" panose="020B0604030504040204" pitchFamily="34" charset="0"/>
                <a:ea typeface="Verdana" panose="020B0604030504040204" pitchFamily="34" charset="0"/>
                <a:cs typeface="Arial"/>
                <a:sym typeface="Arial"/>
              </a:rPr>
              <a:t>2018, 2015, 2012 </a:t>
            </a:r>
            <a:r>
              <a:rPr lang="en-US" altLang="en-US" sz="1200" b="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7"/>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82" r:id="rId2"/>
    <p:sldLayoutId id="2147483650" r:id="rId3"/>
    <p:sldLayoutId id="2147483676" r:id="rId4"/>
    <p:sldLayoutId id="2147483677" r:id="rId5"/>
    <p:sldLayoutId id="2147483678" r:id="rId6"/>
    <p:sldLayoutId id="2147483679" r:id="rId7"/>
    <p:sldLayoutId id="2147483680" r:id="rId8"/>
    <p:sldLayoutId id="2147483683" r:id="rId9"/>
    <p:sldLayoutId id="2147483681" r:id="rId10"/>
    <p:sldLayoutId id="2147483671" r:id="rId11"/>
    <p:sldLayoutId id="2147483673" r:id="rId12"/>
    <p:sldLayoutId id="2147483670" r:id="rId13"/>
    <p:sldLayoutId id="2147483669" r:id="rId14"/>
    <p:sldLayoutId id="214748365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3.x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9.xml"/><Relationship Id="rId6" Type="http://schemas.openxmlformats.org/officeDocument/2006/relationships/oleObject" Target="../embeddings/oleObject18.bin"/><Relationship Id="rId5"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fred.stlouisfed.org/series/CPIAUCSL" TargetMode="External"/><Relationship Id="rId4" Type="http://schemas.openxmlformats.org/officeDocument/2006/relationships/hyperlink" Target="https://fred.stlouisfed.org/series/TB3M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9.wmf"/><Relationship Id="rId18" Type="http://schemas.openxmlformats.org/officeDocument/2006/relationships/oleObject" Target="../embeddings/oleObject29.bin"/><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26.bin"/><Relationship Id="rId17" Type="http://schemas.openxmlformats.org/officeDocument/2006/relationships/image" Target="../media/image31.wmf"/><Relationship Id="rId2" Type="http://schemas.openxmlformats.org/officeDocument/2006/relationships/oleObject" Target="../embeddings/oleObject21.bin"/><Relationship Id="rId16" Type="http://schemas.openxmlformats.org/officeDocument/2006/relationships/oleObject" Target="../embeddings/oleObject28.bin"/><Relationship Id="rId20" Type="http://schemas.openxmlformats.org/officeDocument/2006/relationships/hyperlink" Target="http://www.bloomberg.com/markets/iyc.html" TargetMode="External"/><Relationship Id="rId1" Type="http://schemas.openxmlformats.org/officeDocument/2006/relationships/slideLayout" Target="../slideLayouts/slideLayout11.x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25.bin"/><Relationship Id="rId19" Type="http://schemas.openxmlformats.org/officeDocument/2006/relationships/image" Target="../media/image32.wmf"/><Relationship Id="rId4" Type="http://schemas.openxmlformats.org/officeDocument/2006/relationships/oleObject" Target="../embeddings/oleObject22.bin"/><Relationship Id="rId9" Type="http://schemas.openxmlformats.org/officeDocument/2006/relationships/image" Target="../media/image27.wmf"/><Relationship Id="rId1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1.bin"/><Relationship Id="rId1" Type="http://schemas.openxmlformats.org/officeDocument/2006/relationships/slideLayout" Target="../slideLayouts/slideLayout9.xml"/><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3.xml"/><Relationship Id="rId5" Type="http://schemas.openxmlformats.org/officeDocument/2006/relationships/image" Target="../media/image37.w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5.bin"/><Relationship Id="rId1" Type="http://schemas.openxmlformats.org/officeDocument/2006/relationships/slideLayout" Target="../slideLayouts/slideLayout3.xml"/><Relationship Id="rId5" Type="http://schemas.openxmlformats.org/officeDocument/2006/relationships/image" Target="../media/image37.wmf"/><Relationship Id="rId4" Type="http://schemas.openxmlformats.org/officeDocument/2006/relationships/oleObject" Target="../embeddings/oleObject3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9.xml"/><Relationship Id="rId6" Type="http://schemas.openxmlformats.org/officeDocument/2006/relationships/oleObject" Target="../embeddings/oleObject40.bin"/><Relationship Id="rId5" Type="http://schemas.openxmlformats.org/officeDocument/2006/relationships/image" Target="../media/image41.w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41.bin"/><Relationship Id="rId1" Type="http://schemas.openxmlformats.org/officeDocument/2006/relationships/slideLayout" Target="../slideLayouts/slideLayout9.xml"/><Relationship Id="rId5" Type="http://schemas.openxmlformats.org/officeDocument/2006/relationships/image" Target="../media/image43.wmf"/><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1"/>
              </a:ext>
            </a:extLst>
          </p:cNvPr>
          <p:cNvSpPr>
            <a:spLocks noGrp="1"/>
          </p:cNvSpPr>
          <p:nvPr>
            <p:ph type="title"/>
          </p:nvPr>
        </p:nvSpPr>
        <p:spPr>
          <a:xfrm>
            <a:off x="457200" y="204980"/>
            <a:ext cx="8229600" cy="920558"/>
          </a:xfrm>
        </p:spPr>
        <p:txBody>
          <a:bodyPr anchor="ctr"/>
          <a:lstStyle/>
          <a:p>
            <a:pPr>
              <a:lnSpc>
                <a:spcPct val="90000"/>
              </a:lnSpc>
              <a:spcBef>
                <a:spcPts val="600"/>
              </a:spcBef>
              <a:spcAft>
                <a:spcPts val="125"/>
              </a:spcAft>
            </a:pPr>
            <a:r>
              <a:rPr lang="en-US" dirty="0">
                <a:solidFill>
                  <a:schemeClr val="tx2"/>
                </a:solidFill>
              </a:rPr>
              <a:t>Lecture 3: Interest rates: Their meaning and their role in valuation</a:t>
            </a:r>
          </a:p>
        </p:txBody>
      </p:sp>
      <p:pic>
        <p:nvPicPr>
          <p:cNvPr id="9" name="Picture 8" descr="Front Cover: Financial Markets and Institutions, Ninth Edition by Mishkin and Eakins.">
            <a:extLst>
              <a:ext uri="{FF2B5EF4-FFF2-40B4-BE49-F238E27FC236}">
                <a16:creationId xmlns:a16="http://schemas.microsoft.com/office/drawing/2014/main" id="{64ECA93D-DA04-450E-9E76-997318E85273}"/>
              </a:ext>
            </a:extLst>
          </p:cNvPr>
          <p:cNvPicPr>
            <a:picLocks noChangeAspect="1"/>
          </p:cNvPicPr>
          <p:nvPr/>
        </p:nvPicPr>
        <p:blipFill>
          <a:blip r:embed="rId3" cstate="print"/>
          <a:stretch>
            <a:fillRect/>
          </a:stretch>
        </p:blipFill>
        <p:spPr>
          <a:xfrm>
            <a:off x="572683" y="1693487"/>
            <a:ext cx="3665741" cy="4584088"/>
          </a:xfrm>
          <a:prstGeom prst="rect">
            <a:avLst/>
          </a:prstGeom>
          <a:ln w="9525">
            <a:solidFill>
              <a:schemeClr val="tx1"/>
            </a:solidFill>
          </a:ln>
        </p:spPr>
      </p:pic>
      <p:pic>
        <p:nvPicPr>
          <p:cNvPr id="12" name="Picture Placeholder 21" descr="Pearson Logo">
            <a:extLst>
              <a:ext uri="{FF2B5EF4-FFF2-40B4-BE49-F238E27FC236}">
                <a16:creationId xmlns:a16="http://schemas.microsoft.com/office/drawing/2014/main" id="{CF37FB16-D567-464F-82AB-B4CF4A031A4F}"/>
              </a:ext>
            </a:extLst>
          </p:cNvPr>
          <p:cNvPicPr>
            <a:picLocks noChangeAspect="1"/>
          </p:cNvPicPr>
          <p:nvPr/>
        </p:nvPicPr>
        <p:blipFill>
          <a:blip r:embed="rId4"/>
          <a:srcRect t="22152" b="22152"/>
          <a:stretch>
            <a:fillRect/>
          </a:stretch>
        </p:blipFill>
        <p:spPr>
          <a:xfrm>
            <a:off x="315677" y="6420639"/>
            <a:ext cx="1176574" cy="296443"/>
          </a:xfrm>
          <a:prstGeom prst="rect">
            <a:avLst/>
          </a:prstGeom>
          <a:noFill/>
          <a:ln>
            <a:noFill/>
          </a:ln>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1"/>
              </a:ext>
            </a:extLst>
          </p:cNvPr>
          <p:cNvSpPr>
            <a:spLocks noGrp="1"/>
          </p:cNvSpPr>
          <p:nvPr>
            <p:ph sz="quarter" idx="17"/>
          </p:nvPr>
        </p:nvSpPr>
        <p:spPr>
          <a:xfrm>
            <a:off x="2173288" y="6413500"/>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US" noProof="0" dirty="0"/>
              <a:t>2018, 2015, 2012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9B7D-6F94-482F-8839-B968086B3BD2}"/>
              </a:ext>
            </a:extLst>
          </p:cNvPr>
          <p:cNvSpPr>
            <a:spLocks noGrp="1"/>
          </p:cNvSpPr>
          <p:nvPr>
            <p:ph type="title"/>
          </p:nvPr>
        </p:nvSpPr>
        <p:spPr/>
        <p:txBody>
          <a:bodyPr/>
          <a:lstStyle/>
          <a:p>
            <a:r>
              <a:rPr lang="en-US" altLang="en-US" sz="3200" dirty="0"/>
              <a:t>Present Value Concept: Simple Loan </a:t>
            </a:r>
            <a:r>
              <a:rPr lang="en-US" altLang="en-US" sz="2000" b="0" dirty="0"/>
              <a:t>(cont.)</a:t>
            </a:r>
            <a:endParaRPr lang="en-US" sz="2000" dirty="0"/>
          </a:p>
        </p:txBody>
      </p:sp>
      <p:sp>
        <p:nvSpPr>
          <p:cNvPr id="3" name="Content Placeholder 2">
            <a:extLst>
              <a:ext uri="{FF2B5EF4-FFF2-40B4-BE49-F238E27FC236}">
                <a16:creationId xmlns:a16="http://schemas.microsoft.com/office/drawing/2014/main" id="{DBC361E4-4AFD-4996-A149-10DD0696ED18}"/>
              </a:ext>
            </a:extLst>
          </p:cNvPr>
          <p:cNvSpPr>
            <a:spLocks noGrp="1"/>
          </p:cNvSpPr>
          <p:nvPr>
            <p:ph sz="quarter" idx="13"/>
          </p:nvPr>
        </p:nvSpPr>
        <p:spPr>
          <a:xfrm>
            <a:off x="457200" y="1556327"/>
            <a:ext cx="8229600" cy="2402931"/>
          </a:xfrm>
        </p:spPr>
        <p:txBody>
          <a:bodyPr/>
          <a:lstStyle/>
          <a:p>
            <a:r>
              <a:rPr lang="en-US" altLang="en-US" dirty="0"/>
              <a:t>The previous example reinforces the concept that $100 today is preferable to $100 a year from now since today</a:t>
            </a:r>
            <a:r>
              <a:rPr lang="en-US" altLang="ja-JP" dirty="0"/>
              <a:t>’s $100 could be lent (or deposited) at 10% interest to be worth $110 one year from now, or $121 in two years or $133 in three years.</a:t>
            </a:r>
            <a:endParaRPr lang="en-US" dirty="0"/>
          </a:p>
        </p:txBody>
      </p:sp>
    </p:spTree>
    <p:extLst>
      <p:ext uri="{BB962C8B-B14F-4D97-AF65-F5344CB8AC3E}">
        <p14:creationId xmlns:p14="http://schemas.microsoft.com/office/powerpoint/2010/main" val="325924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D9A1-E865-4CFF-875B-D633252FF410}"/>
              </a:ext>
            </a:extLst>
          </p:cNvPr>
          <p:cNvSpPr>
            <a:spLocks noGrp="1"/>
          </p:cNvSpPr>
          <p:nvPr>
            <p:ph type="title"/>
          </p:nvPr>
        </p:nvSpPr>
        <p:spPr/>
        <p:txBody>
          <a:bodyPr/>
          <a:lstStyle/>
          <a:p>
            <a:r>
              <a:rPr lang="en-US" altLang="en-US" dirty="0">
                <a:ea typeface="ヒラギノ角ゴ Pro W3" pitchFamily="-84" charset="-128"/>
              </a:rPr>
              <a:t>Yield to Maturity: Loans</a:t>
            </a:r>
            <a:endParaRPr lang="en-US" dirty="0"/>
          </a:p>
        </p:txBody>
      </p:sp>
      <p:sp>
        <p:nvSpPr>
          <p:cNvPr id="3" name="Content Placeholder 2">
            <a:extLst>
              <a:ext uri="{FF2B5EF4-FFF2-40B4-BE49-F238E27FC236}">
                <a16:creationId xmlns:a16="http://schemas.microsoft.com/office/drawing/2014/main" id="{3BF86E88-07D6-4121-90A5-594BAF0F4A2A}"/>
              </a:ext>
            </a:extLst>
          </p:cNvPr>
          <p:cNvSpPr>
            <a:spLocks noGrp="1"/>
          </p:cNvSpPr>
          <p:nvPr>
            <p:ph sz="quarter" idx="13"/>
          </p:nvPr>
        </p:nvSpPr>
        <p:spPr>
          <a:xfrm>
            <a:off x="457200" y="1556326"/>
            <a:ext cx="8229600" cy="904069"/>
          </a:xfrm>
        </p:spPr>
        <p:txBody>
          <a:bodyPr/>
          <a:lstStyle/>
          <a:p>
            <a:pPr marL="432" indent="0">
              <a:buNone/>
            </a:pPr>
            <a:r>
              <a:rPr lang="en-US" altLang="en-US" dirty="0"/>
              <a:t>Yield to maturity = interest rate that equates today</a:t>
            </a:r>
            <a:r>
              <a:rPr lang="en-US" altLang="ja-JP" dirty="0"/>
              <a:t>’s value with present value of all future payments</a:t>
            </a:r>
          </a:p>
        </p:txBody>
      </p:sp>
      <p:sp>
        <p:nvSpPr>
          <p:cNvPr id="4" name="Content Placeholder 3">
            <a:extLst>
              <a:ext uri="{FF2B5EF4-FFF2-40B4-BE49-F238E27FC236}">
                <a16:creationId xmlns:a16="http://schemas.microsoft.com/office/drawing/2014/main" id="{4B8FA493-BEC6-4606-AED6-431875BFCEF8}"/>
              </a:ext>
            </a:extLst>
          </p:cNvPr>
          <p:cNvSpPr>
            <a:spLocks noGrp="1"/>
          </p:cNvSpPr>
          <p:nvPr>
            <p:ph sz="quarter" idx="14"/>
          </p:nvPr>
        </p:nvSpPr>
        <p:spPr>
          <a:xfrm>
            <a:off x="457200" y="2561580"/>
            <a:ext cx="5571641" cy="507085"/>
          </a:xfrm>
        </p:spPr>
        <p:txBody>
          <a:bodyPr/>
          <a:lstStyle/>
          <a:p>
            <a:pPr marL="432000" indent="-432000">
              <a:buFont typeface="+mj-lt"/>
              <a:buAutoNum type="arabicPeriod"/>
            </a:pPr>
            <a:r>
              <a:rPr lang="en-US" altLang="en-US" dirty="0"/>
              <a:t>Simple Loan Interest Rate (</a:t>
            </a:r>
            <a:r>
              <a:rPr lang="en-US" altLang="en-US" i="1" dirty="0" err="1"/>
              <a:t>i</a:t>
            </a:r>
            <a:r>
              <a:rPr lang="en-US" altLang="en-US" dirty="0"/>
              <a:t> = 10%)</a:t>
            </a:r>
          </a:p>
        </p:txBody>
      </p:sp>
      <p:graphicFrame>
        <p:nvGraphicFramePr>
          <p:cNvPr id="5" name="Object 4" descr="$100 = start fraction $110 over left parenthesis 1 + i right parenthesis end fraction, or upper I = 10% ">
            <a:extLst>
              <a:ext uri="{FF2B5EF4-FFF2-40B4-BE49-F238E27FC236}">
                <a16:creationId xmlns:a16="http://schemas.microsoft.com/office/drawing/2014/main" id="{F8D250C2-42F4-4BA3-A903-75EE6F649E7E}"/>
              </a:ext>
            </a:extLst>
          </p:cNvPr>
          <p:cNvGraphicFramePr>
            <a:graphicFrameLocks noChangeAspect="1"/>
          </p:cNvGraphicFramePr>
          <p:nvPr>
            <p:extLst>
              <p:ext uri="{D42A27DB-BD31-4B8C-83A1-F6EECF244321}">
                <p14:modId xmlns:p14="http://schemas.microsoft.com/office/powerpoint/2010/main" val="1106958160"/>
              </p:ext>
            </p:extLst>
          </p:nvPr>
        </p:nvGraphicFramePr>
        <p:xfrm>
          <a:off x="991081" y="3157457"/>
          <a:ext cx="3993784" cy="419101"/>
        </p:xfrm>
        <a:graphic>
          <a:graphicData uri="http://schemas.openxmlformats.org/presentationml/2006/ole">
            <mc:AlternateContent xmlns:mc="http://schemas.openxmlformats.org/markup-compatibility/2006">
              <mc:Choice xmlns:v="urn:schemas-microsoft-com:vml" Requires="v">
                <p:oleObj name="Equation" r:id="rId2" imgW="4114800" imgH="431640" progId="Equation.DSMT4">
                  <p:embed/>
                </p:oleObj>
              </mc:Choice>
              <mc:Fallback>
                <p:oleObj name="Equation" r:id="rId2" imgW="4114800" imgH="431640" progId="Equation.DSMT4">
                  <p:embed/>
                  <p:pic>
                    <p:nvPicPr>
                      <p:cNvPr id="0" name=""/>
                      <p:cNvPicPr/>
                      <p:nvPr/>
                    </p:nvPicPr>
                    <p:blipFill>
                      <a:blip r:embed="rId3"/>
                      <a:stretch>
                        <a:fillRect/>
                      </a:stretch>
                    </p:blipFill>
                    <p:spPr>
                      <a:xfrm>
                        <a:off x="991081" y="3157457"/>
                        <a:ext cx="3993784" cy="419101"/>
                      </a:xfrm>
                      <a:prstGeom prst="rect">
                        <a:avLst/>
                      </a:prstGeom>
                    </p:spPr>
                  </p:pic>
                </p:oleObj>
              </mc:Fallback>
            </mc:AlternateContent>
          </a:graphicData>
        </a:graphic>
      </p:graphicFrame>
    </p:spTree>
    <p:extLst>
      <p:ext uri="{BB962C8B-B14F-4D97-AF65-F5344CB8AC3E}">
        <p14:creationId xmlns:p14="http://schemas.microsoft.com/office/powerpoint/2010/main" val="4295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EC85-12E6-4673-B053-57149DF62006}"/>
              </a:ext>
            </a:extLst>
          </p:cNvPr>
          <p:cNvSpPr>
            <a:spLocks noGrp="1"/>
          </p:cNvSpPr>
          <p:nvPr>
            <p:ph type="title"/>
          </p:nvPr>
        </p:nvSpPr>
        <p:spPr/>
        <p:txBody>
          <a:bodyPr/>
          <a:lstStyle/>
          <a:p>
            <a:r>
              <a:rPr lang="en-US" dirty="0"/>
              <a:t>Example: Simple Present Value</a:t>
            </a:r>
          </a:p>
        </p:txBody>
      </p:sp>
      <p:sp>
        <p:nvSpPr>
          <p:cNvPr id="3" name="Content Placeholder 2">
            <a:extLst>
              <a:ext uri="{FF2B5EF4-FFF2-40B4-BE49-F238E27FC236}">
                <a16:creationId xmlns:a16="http://schemas.microsoft.com/office/drawing/2014/main" id="{654B08B6-7F98-4EE6-BCCC-09FB1B0F44A2}"/>
              </a:ext>
            </a:extLst>
          </p:cNvPr>
          <p:cNvSpPr>
            <a:spLocks noGrp="1"/>
          </p:cNvSpPr>
          <p:nvPr>
            <p:ph sz="quarter" idx="13"/>
          </p:nvPr>
        </p:nvSpPr>
        <p:spPr>
          <a:xfrm>
            <a:off x="457200" y="1556327"/>
            <a:ext cx="8229600" cy="845910"/>
          </a:xfrm>
        </p:spPr>
        <p:txBody>
          <a:bodyPr/>
          <a:lstStyle/>
          <a:p>
            <a:pPr marL="432" indent="0">
              <a:buNone/>
            </a:pPr>
            <a:r>
              <a:rPr lang="en-US" dirty="0"/>
              <a:t>What is the present value of $250 to be paid in two years if the interest rate is 15%?</a:t>
            </a:r>
          </a:p>
        </p:txBody>
      </p:sp>
      <p:graphicFrame>
        <p:nvGraphicFramePr>
          <p:cNvPr id="4" name="Object 3" descr="start fraction $250 over left parenthesis 1 + 0.15 right parenthesis squared = start fraction $250 over 1.3225 end fraction = $189.04">
            <a:extLst>
              <a:ext uri="{FF2B5EF4-FFF2-40B4-BE49-F238E27FC236}">
                <a16:creationId xmlns:a16="http://schemas.microsoft.com/office/drawing/2014/main" id="{EE9C536A-76D8-4363-AFE2-9F5B7E1EBDBE}"/>
              </a:ext>
            </a:extLst>
          </p:cNvPr>
          <p:cNvGraphicFramePr>
            <a:graphicFrameLocks noChangeAspect="1"/>
          </p:cNvGraphicFramePr>
          <p:nvPr>
            <p:extLst>
              <p:ext uri="{D42A27DB-BD31-4B8C-83A1-F6EECF244321}">
                <p14:modId xmlns:p14="http://schemas.microsoft.com/office/powerpoint/2010/main" val="2633226800"/>
              </p:ext>
            </p:extLst>
          </p:nvPr>
        </p:nvGraphicFramePr>
        <p:xfrm>
          <a:off x="569913" y="2646363"/>
          <a:ext cx="5867400" cy="495300"/>
        </p:xfrm>
        <a:graphic>
          <a:graphicData uri="http://schemas.openxmlformats.org/presentationml/2006/ole">
            <mc:AlternateContent xmlns:mc="http://schemas.openxmlformats.org/markup-compatibility/2006">
              <mc:Choice xmlns:v="urn:schemas-microsoft-com:vml" Requires="v">
                <p:oleObj name="Equation" r:id="rId2" imgW="5867280" imgH="495000" progId="Equation.DSMT4">
                  <p:embed/>
                </p:oleObj>
              </mc:Choice>
              <mc:Fallback>
                <p:oleObj name="Equation" r:id="rId2" imgW="5867280" imgH="495000" progId="Equation.DSMT4">
                  <p:embed/>
                  <p:pic>
                    <p:nvPicPr>
                      <p:cNvPr id="0" name=""/>
                      <p:cNvPicPr/>
                      <p:nvPr/>
                    </p:nvPicPr>
                    <p:blipFill>
                      <a:blip r:embed="rId3"/>
                      <a:stretch>
                        <a:fillRect/>
                      </a:stretch>
                    </p:blipFill>
                    <p:spPr>
                      <a:xfrm>
                        <a:off x="569913" y="2646363"/>
                        <a:ext cx="5867400" cy="495300"/>
                      </a:xfrm>
                      <a:prstGeom prst="rect">
                        <a:avLst/>
                      </a:prstGeom>
                    </p:spPr>
                  </p:pic>
                </p:oleObj>
              </mc:Fallback>
            </mc:AlternateContent>
          </a:graphicData>
        </a:graphic>
      </p:graphicFrame>
    </p:spTree>
    <p:extLst>
      <p:ext uri="{BB962C8B-B14F-4D97-AF65-F5344CB8AC3E}">
        <p14:creationId xmlns:p14="http://schemas.microsoft.com/office/powerpoint/2010/main" val="263397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0651-55B4-471A-987A-416C5BABC521}"/>
              </a:ext>
            </a:extLst>
          </p:cNvPr>
          <p:cNvSpPr>
            <a:spLocks noGrp="1"/>
          </p:cNvSpPr>
          <p:nvPr>
            <p:ph type="title"/>
          </p:nvPr>
        </p:nvSpPr>
        <p:spPr/>
        <p:txBody>
          <a:bodyPr/>
          <a:lstStyle/>
          <a:p>
            <a:r>
              <a:rPr lang="en-US" altLang="en-US" sz="3200" dirty="0">
                <a:ea typeface="ヒラギノ角ゴ Pro W3" pitchFamily="-84" charset="-128"/>
              </a:rPr>
              <a:t>Present Value Concept: Fixed-Payment Loan Terms</a:t>
            </a:r>
            <a:endParaRPr lang="en-US" sz="2000" dirty="0"/>
          </a:p>
        </p:txBody>
      </p:sp>
      <p:sp>
        <p:nvSpPr>
          <p:cNvPr id="3" name="Content Placeholder 2">
            <a:extLst>
              <a:ext uri="{FF2B5EF4-FFF2-40B4-BE49-F238E27FC236}">
                <a16:creationId xmlns:a16="http://schemas.microsoft.com/office/drawing/2014/main" id="{72CEBD36-202C-40E0-93BA-7680A5296714}"/>
              </a:ext>
            </a:extLst>
          </p:cNvPr>
          <p:cNvSpPr>
            <a:spLocks noGrp="1"/>
          </p:cNvSpPr>
          <p:nvPr>
            <p:ph sz="quarter" idx="13"/>
          </p:nvPr>
        </p:nvSpPr>
        <p:spPr/>
        <p:txBody>
          <a:bodyPr/>
          <a:lstStyle/>
          <a:p>
            <a:r>
              <a:rPr lang="en-US" b="1" dirty="0"/>
              <a:t>Simple Loans </a:t>
            </a:r>
            <a:r>
              <a:rPr lang="en-US" dirty="0"/>
              <a:t>require payment of one amount which equals the loan principal plus the interest.</a:t>
            </a:r>
          </a:p>
          <a:p>
            <a:r>
              <a:rPr lang="en-US" b="1" dirty="0"/>
              <a:t>Fixed-Payment Loans </a:t>
            </a:r>
            <a:r>
              <a:rPr lang="en-US" dirty="0"/>
              <a:t>are loans where the loan principal and interest are repaid in several payments, often monthly, in equal dollar amounts over the loan term.</a:t>
            </a:r>
          </a:p>
          <a:p>
            <a:r>
              <a:rPr lang="en-US" altLang="en-US" b="1" dirty="0">
                <a:ea typeface="ヒラギノ角ゴ Pro W3" pitchFamily="-84" charset="-128"/>
              </a:rPr>
              <a:t>Installment Loans</a:t>
            </a:r>
            <a:r>
              <a:rPr lang="en-US" altLang="en-US" i="1" dirty="0">
                <a:ea typeface="ヒラギノ角ゴ Pro W3" pitchFamily="-84" charset="-128"/>
              </a:rPr>
              <a:t>,</a:t>
            </a:r>
            <a:r>
              <a:rPr lang="en-US" altLang="en-US" dirty="0">
                <a:ea typeface="ヒラギノ角ゴ Pro W3" pitchFamily="-84" charset="-128"/>
              </a:rPr>
              <a:t> such as auto loans and home mortgages are frequently of the fixed-payment type.</a:t>
            </a:r>
            <a:endParaRPr lang="en-US" dirty="0"/>
          </a:p>
          <a:p>
            <a:endParaRPr lang="en-US" dirty="0"/>
          </a:p>
        </p:txBody>
      </p:sp>
    </p:spTree>
    <p:extLst>
      <p:ext uri="{BB962C8B-B14F-4D97-AF65-F5344CB8AC3E}">
        <p14:creationId xmlns:p14="http://schemas.microsoft.com/office/powerpoint/2010/main" val="293453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0651-55B4-471A-987A-416C5BABC521}"/>
              </a:ext>
            </a:extLst>
          </p:cNvPr>
          <p:cNvSpPr>
            <a:spLocks noGrp="1"/>
          </p:cNvSpPr>
          <p:nvPr>
            <p:ph type="title"/>
          </p:nvPr>
        </p:nvSpPr>
        <p:spPr/>
        <p:txBody>
          <a:bodyPr/>
          <a:lstStyle/>
          <a:p>
            <a:r>
              <a:rPr lang="en-US" altLang="en-US" sz="3900" dirty="0">
                <a:ea typeface="ヒラギノ角ゴ Pro W3" pitchFamily="-84" charset="-128"/>
              </a:rPr>
              <a:t>Yield to Maturity: Loans</a:t>
            </a:r>
            <a:endParaRPr lang="en-US" sz="2400" dirty="0"/>
          </a:p>
        </p:txBody>
      </p:sp>
      <p:sp>
        <p:nvSpPr>
          <p:cNvPr id="3" name="Content Placeholder 2">
            <a:extLst>
              <a:ext uri="{FF2B5EF4-FFF2-40B4-BE49-F238E27FC236}">
                <a16:creationId xmlns:a16="http://schemas.microsoft.com/office/drawing/2014/main" id="{72CEBD36-202C-40E0-93BA-7680A5296714}"/>
              </a:ext>
            </a:extLst>
          </p:cNvPr>
          <p:cNvSpPr>
            <a:spLocks noGrp="1"/>
          </p:cNvSpPr>
          <p:nvPr>
            <p:ph sz="quarter" idx="13"/>
          </p:nvPr>
        </p:nvSpPr>
        <p:spPr>
          <a:xfrm>
            <a:off x="457200" y="1556327"/>
            <a:ext cx="8229600" cy="535944"/>
          </a:xfrm>
        </p:spPr>
        <p:txBody>
          <a:bodyPr/>
          <a:lstStyle/>
          <a:p>
            <a:pPr marL="432000" indent="-432000">
              <a:buFont typeface="+mj-lt"/>
              <a:buAutoNum type="arabicPeriod" startAt="2"/>
            </a:pPr>
            <a:r>
              <a:rPr lang="en-US" altLang="en-US" dirty="0"/>
              <a:t>Fixed Payment Loan (</a:t>
            </a:r>
            <a:r>
              <a:rPr lang="en-US" altLang="en-US" i="1" dirty="0" err="1"/>
              <a:t>i</a:t>
            </a:r>
            <a:r>
              <a:rPr lang="en-US" altLang="en-US" dirty="0"/>
              <a:t> = 12%)</a:t>
            </a:r>
            <a:endParaRPr lang="en-US" dirty="0"/>
          </a:p>
        </p:txBody>
      </p:sp>
      <p:graphicFrame>
        <p:nvGraphicFramePr>
          <p:cNvPr id="4" name="Object 3" descr="$ 1000 = start fraction $ 126 over left parenthesis 1 + I right parenthesis end fraction + start fraction $ 126 over left parenthesis 1 + i right parenthesis squared end fraction + start fraction $ 126 over left parenthesis 1 + i right parenthesis cubed end fraction + ellipsis + start fraction $ 126 over left parenthesis 1 + i right parenthesis to the power 25 end fraction">
            <a:extLst>
              <a:ext uri="{FF2B5EF4-FFF2-40B4-BE49-F238E27FC236}">
                <a16:creationId xmlns:a16="http://schemas.microsoft.com/office/drawing/2014/main" id="{CA6C2ED0-D1D9-4C56-A8F4-43E73B6ADCF3}"/>
              </a:ext>
            </a:extLst>
          </p:cNvPr>
          <p:cNvGraphicFramePr>
            <a:graphicFrameLocks noChangeAspect="1"/>
          </p:cNvGraphicFramePr>
          <p:nvPr>
            <p:extLst>
              <p:ext uri="{D42A27DB-BD31-4B8C-83A1-F6EECF244321}">
                <p14:modId xmlns:p14="http://schemas.microsoft.com/office/powerpoint/2010/main" val="1477505524"/>
              </p:ext>
            </p:extLst>
          </p:nvPr>
        </p:nvGraphicFramePr>
        <p:xfrm>
          <a:off x="1331913" y="2362200"/>
          <a:ext cx="5748337" cy="825500"/>
        </p:xfrm>
        <a:graphic>
          <a:graphicData uri="http://schemas.openxmlformats.org/presentationml/2006/ole">
            <mc:AlternateContent xmlns:mc="http://schemas.openxmlformats.org/markup-compatibility/2006">
              <mc:Choice xmlns:v="urn:schemas-microsoft-com:vml" Requires="v">
                <p:oleObj name="Equation" r:id="rId2" imgW="6019560" imgH="863280" progId="Equation.DSMT4">
                  <p:embed/>
                </p:oleObj>
              </mc:Choice>
              <mc:Fallback>
                <p:oleObj name="Equation" r:id="rId2" imgW="6019560" imgH="863280" progId="Equation.DSMT4">
                  <p:embed/>
                  <p:pic>
                    <p:nvPicPr>
                      <p:cNvPr id="4" name="Object 3"/>
                      <p:cNvPicPr/>
                      <p:nvPr/>
                    </p:nvPicPr>
                    <p:blipFill>
                      <a:blip r:embed="rId3"/>
                      <a:stretch>
                        <a:fillRect/>
                      </a:stretch>
                    </p:blipFill>
                    <p:spPr>
                      <a:xfrm>
                        <a:off x="1331913" y="2362200"/>
                        <a:ext cx="5748337" cy="825500"/>
                      </a:xfrm>
                      <a:prstGeom prst="rect">
                        <a:avLst/>
                      </a:prstGeom>
                    </p:spPr>
                  </p:pic>
                </p:oleObj>
              </mc:Fallback>
            </mc:AlternateContent>
          </a:graphicData>
        </a:graphic>
      </p:graphicFrame>
      <p:graphicFrame>
        <p:nvGraphicFramePr>
          <p:cNvPr id="5" name="Object 4" descr="L V = start fraction F P over left parenthesis 1 + i right parenthesis end fraction + start fraction F P over left parenthesis 1 + i right parenthesis squared end fraction + start fraction F P over left parenthesis 1 + i right parenthesis cubed end fraction + ellipsis + start fraction F P over left parenthesis 1 + i right parenthesis to the power n end fraction.">
            <a:extLst>
              <a:ext uri="{FF2B5EF4-FFF2-40B4-BE49-F238E27FC236}">
                <a16:creationId xmlns:a16="http://schemas.microsoft.com/office/drawing/2014/main" id="{7B0181A1-CB3B-4114-AC24-F45986847732}"/>
              </a:ext>
            </a:extLst>
          </p:cNvPr>
          <p:cNvGraphicFramePr>
            <a:graphicFrameLocks noChangeAspect="1"/>
          </p:cNvGraphicFramePr>
          <p:nvPr>
            <p:extLst>
              <p:ext uri="{D42A27DB-BD31-4B8C-83A1-F6EECF244321}">
                <p14:modId xmlns:p14="http://schemas.microsoft.com/office/powerpoint/2010/main" val="1276469454"/>
              </p:ext>
            </p:extLst>
          </p:nvPr>
        </p:nvGraphicFramePr>
        <p:xfrm>
          <a:off x="1776413" y="3449638"/>
          <a:ext cx="5464175" cy="882650"/>
        </p:xfrm>
        <a:graphic>
          <a:graphicData uri="http://schemas.openxmlformats.org/presentationml/2006/ole">
            <mc:AlternateContent xmlns:mc="http://schemas.openxmlformats.org/markup-compatibility/2006">
              <mc:Choice xmlns:v="urn:schemas-microsoft-com:vml" Requires="v">
                <p:oleObj name="Equation" r:id="rId4" imgW="5422680" imgH="876240" progId="Equation.DSMT4">
                  <p:embed/>
                </p:oleObj>
              </mc:Choice>
              <mc:Fallback>
                <p:oleObj name="Equation" r:id="rId4" imgW="5422680" imgH="876240" progId="Equation.DSMT4">
                  <p:embed/>
                  <p:pic>
                    <p:nvPicPr>
                      <p:cNvPr id="5" name="Object 4"/>
                      <p:cNvPicPr/>
                      <p:nvPr/>
                    </p:nvPicPr>
                    <p:blipFill>
                      <a:blip r:embed="rId5"/>
                      <a:stretch>
                        <a:fillRect/>
                      </a:stretch>
                    </p:blipFill>
                    <p:spPr>
                      <a:xfrm>
                        <a:off x="1776413" y="3449638"/>
                        <a:ext cx="5464175" cy="882650"/>
                      </a:xfrm>
                      <a:prstGeom prst="rect">
                        <a:avLst/>
                      </a:prstGeom>
                    </p:spPr>
                  </p:pic>
                </p:oleObj>
              </mc:Fallback>
            </mc:AlternateContent>
          </a:graphicData>
        </a:graphic>
      </p:graphicFrame>
    </p:spTree>
    <p:extLst>
      <p:ext uri="{BB962C8B-B14F-4D97-AF65-F5344CB8AC3E}">
        <p14:creationId xmlns:p14="http://schemas.microsoft.com/office/powerpoint/2010/main" val="356641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0651-55B4-471A-987A-416C5BABC521}"/>
              </a:ext>
            </a:extLst>
          </p:cNvPr>
          <p:cNvSpPr>
            <a:spLocks noGrp="1"/>
          </p:cNvSpPr>
          <p:nvPr>
            <p:ph type="title"/>
          </p:nvPr>
        </p:nvSpPr>
        <p:spPr/>
        <p:txBody>
          <a:bodyPr/>
          <a:lstStyle/>
          <a:p>
            <a:r>
              <a:rPr lang="en-US" altLang="en-US" sz="4000" dirty="0">
                <a:ea typeface="ヒラギノ角ゴ Pro W3" pitchFamily="-84" charset="-128"/>
              </a:rPr>
              <a:t>Yield to Maturity: Bonds</a:t>
            </a:r>
            <a:endParaRPr lang="en-US" sz="2400" dirty="0"/>
          </a:p>
        </p:txBody>
      </p:sp>
      <p:sp>
        <p:nvSpPr>
          <p:cNvPr id="3" name="Content Placeholder 2">
            <a:extLst>
              <a:ext uri="{FF2B5EF4-FFF2-40B4-BE49-F238E27FC236}">
                <a16:creationId xmlns:a16="http://schemas.microsoft.com/office/drawing/2014/main" id="{72CEBD36-202C-40E0-93BA-7680A5296714}"/>
              </a:ext>
            </a:extLst>
          </p:cNvPr>
          <p:cNvSpPr>
            <a:spLocks noGrp="1"/>
          </p:cNvSpPr>
          <p:nvPr>
            <p:ph sz="quarter" idx="13"/>
          </p:nvPr>
        </p:nvSpPr>
        <p:spPr>
          <a:xfrm>
            <a:off x="457200" y="1552574"/>
            <a:ext cx="4660232" cy="516857"/>
          </a:xfrm>
        </p:spPr>
        <p:txBody>
          <a:bodyPr/>
          <a:lstStyle/>
          <a:p>
            <a:pPr marL="432000" indent="-432000">
              <a:buFont typeface="+mj-lt"/>
              <a:buAutoNum type="arabicPeriod" startAt="3"/>
            </a:pPr>
            <a:r>
              <a:rPr lang="en-US" altLang="en-US" dirty="0"/>
              <a:t>Coupon Bond (Coupon rate =</a:t>
            </a:r>
            <a:endParaRPr lang="en-US" dirty="0"/>
          </a:p>
        </p:txBody>
      </p:sp>
      <p:graphicFrame>
        <p:nvGraphicFramePr>
          <p:cNvPr id="6" name="Object 5" descr="10% = start fraction C over F end fraction,">
            <a:extLst>
              <a:ext uri="{FF2B5EF4-FFF2-40B4-BE49-F238E27FC236}">
                <a16:creationId xmlns:a16="http://schemas.microsoft.com/office/drawing/2014/main" id="{4594949B-FCBC-4292-A23E-F3F69874B641}"/>
              </a:ext>
            </a:extLst>
          </p:cNvPr>
          <p:cNvGraphicFramePr>
            <a:graphicFrameLocks noChangeAspect="1"/>
          </p:cNvGraphicFramePr>
          <p:nvPr>
            <p:extLst>
              <p:ext uri="{D42A27DB-BD31-4B8C-83A1-F6EECF244321}">
                <p14:modId xmlns:p14="http://schemas.microsoft.com/office/powerpoint/2010/main" val="463551514"/>
              </p:ext>
            </p:extLst>
          </p:nvPr>
        </p:nvGraphicFramePr>
        <p:xfrm>
          <a:off x="5197641" y="1660413"/>
          <a:ext cx="1600200" cy="342900"/>
        </p:xfrm>
        <a:graphic>
          <a:graphicData uri="http://schemas.openxmlformats.org/presentationml/2006/ole">
            <mc:AlternateContent xmlns:mc="http://schemas.openxmlformats.org/markup-compatibility/2006">
              <mc:Choice xmlns:v="urn:schemas-microsoft-com:vml" Requires="v">
                <p:oleObj name="Equation" r:id="rId3" imgW="1600200" imgH="342720" progId="Equation.DSMT4">
                  <p:embed/>
                </p:oleObj>
              </mc:Choice>
              <mc:Fallback>
                <p:oleObj name="Equation" r:id="rId3" imgW="1600200" imgH="342720" progId="Equation.DSMT4">
                  <p:embed/>
                  <p:pic>
                    <p:nvPicPr>
                      <p:cNvPr id="0" name=""/>
                      <p:cNvPicPr/>
                      <p:nvPr/>
                    </p:nvPicPr>
                    <p:blipFill>
                      <a:blip r:embed="rId4"/>
                      <a:stretch>
                        <a:fillRect/>
                      </a:stretch>
                    </p:blipFill>
                    <p:spPr>
                      <a:xfrm>
                        <a:off x="5197641" y="1660413"/>
                        <a:ext cx="1600200" cy="342900"/>
                      </a:xfrm>
                      <a:prstGeom prst="rect">
                        <a:avLst/>
                      </a:prstGeom>
                    </p:spPr>
                  </p:pic>
                </p:oleObj>
              </mc:Fallback>
            </mc:AlternateContent>
          </a:graphicData>
        </a:graphic>
      </p:graphicFrame>
      <p:graphicFrame>
        <p:nvGraphicFramePr>
          <p:cNvPr id="20" name="Object 19" descr="An equation shows bonds for yield to maturity. For long description in Notes pane, press F6.">
            <a:extLst>
              <a:ext uri="{FF2B5EF4-FFF2-40B4-BE49-F238E27FC236}">
                <a16:creationId xmlns:a16="http://schemas.microsoft.com/office/drawing/2014/main" id="{EA65C999-07DD-478B-83E5-699588480B47}"/>
              </a:ext>
            </a:extLst>
          </p:cNvPr>
          <p:cNvGraphicFramePr>
            <a:graphicFrameLocks noChangeAspect="1"/>
          </p:cNvGraphicFramePr>
          <p:nvPr>
            <p:extLst>
              <p:ext uri="{D42A27DB-BD31-4B8C-83A1-F6EECF244321}">
                <p14:modId xmlns:p14="http://schemas.microsoft.com/office/powerpoint/2010/main" val="2211156717"/>
              </p:ext>
            </p:extLst>
          </p:nvPr>
        </p:nvGraphicFramePr>
        <p:xfrm>
          <a:off x="1517650" y="2298700"/>
          <a:ext cx="6111875" cy="812800"/>
        </p:xfrm>
        <a:graphic>
          <a:graphicData uri="http://schemas.openxmlformats.org/presentationml/2006/ole">
            <mc:AlternateContent xmlns:mc="http://schemas.openxmlformats.org/markup-compatibility/2006">
              <mc:Choice xmlns:v="urn:schemas-microsoft-com:vml" Requires="v">
                <p:oleObj name="Equation" r:id="rId5" imgW="6591240" imgH="876240" progId="Equation.DSMT4">
                  <p:embed/>
                </p:oleObj>
              </mc:Choice>
              <mc:Fallback>
                <p:oleObj name="Equation" r:id="rId5" imgW="6591240" imgH="876240" progId="Equation.DSMT4">
                  <p:embed/>
                  <p:pic>
                    <p:nvPicPr>
                      <p:cNvPr id="0" name=""/>
                      <p:cNvPicPr/>
                      <p:nvPr/>
                    </p:nvPicPr>
                    <p:blipFill>
                      <a:blip r:embed="rId6"/>
                      <a:stretch>
                        <a:fillRect/>
                      </a:stretch>
                    </p:blipFill>
                    <p:spPr>
                      <a:xfrm>
                        <a:off x="1517650" y="2298700"/>
                        <a:ext cx="6111875" cy="812800"/>
                      </a:xfrm>
                      <a:prstGeom prst="rect">
                        <a:avLst/>
                      </a:prstGeom>
                    </p:spPr>
                  </p:pic>
                </p:oleObj>
              </mc:Fallback>
            </mc:AlternateContent>
          </a:graphicData>
        </a:graphic>
      </p:graphicFrame>
      <p:graphicFrame>
        <p:nvGraphicFramePr>
          <p:cNvPr id="21" name="Object 20" descr="An equation shows bonds for yield to maturity. For long description in Notes pane, press F6.">
            <a:extLst>
              <a:ext uri="{FF2B5EF4-FFF2-40B4-BE49-F238E27FC236}">
                <a16:creationId xmlns:a16="http://schemas.microsoft.com/office/drawing/2014/main" id="{268DEE72-79AD-4E9F-A086-3B7407B60FE6}"/>
              </a:ext>
            </a:extLst>
          </p:cNvPr>
          <p:cNvGraphicFramePr>
            <a:graphicFrameLocks noChangeAspect="1"/>
          </p:cNvGraphicFramePr>
          <p:nvPr>
            <p:extLst>
              <p:ext uri="{D42A27DB-BD31-4B8C-83A1-F6EECF244321}">
                <p14:modId xmlns:p14="http://schemas.microsoft.com/office/powerpoint/2010/main" val="3869041118"/>
              </p:ext>
            </p:extLst>
          </p:nvPr>
        </p:nvGraphicFramePr>
        <p:xfrm>
          <a:off x="1517650" y="3365500"/>
          <a:ext cx="5976938" cy="814388"/>
        </p:xfrm>
        <a:graphic>
          <a:graphicData uri="http://schemas.openxmlformats.org/presentationml/2006/ole">
            <mc:AlternateContent xmlns:mc="http://schemas.openxmlformats.org/markup-compatibility/2006">
              <mc:Choice xmlns:v="urn:schemas-microsoft-com:vml" Requires="v">
                <p:oleObj name="Equation" r:id="rId7" imgW="6438600" imgH="876240" progId="Equation.DSMT4">
                  <p:embed/>
                </p:oleObj>
              </mc:Choice>
              <mc:Fallback>
                <p:oleObj name="Equation" r:id="rId7" imgW="6438600" imgH="876240" progId="Equation.DSMT4">
                  <p:embed/>
                  <p:pic>
                    <p:nvPicPr>
                      <p:cNvPr id="5" name="Object 4"/>
                      <p:cNvPicPr/>
                      <p:nvPr/>
                    </p:nvPicPr>
                    <p:blipFill>
                      <a:blip r:embed="rId8"/>
                      <a:stretch>
                        <a:fillRect/>
                      </a:stretch>
                    </p:blipFill>
                    <p:spPr>
                      <a:xfrm>
                        <a:off x="1517650" y="3365500"/>
                        <a:ext cx="5976938" cy="8143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BAEB87E-80DA-44F3-8BFD-021ACF071FD5}"/>
              </a:ext>
            </a:extLst>
          </p:cNvPr>
          <p:cNvSpPr>
            <a:spLocks noGrp="1"/>
          </p:cNvSpPr>
          <p:nvPr>
            <p:ph sz="quarter" idx="14"/>
          </p:nvPr>
        </p:nvSpPr>
        <p:spPr>
          <a:xfrm>
            <a:off x="457200" y="4597571"/>
            <a:ext cx="6729663" cy="561425"/>
          </a:xfrm>
        </p:spPr>
        <p:txBody>
          <a:bodyPr/>
          <a:lstStyle/>
          <a:p>
            <a:pPr marL="432" indent="0">
              <a:buNone/>
            </a:pPr>
            <a:r>
              <a:rPr lang="en-US" altLang="en-US" dirty="0" err="1"/>
              <a:t>Consol</a:t>
            </a:r>
            <a:r>
              <a:rPr lang="en-US" altLang="en-US" dirty="0"/>
              <a:t>: Fixed coupon payments of $C forever</a:t>
            </a:r>
          </a:p>
        </p:txBody>
      </p:sp>
      <p:graphicFrame>
        <p:nvGraphicFramePr>
          <p:cNvPr id="22" name="Object 21" descr="P = start fraction C over i end fraction.  i = start fraction C over P end fraction.">
            <a:extLst>
              <a:ext uri="{FF2B5EF4-FFF2-40B4-BE49-F238E27FC236}">
                <a16:creationId xmlns:a16="http://schemas.microsoft.com/office/drawing/2014/main" id="{0B215768-FB9D-4408-A295-9CB15DEA47E4}"/>
              </a:ext>
            </a:extLst>
          </p:cNvPr>
          <p:cNvGraphicFramePr>
            <a:graphicFrameLocks noChangeAspect="1"/>
          </p:cNvGraphicFramePr>
          <p:nvPr>
            <p:extLst>
              <p:ext uri="{D42A27DB-BD31-4B8C-83A1-F6EECF244321}">
                <p14:modId xmlns:p14="http://schemas.microsoft.com/office/powerpoint/2010/main" val="1536736849"/>
              </p:ext>
            </p:extLst>
          </p:nvPr>
        </p:nvGraphicFramePr>
        <p:xfrm>
          <a:off x="3541869" y="5413124"/>
          <a:ext cx="1854200" cy="723900"/>
        </p:xfrm>
        <a:graphic>
          <a:graphicData uri="http://schemas.openxmlformats.org/presentationml/2006/ole">
            <mc:AlternateContent xmlns:mc="http://schemas.openxmlformats.org/markup-compatibility/2006">
              <mc:Choice xmlns:v="urn:schemas-microsoft-com:vml" Requires="v">
                <p:oleObj name="Equation" r:id="rId9" imgW="1854000" imgH="723600" progId="Equation.DSMT4">
                  <p:embed/>
                </p:oleObj>
              </mc:Choice>
              <mc:Fallback>
                <p:oleObj name="Equation" r:id="rId9" imgW="1854000" imgH="723600" progId="Equation.DSMT4">
                  <p:embed/>
                  <p:pic>
                    <p:nvPicPr>
                      <p:cNvPr id="0" name=""/>
                      <p:cNvPicPr/>
                      <p:nvPr/>
                    </p:nvPicPr>
                    <p:blipFill>
                      <a:blip r:embed="rId10"/>
                      <a:stretch>
                        <a:fillRect/>
                      </a:stretch>
                    </p:blipFill>
                    <p:spPr>
                      <a:xfrm>
                        <a:off x="3541869" y="5413124"/>
                        <a:ext cx="1854200" cy="723900"/>
                      </a:xfrm>
                      <a:prstGeom prst="rect">
                        <a:avLst/>
                      </a:prstGeom>
                    </p:spPr>
                  </p:pic>
                </p:oleObj>
              </mc:Fallback>
            </mc:AlternateContent>
          </a:graphicData>
        </a:graphic>
      </p:graphicFrame>
    </p:spTree>
    <p:extLst>
      <p:ext uri="{BB962C8B-B14F-4D97-AF65-F5344CB8AC3E}">
        <p14:creationId xmlns:p14="http://schemas.microsoft.com/office/powerpoint/2010/main" val="275193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0651-55B4-471A-987A-416C5BABC521}"/>
              </a:ext>
            </a:extLst>
          </p:cNvPr>
          <p:cNvSpPr>
            <a:spLocks noGrp="1"/>
          </p:cNvSpPr>
          <p:nvPr>
            <p:ph type="title"/>
          </p:nvPr>
        </p:nvSpPr>
        <p:spPr/>
        <p:txBody>
          <a:bodyPr/>
          <a:lstStyle/>
          <a:p>
            <a:r>
              <a:rPr lang="en-US" altLang="en-US" sz="4000" dirty="0">
                <a:ea typeface="ヒラギノ角ゴ Pro W3" pitchFamily="-84" charset="-128"/>
              </a:rPr>
              <a:t>Yield to Maturity: Bonds </a:t>
            </a:r>
            <a:r>
              <a:rPr lang="en-US" altLang="en-US" sz="2400" b="0" dirty="0">
                <a:ea typeface="ヒラギノ角ゴ Pro W3" pitchFamily="-84" charset="-128"/>
              </a:rPr>
              <a:t>(cont.)</a:t>
            </a:r>
            <a:endParaRPr lang="en-US" sz="2400" dirty="0"/>
          </a:p>
        </p:txBody>
      </p:sp>
      <p:sp>
        <p:nvSpPr>
          <p:cNvPr id="3" name="Content Placeholder 2">
            <a:extLst>
              <a:ext uri="{FF2B5EF4-FFF2-40B4-BE49-F238E27FC236}">
                <a16:creationId xmlns:a16="http://schemas.microsoft.com/office/drawing/2014/main" id="{72CEBD36-202C-40E0-93BA-7680A5296714}"/>
              </a:ext>
            </a:extLst>
          </p:cNvPr>
          <p:cNvSpPr>
            <a:spLocks noGrp="1"/>
          </p:cNvSpPr>
          <p:nvPr>
            <p:ph sz="quarter" idx="13"/>
          </p:nvPr>
        </p:nvSpPr>
        <p:spPr>
          <a:xfrm>
            <a:off x="457199" y="1552574"/>
            <a:ext cx="7136969" cy="516857"/>
          </a:xfrm>
        </p:spPr>
        <p:txBody>
          <a:bodyPr/>
          <a:lstStyle/>
          <a:p>
            <a:pPr marL="432000" indent="-432000">
              <a:buFontTx/>
              <a:buAutoNum type="arabicPeriod" startAt="4"/>
            </a:pPr>
            <a:r>
              <a:rPr lang="en-US" altLang="en-US" dirty="0"/>
              <a:t>One-Year Discount Bond (</a:t>
            </a:r>
            <a:r>
              <a:rPr lang="en-US" altLang="en-US" i="1" dirty="0"/>
              <a:t>P</a:t>
            </a:r>
            <a:r>
              <a:rPr lang="en-US" altLang="en-US" dirty="0"/>
              <a:t> = $900, </a:t>
            </a:r>
            <a:r>
              <a:rPr lang="en-US" altLang="en-US" i="1" dirty="0"/>
              <a:t>F</a:t>
            </a:r>
            <a:r>
              <a:rPr lang="en-US" altLang="en-US" dirty="0"/>
              <a:t> = $1000)</a:t>
            </a:r>
          </a:p>
        </p:txBody>
      </p:sp>
      <p:graphicFrame>
        <p:nvGraphicFramePr>
          <p:cNvPr id="8" name="Object 7" descr="$900 = start fraction $1,000 over left parenthesis 1 + i right parenthesis end fraction, or i = 11.11% ">
            <a:extLst>
              <a:ext uri="{FF2B5EF4-FFF2-40B4-BE49-F238E27FC236}">
                <a16:creationId xmlns:a16="http://schemas.microsoft.com/office/drawing/2014/main" id="{E0CBC299-9A86-45AF-87F3-85B179E071C3}"/>
              </a:ext>
            </a:extLst>
          </p:cNvPr>
          <p:cNvGraphicFramePr>
            <a:graphicFrameLocks noChangeAspect="1"/>
          </p:cNvGraphicFramePr>
          <p:nvPr>
            <p:extLst>
              <p:ext uri="{D42A27DB-BD31-4B8C-83A1-F6EECF244321}">
                <p14:modId xmlns:p14="http://schemas.microsoft.com/office/powerpoint/2010/main" val="80117731"/>
              </p:ext>
            </p:extLst>
          </p:nvPr>
        </p:nvGraphicFramePr>
        <p:xfrm>
          <a:off x="1474788" y="2309355"/>
          <a:ext cx="4826000" cy="431800"/>
        </p:xfrm>
        <a:graphic>
          <a:graphicData uri="http://schemas.openxmlformats.org/presentationml/2006/ole">
            <mc:AlternateContent xmlns:mc="http://schemas.openxmlformats.org/markup-compatibility/2006">
              <mc:Choice xmlns:v="urn:schemas-microsoft-com:vml" Requires="v">
                <p:oleObj name="Equation" r:id="rId2" imgW="4825800" imgH="431640" progId="Equation.DSMT4">
                  <p:embed/>
                </p:oleObj>
              </mc:Choice>
              <mc:Fallback>
                <p:oleObj name="Equation" r:id="rId2" imgW="4825800" imgH="431640" progId="Equation.DSMT4">
                  <p:embed/>
                  <p:pic>
                    <p:nvPicPr>
                      <p:cNvPr id="0" name=""/>
                      <p:cNvPicPr/>
                      <p:nvPr/>
                    </p:nvPicPr>
                    <p:blipFill>
                      <a:blip r:embed="rId3"/>
                      <a:stretch>
                        <a:fillRect/>
                      </a:stretch>
                    </p:blipFill>
                    <p:spPr>
                      <a:xfrm>
                        <a:off x="1474788" y="2309355"/>
                        <a:ext cx="4826000" cy="431800"/>
                      </a:xfrm>
                      <a:prstGeom prst="rect">
                        <a:avLst/>
                      </a:prstGeom>
                    </p:spPr>
                  </p:pic>
                </p:oleObj>
              </mc:Fallback>
            </mc:AlternateContent>
          </a:graphicData>
        </a:graphic>
      </p:graphicFrame>
    </p:spTree>
    <p:extLst>
      <p:ext uri="{BB962C8B-B14F-4D97-AF65-F5344CB8AC3E}">
        <p14:creationId xmlns:p14="http://schemas.microsoft.com/office/powerpoint/2010/main" val="394178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9910-D0D8-41A9-834D-5E0C98366D3C}"/>
              </a:ext>
            </a:extLst>
          </p:cNvPr>
          <p:cNvSpPr>
            <a:spLocks noGrp="1"/>
          </p:cNvSpPr>
          <p:nvPr>
            <p:ph type="title"/>
          </p:nvPr>
        </p:nvSpPr>
        <p:spPr/>
        <p:txBody>
          <a:bodyPr/>
          <a:lstStyle/>
          <a:p>
            <a:r>
              <a:rPr lang="en-US" altLang="en-US" sz="2600" dirty="0">
                <a:ea typeface="ヒラギノ角ゴ Pro W3" pitchFamily="-84" charset="-128"/>
              </a:rPr>
              <a:t>Yields to Maturity on a 10% Coupon Rate Bond Maturing in 10 Years (Face Value = $1,000)</a:t>
            </a:r>
            <a:endParaRPr lang="en-US" sz="2600" dirty="0"/>
          </a:p>
        </p:txBody>
      </p:sp>
      <p:graphicFrame>
        <p:nvGraphicFramePr>
          <p:cNvPr id="5" name="Table 5">
            <a:extLst>
              <a:ext uri="{FF2B5EF4-FFF2-40B4-BE49-F238E27FC236}">
                <a16:creationId xmlns:a16="http://schemas.microsoft.com/office/drawing/2014/main" id="{2100C793-79A8-4717-A448-8FC09A8B95A8}"/>
              </a:ext>
            </a:extLst>
          </p:cNvPr>
          <p:cNvGraphicFramePr>
            <a:graphicFrameLocks noGrp="1"/>
          </p:cNvGraphicFramePr>
          <p:nvPr>
            <p:ph sz="quarter" idx="13"/>
            <p:extLst>
              <p:ext uri="{D42A27DB-BD31-4B8C-83A1-F6EECF244321}">
                <p14:modId xmlns:p14="http://schemas.microsoft.com/office/powerpoint/2010/main" val="2465266261"/>
              </p:ext>
            </p:extLst>
          </p:nvPr>
        </p:nvGraphicFramePr>
        <p:xfrm>
          <a:off x="1746289" y="1803723"/>
          <a:ext cx="5527438" cy="2377440"/>
        </p:xfrm>
        <a:graphic>
          <a:graphicData uri="http://schemas.openxmlformats.org/drawingml/2006/table">
            <a:tbl>
              <a:tblPr firstRow="1" bandRow="1">
                <a:tableStyleId>{40F9630F-82C1-40B7-BC3A-925EFCFF5E92}</a:tableStyleId>
              </a:tblPr>
              <a:tblGrid>
                <a:gridCol w="2763719">
                  <a:extLst>
                    <a:ext uri="{9D8B030D-6E8A-4147-A177-3AD203B41FA5}">
                      <a16:colId xmlns:a16="http://schemas.microsoft.com/office/drawing/2014/main" val="234385796"/>
                    </a:ext>
                  </a:extLst>
                </a:gridCol>
                <a:gridCol w="2763719">
                  <a:extLst>
                    <a:ext uri="{9D8B030D-6E8A-4147-A177-3AD203B41FA5}">
                      <a16:colId xmlns:a16="http://schemas.microsoft.com/office/drawing/2014/main" val="254527511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n-lt"/>
                        </a:rPr>
                        <a:t>Price of Bond($)</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n-lt"/>
                        </a:rPr>
                        <a:t>Yield to Maturity (%)</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611468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1,200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7.13</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071740"/>
                  </a:ext>
                </a:extLst>
              </a:tr>
              <a:tr h="370840">
                <a:tc>
                  <a:txBody>
                    <a:bodyPr/>
                    <a:lstStyle/>
                    <a:p>
                      <a:pPr algn="ctr"/>
                      <a:r>
                        <a:rPr lang="en-US" sz="2000" dirty="0">
                          <a:latin typeface="+mn-lt"/>
                        </a:rPr>
                        <a:t>1,100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8.48</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99682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1,000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10.00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137497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900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11.75</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665708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800</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13.81</a:t>
                      </a:r>
                    </a:p>
                  </a:txBody>
                  <a:tcPr marL="61417" marR="614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499709"/>
                  </a:ext>
                </a:extLst>
              </a:tr>
            </a:tbl>
          </a:graphicData>
        </a:graphic>
      </p:graphicFrame>
      <p:sp>
        <p:nvSpPr>
          <p:cNvPr id="4" name="Content Placeholder 3">
            <a:extLst>
              <a:ext uri="{FF2B5EF4-FFF2-40B4-BE49-F238E27FC236}">
                <a16:creationId xmlns:a16="http://schemas.microsoft.com/office/drawing/2014/main" id="{A48868D2-83AD-436F-8DEF-585EB01036FB}"/>
              </a:ext>
            </a:extLst>
          </p:cNvPr>
          <p:cNvSpPr>
            <a:spLocks noGrp="1"/>
          </p:cNvSpPr>
          <p:nvPr>
            <p:ph sz="quarter" idx="14"/>
          </p:nvPr>
        </p:nvSpPr>
        <p:spPr>
          <a:xfrm>
            <a:off x="457200" y="4377574"/>
            <a:ext cx="8229600" cy="1670141"/>
          </a:xfrm>
        </p:spPr>
        <p:txBody>
          <a:bodyPr/>
          <a:lstStyle/>
          <a:p>
            <a:pPr marL="0" indent="0">
              <a:buNone/>
            </a:pPr>
            <a:r>
              <a:rPr lang="en-US" altLang="en-US" sz="2000" dirty="0">
                <a:ea typeface="ヒラギノ角ゴ Pro W3" pitchFamily="-84" charset="-128"/>
              </a:rPr>
              <a:t>Three interesting facts in the Table above</a:t>
            </a:r>
          </a:p>
          <a:p>
            <a:pPr marL="432000" lvl="1" indent="-432000">
              <a:buFontTx/>
              <a:buAutoNum type="arabicPeriod"/>
            </a:pPr>
            <a:r>
              <a:rPr lang="en-US" altLang="en-US" sz="2000" dirty="0">
                <a:ea typeface="ヒラギノ角ゴ Pro W3" pitchFamily="-84" charset="-128"/>
              </a:rPr>
              <a:t>When bond is at par, yield equals coupon rate</a:t>
            </a:r>
          </a:p>
          <a:p>
            <a:pPr marL="432000" lvl="1" indent="-432000">
              <a:buFontTx/>
              <a:buAutoNum type="arabicPeriod"/>
            </a:pPr>
            <a:r>
              <a:rPr lang="en-US" altLang="en-US" sz="2000" dirty="0">
                <a:ea typeface="ヒラギノ角ゴ Pro W3" pitchFamily="-84" charset="-128"/>
              </a:rPr>
              <a:t>Price and yield are negatively related</a:t>
            </a:r>
          </a:p>
          <a:p>
            <a:pPr marL="432000" lvl="1" indent="-432000">
              <a:buFontTx/>
              <a:buAutoNum type="arabicPeriod"/>
            </a:pPr>
            <a:r>
              <a:rPr lang="en-US" altLang="en-US" sz="2000" dirty="0">
                <a:ea typeface="ヒラギノ角ゴ Pro W3" pitchFamily="-84" charset="-128"/>
              </a:rPr>
              <a:t>Yield greater than coupon rate when bond price is below par value</a:t>
            </a:r>
            <a:endParaRPr lang="en-US" sz="2000" dirty="0"/>
          </a:p>
        </p:txBody>
      </p:sp>
    </p:spTree>
    <p:extLst>
      <p:ext uri="{BB962C8B-B14F-4D97-AF65-F5344CB8AC3E}">
        <p14:creationId xmlns:p14="http://schemas.microsoft.com/office/powerpoint/2010/main" val="130610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338-4FD9-40C9-A1E6-90F20D608B24}"/>
              </a:ext>
            </a:extLst>
          </p:cNvPr>
          <p:cNvSpPr>
            <a:spLocks noGrp="1"/>
          </p:cNvSpPr>
          <p:nvPr>
            <p:ph type="title"/>
          </p:nvPr>
        </p:nvSpPr>
        <p:spPr/>
        <p:txBody>
          <a:bodyPr/>
          <a:lstStyle/>
          <a:p>
            <a:r>
              <a:rPr lang="en-US" sz="3200" dirty="0"/>
              <a:t>Relationship Between Price and Yield to Maturity</a:t>
            </a:r>
          </a:p>
        </p:txBody>
      </p:sp>
      <p:sp>
        <p:nvSpPr>
          <p:cNvPr id="3" name="Content Placeholder 2">
            <a:extLst>
              <a:ext uri="{FF2B5EF4-FFF2-40B4-BE49-F238E27FC236}">
                <a16:creationId xmlns:a16="http://schemas.microsoft.com/office/drawing/2014/main" id="{BB036744-A1A8-4693-8F2A-E7A0E263DB96}"/>
              </a:ext>
            </a:extLst>
          </p:cNvPr>
          <p:cNvSpPr>
            <a:spLocks noGrp="1"/>
          </p:cNvSpPr>
          <p:nvPr>
            <p:ph sz="quarter" idx="13"/>
          </p:nvPr>
        </p:nvSpPr>
        <p:spPr>
          <a:xfrm>
            <a:off x="457200" y="1556327"/>
            <a:ext cx="8229600" cy="2091846"/>
          </a:xfrm>
        </p:spPr>
        <p:txBody>
          <a:bodyPr/>
          <a:lstStyle/>
          <a:p>
            <a:r>
              <a:rPr lang="en-US" altLang="en-US" dirty="0"/>
              <a:t>It</a:t>
            </a:r>
            <a:r>
              <a:rPr lang="en-US" altLang="ja-JP" dirty="0"/>
              <a:t>’s also straight-forward to show that the value of a bond (price) and yield to maturity (Y</a:t>
            </a:r>
            <a:r>
              <a:rPr lang="en-US" altLang="ja-JP" sz="100" dirty="0"/>
              <a:t> </a:t>
            </a:r>
            <a:r>
              <a:rPr lang="en-US" altLang="ja-JP" dirty="0"/>
              <a:t>T</a:t>
            </a:r>
            <a:r>
              <a:rPr lang="en-US" altLang="ja-JP" sz="100" dirty="0"/>
              <a:t> </a:t>
            </a:r>
            <a:r>
              <a:rPr lang="en-US" altLang="ja-JP" dirty="0"/>
              <a:t>M) are negatively related. If the interest rate </a:t>
            </a:r>
            <a:r>
              <a:rPr lang="en-US" altLang="ja-JP" i="1" dirty="0" err="1"/>
              <a:t>i</a:t>
            </a:r>
            <a:r>
              <a:rPr lang="en-US" altLang="ja-JP" dirty="0"/>
              <a:t> increases (Y</a:t>
            </a:r>
            <a:r>
              <a:rPr lang="en-US" altLang="ja-JP" sz="100" dirty="0"/>
              <a:t> </a:t>
            </a:r>
            <a:r>
              <a:rPr lang="en-US" altLang="ja-JP" dirty="0"/>
              <a:t>T</a:t>
            </a:r>
            <a:r>
              <a:rPr lang="en-US" altLang="ja-JP" sz="100" dirty="0"/>
              <a:t> </a:t>
            </a:r>
            <a:r>
              <a:rPr lang="en-US" altLang="ja-JP" dirty="0"/>
              <a:t>M increases), the P</a:t>
            </a:r>
            <a:r>
              <a:rPr lang="en-US" altLang="ja-JP" sz="100" dirty="0"/>
              <a:t> </a:t>
            </a:r>
            <a:r>
              <a:rPr lang="en-US" altLang="ja-JP" dirty="0"/>
              <a:t>V of any given cash flow is lower; hence, the price of the bond must be lower.</a:t>
            </a:r>
            <a:endParaRPr lang="en-US" dirty="0"/>
          </a:p>
        </p:txBody>
      </p:sp>
    </p:spTree>
    <p:extLst>
      <p:ext uri="{BB962C8B-B14F-4D97-AF65-F5344CB8AC3E}">
        <p14:creationId xmlns:p14="http://schemas.microsoft.com/office/powerpoint/2010/main" val="5865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380E7-F070-4C27-9E6A-0401F6325FF3}"/>
              </a:ext>
            </a:extLst>
          </p:cNvPr>
          <p:cNvSpPr>
            <a:spLocks noGrp="1"/>
          </p:cNvSpPr>
          <p:nvPr>
            <p:ph type="title"/>
          </p:nvPr>
        </p:nvSpPr>
        <p:spPr/>
        <p:txBody>
          <a:bodyPr/>
          <a:lstStyle/>
          <a:p>
            <a:r>
              <a:rPr lang="en-US" dirty="0"/>
              <a:t>Current Yield</a:t>
            </a:r>
          </a:p>
        </p:txBody>
      </p:sp>
      <p:sp>
        <p:nvSpPr>
          <p:cNvPr id="5" name="Content Placeholder 4">
            <a:extLst>
              <a:ext uri="{FF2B5EF4-FFF2-40B4-BE49-F238E27FC236}">
                <a16:creationId xmlns:a16="http://schemas.microsoft.com/office/drawing/2014/main" id="{BDC5759F-4488-4995-9361-C3BA7C7A9C11}"/>
              </a:ext>
            </a:extLst>
          </p:cNvPr>
          <p:cNvSpPr>
            <a:spLocks noGrp="1"/>
          </p:cNvSpPr>
          <p:nvPr>
            <p:ph sz="quarter" idx="13"/>
          </p:nvPr>
        </p:nvSpPr>
        <p:spPr>
          <a:xfrm>
            <a:off x="457200" y="1552574"/>
            <a:ext cx="8097864" cy="1221623"/>
          </a:xfrm>
        </p:spPr>
        <p:txBody>
          <a:bodyPr/>
          <a:lstStyle/>
          <a:p>
            <a:r>
              <a:rPr lang="en-US" altLang="en-US" dirty="0"/>
              <a:t>Current yield (C</a:t>
            </a:r>
            <a:r>
              <a:rPr lang="en-US" altLang="en-US" sz="100" dirty="0"/>
              <a:t> </a:t>
            </a:r>
            <a:r>
              <a:rPr lang="en-US" altLang="en-US" dirty="0"/>
              <a:t>Y) is just an approximation for Y</a:t>
            </a:r>
            <a:r>
              <a:rPr lang="en-US" altLang="en-US" sz="100" dirty="0"/>
              <a:t> </a:t>
            </a:r>
            <a:r>
              <a:rPr lang="en-US" altLang="en-US" dirty="0"/>
              <a:t>T</a:t>
            </a:r>
            <a:r>
              <a:rPr lang="en-US" altLang="en-US" sz="100" dirty="0"/>
              <a:t> </a:t>
            </a:r>
            <a:r>
              <a:rPr lang="en-US" altLang="en-US" dirty="0"/>
              <a:t>M - easier to calculate. However, we should be aware of its properties:</a:t>
            </a:r>
          </a:p>
        </p:txBody>
      </p:sp>
      <p:sp>
        <p:nvSpPr>
          <p:cNvPr id="7" name="Content Placeholder 6">
            <a:extLst>
              <a:ext uri="{FF2B5EF4-FFF2-40B4-BE49-F238E27FC236}">
                <a16:creationId xmlns:a16="http://schemas.microsoft.com/office/drawing/2014/main" id="{DB7A068D-498E-4BB1-BF5E-50E3D323DF00}"/>
              </a:ext>
            </a:extLst>
          </p:cNvPr>
          <p:cNvSpPr>
            <a:spLocks noGrp="1"/>
          </p:cNvSpPr>
          <p:nvPr>
            <p:ph sz="quarter" idx="14"/>
          </p:nvPr>
        </p:nvSpPr>
        <p:spPr>
          <a:xfrm>
            <a:off x="457200" y="2883201"/>
            <a:ext cx="8376834" cy="1766292"/>
          </a:xfrm>
        </p:spPr>
        <p:txBody>
          <a:bodyPr/>
          <a:lstStyle/>
          <a:p>
            <a:pPr marL="741600" lvl="1" indent="-428400">
              <a:buFont typeface="+mj-lt"/>
              <a:buAutoNum type="arabicPeriod"/>
            </a:pPr>
            <a:r>
              <a:rPr lang="en-US" dirty="0"/>
              <a:t>If a bond’s price is near par and has a long maturity, then C</a:t>
            </a:r>
            <a:r>
              <a:rPr lang="en-US" sz="100" dirty="0"/>
              <a:t> </a:t>
            </a:r>
            <a:r>
              <a:rPr lang="en-US" dirty="0"/>
              <a:t>Y is a good approximation.</a:t>
            </a:r>
          </a:p>
          <a:p>
            <a:pPr marL="741600" lvl="1" indent="-428400">
              <a:buFont typeface="+mj-lt"/>
              <a:buAutoNum type="arabicPeriod"/>
            </a:pPr>
            <a:r>
              <a:rPr lang="en-US" dirty="0"/>
              <a:t>A change in the current yield always signals change in same direction as yield to maturity</a:t>
            </a:r>
          </a:p>
        </p:txBody>
      </p:sp>
      <p:sp>
        <p:nvSpPr>
          <p:cNvPr id="8" name="Content Placeholder 7">
            <a:extLst>
              <a:ext uri="{FF2B5EF4-FFF2-40B4-BE49-F238E27FC236}">
                <a16:creationId xmlns:a16="http://schemas.microsoft.com/office/drawing/2014/main" id="{1D920613-1966-4D0F-8FB6-B381D50559C0}"/>
              </a:ext>
            </a:extLst>
          </p:cNvPr>
          <p:cNvSpPr>
            <a:spLocks noGrp="1"/>
          </p:cNvSpPr>
          <p:nvPr>
            <p:ph sz="quarter" idx="15"/>
          </p:nvPr>
        </p:nvSpPr>
        <p:spPr>
          <a:xfrm>
            <a:off x="457201" y="4766778"/>
            <a:ext cx="1418094" cy="525368"/>
          </a:xfrm>
        </p:spPr>
        <p:txBody>
          <a:bodyPr/>
          <a:lstStyle/>
          <a:p>
            <a:pPr marL="432" indent="0">
              <a:buNone/>
            </a:pPr>
            <a:r>
              <a:rPr lang="en-US" altLang="en-US" dirty="0"/>
              <a:t>Formula:</a:t>
            </a:r>
            <a:endParaRPr lang="en-US" dirty="0"/>
          </a:p>
        </p:txBody>
      </p:sp>
      <p:graphicFrame>
        <p:nvGraphicFramePr>
          <p:cNvPr id="20" name="Object 19" descr="i sub c = start fraction C over P end fraction">
            <a:extLst>
              <a:ext uri="{FF2B5EF4-FFF2-40B4-BE49-F238E27FC236}">
                <a16:creationId xmlns:a16="http://schemas.microsoft.com/office/drawing/2014/main" id="{FD43182B-7EE7-4CCB-B037-5898A68E5D7E}"/>
              </a:ext>
            </a:extLst>
          </p:cNvPr>
          <p:cNvGraphicFramePr>
            <a:graphicFrameLocks noChangeAspect="1"/>
          </p:cNvGraphicFramePr>
          <p:nvPr>
            <p:extLst>
              <p:ext uri="{D42A27DB-BD31-4B8C-83A1-F6EECF244321}">
                <p14:modId xmlns:p14="http://schemas.microsoft.com/office/powerpoint/2010/main" val="3988102510"/>
              </p:ext>
            </p:extLst>
          </p:nvPr>
        </p:nvGraphicFramePr>
        <p:xfrm>
          <a:off x="1962150" y="4864100"/>
          <a:ext cx="1295400" cy="381000"/>
        </p:xfrm>
        <a:graphic>
          <a:graphicData uri="http://schemas.openxmlformats.org/presentationml/2006/ole">
            <mc:AlternateContent xmlns:mc="http://schemas.openxmlformats.org/markup-compatibility/2006">
              <mc:Choice xmlns:v="urn:schemas-microsoft-com:vml" Requires="v">
                <p:oleObj name="Equation" r:id="rId2" imgW="1295280" imgH="380880" progId="Equation.DSMT4">
                  <p:embed/>
                </p:oleObj>
              </mc:Choice>
              <mc:Fallback>
                <p:oleObj name="Equation" r:id="rId2" imgW="1295280" imgH="380880" progId="Equation.DSMT4">
                  <p:embed/>
                  <p:pic>
                    <p:nvPicPr>
                      <p:cNvPr id="0" name=""/>
                      <p:cNvPicPr/>
                      <p:nvPr/>
                    </p:nvPicPr>
                    <p:blipFill>
                      <a:blip r:embed="rId3"/>
                      <a:stretch>
                        <a:fillRect/>
                      </a:stretch>
                    </p:blipFill>
                    <p:spPr>
                      <a:xfrm>
                        <a:off x="1962150" y="4864100"/>
                        <a:ext cx="1295400" cy="381000"/>
                      </a:xfrm>
                      <a:prstGeom prst="rect">
                        <a:avLst/>
                      </a:prstGeom>
                    </p:spPr>
                  </p:pic>
                </p:oleObj>
              </mc:Fallback>
            </mc:AlternateContent>
          </a:graphicData>
        </a:graphic>
      </p:graphicFrame>
    </p:spTree>
    <p:extLst>
      <p:ext uri="{BB962C8B-B14F-4D97-AF65-F5344CB8AC3E}">
        <p14:creationId xmlns:p14="http://schemas.microsoft.com/office/powerpoint/2010/main" val="150028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Preview</a:t>
            </a:r>
            <a:endParaRPr lang="en-US" sz="2000" b="0" dirty="0"/>
          </a:p>
        </p:txBody>
      </p:sp>
      <p:sp>
        <p:nvSpPr>
          <p:cNvPr id="4" name="Content Placeholder 3"/>
          <p:cNvSpPr>
            <a:spLocks noGrp="1"/>
          </p:cNvSpPr>
          <p:nvPr>
            <p:ph sz="quarter" idx="13"/>
          </p:nvPr>
        </p:nvSpPr>
        <p:spPr>
          <a:xfrm>
            <a:off x="457200" y="1556327"/>
            <a:ext cx="8128861" cy="4586896"/>
          </a:xfrm>
        </p:spPr>
        <p:txBody>
          <a:bodyPr/>
          <a:lstStyle/>
          <a:p>
            <a:pPr marL="0" indent="0">
              <a:buNone/>
            </a:pPr>
            <a:r>
              <a:rPr lang="en-US" altLang="en-US" dirty="0">
                <a:ea typeface="ヒラギノ角ゴ Pro W3" pitchFamily="-84" charset="-128"/>
              </a:rPr>
              <a:t>Interest rates are among the most closely watched variables in the economy. It is imperative that what exactly is meant by the phrase </a:t>
            </a:r>
            <a:r>
              <a:rPr lang="en-US" altLang="en-US" b="1" dirty="0">
                <a:ea typeface="ヒラギノ角ゴ Pro W3" pitchFamily="-84" charset="-128"/>
              </a:rPr>
              <a:t>interest rates</a:t>
            </a:r>
            <a:r>
              <a:rPr lang="en-US" altLang="en-US" dirty="0">
                <a:ea typeface="ヒラギノ角ゴ Pro W3" pitchFamily="-84" charset="-128"/>
              </a:rPr>
              <a:t> is understood.</a:t>
            </a:r>
          </a:p>
          <a:p>
            <a:pPr marL="0" indent="0">
              <a:buNone/>
            </a:pPr>
            <a:r>
              <a:rPr lang="en-US" altLang="en-US" dirty="0">
                <a:ea typeface="ヒラギノ角ゴ Pro W3" pitchFamily="-84" charset="-128"/>
              </a:rPr>
              <a:t>In this lecture, we will see that a concept known as </a:t>
            </a:r>
            <a:r>
              <a:rPr lang="en-US" altLang="en-US" b="1" dirty="0">
                <a:ea typeface="ヒラギノ角ゴ Pro W3" pitchFamily="-84" charset="-128"/>
              </a:rPr>
              <a:t>yield to maturity</a:t>
            </a:r>
            <a:r>
              <a:rPr lang="en-US" altLang="en-US" i="1" dirty="0">
                <a:ea typeface="ヒラギノ角ゴ Pro W3" pitchFamily="-84" charset="-128"/>
              </a:rPr>
              <a:t> </a:t>
            </a:r>
            <a:r>
              <a:rPr lang="en-US" altLang="en-US" dirty="0">
                <a:ea typeface="ヒラギノ角ゴ Pro W3" pitchFamily="-84" charset="-128"/>
              </a:rPr>
              <a:t>(Y</a:t>
            </a:r>
            <a:r>
              <a:rPr lang="en-US" altLang="en-US" sz="100" dirty="0">
                <a:ea typeface="ヒラギノ角ゴ Pro W3" pitchFamily="-84" charset="-128"/>
              </a:rPr>
              <a:t> </a:t>
            </a:r>
            <a:r>
              <a:rPr lang="en-US" altLang="en-US" dirty="0">
                <a:ea typeface="ヒラギノ角ゴ Pro W3" pitchFamily="-84" charset="-128"/>
              </a:rPr>
              <a:t>T</a:t>
            </a:r>
            <a:r>
              <a:rPr lang="en-US" altLang="en-US" sz="100" dirty="0">
                <a:ea typeface="ヒラギノ角ゴ Pro W3" pitchFamily="-84" charset="-128"/>
              </a:rPr>
              <a:t> </a:t>
            </a:r>
            <a:r>
              <a:rPr lang="en-US" altLang="en-US" dirty="0">
                <a:ea typeface="ヒラギノ角ゴ Pro W3" pitchFamily="-84" charset="-128"/>
              </a:rPr>
              <a:t>M) is the most accurate measure of interest rates.</a:t>
            </a: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87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CBF9-ECE7-41FF-A721-4D0945B6CEE9}"/>
              </a:ext>
            </a:extLst>
          </p:cNvPr>
          <p:cNvSpPr>
            <a:spLocks noGrp="1"/>
          </p:cNvSpPr>
          <p:nvPr>
            <p:ph type="title"/>
          </p:nvPr>
        </p:nvSpPr>
        <p:spPr/>
        <p:txBody>
          <a:bodyPr/>
          <a:lstStyle/>
          <a:p>
            <a:r>
              <a:rPr lang="en-US" dirty="0"/>
              <a:t>Yield on a Discount Basis</a:t>
            </a:r>
          </a:p>
        </p:txBody>
      </p:sp>
      <p:sp>
        <p:nvSpPr>
          <p:cNvPr id="3" name="Content Placeholder 2">
            <a:extLst>
              <a:ext uri="{FF2B5EF4-FFF2-40B4-BE49-F238E27FC236}">
                <a16:creationId xmlns:a16="http://schemas.microsoft.com/office/drawing/2014/main" id="{B5579199-E6C7-422F-842C-AA7621F33218}"/>
              </a:ext>
            </a:extLst>
          </p:cNvPr>
          <p:cNvSpPr>
            <a:spLocks noGrp="1"/>
          </p:cNvSpPr>
          <p:nvPr>
            <p:ph sz="quarter" idx="13"/>
          </p:nvPr>
        </p:nvSpPr>
        <p:spPr>
          <a:xfrm>
            <a:off x="457200" y="1552574"/>
            <a:ext cx="6888997" cy="508701"/>
          </a:xfrm>
        </p:spPr>
        <p:txBody>
          <a:bodyPr/>
          <a:lstStyle/>
          <a:p>
            <a:pPr marL="432" indent="0">
              <a:buNone/>
            </a:pPr>
            <a:r>
              <a:rPr lang="en-US" altLang="en-US" dirty="0"/>
              <a:t>One-Year Bill (P = $900, F = $1000, days = 365)</a:t>
            </a:r>
          </a:p>
        </p:txBody>
      </p:sp>
      <p:graphicFrame>
        <p:nvGraphicFramePr>
          <p:cNvPr id="17" name="Object 16" descr="i sub start expression d b end expression = start fraction left parenthesis $1,000 minus $900 right parenthesis over $1,000 times left parenthesis start fraction 360 over 365 end fraction right parenthesis end fraction = 9.9%.">
            <a:extLst>
              <a:ext uri="{FF2B5EF4-FFF2-40B4-BE49-F238E27FC236}">
                <a16:creationId xmlns:a16="http://schemas.microsoft.com/office/drawing/2014/main" id="{304DCF08-6F5D-456F-80C6-1A3936B88A96}"/>
              </a:ext>
            </a:extLst>
          </p:cNvPr>
          <p:cNvGraphicFramePr>
            <a:graphicFrameLocks noChangeAspect="1"/>
          </p:cNvGraphicFramePr>
          <p:nvPr>
            <p:extLst>
              <p:ext uri="{D42A27DB-BD31-4B8C-83A1-F6EECF244321}">
                <p14:modId xmlns:p14="http://schemas.microsoft.com/office/powerpoint/2010/main" val="164050360"/>
              </p:ext>
            </p:extLst>
          </p:nvPr>
        </p:nvGraphicFramePr>
        <p:xfrm>
          <a:off x="1008063" y="2216150"/>
          <a:ext cx="6629400" cy="431800"/>
        </p:xfrm>
        <a:graphic>
          <a:graphicData uri="http://schemas.openxmlformats.org/presentationml/2006/ole">
            <mc:AlternateContent xmlns:mc="http://schemas.openxmlformats.org/markup-compatibility/2006">
              <mc:Choice xmlns:v="urn:schemas-microsoft-com:vml" Requires="v">
                <p:oleObj name="Equation" r:id="rId2" imgW="6629400" imgH="431640" progId="Equation.DSMT4">
                  <p:embed/>
                </p:oleObj>
              </mc:Choice>
              <mc:Fallback>
                <p:oleObj name="Equation" r:id="rId2" imgW="6629400" imgH="431640" progId="Equation.DSMT4">
                  <p:embed/>
                  <p:pic>
                    <p:nvPicPr>
                      <p:cNvPr id="0" name=""/>
                      <p:cNvPicPr/>
                      <p:nvPr/>
                    </p:nvPicPr>
                    <p:blipFill>
                      <a:blip r:embed="rId3"/>
                      <a:stretch>
                        <a:fillRect/>
                      </a:stretch>
                    </p:blipFill>
                    <p:spPr>
                      <a:xfrm>
                        <a:off x="1008063" y="2216150"/>
                        <a:ext cx="66294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1E0695D-F9E8-47D8-9875-8C973EA1B7A4}"/>
              </a:ext>
            </a:extLst>
          </p:cNvPr>
          <p:cNvSpPr>
            <a:spLocks noGrp="1"/>
          </p:cNvSpPr>
          <p:nvPr>
            <p:ph sz="quarter" idx="14"/>
          </p:nvPr>
        </p:nvSpPr>
        <p:spPr>
          <a:xfrm>
            <a:off x="457200" y="2805709"/>
            <a:ext cx="3262393" cy="552186"/>
          </a:xfrm>
        </p:spPr>
        <p:txBody>
          <a:bodyPr/>
          <a:lstStyle/>
          <a:p>
            <a:r>
              <a:rPr lang="en-US" dirty="0"/>
              <a:t>Two Characteristics</a:t>
            </a:r>
          </a:p>
        </p:txBody>
      </p:sp>
      <p:sp>
        <p:nvSpPr>
          <p:cNvPr id="5" name="Content Placeholder 4">
            <a:extLst>
              <a:ext uri="{FF2B5EF4-FFF2-40B4-BE49-F238E27FC236}">
                <a16:creationId xmlns:a16="http://schemas.microsoft.com/office/drawing/2014/main" id="{15A14882-7ECF-49B3-863D-A0336822B1F9}"/>
              </a:ext>
            </a:extLst>
          </p:cNvPr>
          <p:cNvSpPr>
            <a:spLocks noGrp="1"/>
          </p:cNvSpPr>
          <p:nvPr>
            <p:ph sz="quarter" idx="15"/>
          </p:nvPr>
        </p:nvSpPr>
        <p:spPr>
          <a:xfrm>
            <a:off x="457200" y="3449425"/>
            <a:ext cx="8438827" cy="1727011"/>
          </a:xfrm>
        </p:spPr>
        <p:txBody>
          <a:bodyPr/>
          <a:lstStyle/>
          <a:p>
            <a:pPr marL="741600" lvl="1" indent="-428400">
              <a:buFont typeface="+mj-lt"/>
              <a:buAutoNum type="arabicPeriod"/>
            </a:pPr>
            <a:r>
              <a:rPr lang="en-US" dirty="0"/>
              <a:t>Understates yield to maturity; longer the maturity, greater is understatement</a:t>
            </a:r>
          </a:p>
          <a:p>
            <a:pPr marL="741600" lvl="1" indent="-428400">
              <a:buFont typeface="+mj-lt"/>
              <a:buAutoNum type="arabicPeriod"/>
            </a:pPr>
            <a:r>
              <a:rPr lang="en-US" dirty="0"/>
              <a:t>Change in discount yield always signals change in same direction as yield to maturity</a:t>
            </a:r>
          </a:p>
        </p:txBody>
      </p:sp>
    </p:spTree>
    <p:extLst>
      <p:ext uri="{BB962C8B-B14F-4D97-AF65-F5344CB8AC3E}">
        <p14:creationId xmlns:p14="http://schemas.microsoft.com/office/powerpoint/2010/main" val="289115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1BA7-BA95-4C41-A636-C97D017D9853}"/>
              </a:ext>
            </a:extLst>
          </p:cNvPr>
          <p:cNvSpPr>
            <a:spLocks noGrp="1"/>
          </p:cNvSpPr>
          <p:nvPr>
            <p:ph type="title"/>
          </p:nvPr>
        </p:nvSpPr>
        <p:spPr/>
        <p:txBody>
          <a:bodyPr/>
          <a:lstStyle/>
          <a:p>
            <a:r>
              <a:rPr lang="en-US" altLang="en-US" sz="3200" dirty="0">
                <a:ea typeface="ヒラギノ角ゴ Pro W3" pitchFamily="-84" charset="-128"/>
              </a:rPr>
              <a:t>Global: Negative T-Bill Rates? It Can Happen</a:t>
            </a:r>
            <a:endParaRPr lang="en-US" dirty="0"/>
          </a:p>
        </p:txBody>
      </p:sp>
      <p:sp>
        <p:nvSpPr>
          <p:cNvPr id="3" name="Content Placeholder 2">
            <a:extLst>
              <a:ext uri="{FF2B5EF4-FFF2-40B4-BE49-F238E27FC236}">
                <a16:creationId xmlns:a16="http://schemas.microsoft.com/office/drawing/2014/main" id="{4FA73ECD-87FE-4C6B-9376-EF025AE6E3C5}"/>
              </a:ext>
            </a:extLst>
          </p:cNvPr>
          <p:cNvSpPr>
            <a:spLocks noGrp="1"/>
          </p:cNvSpPr>
          <p:nvPr>
            <p:ph sz="quarter" idx="13"/>
          </p:nvPr>
        </p:nvSpPr>
        <p:spPr/>
        <p:txBody>
          <a:bodyPr/>
          <a:lstStyle/>
          <a:p>
            <a:r>
              <a:rPr lang="en-US" altLang="en-US" dirty="0">
                <a:ea typeface="ヒラギノ角ゴ Pro W3" pitchFamily="-84" charset="-128"/>
              </a:rPr>
              <a:t>In November 1998, rates on Japanese 6-month government bonds were negative! Investors were willing to pay </a:t>
            </a:r>
            <a:r>
              <a:rPr lang="en-US" altLang="en-US" b="1" dirty="0">
                <a:ea typeface="ヒラギノ角ゴ Pro W3" pitchFamily="-84" charset="-128"/>
              </a:rPr>
              <a:t>more</a:t>
            </a:r>
            <a:r>
              <a:rPr lang="en-US" altLang="en-US" dirty="0">
                <a:ea typeface="ヒラギノ角ゴ Pro W3" pitchFamily="-84" charset="-128"/>
              </a:rPr>
              <a:t> than they would receive in the future.</a:t>
            </a:r>
          </a:p>
          <a:p>
            <a:r>
              <a:rPr lang="en-US" altLang="en-US" dirty="0">
                <a:ea typeface="ヒラギノ角ゴ Pro W3" pitchFamily="-84" charset="-128"/>
              </a:rPr>
              <a:t>Same thing happened in the U.S. in September of 2008, then Sweden (July 2009), Denmark (July 2012), the Eurozone (June 2014), Switzerland (December 2014), and Japan again in early 2016.</a:t>
            </a:r>
          </a:p>
          <a:p>
            <a:r>
              <a:rPr lang="en-US" altLang="en-US" dirty="0">
                <a:ea typeface="ヒラギノ角ゴ Pro W3" pitchFamily="-84" charset="-128"/>
              </a:rPr>
              <a:t>Best explanation is that investors found the convenience of the Treasury bills (in the U.S. case) worth something—more convenient than cash. But that can only go so far—the rate was only slightly negative.</a:t>
            </a:r>
            <a:endParaRPr lang="en-US" dirty="0"/>
          </a:p>
          <a:p>
            <a:endParaRPr lang="en-US" dirty="0"/>
          </a:p>
        </p:txBody>
      </p:sp>
    </p:spTree>
    <p:extLst>
      <p:ext uri="{BB962C8B-B14F-4D97-AF65-F5344CB8AC3E}">
        <p14:creationId xmlns:p14="http://schemas.microsoft.com/office/powerpoint/2010/main" val="422207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0D25-4C49-41F3-9C9C-8B8ED3C2E847}"/>
              </a:ext>
            </a:extLst>
          </p:cNvPr>
          <p:cNvSpPr>
            <a:spLocks noGrp="1"/>
          </p:cNvSpPr>
          <p:nvPr>
            <p:ph type="title"/>
          </p:nvPr>
        </p:nvSpPr>
        <p:spPr/>
        <p:txBody>
          <a:bodyPr/>
          <a:lstStyle/>
          <a:p>
            <a:r>
              <a:rPr lang="en-US" altLang="en-US" sz="3200" dirty="0">
                <a:ea typeface="ヒラギノ角ゴ Pro W3" pitchFamily="-84" charset="-128"/>
              </a:rPr>
              <a:t>Distinction Between Real and Nominal Interest Rates</a:t>
            </a:r>
            <a:endParaRPr lang="en-US" dirty="0"/>
          </a:p>
        </p:txBody>
      </p:sp>
      <p:sp>
        <p:nvSpPr>
          <p:cNvPr id="3" name="Content Placeholder 2">
            <a:extLst>
              <a:ext uri="{FF2B5EF4-FFF2-40B4-BE49-F238E27FC236}">
                <a16:creationId xmlns:a16="http://schemas.microsoft.com/office/drawing/2014/main" id="{E3FCEF3A-B23E-45C5-8CCB-83D7DEA12C79}"/>
              </a:ext>
            </a:extLst>
          </p:cNvPr>
          <p:cNvSpPr>
            <a:spLocks noGrp="1"/>
          </p:cNvSpPr>
          <p:nvPr>
            <p:ph sz="quarter" idx="13"/>
          </p:nvPr>
        </p:nvSpPr>
        <p:spPr>
          <a:xfrm>
            <a:off x="457201" y="1552575"/>
            <a:ext cx="2890434" cy="508700"/>
          </a:xfrm>
        </p:spPr>
        <p:txBody>
          <a:bodyPr/>
          <a:lstStyle/>
          <a:p>
            <a:r>
              <a:rPr lang="en-US" dirty="0"/>
              <a:t>Real interest rate</a:t>
            </a:r>
          </a:p>
        </p:txBody>
      </p:sp>
      <p:sp>
        <p:nvSpPr>
          <p:cNvPr id="4" name="Content Placeholder 3">
            <a:extLst>
              <a:ext uri="{FF2B5EF4-FFF2-40B4-BE49-F238E27FC236}">
                <a16:creationId xmlns:a16="http://schemas.microsoft.com/office/drawing/2014/main" id="{D2D071B5-8A04-4802-ABF4-4FE8D7ECB386}"/>
              </a:ext>
            </a:extLst>
          </p:cNvPr>
          <p:cNvSpPr>
            <a:spLocks noGrp="1"/>
          </p:cNvSpPr>
          <p:nvPr>
            <p:ph sz="quarter" idx="14"/>
          </p:nvPr>
        </p:nvSpPr>
        <p:spPr>
          <a:xfrm>
            <a:off x="457200" y="2192400"/>
            <a:ext cx="8283844" cy="900635"/>
          </a:xfrm>
        </p:spPr>
        <p:txBody>
          <a:bodyPr/>
          <a:lstStyle/>
          <a:p>
            <a:pPr marL="741600" indent="-428400">
              <a:spcBef>
                <a:spcPts val="600"/>
              </a:spcBef>
              <a:buFont typeface="+mj-lt"/>
              <a:buAutoNum type="arabicPeriod"/>
            </a:pPr>
            <a:r>
              <a:rPr lang="en-US" altLang="en-US" dirty="0">
                <a:ea typeface="ヒラギノ角ゴ Pro W3" pitchFamily="-84" charset="-128"/>
              </a:rPr>
              <a:t>Interest rate that is adjusted for expected changes in the price level</a:t>
            </a:r>
          </a:p>
        </p:txBody>
      </p:sp>
      <p:graphicFrame>
        <p:nvGraphicFramePr>
          <p:cNvPr id="17" name="Object 16" descr="i sub r = i minus pi to the e power">
            <a:extLst>
              <a:ext uri="{FF2B5EF4-FFF2-40B4-BE49-F238E27FC236}">
                <a16:creationId xmlns:a16="http://schemas.microsoft.com/office/drawing/2014/main" id="{2073BA3C-DFE4-46CC-B930-9D39CEE7E98E}"/>
              </a:ext>
            </a:extLst>
          </p:cNvPr>
          <p:cNvGraphicFramePr>
            <a:graphicFrameLocks noChangeAspect="1"/>
          </p:cNvGraphicFramePr>
          <p:nvPr>
            <p:extLst>
              <p:ext uri="{D42A27DB-BD31-4B8C-83A1-F6EECF244321}">
                <p14:modId xmlns:p14="http://schemas.microsoft.com/office/powerpoint/2010/main" val="2437022958"/>
              </p:ext>
            </p:extLst>
          </p:nvPr>
        </p:nvGraphicFramePr>
        <p:xfrm>
          <a:off x="4002222" y="3269295"/>
          <a:ext cx="1193800" cy="419100"/>
        </p:xfrm>
        <a:graphic>
          <a:graphicData uri="http://schemas.openxmlformats.org/presentationml/2006/ole">
            <mc:AlternateContent xmlns:mc="http://schemas.openxmlformats.org/markup-compatibility/2006">
              <mc:Choice xmlns:v="urn:schemas-microsoft-com:vml" Requires="v">
                <p:oleObj name="Equation" r:id="rId2" imgW="1193760" imgH="419040" progId="Equation.DSMT4">
                  <p:embed/>
                </p:oleObj>
              </mc:Choice>
              <mc:Fallback>
                <p:oleObj name="Equation" r:id="rId2" imgW="1193760" imgH="419040" progId="Equation.DSMT4">
                  <p:embed/>
                  <p:pic>
                    <p:nvPicPr>
                      <p:cNvPr id="0" name=""/>
                      <p:cNvPicPr/>
                      <p:nvPr/>
                    </p:nvPicPr>
                    <p:blipFill>
                      <a:blip r:embed="rId3"/>
                      <a:stretch>
                        <a:fillRect/>
                      </a:stretch>
                    </p:blipFill>
                    <p:spPr>
                      <a:xfrm>
                        <a:off x="4002222" y="3269295"/>
                        <a:ext cx="11938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C87B27-6EAA-4ECF-AC91-C8CF68BD6739}"/>
              </a:ext>
            </a:extLst>
          </p:cNvPr>
          <p:cNvSpPr>
            <a:spLocks noGrp="1"/>
          </p:cNvSpPr>
          <p:nvPr>
            <p:ph sz="quarter" idx="15"/>
          </p:nvPr>
        </p:nvSpPr>
        <p:spPr>
          <a:xfrm>
            <a:off x="457200" y="3836879"/>
            <a:ext cx="8229600" cy="1696015"/>
          </a:xfrm>
        </p:spPr>
        <p:txBody>
          <a:bodyPr/>
          <a:lstStyle/>
          <a:p>
            <a:pPr marL="741600" lvl="1" indent="-428400">
              <a:buFont typeface="Times" panose="02020603050405020304" pitchFamily="18" charset="0"/>
              <a:buAutoNum type="arabicPeriod" startAt="2"/>
            </a:pPr>
            <a:r>
              <a:rPr lang="en-US" altLang="en-US" dirty="0">
                <a:ea typeface="ヒラギノ角ゴ Pro W3" pitchFamily="-84" charset="-128"/>
              </a:rPr>
              <a:t>Real interest rate more accurately reflects true cost of borrowing</a:t>
            </a:r>
          </a:p>
          <a:p>
            <a:pPr marL="741600" lvl="1" indent="-428400">
              <a:buFont typeface="Times" panose="02020603050405020304" pitchFamily="18" charset="0"/>
              <a:buAutoNum type="arabicPeriod" startAt="2"/>
            </a:pPr>
            <a:r>
              <a:rPr lang="en-US" altLang="en-US" dirty="0">
                <a:ea typeface="ヒラギノ角ゴ Pro W3" pitchFamily="-84" charset="-128"/>
              </a:rPr>
              <a:t>When the real rate is low, there are greater incentives to borrow and less to lend</a:t>
            </a:r>
            <a:endParaRPr lang="en-US" dirty="0"/>
          </a:p>
        </p:txBody>
      </p:sp>
    </p:spTree>
    <p:extLst>
      <p:ext uri="{BB962C8B-B14F-4D97-AF65-F5344CB8AC3E}">
        <p14:creationId xmlns:p14="http://schemas.microsoft.com/office/powerpoint/2010/main" val="74046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0D25-4C49-41F3-9C9C-8B8ED3C2E847}"/>
              </a:ext>
            </a:extLst>
          </p:cNvPr>
          <p:cNvSpPr>
            <a:spLocks noGrp="1"/>
          </p:cNvSpPr>
          <p:nvPr>
            <p:ph type="title"/>
          </p:nvPr>
        </p:nvSpPr>
        <p:spPr/>
        <p:txBody>
          <a:bodyPr/>
          <a:lstStyle/>
          <a:p>
            <a:r>
              <a:rPr lang="en-US" altLang="en-US" sz="3200" dirty="0">
                <a:ea typeface="ヒラギノ角ゴ Pro W3" pitchFamily="-84" charset="-128"/>
              </a:rPr>
              <a:t>Distinction Between Real and Nominal Interest Rates </a:t>
            </a:r>
            <a:r>
              <a:rPr lang="en-US" altLang="en-US" sz="2000" b="0" dirty="0">
                <a:ea typeface="ヒラギノ角ゴ Pro W3" pitchFamily="-84" charset="-128"/>
              </a:rPr>
              <a:t>(cont.)</a:t>
            </a:r>
            <a:endParaRPr lang="en-US" dirty="0"/>
          </a:p>
        </p:txBody>
      </p:sp>
      <p:sp>
        <p:nvSpPr>
          <p:cNvPr id="3" name="Content Placeholder 2">
            <a:extLst>
              <a:ext uri="{FF2B5EF4-FFF2-40B4-BE49-F238E27FC236}">
                <a16:creationId xmlns:a16="http://schemas.microsoft.com/office/drawing/2014/main" id="{E3FCEF3A-B23E-45C5-8CCB-83D7DEA12C79}"/>
              </a:ext>
            </a:extLst>
          </p:cNvPr>
          <p:cNvSpPr>
            <a:spLocks noGrp="1"/>
          </p:cNvSpPr>
          <p:nvPr>
            <p:ph sz="quarter" idx="13"/>
          </p:nvPr>
        </p:nvSpPr>
        <p:spPr>
          <a:xfrm>
            <a:off x="457201" y="1552575"/>
            <a:ext cx="2890434" cy="508700"/>
          </a:xfrm>
        </p:spPr>
        <p:txBody>
          <a:bodyPr/>
          <a:lstStyle/>
          <a:p>
            <a:r>
              <a:rPr lang="en-US" dirty="0"/>
              <a:t>Real interest rate</a:t>
            </a:r>
          </a:p>
        </p:txBody>
      </p:sp>
      <p:graphicFrame>
        <p:nvGraphicFramePr>
          <p:cNvPr id="17" name="Object 16" descr="i sub r = i minus pi to the e power">
            <a:extLst>
              <a:ext uri="{FF2B5EF4-FFF2-40B4-BE49-F238E27FC236}">
                <a16:creationId xmlns:a16="http://schemas.microsoft.com/office/drawing/2014/main" id="{2073BA3C-DFE4-46CC-B930-9D39CEE7E98E}"/>
              </a:ext>
            </a:extLst>
          </p:cNvPr>
          <p:cNvGraphicFramePr>
            <a:graphicFrameLocks noChangeAspect="1"/>
          </p:cNvGraphicFramePr>
          <p:nvPr>
            <p:extLst>
              <p:ext uri="{D42A27DB-BD31-4B8C-83A1-F6EECF244321}">
                <p14:modId xmlns:p14="http://schemas.microsoft.com/office/powerpoint/2010/main" val="302387537"/>
              </p:ext>
            </p:extLst>
          </p:nvPr>
        </p:nvGraphicFramePr>
        <p:xfrm>
          <a:off x="3975100" y="2365214"/>
          <a:ext cx="1193800" cy="419100"/>
        </p:xfrm>
        <a:graphic>
          <a:graphicData uri="http://schemas.openxmlformats.org/presentationml/2006/ole">
            <mc:AlternateContent xmlns:mc="http://schemas.openxmlformats.org/markup-compatibility/2006">
              <mc:Choice xmlns:v="urn:schemas-microsoft-com:vml" Requires="v">
                <p:oleObj name="Equation" r:id="rId2" imgW="1193760" imgH="419040" progId="Equation.DSMT4">
                  <p:embed/>
                </p:oleObj>
              </mc:Choice>
              <mc:Fallback>
                <p:oleObj name="Equation" r:id="rId2" imgW="1193760" imgH="419040" progId="Equation.DSMT4">
                  <p:embed/>
                  <p:pic>
                    <p:nvPicPr>
                      <p:cNvPr id="17" name="Object 16">
                        <a:extLst>
                          <a:ext uri="{FF2B5EF4-FFF2-40B4-BE49-F238E27FC236}">
                            <a16:creationId xmlns:a16="http://schemas.microsoft.com/office/drawing/2014/main" id="{2073BA3C-DFE4-46CC-B930-9D39CEE7E98E}"/>
                          </a:ext>
                        </a:extLst>
                      </p:cNvPr>
                      <p:cNvPicPr/>
                      <p:nvPr/>
                    </p:nvPicPr>
                    <p:blipFill>
                      <a:blip r:embed="rId3"/>
                      <a:stretch>
                        <a:fillRect/>
                      </a:stretch>
                    </p:blipFill>
                    <p:spPr>
                      <a:xfrm>
                        <a:off x="3975100" y="2365214"/>
                        <a:ext cx="1193800" cy="4191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C87B27-6EAA-4ECF-AC91-C8CF68BD6739}"/>
              </a:ext>
            </a:extLst>
          </p:cNvPr>
          <p:cNvSpPr>
            <a:spLocks noGrp="1"/>
          </p:cNvSpPr>
          <p:nvPr>
            <p:ph sz="quarter" idx="15"/>
          </p:nvPr>
        </p:nvSpPr>
        <p:spPr>
          <a:xfrm>
            <a:off x="457200" y="3070361"/>
            <a:ext cx="8229600" cy="1679223"/>
          </a:xfrm>
        </p:spPr>
        <p:txBody>
          <a:bodyPr/>
          <a:lstStyle/>
          <a:p>
            <a:pPr marL="255600" lvl="1" indent="0">
              <a:spcBef>
                <a:spcPts val="1200"/>
              </a:spcBef>
              <a:buNone/>
            </a:pPr>
            <a:r>
              <a:rPr lang="en-US" altLang="en-US" dirty="0"/>
              <a:t>We usually refer to this rate as the </a:t>
            </a:r>
            <a:r>
              <a:rPr lang="en-US" altLang="en-US" b="1" dirty="0"/>
              <a:t>ex ante </a:t>
            </a:r>
            <a:r>
              <a:rPr lang="en-US" altLang="en-US" dirty="0"/>
              <a:t>real rate of interest because it is adjusted for the </a:t>
            </a:r>
            <a:r>
              <a:rPr lang="en-US" altLang="en-US" b="1" dirty="0"/>
              <a:t>expected </a:t>
            </a:r>
            <a:r>
              <a:rPr lang="en-US" altLang="en-US" dirty="0"/>
              <a:t>level of inflation. After the fact, we can calculate the </a:t>
            </a:r>
            <a:r>
              <a:rPr lang="en-US" altLang="en-US" b="1" dirty="0"/>
              <a:t>ex post </a:t>
            </a:r>
            <a:r>
              <a:rPr lang="en-US" altLang="en-US" dirty="0"/>
              <a:t>real rate based on the observed level of inflation.</a:t>
            </a:r>
            <a:endParaRPr lang="en-US" dirty="0"/>
          </a:p>
        </p:txBody>
      </p:sp>
    </p:spTree>
    <p:extLst>
      <p:ext uri="{BB962C8B-B14F-4D97-AF65-F5344CB8AC3E}">
        <p14:creationId xmlns:p14="http://schemas.microsoft.com/office/powerpoint/2010/main" val="396785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B93D-0E8B-4AE0-AEDF-4604E2970E28}"/>
              </a:ext>
            </a:extLst>
          </p:cNvPr>
          <p:cNvSpPr>
            <a:spLocks noGrp="1"/>
          </p:cNvSpPr>
          <p:nvPr>
            <p:ph type="title"/>
          </p:nvPr>
        </p:nvSpPr>
        <p:spPr/>
        <p:txBody>
          <a:bodyPr/>
          <a:lstStyle/>
          <a:p>
            <a:r>
              <a:rPr lang="en-US" altLang="en-US" sz="3200" dirty="0">
                <a:ea typeface="ヒラギノ角ゴ Pro W3" pitchFamily="-84" charset="-128"/>
              </a:rPr>
              <a:t>Distinction Between Real and Nominal Interest Rates </a:t>
            </a:r>
            <a:r>
              <a:rPr lang="en-US" altLang="en-US" sz="2000" b="0" dirty="0">
                <a:ea typeface="ヒラギノ角ゴ Pro W3" pitchFamily="-84" charset="-128"/>
              </a:rPr>
              <a:t>(3 of 3)</a:t>
            </a:r>
            <a:endParaRPr lang="en-US" sz="2000" dirty="0"/>
          </a:p>
        </p:txBody>
      </p:sp>
      <p:sp>
        <p:nvSpPr>
          <p:cNvPr id="3" name="Content Placeholder 2">
            <a:extLst>
              <a:ext uri="{FF2B5EF4-FFF2-40B4-BE49-F238E27FC236}">
                <a16:creationId xmlns:a16="http://schemas.microsoft.com/office/drawing/2014/main" id="{DD4DB1F4-24AD-4ADC-8595-4E68D2DC5113}"/>
              </a:ext>
            </a:extLst>
          </p:cNvPr>
          <p:cNvSpPr>
            <a:spLocks noGrp="1"/>
          </p:cNvSpPr>
          <p:nvPr>
            <p:ph sz="quarter" idx="13"/>
          </p:nvPr>
        </p:nvSpPr>
        <p:spPr>
          <a:xfrm>
            <a:off x="457200" y="1552575"/>
            <a:ext cx="1945037" cy="524198"/>
          </a:xfrm>
        </p:spPr>
        <p:txBody>
          <a:bodyPr/>
          <a:lstStyle/>
          <a:p>
            <a:pPr marL="432" indent="0">
              <a:buNone/>
            </a:pPr>
            <a:r>
              <a:rPr lang="en-US" altLang="en-US" dirty="0">
                <a:solidFill>
                  <a:prstClr val="black"/>
                </a:solidFill>
              </a:rPr>
              <a:t>If </a:t>
            </a:r>
            <a:r>
              <a:rPr lang="en-US" altLang="en-US" i="1" dirty="0" err="1">
                <a:solidFill>
                  <a:prstClr val="black"/>
                </a:solidFill>
              </a:rPr>
              <a:t>i</a:t>
            </a:r>
            <a:r>
              <a:rPr lang="en-US" altLang="en-US" dirty="0">
                <a:solidFill>
                  <a:prstClr val="black"/>
                </a:solidFill>
              </a:rPr>
              <a:t> </a:t>
            </a:r>
            <a:r>
              <a:rPr lang="en-US" altLang="en-US" dirty="0">
                <a:solidFill>
                  <a:srgbClr val="000000"/>
                </a:solidFill>
              </a:rPr>
              <a:t>=</a:t>
            </a:r>
            <a:r>
              <a:rPr lang="en-US" altLang="en-US" dirty="0">
                <a:solidFill>
                  <a:prstClr val="black"/>
                </a:solidFill>
              </a:rPr>
              <a:t> 5% and</a:t>
            </a:r>
            <a:endParaRPr lang="en-US" dirty="0"/>
          </a:p>
        </p:txBody>
      </p:sp>
      <p:graphicFrame>
        <p:nvGraphicFramePr>
          <p:cNvPr id="17" name="Object 16" descr="pi to the e power = 0% then">
            <a:extLst>
              <a:ext uri="{FF2B5EF4-FFF2-40B4-BE49-F238E27FC236}">
                <a16:creationId xmlns:a16="http://schemas.microsoft.com/office/drawing/2014/main" id="{0EE1B5E5-E9EC-46DE-B9BB-B345A5180818}"/>
              </a:ext>
            </a:extLst>
          </p:cNvPr>
          <p:cNvGraphicFramePr>
            <a:graphicFrameLocks noChangeAspect="1"/>
          </p:cNvGraphicFramePr>
          <p:nvPr>
            <p:extLst>
              <p:ext uri="{D42A27DB-BD31-4B8C-83A1-F6EECF244321}">
                <p14:modId xmlns:p14="http://schemas.microsoft.com/office/powerpoint/2010/main" val="2855732142"/>
              </p:ext>
            </p:extLst>
          </p:nvPr>
        </p:nvGraphicFramePr>
        <p:xfrm>
          <a:off x="2483714" y="1620709"/>
          <a:ext cx="1958975" cy="376237"/>
        </p:xfrm>
        <a:graphic>
          <a:graphicData uri="http://schemas.openxmlformats.org/presentationml/2006/ole">
            <mc:AlternateContent xmlns:mc="http://schemas.openxmlformats.org/markup-compatibility/2006">
              <mc:Choice xmlns:v="urn:schemas-microsoft-com:vml" Requires="v">
                <p:oleObj name="Equation" r:id="rId2" imgW="1777680" imgH="342720" progId="Equation.DSMT4">
                  <p:embed/>
                </p:oleObj>
              </mc:Choice>
              <mc:Fallback>
                <p:oleObj name="Equation" r:id="rId2" imgW="1777680" imgH="342720" progId="Equation.DSMT4">
                  <p:embed/>
                  <p:pic>
                    <p:nvPicPr>
                      <p:cNvPr id="17" name="Object 16">
                        <a:extLst>
                          <a:ext uri="{FF2B5EF4-FFF2-40B4-BE49-F238E27FC236}">
                            <a16:creationId xmlns:a16="http://schemas.microsoft.com/office/drawing/2014/main" id="{2073BA3C-DFE4-46CC-B930-9D39CEE7E98E}"/>
                          </a:ext>
                        </a:extLst>
                      </p:cNvPr>
                      <p:cNvPicPr/>
                      <p:nvPr/>
                    </p:nvPicPr>
                    <p:blipFill>
                      <a:blip r:embed="rId3"/>
                      <a:stretch>
                        <a:fillRect/>
                      </a:stretch>
                    </p:blipFill>
                    <p:spPr>
                      <a:xfrm>
                        <a:off x="2483714" y="1620709"/>
                        <a:ext cx="1958975" cy="376237"/>
                      </a:xfrm>
                      <a:prstGeom prst="rect">
                        <a:avLst/>
                      </a:prstGeom>
                    </p:spPr>
                  </p:pic>
                </p:oleObj>
              </mc:Fallback>
            </mc:AlternateContent>
          </a:graphicData>
        </a:graphic>
      </p:graphicFrame>
      <p:graphicFrame>
        <p:nvGraphicFramePr>
          <p:cNvPr id="18" name="Object 17" descr="5% minus 0% = 5%">
            <a:extLst>
              <a:ext uri="{FF2B5EF4-FFF2-40B4-BE49-F238E27FC236}">
                <a16:creationId xmlns:a16="http://schemas.microsoft.com/office/drawing/2014/main" id="{6E3E0080-1A20-468E-AD26-0747D9108838}"/>
              </a:ext>
            </a:extLst>
          </p:cNvPr>
          <p:cNvGraphicFramePr>
            <a:graphicFrameLocks noChangeAspect="1"/>
          </p:cNvGraphicFramePr>
          <p:nvPr>
            <p:extLst>
              <p:ext uri="{D42A27DB-BD31-4B8C-83A1-F6EECF244321}">
                <p14:modId xmlns:p14="http://schemas.microsoft.com/office/powerpoint/2010/main" val="552851844"/>
              </p:ext>
            </p:extLst>
          </p:nvPr>
        </p:nvGraphicFramePr>
        <p:xfrm>
          <a:off x="1511915" y="2245909"/>
          <a:ext cx="1930400" cy="292100"/>
        </p:xfrm>
        <a:graphic>
          <a:graphicData uri="http://schemas.openxmlformats.org/presentationml/2006/ole">
            <mc:AlternateContent xmlns:mc="http://schemas.openxmlformats.org/markup-compatibility/2006">
              <mc:Choice xmlns:v="urn:schemas-microsoft-com:vml" Requires="v">
                <p:oleObj name="Equation" r:id="rId4" imgW="1930320" imgH="291960" progId="Equation.DSMT4">
                  <p:embed/>
                </p:oleObj>
              </mc:Choice>
              <mc:Fallback>
                <p:oleObj name="Equation" r:id="rId4" imgW="1930320" imgH="291960" progId="Equation.DSMT4">
                  <p:embed/>
                  <p:pic>
                    <p:nvPicPr>
                      <p:cNvPr id="0" name=""/>
                      <p:cNvPicPr/>
                      <p:nvPr/>
                    </p:nvPicPr>
                    <p:blipFill>
                      <a:blip r:embed="rId5"/>
                      <a:stretch>
                        <a:fillRect/>
                      </a:stretch>
                    </p:blipFill>
                    <p:spPr>
                      <a:xfrm>
                        <a:off x="1511915" y="2245909"/>
                        <a:ext cx="1930400" cy="2921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CE5EACB-71BA-479F-87D4-EE7D8C3A233A}"/>
              </a:ext>
            </a:extLst>
          </p:cNvPr>
          <p:cNvSpPr>
            <a:spLocks noGrp="1"/>
          </p:cNvSpPr>
          <p:nvPr>
            <p:ph sz="quarter" idx="16"/>
          </p:nvPr>
        </p:nvSpPr>
        <p:spPr>
          <a:xfrm>
            <a:off x="457200" y="2742042"/>
            <a:ext cx="2084522" cy="525368"/>
          </a:xfrm>
        </p:spPr>
        <p:txBody>
          <a:bodyPr/>
          <a:lstStyle/>
          <a:p>
            <a:pPr marL="432" indent="0">
              <a:buNone/>
            </a:pPr>
            <a:r>
              <a:rPr lang="en-US" altLang="en-US" dirty="0">
                <a:solidFill>
                  <a:srgbClr val="000000"/>
                </a:solidFill>
              </a:rPr>
              <a:t>If </a:t>
            </a:r>
            <a:r>
              <a:rPr lang="en-US" altLang="en-US" i="1" dirty="0" err="1">
                <a:solidFill>
                  <a:srgbClr val="000000"/>
                </a:solidFill>
              </a:rPr>
              <a:t>i</a:t>
            </a:r>
            <a:r>
              <a:rPr lang="en-US" altLang="en-US" dirty="0">
                <a:solidFill>
                  <a:srgbClr val="000000"/>
                </a:solidFill>
              </a:rPr>
              <a:t> = 10% and</a:t>
            </a:r>
            <a:endParaRPr lang="en-US" dirty="0"/>
          </a:p>
        </p:txBody>
      </p:sp>
      <p:graphicFrame>
        <p:nvGraphicFramePr>
          <p:cNvPr id="19" name="Object 18" descr="pi to the e power = 20% then">
            <a:extLst>
              <a:ext uri="{FF2B5EF4-FFF2-40B4-BE49-F238E27FC236}">
                <a16:creationId xmlns:a16="http://schemas.microsoft.com/office/drawing/2014/main" id="{CD99D32E-929B-4B35-8461-4821C85A2AEC}"/>
              </a:ext>
            </a:extLst>
          </p:cNvPr>
          <p:cNvGraphicFramePr>
            <a:graphicFrameLocks noChangeAspect="1"/>
          </p:cNvGraphicFramePr>
          <p:nvPr>
            <p:extLst>
              <p:ext uri="{D42A27DB-BD31-4B8C-83A1-F6EECF244321}">
                <p14:modId xmlns:p14="http://schemas.microsoft.com/office/powerpoint/2010/main" val="891334417"/>
              </p:ext>
            </p:extLst>
          </p:nvPr>
        </p:nvGraphicFramePr>
        <p:xfrm>
          <a:off x="2605093" y="2813694"/>
          <a:ext cx="2139950" cy="377825"/>
        </p:xfrm>
        <a:graphic>
          <a:graphicData uri="http://schemas.openxmlformats.org/presentationml/2006/ole">
            <mc:AlternateContent xmlns:mc="http://schemas.openxmlformats.org/markup-compatibility/2006">
              <mc:Choice xmlns:v="urn:schemas-microsoft-com:vml" Requires="v">
                <p:oleObj name="Equation" r:id="rId6" imgW="1942920" imgH="342720" progId="Equation.DSMT4">
                  <p:embed/>
                </p:oleObj>
              </mc:Choice>
              <mc:Fallback>
                <p:oleObj name="Equation" r:id="rId6" imgW="1942920" imgH="342720" progId="Equation.DSMT4">
                  <p:embed/>
                  <p:pic>
                    <p:nvPicPr>
                      <p:cNvPr id="17" name="Object 16">
                        <a:extLst>
                          <a:ext uri="{FF2B5EF4-FFF2-40B4-BE49-F238E27FC236}">
                            <a16:creationId xmlns:a16="http://schemas.microsoft.com/office/drawing/2014/main" id="{0EE1B5E5-E9EC-46DE-B9BB-B345A5180818}"/>
                          </a:ext>
                        </a:extLst>
                      </p:cNvPr>
                      <p:cNvPicPr/>
                      <p:nvPr/>
                    </p:nvPicPr>
                    <p:blipFill>
                      <a:blip r:embed="rId7"/>
                      <a:stretch>
                        <a:fillRect/>
                      </a:stretch>
                    </p:blipFill>
                    <p:spPr>
                      <a:xfrm>
                        <a:off x="2605093" y="2813694"/>
                        <a:ext cx="2139950" cy="377825"/>
                      </a:xfrm>
                      <a:prstGeom prst="rect">
                        <a:avLst/>
                      </a:prstGeom>
                    </p:spPr>
                  </p:pic>
                </p:oleObj>
              </mc:Fallback>
            </mc:AlternateContent>
          </a:graphicData>
        </a:graphic>
      </p:graphicFrame>
      <p:graphicFrame>
        <p:nvGraphicFramePr>
          <p:cNvPr id="20" name="Object 19" descr="10% minus 20% = negative 10 %">
            <a:extLst>
              <a:ext uri="{FF2B5EF4-FFF2-40B4-BE49-F238E27FC236}">
                <a16:creationId xmlns:a16="http://schemas.microsoft.com/office/drawing/2014/main" id="{BD0BF59B-CFE6-4BFA-B6C1-3304F24F0662}"/>
              </a:ext>
            </a:extLst>
          </p:cNvPr>
          <p:cNvGraphicFramePr>
            <a:graphicFrameLocks noChangeAspect="1"/>
          </p:cNvGraphicFramePr>
          <p:nvPr>
            <p:extLst>
              <p:ext uri="{D42A27DB-BD31-4B8C-83A1-F6EECF244321}">
                <p14:modId xmlns:p14="http://schemas.microsoft.com/office/powerpoint/2010/main" val="2358450470"/>
              </p:ext>
            </p:extLst>
          </p:nvPr>
        </p:nvGraphicFramePr>
        <p:xfrm>
          <a:off x="1438730" y="3579680"/>
          <a:ext cx="2565400" cy="292100"/>
        </p:xfrm>
        <a:graphic>
          <a:graphicData uri="http://schemas.openxmlformats.org/presentationml/2006/ole">
            <mc:AlternateContent xmlns:mc="http://schemas.openxmlformats.org/markup-compatibility/2006">
              <mc:Choice xmlns:v="urn:schemas-microsoft-com:vml" Requires="v">
                <p:oleObj name="Equation" r:id="rId8" imgW="2565360" imgH="291960" progId="Equation.DSMT4">
                  <p:embed/>
                </p:oleObj>
              </mc:Choice>
              <mc:Fallback>
                <p:oleObj name="Equation" r:id="rId8" imgW="2565360" imgH="291960" progId="Equation.DSMT4">
                  <p:embed/>
                  <p:pic>
                    <p:nvPicPr>
                      <p:cNvPr id="0" name=""/>
                      <p:cNvPicPr/>
                      <p:nvPr/>
                    </p:nvPicPr>
                    <p:blipFill>
                      <a:blip r:embed="rId9"/>
                      <a:stretch>
                        <a:fillRect/>
                      </a:stretch>
                    </p:blipFill>
                    <p:spPr>
                      <a:xfrm>
                        <a:off x="1438730" y="3579680"/>
                        <a:ext cx="2565400" cy="292100"/>
                      </a:xfrm>
                      <a:prstGeom prst="rect">
                        <a:avLst/>
                      </a:prstGeom>
                    </p:spPr>
                  </p:pic>
                </p:oleObj>
              </mc:Fallback>
            </mc:AlternateContent>
          </a:graphicData>
        </a:graphic>
      </p:graphicFrame>
    </p:spTree>
    <p:extLst>
      <p:ext uri="{BB962C8B-B14F-4D97-AF65-F5344CB8AC3E}">
        <p14:creationId xmlns:p14="http://schemas.microsoft.com/office/powerpoint/2010/main" val="279346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D104-D12D-4E40-8835-C395DE0CB113}"/>
              </a:ext>
            </a:extLst>
          </p:cNvPr>
          <p:cNvSpPr>
            <a:spLocks noGrp="1"/>
          </p:cNvSpPr>
          <p:nvPr>
            <p:ph type="title"/>
          </p:nvPr>
        </p:nvSpPr>
        <p:spPr/>
        <p:txBody>
          <a:bodyPr/>
          <a:lstStyle/>
          <a:p>
            <a:r>
              <a:rPr lang="en-US" sz="3000" dirty="0"/>
              <a:t>Real and Nominal Interest Rates (Three-Month Treasury Bill), 1953–2016</a:t>
            </a:r>
          </a:p>
        </p:txBody>
      </p:sp>
      <p:pic>
        <p:nvPicPr>
          <p:cNvPr id="27" name="Content Placeholder 26" descr="The vertical axis is labeled, Interest rate in percent, and ranges from negative 8 to 16 in increments of 4. For long description in Notes pane, press F6.">
            <a:extLst>
              <a:ext uri="{FF2B5EF4-FFF2-40B4-BE49-F238E27FC236}">
                <a16:creationId xmlns:a16="http://schemas.microsoft.com/office/drawing/2014/main" id="{089E1B43-A66D-4A00-8220-7A466C4A951C}"/>
              </a:ext>
            </a:extLst>
          </p:cNvPr>
          <p:cNvPicPr>
            <a:picLocks noGrp="1" noChangeAspect="1"/>
          </p:cNvPicPr>
          <p:nvPr>
            <p:ph sz="quarter" idx="13"/>
          </p:nvPr>
        </p:nvPicPr>
        <p:blipFill>
          <a:blip r:embed="rId3"/>
          <a:stretch>
            <a:fillRect/>
          </a:stretch>
        </p:blipFill>
        <p:spPr>
          <a:xfrm>
            <a:off x="1796306" y="1572960"/>
            <a:ext cx="5365633" cy="3013581"/>
          </a:xfrm>
          <a:prstGeom prst="rect">
            <a:avLst/>
          </a:prstGeom>
        </p:spPr>
      </p:pic>
      <p:sp>
        <p:nvSpPr>
          <p:cNvPr id="4" name="Content Placeholder 3">
            <a:extLst>
              <a:ext uri="{FF2B5EF4-FFF2-40B4-BE49-F238E27FC236}">
                <a16:creationId xmlns:a16="http://schemas.microsoft.com/office/drawing/2014/main" id="{C83602FA-545F-488B-A2E7-A7E2CA35A9DB}"/>
              </a:ext>
            </a:extLst>
          </p:cNvPr>
          <p:cNvSpPr>
            <a:spLocks noGrp="1"/>
          </p:cNvSpPr>
          <p:nvPr>
            <p:ph sz="quarter" idx="14"/>
          </p:nvPr>
        </p:nvSpPr>
        <p:spPr>
          <a:xfrm>
            <a:off x="477838" y="4716409"/>
            <a:ext cx="5013960" cy="236592"/>
          </a:xfrm>
        </p:spPr>
        <p:txBody>
          <a:bodyPr lIns="0" tIns="0" rIns="0" bIns="0"/>
          <a:lstStyle/>
          <a:p>
            <a:pPr marL="432" indent="0">
              <a:buNone/>
            </a:pPr>
            <a:r>
              <a:rPr lang="en-US" sz="1400" b="1" dirty="0"/>
              <a:t>Sources: </a:t>
            </a:r>
            <a:r>
              <a:rPr lang="en-US" sz="1400" dirty="0"/>
              <a:t>Federal Reserve Bank of St. Louis F</a:t>
            </a:r>
            <a:r>
              <a:rPr lang="en-US" sz="100" dirty="0"/>
              <a:t> </a:t>
            </a:r>
            <a:r>
              <a:rPr lang="en-US" sz="1400" dirty="0"/>
              <a:t>R</a:t>
            </a:r>
            <a:r>
              <a:rPr lang="en-US" sz="100" dirty="0"/>
              <a:t> </a:t>
            </a:r>
            <a:r>
              <a:rPr lang="en-US" sz="1400" dirty="0"/>
              <a:t>E</a:t>
            </a:r>
            <a:r>
              <a:rPr lang="en-US" sz="100" dirty="0"/>
              <a:t> </a:t>
            </a:r>
            <a:r>
              <a:rPr lang="en-US" sz="1400" dirty="0"/>
              <a:t>D database</a:t>
            </a:r>
          </a:p>
        </p:txBody>
      </p:sp>
      <p:sp>
        <p:nvSpPr>
          <p:cNvPr id="23" name="Text Placeholder 22">
            <a:extLst>
              <a:ext uri="{FF2B5EF4-FFF2-40B4-BE49-F238E27FC236}">
                <a16:creationId xmlns:a16="http://schemas.microsoft.com/office/drawing/2014/main" id="{A571F2DE-18DA-4DB4-AFA6-0FCBACE8F555}"/>
              </a:ext>
            </a:extLst>
          </p:cNvPr>
          <p:cNvSpPr>
            <a:spLocks noGrp="1"/>
          </p:cNvSpPr>
          <p:nvPr>
            <p:ph type="body" sz="quarter" idx="16"/>
          </p:nvPr>
        </p:nvSpPr>
        <p:spPr>
          <a:xfrm>
            <a:off x="5486400" y="4692314"/>
            <a:ext cx="3257550" cy="280987"/>
          </a:xfrm>
        </p:spPr>
        <p:txBody>
          <a:bodyPr lIns="0" tIns="0" rIns="0" bIns="0"/>
          <a:lstStyle/>
          <a:p>
            <a:pPr marL="432" indent="0">
              <a:buNone/>
            </a:pPr>
            <a:r>
              <a:rPr lang="en-US" sz="1400" dirty="0">
                <a:hlinkClick r:id="rId4" tooltip="https://fred.stlouisfed.org/series/TB3MS"/>
              </a:rPr>
              <a:t>https://fred.stlouisfed.org/series/TB3MS</a:t>
            </a:r>
            <a:endParaRPr lang="en-US" sz="1400" dirty="0"/>
          </a:p>
        </p:txBody>
      </p:sp>
      <p:sp>
        <p:nvSpPr>
          <p:cNvPr id="5" name="Content Placeholder 4">
            <a:extLst>
              <a:ext uri="{FF2B5EF4-FFF2-40B4-BE49-F238E27FC236}">
                <a16:creationId xmlns:a16="http://schemas.microsoft.com/office/drawing/2014/main" id="{59217210-DE51-45BA-B640-11F77FEC5778}"/>
              </a:ext>
            </a:extLst>
          </p:cNvPr>
          <p:cNvSpPr>
            <a:spLocks noGrp="1"/>
          </p:cNvSpPr>
          <p:nvPr>
            <p:ph sz="quarter" idx="17"/>
          </p:nvPr>
        </p:nvSpPr>
        <p:spPr>
          <a:xfrm>
            <a:off x="477839" y="5078813"/>
            <a:ext cx="379412" cy="225401"/>
          </a:xfrm>
        </p:spPr>
        <p:txBody>
          <a:bodyPr lIns="0" tIns="0" rIns="0" bIns="0"/>
          <a:lstStyle/>
          <a:p>
            <a:pPr marL="432" indent="0">
              <a:buNone/>
            </a:pPr>
            <a:r>
              <a:rPr lang="en-US" sz="1400" dirty="0"/>
              <a:t>and</a:t>
            </a:r>
          </a:p>
        </p:txBody>
      </p:sp>
      <p:sp>
        <p:nvSpPr>
          <p:cNvPr id="24" name="Text Placeholder 23">
            <a:extLst>
              <a:ext uri="{FF2B5EF4-FFF2-40B4-BE49-F238E27FC236}">
                <a16:creationId xmlns:a16="http://schemas.microsoft.com/office/drawing/2014/main" id="{052975DF-B6FD-44E3-8AFB-5462E6DF45F9}"/>
              </a:ext>
            </a:extLst>
          </p:cNvPr>
          <p:cNvSpPr>
            <a:spLocks noGrp="1"/>
          </p:cNvSpPr>
          <p:nvPr>
            <p:ph type="body" sz="quarter" idx="18"/>
          </p:nvPr>
        </p:nvSpPr>
        <p:spPr>
          <a:xfrm>
            <a:off x="981075" y="5045075"/>
            <a:ext cx="3486150" cy="289314"/>
          </a:xfrm>
        </p:spPr>
        <p:txBody>
          <a:bodyPr lIns="0" tIns="0" rIns="0" bIns="0"/>
          <a:lstStyle/>
          <a:p>
            <a:pPr marL="432" indent="0">
              <a:buNone/>
            </a:pPr>
            <a:r>
              <a:rPr lang="en-US" sz="1400" dirty="0">
                <a:hlinkClick r:id="rId5" tooltip="https://fred.stlouisfed.org/series/CPIAUCSL"/>
              </a:rPr>
              <a:t>https://fred.stlouisfed.org/series/CPIAUCSL</a:t>
            </a:r>
            <a:endParaRPr lang="en-US" sz="1400" dirty="0"/>
          </a:p>
        </p:txBody>
      </p:sp>
      <p:sp>
        <p:nvSpPr>
          <p:cNvPr id="6" name="Content Placeholder 5">
            <a:extLst>
              <a:ext uri="{FF2B5EF4-FFF2-40B4-BE49-F238E27FC236}">
                <a16:creationId xmlns:a16="http://schemas.microsoft.com/office/drawing/2014/main" id="{173AA425-A303-4DD2-8EBD-CDA911A8F5C9}"/>
              </a:ext>
            </a:extLst>
          </p:cNvPr>
          <p:cNvSpPr>
            <a:spLocks noGrp="1"/>
          </p:cNvSpPr>
          <p:nvPr>
            <p:ph sz="quarter" idx="19"/>
          </p:nvPr>
        </p:nvSpPr>
        <p:spPr>
          <a:xfrm>
            <a:off x="4569184" y="5045075"/>
            <a:ext cx="4050941" cy="259140"/>
          </a:xfrm>
        </p:spPr>
        <p:txBody>
          <a:bodyPr lIns="0" tIns="0" rIns="0" bIns="0"/>
          <a:lstStyle/>
          <a:p>
            <a:pPr marL="432" indent="0">
              <a:buNone/>
            </a:pPr>
            <a:r>
              <a:rPr lang="en-US" sz="1400" dirty="0"/>
              <a:t>. The real rate is constructed using the procedure</a:t>
            </a:r>
          </a:p>
        </p:txBody>
      </p:sp>
      <p:sp>
        <p:nvSpPr>
          <p:cNvPr id="7" name="Content Placeholder 6">
            <a:extLst>
              <a:ext uri="{FF2B5EF4-FFF2-40B4-BE49-F238E27FC236}">
                <a16:creationId xmlns:a16="http://schemas.microsoft.com/office/drawing/2014/main" id="{0FE4F299-A065-424E-B515-731C0FB0A1AC}"/>
              </a:ext>
            </a:extLst>
          </p:cNvPr>
          <p:cNvSpPr>
            <a:spLocks noGrp="1"/>
          </p:cNvSpPr>
          <p:nvPr>
            <p:ph sz="quarter" idx="20"/>
          </p:nvPr>
        </p:nvSpPr>
        <p:spPr>
          <a:xfrm>
            <a:off x="419459" y="5405060"/>
            <a:ext cx="8324491" cy="935126"/>
          </a:xfrm>
        </p:spPr>
        <p:txBody>
          <a:bodyPr tIns="0"/>
          <a:lstStyle/>
          <a:p>
            <a:pPr marL="432" indent="0">
              <a:buNone/>
            </a:pPr>
            <a:r>
              <a:rPr lang="en-US" sz="1400" dirty="0"/>
              <a:t>outlined in Frederic S. Mishkin, “The Real Interest Rate: An Empirical Investigation,” </a:t>
            </a:r>
            <a:r>
              <a:rPr lang="en-US" sz="1400" b="1" dirty="0"/>
              <a:t>Carnegie–Rochester Conference Series on Public Policy </a:t>
            </a:r>
            <a:r>
              <a:rPr lang="en-US" sz="1400" dirty="0"/>
              <a:t>15 (1981): 151–200. This involves estimating expected inflation as a function of past interest rates, inflation, and time trends and then subtracting the expected inflation measure from the nominal interest rate.</a:t>
            </a:r>
          </a:p>
        </p:txBody>
      </p:sp>
    </p:spTree>
    <p:extLst>
      <p:ext uri="{BB962C8B-B14F-4D97-AF65-F5344CB8AC3E}">
        <p14:creationId xmlns:p14="http://schemas.microsoft.com/office/powerpoint/2010/main" val="3043133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AFED-62E0-4DB6-A0DB-02E67A46205B}"/>
              </a:ext>
            </a:extLst>
          </p:cNvPr>
          <p:cNvSpPr>
            <a:spLocks noGrp="1"/>
          </p:cNvSpPr>
          <p:nvPr>
            <p:ph type="title"/>
          </p:nvPr>
        </p:nvSpPr>
        <p:spPr/>
        <p:txBody>
          <a:bodyPr/>
          <a:lstStyle/>
          <a:p>
            <a:r>
              <a:rPr lang="en-US" altLang="en-US" sz="3200" dirty="0">
                <a:ea typeface="ヒラギノ角ゴ Pro W3" pitchFamily="-84" charset="-128"/>
              </a:rPr>
              <a:t>Distinction Between Interest Rates and Returns</a:t>
            </a:r>
            <a:endParaRPr lang="en-US" sz="3200" dirty="0"/>
          </a:p>
        </p:txBody>
      </p:sp>
      <p:sp>
        <p:nvSpPr>
          <p:cNvPr id="3" name="Content Placeholder 2">
            <a:extLst>
              <a:ext uri="{FF2B5EF4-FFF2-40B4-BE49-F238E27FC236}">
                <a16:creationId xmlns:a16="http://schemas.microsoft.com/office/drawing/2014/main" id="{57F355DF-EFFE-4AD3-9730-6F86D5B57629}"/>
              </a:ext>
            </a:extLst>
          </p:cNvPr>
          <p:cNvSpPr>
            <a:spLocks noGrp="1"/>
          </p:cNvSpPr>
          <p:nvPr>
            <p:ph sz="quarter" idx="13"/>
          </p:nvPr>
        </p:nvSpPr>
        <p:spPr>
          <a:xfrm>
            <a:off x="457200" y="1552575"/>
            <a:ext cx="8221851" cy="539696"/>
          </a:xfrm>
        </p:spPr>
        <p:txBody>
          <a:bodyPr/>
          <a:lstStyle/>
          <a:p>
            <a:pPr marL="432" indent="0">
              <a:buNone/>
            </a:pPr>
            <a:r>
              <a:rPr lang="en-US" altLang="en-US" dirty="0">
                <a:ea typeface="ヒラギノ角ゴ Pro W3" pitchFamily="-84" charset="-128"/>
              </a:rPr>
              <a:t>Rate of Return: we can decompose returns into two pieces:</a:t>
            </a:r>
          </a:p>
        </p:txBody>
      </p:sp>
      <p:graphicFrame>
        <p:nvGraphicFramePr>
          <p:cNvPr id="17" name="Object 16" descr="Return = start fraction C over P sub t end fraction + start fraction left parenthesis P sub t + 1 minus P sub t right parenthesis over P sub t end fraction ">
            <a:extLst>
              <a:ext uri="{FF2B5EF4-FFF2-40B4-BE49-F238E27FC236}">
                <a16:creationId xmlns:a16="http://schemas.microsoft.com/office/drawing/2014/main" id="{0D15FBB7-3CCE-4F1C-AC11-53387DC31C2F}"/>
              </a:ext>
            </a:extLst>
          </p:cNvPr>
          <p:cNvGraphicFramePr>
            <a:graphicFrameLocks noChangeAspect="1"/>
          </p:cNvGraphicFramePr>
          <p:nvPr>
            <p:extLst>
              <p:ext uri="{D42A27DB-BD31-4B8C-83A1-F6EECF244321}">
                <p14:modId xmlns:p14="http://schemas.microsoft.com/office/powerpoint/2010/main" val="3647450045"/>
              </p:ext>
            </p:extLst>
          </p:nvPr>
        </p:nvGraphicFramePr>
        <p:xfrm>
          <a:off x="576263" y="2264086"/>
          <a:ext cx="4064000" cy="431800"/>
        </p:xfrm>
        <a:graphic>
          <a:graphicData uri="http://schemas.openxmlformats.org/presentationml/2006/ole">
            <mc:AlternateContent xmlns:mc="http://schemas.openxmlformats.org/markup-compatibility/2006">
              <mc:Choice xmlns:v="urn:schemas-microsoft-com:vml" Requires="v">
                <p:oleObj name="Equation" r:id="rId2" imgW="4063680" imgH="431640" progId="Equation.DSMT4">
                  <p:embed/>
                </p:oleObj>
              </mc:Choice>
              <mc:Fallback>
                <p:oleObj name="Equation" r:id="rId2" imgW="4063680" imgH="431640" progId="Equation.DSMT4">
                  <p:embed/>
                  <p:pic>
                    <p:nvPicPr>
                      <p:cNvPr id="0" name=""/>
                      <p:cNvPicPr/>
                      <p:nvPr/>
                    </p:nvPicPr>
                    <p:blipFill>
                      <a:blip r:embed="rId3"/>
                      <a:stretch>
                        <a:fillRect/>
                      </a:stretch>
                    </p:blipFill>
                    <p:spPr>
                      <a:xfrm>
                        <a:off x="576263" y="2264086"/>
                        <a:ext cx="40640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F6B84A8-9CA2-429B-838C-023FF2EA414D}"/>
              </a:ext>
            </a:extLst>
          </p:cNvPr>
          <p:cNvSpPr>
            <a:spLocks noGrp="1"/>
          </p:cNvSpPr>
          <p:nvPr>
            <p:ph sz="quarter" idx="14"/>
          </p:nvPr>
        </p:nvSpPr>
        <p:spPr>
          <a:xfrm>
            <a:off x="457200" y="2867702"/>
            <a:ext cx="6424047" cy="588421"/>
          </a:xfrm>
        </p:spPr>
        <p:txBody>
          <a:bodyPr/>
          <a:lstStyle/>
          <a:p>
            <a:pPr marL="432" indent="0">
              <a:buNone/>
            </a:pPr>
            <a:r>
              <a:rPr lang="en-US" altLang="en-US" dirty="0">
                <a:ea typeface="ヒラギノ角ゴ Pro W3" pitchFamily="-84" charset="-128"/>
              </a:rPr>
              <a:t>Return = Current Yield + Capital Gain Yield</a:t>
            </a:r>
            <a:endParaRPr lang="en-US" dirty="0"/>
          </a:p>
        </p:txBody>
      </p:sp>
    </p:spTree>
    <p:extLst>
      <p:ext uri="{BB962C8B-B14F-4D97-AF65-F5344CB8AC3E}">
        <p14:creationId xmlns:p14="http://schemas.microsoft.com/office/powerpoint/2010/main" val="381412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85639-1338-4E47-89A5-E8F887D54E15}"/>
              </a:ext>
            </a:extLst>
          </p:cNvPr>
          <p:cNvSpPr>
            <a:spLocks noGrp="1"/>
          </p:cNvSpPr>
          <p:nvPr>
            <p:ph type="title"/>
          </p:nvPr>
        </p:nvSpPr>
        <p:spPr>
          <a:xfrm>
            <a:off x="457200" y="94269"/>
            <a:ext cx="8026924" cy="1218382"/>
          </a:xfrm>
        </p:spPr>
        <p:txBody>
          <a:bodyPr/>
          <a:lstStyle/>
          <a:p>
            <a:r>
              <a:rPr lang="en-US" altLang="en-US" sz="2400" dirty="0">
                <a:ea typeface="ヒラギノ角ゴ Pro W3" pitchFamily="-84" charset="-128"/>
              </a:rPr>
              <a:t>One-Year Returns on Different-Maturity 10% Coupon Rate Bonds When Interest Rates Rise from 10% to 20%</a:t>
            </a:r>
            <a:endParaRPr lang="en-US" sz="2400" dirty="0"/>
          </a:p>
        </p:txBody>
      </p:sp>
      <p:graphicFrame>
        <p:nvGraphicFramePr>
          <p:cNvPr id="27" name="Table 27">
            <a:extLst>
              <a:ext uri="{FF2B5EF4-FFF2-40B4-BE49-F238E27FC236}">
                <a16:creationId xmlns:a16="http://schemas.microsoft.com/office/drawing/2014/main" id="{30DF97BB-A96A-476E-A8D6-AD1FA2360E11}"/>
              </a:ext>
            </a:extLst>
          </p:cNvPr>
          <p:cNvGraphicFramePr>
            <a:graphicFrameLocks noGrp="1"/>
          </p:cNvGraphicFramePr>
          <p:nvPr>
            <p:ph sz="quarter" idx="13"/>
            <p:extLst>
              <p:ext uri="{D42A27DB-BD31-4B8C-83A1-F6EECF244321}">
                <p14:modId xmlns:p14="http://schemas.microsoft.com/office/powerpoint/2010/main" val="2091709931"/>
              </p:ext>
            </p:extLst>
          </p:nvPr>
        </p:nvGraphicFramePr>
        <p:xfrm>
          <a:off x="562718" y="1609348"/>
          <a:ext cx="7987566" cy="3048000"/>
        </p:xfrm>
        <a:graphic>
          <a:graphicData uri="http://schemas.openxmlformats.org/drawingml/2006/table">
            <a:tbl>
              <a:tblPr firstRow="1" bandRow="1">
                <a:tableStyleId>{40F9630F-82C1-40B7-BC3A-925EFCFF5E92}</a:tableStyleId>
              </a:tblPr>
              <a:tblGrid>
                <a:gridCol w="1331261">
                  <a:extLst>
                    <a:ext uri="{9D8B030D-6E8A-4147-A177-3AD203B41FA5}">
                      <a16:colId xmlns:a16="http://schemas.microsoft.com/office/drawing/2014/main" val="1656757327"/>
                    </a:ext>
                  </a:extLst>
                </a:gridCol>
                <a:gridCol w="1331261">
                  <a:extLst>
                    <a:ext uri="{9D8B030D-6E8A-4147-A177-3AD203B41FA5}">
                      <a16:colId xmlns:a16="http://schemas.microsoft.com/office/drawing/2014/main" val="2987569524"/>
                    </a:ext>
                  </a:extLst>
                </a:gridCol>
                <a:gridCol w="1331261">
                  <a:extLst>
                    <a:ext uri="{9D8B030D-6E8A-4147-A177-3AD203B41FA5}">
                      <a16:colId xmlns:a16="http://schemas.microsoft.com/office/drawing/2014/main" val="2476995016"/>
                    </a:ext>
                  </a:extLst>
                </a:gridCol>
                <a:gridCol w="1331261">
                  <a:extLst>
                    <a:ext uri="{9D8B030D-6E8A-4147-A177-3AD203B41FA5}">
                      <a16:colId xmlns:a16="http://schemas.microsoft.com/office/drawing/2014/main" val="2315757403"/>
                    </a:ext>
                  </a:extLst>
                </a:gridCol>
                <a:gridCol w="1331261">
                  <a:extLst>
                    <a:ext uri="{9D8B030D-6E8A-4147-A177-3AD203B41FA5}">
                      <a16:colId xmlns:a16="http://schemas.microsoft.com/office/drawing/2014/main" val="3581238550"/>
                    </a:ext>
                  </a:extLst>
                </a:gridCol>
                <a:gridCol w="1331261">
                  <a:extLst>
                    <a:ext uri="{9D8B030D-6E8A-4147-A177-3AD203B41FA5}">
                      <a16:colId xmlns:a16="http://schemas.microsoft.com/office/drawing/2014/main" val="1686102977"/>
                    </a:ext>
                  </a:extLst>
                </a:gridCol>
              </a:tblGrid>
              <a:tr h="370840">
                <a:tc>
                  <a:txBody>
                    <a:bodyPr/>
                    <a:lstStyle/>
                    <a:p>
                      <a:pPr algn="ctr"/>
                      <a:r>
                        <a:rPr lang="en-US" sz="1600" b="1" dirty="0">
                          <a:latin typeface="+mn-lt"/>
                        </a:rPr>
                        <a:t>Original maturity</a:t>
                      </a: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Initial Current Yield</a:t>
                      </a:r>
                      <a:r>
                        <a:rPr lang="en-US" sz="1600" b="1" baseline="0" dirty="0">
                          <a:latin typeface="+mn-lt"/>
                        </a:rPr>
                        <a:t> (%)</a:t>
                      </a:r>
                      <a:endParaRPr lang="en-US" sz="1600" b="1" dirty="0">
                        <a:latin typeface="+mn-lt"/>
                      </a:endParaRP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Initial Price</a:t>
                      </a:r>
                      <a:r>
                        <a:rPr lang="en-US" sz="1600" b="1" baseline="0" dirty="0">
                          <a:latin typeface="+mn-lt"/>
                        </a:rPr>
                        <a:t> ($)</a:t>
                      </a:r>
                      <a:endParaRPr lang="en-US" sz="1600" b="1" dirty="0">
                        <a:latin typeface="+mn-lt"/>
                      </a:endParaRP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Price Next Year</a:t>
                      </a:r>
                      <a:r>
                        <a:rPr lang="en-US" sz="1600" b="1" baseline="0" dirty="0">
                          <a:latin typeface="+mn-lt"/>
                        </a:rPr>
                        <a:t> ($)</a:t>
                      </a:r>
                      <a:endParaRPr lang="en-US" sz="1600" b="1" dirty="0">
                        <a:latin typeface="+mn-lt"/>
                      </a:endParaRP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Rate of Capital Gain (%)</a:t>
                      </a: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Rate of Return (%)</a:t>
                      </a:r>
                    </a:p>
                  </a:txBody>
                  <a:tcPr marL="88751" marR="88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4783726"/>
                  </a:ext>
                </a:extLst>
              </a:tr>
              <a:tr h="370840">
                <a:tc>
                  <a:txBody>
                    <a:bodyPr/>
                    <a:lstStyle/>
                    <a:p>
                      <a:pPr algn="ctr" fontAlgn="b"/>
                      <a:r>
                        <a:rPr lang="en-US" sz="1600" u="none" strike="noStrike" dirty="0">
                          <a:effectLst/>
                          <a:latin typeface="+mn-lt"/>
                        </a:rPr>
                        <a:t>30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10</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1,000</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503</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49.7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2877262"/>
                  </a:ext>
                </a:extLst>
              </a:tr>
              <a:tr h="370840">
                <a:tc>
                  <a:txBody>
                    <a:bodyPr/>
                    <a:lstStyle/>
                    <a:p>
                      <a:pPr algn="ctr" fontAlgn="b"/>
                      <a:r>
                        <a:rPr lang="en-US" sz="1600" u="none" strike="noStrike" dirty="0">
                          <a:effectLst/>
                          <a:latin typeface="+mn-lt"/>
                        </a:rPr>
                        <a:t>20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1,000</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516</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38.4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1449386"/>
                  </a:ext>
                </a:extLst>
              </a:tr>
              <a:tr h="370840">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1,000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597</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40.3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921401"/>
                  </a:ext>
                </a:extLst>
              </a:tr>
              <a:tr h="370840">
                <a:tc>
                  <a:txBody>
                    <a:bodyPr/>
                    <a:lstStyle/>
                    <a:p>
                      <a:pPr algn="ctr" fontAlgn="b"/>
                      <a:r>
                        <a:rPr lang="en-US" sz="1600" u="none" strike="noStrike" dirty="0">
                          <a:effectLst/>
                          <a:latin typeface="+mn-lt"/>
                        </a:rPr>
                        <a:t>5</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1,000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741</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85454"/>
                  </a:ext>
                </a:extLst>
              </a:tr>
              <a:tr h="370840">
                <a:tc>
                  <a:txBody>
                    <a:bodyPr/>
                    <a:lstStyle/>
                    <a:p>
                      <a:pPr algn="ctr" fontAlgn="b"/>
                      <a:r>
                        <a:rPr lang="en-US" sz="1600" u="none" strike="noStrike" dirty="0">
                          <a:effectLst/>
                          <a:latin typeface="+mn-lt"/>
                        </a:rPr>
                        <a:t>2</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1,000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917</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IN" sz="100" b="0" i="0" u="none" strike="noStrike" dirty="0">
                          <a:solidFill>
                            <a:srgbClr val="000000"/>
                          </a:solidFill>
                          <a:effectLst/>
                          <a:latin typeface="+mn-lt"/>
                        </a:rPr>
                        <a:t>negative 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1.7</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530817"/>
                  </a:ext>
                </a:extLst>
              </a:tr>
              <a:tr h="370840">
                <a:tc>
                  <a:txBody>
                    <a:bodyPr/>
                    <a:lstStyle/>
                    <a:p>
                      <a:pPr algn="ctr" fontAlgn="b"/>
                      <a:r>
                        <a:rPr lang="en-US" sz="1600" u="none" strike="noStrike" dirty="0">
                          <a:effectLst/>
                          <a:latin typeface="+mn-lt"/>
                        </a:rPr>
                        <a:t>1</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latin typeface="+mn-lt"/>
                        </a:rPr>
                        <a:t>10</a:t>
                      </a:r>
                      <a:endParaRPr lang="en-US" sz="1600" b="0" i="0" u="none" strike="noStrike">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1,000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1,000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dirty="0">
                          <a:effectLst/>
                          <a:latin typeface="+mn-lt"/>
                        </a:rPr>
                        <a:t>10</a:t>
                      </a:r>
                      <a:endParaRPr lang="en-US" sz="16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246" marR="92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5680816"/>
                  </a:ext>
                </a:extLst>
              </a:tr>
            </a:tbl>
          </a:graphicData>
        </a:graphic>
      </p:graphicFrame>
      <p:graphicFrame>
        <p:nvGraphicFramePr>
          <p:cNvPr id="29" name="Object 28">
            <a:extLst>
              <a:ext uri="{FF2B5EF4-FFF2-40B4-BE49-F238E27FC236}">
                <a16:creationId xmlns:a16="http://schemas.microsoft.com/office/drawing/2014/main" id="{38B59770-39DC-4D3E-94A9-F156B88CE3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57169571"/>
              </p:ext>
            </p:extLst>
          </p:nvPr>
        </p:nvGraphicFramePr>
        <p:xfrm>
          <a:off x="6248292" y="2513102"/>
          <a:ext cx="595175" cy="217286"/>
        </p:xfrm>
        <a:graphic>
          <a:graphicData uri="http://schemas.openxmlformats.org/presentationml/2006/ole">
            <mc:AlternateContent xmlns:mc="http://schemas.openxmlformats.org/markup-compatibility/2006">
              <mc:Choice xmlns:v="urn:schemas-microsoft-com:vml" Requires="v">
                <p:oleObj name="Equation" r:id="rId2" imgW="799920" imgH="291960" progId="Equation.DSMT4">
                  <p:embed/>
                </p:oleObj>
              </mc:Choice>
              <mc:Fallback>
                <p:oleObj name="Equation" r:id="rId2" imgW="799920" imgH="291960" progId="Equation.DSMT4">
                  <p:embed/>
                  <p:pic>
                    <p:nvPicPr>
                      <p:cNvPr id="0" name=""/>
                      <p:cNvPicPr/>
                      <p:nvPr/>
                    </p:nvPicPr>
                    <p:blipFill>
                      <a:blip r:embed="rId3"/>
                      <a:stretch>
                        <a:fillRect/>
                      </a:stretch>
                    </p:blipFill>
                    <p:spPr>
                      <a:xfrm>
                        <a:off x="6248292" y="2513102"/>
                        <a:ext cx="595175" cy="217286"/>
                      </a:xfrm>
                      <a:prstGeom prst="rect">
                        <a:avLst/>
                      </a:prstGeom>
                      <a:solidFill>
                        <a:schemeClr val="bg1"/>
                      </a:solidFill>
                    </p:spPr>
                  </p:pic>
                </p:oleObj>
              </mc:Fallback>
            </mc:AlternateContent>
          </a:graphicData>
        </a:graphic>
      </p:graphicFrame>
      <p:graphicFrame>
        <p:nvGraphicFramePr>
          <p:cNvPr id="34" name="Object 33">
            <a:extLst>
              <a:ext uri="{FF2B5EF4-FFF2-40B4-BE49-F238E27FC236}">
                <a16:creationId xmlns:a16="http://schemas.microsoft.com/office/drawing/2014/main" id="{08DEAB87-B29A-4DC9-9C68-6029618B42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3818954"/>
              </p:ext>
            </p:extLst>
          </p:nvPr>
        </p:nvGraphicFramePr>
        <p:xfrm>
          <a:off x="7543424" y="2507802"/>
          <a:ext cx="622919" cy="227415"/>
        </p:xfrm>
        <a:graphic>
          <a:graphicData uri="http://schemas.openxmlformats.org/presentationml/2006/ole">
            <mc:AlternateContent xmlns:mc="http://schemas.openxmlformats.org/markup-compatibility/2006">
              <mc:Choice xmlns:v="urn:schemas-microsoft-com:vml" Requires="v">
                <p:oleObj name="Equation" r:id="rId4" imgW="799920" imgH="291960" progId="Equation.DSMT4">
                  <p:embed/>
                </p:oleObj>
              </mc:Choice>
              <mc:Fallback>
                <p:oleObj name="Equation" r:id="rId4" imgW="79992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5"/>
                      <a:stretch>
                        <a:fillRect/>
                      </a:stretch>
                    </p:blipFill>
                    <p:spPr>
                      <a:xfrm>
                        <a:off x="7543424" y="2507802"/>
                        <a:ext cx="622919" cy="227415"/>
                      </a:xfrm>
                      <a:prstGeom prst="rect">
                        <a:avLst/>
                      </a:prstGeom>
                      <a:solidFill>
                        <a:schemeClr val="bg1"/>
                      </a:solidFill>
                    </p:spPr>
                  </p:pic>
                </p:oleObj>
              </mc:Fallback>
            </mc:AlternateContent>
          </a:graphicData>
        </a:graphic>
      </p:graphicFrame>
      <p:graphicFrame>
        <p:nvGraphicFramePr>
          <p:cNvPr id="30" name="Object 29">
            <a:extLst>
              <a:ext uri="{FF2B5EF4-FFF2-40B4-BE49-F238E27FC236}">
                <a16:creationId xmlns:a16="http://schemas.microsoft.com/office/drawing/2014/main" id="{3774CCF9-EB9D-401D-8B2A-9CCBA486D5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05779245"/>
              </p:ext>
            </p:extLst>
          </p:nvPr>
        </p:nvGraphicFramePr>
        <p:xfrm>
          <a:off x="6249607" y="2906149"/>
          <a:ext cx="613209" cy="223871"/>
        </p:xfrm>
        <a:graphic>
          <a:graphicData uri="http://schemas.openxmlformats.org/presentationml/2006/ole">
            <mc:AlternateContent xmlns:mc="http://schemas.openxmlformats.org/markup-compatibility/2006">
              <mc:Choice xmlns:v="urn:schemas-microsoft-com:vml" Requires="v">
                <p:oleObj name="Equation" r:id="rId6" imgW="799920" imgH="291960" progId="Equation.DSMT4">
                  <p:embed/>
                </p:oleObj>
              </mc:Choice>
              <mc:Fallback>
                <p:oleObj name="Equation" r:id="rId6" imgW="799920" imgH="291960" progId="Equation.DSMT4">
                  <p:embed/>
                  <p:pic>
                    <p:nvPicPr>
                      <p:cNvPr id="29" name="Object 28">
                        <a:extLst>
                          <a:ext uri="{FF2B5EF4-FFF2-40B4-BE49-F238E27FC236}">
                            <a16:creationId xmlns:a16="http://schemas.microsoft.com/office/drawing/2014/main" id="{38B59770-39DC-4D3E-94A9-F156B88CE3F1}"/>
                          </a:ext>
                        </a:extLst>
                      </p:cNvPr>
                      <p:cNvPicPr/>
                      <p:nvPr/>
                    </p:nvPicPr>
                    <p:blipFill>
                      <a:blip r:embed="rId7"/>
                      <a:stretch>
                        <a:fillRect/>
                      </a:stretch>
                    </p:blipFill>
                    <p:spPr>
                      <a:xfrm>
                        <a:off x="6249607" y="2906149"/>
                        <a:ext cx="613209" cy="223871"/>
                      </a:xfrm>
                      <a:prstGeom prst="rect">
                        <a:avLst/>
                      </a:prstGeom>
                      <a:solidFill>
                        <a:schemeClr val="bg1"/>
                      </a:solidFill>
                    </p:spPr>
                  </p:pic>
                </p:oleObj>
              </mc:Fallback>
            </mc:AlternateContent>
          </a:graphicData>
        </a:graphic>
      </p:graphicFrame>
      <p:graphicFrame>
        <p:nvGraphicFramePr>
          <p:cNvPr id="35" name="Object 34">
            <a:extLst>
              <a:ext uri="{FF2B5EF4-FFF2-40B4-BE49-F238E27FC236}">
                <a16:creationId xmlns:a16="http://schemas.microsoft.com/office/drawing/2014/main" id="{0FD7E593-A843-46B7-8687-56921B8A2E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475717"/>
              </p:ext>
            </p:extLst>
          </p:nvPr>
        </p:nvGraphicFramePr>
        <p:xfrm>
          <a:off x="7563844" y="2895682"/>
          <a:ext cx="601128" cy="219459"/>
        </p:xfrm>
        <a:graphic>
          <a:graphicData uri="http://schemas.openxmlformats.org/presentationml/2006/ole">
            <mc:AlternateContent xmlns:mc="http://schemas.openxmlformats.org/markup-compatibility/2006">
              <mc:Choice xmlns:v="urn:schemas-microsoft-com:vml" Requires="v">
                <p:oleObj name="Equation" r:id="rId8" imgW="799920" imgH="291960" progId="Equation.DSMT4">
                  <p:embed/>
                </p:oleObj>
              </mc:Choice>
              <mc:Fallback>
                <p:oleObj name="Equation" r:id="rId8" imgW="79992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9"/>
                      <a:stretch>
                        <a:fillRect/>
                      </a:stretch>
                    </p:blipFill>
                    <p:spPr>
                      <a:xfrm>
                        <a:off x="7563844" y="2895682"/>
                        <a:ext cx="601128" cy="219459"/>
                      </a:xfrm>
                      <a:prstGeom prst="rect">
                        <a:avLst/>
                      </a:prstGeom>
                      <a:solidFill>
                        <a:schemeClr val="bg1"/>
                      </a:solidFill>
                    </p:spPr>
                  </p:pic>
                </p:oleObj>
              </mc:Fallback>
            </mc:AlternateContent>
          </a:graphicData>
        </a:graphic>
      </p:graphicFrame>
      <p:graphicFrame>
        <p:nvGraphicFramePr>
          <p:cNvPr id="31" name="Object 30">
            <a:extLst>
              <a:ext uri="{FF2B5EF4-FFF2-40B4-BE49-F238E27FC236}">
                <a16:creationId xmlns:a16="http://schemas.microsoft.com/office/drawing/2014/main" id="{1D4E83D0-ADF2-48C4-B4EF-E2003BED35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7942860"/>
              </p:ext>
            </p:extLst>
          </p:nvPr>
        </p:nvGraphicFramePr>
        <p:xfrm>
          <a:off x="6242856" y="3260288"/>
          <a:ext cx="601127" cy="219459"/>
        </p:xfrm>
        <a:graphic>
          <a:graphicData uri="http://schemas.openxmlformats.org/presentationml/2006/ole">
            <mc:AlternateContent xmlns:mc="http://schemas.openxmlformats.org/markup-compatibility/2006">
              <mc:Choice xmlns:v="urn:schemas-microsoft-com:vml" Requires="v">
                <p:oleObj name="Equation" r:id="rId10" imgW="799920" imgH="291960" progId="Equation.DSMT4">
                  <p:embed/>
                </p:oleObj>
              </mc:Choice>
              <mc:Fallback>
                <p:oleObj name="Equation" r:id="rId10" imgW="799920" imgH="291960" progId="Equation.DSMT4">
                  <p:embed/>
                  <p:pic>
                    <p:nvPicPr>
                      <p:cNvPr id="29" name="Object 28">
                        <a:extLst>
                          <a:ext uri="{FF2B5EF4-FFF2-40B4-BE49-F238E27FC236}">
                            <a16:creationId xmlns:a16="http://schemas.microsoft.com/office/drawing/2014/main" id="{38B59770-39DC-4D3E-94A9-F156B88CE3F1}"/>
                          </a:ext>
                        </a:extLst>
                      </p:cNvPr>
                      <p:cNvPicPr/>
                      <p:nvPr/>
                    </p:nvPicPr>
                    <p:blipFill>
                      <a:blip r:embed="rId11"/>
                      <a:stretch>
                        <a:fillRect/>
                      </a:stretch>
                    </p:blipFill>
                    <p:spPr>
                      <a:xfrm>
                        <a:off x="6242856" y="3260288"/>
                        <a:ext cx="601127" cy="219459"/>
                      </a:xfrm>
                      <a:prstGeom prst="rect">
                        <a:avLst/>
                      </a:prstGeom>
                      <a:solidFill>
                        <a:schemeClr val="bg1"/>
                      </a:solidFill>
                    </p:spPr>
                  </p:pic>
                </p:oleObj>
              </mc:Fallback>
            </mc:AlternateContent>
          </a:graphicData>
        </a:graphic>
      </p:graphicFrame>
      <p:graphicFrame>
        <p:nvGraphicFramePr>
          <p:cNvPr id="36" name="Object 35">
            <a:extLst>
              <a:ext uri="{FF2B5EF4-FFF2-40B4-BE49-F238E27FC236}">
                <a16:creationId xmlns:a16="http://schemas.microsoft.com/office/drawing/2014/main" id="{0A9353F4-2405-4FFC-8225-6C27BD90B3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2197443"/>
              </p:ext>
            </p:extLst>
          </p:nvPr>
        </p:nvGraphicFramePr>
        <p:xfrm>
          <a:off x="7560539" y="3246396"/>
          <a:ext cx="601127" cy="219459"/>
        </p:xfrm>
        <a:graphic>
          <a:graphicData uri="http://schemas.openxmlformats.org/presentationml/2006/ole">
            <mc:AlternateContent xmlns:mc="http://schemas.openxmlformats.org/markup-compatibility/2006">
              <mc:Choice xmlns:v="urn:schemas-microsoft-com:vml" Requires="v">
                <p:oleObj name="Equation" r:id="rId12" imgW="799920" imgH="291960" progId="Equation.DSMT4">
                  <p:embed/>
                </p:oleObj>
              </mc:Choice>
              <mc:Fallback>
                <p:oleObj name="Equation" r:id="rId12" imgW="79992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13"/>
                      <a:stretch>
                        <a:fillRect/>
                      </a:stretch>
                    </p:blipFill>
                    <p:spPr>
                      <a:xfrm>
                        <a:off x="7560539" y="3246396"/>
                        <a:ext cx="601127" cy="219459"/>
                      </a:xfrm>
                      <a:prstGeom prst="rect">
                        <a:avLst/>
                      </a:prstGeom>
                      <a:solidFill>
                        <a:schemeClr val="bg1"/>
                      </a:solidFill>
                    </p:spPr>
                  </p:pic>
                </p:oleObj>
              </mc:Fallback>
            </mc:AlternateContent>
          </a:graphicData>
        </a:graphic>
      </p:graphicFrame>
      <p:graphicFrame>
        <p:nvGraphicFramePr>
          <p:cNvPr id="32" name="Object 31">
            <a:extLst>
              <a:ext uri="{FF2B5EF4-FFF2-40B4-BE49-F238E27FC236}">
                <a16:creationId xmlns:a16="http://schemas.microsoft.com/office/drawing/2014/main" id="{5657236B-8802-4522-80FE-F0CE839876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3581029"/>
              </p:ext>
            </p:extLst>
          </p:nvPr>
        </p:nvGraphicFramePr>
        <p:xfrm>
          <a:off x="6258354" y="3627578"/>
          <a:ext cx="601127" cy="219459"/>
        </p:xfrm>
        <a:graphic>
          <a:graphicData uri="http://schemas.openxmlformats.org/presentationml/2006/ole">
            <mc:AlternateContent xmlns:mc="http://schemas.openxmlformats.org/markup-compatibility/2006">
              <mc:Choice xmlns:v="urn:schemas-microsoft-com:vml" Requires="v">
                <p:oleObj name="Equation" r:id="rId14" imgW="799920" imgH="291960" progId="Equation.DSMT4">
                  <p:embed/>
                </p:oleObj>
              </mc:Choice>
              <mc:Fallback>
                <p:oleObj name="Equation" r:id="rId14" imgW="79992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15"/>
                      <a:stretch>
                        <a:fillRect/>
                      </a:stretch>
                    </p:blipFill>
                    <p:spPr>
                      <a:xfrm>
                        <a:off x="6258354" y="3627578"/>
                        <a:ext cx="601127" cy="219459"/>
                      </a:xfrm>
                      <a:prstGeom prst="rect">
                        <a:avLst/>
                      </a:prstGeom>
                      <a:solidFill>
                        <a:schemeClr val="bg1"/>
                      </a:solidFill>
                    </p:spPr>
                  </p:pic>
                </p:oleObj>
              </mc:Fallback>
            </mc:AlternateContent>
          </a:graphicData>
        </a:graphic>
      </p:graphicFrame>
      <p:graphicFrame>
        <p:nvGraphicFramePr>
          <p:cNvPr id="37" name="Object 36">
            <a:extLst>
              <a:ext uri="{FF2B5EF4-FFF2-40B4-BE49-F238E27FC236}">
                <a16:creationId xmlns:a16="http://schemas.microsoft.com/office/drawing/2014/main" id="{BBE7C0A3-6CE8-4A99-B24D-3552643D71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6126030"/>
              </p:ext>
            </p:extLst>
          </p:nvPr>
        </p:nvGraphicFramePr>
        <p:xfrm>
          <a:off x="7560539" y="3607547"/>
          <a:ext cx="601127" cy="219459"/>
        </p:xfrm>
        <a:graphic>
          <a:graphicData uri="http://schemas.openxmlformats.org/presentationml/2006/ole">
            <mc:AlternateContent xmlns:mc="http://schemas.openxmlformats.org/markup-compatibility/2006">
              <mc:Choice xmlns:v="urn:schemas-microsoft-com:vml" Requires="v">
                <p:oleObj name="Equation" r:id="rId16" imgW="799920" imgH="291960" progId="Equation.DSMT4">
                  <p:embed/>
                </p:oleObj>
              </mc:Choice>
              <mc:Fallback>
                <p:oleObj name="Equation" r:id="rId16" imgW="79992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17"/>
                      <a:stretch>
                        <a:fillRect/>
                      </a:stretch>
                    </p:blipFill>
                    <p:spPr>
                      <a:xfrm>
                        <a:off x="7560539" y="3607547"/>
                        <a:ext cx="601127" cy="219459"/>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131B2018-F74E-4CBA-9E3E-9C534314D0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6968799"/>
              </p:ext>
            </p:extLst>
          </p:nvPr>
        </p:nvGraphicFramePr>
        <p:xfrm>
          <a:off x="6294011" y="3974288"/>
          <a:ext cx="524399" cy="242031"/>
        </p:xfrm>
        <a:graphic>
          <a:graphicData uri="http://schemas.openxmlformats.org/presentationml/2006/ole">
            <mc:AlternateContent xmlns:mc="http://schemas.openxmlformats.org/markup-compatibility/2006">
              <mc:Choice xmlns:v="urn:schemas-microsoft-com:vml" Requires="v">
                <p:oleObj name="Equation" r:id="rId18" imgW="634680" imgH="291960" progId="Equation.DSMT4">
                  <p:embed/>
                </p:oleObj>
              </mc:Choice>
              <mc:Fallback>
                <p:oleObj name="Equation" r:id="rId18" imgW="634680" imgH="291960" progId="Equation.DSMT4">
                  <p:embed/>
                  <p:pic>
                    <p:nvPicPr>
                      <p:cNvPr id="31" name="Object 30">
                        <a:extLst>
                          <a:ext uri="{FF2B5EF4-FFF2-40B4-BE49-F238E27FC236}">
                            <a16:creationId xmlns:a16="http://schemas.microsoft.com/office/drawing/2014/main" id="{1D4E83D0-ADF2-48C4-B4EF-E2003BED3531}"/>
                          </a:ext>
                        </a:extLst>
                      </p:cNvPr>
                      <p:cNvPicPr/>
                      <p:nvPr/>
                    </p:nvPicPr>
                    <p:blipFill>
                      <a:blip r:embed="rId19"/>
                      <a:stretch>
                        <a:fillRect/>
                      </a:stretch>
                    </p:blipFill>
                    <p:spPr>
                      <a:xfrm>
                        <a:off x="6294011" y="3974288"/>
                        <a:ext cx="524399" cy="242031"/>
                      </a:xfrm>
                      <a:prstGeom prst="rect">
                        <a:avLst/>
                      </a:prstGeom>
                      <a:solidFill>
                        <a:schemeClr val="bg1"/>
                      </a:solidFill>
                    </p:spPr>
                  </p:pic>
                </p:oleObj>
              </mc:Fallback>
            </mc:AlternateContent>
          </a:graphicData>
        </a:graphic>
      </p:graphicFrame>
      <p:sp>
        <p:nvSpPr>
          <p:cNvPr id="4" name="Content Placeholder 3">
            <a:extLst>
              <a:ext uri="{FF2B5EF4-FFF2-40B4-BE49-F238E27FC236}">
                <a16:creationId xmlns:a16="http://schemas.microsoft.com/office/drawing/2014/main" id="{6F9A5023-5FA4-44BF-823B-0D3CA7BABFCF}"/>
              </a:ext>
            </a:extLst>
          </p:cNvPr>
          <p:cNvSpPr>
            <a:spLocks noGrp="1"/>
          </p:cNvSpPr>
          <p:nvPr>
            <p:ph sz="quarter" idx="14"/>
          </p:nvPr>
        </p:nvSpPr>
        <p:spPr>
          <a:xfrm>
            <a:off x="457200" y="5141108"/>
            <a:ext cx="6770914" cy="458412"/>
          </a:xfrm>
        </p:spPr>
        <p:txBody>
          <a:bodyPr/>
          <a:lstStyle/>
          <a:p>
            <a:pPr marL="432" indent="0">
              <a:buNone/>
            </a:pPr>
            <a:r>
              <a:rPr lang="en-US" altLang="en-US" dirty="0"/>
              <a:t>Sample of current coupon rates and yields on government bonds</a:t>
            </a:r>
          </a:p>
        </p:txBody>
      </p:sp>
      <p:sp>
        <p:nvSpPr>
          <p:cNvPr id="23" name="Text Placeholder 22">
            <a:extLst>
              <a:ext uri="{FF2B5EF4-FFF2-40B4-BE49-F238E27FC236}">
                <a16:creationId xmlns:a16="http://schemas.microsoft.com/office/drawing/2014/main" id="{1B7BDE67-FEF1-4745-8885-3DE776BE6900}"/>
              </a:ext>
            </a:extLst>
          </p:cNvPr>
          <p:cNvSpPr>
            <a:spLocks noGrp="1"/>
          </p:cNvSpPr>
          <p:nvPr>
            <p:ph type="body" sz="quarter" idx="33"/>
          </p:nvPr>
        </p:nvSpPr>
        <p:spPr>
          <a:xfrm>
            <a:off x="457200" y="5660284"/>
            <a:ext cx="4161934" cy="424411"/>
          </a:xfrm>
        </p:spPr>
        <p:txBody>
          <a:bodyPr/>
          <a:lstStyle/>
          <a:p>
            <a:pPr marL="432" indent="0">
              <a:buNone/>
            </a:pPr>
            <a:r>
              <a:rPr lang="en-US" altLang="en-US" dirty="0">
                <a:hlinkClick r:id="rId20" tooltip="http://www.bloomberg.com/markets/iyc.html"/>
              </a:rPr>
              <a:t>http://www.bloomberg.com/markets/iyc.html</a:t>
            </a:r>
            <a:endParaRPr lang="en-US" dirty="0"/>
          </a:p>
        </p:txBody>
      </p:sp>
    </p:spTree>
    <p:extLst>
      <p:ext uri="{BB962C8B-B14F-4D97-AF65-F5344CB8AC3E}">
        <p14:creationId xmlns:p14="http://schemas.microsoft.com/office/powerpoint/2010/main" val="325754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06B-CBEB-4C61-B7BC-744F2FD43D9A}"/>
              </a:ext>
            </a:extLst>
          </p:cNvPr>
          <p:cNvSpPr>
            <a:spLocks noGrp="1"/>
          </p:cNvSpPr>
          <p:nvPr>
            <p:ph type="title"/>
          </p:nvPr>
        </p:nvSpPr>
        <p:spPr/>
        <p:txBody>
          <a:bodyPr/>
          <a:lstStyle/>
          <a:p>
            <a:r>
              <a:rPr lang="en-US" altLang="en-US" sz="3200" dirty="0">
                <a:ea typeface="ヒラギノ角ゴ Pro W3" pitchFamily="-84" charset="-128"/>
              </a:rPr>
              <a:t>Maturity and the Volatility of Bond Returns </a:t>
            </a:r>
            <a:r>
              <a:rPr lang="en-US" altLang="en-US" sz="2000" b="0" dirty="0">
                <a:ea typeface="ヒラギノ角ゴ Pro W3" pitchFamily="-84" charset="-128"/>
              </a:rPr>
              <a:t>(1 of 3)</a:t>
            </a:r>
            <a:endParaRPr lang="en-US" dirty="0"/>
          </a:p>
        </p:txBody>
      </p:sp>
      <p:sp>
        <p:nvSpPr>
          <p:cNvPr id="3" name="Content Placeholder 2">
            <a:extLst>
              <a:ext uri="{FF2B5EF4-FFF2-40B4-BE49-F238E27FC236}">
                <a16:creationId xmlns:a16="http://schemas.microsoft.com/office/drawing/2014/main" id="{8B9C44F2-FD07-40BC-AB9F-4522B11AF893}"/>
              </a:ext>
            </a:extLst>
          </p:cNvPr>
          <p:cNvSpPr>
            <a:spLocks noGrp="1"/>
          </p:cNvSpPr>
          <p:nvPr>
            <p:ph sz="quarter" idx="13"/>
          </p:nvPr>
        </p:nvSpPr>
        <p:spPr>
          <a:xfrm>
            <a:off x="457200" y="1556327"/>
            <a:ext cx="5292671" cy="551442"/>
          </a:xfrm>
        </p:spPr>
        <p:txBody>
          <a:bodyPr/>
          <a:lstStyle/>
          <a:p>
            <a:r>
              <a:rPr lang="en-US" altLang="en-US" dirty="0">
                <a:ea typeface="ヒラギノ角ゴ Pro W3" pitchFamily="-84" charset="-128"/>
              </a:rPr>
              <a:t>Key findings from the above Table</a:t>
            </a:r>
          </a:p>
        </p:txBody>
      </p:sp>
      <p:sp>
        <p:nvSpPr>
          <p:cNvPr id="4" name="Content Placeholder 3">
            <a:extLst>
              <a:ext uri="{FF2B5EF4-FFF2-40B4-BE49-F238E27FC236}">
                <a16:creationId xmlns:a16="http://schemas.microsoft.com/office/drawing/2014/main" id="{7C8089E1-41B1-45B3-871C-56E088634A1E}"/>
              </a:ext>
            </a:extLst>
          </p:cNvPr>
          <p:cNvSpPr>
            <a:spLocks noGrp="1"/>
          </p:cNvSpPr>
          <p:nvPr>
            <p:ph sz="quarter" idx="14"/>
          </p:nvPr>
        </p:nvSpPr>
        <p:spPr>
          <a:xfrm>
            <a:off x="457200" y="2165469"/>
            <a:ext cx="8229600" cy="2530519"/>
          </a:xfrm>
        </p:spPr>
        <p:txBody>
          <a:bodyPr/>
          <a:lstStyle/>
          <a:p>
            <a:pPr marL="741600" lvl="1" indent="-428400">
              <a:buFont typeface="+mj-lt"/>
              <a:buAutoNum type="arabicPeriod"/>
            </a:pPr>
            <a:r>
              <a:rPr lang="en-US" dirty="0"/>
              <a:t>Only bond whose return = yield is one with </a:t>
            </a:r>
            <a:br>
              <a:rPr lang="en-US" dirty="0"/>
            </a:br>
            <a:r>
              <a:rPr lang="en-US" dirty="0"/>
              <a:t>maturity = holding period</a:t>
            </a:r>
          </a:p>
          <a:p>
            <a:pPr marL="741600" lvl="1" indent="-428400">
              <a:buFont typeface="+mj-lt"/>
              <a:buAutoNum type="arabicPeriod"/>
            </a:pPr>
            <a:r>
              <a:rPr lang="en-US" dirty="0"/>
              <a:t>For bonds with maturity &gt; holding period, </a:t>
            </a:r>
            <a:br>
              <a:rPr lang="en-US" dirty="0"/>
            </a:br>
            <a:r>
              <a:rPr lang="en-US" dirty="0"/>
              <a:t>as rates increase, price falls, implying capital loss</a:t>
            </a:r>
          </a:p>
          <a:p>
            <a:pPr marL="741600" lvl="1" indent="-428400">
              <a:buFont typeface="+mj-lt"/>
              <a:buAutoNum type="arabicPeriod"/>
            </a:pPr>
            <a:r>
              <a:rPr lang="en-US" dirty="0"/>
              <a:t>Longer is maturity, greater is price change associated with interest rate change</a:t>
            </a:r>
          </a:p>
        </p:txBody>
      </p:sp>
    </p:spTree>
    <p:extLst>
      <p:ext uri="{BB962C8B-B14F-4D97-AF65-F5344CB8AC3E}">
        <p14:creationId xmlns:p14="http://schemas.microsoft.com/office/powerpoint/2010/main" val="124542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706B-CBEB-4C61-B7BC-744F2FD43D9A}"/>
              </a:ext>
            </a:extLst>
          </p:cNvPr>
          <p:cNvSpPr>
            <a:spLocks noGrp="1"/>
          </p:cNvSpPr>
          <p:nvPr>
            <p:ph type="title"/>
          </p:nvPr>
        </p:nvSpPr>
        <p:spPr/>
        <p:txBody>
          <a:bodyPr/>
          <a:lstStyle/>
          <a:p>
            <a:r>
              <a:rPr lang="en-US" altLang="en-US" sz="3200" dirty="0">
                <a:ea typeface="ヒラギノ角ゴ Pro W3" pitchFamily="-84" charset="-128"/>
              </a:rPr>
              <a:t>Maturity and the Volatility of Bond Returns</a:t>
            </a:r>
            <a:endParaRPr lang="en-US" dirty="0"/>
          </a:p>
        </p:txBody>
      </p:sp>
      <p:sp>
        <p:nvSpPr>
          <p:cNvPr id="3" name="Content Placeholder 2">
            <a:extLst>
              <a:ext uri="{FF2B5EF4-FFF2-40B4-BE49-F238E27FC236}">
                <a16:creationId xmlns:a16="http://schemas.microsoft.com/office/drawing/2014/main" id="{8B9C44F2-FD07-40BC-AB9F-4522B11AF893}"/>
              </a:ext>
            </a:extLst>
          </p:cNvPr>
          <p:cNvSpPr>
            <a:spLocks noGrp="1"/>
          </p:cNvSpPr>
          <p:nvPr>
            <p:ph sz="quarter" idx="13"/>
          </p:nvPr>
        </p:nvSpPr>
        <p:spPr>
          <a:xfrm>
            <a:off x="457200" y="1552575"/>
            <a:ext cx="5354664" cy="539696"/>
          </a:xfrm>
        </p:spPr>
        <p:txBody>
          <a:bodyPr/>
          <a:lstStyle/>
          <a:p>
            <a:r>
              <a:rPr lang="en-US" altLang="en-US" dirty="0">
                <a:ea typeface="ヒラギノ角ゴ Pro W3" pitchFamily="-84" charset="-128"/>
              </a:rPr>
              <a:t>Key findings from the above Table</a:t>
            </a:r>
          </a:p>
        </p:txBody>
      </p:sp>
      <p:sp>
        <p:nvSpPr>
          <p:cNvPr id="7" name="Content Placeholder 6">
            <a:extLst>
              <a:ext uri="{FF2B5EF4-FFF2-40B4-BE49-F238E27FC236}">
                <a16:creationId xmlns:a16="http://schemas.microsoft.com/office/drawing/2014/main" id="{44E957CD-0596-4B9E-9620-2C1A7AD4C9C3}"/>
              </a:ext>
            </a:extLst>
          </p:cNvPr>
          <p:cNvSpPr>
            <a:spLocks noGrp="1"/>
          </p:cNvSpPr>
          <p:nvPr>
            <p:ph sz="quarter" idx="14"/>
          </p:nvPr>
        </p:nvSpPr>
        <p:spPr>
          <a:xfrm>
            <a:off x="457200" y="2170278"/>
            <a:ext cx="8237349" cy="913886"/>
          </a:xfrm>
        </p:spPr>
        <p:txBody>
          <a:bodyPr/>
          <a:lstStyle/>
          <a:p>
            <a:pPr marL="741600" lvl="1" indent="-428400">
              <a:buFont typeface="+mj-lt"/>
              <a:buAutoNum type="arabicPeriod" startAt="4"/>
            </a:pPr>
            <a:r>
              <a:rPr lang="en-US" altLang="en-US" dirty="0">
                <a:ea typeface="ヒラギノ角ゴ Pro W3" pitchFamily="-84" charset="-128"/>
              </a:rPr>
              <a:t>Longer is maturity, more return changes with change in interest rate</a:t>
            </a:r>
          </a:p>
          <a:p>
            <a:pPr marL="741600" lvl="1" indent="-428400">
              <a:buFont typeface="+mj-lt"/>
              <a:buAutoNum type="arabicPeriod" startAt="4"/>
            </a:pPr>
            <a:endParaRPr lang="en-US" altLang="en-US" dirty="0">
              <a:ea typeface="ヒラギノ角ゴ Pro W3" pitchFamily="-84" charset="-128"/>
            </a:endParaRPr>
          </a:p>
          <a:p>
            <a:pPr marL="741600" lvl="1" indent="-428400">
              <a:buFont typeface="+mj-lt"/>
              <a:buAutoNum type="arabicPeriod" startAt="4"/>
            </a:pPr>
            <a:endParaRPr lang="en-US" altLang="en-US" dirty="0">
              <a:ea typeface="ヒラギノ角ゴ Pro W3" pitchFamily="-84" charset="-128"/>
            </a:endParaRPr>
          </a:p>
          <a:p>
            <a:pPr marL="741600" lvl="1" indent="-428400">
              <a:buFont typeface="+mj-lt"/>
              <a:buAutoNum type="arabicPeriod" startAt="4"/>
            </a:pPr>
            <a:endParaRPr lang="en-US" altLang="en-US" dirty="0">
              <a:ea typeface="ヒラギノ角ゴ Pro W3" pitchFamily="-84" charset="-128"/>
            </a:endParaRPr>
          </a:p>
          <a:p>
            <a:pPr marL="313200" lvl="1" indent="0">
              <a:buNone/>
            </a:pPr>
            <a:r>
              <a:rPr lang="en-US" altLang="en-US" dirty="0">
                <a:ea typeface="ヒラギノ角ゴ Pro W3" pitchFamily="-84" charset="-128"/>
              </a:rPr>
              <a:t>Thus</a:t>
            </a:r>
          </a:p>
          <a:p>
            <a:pPr marL="741600" lvl="1" indent="-428400">
              <a:buFont typeface="+mj-lt"/>
              <a:buAutoNum type="arabicPeriod"/>
            </a:pPr>
            <a:r>
              <a:rPr lang="en-US" dirty="0"/>
              <a:t>Prices and returns more volatile for long-term bonds because they have higher interest-rate risk</a:t>
            </a:r>
          </a:p>
          <a:p>
            <a:pPr marL="741600" lvl="1" indent="-428400">
              <a:buFont typeface="+mj-lt"/>
              <a:buAutoNum type="arabicPeriod"/>
            </a:pPr>
            <a:r>
              <a:rPr lang="en-US" dirty="0"/>
              <a:t>No interest-rate risk for any bond whose maturity equals holding period</a:t>
            </a:r>
          </a:p>
          <a:p>
            <a:pPr marL="313200" lvl="1" indent="0">
              <a:buNone/>
            </a:pPr>
            <a:endParaRPr lang="en-US" altLang="en-US" dirty="0">
              <a:ea typeface="ヒラギノ角ゴ Pro W3" pitchFamily="-84" charset="-128"/>
            </a:endParaRPr>
          </a:p>
        </p:txBody>
      </p:sp>
      <p:sp>
        <p:nvSpPr>
          <p:cNvPr id="8" name="Content Placeholder 7">
            <a:extLst>
              <a:ext uri="{FF2B5EF4-FFF2-40B4-BE49-F238E27FC236}">
                <a16:creationId xmlns:a16="http://schemas.microsoft.com/office/drawing/2014/main" id="{D20732DB-48F3-4824-ACBD-66073AA97827}"/>
              </a:ext>
            </a:extLst>
          </p:cNvPr>
          <p:cNvSpPr>
            <a:spLocks noGrp="1"/>
          </p:cNvSpPr>
          <p:nvPr>
            <p:ph sz="quarter" idx="15"/>
          </p:nvPr>
        </p:nvSpPr>
        <p:spPr>
          <a:xfrm>
            <a:off x="457200" y="3128408"/>
            <a:ext cx="8066868" cy="509251"/>
          </a:xfrm>
        </p:spPr>
        <p:txBody>
          <a:bodyPr/>
          <a:lstStyle/>
          <a:p>
            <a:pPr marL="741600" lvl="1" indent="-428400">
              <a:buFont typeface="+mj-lt"/>
              <a:buAutoNum type="arabicPeriod" startAt="5"/>
            </a:pPr>
            <a:r>
              <a:rPr lang="en-US" altLang="en-US" dirty="0">
                <a:ea typeface="ヒラギノ角ゴ Pro W3" pitchFamily="-84" charset="-128"/>
              </a:rPr>
              <a:t>Bond with high initial interest rate can still have</a:t>
            </a:r>
            <a:endParaRPr lang="en-US" dirty="0"/>
          </a:p>
        </p:txBody>
      </p:sp>
      <p:sp>
        <p:nvSpPr>
          <p:cNvPr id="9" name="Content Placeholder 8">
            <a:extLst>
              <a:ext uri="{FF2B5EF4-FFF2-40B4-BE49-F238E27FC236}">
                <a16:creationId xmlns:a16="http://schemas.microsoft.com/office/drawing/2014/main" id="{33060463-924E-41B0-AA36-880AB725FEC8}"/>
              </a:ext>
            </a:extLst>
          </p:cNvPr>
          <p:cNvSpPr>
            <a:spLocks noGrp="1"/>
          </p:cNvSpPr>
          <p:nvPr>
            <p:ph sz="quarter" idx="16"/>
          </p:nvPr>
        </p:nvSpPr>
        <p:spPr>
          <a:xfrm>
            <a:off x="457201" y="3717530"/>
            <a:ext cx="3448372" cy="434188"/>
          </a:xfrm>
        </p:spPr>
        <p:txBody>
          <a:bodyPr tIns="0"/>
          <a:lstStyle/>
          <a:p>
            <a:pPr marL="741600" lvl="1" indent="0">
              <a:buNone/>
            </a:pPr>
            <a:r>
              <a:rPr lang="en-US" altLang="en-US" dirty="0">
                <a:ea typeface="ヒラギノ角ゴ Pro W3" pitchFamily="-84" charset="-128"/>
              </a:rPr>
              <a:t>negative return if </a:t>
            </a:r>
            <a:r>
              <a:rPr lang="en-US" altLang="en-US" i="1" dirty="0" err="1">
                <a:ea typeface="ヒラギノ角ゴ Pro W3" pitchFamily="-84" charset="-128"/>
              </a:rPr>
              <a:t>i</a:t>
            </a:r>
            <a:endParaRPr lang="en-US" i="1" dirty="0"/>
          </a:p>
        </p:txBody>
      </p:sp>
      <p:graphicFrame>
        <p:nvGraphicFramePr>
          <p:cNvPr id="20" name="Object 19" descr="increase">
            <a:extLst>
              <a:ext uri="{FF2B5EF4-FFF2-40B4-BE49-F238E27FC236}">
                <a16:creationId xmlns:a16="http://schemas.microsoft.com/office/drawing/2014/main" id="{96F48FD9-67E3-4FB8-9B25-11C10DE9913E}"/>
              </a:ext>
            </a:extLst>
          </p:cNvPr>
          <p:cNvGraphicFramePr>
            <a:graphicFrameLocks noChangeAspect="1"/>
          </p:cNvGraphicFramePr>
          <p:nvPr>
            <p:extLst>
              <p:ext uri="{D42A27DB-BD31-4B8C-83A1-F6EECF244321}">
                <p14:modId xmlns:p14="http://schemas.microsoft.com/office/powerpoint/2010/main" val="2330652568"/>
              </p:ext>
            </p:extLst>
          </p:nvPr>
        </p:nvGraphicFramePr>
        <p:xfrm>
          <a:off x="3936569" y="3763174"/>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0" name=""/>
                      <p:cNvPicPr/>
                      <p:nvPr/>
                    </p:nvPicPr>
                    <p:blipFill>
                      <a:blip r:embed="rId3"/>
                      <a:stretch>
                        <a:fillRect/>
                      </a:stretch>
                    </p:blipFill>
                    <p:spPr>
                      <a:xfrm>
                        <a:off x="3936569" y="3763174"/>
                        <a:ext cx="215900" cy="342900"/>
                      </a:xfrm>
                      <a:prstGeom prst="rect">
                        <a:avLst/>
                      </a:prstGeom>
                    </p:spPr>
                  </p:pic>
                </p:oleObj>
              </mc:Fallback>
            </mc:AlternateContent>
          </a:graphicData>
        </a:graphic>
      </p:graphicFrame>
    </p:spTree>
    <p:extLst>
      <p:ext uri="{BB962C8B-B14F-4D97-AF65-F5344CB8AC3E}">
        <p14:creationId xmlns:p14="http://schemas.microsoft.com/office/powerpoint/2010/main" val="296628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56D2-8941-4551-9492-02D5FE92CAED}"/>
              </a:ext>
            </a:extLst>
          </p:cNvPr>
          <p:cNvSpPr>
            <a:spLocks noGrp="1"/>
          </p:cNvSpPr>
          <p:nvPr>
            <p:ph type="title"/>
          </p:nvPr>
        </p:nvSpPr>
        <p:spPr/>
        <p:txBody>
          <a:bodyPr/>
          <a:lstStyle/>
          <a:p>
            <a:r>
              <a:rPr lang="en-US" dirty="0"/>
              <a:t>Lecture Preview </a:t>
            </a:r>
            <a:r>
              <a:rPr lang="en-US" sz="2000" b="0" dirty="0"/>
              <a:t>(cont.)</a:t>
            </a:r>
            <a:endParaRPr lang="en-US" dirty="0"/>
          </a:p>
        </p:txBody>
      </p:sp>
      <p:sp>
        <p:nvSpPr>
          <p:cNvPr id="3" name="Content Placeholder 2">
            <a:extLst>
              <a:ext uri="{FF2B5EF4-FFF2-40B4-BE49-F238E27FC236}">
                <a16:creationId xmlns:a16="http://schemas.microsoft.com/office/drawing/2014/main" id="{F71B0C7F-9003-477A-A619-DCB5DFC303F7}"/>
              </a:ext>
            </a:extLst>
          </p:cNvPr>
          <p:cNvSpPr>
            <a:spLocks noGrp="1"/>
          </p:cNvSpPr>
          <p:nvPr>
            <p:ph sz="quarter" idx="13"/>
          </p:nvPr>
        </p:nvSpPr>
        <p:spPr/>
        <p:txBody>
          <a:bodyPr/>
          <a:lstStyle/>
          <a:p>
            <a:r>
              <a:rPr lang="en-US" altLang="en-US" dirty="0">
                <a:ea typeface="ヒラギノ角ゴ Pro W3" pitchFamily="-84" charset="-128"/>
              </a:rPr>
              <a:t>Any description of </a:t>
            </a:r>
            <a:r>
              <a:rPr lang="en-US" altLang="en-US" b="1" dirty="0">
                <a:ea typeface="ヒラギノ角ゴ Pro W3" pitchFamily="-84" charset="-128"/>
              </a:rPr>
              <a:t>interest rates</a:t>
            </a:r>
            <a:r>
              <a:rPr lang="en-US" altLang="en-US" dirty="0">
                <a:ea typeface="ヒラギノ角ゴ Pro W3" pitchFamily="-84" charset="-128"/>
              </a:rPr>
              <a:t> entails an understanding certain vernacular and definitions, most of which will not only pertain directly to interest rates but will also be vital to understanding many other foundational concepts presented later in the course.</a:t>
            </a:r>
          </a:p>
        </p:txBody>
      </p:sp>
    </p:spTree>
    <p:extLst>
      <p:ext uri="{BB962C8B-B14F-4D97-AF65-F5344CB8AC3E}">
        <p14:creationId xmlns:p14="http://schemas.microsoft.com/office/powerpoint/2010/main" val="199068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38D3-F0BF-4369-A6CF-2A723467B498}"/>
              </a:ext>
            </a:extLst>
          </p:cNvPr>
          <p:cNvSpPr>
            <a:spLocks noGrp="1"/>
          </p:cNvSpPr>
          <p:nvPr>
            <p:ph type="title"/>
          </p:nvPr>
        </p:nvSpPr>
        <p:spPr/>
        <p:txBody>
          <a:bodyPr/>
          <a:lstStyle/>
          <a:p>
            <a:r>
              <a:rPr lang="en-US" dirty="0"/>
              <a:t>Reinvestment Risk</a:t>
            </a:r>
          </a:p>
        </p:txBody>
      </p:sp>
      <p:sp>
        <p:nvSpPr>
          <p:cNvPr id="3" name="Content Placeholder 2">
            <a:extLst>
              <a:ext uri="{FF2B5EF4-FFF2-40B4-BE49-F238E27FC236}">
                <a16:creationId xmlns:a16="http://schemas.microsoft.com/office/drawing/2014/main" id="{A464E854-5CFF-48F1-9A87-94BDDC8A0012}"/>
              </a:ext>
            </a:extLst>
          </p:cNvPr>
          <p:cNvSpPr>
            <a:spLocks noGrp="1"/>
          </p:cNvSpPr>
          <p:nvPr>
            <p:ph sz="quarter" idx="13"/>
          </p:nvPr>
        </p:nvSpPr>
        <p:spPr>
          <a:xfrm>
            <a:off x="457200" y="1552574"/>
            <a:ext cx="7618491" cy="896157"/>
          </a:xfrm>
        </p:spPr>
        <p:txBody>
          <a:bodyPr/>
          <a:lstStyle/>
          <a:p>
            <a:r>
              <a:rPr lang="en-US" dirty="0"/>
              <a:t>Occurs if investor holds a series of short bonds over long holding period</a:t>
            </a:r>
          </a:p>
        </p:txBody>
      </p:sp>
      <p:sp>
        <p:nvSpPr>
          <p:cNvPr id="4" name="Content Placeholder 3">
            <a:extLst>
              <a:ext uri="{FF2B5EF4-FFF2-40B4-BE49-F238E27FC236}">
                <a16:creationId xmlns:a16="http://schemas.microsoft.com/office/drawing/2014/main" id="{A2C80760-EFC5-4AE3-982C-458C0B05B431}"/>
              </a:ext>
            </a:extLst>
          </p:cNvPr>
          <p:cNvSpPr>
            <a:spLocks noGrp="1"/>
          </p:cNvSpPr>
          <p:nvPr>
            <p:ph sz="quarter" idx="14"/>
          </p:nvPr>
        </p:nvSpPr>
        <p:spPr>
          <a:xfrm>
            <a:off x="457199" y="2571008"/>
            <a:ext cx="4277763" cy="412490"/>
          </a:xfrm>
        </p:spPr>
        <p:txBody>
          <a:bodyPr tIns="0"/>
          <a:lstStyle/>
          <a:p>
            <a:r>
              <a:rPr lang="en-US" i="1" dirty="0" err="1"/>
              <a:t>i</a:t>
            </a:r>
            <a:r>
              <a:rPr lang="en-US" dirty="0"/>
              <a:t> at which reinvest uncertain</a:t>
            </a:r>
          </a:p>
        </p:txBody>
      </p:sp>
      <p:sp>
        <p:nvSpPr>
          <p:cNvPr id="5" name="Content Placeholder 4">
            <a:extLst>
              <a:ext uri="{FF2B5EF4-FFF2-40B4-BE49-F238E27FC236}">
                <a16:creationId xmlns:a16="http://schemas.microsoft.com/office/drawing/2014/main" id="{DE54D6B9-3858-4654-AB69-BF654AFC98E4}"/>
              </a:ext>
            </a:extLst>
          </p:cNvPr>
          <p:cNvSpPr>
            <a:spLocks noGrp="1"/>
          </p:cNvSpPr>
          <p:nvPr>
            <p:ph sz="quarter" idx="15"/>
          </p:nvPr>
        </p:nvSpPr>
        <p:spPr>
          <a:xfrm>
            <a:off x="457201" y="3059527"/>
            <a:ext cx="1991531" cy="414682"/>
          </a:xfrm>
        </p:spPr>
        <p:txBody>
          <a:bodyPr tIns="0"/>
          <a:lstStyle/>
          <a:p>
            <a:r>
              <a:rPr lang="en-US" altLang="en-US" dirty="0">
                <a:ea typeface="ヒラギノ角ゴ Pro W3" pitchFamily="-84" charset="-128"/>
              </a:rPr>
              <a:t>Gain from </a:t>
            </a:r>
            <a:r>
              <a:rPr lang="en-US" altLang="en-US" i="1" dirty="0" err="1">
                <a:ea typeface="ヒラギノ角ゴ Pro W3" pitchFamily="-84" charset="-128"/>
              </a:rPr>
              <a:t>i</a:t>
            </a:r>
            <a:endParaRPr lang="en-US" dirty="0"/>
          </a:p>
        </p:txBody>
      </p:sp>
      <p:graphicFrame>
        <p:nvGraphicFramePr>
          <p:cNvPr id="17" name="Object 16" descr="increase">
            <a:extLst>
              <a:ext uri="{FF2B5EF4-FFF2-40B4-BE49-F238E27FC236}">
                <a16:creationId xmlns:a16="http://schemas.microsoft.com/office/drawing/2014/main" id="{A45F864B-E50B-48DC-9F2C-C9C281DACB71}"/>
              </a:ext>
            </a:extLst>
          </p:cNvPr>
          <p:cNvGraphicFramePr>
            <a:graphicFrameLocks noChangeAspect="1"/>
          </p:cNvGraphicFramePr>
          <p:nvPr>
            <p:extLst>
              <p:ext uri="{D42A27DB-BD31-4B8C-83A1-F6EECF244321}">
                <p14:modId xmlns:p14="http://schemas.microsoft.com/office/powerpoint/2010/main" val="1859991019"/>
              </p:ext>
            </p:extLst>
          </p:nvPr>
        </p:nvGraphicFramePr>
        <p:xfrm>
          <a:off x="2526723" y="3093686"/>
          <a:ext cx="242455" cy="346364"/>
        </p:xfrm>
        <a:graphic>
          <a:graphicData uri="http://schemas.openxmlformats.org/presentationml/2006/ole">
            <mc:AlternateContent xmlns:mc="http://schemas.openxmlformats.org/markup-compatibility/2006">
              <mc:Choice xmlns:v="urn:schemas-microsoft-com:vml" Requires="v">
                <p:oleObj name="Equation" r:id="rId2" imgW="266400" imgH="380880" progId="Equation.DSMT4">
                  <p:embed/>
                </p:oleObj>
              </mc:Choice>
              <mc:Fallback>
                <p:oleObj name="Equation" r:id="rId2" imgW="266400" imgH="380880" progId="Equation.DSMT4">
                  <p:embed/>
                  <p:pic>
                    <p:nvPicPr>
                      <p:cNvPr id="0" name=""/>
                      <p:cNvPicPr/>
                      <p:nvPr/>
                    </p:nvPicPr>
                    <p:blipFill>
                      <a:blip r:embed="rId3"/>
                      <a:stretch>
                        <a:fillRect/>
                      </a:stretch>
                    </p:blipFill>
                    <p:spPr>
                      <a:xfrm>
                        <a:off x="2526723" y="3093686"/>
                        <a:ext cx="242455" cy="3463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7AEF750-DF4E-4860-9E7F-A8CD1C9884C9}"/>
              </a:ext>
            </a:extLst>
          </p:cNvPr>
          <p:cNvSpPr>
            <a:spLocks noGrp="1"/>
          </p:cNvSpPr>
          <p:nvPr>
            <p:ph sz="quarter" idx="16"/>
          </p:nvPr>
        </p:nvSpPr>
        <p:spPr>
          <a:xfrm>
            <a:off x="2899065" y="3055899"/>
            <a:ext cx="1726296" cy="427477"/>
          </a:xfrm>
        </p:spPr>
        <p:txBody>
          <a:bodyPr lIns="0" tIns="0" rIns="0" bIns="0"/>
          <a:lstStyle/>
          <a:p>
            <a:pPr marL="432" indent="0">
              <a:buNone/>
            </a:pPr>
            <a:r>
              <a:rPr lang="en-US" altLang="en-US" dirty="0">
                <a:ea typeface="ヒラギノ角ゴ Pro W3" pitchFamily="-84" charset="-128"/>
                <a:sym typeface="Symbol" panose="05050102010706020507" pitchFamily="18" charset="2"/>
              </a:rPr>
              <a:t>lose when </a:t>
            </a:r>
            <a:r>
              <a:rPr lang="en-US" altLang="en-US" i="1" dirty="0" err="1">
                <a:ea typeface="ヒラギノ角ゴ Pro W3" pitchFamily="-84" charset="-128"/>
                <a:sym typeface="Symbol" panose="05050102010706020507" pitchFamily="18" charset="2"/>
              </a:rPr>
              <a:t>i</a:t>
            </a:r>
            <a:endParaRPr lang="en-US" dirty="0"/>
          </a:p>
        </p:txBody>
      </p:sp>
      <p:graphicFrame>
        <p:nvGraphicFramePr>
          <p:cNvPr id="18" name="Object 17" descr="decrease">
            <a:extLst>
              <a:ext uri="{FF2B5EF4-FFF2-40B4-BE49-F238E27FC236}">
                <a16:creationId xmlns:a16="http://schemas.microsoft.com/office/drawing/2014/main" id="{0769FD03-24E5-411E-8248-C1320DB89161}"/>
              </a:ext>
            </a:extLst>
          </p:cNvPr>
          <p:cNvGraphicFramePr>
            <a:graphicFrameLocks noChangeAspect="1"/>
          </p:cNvGraphicFramePr>
          <p:nvPr>
            <p:extLst>
              <p:ext uri="{D42A27DB-BD31-4B8C-83A1-F6EECF244321}">
                <p14:modId xmlns:p14="http://schemas.microsoft.com/office/powerpoint/2010/main" val="1811097435"/>
              </p:ext>
            </p:extLst>
          </p:nvPr>
        </p:nvGraphicFramePr>
        <p:xfrm>
          <a:off x="4677619" y="3082570"/>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0" name=""/>
                      <p:cNvPicPr/>
                      <p:nvPr/>
                    </p:nvPicPr>
                    <p:blipFill>
                      <a:blip r:embed="rId5"/>
                      <a:stretch>
                        <a:fillRect/>
                      </a:stretch>
                    </p:blipFill>
                    <p:spPr>
                      <a:xfrm>
                        <a:off x="4677619" y="3082570"/>
                        <a:ext cx="215900" cy="342900"/>
                      </a:xfrm>
                      <a:prstGeom prst="rect">
                        <a:avLst/>
                      </a:prstGeom>
                    </p:spPr>
                  </p:pic>
                </p:oleObj>
              </mc:Fallback>
            </mc:AlternateContent>
          </a:graphicData>
        </a:graphic>
      </p:graphicFrame>
    </p:spTree>
    <p:extLst>
      <p:ext uri="{BB962C8B-B14F-4D97-AF65-F5344CB8AC3E}">
        <p14:creationId xmlns:p14="http://schemas.microsoft.com/office/powerpoint/2010/main" val="18677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B3CA-CDB2-4ADD-AEB3-B5866BF70AC9}"/>
              </a:ext>
            </a:extLst>
          </p:cNvPr>
          <p:cNvSpPr>
            <a:spLocks noGrp="1"/>
          </p:cNvSpPr>
          <p:nvPr>
            <p:ph type="title"/>
          </p:nvPr>
        </p:nvSpPr>
        <p:spPr>
          <a:xfrm>
            <a:off x="457200" y="215371"/>
            <a:ext cx="8376834" cy="1097279"/>
          </a:xfrm>
        </p:spPr>
        <p:txBody>
          <a:bodyPr/>
          <a:lstStyle/>
          <a:p>
            <a:r>
              <a:rPr lang="en-US" sz="2600" dirty="0"/>
              <a:t>Calculating Duration on a $1,000 Ten-Year 10% Coupon Bond When Its Interest Rate Is 10%</a:t>
            </a:r>
          </a:p>
        </p:txBody>
      </p:sp>
      <p:graphicFrame>
        <p:nvGraphicFramePr>
          <p:cNvPr id="4" name="Table 4">
            <a:extLst>
              <a:ext uri="{FF2B5EF4-FFF2-40B4-BE49-F238E27FC236}">
                <a16:creationId xmlns:a16="http://schemas.microsoft.com/office/drawing/2014/main" id="{FAE471A2-BD13-4F17-A28C-204B423F8A71}"/>
              </a:ext>
            </a:extLst>
          </p:cNvPr>
          <p:cNvGraphicFramePr>
            <a:graphicFrameLocks noGrp="1"/>
          </p:cNvGraphicFramePr>
          <p:nvPr>
            <p:ph sz="quarter" idx="13"/>
            <p:extLst>
              <p:ext uri="{D42A27DB-BD31-4B8C-83A1-F6EECF244321}">
                <p14:modId xmlns:p14="http://schemas.microsoft.com/office/powerpoint/2010/main" val="3685108777"/>
              </p:ext>
            </p:extLst>
          </p:nvPr>
        </p:nvGraphicFramePr>
        <p:xfrm>
          <a:off x="538278" y="1656010"/>
          <a:ext cx="8067444" cy="4368380"/>
        </p:xfrm>
        <a:graphic>
          <a:graphicData uri="http://schemas.openxmlformats.org/drawingml/2006/table">
            <a:tbl>
              <a:tblPr firstRow="1" bandRow="1">
                <a:tableStyleId>{40F9630F-82C1-40B7-BC3A-925EFCFF5E92}</a:tableStyleId>
              </a:tblPr>
              <a:tblGrid>
                <a:gridCol w="615313">
                  <a:extLst>
                    <a:ext uri="{9D8B030D-6E8A-4147-A177-3AD203B41FA5}">
                      <a16:colId xmlns:a16="http://schemas.microsoft.com/office/drawing/2014/main" val="1207358601"/>
                    </a:ext>
                  </a:extLst>
                </a:gridCol>
                <a:gridCol w="1792765">
                  <a:extLst>
                    <a:ext uri="{9D8B030D-6E8A-4147-A177-3AD203B41FA5}">
                      <a16:colId xmlns:a16="http://schemas.microsoft.com/office/drawing/2014/main" val="1202223580"/>
                    </a:ext>
                  </a:extLst>
                </a:gridCol>
                <a:gridCol w="2127010">
                  <a:extLst>
                    <a:ext uri="{9D8B030D-6E8A-4147-A177-3AD203B41FA5}">
                      <a16:colId xmlns:a16="http://schemas.microsoft.com/office/drawing/2014/main" val="2472109120"/>
                    </a:ext>
                  </a:extLst>
                </a:gridCol>
                <a:gridCol w="1807958">
                  <a:extLst>
                    <a:ext uri="{9D8B030D-6E8A-4147-A177-3AD203B41FA5}">
                      <a16:colId xmlns:a16="http://schemas.microsoft.com/office/drawing/2014/main" val="11929334"/>
                    </a:ext>
                  </a:extLst>
                </a:gridCol>
                <a:gridCol w="1724398">
                  <a:extLst>
                    <a:ext uri="{9D8B030D-6E8A-4147-A177-3AD203B41FA5}">
                      <a16:colId xmlns:a16="http://schemas.microsoft.com/office/drawing/2014/main" val="1533900781"/>
                    </a:ext>
                  </a:extLst>
                </a:gridCol>
              </a:tblGrid>
              <a:tr h="248204">
                <a:tc>
                  <a:txBody>
                    <a:bodyPr/>
                    <a:lstStyle/>
                    <a:p>
                      <a:pPr algn="ctr"/>
                      <a:r>
                        <a:rPr lang="en-US" sz="1200" b="1" u="none" strike="noStrike" kern="1200" baseline="0" dirty="0">
                          <a:latin typeface="+mn-lt"/>
                        </a:rPr>
                        <a:t>(1)</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(2)</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(3)</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(4)</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(5)</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4440204"/>
                  </a:ext>
                </a:extLst>
              </a:tr>
              <a:tr h="430250">
                <a:tc>
                  <a:txBody>
                    <a:bodyPr/>
                    <a:lstStyle/>
                    <a:p>
                      <a:pPr algn="ctr"/>
                      <a:r>
                        <a:rPr lang="en-US" sz="1200" b="1" u="none" strike="noStrike" kern="1200" baseline="0" dirty="0">
                          <a:latin typeface="+mn-lt"/>
                        </a:rPr>
                        <a:t>Year</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Cash Payments (Zero-Coupon Bonds) ($)</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Present Value (</a:t>
                      </a:r>
                      <a:r>
                        <a:rPr lang="en-US" sz="1200" b="1" i="1" u="none" strike="noStrike" kern="1200" baseline="0" dirty="0">
                          <a:latin typeface="+mn-lt"/>
                        </a:rPr>
                        <a:t>PV</a:t>
                      </a:r>
                      <a:r>
                        <a:rPr lang="en-US" sz="1200" b="1" u="none" strike="noStrike" kern="1200" baseline="0" dirty="0">
                          <a:latin typeface="+mn-lt"/>
                        </a:rPr>
                        <a:t>) of Cash Payments (</a:t>
                      </a:r>
                      <a:r>
                        <a:rPr lang="en-US" sz="1200" b="1" u="none" strike="noStrike" kern="1200" baseline="0" dirty="0" err="1">
                          <a:latin typeface="+mn-lt"/>
                        </a:rPr>
                        <a:t>i</a:t>
                      </a:r>
                      <a:r>
                        <a:rPr lang="en-US" sz="1200" b="1" u="none" strike="noStrike" kern="1200" baseline="0" dirty="0">
                          <a:latin typeface="+mn-lt"/>
                        </a:rPr>
                        <a:t> = 10%) ($)</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Weights (% of total</a:t>
                      </a:r>
                    </a:p>
                    <a:p>
                      <a:pPr algn="ctr"/>
                      <a:r>
                        <a:rPr lang="en-IN" sz="100" b="1" dirty="0">
                          <a:latin typeface="+mn-lt"/>
                        </a:rPr>
                        <a:t>P V = start fraction P V over $1,000 end fraction, in %</a:t>
                      </a:r>
                      <a:endParaRPr lang="en-US" sz="1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Weighted Maturity</a:t>
                      </a:r>
                    </a:p>
                    <a:p>
                      <a:pPr algn="ctr"/>
                      <a:r>
                        <a:rPr lang="en-IN" sz="100" b="1" dirty="0">
                          <a:latin typeface="+mn-lt"/>
                        </a:rPr>
                        <a:t>start fraction 1 times 4 over 100 end fraction, in years </a:t>
                      </a:r>
                      <a:endParaRPr lang="en-US" sz="1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7086676"/>
                  </a:ext>
                </a:extLst>
              </a:tr>
              <a:tr h="306960">
                <a:tc>
                  <a:txBody>
                    <a:bodyPr/>
                    <a:lstStyle/>
                    <a:p>
                      <a:pPr algn="ctr"/>
                      <a:r>
                        <a:rPr lang="en-US" sz="1200" dirty="0">
                          <a:latin typeface="+mn-lt"/>
                        </a:rPr>
                        <a:t>1</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90.91</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9.091</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0.09091</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761474"/>
                  </a:ext>
                </a:extLst>
              </a:tr>
              <a:tr h="306960">
                <a:tc>
                  <a:txBody>
                    <a:bodyPr/>
                    <a:lstStyle/>
                    <a:p>
                      <a:pPr algn="ctr"/>
                      <a:r>
                        <a:rPr lang="en-US" sz="1200" dirty="0">
                          <a:latin typeface="+mn-lt"/>
                        </a:rPr>
                        <a:t>2</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82.64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8.264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0.16528</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811832"/>
                  </a:ext>
                </a:extLst>
              </a:tr>
              <a:tr h="306960">
                <a:tc>
                  <a:txBody>
                    <a:bodyPr/>
                    <a:lstStyle/>
                    <a:p>
                      <a:pPr algn="ctr"/>
                      <a:r>
                        <a:rPr lang="en-US" sz="1200" dirty="0">
                          <a:latin typeface="+mn-lt"/>
                        </a:rPr>
                        <a:t>3</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75.13</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7.513</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0.22539</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734004"/>
                  </a:ext>
                </a:extLst>
              </a:tr>
              <a:tr h="306960">
                <a:tc>
                  <a:txBody>
                    <a:bodyPr/>
                    <a:lstStyle/>
                    <a:p>
                      <a:pPr algn="ctr"/>
                      <a:r>
                        <a:rPr lang="en-US" sz="1200" dirty="0">
                          <a:latin typeface="+mn-lt"/>
                        </a:rPr>
                        <a:t>4</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68.30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6.830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0.27320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579367"/>
                  </a:ext>
                </a:extLst>
              </a:tr>
              <a:tr h="306960">
                <a:tc>
                  <a:txBody>
                    <a:bodyPr/>
                    <a:lstStyle/>
                    <a:p>
                      <a:pPr algn="ctr"/>
                      <a:r>
                        <a:rPr lang="en-US" sz="1200" dirty="0">
                          <a:latin typeface="+mn-lt"/>
                        </a:rPr>
                        <a:t>5</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mn-lt"/>
                        </a:rPr>
                        <a:t>100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62.09</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6.209</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0.31045</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254698"/>
                  </a:ext>
                </a:extLst>
              </a:tr>
              <a:tr h="306960">
                <a:tc>
                  <a:txBody>
                    <a:bodyPr/>
                    <a:lstStyle/>
                    <a:p>
                      <a:pPr algn="ctr"/>
                      <a:r>
                        <a:rPr lang="en-US" sz="1200" dirty="0">
                          <a:latin typeface="+mn-lt"/>
                        </a:rPr>
                        <a:t>6</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mn-lt"/>
                        </a:rPr>
                        <a:t>100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56.44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5.644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0.33864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49777"/>
                  </a:ext>
                </a:extLst>
              </a:tr>
              <a:tr h="306960">
                <a:tc>
                  <a:txBody>
                    <a:bodyPr/>
                    <a:lstStyle/>
                    <a:p>
                      <a:pPr algn="ctr"/>
                      <a:r>
                        <a:rPr lang="en-US" sz="1200" dirty="0">
                          <a:latin typeface="+mn-lt"/>
                        </a:rPr>
                        <a:t>7</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mn-lt"/>
                        </a:rPr>
                        <a:t>100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51.32</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5.132</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0.35924</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490345"/>
                  </a:ext>
                </a:extLst>
              </a:tr>
              <a:tr h="306960">
                <a:tc>
                  <a:txBody>
                    <a:bodyPr/>
                    <a:lstStyle/>
                    <a:p>
                      <a:pPr algn="ctr"/>
                      <a:r>
                        <a:rPr lang="en-US" sz="1200" dirty="0">
                          <a:latin typeface="+mn-lt"/>
                        </a:rPr>
                        <a:t>8</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46.65</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4.665</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0.37320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385362"/>
                  </a:ext>
                </a:extLst>
              </a:tr>
              <a:tr h="306960">
                <a:tc>
                  <a:txBody>
                    <a:bodyPr/>
                    <a:lstStyle/>
                    <a:p>
                      <a:pPr algn="ctr"/>
                      <a:r>
                        <a:rPr lang="en-US" sz="1200" dirty="0">
                          <a:latin typeface="+mn-lt"/>
                        </a:rPr>
                        <a:t>9</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mn-lt"/>
                        </a:rPr>
                        <a:t>100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42.41</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4.241</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0.38169</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326801"/>
                  </a:ext>
                </a:extLst>
              </a:tr>
              <a:tr h="306960">
                <a:tc>
                  <a:txBody>
                    <a:bodyPr/>
                    <a:lstStyle/>
                    <a:p>
                      <a:pPr algn="ctr"/>
                      <a:r>
                        <a:rPr lang="en-US" sz="1200" dirty="0">
                          <a:latin typeface="+mn-lt"/>
                        </a:rPr>
                        <a:t>10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mn-lt"/>
                        </a:rPr>
                        <a:t>100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38.55</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3.855</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0.38550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182995"/>
                  </a:ext>
                </a:extLst>
              </a:tr>
              <a:tr h="306960">
                <a:tc>
                  <a:txBody>
                    <a:bodyPr/>
                    <a:lstStyle/>
                    <a:p>
                      <a:pPr algn="ctr"/>
                      <a:r>
                        <a:rPr lang="en-US" sz="1200" dirty="0">
                          <a:latin typeface="+mn-lt"/>
                        </a:rPr>
                        <a:t>10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1,000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u="none" strike="noStrike" kern="1200" baseline="0" dirty="0">
                          <a:latin typeface="+mn-lt"/>
                        </a:rPr>
                        <a:t>385.54</a:t>
                      </a:r>
                      <a:endParaRPr lang="en-US" sz="1200" b="0" u="none"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u="none" strike="noStrike" kern="1200" baseline="0" dirty="0">
                          <a:latin typeface="+mn-lt"/>
                        </a:rPr>
                        <a:t>38.554</a:t>
                      </a:r>
                      <a:endParaRPr lang="en-US" sz="1200" b="0" u="none"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u="none" strike="noStrike" kern="1200" baseline="0" dirty="0">
                          <a:latin typeface="+mn-lt"/>
                        </a:rPr>
                        <a:t>3.85500</a:t>
                      </a:r>
                      <a:endParaRPr lang="en-US" sz="1200" b="0" u="none"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0661964"/>
                  </a:ext>
                </a:extLst>
              </a:tr>
              <a:tr h="306960">
                <a:tc>
                  <a:txBody>
                    <a:bodyPr/>
                    <a:lstStyle/>
                    <a:p>
                      <a:pPr algn="ctr"/>
                      <a:r>
                        <a:rPr lang="en-US" sz="1200" u="none" strike="noStrike" kern="1200" baseline="0" dirty="0">
                          <a:latin typeface="+mn-lt"/>
                        </a:rPr>
                        <a:t>Total</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 dirty="0">
                          <a:solidFill>
                            <a:schemeClr val="tx1"/>
                          </a:solidFill>
                          <a:latin typeface="+mn-lt"/>
                        </a:rPr>
                        <a:t>Blank</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1,000.00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100.000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strike="noStrike" kern="1200" baseline="0" dirty="0">
                          <a:latin typeface="+mn-lt"/>
                        </a:rPr>
                        <a:t>6.75850</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010782"/>
                  </a:ext>
                </a:extLst>
              </a:tr>
            </a:tbl>
          </a:graphicData>
        </a:graphic>
      </p:graphicFrame>
      <p:graphicFrame>
        <p:nvGraphicFramePr>
          <p:cNvPr id="6" name="Object 5">
            <a:extLst>
              <a:ext uri="{FF2B5EF4-FFF2-40B4-BE49-F238E27FC236}">
                <a16:creationId xmlns:a16="http://schemas.microsoft.com/office/drawing/2014/main" id="{048D2F26-E9D0-4BF1-9047-37E2F15804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3213909"/>
              </p:ext>
            </p:extLst>
          </p:nvPr>
        </p:nvGraphicFramePr>
        <p:xfrm>
          <a:off x="5270709" y="2120334"/>
          <a:ext cx="1271170" cy="177192"/>
        </p:xfrm>
        <a:graphic>
          <a:graphicData uri="http://schemas.openxmlformats.org/presentationml/2006/ole">
            <mc:AlternateContent xmlns:mc="http://schemas.openxmlformats.org/markup-compatibility/2006">
              <mc:Choice xmlns:v="urn:schemas-microsoft-com:vml" Requires="v">
                <p:oleObj name="Equation" r:id="rId2" imgW="3085920" imgH="431640" progId="Equation.DSMT4">
                  <p:embed/>
                </p:oleObj>
              </mc:Choice>
              <mc:Fallback>
                <p:oleObj name="Equation" r:id="rId2" imgW="3085920" imgH="431640" progId="Equation.DSMT4">
                  <p:embed/>
                  <p:pic>
                    <p:nvPicPr>
                      <p:cNvPr id="0" name=""/>
                      <p:cNvPicPr/>
                      <p:nvPr/>
                    </p:nvPicPr>
                    <p:blipFill>
                      <a:blip r:embed="rId3"/>
                      <a:stretch>
                        <a:fillRect/>
                      </a:stretch>
                    </p:blipFill>
                    <p:spPr>
                      <a:xfrm>
                        <a:off x="5270709" y="2120334"/>
                        <a:ext cx="1271170" cy="177192"/>
                      </a:xfrm>
                      <a:prstGeom prst="rect">
                        <a:avLst/>
                      </a:prstGeom>
                      <a:solidFill>
                        <a:schemeClr val="bg1"/>
                      </a:solidFill>
                    </p:spPr>
                  </p:pic>
                </p:oleObj>
              </mc:Fallback>
            </mc:AlternateContent>
          </a:graphicData>
        </a:graphic>
      </p:graphicFrame>
      <p:graphicFrame>
        <p:nvGraphicFramePr>
          <p:cNvPr id="7" name="Object 6">
            <a:extLst>
              <a:ext uri="{FF2B5EF4-FFF2-40B4-BE49-F238E27FC236}">
                <a16:creationId xmlns:a16="http://schemas.microsoft.com/office/drawing/2014/main" id="{D03CFDD6-7A8D-4971-AA1F-AAA376882F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5529201"/>
              </p:ext>
            </p:extLst>
          </p:nvPr>
        </p:nvGraphicFramePr>
        <p:xfrm>
          <a:off x="7175647" y="2110298"/>
          <a:ext cx="1189935" cy="193578"/>
        </p:xfrm>
        <a:graphic>
          <a:graphicData uri="http://schemas.openxmlformats.org/presentationml/2006/ole">
            <mc:AlternateContent xmlns:mc="http://schemas.openxmlformats.org/markup-compatibility/2006">
              <mc:Choice xmlns:v="urn:schemas-microsoft-com:vml" Requires="v">
                <p:oleObj name="Equation" r:id="rId4" imgW="2654280" imgH="431640" progId="Equation.DSMT4">
                  <p:embed/>
                </p:oleObj>
              </mc:Choice>
              <mc:Fallback>
                <p:oleObj name="Equation" r:id="rId4" imgW="2654280" imgH="431640" progId="Equation.DSMT4">
                  <p:embed/>
                  <p:pic>
                    <p:nvPicPr>
                      <p:cNvPr id="0" name=""/>
                      <p:cNvPicPr/>
                      <p:nvPr/>
                    </p:nvPicPr>
                    <p:blipFill>
                      <a:blip r:embed="rId5"/>
                      <a:stretch>
                        <a:fillRect/>
                      </a:stretch>
                    </p:blipFill>
                    <p:spPr>
                      <a:xfrm>
                        <a:off x="7175647" y="2110298"/>
                        <a:ext cx="1189935" cy="19357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26713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B3CA-CDB2-4ADD-AEB3-B5866BF70AC9}"/>
              </a:ext>
            </a:extLst>
          </p:cNvPr>
          <p:cNvSpPr>
            <a:spLocks noGrp="1"/>
          </p:cNvSpPr>
          <p:nvPr>
            <p:ph type="title"/>
          </p:nvPr>
        </p:nvSpPr>
        <p:spPr>
          <a:xfrm>
            <a:off x="457200" y="215371"/>
            <a:ext cx="8376834" cy="1097279"/>
          </a:xfrm>
        </p:spPr>
        <p:txBody>
          <a:bodyPr/>
          <a:lstStyle/>
          <a:p>
            <a:r>
              <a:rPr lang="en-US" sz="2600" dirty="0"/>
              <a:t>Calculating Duration on a $1,000 Ten-Year 10% Coupon Bond When Its Interest Rate Is 20%</a:t>
            </a:r>
          </a:p>
        </p:txBody>
      </p:sp>
      <p:graphicFrame>
        <p:nvGraphicFramePr>
          <p:cNvPr id="4" name="Table 4">
            <a:extLst>
              <a:ext uri="{FF2B5EF4-FFF2-40B4-BE49-F238E27FC236}">
                <a16:creationId xmlns:a16="http://schemas.microsoft.com/office/drawing/2014/main" id="{FAE471A2-BD13-4F17-A28C-204B423F8A71}"/>
              </a:ext>
            </a:extLst>
          </p:cNvPr>
          <p:cNvGraphicFramePr>
            <a:graphicFrameLocks noGrp="1"/>
          </p:cNvGraphicFramePr>
          <p:nvPr>
            <p:ph sz="quarter" idx="13"/>
            <p:extLst>
              <p:ext uri="{D42A27DB-BD31-4B8C-83A1-F6EECF244321}">
                <p14:modId xmlns:p14="http://schemas.microsoft.com/office/powerpoint/2010/main" val="3818711733"/>
              </p:ext>
            </p:extLst>
          </p:nvPr>
        </p:nvGraphicFramePr>
        <p:xfrm>
          <a:off x="538278" y="1656010"/>
          <a:ext cx="8067444" cy="4384448"/>
        </p:xfrm>
        <a:graphic>
          <a:graphicData uri="http://schemas.openxmlformats.org/drawingml/2006/table">
            <a:tbl>
              <a:tblPr firstRow="1" bandRow="1">
                <a:tableStyleId>{40F9630F-82C1-40B7-BC3A-925EFCFF5E92}</a:tableStyleId>
              </a:tblPr>
              <a:tblGrid>
                <a:gridCol w="615313">
                  <a:extLst>
                    <a:ext uri="{9D8B030D-6E8A-4147-A177-3AD203B41FA5}">
                      <a16:colId xmlns:a16="http://schemas.microsoft.com/office/drawing/2014/main" val="1207358601"/>
                    </a:ext>
                  </a:extLst>
                </a:gridCol>
                <a:gridCol w="1792765">
                  <a:extLst>
                    <a:ext uri="{9D8B030D-6E8A-4147-A177-3AD203B41FA5}">
                      <a16:colId xmlns:a16="http://schemas.microsoft.com/office/drawing/2014/main" val="1202223580"/>
                    </a:ext>
                  </a:extLst>
                </a:gridCol>
                <a:gridCol w="2127010">
                  <a:extLst>
                    <a:ext uri="{9D8B030D-6E8A-4147-A177-3AD203B41FA5}">
                      <a16:colId xmlns:a16="http://schemas.microsoft.com/office/drawing/2014/main" val="2472109120"/>
                    </a:ext>
                  </a:extLst>
                </a:gridCol>
                <a:gridCol w="1807958">
                  <a:extLst>
                    <a:ext uri="{9D8B030D-6E8A-4147-A177-3AD203B41FA5}">
                      <a16:colId xmlns:a16="http://schemas.microsoft.com/office/drawing/2014/main" val="11929334"/>
                    </a:ext>
                  </a:extLst>
                </a:gridCol>
                <a:gridCol w="1724398">
                  <a:extLst>
                    <a:ext uri="{9D8B030D-6E8A-4147-A177-3AD203B41FA5}">
                      <a16:colId xmlns:a16="http://schemas.microsoft.com/office/drawing/2014/main" val="1533900781"/>
                    </a:ext>
                  </a:extLst>
                </a:gridCol>
              </a:tblGrid>
              <a:tr h="267058">
                <a:tc>
                  <a:txBody>
                    <a:bodyPr/>
                    <a:lstStyle/>
                    <a:p>
                      <a:pPr algn="ctr"/>
                      <a:r>
                        <a:rPr lang="en-US" sz="1200" b="1" u="none" strike="noStrike" kern="1200" baseline="0" dirty="0">
                          <a:latin typeface="+mn-lt"/>
                        </a:rPr>
                        <a:t>(1)</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(2)</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(3)</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(4)</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(5)</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4440204"/>
                  </a:ext>
                </a:extLst>
              </a:tr>
              <a:tr h="430250">
                <a:tc>
                  <a:txBody>
                    <a:bodyPr/>
                    <a:lstStyle/>
                    <a:p>
                      <a:pPr algn="ctr"/>
                      <a:r>
                        <a:rPr lang="en-US" sz="1200" b="1" u="none" strike="noStrike" kern="1200" baseline="0" dirty="0">
                          <a:latin typeface="+mn-lt"/>
                        </a:rPr>
                        <a:t>Year</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Cash Payments (Zero-Coupon Bonds) ($)</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Present Value (</a:t>
                      </a:r>
                      <a:r>
                        <a:rPr lang="en-US" sz="1200" b="1" i="1" u="none" strike="noStrike" kern="1200" baseline="0" dirty="0">
                          <a:latin typeface="+mn-lt"/>
                        </a:rPr>
                        <a:t>PV</a:t>
                      </a:r>
                      <a:r>
                        <a:rPr lang="en-US" sz="1200" b="1" u="none" strike="noStrike" kern="1200" baseline="0" dirty="0">
                          <a:latin typeface="+mn-lt"/>
                        </a:rPr>
                        <a:t>) of Cash Payments (</a:t>
                      </a:r>
                      <a:r>
                        <a:rPr lang="en-US" sz="1200" b="1" u="none" strike="noStrike" kern="1200" baseline="0" dirty="0" err="1">
                          <a:latin typeface="+mn-lt"/>
                        </a:rPr>
                        <a:t>i</a:t>
                      </a:r>
                      <a:r>
                        <a:rPr lang="en-US" sz="1200" b="1" u="none" strike="noStrike" kern="1200" baseline="0" dirty="0">
                          <a:latin typeface="+mn-lt"/>
                        </a:rPr>
                        <a:t> = 20%) ($)</a:t>
                      </a:r>
                      <a:endParaRPr lang="en-US" sz="12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Weights (% of total</a:t>
                      </a:r>
                    </a:p>
                    <a:p>
                      <a:pPr algn="ctr"/>
                      <a:r>
                        <a:rPr lang="en-IN" sz="100" b="1" dirty="0">
                          <a:latin typeface="+mn-lt"/>
                        </a:rPr>
                        <a:t>P V = start fraction P V over $580.76 end fraction, in %</a:t>
                      </a:r>
                      <a:endParaRPr lang="en-US" sz="1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u="none" strike="noStrike" kern="1200" baseline="0" dirty="0">
                          <a:latin typeface="+mn-lt"/>
                        </a:rPr>
                        <a:t>Weighted Maturity</a:t>
                      </a:r>
                    </a:p>
                    <a:p>
                      <a:pPr algn="ctr"/>
                      <a:r>
                        <a:rPr lang="en-IN" sz="100" b="1" dirty="0">
                          <a:latin typeface="+mn-lt"/>
                        </a:rPr>
                        <a:t>start fraction 1 times 4 over 100 end fraction, in years </a:t>
                      </a:r>
                      <a:endParaRPr lang="en-US" sz="100" b="1"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7086676"/>
                  </a:ext>
                </a:extLst>
              </a:tr>
              <a:tr h="306960">
                <a:tc>
                  <a:txBody>
                    <a:bodyPr/>
                    <a:lstStyle/>
                    <a:p>
                      <a:pPr algn="ctr"/>
                      <a:r>
                        <a:rPr lang="en-US" sz="1200" dirty="0">
                          <a:latin typeface="+mn-lt"/>
                        </a:rPr>
                        <a:t>1</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83.33</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14.348</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0.14348</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0761474"/>
                  </a:ext>
                </a:extLst>
              </a:tr>
              <a:tr h="306960">
                <a:tc>
                  <a:txBody>
                    <a:bodyPr/>
                    <a:lstStyle/>
                    <a:p>
                      <a:pPr algn="ctr"/>
                      <a:r>
                        <a:rPr lang="en-US" sz="1200" dirty="0">
                          <a:latin typeface="+mn-lt"/>
                        </a:rPr>
                        <a:t>2</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69.44</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11.957</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0.23914</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811832"/>
                  </a:ext>
                </a:extLst>
              </a:tr>
              <a:tr h="306960">
                <a:tc>
                  <a:txBody>
                    <a:bodyPr/>
                    <a:lstStyle/>
                    <a:p>
                      <a:pPr algn="ctr"/>
                      <a:r>
                        <a:rPr lang="en-US" sz="1200" dirty="0">
                          <a:latin typeface="+mn-lt"/>
                        </a:rPr>
                        <a:t>3</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57.87</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9.965</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0.29895</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4734004"/>
                  </a:ext>
                </a:extLst>
              </a:tr>
              <a:tr h="306960">
                <a:tc>
                  <a:txBody>
                    <a:bodyPr/>
                    <a:lstStyle/>
                    <a:p>
                      <a:pPr algn="ctr"/>
                      <a:r>
                        <a:rPr lang="en-US" sz="1200" dirty="0">
                          <a:latin typeface="+mn-lt"/>
                        </a:rPr>
                        <a:t>4</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48.23</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8.305</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0.33220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579367"/>
                  </a:ext>
                </a:extLst>
              </a:tr>
              <a:tr h="306960">
                <a:tc>
                  <a:txBody>
                    <a:bodyPr/>
                    <a:lstStyle/>
                    <a:p>
                      <a:pPr algn="ctr"/>
                      <a:r>
                        <a:rPr lang="en-US" sz="1200" dirty="0">
                          <a:latin typeface="+mn-lt"/>
                        </a:rPr>
                        <a:t>5</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t>100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40.19</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6.920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0.34600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254698"/>
                  </a:ext>
                </a:extLst>
              </a:tr>
              <a:tr h="306960">
                <a:tc>
                  <a:txBody>
                    <a:bodyPr/>
                    <a:lstStyle/>
                    <a:p>
                      <a:pPr algn="ctr"/>
                      <a:r>
                        <a:rPr lang="en-US" sz="1200" dirty="0">
                          <a:latin typeface="+mn-lt"/>
                        </a:rPr>
                        <a:t>6</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t>100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33.49</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5.767</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0.34602</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149777"/>
                  </a:ext>
                </a:extLst>
              </a:tr>
              <a:tr h="306960">
                <a:tc>
                  <a:txBody>
                    <a:bodyPr/>
                    <a:lstStyle/>
                    <a:p>
                      <a:pPr algn="ctr"/>
                      <a:r>
                        <a:rPr lang="en-US" sz="1200" dirty="0">
                          <a:latin typeface="+mn-lt"/>
                        </a:rPr>
                        <a:t>7</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t>100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27.91</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4.806</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0.33642</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490345"/>
                  </a:ext>
                </a:extLst>
              </a:tr>
              <a:tr h="306960">
                <a:tc>
                  <a:txBody>
                    <a:bodyPr/>
                    <a:lstStyle/>
                    <a:p>
                      <a:pPr algn="ctr"/>
                      <a:r>
                        <a:rPr lang="en-US" sz="1200" dirty="0">
                          <a:latin typeface="+mn-lt"/>
                        </a:rPr>
                        <a:t>8</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23.26</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4.005</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0.32040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385362"/>
                  </a:ext>
                </a:extLst>
              </a:tr>
              <a:tr h="306960">
                <a:tc>
                  <a:txBody>
                    <a:bodyPr/>
                    <a:lstStyle/>
                    <a:p>
                      <a:pPr algn="ctr"/>
                      <a:r>
                        <a:rPr lang="en-US" sz="1200" dirty="0">
                          <a:latin typeface="+mn-lt"/>
                        </a:rPr>
                        <a:t>9</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t>100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19.38</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3.337</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0.30033</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0326801"/>
                  </a:ext>
                </a:extLst>
              </a:tr>
              <a:tr h="306960">
                <a:tc>
                  <a:txBody>
                    <a:bodyPr/>
                    <a:lstStyle/>
                    <a:p>
                      <a:pPr algn="ctr"/>
                      <a:r>
                        <a:rPr lang="en-US" sz="1200" dirty="0">
                          <a:latin typeface="+mn-lt"/>
                        </a:rPr>
                        <a:t>10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100</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16.15</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2.781</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0.27810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182995"/>
                  </a:ext>
                </a:extLst>
              </a:tr>
              <a:tr h="306960">
                <a:tc>
                  <a:txBody>
                    <a:bodyPr/>
                    <a:lstStyle/>
                    <a:p>
                      <a:pPr algn="ctr"/>
                      <a:r>
                        <a:rPr lang="en-US" sz="1200" dirty="0">
                          <a:latin typeface="+mn-lt"/>
                        </a:rPr>
                        <a:t>10</a:t>
                      </a: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1,000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161.51</a:t>
                      </a:r>
                      <a:endParaRPr lang="en-US" sz="1200" b="0" u="none"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27.808</a:t>
                      </a:r>
                      <a:endParaRPr lang="en-US" sz="1200" b="0" u="none"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2.78100</a:t>
                      </a:r>
                      <a:endParaRPr lang="en-US" sz="1200" b="0" u="none"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0661964"/>
                  </a:ext>
                </a:extLst>
              </a:tr>
              <a:tr h="306960">
                <a:tc>
                  <a:txBody>
                    <a:bodyPr/>
                    <a:lstStyle/>
                    <a:p>
                      <a:pPr algn="ctr"/>
                      <a:r>
                        <a:rPr lang="en-US" sz="1200" u="none" strike="noStrike" kern="1200" baseline="0" dirty="0">
                          <a:latin typeface="+mn-lt"/>
                        </a:rPr>
                        <a:t>Total</a:t>
                      </a:r>
                      <a:endParaRPr lang="en-US" sz="1200" dirty="0">
                        <a:latin typeface="+mn-lt"/>
                      </a:endParaRPr>
                    </a:p>
                  </a:txBody>
                  <a:tcPr marL="80660" marR="80660" marT="34055" marB="340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 dirty="0">
                          <a:solidFill>
                            <a:schemeClr val="tx1"/>
                          </a:solidFill>
                        </a:rPr>
                        <a:t>Blank</a:t>
                      </a:r>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580.76</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100.000</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kern="1200" baseline="0" dirty="0">
                          <a:solidFill>
                            <a:schemeClr val="tx1"/>
                          </a:solidFill>
                          <a:latin typeface="+mn-lt"/>
                          <a:ea typeface="+mn-ea"/>
                          <a:cs typeface="+mn-cs"/>
                        </a:rPr>
                        <a:t>5.72204</a:t>
                      </a:r>
                      <a:endParaRPr lang="en-US" sz="1200" dirty="0"/>
                    </a:p>
                  </a:txBody>
                  <a:tcPr marL="83469" marR="83469" marT="41735" marB="41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010782"/>
                  </a:ext>
                </a:extLst>
              </a:tr>
            </a:tbl>
          </a:graphicData>
        </a:graphic>
      </p:graphicFrame>
      <p:graphicFrame>
        <p:nvGraphicFramePr>
          <p:cNvPr id="6" name="Object 5">
            <a:extLst>
              <a:ext uri="{FF2B5EF4-FFF2-40B4-BE49-F238E27FC236}">
                <a16:creationId xmlns:a16="http://schemas.microsoft.com/office/drawing/2014/main" id="{048D2F26-E9D0-4BF1-9047-37E2F15804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0578209"/>
              </p:ext>
            </p:extLst>
          </p:nvPr>
        </p:nvGraphicFramePr>
        <p:xfrm>
          <a:off x="5219700" y="2148378"/>
          <a:ext cx="1373188" cy="182562"/>
        </p:xfrm>
        <a:graphic>
          <a:graphicData uri="http://schemas.openxmlformats.org/presentationml/2006/ole">
            <mc:AlternateContent xmlns:mc="http://schemas.openxmlformats.org/markup-compatibility/2006">
              <mc:Choice xmlns:v="urn:schemas-microsoft-com:vml" Requires="v">
                <p:oleObj name="Equation" r:id="rId2" imgW="3238200" imgH="431640" progId="Equation.DSMT4">
                  <p:embed/>
                </p:oleObj>
              </mc:Choice>
              <mc:Fallback>
                <p:oleObj name="Equation" r:id="rId2" imgW="3238200" imgH="431640" progId="Equation.DSMT4">
                  <p:embed/>
                  <p:pic>
                    <p:nvPicPr>
                      <p:cNvPr id="6" name="Object 5">
                        <a:extLst>
                          <a:ext uri="{FF2B5EF4-FFF2-40B4-BE49-F238E27FC236}">
                            <a16:creationId xmlns:a16="http://schemas.microsoft.com/office/drawing/2014/main" id="{048D2F26-E9D0-4BF1-9047-37E2F158047F}"/>
                          </a:ext>
                        </a:extLst>
                      </p:cNvPr>
                      <p:cNvPicPr/>
                      <p:nvPr/>
                    </p:nvPicPr>
                    <p:blipFill>
                      <a:blip r:embed="rId3"/>
                      <a:stretch>
                        <a:fillRect/>
                      </a:stretch>
                    </p:blipFill>
                    <p:spPr>
                      <a:xfrm>
                        <a:off x="5219700" y="2148378"/>
                        <a:ext cx="1373188" cy="182562"/>
                      </a:xfrm>
                      <a:prstGeom prst="rect">
                        <a:avLst/>
                      </a:prstGeom>
                      <a:solidFill>
                        <a:schemeClr val="bg1"/>
                      </a:solidFill>
                    </p:spPr>
                  </p:pic>
                </p:oleObj>
              </mc:Fallback>
            </mc:AlternateContent>
          </a:graphicData>
        </a:graphic>
      </p:graphicFrame>
      <p:graphicFrame>
        <p:nvGraphicFramePr>
          <p:cNvPr id="7" name="Object 6">
            <a:extLst>
              <a:ext uri="{FF2B5EF4-FFF2-40B4-BE49-F238E27FC236}">
                <a16:creationId xmlns:a16="http://schemas.microsoft.com/office/drawing/2014/main" id="{D03CFDD6-7A8D-4971-AA1F-AAA376882F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0689979"/>
              </p:ext>
            </p:extLst>
          </p:nvPr>
        </p:nvGraphicFramePr>
        <p:xfrm>
          <a:off x="7190887" y="2131600"/>
          <a:ext cx="1189935" cy="193578"/>
        </p:xfrm>
        <a:graphic>
          <a:graphicData uri="http://schemas.openxmlformats.org/presentationml/2006/ole">
            <mc:AlternateContent xmlns:mc="http://schemas.openxmlformats.org/markup-compatibility/2006">
              <mc:Choice xmlns:v="urn:schemas-microsoft-com:vml" Requires="v">
                <p:oleObj name="Equation" r:id="rId4" imgW="2654280" imgH="431640" progId="Equation.DSMT4">
                  <p:embed/>
                </p:oleObj>
              </mc:Choice>
              <mc:Fallback>
                <p:oleObj name="Equation" r:id="rId4" imgW="2654280" imgH="431640" progId="Equation.DSMT4">
                  <p:embed/>
                  <p:pic>
                    <p:nvPicPr>
                      <p:cNvPr id="7" name="Object 6">
                        <a:extLst>
                          <a:ext uri="{FF2B5EF4-FFF2-40B4-BE49-F238E27FC236}">
                            <a16:creationId xmlns:a16="http://schemas.microsoft.com/office/drawing/2014/main" id="{D03CFDD6-7A8D-4971-AA1F-AAA376882FE2}"/>
                          </a:ext>
                        </a:extLst>
                      </p:cNvPr>
                      <p:cNvPicPr/>
                      <p:nvPr/>
                    </p:nvPicPr>
                    <p:blipFill>
                      <a:blip r:embed="rId5"/>
                      <a:stretch>
                        <a:fillRect/>
                      </a:stretch>
                    </p:blipFill>
                    <p:spPr>
                      <a:xfrm>
                        <a:off x="7190887" y="2131600"/>
                        <a:ext cx="1189935" cy="193578"/>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742895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DC16-7F5F-4D41-9B68-04F0F3CC14A2}"/>
              </a:ext>
            </a:extLst>
          </p:cNvPr>
          <p:cNvSpPr>
            <a:spLocks noGrp="1"/>
          </p:cNvSpPr>
          <p:nvPr>
            <p:ph type="title"/>
          </p:nvPr>
        </p:nvSpPr>
        <p:spPr/>
        <p:txBody>
          <a:bodyPr/>
          <a:lstStyle/>
          <a:p>
            <a:r>
              <a:rPr lang="en-US" altLang="en-US" dirty="0">
                <a:ea typeface="ヒラギノ角ゴ Pro W3" pitchFamily="-84" charset="-128"/>
              </a:rPr>
              <a:t>Formula for Duration</a:t>
            </a:r>
            <a:endParaRPr lang="en-US" dirty="0"/>
          </a:p>
        </p:txBody>
      </p:sp>
      <p:graphicFrame>
        <p:nvGraphicFramePr>
          <p:cNvPr id="4" name="Object 3" descr="The equation for formula of duration. For long description in Notes pane, press F6.">
            <a:extLst>
              <a:ext uri="{FF2B5EF4-FFF2-40B4-BE49-F238E27FC236}">
                <a16:creationId xmlns:a16="http://schemas.microsoft.com/office/drawing/2014/main" id="{F25C8E9F-6B60-4CD1-9771-8CB919517264}"/>
              </a:ext>
            </a:extLst>
          </p:cNvPr>
          <p:cNvGraphicFramePr>
            <a:graphicFrameLocks noChangeAspect="1"/>
          </p:cNvGraphicFramePr>
          <p:nvPr>
            <p:extLst>
              <p:ext uri="{D42A27DB-BD31-4B8C-83A1-F6EECF244321}">
                <p14:modId xmlns:p14="http://schemas.microsoft.com/office/powerpoint/2010/main" val="294970693"/>
              </p:ext>
            </p:extLst>
          </p:nvPr>
        </p:nvGraphicFramePr>
        <p:xfrm>
          <a:off x="2654300" y="1374150"/>
          <a:ext cx="3835400" cy="800100"/>
        </p:xfrm>
        <a:graphic>
          <a:graphicData uri="http://schemas.openxmlformats.org/presentationml/2006/ole">
            <mc:AlternateContent xmlns:mc="http://schemas.openxmlformats.org/markup-compatibility/2006">
              <mc:Choice xmlns:v="urn:schemas-microsoft-com:vml" Requires="v">
                <p:oleObj name="Equation" r:id="rId3" imgW="3835080" imgH="799920" progId="Equation.DSMT4">
                  <p:embed/>
                </p:oleObj>
              </mc:Choice>
              <mc:Fallback>
                <p:oleObj name="Equation" r:id="rId3" imgW="3835080" imgH="799920" progId="Equation.DSMT4">
                  <p:embed/>
                  <p:pic>
                    <p:nvPicPr>
                      <p:cNvPr id="0" name=""/>
                      <p:cNvPicPr/>
                      <p:nvPr/>
                    </p:nvPicPr>
                    <p:blipFill>
                      <a:blip r:embed="rId4"/>
                      <a:stretch>
                        <a:fillRect/>
                      </a:stretch>
                    </p:blipFill>
                    <p:spPr>
                      <a:xfrm>
                        <a:off x="2654300" y="1374150"/>
                        <a:ext cx="3835400" cy="8001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8646C82-2CE3-4AAA-BE41-6038AFDCB5C7}"/>
              </a:ext>
            </a:extLst>
          </p:cNvPr>
          <p:cNvSpPr>
            <a:spLocks noGrp="1"/>
          </p:cNvSpPr>
          <p:nvPr>
            <p:ph sz="quarter" idx="13"/>
          </p:nvPr>
        </p:nvSpPr>
        <p:spPr>
          <a:xfrm>
            <a:off x="457200" y="2271010"/>
            <a:ext cx="8686800" cy="2406834"/>
          </a:xfrm>
        </p:spPr>
        <p:txBody>
          <a:bodyPr/>
          <a:lstStyle/>
          <a:p>
            <a:pPr marL="0" indent="0">
              <a:spcBef>
                <a:spcPts val="15000"/>
              </a:spcBef>
              <a:buNone/>
            </a:pPr>
            <a:r>
              <a:rPr lang="en-US" altLang="en-US" sz="2000" dirty="0">
                <a:ea typeface="ヒラギノ角ゴ Pro W3" pitchFamily="-84" charset="-128"/>
              </a:rPr>
              <a:t>Key facts about duration</a:t>
            </a:r>
          </a:p>
          <a:p>
            <a:pPr marL="432000" lvl="1" indent="-432000">
              <a:spcBef>
                <a:spcPts val="1500"/>
              </a:spcBef>
              <a:buFontTx/>
              <a:buAutoNum type="arabicPeriod"/>
            </a:pPr>
            <a:r>
              <a:rPr lang="en-US" altLang="en-US" sz="2000" dirty="0">
                <a:ea typeface="ヒラギノ角ゴ Pro W3" pitchFamily="-84" charset="-128"/>
              </a:rPr>
              <a:t>All else equal, when the maturity of a bond lengthens, the duration rises as well</a:t>
            </a:r>
          </a:p>
          <a:p>
            <a:pPr marL="432000" lvl="1" indent="-432000">
              <a:spcBef>
                <a:spcPts val="1500"/>
              </a:spcBef>
              <a:buFontTx/>
              <a:buAutoNum type="arabicPeriod"/>
            </a:pPr>
            <a:r>
              <a:rPr lang="en-US" altLang="en-US" sz="2000" dirty="0">
                <a:ea typeface="ヒラギノ角ゴ Pro W3" pitchFamily="-84" charset="-128"/>
              </a:rPr>
              <a:t>All else equal, when interest rates rise, the duration of a coupon bond fall</a:t>
            </a:r>
            <a:endParaRPr lang="en-US" sz="2000" dirty="0">
              <a:ea typeface="ヒラギノ角ゴ Pro W3" pitchFamily="-84" charset="-128"/>
            </a:endParaRPr>
          </a:p>
          <a:p>
            <a:pPr marL="829818" lvl="1" indent="-342900"/>
            <a:r>
              <a:rPr lang="en-US" altLang="en-US" sz="2000" dirty="0">
                <a:ea typeface="ヒラギノ角ゴ Pro W3" pitchFamily="-84" charset="-128"/>
              </a:rPr>
              <a:t>The higher the coupon rate on the bond, the shorter the duration of the bond</a:t>
            </a:r>
          </a:p>
          <a:p>
            <a:pPr marL="829818" lvl="1" indent="-342900"/>
            <a:r>
              <a:rPr lang="en-US" altLang="en-US" sz="2000" dirty="0">
                <a:ea typeface="ヒラギノ角ゴ Pro W3" pitchFamily="-84" charset="-128"/>
              </a:rPr>
              <a:t>Duration is additive: the duration of a portfolio of securities is the weighted-average of the durations of the individual securities, with the weights equaling the proportion of the portfolio invested in each security</a:t>
            </a:r>
            <a:endParaRPr lang="en-US" sz="2000" dirty="0"/>
          </a:p>
          <a:p>
            <a:pPr marL="432000" lvl="1" indent="-432000">
              <a:spcBef>
                <a:spcPts val="1500"/>
              </a:spcBef>
              <a:buFontTx/>
              <a:buAutoNum type="arabicPeriod"/>
            </a:pPr>
            <a:endParaRPr lang="en-US" sz="2000" dirty="0"/>
          </a:p>
        </p:txBody>
      </p:sp>
    </p:spTree>
    <p:extLst>
      <p:ext uri="{BB962C8B-B14F-4D97-AF65-F5344CB8AC3E}">
        <p14:creationId xmlns:p14="http://schemas.microsoft.com/office/powerpoint/2010/main" val="425059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D09F-2FB7-4193-9CE4-04B7CF3286AE}"/>
              </a:ext>
            </a:extLst>
          </p:cNvPr>
          <p:cNvSpPr>
            <a:spLocks noGrp="1"/>
          </p:cNvSpPr>
          <p:nvPr>
            <p:ph type="title"/>
          </p:nvPr>
        </p:nvSpPr>
        <p:spPr/>
        <p:txBody>
          <a:bodyPr/>
          <a:lstStyle/>
          <a:p>
            <a:r>
              <a:rPr lang="en-US" altLang="en-US" dirty="0">
                <a:ea typeface="ヒラギノ角ゴ Pro W3" pitchFamily="-84" charset="-128"/>
              </a:rPr>
              <a:t>Duration and Interest-Rate Risk </a:t>
            </a:r>
            <a:endParaRPr lang="en-US" dirty="0"/>
          </a:p>
        </p:txBody>
      </p:sp>
      <p:sp>
        <p:nvSpPr>
          <p:cNvPr id="3" name="Content Placeholder 2">
            <a:extLst>
              <a:ext uri="{FF2B5EF4-FFF2-40B4-BE49-F238E27FC236}">
                <a16:creationId xmlns:a16="http://schemas.microsoft.com/office/drawing/2014/main" id="{B0C40BD8-BDDF-4353-B169-D7A77FE908FD}"/>
              </a:ext>
            </a:extLst>
          </p:cNvPr>
          <p:cNvSpPr>
            <a:spLocks noGrp="1"/>
          </p:cNvSpPr>
          <p:nvPr>
            <p:ph sz="quarter" idx="13"/>
          </p:nvPr>
        </p:nvSpPr>
        <p:spPr>
          <a:xfrm>
            <a:off x="457200" y="1552574"/>
            <a:ext cx="8221851" cy="896157"/>
          </a:xfrm>
        </p:spPr>
        <p:txBody>
          <a:bodyPr/>
          <a:lstStyle/>
          <a:p>
            <a:pPr marL="432" indent="0">
              <a:buNone/>
            </a:pPr>
            <a:r>
              <a:rPr lang="en-US" altLang="en-US" dirty="0">
                <a:ea typeface="ヒラギノ角ゴ Pro W3" pitchFamily="-84" charset="-128"/>
                <a:sym typeface="Symbol" panose="05050102010706020507" pitchFamily="18" charset="2"/>
              </a:rPr>
              <a:t>Duration can be used to show that the approximate change in price is related to duration, as follows:</a:t>
            </a:r>
          </a:p>
        </p:txBody>
      </p:sp>
      <p:graphicFrame>
        <p:nvGraphicFramePr>
          <p:cNvPr id="17" name="Object 16" descr="% delta price = negative D U R times left parenthesis start fraction delta i over left parenthesis 1 + i right parenthesis right parenthesis end fraction ">
            <a:extLst>
              <a:ext uri="{FF2B5EF4-FFF2-40B4-BE49-F238E27FC236}">
                <a16:creationId xmlns:a16="http://schemas.microsoft.com/office/drawing/2014/main" id="{4D77D905-E9E5-4726-9D31-D86EEF9CA913}"/>
              </a:ext>
            </a:extLst>
          </p:cNvPr>
          <p:cNvGraphicFramePr>
            <a:graphicFrameLocks noChangeAspect="1"/>
          </p:cNvGraphicFramePr>
          <p:nvPr>
            <p:extLst>
              <p:ext uri="{D42A27DB-BD31-4B8C-83A1-F6EECF244321}">
                <p14:modId xmlns:p14="http://schemas.microsoft.com/office/powerpoint/2010/main" val="1540623688"/>
              </p:ext>
            </p:extLst>
          </p:nvPr>
        </p:nvGraphicFramePr>
        <p:xfrm>
          <a:off x="2141538" y="2608618"/>
          <a:ext cx="4241800" cy="431800"/>
        </p:xfrm>
        <a:graphic>
          <a:graphicData uri="http://schemas.openxmlformats.org/presentationml/2006/ole">
            <mc:AlternateContent xmlns:mc="http://schemas.openxmlformats.org/markup-compatibility/2006">
              <mc:Choice xmlns:v="urn:schemas-microsoft-com:vml" Requires="v">
                <p:oleObj name="Equation" r:id="rId2" imgW="4241520" imgH="431640" progId="Equation.DSMT4">
                  <p:embed/>
                </p:oleObj>
              </mc:Choice>
              <mc:Fallback>
                <p:oleObj name="Equation" r:id="rId2" imgW="4241520" imgH="431640" progId="Equation.DSMT4">
                  <p:embed/>
                  <p:pic>
                    <p:nvPicPr>
                      <p:cNvPr id="0" name=""/>
                      <p:cNvPicPr/>
                      <p:nvPr/>
                    </p:nvPicPr>
                    <p:blipFill>
                      <a:blip r:embed="rId3"/>
                      <a:stretch>
                        <a:fillRect/>
                      </a:stretch>
                    </p:blipFill>
                    <p:spPr>
                      <a:xfrm>
                        <a:off x="2141538" y="2608618"/>
                        <a:ext cx="4241800" cy="431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0EF61C9-6234-449E-8DA4-F3BD11870835}"/>
              </a:ext>
            </a:extLst>
          </p:cNvPr>
          <p:cNvSpPr>
            <a:spLocks noGrp="1"/>
          </p:cNvSpPr>
          <p:nvPr>
            <p:ph sz="quarter" idx="14"/>
          </p:nvPr>
        </p:nvSpPr>
        <p:spPr>
          <a:xfrm>
            <a:off x="457200" y="3046007"/>
            <a:ext cx="519193" cy="552186"/>
          </a:xfrm>
        </p:spPr>
        <p:txBody>
          <a:bodyPr/>
          <a:lstStyle/>
          <a:p>
            <a:r>
              <a:rPr lang="en-US" altLang="en-US" i="1" dirty="0" err="1">
                <a:ea typeface="ヒラギノ角ゴ Pro W3" pitchFamily="-84" charset="-128"/>
              </a:rPr>
              <a:t>i</a:t>
            </a:r>
            <a:endParaRPr lang="en-US" dirty="0"/>
          </a:p>
        </p:txBody>
      </p:sp>
      <p:graphicFrame>
        <p:nvGraphicFramePr>
          <p:cNvPr id="18" name="Object 17" descr="increase">
            <a:extLst>
              <a:ext uri="{FF2B5EF4-FFF2-40B4-BE49-F238E27FC236}">
                <a16:creationId xmlns:a16="http://schemas.microsoft.com/office/drawing/2014/main" id="{22B83B30-94F2-40A7-BD0A-563B90D87CAE}"/>
              </a:ext>
            </a:extLst>
          </p:cNvPr>
          <p:cNvGraphicFramePr>
            <a:graphicFrameLocks noChangeAspect="1"/>
          </p:cNvGraphicFramePr>
          <p:nvPr>
            <p:extLst>
              <p:ext uri="{D42A27DB-BD31-4B8C-83A1-F6EECF244321}">
                <p14:modId xmlns:p14="http://schemas.microsoft.com/office/powerpoint/2010/main" val="2163738607"/>
              </p:ext>
            </p:extLst>
          </p:nvPr>
        </p:nvGraphicFramePr>
        <p:xfrm>
          <a:off x="1054854" y="3160063"/>
          <a:ext cx="215900" cy="342900"/>
        </p:xfrm>
        <a:graphic>
          <a:graphicData uri="http://schemas.openxmlformats.org/presentationml/2006/ole">
            <mc:AlternateContent xmlns:mc="http://schemas.openxmlformats.org/markup-compatibility/2006">
              <mc:Choice xmlns:v="urn:schemas-microsoft-com:vml" Requires="v">
                <p:oleObj name="Equation" r:id="rId4" imgW="215640" imgH="342720" progId="Equation.DSMT4">
                  <p:embed/>
                </p:oleObj>
              </mc:Choice>
              <mc:Fallback>
                <p:oleObj name="Equation" r:id="rId4" imgW="215640" imgH="342720" progId="Equation.DSMT4">
                  <p:embed/>
                  <p:pic>
                    <p:nvPicPr>
                      <p:cNvPr id="0" name=""/>
                      <p:cNvPicPr/>
                      <p:nvPr/>
                    </p:nvPicPr>
                    <p:blipFill>
                      <a:blip r:embed="rId5"/>
                      <a:stretch>
                        <a:fillRect/>
                      </a:stretch>
                    </p:blipFill>
                    <p:spPr>
                      <a:xfrm>
                        <a:off x="1054854" y="3160063"/>
                        <a:ext cx="21590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E65030E-4D06-417D-8757-7B0A997182E6}"/>
              </a:ext>
            </a:extLst>
          </p:cNvPr>
          <p:cNvSpPr>
            <a:spLocks noGrp="1"/>
          </p:cNvSpPr>
          <p:nvPr>
            <p:ph sz="quarter" idx="15"/>
          </p:nvPr>
        </p:nvSpPr>
        <p:spPr>
          <a:xfrm>
            <a:off x="1364714" y="3132058"/>
            <a:ext cx="1867545" cy="425154"/>
          </a:xfrm>
        </p:spPr>
        <p:txBody>
          <a:bodyPr lIns="0" tIns="0" rIns="0" bIns="0"/>
          <a:lstStyle/>
          <a:p>
            <a:pPr marL="432" indent="0">
              <a:buNone/>
            </a:pPr>
            <a:r>
              <a:rPr lang="en-US" altLang="en-US" dirty="0">
                <a:ea typeface="ヒラギノ角ゴ Pro W3" pitchFamily="-84" charset="-128"/>
                <a:sym typeface="Symbol" panose="05050102010706020507" pitchFamily="18" charset="2"/>
              </a:rPr>
              <a:t>10% to 11%:</a:t>
            </a:r>
            <a:endParaRPr lang="en-US" dirty="0"/>
          </a:p>
        </p:txBody>
      </p:sp>
      <p:sp>
        <p:nvSpPr>
          <p:cNvPr id="6" name="Content Placeholder 5">
            <a:extLst>
              <a:ext uri="{FF2B5EF4-FFF2-40B4-BE49-F238E27FC236}">
                <a16:creationId xmlns:a16="http://schemas.microsoft.com/office/drawing/2014/main" id="{F7F1774B-AE79-4594-80D5-56C9BB535886}"/>
              </a:ext>
            </a:extLst>
          </p:cNvPr>
          <p:cNvSpPr>
            <a:spLocks noGrp="1"/>
          </p:cNvSpPr>
          <p:nvPr>
            <p:ph sz="quarter" idx="16"/>
          </p:nvPr>
        </p:nvSpPr>
        <p:spPr>
          <a:xfrm>
            <a:off x="457199" y="3695262"/>
            <a:ext cx="8596366" cy="404114"/>
          </a:xfrm>
        </p:spPr>
        <p:txBody>
          <a:bodyPr tIns="0"/>
          <a:lstStyle/>
          <a:p>
            <a:pPr lvl="1"/>
            <a:r>
              <a:rPr lang="en-US" altLang="en-US" sz="2200" dirty="0">
                <a:ea typeface="ヒラギノ角ゴ Pro W3" pitchFamily="-84" charset="-128"/>
              </a:rPr>
              <a:t>Using the duration from the first table (</a:t>
            </a:r>
            <a:r>
              <a:rPr lang="en-US" altLang="en-US" sz="2200" dirty="0"/>
              <a:t>10% coupon bond)</a:t>
            </a:r>
            <a:endParaRPr lang="en-US" sz="2200" dirty="0"/>
          </a:p>
        </p:txBody>
      </p:sp>
      <p:sp>
        <p:nvSpPr>
          <p:cNvPr id="8" name="Content Placeholder 7">
            <a:extLst>
              <a:ext uri="{FF2B5EF4-FFF2-40B4-BE49-F238E27FC236}">
                <a16:creationId xmlns:a16="http://schemas.microsoft.com/office/drawing/2014/main" id="{6730880F-FDE8-41A6-A785-EBABD40825E9}"/>
              </a:ext>
            </a:extLst>
          </p:cNvPr>
          <p:cNvSpPr>
            <a:spLocks noGrp="1"/>
          </p:cNvSpPr>
          <p:nvPr>
            <p:ph sz="quarter" idx="18"/>
          </p:nvPr>
        </p:nvSpPr>
        <p:spPr>
          <a:xfrm>
            <a:off x="914401" y="4181065"/>
            <a:ext cx="441959" cy="414257"/>
          </a:xfrm>
        </p:spPr>
        <p:txBody>
          <a:bodyPr tIns="0"/>
          <a:lstStyle/>
          <a:p>
            <a:pPr marL="0" lvl="1" indent="0"/>
            <a:r>
              <a:rPr lang="en-US" dirty="0"/>
              <a:t> </a:t>
            </a:r>
            <a:r>
              <a:rPr lang="en-US" sz="100" dirty="0"/>
              <a:t> </a:t>
            </a:r>
          </a:p>
        </p:txBody>
      </p:sp>
      <p:graphicFrame>
        <p:nvGraphicFramePr>
          <p:cNvPr id="20" name="Object 19" descr="% delta price = negative 6.76 times left parenthesis start fraction 0.01 over 1.10 right parenthesis end fraction = negative 6.15% ">
            <a:extLst>
              <a:ext uri="{FF2B5EF4-FFF2-40B4-BE49-F238E27FC236}">
                <a16:creationId xmlns:a16="http://schemas.microsoft.com/office/drawing/2014/main" id="{A18F1131-0BDE-4483-9E49-9A98BB370F93}"/>
              </a:ext>
            </a:extLst>
          </p:cNvPr>
          <p:cNvGraphicFramePr>
            <a:graphicFrameLocks noChangeAspect="1"/>
          </p:cNvGraphicFramePr>
          <p:nvPr>
            <p:extLst>
              <p:ext uri="{D42A27DB-BD31-4B8C-83A1-F6EECF244321}">
                <p14:modId xmlns:p14="http://schemas.microsoft.com/office/powerpoint/2010/main" val="1643726367"/>
              </p:ext>
            </p:extLst>
          </p:nvPr>
        </p:nvGraphicFramePr>
        <p:xfrm>
          <a:off x="1394068" y="4191147"/>
          <a:ext cx="5448300" cy="431800"/>
        </p:xfrm>
        <a:graphic>
          <a:graphicData uri="http://schemas.openxmlformats.org/presentationml/2006/ole">
            <mc:AlternateContent xmlns:mc="http://schemas.openxmlformats.org/markup-compatibility/2006">
              <mc:Choice xmlns:v="urn:schemas-microsoft-com:vml" Requires="v">
                <p:oleObj name="Equation" r:id="rId6" imgW="5448240" imgH="431640" progId="Equation.DSMT4">
                  <p:embed/>
                </p:oleObj>
              </mc:Choice>
              <mc:Fallback>
                <p:oleObj name="Equation" r:id="rId6" imgW="5448240" imgH="431640" progId="Equation.DSMT4">
                  <p:embed/>
                  <p:pic>
                    <p:nvPicPr>
                      <p:cNvPr id="0" name=""/>
                      <p:cNvPicPr/>
                      <p:nvPr/>
                    </p:nvPicPr>
                    <p:blipFill>
                      <a:blip r:embed="rId7"/>
                      <a:stretch>
                        <a:fillRect/>
                      </a:stretch>
                    </p:blipFill>
                    <p:spPr>
                      <a:xfrm>
                        <a:off x="1394068" y="4191147"/>
                        <a:ext cx="5448300" cy="431800"/>
                      </a:xfrm>
                      <a:prstGeom prst="rect">
                        <a:avLst/>
                      </a:prstGeom>
                    </p:spPr>
                  </p:pic>
                </p:oleObj>
              </mc:Fallback>
            </mc:AlternateContent>
          </a:graphicData>
        </a:graphic>
      </p:graphicFrame>
    </p:spTree>
    <p:extLst>
      <p:ext uri="{BB962C8B-B14F-4D97-AF65-F5344CB8AC3E}">
        <p14:creationId xmlns:p14="http://schemas.microsoft.com/office/powerpoint/2010/main" val="330184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B9AB-8813-401D-B13F-50497C1AF44F}"/>
              </a:ext>
            </a:extLst>
          </p:cNvPr>
          <p:cNvSpPr>
            <a:spLocks noGrp="1"/>
          </p:cNvSpPr>
          <p:nvPr>
            <p:ph type="title"/>
          </p:nvPr>
        </p:nvSpPr>
        <p:spPr/>
        <p:txBody>
          <a:bodyPr/>
          <a:lstStyle/>
          <a:p>
            <a:r>
              <a:rPr lang="en-US" altLang="en-US" dirty="0">
                <a:ea typeface="ヒラギノ角ゴ Pro W3" pitchFamily="-84" charset="-128"/>
              </a:rPr>
              <a:t>Duration and Interest-Rate Risk </a:t>
            </a:r>
            <a:r>
              <a:rPr lang="en-US" altLang="en-US" sz="2000" b="0" dirty="0">
                <a:ea typeface="ヒラギノ角ゴ Pro W3" pitchFamily="-84" charset="-128"/>
              </a:rPr>
              <a:t>(2 of 3)</a:t>
            </a:r>
            <a:endParaRPr lang="en-US" dirty="0"/>
          </a:p>
        </p:txBody>
      </p:sp>
      <p:sp>
        <p:nvSpPr>
          <p:cNvPr id="3" name="Content Placeholder 2">
            <a:extLst>
              <a:ext uri="{FF2B5EF4-FFF2-40B4-BE49-F238E27FC236}">
                <a16:creationId xmlns:a16="http://schemas.microsoft.com/office/drawing/2014/main" id="{1801B40A-50EC-43C2-B677-CC2E727785A5}"/>
              </a:ext>
            </a:extLst>
          </p:cNvPr>
          <p:cNvSpPr>
            <a:spLocks noGrp="1"/>
          </p:cNvSpPr>
          <p:nvPr>
            <p:ph sz="quarter" idx="13"/>
          </p:nvPr>
        </p:nvSpPr>
        <p:spPr>
          <a:xfrm>
            <a:off x="457200" y="1552574"/>
            <a:ext cx="596685" cy="493201"/>
          </a:xfrm>
        </p:spPr>
        <p:txBody>
          <a:bodyPr/>
          <a:lstStyle/>
          <a:p>
            <a:r>
              <a:rPr lang="en-US" altLang="en-US" i="1" dirty="0" err="1">
                <a:ea typeface="ヒラギノ角ゴ Pro W3" pitchFamily="-84" charset="-128"/>
              </a:rPr>
              <a:t>i</a:t>
            </a:r>
            <a:endParaRPr lang="en-US" dirty="0"/>
          </a:p>
        </p:txBody>
      </p:sp>
      <p:graphicFrame>
        <p:nvGraphicFramePr>
          <p:cNvPr id="17" name="Object 16" descr="increase">
            <a:extLst>
              <a:ext uri="{FF2B5EF4-FFF2-40B4-BE49-F238E27FC236}">
                <a16:creationId xmlns:a16="http://schemas.microsoft.com/office/drawing/2014/main" id="{B6675176-7147-480A-BA46-C5E925A95F30}"/>
              </a:ext>
            </a:extLst>
          </p:cNvPr>
          <p:cNvGraphicFramePr>
            <a:graphicFrameLocks noChangeAspect="1"/>
          </p:cNvGraphicFramePr>
          <p:nvPr>
            <p:extLst>
              <p:ext uri="{D42A27DB-BD31-4B8C-83A1-F6EECF244321}">
                <p14:modId xmlns:p14="http://schemas.microsoft.com/office/powerpoint/2010/main" val="1775210658"/>
              </p:ext>
            </p:extLst>
          </p:nvPr>
        </p:nvGraphicFramePr>
        <p:xfrm>
          <a:off x="1143388" y="1664402"/>
          <a:ext cx="215900" cy="342900"/>
        </p:xfrm>
        <a:graphic>
          <a:graphicData uri="http://schemas.openxmlformats.org/presentationml/2006/ole">
            <mc:AlternateContent xmlns:mc="http://schemas.openxmlformats.org/markup-compatibility/2006">
              <mc:Choice xmlns:v="urn:schemas-microsoft-com:vml" Requires="v">
                <p:oleObj name="Equation" r:id="rId2" imgW="215640" imgH="342720" progId="Equation.DSMT4">
                  <p:embed/>
                </p:oleObj>
              </mc:Choice>
              <mc:Fallback>
                <p:oleObj name="Equation" r:id="rId2" imgW="215640" imgH="342720" progId="Equation.DSMT4">
                  <p:embed/>
                  <p:pic>
                    <p:nvPicPr>
                      <p:cNvPr id="18" name="Object 17">
                        <a:extLst>
                          <a:ext uri="{FF2B5EF4-FFF2-40B4-BE49-F238E27FC236}">
                            <a16:creationId xmlns:a16="http://schemas.microsoft.com/office/drawing/2014/main" id="{22B83B30-94F2-40A7-BD0A-563B90D87CAE}"/>
                          </a:ext>
                        </a:extLst>
                      </p:cNvPr>
                      <p:cNvPicPr/>
                      <p:nvPr/>
                    </p:nvPicPr>
                    <p:blipFill>
                      <a:blip r:embed="rId3"/>
                      <a:stretch>
                        <a:fillRect/>
                      </a:stretch>
                    </p:blipFill>
                    <p:spPr>
                      <a:xfrm>
                        <a:off x="1143388" y="1664402"/>
                        <a:ext cx="215900" cy="342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0986BB9-41E2-4B2E-807B-979F7680F1E0}"/>
              </a:ext>
            </a:extLst>
          </p:cNvPr>
          <p:cNvSpPr>
            <a:spLocks noGrp="1"/>
          </p:cNvSpPr>
          <p:nvPr>
            <p:ph sz="quarter" idx="14"/>
          </p:nvPr>
        </p:nvSpPr>
        <p:spPr>
          <a:xfrm>
            <a:off x="1437104" y="1659093"/>
            <a:ext cx="1891520" cy="433438"/>
          </a:xfrm>
        </p:spPr>
        <p:txBody>
          <a:bodyPr lIns="0" tIns="0" rIns="0" bIns="0"/>
          <a:lstStyle/>
          <a:p>
            <a:pPr marL="432" indent="0">
              <a:buNone/>
            </a:pPr>
            <a:r>
              <a:rPr lang="en-US" altLang="en-US" dirty="0">
                <a:ea typeface="ヒラギノ角ゴ Pro W3" pitchFamily="-84" charset="-128"/>
                <a:sym typeface="Symbol" panose="05050102010706020507" pitchFamily="18" charset="2"/>
              </a:rPr>
              <a:t>10% to 11%:</a:t>
            </a:r>
            <a:endParaRPr lang="en-US" dirty="0"/>
          </a:p>
        </p:txBody>
      </p:sp>
      <p:sp>
        <p:nvSpPr>
          <p:cNvPr id="5" name="Content Placeholder 4">
            <a:extLst>
              <a:ext uri="{FF2B5EF4-FFF2-40B4-BE49-F238E27FC236}">
                <a16:creationId xmlns:a16="http://schemas.microsoft.com/office/drawing/2014/main" id="{2981C2E8-4AA5-4D38-9E29-CBA126E7D332}"/>
              </a:ext>
            </a:extLst>
          </p:cNvPr>
          <p:cNvSpPr>
            <a:spLocks noGrp="1"/>
          </p:cNvSpPr>
          <p:nvPr>
            <p:ph sz="quarter" idx="15"/>
          </p:nvPr>
        </p:nvSpPr>
        <p:spPr>
          <a:xfrm>
            <a:off x="457199" y="2163063"/>
            <a:ext cx="8365253" cy="425154"/>
          </a:xfrm>
        </p:spPr>
        <p:txBody>
          <a:bodyPr tIns="0"/>
          <a:lstStyle/>
          <a:p>
            <a:pPr lvl="1"/>
            <a:r>
              <a:rPr lang="en-US" altLang="en-US" sz="2200" dirty="0"/>
              <a:t>Using the duration from second table 20% coupon bond, </a:t>
            </a:r>
            <a:r>
              <a:rPr lang="en-US" altLang="en-US" sz="2200" i="1" dirty="0"/>
              <a:t>DUR </a:t>
            </a:r>
            <a:r>
              <a:rPr lang="en-US" altLang="en-US" sz="2200" dirty="0"/>
              <a:t>= 5.72 years</a:t>
            </a:r>
            <a:endParaRPr lang="en-US" sz="2200" dirty="0"/>
          </a:p>
        </p:txBody>
      </p:sp>
      <p:sp>
        <p:nvSpPr>
          <p:cNvPr id="6" name="Content Placeholder 5">
            <a:extLst>
              <a:ext uri="{FF2B5EF4-FFF2-40B4-BE49-F238E27FC236}">
                <a16:creationId xmlns:a16="http://schemas.microsoft.com/office/drawing/2014/main" id="{BA8BBD70-CDF4-4BF9-9217-60CB455C6608}"/>
              </a:ext>
            </a:extLst>
          </p:cNvPr>
          <p:cNvSpPr>
            <a:spLocks noGrp="1"/>
          </p:cNvSpPr>
          <p:nvPr>
            <p:ph sz="quarter" idx="16"/>
          </p:nvPr>
        </p:nvSpPr>
        <p:spPr>
          <a:xfrm>
            <a:off x="968719" y="2866365"/>
            <a:ext cx="426719" cy="404114"/>
          </a:xfrm>
        </p:spPr>
        <p:txBody>
          <a:bodyPr tIns="0"/>
          <a:lstStyle/>
          <a:p>
            <a:pPr marL="0" lvl="1" indent="0"/>
            <a:r>
              <a:rPr lang="en-US" dirty="0"/>
              <a:t> </a:t>
            </a:r>
            <a:r>
              <a:rPr lang="en-US" sz="100" dirty="0"/>
              <a:t> </a:t>
            </a:r>
          </a:p>
        </p:txBody>
      </p:sp>
      <p:graphicFrame>
        <p:nvGraphicFramePr>
          <p:cNvPr id="18" name="Object 17" descr="% delta price = negative 5.72 times left parenthesis start fraction 0.01 over 1.10 right parenthesis end fraction = negative 5.20% ">
            <a:extLst>
              <a:ext uri="{FF2B5EF4-FFF2-40B4-BE49-F238E27FC236}">
                <a16:creationId xmlns:a16="http://schemas.microsoft.com/office/drawing/2014/main" id="{A7133A2E-294E-4599-8B99-E03228392E88}"/>
              </a:ext>
            </a:extLst>
          </p:cNvPr>
          <p:cNvGraphicFramePr>
            <a:graphicFrameLocks noChangeAspect="1"/>
          </p:cNvGraphicFramePr>
          <p:nvPr>
            <p:extLst>
              <p:ext uri="{D42A27DB-BD31-4B8C-83A1-F6EECF244321}">
                <p14:modId xmlns:p14="http://schemas.microsoft.com/office/powerpoint/2010/main" val="2660925229"/>
              </p:ext>
            </p:extLst>
          </p:nvPr>
        </p:nvGraphicFramePr>
        <p:xfrm>
          <a:off x="1464909" y="2902386"/>
          <a:ext cx="5448300" cy="431800"/>
        </p:xfrm>
        <a:graphic>
          <a:graphicData uri="http://schemas.openxmlformats.org/presentationml/2006/ole">
            <mc:AlternateContent xmlns:mc="http://schemas.openxmlformats.org/markup-compatibility/2006">
              <mc:Choice xmlns:v="urn:schemas-microsoft-com:vml" Requires="v">
                <p:oleObj name="Equation" r:id="rId4" imgW="5448240" imgH="431640" progId="Equation.DSMT4">
                  <p:embed/>
                </p:oleObj>
              </mc:Choice>
              <mc:Fallback>
                <p:oleObj name="Equation" r:id="rId4" imgW="5448240" imgH="431640" progId="Equation.DSMT4">
                  <p:embed/>
                  <p:pic>
                    <p:nvPicPr>
                      <p:cNvPr id="0" name=""/>
                      <p:cNvPicPr/>
                      <p:nvPr/>
                    </p:nvPicPr>
                    <p:blipFill>
                      <a:blip r:embed="rId5"/>
                      <a:stretch>
                        <a:fillRect/>
                      </a:stretch>
                    </p:blipFill>
                    <p:spPr>
                      <a:xfrm>
                        <a:off x="1464909" y="2902386"/>
                        <a:ext cx="5448300" cy="431800"/>
                      </a:xfrm>
                      <a:prstGeom prst="rect">
                        <a:avLst/>
                      </a:prstGeom>
                    </p:spPr>
                  </p:pic>
                </p:oleObj>
              </mc:Fallback>
            </mc:AlternateContent>
          </a:graphicData>
        </a:graphic>
      </p:graphicFrame>
    </p:spTree>
    <p:extLst>
      <p:ext uri="{BB962C8B-B14F-4D97-AF65-F5344CB8AC3E}">
        <p14:creationId xmlns:p14="http://schemas.microsoft.com/office/powerpoint/2010/main" val="403492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2AD1-8781-4D03-8789-7C65E770EEC4}"/>
              </a:ext>
            </a:extLst>
          </p:cNvPr>
          <p:cNvSpPr>
            <a:spLocks noGrp="1"/>
          </p:cNvSpPr>
          <p:nvPr>
            <p:ph type="title"/>
          </p:nvPr>
        </p:nvSpPr>
        <p:spPr/>
        <p:txBody>
          <a:bodyPr/>
          <a:lstStyle/>
          <a:p>
            <a:r>
              <a:rPr lang="en-US" altLang="en-US" dirty="0">
                <a:ea typeface="ヒラギノ角ゴ Pro W3" pitchFamily="-84" charset="-128"/>
              </a:rPr>
              <a:t>Duration and Interest-Rate Risk</a:t>
            </a:r>
            <a:endParaRPr lang="en-US" dirty="0"/>
          </a:p>
        </p:txBody>
      </p:sp>
      <p:sp>
        <p:nvSpPr>
          <p:cNvPr id="3" name="Content Placeholder 2">
            <a:extLst>
              <a:ext uri="{FF2B5EF4-FFF2-40B4-BE49-F238E27FC236}">
                <a16:creationId xmlns:a16="http://schemas.microsoft.com/office/drawing/2014/main" id="{4A32204E-8379-4E1F-A7C4-2A6D6512B644}"/>
              </a:ext>
            </a:extLst>
          </p:cNvPr>
          <p:cNvSpPr>
            <a:spLocks noGrp="1"/>
          </p:cNvSpPr>
          <p:nvPr>
            <p:ph sz="quarter" idx="13"/>
          </p:nvPr>
        </p:nvSpPr>
        <p:spPr/>
        <p:txBody>
          <a:bodyPr/>
          <a:lstStyle/>
          <a:p>
            <a:r>
              <a:rPr lang="en-US" altLang="en-US" dirty="0">
                <a:ea typeface="ヒラギノ角ゴ Pro W3" pitchFamily="-84" charset="-128"/>
              </a:rPr>
              <a:t>The greater the duration of a security, the greater the percentage change in the market value of the security for a given change in interest rates</a:t>
            </a:r>
          </a:p>
          <a:p>
            <a:r>
              <a:rPr lang="en-US" altLang="en-US" dirty="0">
                <a:ea typeface="ヒラギノ角ゴ Pro W3" pitchFamily="-84" charset="-128"/>
              </a:rPr>
              <a:t>Therefore, the greater the duration of a security, the greater its interest-rate risk</a:t>
            </a:r>
            <a:endParaRPr lang="en-US" dirty="0"/>
          </a:p>
        </p:txBody>
      </p:sp>
    </p:spTree>
    <p:extLst>
      <p:ext uri="{BB962C8B-B14F-4D97-AF65-F5344CB8AC3E}">
        <p14:creationId xmlns:p14="http://schemas.microsoft.com/office/powerpoint/2010/main" val="2759144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59CD-141F-4CB7-9A99-53F714830A63}"/>
              </a:ext>
            </a:extLst>
          </p:cNvPr>
          <p:cNvSpPr>
            <a:spLocks noGrp="1"/>
          </p:cNvSpPr>
          <p:nvPr>
            <p:ph type="title"/>
          </p:nvPr>
        </p:nvSpPr>
        <p:spPr/>
        <p:txBody>
          <a:bodyPr/>
          <a:lstStyle/>
          <a:p>
            <a:r>
              <a:rPr lang="en-US" altLang="en-US" dirty="0">
                <a:ea typeface="ヒラギノ角ゴ Pro W3" pitchFamily="-84" charset="-128"/>
              </a:rPr>
              <a:t>Summary </a:t>
            </a:r>
            <a:endParaRPr lang="en-US" dirty="0"/>
          </a:p>
        </p:txBody>
      </p:sp>
      <p:sp>
        <p:nvSpPr>
          <p:cNvPr id="3" name="Content Placeholder 2">
            <a:extLst>
              <a:ext uri="{FF2B5EF4-FFF2-40B4-BE49-F238E27FC236}">
                <a16:creationId xmlns:a16="http://schemas.microsoft.com/office/drawing/2014/main" id="{592A758C-B279-4183-A53F-4FD699477C91}"/>
              </a:ext>
            </a:extLst>
          </p:cNvPr>
          <p:cNvSpPr>
            <a:spLocks noGrp="1"/>
          </p:cNvSpPr>
          <p:nvPr>
            <p:ph sz="quarter" idx="13"/>
          </p:nvPr>
        </p:nvSpPr>
        <p:spPr/>
        <p:txBody>
          <a:bodyPr/>
          <a:lstStyle/>
          <a:p>
            <a:r>
              <a:rPr lang="en-US" altLang="en-US" dirty="0">
                <a:ea typeface="ヒラギノ角ゴ Pro W3" pitchFamily="-84" charset="-128"/>
              </a:rPr>
              <a:t>Measuring Interest Rates: We examined several techniques for measuring the interest rate required on debt instruments.</a:t>
            </a:r>
          </a:p>
          <a:p>
            <a:r>
              <a:rPr lang="en-US" altLang="en-US" dirty="0">
                <a:ea typeface="ヒラギノ角ゴ Pro W3" pitchFamily="-84" charset="-128"/>
              </a:rPr>
              <a:t>The Distinction Between Real and Nominal Interest Rates: We examined the meaning of interest in the context of price inflation.</a:t>
            </a:r>
          </a:p>
          <a:p>
            <a:r>
              <a:rPr lang="en-US" altLang="en-US" dirty="0">
                <a:ea typeface="ヒラギノ角ゴ Pro W3" pitchFamily="-84" charset="-128"/>
              </a:rPr>
              <a:t>The Distinction Between Interest Rates and Returns: We examined what each means and how they should be viewed for asset valuation.</a:t>
            </a:r>
            <a:endParaRPr lang="en-US" dirty="0"/>
          </a:p>
          <a:p>
            <a:endParaRPr lang="en-US" dirty="0"/>
          </a:p>
        </p:txBody>
      </p:sp>
    </p:spTree>
    <p:extLst>
      <p:ext uri="{BB962C8B-B14F-4D97-AF65-F5344CB8AC3E}">
        <p14:creationId xmlns:p14="http://schemas.microsoft.com/office/powerpoint/2010/main" val="172612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58E2-01C0-4C04-B47C-4AD792FF2280}"/>
              </a:ext>
            </a:extLst>
          </p:cNvPr>
          <p:cNvSpPr>
            <a:spLocks noGrp="1"/>
          </p:cNvSpPr>
          <p:nvPr>
            <p:ph type="title"/>
          </p:nvPr>
        </p:nvSpPr>
        <p:spPr/>
        <p:txBody>
          <a:bodyPr/>
          <a:lstStyle/>
          <a:p>
            <a:r>
              <a:rPr lang="en-US" dirty="0"/>
              <a:t>Lecture Preview </a:t>
            </a:r>
            <a:r>
              <a:rPr lang="en-US" sz="2000" b="0" dirty="0"/>
              <a:t>(cont.)</a:t>
            </a:r>
            <a:endParaRPr lang="en-US" dirty="0"/>
          </a:p>
        </p:txBody>
      </p:sp>
      <p:sp>
        <p:nvSpPr>
          <p:cNvPr id="3" name="Content Placeholder 2">
            <a:extLst>
              <a:ext uri="{FF2B5EF4-FFF2-40B4-BE49-F238E27FC236}">
                <a16:creationId xmlns:a16="http://schemas.microsoft.com/office/drawing/2014/main" id="{ADF384C9-A271-48B8-81A8-257E7C03BFB0}"/>
              </a:ext>
            </a:extLst>
          </p:cNvPr>
          <p:cNvSpPr>
            <a:spLocks noGrp="1"/>
          </p:cNvSpPr>
          <p:nvPr>
            <p:ph sz="quarter" idx="13"/>
          </p:nvPr>
        </p:nvSpPr>
        <p:spPr/>
        <p:txBody>
          <a:bodyPr/>
          <a:lstStyle/>
          <a:p>
            <a:pPr marL="255600">
              <a:lnSpc>
                <a:spcPct val="90000"/>
              </a:lnSpc>
              <a:defRPr/>
            </a:pPr>
            <a:r>
              <a:rPr lang="en-US" dirty="0"/>
              <a:t>In this lecture, we will develop a better understanding of interest rates. We examine the terminology and calculation of various rates, and we show the importance of these rates in our lives and the general economy. Topics include:</a:t>
            </a:r>
          </a:p>
          <a:p>
            <a:pPr marL="742518" lvl="1">
              <a:defRPr/>
            </a:pPr>
            <a:r>
              <a:rPr lang="en-US" dirty="0"/>
              <a:t>Measuring Interest Rates</a:t>
            </a:r>
          </a:p>
          <a:p>
            <a:pPr marL="742518" lvl="1">
              <a:defRPr/>
            </a:pPr>
            <a:r>
              <a:rPr lang="en-US" dirty="0"/>
              <a:t>The Distinction Between Real and Nominal </a:t>
            </a:r>
            <a:br>
              <a:rPr lang="en-US" dirty="0"/>
            </a:br>
            <a:r>
              <a:rPr lang="en-US" dirty="0"/>
              <a:t>Interest Rates</a:t>
            </a:r>
          </a:p>
          <a:p>
            <a:pPr marL="742518" lvl="1">
              <a:defRPr/>
            </a:pPr>
            <a:r>
              <a:rPr lang="en-US" dirty="0"/>
              <a:t>The Distinction Between Interest Rates and Returns</a:t>
            </a:r>
          </a:p>
        </p:txBody>
      </p:sp>
    </p:spTree>
    <p:extLst>
      <p:ext uri="{BB962C8B-B14F-4D97-AF65-F5344CB8AC3E}">
        <p14:creationId xmlns:p14="http://schemas.microsoft.com/office/powerpoint/2010/main" val="111146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2475-EBF9-4E8F-B984-46862B8A109E}"/>
              </a:ext>
            </a:extLst>
          </p:cNvPr>
          <p:cNvSpPr>
            <a:spLocks noGrp="1"/>
          </p:cNvSpPr>
          <p:nvPr>
            <p:ph type="title"/>
          </p:nvPr>
        </p:nvSpPr>
        <p:spPr/>
        <p:txBody>
          <a:bodyPr/>
          <a:lstStyle/>
          <a:p>
            <a:r>
              <a:rPr lang="en-US" dirty="0"/>
              <a:t>Present Value Introduction</a:t>
            </a:r>
          </a:p>
        </p:txBody>
      </p:sp>
      <p:sp>
        <p:nvSpPr>
          <p:cNvPr id="3" name="Content Placeholder 2">
            <a:extLst>
              <a:ext uri="{FF2B5EF4-FFF2-40B4-BE49-F238E27FC236}">
                <a16:creationId xmlns:a16="http://schemas.microsoft.com/office/drawing/2014/main" id="{12C97827-3688-4AF6-934D-8F57DD0AE12A}"/>
              </a:ext>
            </a:extLst>
          </p:cNvPr>
          <p:cNvSpPr>
            <a:spLocks noGrp="1"/>
          </p:cNvSpPr>
          <p:nvPr>
            <p:ph sz="quarter" idx="13"/>
          </p:nvPr>
        </p:nvSpPr>
        <p:spPr>
          <a:xfrm>
            <a:off x="457200" y="1556327"/>
            <a:ext cx="8175356" cy="4586896"/>
          </a:xfrm>
        </p:spPr>
        <p:txBody>
          <a:bodyPr/>
          <a:lstStyle/>
          <a:p>
            <a:r>
              <a:rPr lang="en-US" altLang="en-US" dirty="0">
                <a:ea typeface="ヒラギノ角ゴ Pro W3" pitchFamily="-84" charset="-128"/>
              </a:rPr>
              <a:t>Different debt instruments have very different streams of cash payments to the holder (known as </a:t>
            </a:r>
            <a:r>
              <a:rPr lang="en-US" altLang="en-US" b="1" dirty="0">
                <a:ea typeface="ヒラギノ角ゴ Pro W3" pitchFamily="-84" charset="-128"/>
              </a:rPr>
              <a:t>cash flows</a:t>
            </a:r>
            <a:r>
              <a:rPr lang="en-US" altLang="en-US" dirty="0">
                <a:ea typeface="ヒラギノ角ゴ Pro W3" pitchFamily="-84" charset="-128"/>
              </a:rPr>
              <a:t>), with very different timing.</a:t>
            </a:r>
          </a:p>
          <a:p>
            <a:r>
              <a:rPr lang="en-US" altLang="en-US" dirty="0">
                <a:ea typeface="ヒラギノ角ゴ Pro W3" pitchFamily="-84" charset="-128"/>
              </a:rPr>
              <a:t>All else being equal, debt instruments are evaluated against one another based on the </a:t>
            </a:r>
            <a:r>
              <a:rPr lang="en-US" altLang="en-US" b="1" dirty="0">
                <a:ea typeface="ヒラギノ角ゴ Pro W3" pitchFamily="-84" charset="-128"/>
              </a:rPr>
              <a:t>amount</a:t>
            </a:r>
            <a:r>
              <a:rPr lang="en-US" altLang="en-US" dirty="0">
                <a:ea typeface="ヒラギノ角ゴ Pro W3" pitchFamily="-84" charset="-128"/>
              </a:rPr>
              <a:t> of each cash flow and the </a:t>
            </a:r>
            <a:r>
              <a:rPr lang="en-US" altLang="en-US" b="1" dirty="0">
                <a:ea typeface="ヒラギノ角ゴ Pro W3" pitchFamily="-84" charset="-128"/>
              </a:rPr>
              <a:t>timing </a:t>
            </a:r>
            <a:r>
              <a:rPr lang="en-US" altLang="en-US" dirty="0">
                <a:ea typeface="ヒラギノ角ゴ Pro W3" pitchFamily="-84" charset="-128"/>
              </a:rPr>
              <a:t>of each cash flow.</a:t>
            </a:r>
          </a:p>
          <a:p>
            <a:r>
              <a:rPr lang="en-US" altLang="en-US" dirty="0">
                <a:ea typeface="ヒラギノ角ゴ Pro W3" pitchFamily="-84" charset="-128"/>
              </a:rPr>
              <a:t>This evaluation, where the analysis of the amount and timing of a debt instrument</a:t>
            </a:r>
            <a:r>
              <a:rPr lang="en-US" altLang="ja-JP" dirty="0"/>
              <a:t>’</a:t>
            </a:r>
            <a:r>
              <a:rPr lang="en-US" altLang="ja-JP" dirty="0">
                <a:ea typeface="ヒラギノ角ゴ Pro W3" pitchFamily="-84" charset="-128"/>
              </a:rPr>
              <a:t>s cash flows lead to its </a:t>
            </a:r>
            <a:r>
              <a:rPr lang="en-US" altLang="ja-JP" b="1" dirty="0">
                <a:ea typeface="ヒラギノ角ゴ Pro W3" pitchFamily="-84" charset="-128"/>
              </a:rPr>
              <a:t>yield to maturity or interest rate</a:t>
            </a:r>
            <a:r>
              <a:rPr lang="en-US" altLang="ja-JP" dirty="0">
                <a:ea typeface="ヒラギノ角ゴ Pro W3" pitchFamily="-84" charset="-128"/>
              </a:rPr>
              <a:t>, is called </a:t>
            </a:r>
            <a:r>
              <a:rPr lang="en-US" altLang="ja-JP" b="1" dirty="0">
                <a:ea typeface="ヒラギノ角ゴ Pro W3" pitchFamily="-84" charset="-128"/>
              </a:rPr>
              <a:t>present value </a:t>
            </a:r>
            <a:r>
              <a:rPr lang="en-US" altLang="ja-JP" dirty="0">
                <a:ea typeface="ヒラギノ角ゴ Pro W3" pitchFamily="-84" charset="-128"/>
              </a:rPr>
              <a:t>analysis.</a:t>
            </a:r>
            <a:endParaRPr lang="en-US" dirty="0"/>
          </a:p>
        </p:txBody>
      </p:sp>
    </p:spTree>
    <p:extLst>
      <p:ext uri="{BB962C8B-B14F-4D97-AF65-F5344CB8AC3E}">
        <p14:creationId xmlns:p14="http://schemas.microsoft.com/office/powerpoint/2010/main" val="304329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2475-EBF9-4E8F-B984-46862B8A109E}"/>
              </a:ext>
            </a:extLst>
          </p:cNvPr>
          <p:cNvSpPr>
            <a:spLocks noGrp="1"/>
          </p:cNvSpPr>
          <p:nvPr>
            <p:ph type="title"/>
          </p:nvPr>
        </p:nvSpPr>
        <p:spPr/>
        <p:txBody>
          <a:bodyPr/>
          <a:lstStyle/>
          <a:p>
            <a:r>
              <a:rPr lang="en-US" dirty="0"/>
              <a:t>Present Value</a:t>
            </a:r>
          </a:p>
        </p:txBody>
      </p:sp>
      <p:sp>
        <p:nvSpPr>
          <p:cNvPr id="3" name="Content Placeholder 2">
            <a:extLst>
              <a:ext uri="{FF2B5EF4-FFF2-40B4-BE49-F238E27FC236}">
                <a16:creationId xmlns:a16="http://schemas.microsoft.com/office/drawing/2014/main" id="{12C97827-3688-4AF6-934D-8F57DD0AE12A}"/>
              </a:ext>
            </a:extLst>
          </p:cNvPr>
          <p:cNvSpPr>
            <a:spLocks noGrp="1"/>
          </p:cNvSpPr>
          <p:nvPr>
            <p:ph sz="quarter" idx="13"/>
          </p:nvPr>
        </p:nvSpPr>
        <p:spPr>
          <a:xfrm>
            <a:off x="457200" y="1556327"/>
            <a:ext cx="8175356" cy="4586896"/>
          </a:xfrm>
        </p:spPr>
        <p:txBody>
          <a:bodyPr/>
          <a:lstStyle/>
          <a:p>
            <a:r>
              <a:rPr lang="en-US" altLang="en-US" dirty="0">
                <a:ea typeface="ヒラギノ角ゴ Pro W3" pitchFamily="-84" charset="-128"/>
              </a:rPr>
              <a:t>The concept of </a:t>
            </a:r>
            <a:r>
              <a:rPr lang="en-US" altLang="en-US" b="1" dirty="0">
                <a:ea typeface="ヒラギノ角ゴ Pro W3" pitchFamily="-84" charset="-128"/>
              </a:rPr>
              <a:t>present value </a:t>
            </a:r>
            <a:r>
              <a:rPr lang="en-US" altLang="en-US" dirty="0">
                <a:ea typeface="ヒラギノ角ゴ Pro W3" pitchFamily="-84" charset="-128"/>
              </a:rPr>
              <a:t>(or </a:t>
            </a:r>
            <a:r>
              <a:rPr lang="en-US" altLang="en-US" b="1" dirty="0">
                <a:ea typeface="ヒラギノ角ゴ Pro W3" pitchFamily="-84" charset="-128"/>
              </a:rPr>
              <a:t>present discounted value</a:t>
            </a:r>
            <a:r>
              <a:rPr lang="en-US" altLang="en-US" dirty="0">
                <a:ea typeface="ヒラギノ角ゴ Pro W3" pitchFamily="-84" charset="-128"/>
              </a:rPr>
              <a:t>) is based on the commonsense notion that a dollar of cash flow paid to you one year from now is less valuable to you than a dollar paid to you today. This notion is true because you could invest the dollar in a savings account that earns interest and have more than a dollar in one year.</a:t>
            </a:r>
          </a:p>
          <a:p>
            <a:r>
              <a:rPr lang="en-US" altLang="en-US" dirty="0">
                <a:ea typeface="ヒラギノ角ゴ Pro W3" pitchFamily="-84" charset="-128"/>
              </a:rPr>
              <a:t>The term present value (P</a:t>
            </a:r>
            <a:r>
              <a:rPr lang="en-US" altLang="en-US" sz="100" dirty="0">
                <a:ea typeface="ヒラギノ角ゴ Pro W3" pitchFamily="-84" charset="-128"/>
              </a:rPr>
              <a:t> </a:t>
            </a:r>
            <a:r>
              <a:rPr lang="en-US" altLang="en-US" dirty="0">
                <a:ea typeface="ヒラギノ角ゴ Pro W3" pitchFamily="-84" charset="-128"/>
              </a:rPr>
              <a:t>V) can be extended to mean the P</a:t>
            </a:r>
            <a:r>
              <a:rPr lang="en-US" altLang="en-US" sz="100" dirty="0">
                <a:ea typeface="ヒラギノ角ゴ Pro W3" pitchFamily="-84" charset="-128"/>
              </a:rPr>
              <a:t> </a:t>
            </a:r>
            <a:r>
              <a:rPr lang="en-US" altLang="en-US" dirty="0">
                <a:ea typeface="ヒラギノ角ゴ Pro W3" pitchFamily="-84" charset="-128"/>
              </a:rPr>
              <a:t>V of a single cash flow or the </a:t>
            </a:r>
            <a:r>
              <a:rPr lang="en-US" altLang="en-US" b="1" dirty="0">
                <a:ea typeface="ヒラギノ角ゴ Pro W3" pitchFamily="-84" charset="-128"/>
              </a:rPr>
              <a:t>sum</a:t>
            </a:r>
            <a:r>
              <a:rPr lang="en-US" altLang="en-US" dirty="0">
                <a:ea typeface="ヒラギノ角ゴ Pro W3" pitchFamily="-84" charset="-128"/>
              </a:rPr>
              <a:t> of a sequence or group of cash flows.</a:t>
            </a:r>
            <a:endParaRPr lang="en-US" dirty="0"/>
          </a:p>
        </p:txBody>
      </p:sp>
    </p:spTree>
    <p:extLst>
      <p:ext uri="{BB962C8B-B14F-4D97-AF65-F5344CB8AC3E}">
        <p14:creationId xmlns:p14="http://schemas.microsoft.com/office/powerpoint/2010/main" val="1076137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6D7B-A08F-4332-A4ED-385278372A89}"/>
              </a:ext>
            </a:extLst>
          </p:cNvPr>
          <p:cNvSpPr>
            <a:spLocks noGrp="1"/>
          </p:cNvSpPr>
          <p:nvPr>
            <p:ph type="title"/>
          </p:nvPr>
        </p:nvSpPr>
        <p:spPr/>
        <p:txBody>
          <a:bodyPr/>
          <a:lstStyle/>
          <a:p>
            <a:r>
              <a:rPr lang="en-US" dirty="0"/>
              <a:t>Present Value Applications</a:t>
            </a:r>
          </a:p>
        </p:txBody>
      </p:sp>
      <p:sp>
        <p:nvSpPr>
          <p:cNvPr id="3" name="Content Placeholder 2">
            <a:extLst>
              <a:ext uri="{FF2B5EF4-FFF2-40B4-BE49-F238E27FC236}">
                <a16:creationId xmlns:a16="http://schemas.microsoft.com/office/drawing/2014/main" id="{BE42434F-CB53-4098-A802-F20BBE81816A}"/>
              </a:ext>
            </a:extLst>
          </p:cNvPr>
          <p:cNvSpPr>
            <a:spLocks noGrp="1"/>
          </p:cNvSpPr>
          <p:nvPr>
            <p:ph sz="quarter" idx="13"/>
          </p:nvPr>
        </p:nvSpPr>
        <p:spPr/>
        <p:txBody>
          <a:bodyPr/>
          <a:lstStyle/>
          <a:p>
            <a:pPr marL="0" indent="0">
              <a:buNone/>
            </a:pPr>
            <a:r>
              <a:rPr lang="en-US" altLang="en-US" dirty="0">
                <a:ea typeface="ヒラギノ角ゴ Pro W3" pitchFamily="-84" charset="-128"/>
              </a:rPr>
              <a:t>There are four basic types of credit instruments which incorporate present value concepts:</a:t>
            </a:r>
          </a:p>
          <a:p>
            <a:pPr marL="432000" indent="-432000">
              <a:buFontTx/>
              <a:buAutoNum type="arabicPeriod"/>
            </a:pPr>
            <a:r>
              <a:rPr lang="en-US" altLang="en-US" dirty="0">
                <a:ea typeface="ヒラギノ角ゴ Pro W3" pitchFamily="-84" charset="-128"/>
              </a:rPr>
              <a:t>Simple Loan</a:t>
            </a:r>
          </a:p>
          <a:p>
            <a:pPr marL="432000" indent="-432000">
              <a:buFontTx/>
              <a:buAutoNum type="arabicPeriod"/>
            </a:pPr>
            <a:r>
              <a:rPr lang="en-US" altLang="en-US" dirty="0">
                <a:ea typeface="ヒラギノ角ゴ Pro W3" pitchFamily="-84" charset="-128"/>
              </a:rPr>
              <a:t>Fixed Payment Loan</a:t>
            </a:r>
          </a:p>
          <a:p>
            <a:pPr marL="432000" indent="-432000">
              <a:buFontTx/>
              <a:buAutoNum type="arabicPeriod"/>
            </a:pPr>
            <a:r>
              <a:rPr lang="en-US" altLang="en-US" dirty="0">
                <a:ea typeface="ヒラギノ角ゴ Pro W3" pitchFamily="-84" charset="-128"/>
              </a:rPr>
              <a:t>Coupon Bond</a:t>
            </a:r>
          </a:p>
          <a:p>
            <a:pPr marL="432000" indent="-432000">
              <a:buFontTx/>
              <a:buAutoNum type="arabicPeriod"/>
            </a:pPr>
            <a:r>
              <a:rPr lang="en-US" altLang="en-US" dirty="0">
                <a:ea typeface="ヒラギノ角ゴ Pro W3" pitchFamily="-84" charset="-128"/>
              </a:rPr>
              <a:t>Discount Bond</a:t>
            </a:r>
            <a:endParaRPr lang="en-US" dirty="0"/>
          </a:p>
        </p:txBody>
      </p:sp>
    </p:spTree>
    <p:extLst>
      <p:ext uri="{BB962C8B-B14F-4D97-AF65-F5344CB8AC3E}">
        <p14:creationId xmlns:p14="http://schemas.microsoft.com/office/powerpoint/2010/main" val="366448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6D7B-A08F-4332-A4ED-385278372A89}"/>
              </a:ext>
            </a:extLst>
          </p:cNvPr>
          <p:cNvSpPr>
            <a:spLocks noGrp="1"/>
          </p:cNvSpPr>
          <p:nvPr>
            <p:ph type="title"/>
          </p:nvPr>
        </p:nvSpPr>
        <p:spPr/>
        <p:txBody>
          <a:bodyPr/>
          <a:lstStyle/>
          <a:p>
            <a:r>
              <a:rPr lang="en-US" sz="3200" dirty="0"/>
              <a:t>Present Value Concept: Simple Loan Terms</a:t>
            </a:r>
          </a:p>
        </p:txBody>
      </p:sp>
      <p:sp>
        <p:nvSpPr>
          <p:cNvPr id="3" name="Content Placeholder 2">
            <a:extLst>
              <a:ext uri="{FF2B5EF4-FFF2-40B4-BE49-F238E27FC236}">
                <a16:creationId xmlns:a16="http://schemas.microsoft.com/office/drawing/2014/main" id="{BE42434F-CB53-4098-A802-F20BBE81816A}"/>
              </a:ext>
            </a:extLst>
          </p:cNvPr>
          <p:cNvSpPr>
            <a:spLocks noGrp="1"/>
          </p:cNvSpPr>
          <p:nvPr>
            <p:ph sz="quarter" idx="13"/>
          </p:nvPr>
        </p:nvSpPr>
        <p:spPr>
          <a:xfrm>
            <a:off x="457199" y="1556327"/>
            <a:ext cx="8330339" cy="4586896"/>
          </a:xfrm>
        </p:spPr>
        <p:txBody>
          <a:bodyPr/>
          <a:lstStyle/>
          <a:p>
            <a:r>
              <a:rPr lang="en-US" altLang="en-US" b="1" dirty="0">
                <a:ea typeface="ヒラギノ角ゴ Pro W3" pitchFamily="-84" charset="-128"/>
              </a:rPr>
              <a:t>Loan Principal: </a:t>
            </a:r>
            <a:r>
              <a:rPr lang="en-US" altLang="en-US" dirty="0">
                <a:ea typeface="ヒラギノ角ゴ Pro W3" pitchFamily="-84" charset="-128"/>
              </a:rPr>
              <a:t>the amount of funds the lender provides to the borrower.</a:t>
            </a:r>
          </a:p>
          <a:p>
            <a:r>
              <a:rPr lang="en-US" altLang="en-US" b="1" dirty="0">
                <a:ea typeface="ヒラギノ角ゴ Pro W3" pitchFamily="-84" charset="-128"/>
              </a:rPr>
              <a:t>Maturity Date:</a:t>
            </a:r>
            <a:r>
              <a:rPr lang="en-US" altLang="en-US" dirty="0">
                <a:ea typeface="ヒラギノ角ゴ Pro W3" pitchFamily="-84" charset="-128"/>
              </a:rPr>
              <a:t> the date the loan must be repaid; the </a:t>
            </a:r>
            <a:r>
              <a:rPr lang="en-US" altLang="en-US" b="1" dirty="0">
                <a:ea typeface="ヒラギノ角ゴ Pro W3" pitchFamily="-84" charset="-128"/>
              </a:rPr>
              <a:t>Loan Term </a:t>
            </a:r>
            <a:r>
              <a:rPr lang="en-US" altLang="en-US" dirty="0">
                <a:ea typeface="ヒラギノ角ゴ Pro W3" pitchFamily="-84" charset="-128"/>
              </a:rPr>
              <a:t>is from initiation to maturity date.</a:t>
            </a:r>
          </a:p>
          <a:p>
            <a:r>
              <a:rPr lang="en-US" altLang="en-US" b="1" dirty="0">
                <a:ea typeface="ヒラギノ角ゴ Pro W3" pitchFamily="-84" charset="-128"/>
              </a:rPr>
              <a:t>Interest Payment:</a:t>
            </a:r>
            <a:r>
              <a:rPr lang="en-US" altLang="en-US" dirty="0">
                <a:ea typeface="ヒラギノ角ゴ Pro W3" pitchFamily="-84" charset="-128"/>
              </a:rPr>
              <a:t> the cash amount that the borrower must pay the lender for the use of the loan principal.</a:t>
            </a:r>
          </a:p>
          <a:p>
            <a:r>
              <a:rPr lang="en-US" altLang="en-US" b="1" dirty="0">
                <a:ea typeface="ヒラギノ角ゴ Pro W3" pitchFamily="-84" charset="-128"/>
              </a:rPr>
              <a:t>Simple Interest Rate:</a:t>
            </a:r>
            <a:r>
              <a:rPr lang="en-US" altLang="en-US" dirty="0">
                <a:ea typeface="ヒラギノ角ゴ Pro W3" pitchFamily="-84" charset="-128"/>
              </a:rPr>
              <a:t> the interest payment divided by the loan principal; the percentage of principal that must be paid as interest to the lender. Convention is to express on an annual basis, irrespective of the loan term.</a:t>
            </a:r>
            <a:endParaRPr lang="en-US" dirty="0"/>
          </a:p>
        </p:txBody>
      </p:sp>
    </p:spTree>
    <p:extLst>
      <p:ext uri="{BB962C8B-B14F-4D97-AF65-F5344CB8AC3E}">
        <p14:creationId xmlns:p14="http://schemas.microsoft.com/office/powerpoint/2010/main" val="35907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7B198C9-19C5-477A-8C94-CA2C4B820E81}"/>
              </a:ext>
            </a:extLst>
          </p:cNvPr>
          <p:cNvSpPr>
            <a:spLocks noGrp="1"/>
          </p:cNvSpPr>
          <p:nvPr>
            <p:ph type="title"/>
          </p:nvPr>
        </p:nvSpPr>
        <p:spPr/>
        <p:txBody>
          <a:bodyPr/>
          <a:lstStyle/>
          <a:p>
            <a:r>
              <a:rPr lang="en-US" altLang="en-US" sz="3200" dirty="0"/>
              <a:t>Present Value Concept: Simple Loan</a:t>
            </a:r>
            <a:endParaRPr lang="en-US" dirty="0"/>
          </a:p>
        </p:txBody>
      </p:sp>
      <p:sp>
        <p:nvSpPr>
          <p:cNvPr id="18" name="Content Placeholder 17">
            <a:extLst>
              <a:ext uri="{FF2B5EF4-FFF2-40B4-BE49-F238E27FC236}">
                <a16:creationId xmlns:a16="http://schemas.microsoft.com/office/drawing/2014/main" id="{256997BD-BA35-4137-8B92-E06D61274345}"/>
              </a:ext>
            </a:extLst>
          </p:cNvPr>
          <p:cNvSpPr>
            <a:spLocks noGrp="1"/>
          </p:cNvSpPr>
          <p:nvPr>
            <p:ph sz="quarter" idx="13"/>
          </p:nvPr>
        </p:nvSpPr>
        <p:spPr>
          <a:xfrm>
            <a:off x="457200" y="1556327"/>
            <a:ext cx="3153905" cy="520446"/>
          </a:xfrm>
        </p:spPr>
        <p:txBody>
          <a:bodyPr/>
          <a:lstStyle/>
          <a:p>
            <a:pPr marL="432" indent="0">
              <a:buNone/>
            </a:pPr>
            <a:r>
              <a:rPr lang="en-US" b="1" dirty="0"/>
              <a:t>Simple loan of $100</a:t>
            </a:r>
          </a:p>
        </p:txBody>
      </p:sp>
      <p:graphicFrame>
        <p:nvGraphicFramePr>
          <p:cNvPr id="20" name="Table 20">
            <a:extLst>
              <a:ext uri="{FF2B5EF4-FFF2-40B4-BE49-F238E27FC236}">
                <a16:creationId xmlns:a16="http://schemas.microsoft.com/office/drawing/2014/main" id="{A983BBDF-3A57-4901-AE77-8499D94F9857}"/>
              </a:ext>
            </a:extLst>
          </p:cNvPr>
          <p:cNvGraphicFramePr>
            <a:graphicFrameLocks noGrp="1"/>
          </p:cNvGraphicFramePr>
          <p:nvPr>
            <p:ph sz="quarter" idx="14"/>
            <p:extLst>
              <p:ext uri="{D42A27DB-BD31-4B8C-83A1-F6EECF244321}">
                <p14:modId xmlns:p14="http://schemas.microsoft.com/office/powerpoint/2010/main" val="2358837974"/>
              </p:ext>
            </p:extLst>
          </p:nvPr>
        </p:nvGraphicFramePr>
        <p:xfrm>
          <a:off x="1229846" y="2453091"/>
          <a:ext cx="6684308" cy="741680"/>
        </p:xfrm>
        <a:graphic>
          <a:graphicData uri="http://schemas.openxmlformats.org/drawingml/2006/table">
            <a:tbl>
              <a:tblPr firstRow="1" bandRow="1">
                <a:tableStyleId>{40F9630F-82C1-40B7-BC3A-925EFCFF5E92}</a:tableStyleId>
              </a:tblPr>
              <a:tblGrid>
                <a:gridCol w="1011928">
                  <a:extLst>
                    <a:ext uri="{9D8B030D-6E8A-4147-A177-3AD203B41FA5}">
                      <a16:colId xmlns:a16="http://schemas.microsoft.com/office/drawing/2014/main" val="2583718545"/>
                    </a:ext>
                  </a:extLst>
                </a:gridCol>
                <a:gridCol w="1216176">
                  <a:extLst>
                    <a:ext uri="{9D8B030D-6E8A-4147-A177-3AD203B41FA5}">
                      <a16:colId xmlns:a16="http://schemas.microsoft.com/office/drawing/2014/main" val="3618896489"/>
                    </a:ext>
                  </a:extLst>
                </a:gridCol>
                <a:gridCol w="1114052">
                  <a:extLst>
                    <a:ext uri="{9D8B030D-6E8A-4147-A177-3AD203B41FA5}">
                      <a16:colId xmlns:a16="http://schemas.microsoft.com/office/drawing/2014/main" val="1339034205"/>
                    </a:ext>
                  </a:extLst>
                </a:gridCol>
                <a:gridCol w="1114052">
                  <a:extLst>
                    <a:ext uri="{9D8B030D-6E8A-4147-A177-3AD203B41FA5}">
                      <a16:colId xmlns:a16="http://schemas.microsoft.com/office/drawing/2014/main" val="2558300946"/>
                    </a:ext>
                  </a:extLst>
                </a:gridCol>
                <a:gridCol w="937816">
                  <a:extLst>
                    <a:ext uri="{9D8B030D-6E8A-4147-A177-3AD203B41FA5}">
                      <a16:colId xmlns:a16="http://schemas.microsoft.com/office/drawing/2014/main" val="3803746375"/>
                    </a:ext>
                  </a:extLst>
                </a:gridCol>
                <a:gridCol w="1290284">
                  <a:extLst>
                    <a:ext uri="{9D8B030D-6E8A-4147-A177-3AD203B41FA5}">
                      <a16:colId xmlns:a16="http://schemas.microsoft.com/office/drawing/2014/main" val="2810560851"/>
                    </a:ext>
                  </a:extLst>
                </a:gridCol>
              </a:tblGrid>
              <a:tr h="370840">
                <a:tc>
                  <a:txBody>
                    <a:bodyPr/>
                    <a:lstStyle/>
                    <a:p>
                      <a:r>
                        <a:rPr lang="en-US" sz="1800" dirty="0">
                          <a:latin typeface="+mn-lt"/>
                          <a:ea typeface="Verdana" panose="020B0604030504040204" pitchFamily="34" charset="0"/>
                          <a:cs typeface="Verdana" panose="020B0604030504040204" pitchFamily="34" charset="0"/>
                        </a:rPr>
                        <a:t>Year:</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0</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1</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2</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3</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1" dirty="0">
                          <a:latin typeface="+mn-lt"/>
                          <a:ea typeface="Verdana" panose="020B0604030504040204" pitchFamily="34" charset="0"/>
                          <a:cs typeface="Verdana" panose="020B0604030504040204" pitchFamily="34" charset="0"/>
                        </a:rPr>
                        <a:t>n</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673985"/>
                  </a:ext>
                </a:extLst>
              </a:tr>
              <a:tr h="370840">
                <a:tc>
                  <a:txBody>
                    <a:bodyPr/>
                    <a:lstStyle/>
                    <a:p>
                      <a:r>
                        <a:rPr lang="en-US" sz="100" dirty="0">
                          <a:latin typeface="+mn-lt"/>
                          <a:ea typeface="Verdana" panose="020B0604030504040204" pitchFamily="34" charset="0"/>
                          <a:cs typeface="Verdana" panose="020B0604030504040204" pitchFamily="34" charset="0"/>
                        </a:rPr>
                        <a:t>Blank</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kern="1200" dirty="0">
                          <a:solidFill>
                            <a:schemeClr val="tx1"/>
                          </a:solidFill>
                          <a:effectLst/>
                          <a:latin typeface="+mn-lt"/>
                          <a:ea typeface="Verdana" panose="020B0604030504040204" pitchFamily="34" charset="0"/>
                          <a:cs typeface="Verdana" panose="020B0604030504040204" pitchFamily="34" charset="0"/>
                        </a:rPr>
                        <a:t>$100</a:t>
                      </a:r>
                      <a:endParaRPr lang="en-US" sz="1800" dirty="0">
                        <a:latin typeface="+mn-lt"/>
                        <a:ea typeface="Verdana" panose="020B0604030504040204" pitchFamily="34" charset="0"/>
                        <a:cs typeface="Verdana" panose="020B0604030504040204" pitchFamily="34" charset="0"/>
                      </a:endParaRP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$110</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$121</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mn-lt"/>
                          <a:ea typeface="Verdana" panose="020B0604030504040204" pitchFamily="34" charset="0"/>
                          <a:cs typeface="Verdana" panose="020B0604030504040204" pitchFamily="34" charset="0"/>
                        </a:rPr>
                        <a:t>133</a:t>
                      </a: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00" i="1" baseline="30000" dirty="0">
                          <a:latin typeface="+mn-lt"/>
                          <a:ea typeface="Verdana" panose="020B0604030504040204" pitchFamily="34" charset="0"/>
                          <a:cs typeface="Verdana" panose="020B0604030504040204" pitchFamily="34" charset="0"/>
                        </a:rPr>
                        <a:t>100 times left parenthesis 1 + </a:t>
                      </a:r>
                      <a:r>
                        <a:rPr lang="en-IN" sz="100" i="1" baseline="30000" dirty="0" err="1">
                          <a:latin typeface="+mn-lt"/>
                          <a:ea typeface="Verdana" panose="020B0604030504040204" pitchFamily="34" charset="0"/>
                          <a:cs typeface="Verdana" panose="020B0604030504040204" pitchFamily="34" charset="0"/>
                        </a:rPr>
                        <a:t>i</a:t>
                      </a:r>
                      <a:r>
                        <a:rPr lang="en-IN" sz="100" i="1" baseline="30000" dirty="0">
                          <a:latin typeface="+mn-lt"/>
                          <a:ea typeface="Verdana" panose="020B0604030504040204" pitchFamily="34" charset="0"/>
                          <a:cs typeface="Verdana" panose="020B0604030504040204" pitchFamily="34" charset="0"/>
                        </a:rPr>
                        <a:t> right parenthesis to the nth power </a:t>
                      </a:r>
                      <a:endParaRPr lang="en-US" sz="100" i="1" baseline="30000" dirty="0">
                        <a:latin typeface="+mn-lt"/>
                        <a:ea typeface="Verdana" panose="020B0604030504040204" pitchFamily="34" charset="0"/>
                        <a:cs typeface="Verdana" panose="020B0604030504040204" pitchFamily="34" charset="0"/>
                      </a:endParaRPr>
                    </a:p>
                  </a:txBody>
                  <a:tcPr marL="79550" marR="7955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932206"/>
                  </a:ext>
                </a:extLst>
              </a:tr>
            </a:tbl>
          </a:graphicData>
        </a:graphic>
      </p:graphicFrame>
      <p:graphicFrame>
        <p:nvGraphicFramePr>
          <p:cNvPr id="22" name="Object 21">
            <a:extLst>
              <a:ext uri="{FF2B5EF4-FFF2-40B4-BE49-F238E27FC236}">
                <a16:creationId xmlns:a16="http://schemas.microsoft.com/office/drawing/2014/main" id="{A9BD4974-9567-4E3D-8C00-6A17DA8E42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6468617"/>
              </p:ext>
            </p:extLst>
          </p:nvPr>
        </p:nvGraphicFramePr>
        <p:xfrm>
          <a:off x="6743700" y="2849563"/>
          <a:ext cx="1117600" cy="350837"/>
        </p:xfrm>
        <a:graphic>
          <a:graphicData uri="http://schemas.openxmlformats.org/presentationml/2006/ole">
            <mc:AlternateContent xmlns:mc="http://schemas.openxmlformats.org/markup-compatibility/2006">
              <mc:Choice xmlns:v="urn:schemas-microsoft-com:vml" Requires="v">
                <p:oleObj name="Equation" r:id="rId2" imgW="1574640" imgH="495000" progId="Equation.DSMT4">
                  <p:embed/>
                </p:oleObj>
              </mc:Choice>
              <mc:Fallback>
                <p:oleObj name="Equation" r:id="rId2" imgW="1574640" imgH="495000" progId="Equation.DSMT4">
                  <p:embed/>
                  <p:pic>
                    <p:nvPicPr>
                      <p:cNvPr id="0" name=""/>
                      <p:cNvPicPr/>
                      <p:nvPr/>
                    </p:nvPicPr>
                    <p:blipFill>
                      <a:blip r:embed="rId3"/>
                      <a:stretch>
                        <a:fillRect/>
                      </a:stretch>
                    </p:blipFill>
                    <p:spPr>
                      <a:xfrm>
                        <a:off x="6743700" y="2849563"/>
                        <a:ext cx="1117600" cy="350837"/>
                      </a:xfrm>
                      <a:prstGeom prst="rect">
                        <a:avLst/>
                      </a:prstGeom>
                      <a:solidFill>
                        <a:schemeClr val="bg1"/>
                      </a:solidFill>
                    </p:spPr>
                  </p:pic>
                </p:oleObj>
              </mc:Fallback>
            </mc:AlternateContent>
          </a:graphicData>
        </a:graphic>
      </p:graphicFrame>
      <p:graphicFrame>
        <p:nvGraphicFramePr>
          <p:cNvPr id="23" name="Object 22" descr="P V of Future $ 1 = start fraction $ 1 over Left parenthesis 1 + i right parenthesis to the power n end fraction.&#10;">
            <a:extLst>
              <a:ext uri="{FF2B5EF4-FFF2-40B4-BE49-F238E27FC236}">
                <a16:creationId xmlns:a16="http://schemas.microsoft.com/office/drawing/2014/main" id="{B56931BC-07C7-4852-AB14-6D8B1F4986D9}"/>
              </a:ext>
            </a:extLst>
          </p:cNvPr>
          <p:cNvGraphicFramePr>
            <a:graphicFrameLocks noChangeAspect="1"/>
          </p:cNvGraphicFramePr>
          <p:nvPr>
            <p:extLst>
              <p:ext uri="{D42A27DB-BD31-4B8C-83A1-F6EECF244321}">
                <p14:modId xmlns:p14="http://schemas.microsoft.com/office/powerpoint/2010/main" val="3030452795"/>
              </p:ext>
            </p:extLst>
          </p:nvPr>
        </p:nvGraphicFramePr>
        <p:xfrm>
          <a:off x="1147763" y="3932238"/>
          <a:ext cx="3390900" cy="889000"/>
        </p:xfrm>
        <a:graphic>
          <a:graphicData uri="http://schemas.openxmlformats.org/presentationml/2006/ole">
            <mc:AlternateContent xmlns:mc="http://schemas.openxmlformats.org/markup-compatibility/2006">
              <mc:Choice xmlns:v="urn:schemas-microsoft-com:vml" Requires="v">
                <p:oleObj name="Equation" r:id="rId4" imgW="3390840" imgH="888840" progId="Equation.DSMT4">
                  <p:embed/>
                </p:oleObj>
              </mc:Choice>
              <mc:Fallback>
                <p:oleObj name="Equation" r:id="rId4" imgW="3390840" imgH="888840" progId="Equation.DSMT4">
                  <p:embed/>
                  <p:pic>
                    <p:nvPicPr>
                      <p:cNvPr id="0" name=""/>
                      <p:cNvPicPr/>
                      <p:nvPr/>
                    </p:nvPicPr>
                    <p:blipFill>
                      <a:blip r:embed="rId5"/>
                      <a:stretch>
                        <a:fillRect/>
                      </a:stretch>
                    </p:blipFill>
                    <p:spPr>
                      <a:xfrm>
                        <a:off x="1147763" y="3932238"/>
                        <a:ext cx="3390900" cy="889000"/>
                      </a:xfrm>
                      <a:prstGeom prst="rect">
                        <a:avLst/>
                      </a:prstGeom>
                    </p:spPr>
                  </p:pic>
                </p:oleObj>
              </mc:Fallback>
            </mc:AlternateContent>
          </a:graphicData>
        </a:graphic>
      </p:graphicFrame>
    </p:spTree>
    <p:extLst>
      <p:ext uri="{BB962C8B-B14F-4D97-AF65-F5344CB8AC3E}">
        <p14:creationId xmlns:p14="http://schemas.microsoft.com/office/powerpoint/2010/main" val="337128256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3" ma:contentTypeDescription="Create a new document." ma:contentTypeScope="" ma:versionID="0393889cf394bad1b20cde57c6bb7eb5">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51517-C102-48A1-A428-E227D2F30C97}">
  <ds:schemaRefs>
    <ds:schemaRef ds:uri="http://schemas.microsoft.com/office/2006/metadata/properties"/>
    <ds:schemaRef ds:uri="http://schemas.microsoft.com/office/infopath/2007/PartnerControls"/>
    <ds:schemaRef ds:uri="7c1bd8dc-4e40-424f-a15f-9ffcd522197f"/>
    <ds:schemaRef ds:uri="6125ffc9-2c56-435e-8267-1393444907b2"/>
  </ds:schemaRefs>
</ds:datastoreItem>
</file>

<file path=customXml/itemProps2.xml><?xml version="1.0" encoding="utf-8"?>
<ds:datastoreItem xmlns:ds="http://schemas.openxmlformats.org/officeDocument/2006/customXml" ds:itemID="{B390375B-8303-48AB-B704-BF9F7FEBDB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991445-1946-4E10-9AB7-3AC0E8C17A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147884</TotalTime>
  <Words>2828</Words>
  <Application>Microsoft Office PowerPoint</Application>
  <PresentationFormat>On-screen Show (4:3)</PresentationFormat>
  <Paragraphs>369</Paragraphs>
  <Slides>37</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6" baseType="lpstr">
      <vt:lpstr>Times New Roman</vt:lpstr>
      <vt:lpstr>Times</vt:lpstr>
      <vt:lpstr>Arial</vt:lpstr>
      <vt:lpstr>Calibri</vt:lpstr>
      <vt:lpstr>Verdana</vt:lpstr>
      <vt:lpstr>Noto Sans Symbols</vt:lpstr>
      <vt:lpstr>USHE</vt:lpstr>
      <vt:lpstr>USHE_slide options</vt:lpstr>
      <vt:lpstr>Equation</vt:lpstr>
      <vt:lpstr>Lecture 3: Interest rates: Their meaning and their role in valuation</vt:lpstr>
      <vt:lpstr>Lecture Preview</vt:lpstr>
      <vt:lpstr>Lecture Preview (cont.)</vt:lpstr>
      <vt:lpstr>Lecture Preview (cont.)</vt:lpstr>
      <vt:lpstr>Present Value Introduction</vt:lpstr>
      <vt:lpstr>Present Value</vt:lpstr>
      <vt:lpstr>Present Value Applications</vt:lpstr>
      <vt:lpstr>Present Value Concept: Simple Loan Terms</vt:lpstr>
      <vt:lpstr>Present Value Concept: Simple Loan</vt:lpstr>
      <vt:lpstr>Present Value Concept: Simple Loan (cont.)</vt:lpstr>
      <vt:lpstr>Yield to Maturity: Loans</vt:lpstr>
      <vt:lpstr>Example: Simple Present Value</vt:lpstr>
      <vt:lpstr>Present Value Concept: Fixed-Payment Loan Terms</vt:lpstr>
      <vt:lpstr>Yield to Maturity: Loans</vt:lpstr>
      <vt:lpstr>Yield to Maturity: Bonds</vt:lpstr>
      <vt:lpstr>Yield to Maturity: Bonds (cont.)</vt:lpstr>
      <vt:lpstr>Yields to Maturity on a 10% Coupon Rate Bond Maturing in 10 Years (Face Value = $1,000)</vt:lpstr>
      <vt:lpstr>Relationship Between Price and Yield to Maturity</vt:lpstr>
      <vt:lpstr>Current Yield</vt:lpstr>
      <vt:lpstr>Yield on a Discount Basis</vt:lpstr>
      <vt:lpstr>Global: Negative T-Bill Rates? It Can Happen</vt:lpstr>
      <vt:lpstr>Distinction Between Real and Nominal Interest Rates</vt:lpstr>
      <vt:lpstr>Distinction Between Real and Nominal Interest Rates (cont.)</vt:lpstr>
      <vt:lpstr>Distinction Between Real and Nominal Interest Rates (3 of 3)</vt:lpstr>
      <vt:lpstr>Real and Nominal Interest Rates (Three-Month Treasury Bill), 1953–2016</vt:lpstr>
      <vt:lpstr>Distinction Between Interest Rates and Returns</vt:lpstr>
      <vt:lpstr>One-Year Returns on Different-Maturity 10% Coupon Rate Bonds When Interest Rates Rise from 10% to 20%</vt:lpstr>
      <vt:lpstr>Maturity and the Volatility of Bond Returns (1 of 3)</vt:lpstr>
      <vt:lpstr>Maturity and the Volatility of Bond Returns</vt:lpstr>
      <vt:lpstr>Reinvestment Risk</vt:lpstr>
      <vt:lpstr>Calculating Duration on a $1,000 Ten-Year 10% Coupon Bond When Its Interest Rate Is 10%</vt:lpstr>
      <vt:lpstr>Calculating Duration on a $1,000 Ten-Year 10% Coupon Bond When Its Interest Rate Is 20%</vt:lpstr>
      <vt:lpstr>Formula for Duration</vt:lpstr>
      <vt:lpstr>Duration and Interest-Rate Risk </vt:lpstr>
      <vt:lpstr>Duration and Interest-Rate Risk (2 of 3)</vt:lpstr>
      <vt:lpstr>Duration and Interest-Rate Risk</vt:lpstr>
      <vt:lpstr>Summary </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Interest rates: Their meaning and their role in valuation</dc:title>
  <dc:subject>Business and Finance</dc:subject>
  <dc:creator>Mishkin/Eakins</dc:creator>
  <cp:keywords>Financial Markets and Institutions</cp:keywords>
  <dc:description>This presentation contains the hyperlinks; Long description alt-text is inserted in the notes pane; Alt text for images/math equations within table cells have been placed behind the object intentionally to provide a better screen reader user experience.</dc:description>
  <cp:lastModifiedBy>Khelifa Mazouz</cp:lastModifiedBy>
  <cp:revision>1136</cp:revision>
  <dcterms:modified xsi:type="dcterms:W3CDTF">2023-10-11T16:16:11Z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7070800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