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Lst>
  <p:sldIdLst>
    <p:sldId id="256" r:id="rId2"/>
    <p:sldId id="257" r:id="rId3"/>
    <p:sldId id="258" r:id="rId4"/>
    <p:sldId id="259" r:id="rId5"/>
    <p:sldId id="260" r:id="rId6"/>
    <p:sldId id="262" r:id="rId7"/>
    <p:sldId id="261" r:id="rId8"/>
    <p:sldId id="265"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09"/>
  </p:normalViewPr>
  <p:slideViewPr>
    <p:cSldViewPr snapToGrid="0" snapToObjects="1">
      <p:cViewPr varScale="1">
        <p:scale>
          <a:sx n="92" d="100"/>
          <a:sy n="92" d="100"/>
        </p:scale>
        <p:origin x="7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839227C-CA2F-1246-B0EA-8F9FEA095CC9}" type="datetimeFigureOut">
              <a:rPr lang="fr-FR" smtClean="0"/>
              <a:t>29/10/2023</a:t>
            </a:fld>
            <a:endParaRPr lang="fr-F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r-F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878A649-EF6E-6344-80C6-C15EE073AEDA}" type="slidenum">
              <a:rPr lang="fr-FR" smtClean="0"/>
              <a:t>‹N°›</a:t>
            </a:fld>
            <a:endParaRPr lang="fr-F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580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39227C-CA2F-1246-B0EA-8F9FEA095CC9}" type="datetimeFigureOut">
              <a:rPr lang="fr-FR" smtClean="0"/>
              <a:t>29/10/2023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244934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39227C-CA2F-1246-B0EA-8F9FEA095CC9}" type="datetimeFigureOut">
              <a:rPr lang="fr-FR" smtClean="0"/>
              <a:t>29/10/2023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206319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39227C-CA2F-1246-B0EA-8F9FEA095CC9}" type="datetimeFigureOut">
              <a:rPr lang="fr-FR" smtClean="0"/>
              <a:t>29/10/2023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231764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39227C-CA2F-1246-B0EA-8F9FEA095CC9}" type="datetimeFigureOut">
              <a:rPr lang="fr-FR" smtClean="0"/>
              <a:t>29/10/2023</a:t>
            </a:fld>
            <a:endParaRPr lang="fr-F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878A649-EF6E-6344-80C6-C15EE073AEDA}" type="slidenum">
              <a:rPr lang="fr-FR" smtClean="0"/>
              <a:t>‹N°›</a:t>
            </a:fld>
            <a:endParaRPr lang="fr-F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3377130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39227C-CA2F-1246-B0EA-8F9FEA095CC9}" type="datetimeFigureOut">
              <a:rPr lang="fr-FR" smtClean="0"/>
              <a:t>29/10/2023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322199701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257300" y="2909102"/>
            <a:ext cx="4800600" cy="299639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633864" y="2909102"/>
            <a:ext cx="4800600" cy="299639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4839227C-CA2F-1246-B0EA-8F9FEA095CC9}" type="datetimeFigureOut">
              <a:rPr lang="fr-FR" smtClean="0"/>
              <a:t>29/10/2023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179127160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39227C-CA2F-1246-B0EA-8F9FEA095CC9}" type="datetimeFigureOut">
              <a:rPr lang="fr-FR" smtClean="0"/>
              <a:t>29/10/2023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287474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9227C-CA2F-1246-B0EA-8F9FEA095CC9}" type="datetimeFigureOut">
              <a:rPr lang="fr-FR" smtClean="0"/>
              <a:t>29/10/2023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142393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65051" y="6375679"/>
            <a:ext cx="1233355" cy="348462"/>
          </a:xfrm>
        </p:spPr>
        <p:txBody>
          <a:bodyPr/>
          <a:lstStyle/>
          <a:p>
            <a:fld id="{4839227C-CA2F-1246-B0EA-8F9FEA095CC9}" type="datetimeFigureOut">
              <a:rPr lang="fr-FR" smtClean="0"/>
              <a:t>29/10/2023</a:t>
            </a:fld>
            <a:endParaRPr lang="fr-FR"/>
          </a:p>
        </p:txBody>
      </p:sp>
      <p:sp>
        <p:nvSpPr>
          <p:cNvPr id="6" name="Footer Placeholder 5"/>
          <p:cNvSpPr>
            <a:spLocks noGrp="1"/>
          </p:cNvSpPr>
          <p:nvPr>
            <p:ph type="ftr" sz="quarter" idx="11"/>
          </p:nvPr>
        </p:nvSpPr>
        <p:spPr>
          <a:xfrm>
            <a:off x="2103620" y="6375679"/>
            <a:ext cx="3482179" cy="345796"/>
          </a:xfrm>
        </p:spPr>
        <p:txBody>
          <a:bodyPr/>
          <a:lstStyle/>
          <a:p>
            <a:endParaRPr lang="fr-FR"/>
          </a:p>
        </p:txBody>
      </p:sp>
      <p:sp>
        <p:nvSpPr>
          <p:cNvPr id="7" name="Slide Number Placeholder 6"/>
          <p:cNvSpPr>
            <a:spLocks noGrp="1"/>
          </p:cNvSpPr>
          <p:nvPr>
            <p:ph type="sldNum" sz="quarter" idx="12"/>
          </p:nvPr>
        </p:nvSpPr>
        <p:spPr>
          <a:xfrm>
            <a:off x="5691014" y="6375679"/>
            <a:ext cx="1232456" cy="345796"/>
          </a:xfrm>
        </p:spPr>
        <p:txBody>
          <a:bodyPr/>
          <a:lstStyle/>
          <a:p>
            <a:fld id="{2878A649-EF6E-6344-80C6-C15EE073AEDA}" type="slidenum">
              <a:rPr lang="fr-FR" smtClean="0"/>
              <a:t>‹N°›</a:t>
            </a:fld>
            <a:endParaRPr lang="fr-F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060831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65950" y="6375679"/>
            <a:ext cx="1232456" cy="348462"/>
          </a:xfrm>
        </p:spPr>
        <p:txBody>
          <a:bodyPr/>
          <a:lstStyle/>
          <a:p>
            <a:fld id="{4839227C-CA2F-1246-B0EA-8F9FEA095CC9}" type="datetimeFigureOut">
              <a:rPr lang="fr-FR" smtClean="0"/>
              <a:t>29/10/2023</a:t>
            </a:fld>
            <a:endParaRPr lang="fr-FR"/>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2878A649-EF6E-6344-80C6-C15EE073AEDA}" type="slidenum">
              <a:rPr lang="fr-FR" smtClean="0"/>
              <a:t>‹N°›</a:t>
            </a:fld>
            <a:endParaRPr lang="fr-FR"/>
          </a:p>
        </p:txBody>
      </p:sp>
    </p:spTree>
    <p:extLst>
      <p:ext uri="{BB962C8B-B14F-4D97-AF65-F5344CB8AC3E}">
        <p14:creationId xmlns:p14="http://schemas.microsoft.com/office/powerpoint/2010/main" val="2974685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839227C-CA2F-1246-B0EA-8F9FEA095CC9}" type="datetimeFigureOut">
              <a:rPr lang="fr-FR" smtClean="0"/>
              <a:t>29/10/2023</a:t>
            </a:fld>
            <a:endParaRPr lang="fr-F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878A649-EF6E-6344-80C6-C15EE073AEDA}" type="slidenum">
              <a:rPr lang="fr-FR" smtClean="0"/>
              <a:t>‹N°›</a:t>
            </a:fld>
            <a:endParaRPr lang="fr-F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297496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B17F9-CFD0-664D-9C18-8021628E432F}"/>
              </a:ext>
            </a:extLst>
          </p:cNvPr>
          <p:cNvSpPr>
            <a:spLocks noGrp="1"/>
          </p:cNvSpPr>
          <p:nvPr>
            <p:ph type="ctrTitle"/>
          </p:nvPr>
        </p:nvSpPr>
        <p:spPr/>
        <p:txBody>
          <a:bodyPr/>
          <a:lstStyle/>
          <a:p>
            <a:r>
              <a:rPr lang="fr-FR" dirty="0"/>
              <a:t>Droit de la mer </a:t>
            </a:r>
          </a:p>
        </p:txBody>
      </p:sp>
      <p:sp>
        <p:nvSpPr>
          <p:cNvPr id="3" name="Sous-titre 2">
            <a:extLst>
              <a:ext uri="{FF2B5EF4-FFF2-40B4-BE49-F238E27FC236}">
                <a16:creationId xmlns:a16="http://schemas.microsoft.com/office/drawing/2014/main" id="{13684D66-3810-0540-B4B4-8238235F2D36}"/>
              </a:ext>
            </a:extLst>
          </p:cNvPr>
          <p:cNvSpPr>
            <a:spLocks noGrp="1"/>
          </p:cNvSpPr>
          <p:nvPr>
            <p:ph type="subTitle" idx="1"/>
          </p:nvPr>
        </p:nvSpPr>
        <p:spPr/>
        <p:txBody>
          <a:bodyPr>
            <a:normAutofit fontScale="92500" lnSpcReduction="10000"/>
          </a:bodyPr>
          <a:lstStyle/>
          <a:p>
            <a:r>
              <a:rPr lang="fr-FR" dirty="0"/>
              <a:t>L3 licence Biologie</a:t>
            </a:r>
          </a:p>
          <a:p>
            <a:r>
              <a:rPr lang="fr-FR" dirty="0"/>
              <a:t>Spécialité aquaculture et pisciculture </a:t>
            </a:r>
          </a:p>
        </p:txBody>
      </p:sp>
    </p:spTree>
    <p:extLst>
      <p:ext uri="{BB962C8B-B14F-4D97-AF65-F5344CB8AC3E}">
        <p14:creationId xmlns:p14="http://schemas.microsoft.com/office/powerpoint/2010/main" val="236102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907BD-391B-1142-86F9-8DC333C9B4BE}"/>
              </a:ext>
            </a:extLst>
          </p:cNvPr>
          <p:cNvSpPr>
            <a:spLocks noGrp="1"/>
          </p:cNvSpPr>
          <p:nvPr>
            <p:ph type="title"/>
          </p:nvPr>
        </p:nvSpPr>
        <p:spPr/>
        <p:txBody>
          <a:bodyPr/>
          <a:lstStyle/>
          <a:p>
            <a:r>
              <a:rPr lang="fr-FR" dirty="0"/>
              <a:t>Définition de la mer:</a:t>
            </a:r>
          </a:p>
        </p:txBody>
      </p:sp>
      <p:pic>
        <p:nvPicPr>
          <p:cNvPr id="4" name="Espace réservé du contenu 4">
            <a:extLst>
              <a:ext uri="{FF2B5EF4-FFF2-40B4-BE49-F238E27FC236}">
                <a16:creationId xmlns:a16="http://schemas.microsoft.com/office/drawing/2014/main" id="{076A2599-A9F9-584D-B6B9-B4E27ECFE785}"/>
              </a:ext>
            </a:extLst>
          </p:cNvPr>
          <p:cNvPicPr>
            <a:picLocks noChangeAspect="1"/>
          </p:cNvPicPr>
          <p:nvPr/>
        </p:nvPicPr>
        <p:blipFill>
          <a:blip r:embed="rId2"/>
          <a:stretch>
            <a:fillRect/>
          </a:stretch>
        </p:blipFill>
        <p:spPr>
          <a:xfrm>
            <a:off x="1251678" y="3432748"/>
            <a:ext cx="10410670" cy="2447351"/>
          </a:xfrm>
          <a:prstGeom prst="rect">
            <a:avLst/>
          </a:prstGeom>
        </p:spPr>
      </p:pic>
      <p:sp>
        <p:nvSpPr>
          <p:cNvPr id="3" name="Espace réservé du contenu 2">
            <a:extLst>
              <a:ext uri="{FF2B5EF4-FFF2-40B4-BE49-F238E27FC236}">
                <a16:creationId xmlns:a16="http://schemas.microsoft.com/office/drawing/2014/main" id="{65D01F66-3691-3E40-B3AE-E6C6C6B56E40}"/>
              </a:ext>
            </a:extLst>
          </p:cNvPr>
          <p:cNvSpPr>
            <a:spLocks noGrp="1"/>
          </p:cNvSpPr>
          <p:nvPr>
            <p:ph idx="1"/>
          </p:nvPr>
        </p:nvSpPr>
        <p:spPr/>
        <p:txBody>
          <a:bodyPr/>
          <a:lstStyle/>
          <a:p>
            <a:r>
              <a:rPr lang="fr-FR" dirty="0"/>
              <a:t>La mer est une notion ambiguë, elle contient un ensemble de sens selon les objectifs, les moyens et les capacités de chaque Etat. À partir de ça on peut dire que la mer englobe toutes les formes de l’eau salée sur le globe.</a:t>
            </a:r>
            <a:endParaRPr lang="fr-FR" dirty="0">
              <a:solidFill>
                <a:schemeClr val="tx1"/>
              </a:solidFill>
            </a:endParaRPr>
          </a:p>
          <a:p>
            <a:r>
              <a:rPr lang="fr-FR" dirty="0">
                <a:solidFill>
                  <a:schemeClr val="bg1"/>
                </a:solidFill>
              </a:rPr>
              <a:t> la définition de la mer est déterminée par les stratégies d’exploitation et de conservation, d’appropriation et de privatisation, se renforcent, du point de vue des espaces que des « ressources ».</a:t>
            </a:r>
          </a:p>
          <a:p>
            <a:endParaRPr lang="fr-FR" dirty="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14577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EA80E-04E7-1E48-BAA6-2FFB383CB2E7}"/>
              </a:ext>
            </a:extLst>
          </p:cNvPr>
          <p:cNvSpPr>
            <a:spLocks noGrp="1"/>
          </p:cNvSpPr>
          <p:nvPr>
            <p:ph type="title"/>
          </p:nvPr>
        </p:nvSpPr>
        <p:spPr/>
        <p:txBody>
          <a:bodyPr/>
          <a:lstStyle/>
          <a:p>
            <a:r>
              <a:rPr lang="fr-FR" dirty="0"/>
              <a:t>Le droit de la mer </a:t>
            </a:r>
          </a:p>
        </p:txBody>
      </p:sp>
      <p:sp>
        <p:nvSpPr>
          <p:cNvPr id="6" name="Espace réservé du contenu 5">
            <a:extLst>
              <a:ext uri="{FF2B5EF4-FFF2-40B4-BE49-F238E27FC236}">
                <a16:creationId xmlns:a16="http://schemas.microsoft.com/office/drawing/2014/main" id="{69F54A21-CD0F-5D4F-9BAA-B06A7C9374D3}"/>
              </a:ext>
            </a:extLst>
          </p:cNvPr>
          <p:cNvSpPr>
            <a:spLocks noGrp="1"/>
          </p:cNvSpPr>
          <p:nvPr>
            <p:ph idx="1"/>
          </p:nvPr>
        </p:nvSpPr>
        <p:spPr>
          <a:xfrm>
            <a:off x="1251678" y="1109272"/>
            <a:ext cx="10178322" cy="5216577"/>
          </a:xfrm>
        </p:spPr>
        <p:txBody>
          <a:bodyPr>
            <a:normAutofit fontScale="92500" lnSpcReduction="10000"/>
          </a:bodyPr>
          <a:lstStyle/>
          <a:p>
            <a:r>
              <a:rPr lang="fr-FR" dirty="0"/>
              <a:t>Le droit de la mer est "l’ensemble des règles de droit international relatives à la détermination et au statut des espaces maritimes et au régime des activités ayant pour cadre le milieu marin », </a:t>
            </a:r>
          </a:p>
          <a:p>
            <a:r>
              <a:rPr lang="fr-FR" dirty="0"/>
              <a:t>Il  comprend l’ensemble des règles de droit international relatives à la détermination et au statut de l’océan (surface, volume et fonds marins) et au régime des activités intervenant dans ce milieu marin.</a:t>
            </a:r>
          </a:p>
          <a:p>
            <a:r>
              <a:rPr lang="fr-FR" dirty="0"/>
              <a:t>les espaces marins sont les étendues d’eau salée, en communication libre et naturelle (mer Méditerranée, océans Atlantique, Indien, Pacifique, etc.). Sont exclues les eaux douces (lacs) et les mers intérieures (comme la mer Morte, la mer d’Aral ou encore la mer Caspienne), même bordées par plusieurs États riverains.</a:t>
            </a:r>
          </a:p>
          <a:p>
            <a:r>
              <a:rPr lang="fr-FR" dirty="0"/>
              <a:t>Ce droit traite les éléments suivants:</a:t>
            </a:r>
          </a:p>
          <a:p>
            <a:pPr marL="457200" indent="-457200">
              <a:buFont typeface="+mj-lt"/>
              <a:buAutoNum type="arabicPeriod"/>
            </a:pPr>
            <a:r>
              <a:rPr lang="fr-FR" dirty="0"/>
              <a:t>les étendues marines horizontalement (surfaces)</a:t>
            </a:r>
          </a:p>
          <a:p>
            <a:pPr marL="457200" indent="-457200">
              <a:buFont typeface="+mj-lt"/>
              <a:buAutoNum type="arabicPeriod"/>
            </a:pPr>
            <a:r>
              <a:rPr lang="fr-FR" dirty="0"/>
              <a:t>les étendues marines verticalement (volume et altitude), puisque la colonne d’eau, le sol et le sous-sol marins, l’espace aérien, et les richesses de la mer sont objets de prescriptions juridiques.</a:t>
            </a:r>
          </a:p>
          <a:p>
            <a:pPr marL="457200" indent="-457200">
              <a:buFont typeface="+mj-lt"/>
              <a:buAutoNum type="arabicPeriod"/>
            </a:pPr>
            <a:r>
              <a:rPr lang="fr-FR" dirty="0"/>
              <a:t>les usages ou fonctionnalités de la mer (voies de communication, réserves alimentaires halieutiques, protection de la valeur économique tirée de ressources etc.).</a:t>
            </a:r>
          </a:p>
        </p:txBody>
      </p:sp>
    </p:spTree>
    <p:extLst>
      <p:ext uri="{BB962C8B-B14F-4D97-AF65-F5344CB8AC3E}">
        <p14:creationId xmlns:p14="http://schemas.microsoft.com/office/powerpoint/2010/main" val="314146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6CD5E-30F9-9147-A8C2-AF4FA1AF7304}"/>
              </a:ext>
            </a:extLst>
          </p:cNvPr>
          <p:cNvSpPr>
            <a:spLocks noGrp="1"/>
          </p:cNvSpPr>
          <p:nvPr>
            <p:ph type="title"/>
          </p:nvPr>
        </p:nvSpPr>
        <p:spPr/>
        <p:txBody>
          <a:bodyPr/>
          <a:lstStyle/>
          <a:p>
            <a:r>
              <a:rPr lang="fr-FR" dirty="0"/>
              <a:t>L’espace maritime international</a:t>
            </a:r>
          </a:p>
        </p:txBody>
      </p:sp>
      <p:pic>
        <p:nvPicPr>
          <p:cNvPr id="4" name="Espace réservé du contenu 3">
            <a:extLst>
              <a:ext uri="{FF2B5EF4-FFF2-40B4-BE49-F238E27FC236}">
                <a16:creationId xmlns:a16="http://schemas.microsoft.com/office/drawing/2014/main" id="{AE00C406-8F2C-2D41-AACD-FCAB4927D91D}"/>
              </a:ext>
            </a:extLst>
          </p:cNvPr>
          <p:cNvPicPr>
            <a:picLocks noGrp="1" noChangeAspect="1"/>
          </p:cNvPicPr>
          <p:nvPr>
            <p:ph idx="1"/>
          </p:nvPr>
        </p:nvPicPr>
        <p:blipFill>
          <a:blip r:embed="rId2"/>
          <a:stretch>
            <a:fillRect/>
          </a:stretch>
        </p:blipFill>
        <p:spPr>
          <a:xfrm>
            <a:off x="748145" y="1205345"/>
            <a:ext cx="11263746" cy="5472546"/>
          </a:xfrm>
          <a:prstGeom prst="rect">
            <a:avLst/>
          </a:prstGeom>
        </p:spPr>
      </p:pic>
    </p:spTree>
    <p:extLst>
      <p:ext uri="{BB962C8B-B14F-4D97-AF65-F5344CB8AC3E}">
        <p14:creationId xmlns:p14="http://schemas.microsoft.com/office/powerpoint/2010/main" val="153512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1BA47-9CA7-3B42-A716-BC7963B547BB}"/>
              </a:ext>
            </a:extLst>
          </p:cNvPr>
          <p:cNvSpPr>
            <a:spLocks noGrp="1"/>
          </p:cNvSpPr>
          <p:nvPr>
            <p:ph type="title"/>
          </p:nvPr>
        </p:nvSpPr>
        <p:spPr/>
        <p:txBody>
          <a:bodyPr>
            <a:normAutofit/>
          </a:bodyPr>
          <a:lstStyle/>
          <a:p>
            <a:r>
              <a:rPr lang="fr-FR" sz="4000" dirty="0"/>
              <a:t>Carte descriptive de l’espace maritime international avec ses différentes zones</a:t>
            </a:r>
          </a:p>
        </p:txBody>
      </p:sp>
      <p:pic>
        <p:nvPicPr>
          <p:cNvPr id="4" name="Espace réservé du contenu 3">
            <a:extLst>
              <a:ext uri="{FF2B5EF4-FFF2-40B4-BE49-F238E27FC236}">
                <a16:creationId xmlns:a16="http://schemas.microsoft.com/office/drawing/2014/main" id="{D5A74A9A-EEAA-524E-95E1-FEC167CEAA51}"/>
              </a:ext>
            </a:extLst>
          </p:cNvPr>
          <p:cNvPicPr>
            <a:picLocks noGrp="1" noChangeAspect="1"/>
          </p:cNvPicPr>
          <p:nvPr>
            <p:ph idx="1"/>
          </p:nvPr>
        </p:nvPicPr>
        <p:blipFill>
          <a:blip r:embed="rId2"/>
          <a:stretch>
            <a:fillRect/>
          </a:stretch>
        </p:blipFill>
        <p:spPr>
          <a:xfrm>
            <a:off x="651164" y="1555840"/>
            <a:ext cx="11152909" cy="5108196"/>
          </a:xfrm>
          <a:prstGeom prst="rect">
            <a:avLst/>
          </a:prstGeom>
        </p:spPr>
      </p:pic>
    </p:spTree>
    <p:extLst>
      <p:ext uri="{BB962C8B-B14F-4D97-AF65-F5344CB8AC3E}">
        <p14:creationId xmlns:p14="http://schemas.microsoft.com/office/powerpoint/2010/main" val="66764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31105-3887-C144-9CEE-66057DFB48CA}"/>
              </a:ext>
            </a:extLst>
          </p:cNvPr>
          <p:cNvSpPr>
            <a:spLocks noGrp="1"/>
          </p:cNvSpPr>
          <p:nvPr>
            <p:ph type="title"/>
          </p:nvPr>
        </p:nvSpPr>
        <p:spPr/>
        <p:txBody>
          <a:bodyPr/>
          <a:lstStyle/>
          <a:p>
            <a:r>
              <a:rPr lang="fr-FR" dirty="0"/>
              <a:t>Les zones maritimes internationales</a:t>
            </a:r>
          </a:p>
        </p:txBody>
      </p:sp>
      <p:sp>
        <p:nvSpPr>
          <p:cNvPr id="3" name="Espace réservé du contenu 2">
            <a:extLst>
              <a:ext uri="{FF2B5EF4-FFF2-40B4-BE49-F238E27FC236}">
                <a16:creationId xmlns:a16="http://schemas.microsoft.com/office/drawing/2014/main" id="{D1C3F273-BF44-544C-81CF-40A3137B61F2}"/>
              </a:ext>
            </a:extLst>
          </p:cNvPr>
          <p:cNvSpPr>
            <a:spLocks noGrp="1"/>
          </p:cNvSpPr>
          <p:nvPr>
            <p:ph idx="1"/>
          </p:nvPr>
        </p:nvSpPr>
        <p:spPr/>
        <p:txBody>
          <a:bodyPr/>
          <a:lstStyle/>
          <a:p>
            <a:r>
              <a:rPr lang="fr-FR" dirty="0"/>
              <a:t>Ces zones constituent un objet juridique pour le droit international qui gère et détermine tous les droits et les obligations de chaque Etat sur son territoire ainsi que la gestion des conflits qui résultent de l’exercice de ces Etats de leurs droits sur l’espace maritime nationale ou international.</a:t>
            </a:r>
          </a:p>
          <a:p>
            <a:r>
              <a:rPr lang="fr-FR" dirty="0"/>
              <a:t>Ces conflits sont dus aux ressources et richesses de cet espace, donc l’aspect économique constitue un facteur déterminant de tous les conflits qui concernent ces zones.</a:t>
            </a:r>
          </a:p>
          <a:p>
            <a:r>
              <a:rPr lang="fr-FR" dirty="0"/>
              <a:t>Donc le droit de la mer est moyen pour gérer la vie maritimes et résoudre tous les problèmes et conflits liés à cette vie. </a:t>
            </a:r>
          </a:p>
        </p:txBody>
      </p:sp>
    </p:spTree>
    <p:extLst>
      <p:ext uri="{BB962C8B-B14F-4D97-AF65-F5344CB8AC3E}">
        <p14:creationId xmlns:p14="http://schemas.microsoft.com/office/powerpoint/2010/main" val="3613889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D9EA90-5E2A-D940-B647-3BF58DF2AC0E}"/>
              </a:ext>
            </a:extLst>
          </p:cNvPr>
          <p:cNvSpPr>
            <a:spLocks noGrp="1"/>
          </p:cNvSpPr>
          <p:nvPr>
            <p:ph type="title"/>
          </p:nvPr>
        </p:nvSpPr>
        <p:spPr>
          <a:xfrm>
            <a:off x="1251678" y="382385"/>
            <a:ext cx="10178322" cy="892233"/>
          </a:xfrm>
        </p:spPr>
        <p:txBody>
          <a:bodyPr>
            <a:noAutofit/>
          </a:bodyPr>
          <a:lstStyle/>
          <a:p>
            <a:r>
              <a:rPr lang="fr-FR" sz="3600" dirty="0"/>
              <a:t>Comment déterminée les zones maritimes des Etats</a:t>
            </a:r>
          </a:p>
        </p:txBody>
      </p:sp>
      <p:sp>
        <p:nvSpPr>
          <p:cNvPr id="3" name="Espace réservé du contenu 2">
            <a:extLst>
              <a:ext uri="{FF2B5EF4-FFF2-40B4-BE49-F238E27FC236}">
                <a16:creationId xmlns:a16="http://schemas.microsoft.com/office/drawing/2014/main" id="{1D5B193F-AB00-4542-967F-6FE84CDA9AC6}"/>
              </a:ext>
            </a:extLst>
          </p:cNvPr>
          <p:cNvSpPr>
            <a:spLocks noGrp="1"/>
          </p:cNvSpPr>
          <p:nvPr>
            <p:ph idx="1"/>
          </p:nvPr>
        </p:nvSpPr>
        <p:spPr>
          <a:xfrm>
            <a:off x="1251678" y="1427017"/>
            <a:ext cx="10178322" cy="4959928"/>
          </a:xfrm>
        </p:spPr>
        <p:txBody>
          <a:bodyPr>
            <a:normAutofit fontScale="85000" lnSpcReduction="10000"/>
          </a:bodyPr>
          <a:lstStyle/>
          <a:p>
            <a:r>
              <a:rPr lang="fr-FR" dirty="0"/>
              <a:t>Les zones maritimes sont déterminées par la ﻿Convention des Nations Unies sur le droit de la mer conclue le 10 décembre 1982.</a:t>
            </a:r>
          </a:p>
          <a:p>
            <a:r>
              <a:rPr lang="fr-FR" dirty="0"/>
              <a:t>En 1982, l’ONU réunit une </a:t>
            </a:r>
            <a:r>
              <a:rPr lang="fr-FR" b="1" dirty="0"/>
              <a:t>conférence internationale en Jamaïque</a:t>
            </a:r>
            <a:r>
              <a:rPr lang="fr-FR" dirty="0"/>
              <a:t>, à </a:t>
            </a:r>
            <a:r>
              <a:rPr lang="fr-FR" dirty="0" err="1"/>
              <a:t>Montego</a:t>
            </a:r>
            <a:r>
              <a:rPr lang="fr-FR" dirty="0"/>
              <a:t> </a:t>
            </a:r>
            <a:r>
              <a:rPr lang="fr-FR" dirty="0" err="1"/>
              <a:t>Bay</a:t>
            </a:r>
            <a:r>
              <a:rPr lang="fr-FR" dirty="0"/>
              <a:t>, dans le but de réfléchir à un nouveau droit de la mer. La convention de </a:t>
            </a:r>
            <a:r>
              <a:rPr lang="fr-FR" dirty="0" err="1"/>
              <a:t>Montego</a:t>
            </a:r>
            <a:r>
              <a:rPr lang="fr-FR" dirty="0"/>
              <a:t> </a:t>
            </a:r>
            <a:r>
              <a:rPr lang="fr-FR" dirty="0" err="1"/>
              <a:t>Bay</a:t>
            </a:r>
            <a:r>
              <a:rPr lang="fr-FR" dirty="0"/>
              <a:t> est </a:t>
            </a:r>
            <a:r>
              <a:rPr lang="fr-FR" b="1" dirty="0"/>
              <a:t>entrée en vigueur en 1994</a:t>
            </a:r>
            <a:r>
              <a:rPr lang="fr-FR" dirty="0"/>
              <a:t>. À partir de ce moment, les mers et océans ne sont plus des espaces libres de navigation ou d’accaparement par les États.</a:t>
            </a:r>
          </a:p>
          <a:p>
            <a:r>
              <a:rPr lang="fr-FR" b="1" dirty="0"/>
              <a:t>Principales caractéristiques de la Convention :</a:t>
            </a:r>
          </a:p>
          <a:p>
            <a:r>
              <a:rPr lang="fr-FR" dirty="0"/>
              <a:t>Les États côtiers jouissent d’une souveraineté sur leur mer territoriale, qui s’étend jusqu’à 12 milles marins du littoral.</a:t>
            </a:r>
          </a:p>
          <a:p>
            <a:r>
              <a:rPr lang="fr-FR" dirty="0"/>
              <a:t>Les États côtiers jouissent, dans une « Zone économique exclusive » de 200 milles marins, de droits souverains sur les ressources naturelles et sur certaines activités économiques.</a:t>
            </a:r>
          </a:p>
          <a:p>
            <a:r>
              <a:rPr lang="fr-FR" dirty="0"/>
              <a:t>Les États côtiers ont juridiction sur les ressources de leur plateau continental (extension sous-marine du territoire d’un État) pour explorer et exploiter ses ressources naturelles. La limite du plateau est fixée à 200 milles marins de la côte, ou plus dans certains cas.</a:t>
            </a:r>
          </a:p>
          <a:p>
            <a:r>
              <a:rPr lang="fr-FR" dirty="0"/>
              <a:t>La Convention établit un mécanisme obligatoire et compréhensif de règlement des différends.</a:t>
            </a:r>
          </a:p>
          <a:p>
            <a:r>
              <a:rPr lang="fr-FR" dirty="0"/>
              <a:t>La Convention a porté création de trois nouveaux organismes internationaux (l’Autorité internationale des fonds marins, le Tribunal international du droit de la mer et la Commission des limites du plateau continental)</a:t>
            </a:r>
          </a:p>
          <a:p>
            <a:pPr marL="0" indent="0">
              <a:buNone/>
            </a:pPr>
            <a:endParaRPr lang="fr-FR" dirty="0"/>
          </a:p>
        </p:txBody>
      </p:sp>
    </p:spTree>
    <p:extLst>
      <p:ext uri="{BB962C8B-B14F-4D97-AF65-F5344CB8AC3E}">
        <p14:creationId xmlns:p14="http://schemas.microsoft.com/office/powerpoint/2010/main" val="291246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70290-F797-A54C-96DA-8F9B5A6BFF56}"/>
              </a:ext>
            </a:extLst>
          </p:cNvPr>
          <p:cNvSpPr>
            <a:spLocks noGrp="1"/>
          </p:cNvSpPr>
          <p:nvPr>
            <p:ph type="title"/>
          </p:nvPr>
        </p:nvSpPr>
        <p:spPr/>
        <p:txBody>
          <a:bodyPr/>
          <a:lstStyle/>
          <a:p>
            <a:r>
              <a:rPr lang="fr-FR" dirty="0"/>
              <a:t>Les dimensions de l’espace maritime </a:t>
            </a:r>
          </a:p>
        </p:txBody>
      </p:sp>
      <p:pic>
        <p:nvPicPr>
          <p:cNvPr id="4" name="Espace réservé du contenu 3">
            <a:extLst>
              <a:ext uri="{FF2B5EF4-FFF2-40B4-BE49-F238E27FC236}">
                <a16:creationId xmlns:a16="http://schemas.microsoft.com/office/drawing/2014/main" id="{1C8BE3DA-B26A-5F41-AADA-66B81F6F0633}"/>
              </a:ext>
            </a:extLst>
          </p:cNvPr>
          <p:cNvPicPr>
            <a:picLocks noGrp="1" noChangeAspect="1"/>
          </p:cNvPicPr>
          <p:nvPr>
            <p:ph idx="1"/>
          </p:nvPr>
        </p:nvPicPr>
        <p:blipFill>
          <a:blip r:embed="rId2"/>
          <a:stretch>
            <a:fillRect/>
          </a:stretch>
        </p:blipFill>
        <p:spPr>
          <a:xfrm>
            <a:off x="1454726" y="1874517"/>
            <a:ext cx="9712037" cy="4775665"/>
          </a:xfrm>
          <a:prstGeom prst="rect">
            <a:avLst/>
          </a:prstGeom>
        </p:spPr>
      </p:pic>
    </p:spTree>
    <p:extLst>
      <p:ext uri="{BB962C8B-B14F-4D97-AF65-F5344CB8AC3E}">
        <p14:creationId xmlns:p14="http://schemas.microsoft.com/office/powerpoint/2010/main" val="87817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5B9FD-130E-B640-B2D8-5D6DBAEA8158}"/>
              </a:ext>
            </a:extLst>
          </p:cNvPr>
          <p:cNvSpPr>
            <a:spLocks noGrp="1"/>
          </p:cNvSpPr>
          <p:nvPr>
            <p:ph type="title"/>
          </p:nvPr>
        </p:nvSpPr>
        <p:spPr/>
        <p:txBody>
          <a:bodyPr/>
          <a:lstStyle/>
          <a:p>
            <a:r>
              <a:rPr lang="fr-FR" dirty="0"/>
              <a:t>Frontières maritimes algériennes</a:t>
            </a:r>
          </a:p>
        </p:txBody>
      </p:sp>
      <p:pic>
        <p:nvPicPr>
          <p:cNvPr id="4" name="Espace réservé du contenu 3">
            <a:extLst>
              <a:ext uri="{FF2B5EF4-FFF2-40B4-BE49-F238E27FC236}">
                <a16:creationId xmlns:a16="http://schemas.microsoft.com/office/drawing/2014/main" id="{E223B516-4DA2-2B44-9612-801E5E2AEEBF}"/>
              </a:ext>
            </a:extLst>
          </p:cNvPr>
          <p:cNvPicPr>
            <a:picLocks noGrp="1" noChangeAspect="1"/>
          </p:cNvPicPr>
          <p:nvPr>
            <p:ph idx="1"/>
          </p:nvPr>
        </p:nvPicPr>
        <p:blipFill>
          <a:blip r:embed="rId2"/>
          <a:stretch>
            <a:fillRect/>
          </a:stretch>
        </p:blipFill>
        <p:spPr>
          <a:xfrm>
            <a:off x="1039092" y="1874517"/>
            <a:ext cx="10709564" cy="4844937"/>
          </a:xfrm>
          <a:prstGeom prst="rect">
            <a:avLst/>
          </a:prstGeom>
        </p:spPr>
      </p:pic>
    </p:spTree>
    <p:extLst>
      <p:ext uri="{BB962C8B-B14F-4D97-AF65-F5344CB8AC3E}">
        <p14:creationId xmlns:p14="http://schemas.microsoft.com/office/powerpoint/2010/main" val="1997222718"/>
      </p:ext>
    </p:extLst>
  </p:cSld>
  <p:clrMapOvr>
    <a:masterClrMapping/>
  </p:clrMapOvr>
</p:sld>
</file>

<file path=ppt/theme/theme1.xml><?xml version="1.0" encoding="utf-8"?>
<a:theme xmlns:a="http://schemas.openxmlformats.org/drawingml/2006/main" name="Badg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{79173CDB-D9C2-224C-862E-4AE98386C635}tf10001071</Template>
  <TotalTime>176</TotalTime>
  <Words>690</Words>
  <Application>Microsoft Macintosh PowerPoint</Application>
  <PresentationFormat>Grand écran</PresentationFormat>
  <Paragraphs>31</Paragraphs>
  <Slides>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Gill Sans MT</vt:lpstr>
      <vt:lpstr>Impact</vt:lpstr>
      <vt:lpstr>Badge</vt:lpstr>
      <vt:lpstr>Droit de la mer </vt:lpstr>
      <vt:lpstr>Définition de la mer:</vt:lpstr>
      <vt:lpstr>Le droit de la mer </vt:lpstr>
      <vt:lpstr>L’espace maritime international</vt:lpstr>
      <vt:lpstr>Carte descriptive de l’espace maritime international avec ses différentes zones</vt:lpstr>
      <vt:lpstr>Les zones maritimes internationales</vt:lpstr>
      <vt:lpstr>Comment déterminée les zones maritimes des Etats</vt:lpstr>
      <vt:lpstr>Les dimensions de l’espace maritime </vt:lpstr>
      <vt:lpstr>Frontières maritimes algériennes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Droit de la mer </dc:title>
  <dc:creator>Microsoft Office User</dc:creator>
  <cp:lastModifiedBy>Microsoft Office User</cp:lastModifiedBy>
  <cp:revision>24</cp:revision>
  <dcterms:created xsi:type="dcterms:W3CDTF">2023-10-22T19:11:48Z</dcterms:created>
  <dcterms:modified xsi:type="dcterms:W3CDTF">2023-10-29T11:28:58Z</dcterms:modified>
</cp:coreProperties>
</file>