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BM Plex Sans" charset="1" panose="020B0503050203000203"/>
      <p:regular r:id="rId10"/>
    </p:embeddedFont>
    <p:embeddedFont>
      <p:font typeface="IBM Plex Sans Bold" charset="1" panose="020B0803050203000203"/>
      <p:regular r:id="rId11"/>
    </p:embeddedFont>
    <p:embeddedFont>
      <p:font typeface="IBM Plex Sans Italics" charset="1" panose="020B0503050203000203"/>
      <p:regular r:id="rId12"/>
    </p:embeddedFont>
    <p:embeddedFont>
      <p:font typeface="IBM Plex Sans Bold Italics" charset="1" panose="020B0803050203000203"/>
      <p:regular r:id="rId13"/>
    </p:embeddedFont>
    <p:embeddedFont>
      <p:font typeface="IBM Plex Sans Thin" charset="1" panose="020B0203050203000203"/>
      <p:regular r:id="rId14"/>
    </p:embeddedFont>
    <p:embeddedFont>
      <p:font typeface="IBM Plex Sans Thin Italics" charset="1" panose="020B0203050203000203"/>
      <p:regular r:id="rId15"/>
    </p:embeddedFont>
    <p:embeddedFont>
      <p:font typeface="IBM Plex Sans Medium" charset="1" panose="020B0603050203000203"/>
      <p:regular r:id="rId16"/>
    </p:embeddedFont>
    <p:embeddedFont>
      <p:font typeface="IBM Plex Sans Medium Italics" charset="1" panose="020B06030502030002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docs.google.com/spreadsheets/d/1DUF2isFWsqVSYhbaACYtbgcLi_YjDqpE3GLQIVgkKQg/edit#gid=69851113" TargetMode="External" Type="http://schemas.openxmlformats.org/officeDocument/2006/relationships/hyperlink"/><Relationship Id="rId5" Target="https://docs.google.com/spreadsheets/d/1DUF2isFWsqVSYhbaACYtbgcLi_YjDqpE3GLQIVgkKQg/edit#gid=69851113" TargetMode="External" Type="http://schemas.openxmlformats.org/officeDocument/2006/relationships/hyperlink"/><Relationship Id="rId6" Target="https://docs.google.com/spreadsheets/d/1DUF2isFWsqVSYhbaACYtbgcLi_YjDqpE3GLQIVgkKQg/edit#gid=69851113" TargetMode="External" Type="http://schemas.openxmlformats.org/officeDocument/2006/relationships/hyperlink"/><Relationship Id="rId7" Target="https://docs.google.com/spreadsheets/d/1DUF2isFWsqVSYhbaACYtbgcLi_YjDqpE3GLQIVgkKQg/edit#gid=69851113" TargetMode="External" Type="http://schemas.openxmlformats.org/officeDocument/2006/relationships/hyperlink"/><Relationship Id="rId8" Target="https://docs.google.com/spreadsheets/d/1DUF2isFWsqVSYhbaACYtbgcLi_YjDqpE3GLQIVgkKQg/edit#gid=69851113" TargetMode="External" Type="http://schemas.openxmlformats.org/officeDocument/2006/relationships/hyperlink"/><Relationship Id="rId9" Target="https://docs.google.com/spreadsheets/d/1DUF2isFWsqVSYhbaACYtbgcLi_YjDqpE3GLQIVgkKQg/edit#gid=69851113" TargetMode="External" Type="http://schemas.openxmlformats.org/officeDocument/2006/relationships/hyperlink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51761">
            <a:off x="10912533" y="-4157532"/>
            <a:ext cx="10454404" cy="7622211"/>
          </a:xfrm>
          <a:custGeom>
            <a:avLst/>
            <a:gdLst/>
            <a:ahLst/>
            <a:cxnLst/>
            <a:rect r="r" b="b" t="t" l="l"/>
            <a:pathLst>
              <a:path h="7622211" w="10454404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-4939101" y="6712177"/>
            <a:ext cx="11422613" cy="8328123"/>
          </a:xfrm>
          <a:custGeom>
            <a:avLst/>
            <a:gdLst/>
            <a:ahLst/>
            <a:cxnLst/>
            <a:rect r="r" b="b" t="t" l="l"/>
            <a:pathLst>
              <a:path h="8328123" w="1142261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54910" y="4090126"/>
            <a:ext cx="12778181" cy="137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7"/>
              </a:lnSpc>
            </a:pPr>
            <a:r>
              <a:rPr lang="en-US" sz="10327">
                <a:solidFill>
                  <a:srgbClr val="000000"/>
                </a:solidFill>
                <a:latin typeface="IBM Plex Sans"/>
              </a:rPr>
              <a:t>la relation du travail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51761">
            <a:off x="10912533" y="-4157532"/>
            <a:ext cx="10454404" cy="7622211"/>
          </a:xfrm>
          <a:custGeom>
            <a:avLst/>
            <a:gdLst/>
            <a:ahLst/>
            <a:cxnLst/>
            <a:rect r="r" b="b" t="t" l="l"/>
            <a:pathLst>
              <a:path h="7622211" w="10454404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-4939101" y="6712177"/>
            <a:ext cx="11422613" cy="8328123"/>
          </a:xfrm>
          <a:custGeom>
            <a:avLst/>
            <a:gdLst/>
            <a:ahLst/>
            <a:cxnLst/>
            <a:rect r="r" b="b" t="t" l="l"/>
            <a:pathLst>
              <a:path h="8328123" w="1142261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1709" y="400132"/>
            <a:ext cx="15611784" cy="870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7"/>
              </a:lnSpc>
            </a:pPr>
            <a:r>
              <a:rPr lang="en-US" sz="7627">
                <a:solidFill>
                  <a:srgbClr val="000000"/>
                </a:solidFill>
                <a:latin typeface="IBM Plex Sans"/>
              </a:rPr>
              <a:t>La relation de travail selon le législateur algérien, prend naissance par le contrat écrit ou non écrit.</a:t>
            </a:r>
          </a:p>
          <a:p>
            <a:pPr algn="ctr">
              <a:lnSpc>
                <a:spcPts val="7627"/>
              </a:lnSpc>
            </a:pPr>
            <a:r>
              <a:rPr lang="en-US" sz="7627">
                <a:solidFill>
                  <a:srgbClr val="000000"/>
                </a:solidFill>
                <a:latin typeface="IBM Plex Sans"/>
              </a:rPr>
              <a:t>Elle existe en tout état de cause du seul fait de travailler pour le compte d’un employeur</a:t>
            </a:r>
          </a:p>
          <a:p>
            <a:pPr algn="ctr">
              <a:lnSpc>
                <a:spcPts val="7627"/>
              </a:lnSpc>
            </a:pPr>
            <a:r>
              <a:rPr lang="en-US" sz="7627">
                <a:solidFill>
                  <a:srgbClr val="000000"/>
                </a:solidFill>
                <a:latin typeface="IBM Plex Sans"/>
              </a:rPr>
              <a:t>Cette relation est représentée par un contrat.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11438" y="4285708"/>
            <a:ext cx="4240240" cy="1500320"/>
            <a:chOff x="0" y="0"/>
            <a:chExt cx="978211" cy="3461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78211" cy="346119"/>
            </a:xfrm>
            <a:custGeom>
              <a:avLst/>
              <a:gdLst/>
              <a:ahLst/>
              <a:cxnLst/>
              <a:rect r="r" b="b" t="t" l="l"/>
              <a:pathLst>
                <a:path h="346119" w="978211">
                  <a:moveTo>
                    <a:pt x="109549" y="0"/>
                  </a:moveTo>
                  <a:lnTo>
                    <a:pt x="868662" y="0"/>
                  </a:lnTo>
                  <a:cubicBezTo>
                    <a:pt x="897716" y="0"/>
                    <a:pt x="925581" y="11542"/>
                    <a:pt x="946125" y="32086"/>
                  </a:cubicBezTo>
                  <a:cubicBezTo>
                    <a:pt x="966670" y="52631"/>
                    <a:pt x="978211" y="80495"/>
                    <a:pt x="978211" y="109549"/>
                  </a:cubicBezTo>
                  <a:lnTo>
                    <a:pt x="978211" y="236570"/>
                  </a:lnTo>
                  <a:cubicBezTo>
                    <a:pt x="978211" y="265624"/>
                    <a:pt x="966670" y="293489"/>
                    <a:pt x="946125" y="314033"/>
                  </a:cubicBezTo>
                  <a:cubicBezTo>
                    <a:pt x="925581" y="334578"/>
                    <a:pt x="897716" y="346119"/>
                    <a:pt x="868662" y="346119"/>
                  </a:cubicBezTo>
                  <a:lnTo>
                    <a:pt x="109549" y="346119"/>
                  </a:lnTo>
                  <a:cubicBezTo>
                    <a:pt x="80495" y="346119"/>
                    <a:pt x="52631" y="334578"/>
                    <a:pt x="32086" y="314033"/>
                  </a:cubicBezTo>
                  <a:cubicBezTo>
                    <a:pt x="11542" y="293489"/>
                    <a:pt x="0" y="265624"/>
                    <a:pt x="0" y="236570"/>
                  </a:cubicBezTo>
                  <a:lnTo>
                    <a:pt x="0" y="109549"/>
                  </a:lnTo>
                  <a:cubicBezTo>
                    <a:pt x="0" y="80495"/>
                    <a:pt x="11542" y="52631"/>
                    <a:pt x="32086" y="32086"/>
                  </a:cubicBezTo>
                  <a:cubicBezTo>
                    <a:pt x="52631" y="11542"/>
                    <a:pt x="80495" y="0"/>
                    <a:pt x="1095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978211" cy="41279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FFFFFF"/>
                  </a:solidFill>
                  <a:latin typeface="IBM Plex Sans"/>
                </a:rPr>
                <a:t>contrat de travail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703823" y="2159656"/>
            <a:ext cx="1935282" cy="1243963"/>
            <a:chOff x="0" y="0"/>
            <a:chExt cx="945208" cy="6075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45208" cy="607562"/>
            </a:xfrm>
            <a:custGeom>
              <a:avLst/>
              <a:gdLst/>
              <a:ahLst/>
              <a:cxnLst/>
              <a:rect r="r" b="b" t="t" l="l"/>
              <a:pathLst>
                <a:path h="607562" w="945208">
                  <a:moveTo>
                    <a:pt x="0" y="0"/>
                  </a:moveTo>
                  <a:lnTo>
                    <a:pt x="945208" y="0"/>
                  </a:lnTo>
                  <a:lnTo>
                    <a:pt x="945208" y="607562"/>
                  </a:lnTo>
                  <a:lnTo>
                    <a:pt x="0" y="607562"/>
                  </a:lnTo>
                  <a:close/>
                </a:path>
              </a:pathLst>
            </a:custGeom>
            <a:solidFill>
              <a:srgbClr val="F243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945208" cy="683762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IBM Plex Sans"/>
                </a:rPr>
                <a:t>CDD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59846" y="6184690"/>
            <a:ext cx="1985329" cy="1143951"/>
            <a:chOff x="0" y="0"/>
            <a:chExt cx="969651" cy="5587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9651" cy="558715"/>
            </a:xfrm>
            <a:custGeom>
              <a:avLst/>
              <a:gdLst/>
              <a:ahLst/>
              <a:cxnLst/>
              <a:rect r="r" b="b" t="t" l="l"/>
              <a:pathLst>
                <a:path h="558715" w="969651">
                  <a:moveTo>
                    <a:pt x="0" y="0"/>
                  </a:moveTo>
                  <a:lnTo>
                    <a:pt x="969651" y="0"/>
                  </a:lnTo>
                  <a:lnTo>
                    <a:pt x="969651" y="558715"/>
                  </a:lnTo>
                  <a:lnTo>
                    <a:pt x="0" y="558715"/>
                  </a:lnTo>
                  <a:close/>
                </a:path>
              </a:pathLst>
            </a:custGeom>
            <a:solidFill>
              <a:srgbClr val="F243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69651" cy="62539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IBM Plex Sans"/>
                </a:rPr>
                <a:t>CDI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483783" y="3815908"/>
            <a:ext cx="2775517" cy="4155757"/>
            <a:chOff x="0" y="0"/>
            <a:chExt cx="1355585" cy="20297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55585" cy="2029706"/>
            </a:xfrm>
            <a:custGeom>
              <a:avLst/>
              <a:gdLst/>
              <a:ahLst/>
              <a:cxnLst/>
              <a:rect r="r" b="b" t="t" l="l"/>
              <a:pathLst>
                <a:path h="2029706" w="1355585">
                  <a:moveTo>
                    <a:pt x="0" y="0"/>
                  </a:moveTo>
                  <a:lnTo>
                    <a:pt x="1355585" y="0"/>
                  </a:lnTo>
                  <a:lnTo>
                    <a:pt x="1355585" y="2029706"/>
                  </a:lnTo>
                  <a:lnTo>
                    <a:pt x="0" y="2029706"/>
                  </a:lnTo>
                  <a:close/>
                </a:path>
              </a:pathLst>
            </a:custGeom>
            <a:solidFill>
              <a:srgbClr val="F243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355585" cy="2077331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IBM Plex Sans"/>
                </a:rPr>
                <a:t>Le contrat de travail peut être conclu pour une durée déterminée, à temps plein ou partiel, dans les cas expressément prévus dans l’article 12 de la loi 90-11.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8331558" y="3403619"/>
            <a:ext cx="1339905" cy="88209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5" id="15"/>
          <p:cNvSpPr/>
          <p:nvPr/>
        </p:nvSpPr>
        <p:spPr>
          <a:xfrm>
            <a:off x="8331558" y="5786028"/>
            <a:ext cx="1220952" cy="398662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6" id="16"/>
          <p:cNvGrpSpPr/>
          <p:nvPr/>
        </p:nvGrpSpPr>
        <p:grpSpPr>
          <a:xfrm rot="0">
            <a:off x="13146974" y="2446356"/>
            <a:ext cx="2272258" cy="957262"/>
            <a:chOff x="0" y="0"/>
            <a:chExt cx="1109790" cy="4675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09790" cy="467535"/>
            </a:xfrm>
            <a:custGeom>
              <a:avLst/>
              <a:gdLst/>
              <a:ahLst/>
              <a:cxnLst/>
              <a:rect r="r" b="b" t="t" l="l"/>
              <a:pathLst>
                <a:path h="467535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67535"/>
                  </a:lnTo>
                  <a:lnTo>
                    <a:pt x="0" y="467535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109790" cy="49611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IBM Plex Sans"/>
                </a:rPr>
                <a:t>le CDD exige un document écrit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>
            <a:off x="10639105" y="2781637"/>
            <a:ext cx="2507869" cy="98656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0" id="20"/>
          <p:cNvGrpSpPr/>
          <p:nvPr/>
        </p:nvGrpSpPr>
        <p:grpSpPr>
          <a:xfrm rot="0">
            <a:off x="5152828" y="7872908"/>
            <a:ext cx="4274261" cy="1847850"/>
            <a:chOff x="0" y="0"/>
            <a:chExt cx="2087584" cy="90250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87584" cy="902505"/>
            </a:xfrm>
            <a:custGeom>
              <a:avLst/>
              <a:gdLst/>
              <a:ahLst/>
              <a:cxnLst/>
              <a:rect r="r" b="b" t="t" l="l"/>
              <a:pathLst>
                <a:path h="902505" w="2087584">
                  <a:moveTo>
                    <a:pt x="0" y="0"/>
                  </a:moveTo>
                  <a:lnTo>
                    <a:pt x="2087584" y="0"/>
                  </a:lnTo>
                  <a:lnTo>
                    <a:pt x="2087584" y="902505"/>
                  </a:lnTo>
                  <a:lnTo>
                    <a:pt x="0" y="902505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2087584" cy="93108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IBM Plex Sans"/>
                </a:rPr>
                <a:t>Lorsqu’il n’existe pas un contrat de travail écrit, la relation de travail est présumée établie pour une durée indéterminée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flipH="true">
            <a:off x="7865049" y="6756666"/>
            <a:ext cx="694797" cy="1116242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4" id="24"/>
          <p:cNvGrpSpPr/>
          <p:nvPr/>
        </p:nvGrpSpPr>
        <p:grpSpPr>
          <a:xfrm rot="0">
            <a:off x="10449696" y="8247890"/>
            <a:ext cx="7555678" cy="1183957"/>
            <a:chOff x="0" y="0"/>
            <a:chExt cx="3690255" cy="57825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90255" cy="578254"/>
            </a:xfrm>
            <a:custGeom>
              <a:avLst/>
              <a:gdLst/>
              <a:ahLst/>
              <a:cxnLst/>
              <a:rect r="r" b="b" t="t" l="l"/>
              <a:pathLst>
                <a:path h="578254" w="3690255">
                  <a:moveTo>
                    <a:pt x="0" y="0"/>
                  </a:moveTo>
                  <a:lnTo>
                    <a:pt x="3690255" y="0"/>
                  </a:lnTo>
                  <a:lnTo>
                    <a:pt x="3690255" y="578254"/>
                  </a:lnTo>
                  <a:lnTo>
                    <a:pt x="0" y="578254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90255" cy="62587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IBM Plex Sans"/>
                </a:rPr>
                <a:t>Le contrat est réputé conclu pour une durée indéterminée sauf s’il en est disposé autrement par écrit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>
            <a:off x="9552510" y="7328641"/>
            <a:ext cx="4675025" cy="919249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8" id="28"/>
          <p:cNvGrpSpPr/>
          <p:nvPr/>
        </p:nvGrpSpPr>
        <p:grpSpPr>
          <a:xfrm rot="0">
            <a:off x="8703823" y="560914"/>
            <a:ext cx="5968262" cy="1159374"/>
            <a:chOff x="0" y="0"/>
            <a:chExt cx="2914948" cy="56624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914948" cy="566248"/>
            </a:xfrm>
            <a:custGeom>
              <a:avLst/>
              <a:gdLst/>
              <a:ahLst/>
              <a:cxnLst/>
              <a:rect r="r" b="b" t="t" l="l"/>
              <a:pathLst>
                <a:path h="566248" w="2914948">
                  <a:moveTo>
                    <a:pt x="0" y="0"/>
                  </a:moveTo>
                  <a:lnTo>
                    <a:pt x="2914948" y="0"/>
                  </a:lnTo>
                  <a:lnTo>
                    <a:pt x="2914948" y="566248"/>
                  </a:lnTo>
                  <a:lnTo>
                    <a:pt x="0" y="566248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2914948" cy="594823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IBM Plex Sans"/>
                </a:rPr>
                <a:t>Le contrat de travail peut être conclu pour une durée déterminée</a:t>
              </a:r>
            </a:p>
          </p:txBody>
        </p:sp>
      </p:grpSp>
      <p:sp>
        <p:nvSpPr>
          <p:cNvPr name="AutoShape 31" id="31"/>
          <p:cNvSpPr/>
          <p:nvPr/>
        </p:nvSpPr>
        <p:spPr>
          <a:xfrm flipV="true">
            <a:off x="9671464" y="1720288"/>
            <a:ext cx="869415" cy="439368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2" id="32"/>
          <p:cNvSpPr/>
          <p:nvPr/>
        </p:nvSpPr>
        <p:spPr>
          <a:xfrm>
            <a:off x="10451678" y="5035868"/>
            <a:ext cx="4032105" cy="857918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3" id="33"/>
          <p:cNvSpPr/>
          <p:nvPr/>
        </p:nvSpPr>
        <p:spPr>
          <a:xfrm rot="0">
            <a:off x="0" y="0"/>
            <a:ext cx="5479949" cy="10287000"/>
          </a:xfrm>
          <a:prstGeom prst="rect">
            <a:avLst/>
          </a:prstGeom>
          <a:gradFill rotWithShape="true">
            <a:gsLst>
              <a:gs pos="0">
                <a:srgbClr val="CDFFD8">
                  <a:alpha val="100000"/>
                </a:srgbClr>
              </a:gs>
              <a:gs pos="100000">
                <a:srgbClr val="94B9FF">
                  <a:alpha val="100000"/>
                </a:srgbClr>
              </a:gs>
            </a:gsLst>
            <a:lin ang="0"/>
          </a:gradFill>
        </p:spPr>
      </p:sp>
      <p:sp>
        <p:nvSpPr>
          <p:cNvPr name="TextBox 34" id="34"/>
          <p:cNvSpPr txBox="true"/>
          <p:nvPr/>
        </p:nvSpPr>
        <p:spPr>
          <a:xfrm rot="0">
            <a:off x="1028700" y="2272856"/>
            <a:ext cx="3566349" cy="1543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IBM Plex Sans Bold"/>
              </a:rPr>
              <a:t>le contrat  de travail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14556" y="5441290"/>
            <a:ext cx="3745239" cy="3100387"/>
            <a:chOff x="0" y="0"/>
            <a:chExt cx="2825462" cy="233897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825462" cy="2338977"/>
            </a:xfrm>
            <a:custGeom>
              <a:avLst/>
              <a:gdLst/>
              <a:ahLst/>
              <a:cxnLst/>
              <a:rect r="r" b="b" t="t" l="l"/>
              <a:pathLst>
                <a:path h="2338977" w="2825462">
                  <a:moveTo>
                    <a:pt x="62014" y="0"/>
                  </a:moveTo>
                  <a:lnTo>
                    <a:pt x="2763448" y="0"/>
                  </a:lnTo>
                  <a:cubicBezTo>
                    <a:pt x="2779895" y="0"/>
                    <a:pt x="2795669" y="6534"/>
                    <a:pt x="2807298" y="18164"/>
                  </a:cubicBezTo>
                  <a:cubicBezTo>
                    <a:pt x="2818928" y="29793"/>
                    <a:pt x="2825462" y="45567"/>
                    <a:pt x="2825462" y="62014"/>
                  </a:cubicBezTo>
                  <a:lnTo>
                    <a:pt x="2825462" y="2276963"/>
                  </a:lnTo>
                  <a:cubicBezTo>
                    <a:pt x="2825462" y="2293410"/>
                    <a:pt x="2818928" y="2309183"/>
                    <a:pt x="2807298" y="2320813"/>
                  </a:cubicBezTo>
                  <a:cubicBezTo>
                    <a:pt x="2795669" y="2332443"/>
                    <a:pt x="2779895" y="2338977"/>
                    <a:pt x="2763448" y="2338977"/>
                  </a:cubicBezTo>
                  <a:lnTo>
                    <a:pt x="62014" y="2338977"/>
                  </a:lnTo>
                  <a:cubicBezTo>
                    <a:pt x="45567" y="2338977"/>
                    <a:pt x="29793" y="2332443"/>
                    <a:pt x="18164" y="2320813"/>
                  </a:cubicBezTo>
                  <a:cubicBezTo>
                    <a:pt x="6534" y="2309183"/>
                    <a:pt x="0" y="2293410"/>
                    <a:pt x="0" y="2276963"/>
                  </a:cubicBezTo>
                  <a:lnTo>
                    <a:pt x="0" y="62014"/>
                  </a:lnTo>
                  <a:cubicBezTo>
                    <a:pt x="0" y="45567"/>
                    <a:pt x="6534" y="29793"/>
                    <a:pt x="18164" y="18164"/>
                  </a:cubicBezTo>
                  <a:cubicBezTo>
                    <a:pt x="29793" y="6534"/>
                    <a:pt x="45567" y="0"/>
                    <a:pt x="6201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2825462" cy="2386602"/>
            </a:xfrm>
            <a:prstGeom prst="rect">
              <a:avLst/>
            </a:prstGeom>
          </p:spPr>
          <p:txBody>
            <a:bodyPr anchor="b" rtlCol="false" tIns="254000" lIns="254000" bIns="254000" rIns="254000"/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24300"/>
                  </a:solidFill>
                  <a:latin typeface="IBM Plex Sans Bold"/>
                </a:rPr>
                <a:t>Le contrat de travail </a:t>
              </a:r>
              <a:r>
                <a:rPr lang="en-US" sz="2499">
                  <a:solidFill>
                    <a:srgbClr val="000000"/>
                  </a:solidFill>
                  <a:latin typeface="IBM Plex Sans Bold"/>
                </a:rPr>
                <a:t>est établi dans les formes qu’il convient aux parties contractantes d’adopter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376890">
            <a:off x="-4899893" y="6122938"/>
            <a:ext cx="11422613" cy="8328123"/>
          </a:xfrm>
          <a:custGeom>
            <a:avLst/>
            <a:gdLst/>
            <a:ahLst/>
            <a:cxnLst/>
            <a:rect r="r" b="b" t="t" l="l"/>
            <a:pathLst>
              <a:path h="8328123" w="11422613">
                <a:moveTo>
                  <a:pt x="0" y="0"/>
                </a:moveTo>
                <a:lnTo>
                  <a:pt x="11422613" y="0"/>
                </a:lnTo>
                <a:lnTo>
                  <a:pt x="11422613" y="8328124"/>
                </a:lnTo>
                <a:lnTo>
                  <a:pt x="0" y="8328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AutoShape 4" id="4"/>
          <p:cNvSpPr/>
          <p:nvPr/>
        </p:nvSpPr>
        <p:spPr>
          <a:xfrm rot="0">
            <a:off x="6629400" y="3133185"/>
            <a:ext cx="5029200" cy="5641116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AutoShape 5" id="5"/>
          <p:cNvSpPr/>
          <p:nvPr/>
        </p:nvSpPr>
        <p:spPr>
          <a:xfrm rot="0">
            <a:off x="122301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220416" y="3901204"/>
            <a:ext cx="4582172" cy="6030769"/>
            <a:chOff x="0" y="0"/>
            <a:chExt cx="6109563" cy="80410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6109563" cy="765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76"/>
                </a:lnSpc>
              </a:pPr>
              <a:r>
                <a:rPr lang="en-US" sz="1827">
                  <a:solidFill>
                    <a:srgbClr val="000000"/>
                  </a:solidFill>
                  <a:latin typeface="IBM Plex Sans Bold"/>
                </a:rPr>
                <a:t>Droits fondamentaux article 05 de la loi 90-11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111570"/>
              <a:ext cx="6109563" cy="69147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l’exercice du droit syndical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la négociation collective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la participation dans l’organisme employeur (par le biais du comité de participation)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la sécurité sociale et à la retraite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l’hygiène, la sécurité et à la médecine du travail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au repos ;</a:t>
              </a:r>
            </a:p>
            <a:p>
              <a:pPr>
                <a:lnSpc>
                  <a:spcPts val="2955"/>
                </a:lnSpc>
              </a:pPr>
              <a:r>
                <a:rPr lang="en-US" sz="2273">
                  <a:solidFill>
                    <a:srgbClr val="000000"/>
                  </a:solidFill>
                  <a:latin typeface="IBM Plex Sans"/>
                </a:rPr>
                <a:t>• à la participation, à la prévention et au règlement des conflits de travail ;</a:t>
              </a:r>
            </a:p>
            <a:p>
              <a:pPr>
                <a:lnSpc>
                  <a:spcPts val="295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29400" y="1009609"/>
            <a:ext cx="10629900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</a:rPr>
              <a:t>Droits et Obligations des emplyés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466206" y="3600409"/>
            <a:ext cx="4839865" cy="6572271"/>
            <a:chOff x="0" y="0"/>
            <a:chExt cx="6453153" cy="876302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28575"/>
              <a:ext cx="6453153" cy="1036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19"/>
                </a:lnSpc>
              </a:pPr>
              <a:r>
                <a:rPr lang="en-US" sz="2399">
                  <a:solidFill>
                    <a:srgbClr val="000000"/>
                  </a:solidFill>
                  <a:latin typeface="IBM Plex Sans Bold"/>
                </a:rPr>
                <a:t>Droits liés au travail article 6 loi 90-11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319400"/>
              <a:ext cx="6453153" cy="7430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4" tooltip="https://docs.google.com/spreadsheets/d/1DUF2isFWsqVSYhbaACYtbgcLi_YjDqpE3GLQIVgkKQg/edit#gid=69851113"/>
                </a:rPr>
                <a:t>• à une occupation effective dans le cadre de leur travail ;</a:t>
              </a:r>
            </a:p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5" tooltip="https://docs.google.com/spreadsheets/d/1DUF2isFWsqVSYhbaACYtbgcLi_YjDqpE3GLQIVgkKQg/edit#gid=69851113"/>
                </a:rPr>
                <a:t>• au respect de leur intégrité physique et morale et de leur dignité ;</a:t>
              </a:r>
            </a:p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6" tooltip="https://docs.google.com/spreadsheets/d/1DUF2isFWsqVSYhbaACYtbgcLi_YjDqpE3GLQIVgkKQg/edit#gid=69851113"/>
                </a:rPr>
                <a:t>• à une protection contre toute discrimination pour occuper un poste autre que celle fondée sur leur aptitude et leur mérite ;</a:t>
              </a:r>
            </a:p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7" tooltip="https://docs.google.com/spreadsheets/d/1DUF2isFWsqVSYhbaACYtbgcLi_YjDqpE3GLQIVgkKQg/edit#gid=69851113"/>
                </a:rPr>
                <a:t>• à la formation professionnelle et à la promotion dans le travail ;</a:t>
              </a:r>
            </a:p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8" tooltip="https://docs.google.com/spreadsheets/d/1DUF2isFWsqVSYhbaACYtbgcLi_YjDqpE3GLQIVgkKQg/edit#gid=69851113"/>
                </a:rPr>
                <a:t>• au versement régulier de la rémunération qui leur est due ;</a:t>
              </a:r>
            </a:p>
            <a:p>
              <a:pPr>
                <a:lnSpc>
                  <a:spcPts val="2963"/>
                </a:lnSpc>
              </a:pPr>
              <a:r>
                <a:rPr lang="en-US" sz="2279">
                  <a:solidFill>
                    <a:srgbClr val="000000"/>
                  </a:solidFill>
                  <a:latin typeface="IBM Plex Sans"/>
                  <a:hlinkClick r:id="rId9" tooltip="https://docs.google.com/spreadsheets/d/1DUF2isFWsqVSYhbaACYtbgcLi_YjDqpE3GLQIVgkKQg/edit#gid=69851113"/>
                </a:rPr>
                <a:t>• aux œuvres sociales.</a:t>
              </a:r>
            </a:p>
            <a:p>
              <a:pPr>
                <a:lnSpc>
                  <a:spcPts val="2963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658600" y="3891679"/>
            <a:ext cx="6124301" cy="6453989"/>
            <a:chOff x="0" y="0"/>
            <a:chExt cx="8165734" cy="86053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19050"/>
              <a:ext cx="8165734" cy="405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8"/>
                </a:lnSpc>
              </a:pPr>
              <a:r>
                <a:rPr lang="en-US" sz="1945">
                  <a:solidFill>
                    <a:srgbClr val="000000"/>
                  </a:solidFill>
                  <a:latin typeface="IBM Plex Sans Bold"/>
                </a:rPr>
                <a:t>Obligations des employés article è de la loi 90-11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16096"/>
              <a:ext cx="8165734" cy="8083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accomplir, au mieux de leurs capacités, les obligations liées à leur poste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Contribuer aux efforts de l’organisme employeur en vue d’améliorer l’organisation et la productivité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exécuter les instructions données par la hiérarchie désignée par l’employeur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observer les mesures d’hygiène et de sécurité établies par l’employeur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accepter les contrôles médicaux internes et externes que l’employeur peut engager dans le cadre de la médecine du travail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participer aux actions de formation, de perfectionnement et de recyclage que l’employeur engage dans le cadre de l’amélioration du fonctionnement de l’entreprise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ne pas avoir d’intérêts directs ou indirects dans une entreprise ou société concurrente, cliente ou sous traitante, sauf accord de l’employeur et ne pas faire concurrence à l’employeur dans son champ d’activité ;</a:t>
              </a:r>
            </a:p>
            <a:p>
              <a:pPr>
                <a:lnSpc>
                  <a:spcPts val="2178"/>
                </a:lnSpc>
              </a:pPr>
              <a:r>
                <a:rPr lang="en-US" sz="1676">
                  <a:solidFill>
                    <a:srgbClr val="000000"/>
                  </a:solidFill>
                  <a:latin typeface="IBM Plex Sans"/>
                </a:rPr>
                <a:t>• ne pas divulguer des informations d’ordre professionnel relatives aux techniques, technologies, processus de fabrication.</a:t>
              </a:r>
            </a:p>
            <a:p>
              <a:pPr>
                <a:lnSpc>
                  <a:spcPts val="2178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620399" y="1028700"/>
            <a:ext cx="2318395" cy="23183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7682" t="0" r="-32926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6939914"/>
            <a:ext cx="2318395" cy="2318386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1585" t="0" r="-48170" b="0"/>
              </a:stretch>
            </a:blipFill>
          </p:spPr>
        </p:sp>
      </p:grpSp>
      <p:sp>
        <p:nvSpPr>
          <p:cNvPr name="AutoShape 6" id="6"/>
          <p:cNvSpPr/>
          <p:nvPr/>
        </p:nvSpPr>
        <p:spPr>
          <a:xfrm rot="0">
            <a:off x="0" y="0"/>
            <a:ext cx="7962901" cy="10287000"/>
          </a:xfrm>
          <a:prstGeom prst="rect">
            <a:avLst/>
          </a:prstGeom>
          <a:gradFill rotWithShape="true">
            <a:gsLst>
              <a:gs pos="0">
                <a:srgbClr val="CDFFD8">
                  <a:alpha val="100000"/>
                </a:srgbClr>
              </a:gs>
              <a:gs pos="100000">
                <a:srgbClr val="94B9FF">
                  <a:alpha val="100000"/>
                </a:srgbClr>
              </a:gs>
            </a:gsLst>
            <a:lin ang="0"/>
          </a:gradFill>
        </p:spPr>
      </p:sp>
      <p:sp>
        <p:nvSpPr>
          <p:cNvPr name="TextBox 7" id="7"/>
          <p:cNvSpPr txBox="true"/>
          <p:nvPr/>
        </p:nvSpPr>
        <p:spPr>
          <a:xfrm rot="0">
            <a:off x="1028700" y="2654462"/>
            <a:ext cx="6237355" cy="518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 Bold"/>
              </a:rPr>
              <a:t>Droits et obligations de l’employeur</a:t>
            </a:r>
            <a:r>
              <a:rPr lang="en-US" sz="8500">
                <a:solidFill>
                  <a:srgbClr val="000000"/>
                </a:solidFill>
                <a:latin typeface="IBM Plex Sans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2199158" y="1211013"/>
            <a:ext cx="5060142" cy="1801361"/>
            <a:chOff x="0" y="0"/>
            <a:chExt cx="6746856" cy="240181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020851"/>
              <a:ext cx="6746856" cy="1380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415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00000"/>
                  </a:solidFill>
                  <a:latin typeface="IBM Plex Sans"/>
                </a:rPr>
                <a:t>établir le règlement intérieur.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6477"/>
              <a:ext cx="6746856" cy="696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2"/>
                </a:lnSpc>
              </a:pPr>
              <a:r>
                <a:rPr lang="en-US" sz="3324">
                  <a:solidFill>
                    <a:srgbClr val="000000"/>
                  </a:solidFill>
                  <a:latin typeface="IBM Plex Sans Bold"/>
                </a:rPr>
                <a:t>Le pouvoir normatif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99158" y="7163469"/>
            <a:ext cx="5060142" cy="1871277"/>
            <a:chOff x="0" y="0"/>
            <a:chExt cx="6746856" cy="249503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944951"/>
              <a:ext cx="6746856" cy="1550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IBM Plex Sans"/>
                </a:rPr>
                <a:t>le droit de sanctionner les employés morsque il y en a des fautes professionnelles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38017"/>
              <a:ext cx="6746856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000000"/>
                  </a:solidFill>
                  <a:latin typeface="IBM Plex Sans Bold"/>
                </a:rPr>
                <a:t>Le pouvoir disciplinaire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DAF040-CeXA</dc:identifier>
  <dcterms:modified xsi:type="dcterms:W3CDTF">2011-08-01T06:04:30Z</dcterms:modified>
  <cp:revision>1</cp:revision>
  <dc:title>Présentation Commerciale Planification et Stratégie Modulaire Abstraite Orange et Blanc</dc:title>
</cp:coreProperties>
</file>