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6" r:id="rId3"/>
    <p:sldId id="277" r:id="rId4"/>
    <p:sldId id="278" r:id="rId5"/>
    <p:sldId id="279" r:id="rId6"/>
    <p:sldId id="280" r:id="rId7"/>
    <p:sldId id="257" r:id="rId8"/>
    <p:sldId id="259" r:id="rId9"/>
    <p:sldId id="288" r:id="rId10"/>
    <p:sldId id="264" r:id="rId11"/>
    <p:sldId id="289" r:id="rId12"/>
    <p:sldId id="258" r:id="rId13"/>
    <p:sldId id="260" r:id="rId14"/>
    <p:sldId id="261" r:id="rId15"/>
    <p:sldId id="262" r:id="rId16"/>
    <p:sldId id="266" r:id="rId17"/>
    <p:sldId id="285" r:id="rId18"/>
    <p:sldId id="287" r:id="rId19"/>
    <p:sldId id="281" r:id="rId20"/>
    <p:sldId id="290" r:id="rId21"/>
    <p:sldId id="283" r:id="rId22"/>
    <p:sldId id="28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9EC588ED-9A27-48BE-A44E-BB9FD7416FE2}" type="slidenum">
              <a:rPr lang="fr-FR" smtClean="0"/>
              <a:t>‹N°›</a:t>
            </a:fld>
            <a:endParaRPr lang="fr-F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21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DD74C1-3579-4B0A-9800-77C96C5C83AD}"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588ED-9A27-48BE-A44E-BB9FD7416FE2}" type="slidenum">
              <a:rPr lang="fr-FR" smtClean="0"/>
              <a:t>‹N°›</a:t>
            </a:fld>
            <a:endParaRPr lang="fr-FR"/>
          </a:p>
        </p:txBody>
      </p:sp>
    </p:spTree>
    <p:extLst>
      <p:ext uri="{BB962C8B-B14F-4D97-AF65-F5344CB8AC3E}">
        <p14:creationId xmlns:p14="http://schemas.microsoft.com/office/powerpoint/2010/main" val="29284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6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49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spTree>
    <p:extLst>
      <p:ext uri="{BB962C8B-B14F-4D97-AF65-F5344CB8AC3E}">
        <p14:creationId xmlns:p14="http://schemas.microsoft.com/office/powerpoint/2010/main" val="423108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04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29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316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94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spTree>
    <p:extLst>
      <p:ext uri="{BB962C8B-B14F-4D97-AF65-F5344CB8AC3E}">
        <p14:creationId xmlns:p14="http://schemas.microsoft.com/office/powerpoint/2010/main" val="358245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ADD74C1-3579-4B0A-9800-77C96C5C83AD}" type="datetimeFigureOut">
              <a:rPr lang="fr-FR" smtClean="0"/>
              <a:t>09/12/2023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EC588ED-9A27-48BE-A44E-BB9FD7416FE2}" type="slidenum">
              <a:rPr lang="fr-FR" smtClean="0"/>
              <a:t>‹N°›</a:t>
            </a:fld>
            <a:endParaRPr lang="fr-F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72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ADD74C1-3579-4B0A-9800-77C96C5C83AD}"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588ED-9A27-48BE-A44E-BB9FD7416FE2}" type="slidenum">
              <a:rPr lang="fr-FR" smtClean="0"/>
              <a:t>‹N°›</a:t>
            </a:fld>
            <a:endParaRPr lang="fr-FR"/>
          </a:p>
        </p:txBody>
      </p:sp>
    </p:spTree>
    <p:extLst>
      <p:ext uri="{BB962C8B-B14F-4D97-AF65-F5344CB8AC3E}">
        <p14:creationId xmlns:p14="http://schemas.microsoft.com/office/powerpoint/2010/main" val="376662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ADD74C1-3579-4B0A-9800-77C96C5C83AD}" type="datetimeFigureOut">
              <a:rPr lang="fr-FR" smtClean="0"/>
              <a:t>09/12/2023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EC588ED-9A27-48BE-A44E-BB9FD7416FE2}" type="slidenum">
              <a:rPr lang="fr-FR" smtClean="0"/>
              <a:t>‹N°›</a:t>
            </a:fld>
            <a:endParaRPr lang="fr-F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10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ADD74C1-3579-4B0A-9800-77C96C5C83AD}" type="datetimeFigureOut">
              <a:rPr lang="fr-FR" smtClean="0"/>
              <a:t>09/12/2023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EC588ED-9A27-48BE-A44E-BB9FD7416FE2}" type="slidenum">
              <a:rPr lang="fr-FR" smtClean="0"/>
              <a:t>‹N°›</a:t>
            </a:fld>
            <a:endParaRPr lang="fr-F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55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D74C1-3579-4B0A-9800-77C96C5C83AD}" type="datetimeFigureOut">
              <a:rPr lang="fr-FR" smtClean="0"/>
              <a:t>09/12/2023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EC588ED-9A27-48BE-A44E-BB9FD7416FE2}" type="slidenum">
              <a:rPr lang="fr-FR" smtClean="0"/>
              <a:t>‹N°›</a:t>
            </a:fld>
            <a:endParaRPr lang="fr-FR"/>
          </a:p>
        </p:txBody>
      </p:sp>
    </p:spTree>
    <p:extLst>
      <p:ext uri="{BB962C8B-B14F-4D97-AF65-F5344CB8AC3E}">
        <p14:creationId xmlns:p14="http://schemas.microsoft.com/office/powerpoint/2010/main" val="392086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DD74C1-3579-4B0A-9800-77C96C5C83AD}"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588ED-9A27-48BE-A44E-BB9FD7416FE2}" type="slidenum">
              <a:rPr lang="fr-FR" smtClean="0"/>
              <a:t>‹N°›</a:t>
            </a:fld>
            <a:endParaRPr lang="fr-F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02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ADD74C1-3579-4B0A-9800-77C96C5C83AD}" type="datetimeFigureOut">
              <a:rPr lang="fr-FR" smtClean="0"/>
              <a:t>09/12/2023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EC588ED-9A27-48BE-A44E-BB9FD7416FE2}" type="slidenum">
              <a:rPr lang="fr-FR" smtClean="0"/>
              <a:t>‹N°›</a:t>
            </a:fld>
            <a:endParaRPr lang="fr-FR"/>
          </a:p>
        </p:txBody>
      </p:sp>
    </p:spTree>
    <p:extLst>
      <p:ext uri="{BB962C8B-B14F-4D97-AF65-F5344CB8AC3E}">
        <p14:creationId xmlns:p14="http://schemas.microsoft.com/office/powerpoint/2010/main" val="188064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DD74C1-3579-4B0A-9800-77C96C5C83AD}" type="datetimeFigureOut">
              <a:rPr lang="fr-FR" smtClean="0"/>
              <a:t>09/12/2023</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C588ED-9A27-48BE-A44E-BB9FD7416FE2}" type="slidenum">
              <a:rPr lang="fr-FR" smtClean="0"/>
              <a:t>‹N°›</a:t>
            </a:fld>
            <a:endParaRPr lang="fr-FR"/>
          </a:p>
        </p:txBody>
      </p:sp>
    </p:spTree>
    <p:extLst>
      <p:ext uri="{BB962C8B-B14F-4D97-AF65-F5344CB8AC3E}">
        <p14:creationId xmlns:p14="http://schemas.microsoft.com/office/powerpoint/2010/main" val="35539277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ogle.com/url?sa=t&amp;rct=j&amp;q=&amp;esrc=s&amp;source=web&amp;cd=&amp;cad=rja&amp;uact=8&amp;ved=2ahUKEwjhmtC53oKDAxV2zgIHHYKaBvMQFnoECAYQAQ&amp;url=https://www.sndl.cerist.dz/&amp;usg=AOvVaw0x5-1E7yBpZ6dxuxh4YKML&amp;opi=8997844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ommerce.gov.dz/"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dirty="0" smtClean="0"/>
              <a:t/>
            </a:r>
            <a:br>
              <a:rPr lang="fr-FR" sz="4400" dirty="0" smtClean="0"/>
            </a:br>
            <a:r>
              <a:rPr lang="fr-FR" sz="4400" dirty="0"/>
              <a:t/>
            </a:r>
            <a:br>
              <a:rPr lang="fr-FR" sz="4400" dirty="0"/>
            </a:br>
            <a:r>
              <a:rPr lang="fr-FR" sz="4400" dirty="0" smtClean="0"/>
              <a:t/>
            </a:r>
            <a:br>
              <a:rPr lang="fr-FR" sz="4400" dirty="0" smtClean="0"/>
            </a:br>
            <a:r>
              <a:rPr lang="fr-FR" sz="4400" dirty="0"/>
              <a:t/>
            </a:r>
            <a:br>
              <a:rPr lang="fr-FR" sz="4400" dirty="0"/>
            </a:br>
            <a:r>
              <a:rPr lang="fr-FR" sz="4400" dirty="0" smtClean="0"/>
              <a:t/>
            </a:r>
            <a:br>
              <a:rPr lang="fr-FR" sz="4400" dirty="0" smtClean="0"/>
            </a:br>
            <a:r>
              <a:rPr lang="fr-FR" sz="4400" dirty="0"/>
              <a:t/>
            </a:r>
            <a:br>
              <a:rPr lang="fr-FR" sz="4400" dirty="0"/>
            </a:br>
            <a:r>
              <a:rPr lang="fr-FR" dirty="0"/>
              <a:t/>
            </a:r>
            <a:br>
              <a:rPr lang="fr-FR" dirty="0"/>
            </a:br>
            <a:r>
              <a:rPr lang="fr-FR" dirty="0"/>
              <a:t>Types de littératures et Sources de documents</a:t>
            </a:r>
            <a:endParaRPr lang="fr-FR" dirty="0"/>
          </a:p>
        </p:txBody>
      </p:sp>
      <p:sp>
        <p:nvSpPr>
          <p:cNvPr id="3" name="Sous-titre 2"/>
          <p:cNvSpPr>
            <a:spLocks noGrp="1"/>
          </p:cNvSpPr>
          <p:nvPr>
            <p:ph type="subTitle" idx="1"/>
          </p:nvPr>
        </p:nvSpPr>
        <p:spPr/>
        <p:txBody>
          <a:bodyPr/>
          <a:lstStyle/>
          <a:p>
            <a:pPr algn="r"/>
            <a:r>
              <a:rPr lang="fr-FR" b="1" u="sng" dirty="0"/>
              <a:t>Cours 3</a:t>
            </a:r>
          </a:p>
          <a:p>
            <a:endParaRPr lang="fr-FR" dirty="0"/>
          </a:p>
        </p:txBody>
      </p:sp>
    </p:spTree>
    <p:extLst>
      <p:ext uri="{BB962C8B-B14F-4D97-AF65-F5344CB8AC3E}">
        <p14:creationId xmlns:p14="http://schemas.microsoft.com/office/powerpoint/2010/main" val="67251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bibliothèques numériques</a:t>
            </a:r>
            <a:endParaRPr lang="fr-FR" b="1" dirty="0"/>
          </a:p>
        </p:txBody>
      </p:sp>
      <p:sp>
        <p:nvSpPr>
          <p:cNvPr id="3" name="Espace réservé du contenu 2"/>
          <p:cNvSpPr>
            <a:spLocks noGrp="1"/>
          </p:cNvSpPr>
          <p:nvPr>
            <p:ph idx="1"/>
          </p:nvPr>
        </p:nvSpPr>
        <p:spPr/>
        <p:txBody>
          <a:bodyPr>
            <a:normAutofit fontScale="92500"/>
          </a:bodyPr>
          <a:lstStyle/>
          <a:p>
            <a:pPr marL="0" indent="0" algn="just">
              <a:buNone/>
            </a:pPr>
            <a:r>
              <a:rPr lang="fr-FR" dirty="0"/>
              <a:t>Une bibliothèque numérique est une collection de documents numériques accessibles à distance via Internet. Les documents peuvent être des livres, des articles de revues, des images, des vidéos, de la musique et d'autres formes de contenu numérique.</a:t>
            </a:r>
          </a:p>
          <a:p>
            <a:pPr marL="0" indent="0" algn="just">
              <a:buNone/>
            </a:pPr>
            <a:r>
              <a:rPr lang="fr-FR" dirty="0"/>
              <a:t>Les bibliothèques numériques offrent un certain nombre d'avantages par rapport aux bibliothèques traditionnelles. Elles sont accessibles 24 heures sur 24, 7 jours sur 7, de n'importe où dans le monde. Elles sont également plus faciles à utiliser, car elles peuvent être consultées via un ordinateur ou un appareil mobile</a:t>
            </a:r>
            <a:r>
              <a:rPr lang="fr-FR" dirty="0" smtClean="0"/>
              <a:t>.</a:t>
            </a:r>
          </a:p>
          <a:p>
            <a:pPr marL="0" indent="0" algn="just">
              <a:buNone/>
            </a:pPr>
            <a:r>
              <a:rPr lang="fr-FR" sz="2400" dirty="0" smtClean="0"/>
              <a:t>Ex: </a:t>
            </a:r>
            <a:r>
              <a:rPr lang="fr-FR" sz="2400" b="1" dirty="0">
                <a:hlinkClick r:id="rId2"/>
              </a:rPr>
              <a:t>SNDL </a:t>
            </a:r>
            <a:r>
              <a:rPr lang="fr-FR" sz="2400" b="1" dirty="0" smtClean="0">
                <a:hlinkClick r:id="rId2"/>
              </a:rPr>
              <a:t>Système </a:t>
            </a:r>
            <a:r>
              <a:rPr lang="fr-FR" sz="2400" b="1" dirty="0">
                <a:hlinkClick r:id="rId2"/>
              </a:rPr>
              <a:t>National de Documentation en Ligne  </a:t>
            </a:r>
            <a:r>
              <a:rPr lang="fr-FR" sz="2400" b="1" dirty="0" smtClean="0">
                <a:hlinkClick r:id="rId2"/>
              </a:rPr>
              <a:t>www.sndl.cerist.dz</a:t>
            </a:r>
            <a:endParaRPr lang="fr-FR" sz="2400" b="1" dirty="0">
              <a:hlinkClick r:id="rId2"/>
            </a:endParaRPr>
          </a:p>
          <a:p>
            <a:pPr marL="0" indent="0" algn="just">
              <a:buNone/>
            </a:pPr>
            <a:endParaRPr lang="fr-FR" dirty="0"/>
          </a:p>
          <a:p>
            <a:endParaRPr lang="fr-FR" dirty="0"/>
          </a:p>
        </p:txBody>
      </p:sp>
    </p:spTree>
    <p:extLst>
      <p:ext uri="{BB962C8B-B14F-4D97-AF65-F5344CB8AC3E}">
        <p14:creationId xmlns:p14="http://schemas.microsoft.com/office/powerpoint/2010/main" val="361359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dirty="0" smtClean="0"/>
              <a:t>Exemple de bibliothèques numériques</a:t>
            </a:r>
            <a:endParaRPr lang="fr-FR" sz="4000" dirty="0"/>
          </a:p>
        </p:txBody>
      </p:sp>
      <p:sp>
        <p:nvSpPr>
          <p:cNvPr id="5" name="Espace réservé du contenu 4"/>
          <p:cNvSpPr>
            <a:spLocks noGrp="1"/>
          </p:cNvSpPr>
          <p:nvPr>
            <p:ph sz="half" idx="1"/>
          </p:nvPr>
        </p:nvSpPr>
        <p:spPr>
          <a:xfrm>
            <a:off x="1049154" y="2560320"/>
            <a:ext cx="5717406" cy="3310128"/>
          </a:xfrm>
        </p:spPr>
        <p:txBody>
          <a:bodyPr>
            <a:normAutofit fontScale="85000" lnSpcReduction="20000"/>
          </a:bodyPr>
          <a:lstStyle/>
          <a:p>
            <a:pPr lvl="0" algn="just"/>
            <a:r>
              <a:rPr lang="fr-FR" b="1" dirty="0"/>
              <a:t>Google Books</a:t>
            </a:r>
            <a:r>
              <a:rPr lang="fr-FR" dirty="0"/>
              <a:t> : Google Books est une bibliothèque numérique qui propose une collection de livres numérisés, dont des livres de domaine public et des livres sous licence. </a:t>
            </a:r>
          </a:p>
          <a:p>
            <a:pPr lvl="0" algn="just"/>
            <a:r>
              <a:rPr lang="fr-FR" b="1" dirty="0" err="1"/>
              <a:t>Gallica</a:t>
            </a:r>
            <a:r>
              <a:rPr lang="fr-FR" dirty="0"/>
              <a:t> : </a:t>
            </a:r>
            <a:r>
              <a:rPr lang="fr-FR" dirty="0" err="1"/>
              <a:t>Gallica</a:t>
            </a:r>
            <a:r>
              <a:rPr lang="fr-FR" dirty="0"/>
              <a:t> est une bibliothèque numérique de la Bibliothèque nationale de France. Elle propose une collection de livres, d'articles de revues, de photographies et d'autres documents. </a:t>
            </a:r>
          </a:p>
          <a:p>
            <a:pPr lvl="0" algn="just"/>
            <a:r>
              <a:rPr lang="fr-FR" b="1" dirty="0"/>
              <a:t>Open Library</a:t>
            </a:r>
            <a:r>
              <a:rPr lang="fr-FR" dirty="0"/>
              <a:t> : Open Library est une bibliothèque numérique qui propose une collection de livres, d'articles de revues, de cartes et d'autres documents. </a:t>
            </a:r>
          </a:p>
          <a:p>
            <a:endParaRPr lang="fr-FR" dirty="0"/>
          </a:p>
        </p:txBody>
      </p:sp>
      <p:sp>
        <p:nvSpPr>
          <p:cNvPr id="6" name="Espace réservé du contenu 5"/>
          <p:cNvSpPr>
            <a:spLocks noGrp="1"/>
          </p:cNvSpPr>
          <p:nvPr>
            <p:ph sz="half" idx="2"/>
          </p:nvPr>
        </p:nvSpPr>
        <p:spPr>
          <a:xfrm>
            <a:off x="7074568" y="2560320"/>
            <a:ext cx="3825080" cy="3310128"/>
          </a:xfrm>
        </p:spPr>
        <p:txBody>
          <a:bodyPr>
            <a:normAutofit fontScale="85000" lnSpcReduction="20000"/>
          </a:bodyPr>
          <a:lstStyle/>
          <a:p>
            <a:pPr lvl="0" algn="just"/>
            <a:r>
              <a:rPr lang="fr-FR" b="1" dirty="0"/>
              <a:t>Internet Archive</a:t>
            </a:r>
            <a:r>
              <a:rPr lang="fr-FR" dirty="0"/>
              <a:t> : Internet Archive est une bibliothèque numérique qui propose une collection de livres, d'articles de revues, de musique, de films et d'autres documents. </a:t>
            </a:r>
          </a:p>
          <a:p>
            <a:pPr marL="0" lvl="0" indent="0" algn="just">
              <a:buNone/>
            </a:pPr>
            <a:r>
              <a:rPr lang="fr-FR" b="1" dirty="0"/>
              <a:t>Z-Library  </a:t>
            </a:r>
            <a:r>
              <a:rPr lang="fr-FR" dirty="0"/>
              <a:t>(plate forme populaire piratée- une violation des droits d'auteur)</a:t>
            </a:r>
          </a:p>
          <a:p>
            <a:endParaRPr lang="fr-FR" dirty="0"/>
          </a:p>
        </p:txBody>
      </p:sp>
    </p:spTree>
    <p:extLst>
      <p:ext uri="{BB962C8B-B14F-4D97-AF65-F5344CB8AC3E}">
        <p14:creationId xmlns:p14="http://schemas.microsoft.com/office/powerpoint/2010/main" val="221246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dirty="0" smtClean="0"/>
              <a:t>Moteurs de recherche </a:t>
            </a:r>
            <a:endParaRPr lang="fr-FR" b="1" dirty="0"/>
          </a:p>
        </p:txBody>
      </p:sp>
      <p:sp>
        <p:nvSpPr>
          <p:cNvPr id="5" name="Espace réservé du contenu 4"/>
          <p:cNvSpPr>
            <a:spLocks noGrp="1"/>
          </p:cNvSpPr>
          <p:nvPr>
            <p:ph sz="half" idx="1"/>
          </p:nvPr>
        </p:nvSpPr>
        <p:spPr/>
        <p:txBody>
          <a:bodyPr>
            <a:normAutofit lnSpcReduction="10000"/>
          </a:bodyPr>
          <a:lstStyle/>
          <a:p>
            <a:pPr marL="0" indent="0" algn="just">
              <a:buNone/>
            </a:pPr>
            <a:r>
              <a:rPr lang="fr-FR" dirty="0" smtClean="0"/>
              <a:t>Les </a:t>
            </a:r>
            <a:r>
              <a:rPr lang="fr-FR" dirty="0"/>
              <a:t>moteurs de recherche tels que Google et Bing peuvent être utilisés pour trouver des documents sur le Web. Ils peuvent être un excellent moyen de trouver des informations générales sur un sujet, mais il est important d'utiliser des mots-clés pertinents et de filtrer les résultats pour obtenir des sources fiables.</a:t>
            </a:r>
          </a:p>
        </p:txBody>
      </p:sp>
      <p:pic>
        <p:nvPicPr>
          <p:cNvPr id="7" name="Espace réservé du contenu 6" descr="Moteurs de recherche"/>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50125" y="3263106"/>
            <a:ext cx="2381250" cy="1905000"/>
          </a:xfrm>
          <a:prstGeom prst="rect">
            <a:avLst/>
          </a:prstGeom>
          <a:noFill/>
          <a:ln>
            <a:noFill/>
          </a:ln>
        </p:spPr>
      </p:pic>
    </p:spTree>
    <p:extLst>
      <p:ext uri="{BB962C8B-B14F-4D97-AF65-F5344CB8AC3E}">
        <p14:creationId xmlns:p14="http://schemas.microsoft.com/office/powerpoint/2010/main" val="314447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Bases de données spécialisées</a:t>
            </a:r>
            <a:r>
              <a:rPr lang="fr-FR" dirty="0" smtClean="0"/>
              <a:t> </a:t>
            </a:r>
            <a:endParaRPr lang="fr-FR" dirty="0"/>
          </a:p>
        </p:txBody>
      </p:sp>
      <p:sp>
        <p:nvSpPr>
          <p:cNvPr id="3" name="Espace réservé du contenu 2"/>
          <p:cNvSpPr>
            <a:spLocks noGrp="1"/>
          </p:cNvSpPr>
          <p:nvPr>
            <p:ph sz="half" idx="1"/>
          </p:nvPr>
        </p:nvSpPr>
        <p:spPr>
          <a:xfrm>
            <a:off x="731521" y="2560319"/>
            <a:ext cx="6939814" cy="3407343"/>
          </a:xfrm>
        </p:spPr>
        <p:txBody>
          <a:bodyPr>
            <a:normAutofit fontScale="77500" lnSpcReduction="20000"/>
          </a:bodyPr>
          <a:lstStyle/>
          <a:p>
            <a:pPr marL="0" lvl="0" indent="0" algn="just">
              <a:buNone/>
            </a:pPr>
            <a:r>
              <a:rPr lang="fr-FR" dirty="0" smtClean="0"/>
              <a:t> </a:t>
            </a:r>
            <a:r>
              <a:rPr lang="fr-FR" dirty="0"/>
              <a:t>Il existe de nombreuses bases de données spécialisées qui contiennent des informations sur des sujets spécifiques. Ces bases de données peuvent être une excellente source de documents récents et pertinents. </a:t>
            </a:r>
            <a:endParaRPr lang="fr-FR" dirty="0" smtClean="0"/>
          </a:p>
          <a:p>
            <a:pPr marL="0" lvl="0" indent="0" algn="just">
              <a:buNone/>
            </a:pPr>
            <a:r>
              <a:rPr lang="fr-FR" dirty="0" smtClean="0"/>
              <a:t>Les bases de données spécialisées sont souvent accessibles par abonnement, mais certaines sont accessibles gratuitement. Lorsque vous recherchez des documents dans une base de données spécialisée, il est important de suivre les instructions de la base de données.</a:t>
            </a:r>
          </a:p>
          <a:p>
            <a:r>
              <a:rPr lang="fr-FR" dirty="0"/>
              <a:t>Ex: </a:t>
            </a:r>
            <a:r>
              <a:rPr lang="fr-FR" dirty="0" smtClean="0"/>
              <a:t>"</a:t>
            </a:r>
            <a:r>
              <a:rPr lang="fr-FR" dirty="0" err="1"/>
              <a:t>Sociological</a:t>
            </a:r>
            <a:r>
              <a:rPr lang="fr-FR" dirty="0"/>
              <a:t> Abstracts" </a:t>
            </a:r>
          </a:p>
          <a:p>
            <a:pPr marL="0" lvl="0" indent="0" algn="just">
              <a:buNone/>
            </a:pPr>
            <a:r>
              <a:rPr lang="fr-FR" dirty="0" smtClean="0"/>
              <a:t>Cette </a:t>
            </a:r>
            <a:r>
              <a:rPr lang="fr-FR" dirty="0"/>
              <a:t>base de données est souvent accessible via les bibliothèques universitaires ou à travers des abonnements institutionnels en ligne.</a:t>
            </a:r>
          </a:p>
          <a:p>
            <a:endParaRPr lang="fr-FR" dirty="0"/>
          </a:p>
        </p:txBody>
      </p:sp>
      <p:pic>
        <p:nvPicPr>
          <p:cNvPr id="5" name="Espace réservé du contenu 4" descr="Bases de données spécialisées"/>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111548" y="3311490"/>
            <a:ext cx="2381250" cy="1905000"/>
          </a:xfrm>
          <a:prstGeom prst="rect">
            <a:avLst/>
          </a:prstGeom>
          <a:noFill/>
          <a:ln>
            <a:noFill/>
          </a:ln>
        </p:spPr>
      </p:pic>
    </p:spTree>
    <p:extLst>
      <p:ext uri="{BB962C8B-B14F-4D97-AF65-F5344CB8AC3E}">
        <p14:creationId xmlns:p14="http://schemas.microsoft.com/office/powerpoint/2010/main" val="136972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Sites Web gouvernementaux</a:t>
            </a:r>
            <a:r>
              <a:rPr lang="fr-FR" dirty="0" smtClean="0"/>
              <a:t> : </a:t>
            </a:r>
            <a:endParaRPr lang="fr-FR" dirty="0"/>
          </a:p>
        </p:txBody>
      </p:sp>
      <p:sp>
        <p:nvSpPr>
          <p:cNvPr id="3" name="Espace réservé du contenu 2"/>
          <p:cNvSpPr>
            <a:spLocks noGrp="1"/>
          </p:cNvSpPr>
          <p:nvPr>
            <p:ph sz="half" idx="1"/>
          </p:nvPr>
        </p:nvSpPr>
        <p:spPr/>
        <p:txBody>
          <a:bodyPr>
            <a:normAutofit fontScale="92500" lnSpcReduction="20000"/>
          </a:bodyPr>
          <a:lstStyle/>
          <a:p>
            <a:pPr lvl="0" algn="just"/>
            <a:r>
              <a:rPr lang="fr-FR" dirty="0" smtClean="0"/>
              <a:t>Les </a:t>
            </a:r>
            <a:r>
              <a:rPr lang="fr-FR" dirty="0"/>
              <a:t>sites Web gouvernementaux peuvent être une excellente source d'informations sur des sujets tels que la politique, la loi, les finances et les statistiques. </a:t>
            </a:r>
            <a:endParaRPr lang="fr-FR" dirty="0" smtClean="0"/>
          </a:p>
          <a:p>
            <a:pPr lvl="0" algn="just"/>
            <a:r>
              <a:rPr lang="fr-FR" dirty="0" smtClean="0"/>
              <a:t>Les sites Web gouvernementaux sont généralement gratuits et faciles d'accès. Ils offrent souvent des informations à jour et complètes.</a:t>
            </a:r>
          </a:p>
          <a:p>
            <a:pPr marL="0" lvl="0" indent="0" algn="just">
              <a:buNone/>
            </a:pPr>
            <a:r>
              <a:rPr lang="fr-FR" dirty="0" smtClean="0"/>
              <a:t>Ex</a:t>
            </a:r>
            <a:r>
              <a:rPr lang="fr-FR" dirty="0"/>
              <a:t>: </a:t>
            </a:r>
            <a:r>
              <a:rPr lang="fr-FR" dirty="0">
                <a:hlinkClick r:id="rId2"/>
              </a:rPr>
              <a:t>https://www.commerce.gov.dz</a:t>
            </a:r>
            <a:r>
              <a:rPr lang="fr-FR" dirty="0" smtClean="0">
                <a:hlinkClick r:id="rId2"/>
              </a:rPr>
              <a:t>/</a:t>
            </a:r>
            <a:endParaRPr lang="fr-FR" dirty="0" smtClean="0"/>
          </a:p>
          <a:p>
            <a:pPr marL="0" lvl="0" indent="0" algn="just">
              <a:buNone/>
            </a:pPr>
            <a:endParaRPr lang="fr-FR" dirty="0"/>
          </a:p>
          <a:p>
            <a:endParaRPr lang="fr-FR" dirty="0"/>
          </a:p>
        </p:txBody>
      </p:sp>
      <p:pic>
        <p:nvPicPr>
          <p:cNvPr id="5" name="Espace réservé du contenu 4" descr="Sites Web gouvernementaux"/>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350125" y="3263106"/>
            <a:ext cx="2381250" cy="1905000"/>
          </a:xfrm>
          <a:prstGeom prst="rect">
            <a:avLst/>
          </a:prstGeom>
          <a:noFill/>
          <a:ln>
            <a:noFill/>
          </a:ln>
        </p:spPr>
      </p:pic>
    </p:spTree>
    <p:extLst>
      <p:ext uri="{BB962C8B-B14F-4D97-AF65-F5344CB8AC3E}">
        <p14:creationId xmlns:p14="http://schemas.microsoft.com/office/powerpoint/2010/main" val="64545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Organisations professionnelles</a:t>
            </a:r>
            <a:r>
              <a:rPr lang="fr-FR" dirty="0" smtClean="0"/>
              <a:t> : </a:t>
            </a:r>
            <a:endParaRPr lang="fr-FR" dirty="0"/>
          </a:p>
        </p:txBody>
      </p:sp>
      <p:sp>
        <p:nvSpPr>
          <p:cNvPr id="3" name="Espace réservé du contenu 2"/>
          <p:cNvSpPr>
            <a:spLocks noGrp="1"/>
          </p:cNvSpPr>
          <p:nvPr>
            <p:ph sz="half" idx="1"/>
          </p:nvPr>
        </p:nvSpPr>
        <p:spPr>
          <a:xfrm>
            <a:off x="992204" y="1690688"/>
            <a:ext cx="5181600" cy="4351338"/>
          </a:xfrm>
        </p:spPr>
        <p:txBody>
          <a:bodyPr/>
          <a:lstStyle/>
          <a:p>
            <a:pPr marL="0" lvl="0" indent="0">
              <a:buNone/>
            </a:pPr>
            <a:endParaRPr lang="fr-FR" dirty="0" smtClean="0"/>
          </a:p>
          <a:p>
            <a:pPr marL="0" lvl="0" indent="0">
              <a:buNone/>
            </a:pPr>
            <a:endParaRPr lang="fr-FR" dirty="0"/>
          </a:p>
          <a:p>
            <a:pPr marL="0" lvl="0" indent="0" algn="just">
              <a:buNone/>
            </a:pPr>
            <a:r>
              <a:rPr lang="fr-FR" dirty="0" smtClean="0"/>
              <a:t>Les </a:t>
            </a:r>
            <a:r>
              <a:rPr lang="fr-FR" dirty="0"/>
              <a:t>organisations professionnelles publient souvent des documents sur des sujets liés à leur domaine d'expertise. </a:t>
            </a:r>
            <a:endParaRPr lang="fr-FR" dirty="0" smtClean="0"/>
          </a:p>
          <a:p>
            <a:pPr marL="0" lvl="0" indent="0" algn="just">
              <a:buNone/>
            </a:pPr>
            <a:r>
              <a:rPr lang="fr-FR" dirty="0" smtClean="0"/>
              <a:t>Ex: documents internes à l’entreprise portuaire de </a:t>
            </a:r>
            <a:r>
              <a:rPr lang="fr-FR" dirty="0" smtClean="0"/>
              <a:t>Bejaia EPB</a:t>
            </a:r>
            <a:endParaRPr lang="fr-FR" dirty="0"/>
          </a:p>
          <a:p>
            <a:endParaRPr lang="fr-FR" dirty="0"/>
          </a:p>
        </p:txBody>
      </p:sp>
      <p:pic>
        <p:nvPicPr>
          <p:cNvPr id="5" name="Espace réservé du contenu 4" descr="Organisations professionnelles"/>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50125" y="3263106"/>
            <a:ext cx="2381250" cy="1905000"/>
          </a:xfrm>
          <a:prstGeom prst="rect">
            <a:avLst/>
          </a:prstGeom>
          <a:noFill/>
          <a:ln>
            <a:noFill/>
          </a:ln>
        </p:spPr>
      </p:pic>
    </p:spTree>
    <p:extLst>
      <p:ext uri="{BB962C8B-B14F-4D97-AF65-F5344CB8AC3E}">
        <p14:creationId xmlns:p14="http://schemas.microsoft.com/office/powerpoint/2010/main" val="23672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services d’archives publics</a:t>
            </a:r>
            <a:endParaRPr lang="fr-FR" b="1" dirty="0"/>
          </a:p>
        </p:txBody>
      </p:sp>
      <p:sp>
        <p:nvSpPr>
          <p:cNvPr id="3" name="Espace réservé du contenu 2"/>
          <p:cNvSpPr>
            <a:spLocks noGrp="1"/>
          </p:cNvSpPr>
          <p:nvPr>
            <p:ph sz="half" idx="1"/>
          </p:nvPr>
        </p:nvSpPr>
        <p:spPr/>
        <p:txBody>
          <a:bodyPr/>
          <a:lstStyle/>
          <a:p>
            <a:pPr marL="0" indent="0" algn="just">
              <a:buNone/>
            </a:pPr>
            <a:r>
              <a:rPr lang="fr-FR" dirty="0"/>
              <a:t>Les services d'archives publics font référence aux institutions chargées de collecter, préserver, organiser et rendre accessibles les documents et les archives d'intérêt public</a:t>
            </a:r>
            <a:r>
              <a:rPr lang="fr-FR" dirty="0" smtClean="0"/>
              <a:t>.</a:t>
            </a:r>
          </a:p>
          <a:p>
            <a:pPr marL="0" indent="0" algn="just">
              <a:buNone/>
            </a:pPr>
            <a:r>
              <a:rPr lang="fr-FR" dirty="0" smtClean="0"/>
              <a:t>Ex: </a:t>
            </a:r>
            <a:r>
              <a:rPr lang="fr-FR" dirty="0"/>
              <a:t>les Archives Nationales d'Algérie (ANA).</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2962" y="3367881"/>
            <a:ext cx="2695575" cy="1695450"/>
          </a:xfrm>
        </p:spPr>
      </p:pic>
    </p:spTree>
    <p:extLst>
      <p:ext uri="{BB962C8B-B14F-4D97-AF65-F5344CB8AC3E}">
        <p14:creationId xmlns:p14="http://schemas.microsoft.com/office/powerpoint/2010/main" val="70323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433137"/>
            <a:ext cx="10515600" cy="875899"/>
          </a:xfrm>
        </p:spPr>
        <p:txBody>
          <a:bodyPr>
            <a:normAutofit/>
          </a:bodyPr>
          <a:lstStyle/>
          <a:p>
            <a:pPr algn="ctr"/>
            <a:r>
              <a:rPr lang="fr-FR" sz="4000" b="1" dirty="0" smtClean="0"/>
              <a:t>Le </a:t>
            </a:r>
            <a:r>
              <a:rPr lang="fr-FR" sz="4000" b="1" dirty="0"/>
              <a:t>bruit documentaire </a:t>
            </a:r>
          </a:p>
        </p:txBody>
      </p:sp>
      <p:sp>
        <p:nvSpPr>
          <p:cNvPr id="6" name="Espace réservé du contenu 5"/>
          <p:cNvSpPr>
            <a:spLocks noGrp="1"/>
          </p:cNvSpPr>
          <p:nvPr>
            <p:ph idx="1"/>
          </p:nvPr>
        </p:nvSpPr>
        <p:spPr>
          <a:xfrm>
            <a:off x="838200" y="1540042"/>
            <a:ext cx="10515600" cy="4636921"/>
          </a:xfrm>
        </p:spPr>
        <p:txBody>
          <a:bodyPr>
            <a:normAutofit/>
          </a:bodyPr>
          <a:lstStyle/>
          <a:p>
            <a:pPr marL="0" indent="0" algn="just">
              <a:buNone/>
            </a:pPr>
            <a:r>
              <a:rPr lang="fr-FR" sz="1800" dirty="0" smtClean="0"/>
              <a:t>En </a:t>
            </a:r>
            <a:r>
              <a:rPr lang="fr-FR" sz="1800" dirty="0"/>
              <a:t>recherche documentaire, le bruit documentaire désigne généralement les informations non pertinentes, les résultats inutiles ou les données superflues qui peuvent interférer avec la recherche d'informations pertinentes</a:t>
            </a:r>
            <a:r>
              <a:rPr lang="fr-FR" sz="1800" dirty="0"/>
              <a:t>. tout ce qui peut entraver ou perturber le processus de recherche en fournissant des informations non essentielles ou non fiables</a:t>
            </a:r>
            <a:r>
              <a:rPr lang="fr-FR" sz="1800" dirty="0" smtClean="0"/>
              <a:t>.</a:t>
            </a:r>
            <a:endParaRPr lang="fr-FR" sz="1800" dirty="0" smtClean="0"/>
          </a:p>
          <a:p>
            <a:pPr marL="0" indent="0" algn="just">
              <a:buNone/>
            </a:pPr>
            <a:r>
              <a:rPr lang="fr-FR" sz="1800" dirty="0" smtClean="0"/>
              <a:t>Lorsque </a:t>
            </a:r>
            <a:r>
              <a:rPr lang="fr-FR" sz="1800" dirty="0"/>
              <a:t>vous menez une recherche documentaire, vous pouvez rencontrer du "bruit documentaire" sous forme de :</a:t>
            </a:r>
          </a:p>
          <a:p>
            <a:pPr algn="just"/>
            <a:r>
              <a:rPr lang="fr-FR" sz="1800" dirty="0"/>
              <a:t>Résultats non pertinents : Des articles, des livres ou des informations qui ne sont pas directement liés à votre sujet de recherche.</a:t>
            </a:r>
          </a:p>
          <a:p>
            <a:pPr algn="just"/>
            <a:r>
              <a:rPr lang="fr-FR" sz="1800" dirty="0"/>
              <a:t>Données redondantes : Des informations répétitives ou déjà connues qui n'apportent pas de valeur ajoutée à votre travail.</a:t>
            </a:r>
          </a:p>
          <a:p>
            <a:pPr algn="just"/>
            <a:r>
              <a:rPr lang="fr-FR" sz="1800" dirty="0"/>
              <a:t>Sources peu fiables : Des documents de qualité douteuse ou des informations provenant de sources non vérifiées.</a:t>
            </a:r>
          </a:p>
          <a:p>
            <a:pPr marL="0" indent="0" algn="just">
              <a:buNone/>
            </a:pPr>
            <a:r>
              <a:rPr lang="fr-FR" sz="1800" dirty="0"/>
              <a:t>Pour éviter le bruit documentaire et affiner votre recherche </a:t>
            </a:r>
            <a:r>
              <a:rPr lang="fr-FR" sz="1800" dirty="0" smtClean="0"/>
              <a:t>: Utilisez </a:t>
            </a:r>
            <a:r>
              <a:rPr lang="fr-FR" sz="1800" dirty="0"/>
              <a:t>des mots-clés spécifiques pour cibler les informations </a:t>
            </a:r>
            <a:r>
              <a:rPr lang="fr-FR" sz="1800" dirty="0" smtClean="0"/>
              <a:t>pertinentes, </a:t>
            </a:r>
            <a:r>
              <a:rPr lang="fr-FR" sz="1800" dirty="0"/>
              <a:t> </a:t>
            </a:r>
            <a:r>
              <a:rPr lang="fr-FR" sz="1800" dirty="0" smtClean="0"/>
              <a:t>Utilisez </a:t>
            </a:r>
            <a:r>
              <a:rPr lang="fr-FR" sz="1800" dirty="0"/>
              <a:t>des filtres avancés dans les moteurs de recherche ou les bases de données pour limiter les </a:t>
            </a:r>
            <a:r>
              <a:rPr lang="fr-FR" sz="1800" dirty="0" smtClean="0"/>
              <a:t>résultats, </a:t>
            </a:r>
            <a:r>
              <a:rPr lang="fr-FR" sz="1800" dirty="0"/>
              <a:t> </a:t>
            </a:r>
            <a:r>
              <a:rPr lang="fr-FR" sz="1800" dirty="0" smtClean="0"/>
              <a:t>Évaluez </a:t>
            </a:r>
            <a:r>
              <a:rPr lang="fr-FR" sz="1800" dirty="0"/>
              <a:t>la crédibilité et la pertinence des sources avant de les utiliser dans votre travail</a:t>
            </a:r>
            <a:r>
              <a:rPr lang="fr-FR" sz="1800" dirty="0" smtClean="0"/>
              <a:t>.</a:t>
            </a:r>
            <a:endParaRPr lang="fr-FR" sz="1800" dirty="0"/>
          </a:p>
        </p:txBody>
      </p:sp>
    </p:spTree>
    <p:extLst>
      <p:ext uri="{BB962C8B-B14F-4D97-AF65-F5344CB8AC3E}">
        <p14:creationId xmlns:p14="http://schemas.microsoft.com/office/powerpoint/2010/main" val="363370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just">
              <a:buNone/>
            </a:pPr>
            <a:r>
              <a:rPr lang="fr-FR" dirty="0" smtClean="0"/>
              <a:t>Face à la prolifération d’informations, être performant pour trouver l’information pertinente demande une bonne maitrise des outils disponibles et plus que jamais l’acquisition d’une méthode efficace. L’avènement des nouvelles technologies a facilité </a:t>
            </a:r>
            <a:r>
              <a:rPr lang="fr-FR" dirty="0" err="1" smtClean="0"/>
              <a:t>l’acc</a:t>
            </a:r>
            <a:r>
              <a:rPr lang="ar-MA" dirty="0" smtClean="0"/>
              <a:t>è</a:t>
            </a:r>
            <a:r>
              <a:rPr lang="fr-FR" dirty="0" smtClean="0"/>
              <a:t>s à l’information mais la surabondance nuit à la détection d’une information pertinente. Souvent, elle noie l’utilisateur bien plus qu’elle ne l’informe. Il est désormais incontournable de s’assurer de la qualité et de la véracité des données trouvées et de les hiérarchiser. La qualité du travail final est directement liée à la qualité de l’information utilisée pour le réaliser.</a:t>
            </a:r>
            <a:endParaRPr lang="fr-FR" dirty="0"/>
          </a:p>
        </p:txBody>
      </p:sp>
    </p:spTree>
    <p:extLst>
      <p:ext uri="{BB962C8B-B14F-4D97-AF65-F5344CB8AC3E}">
        <p14:creationId xmlns:p14="http://schemas.microsoft.com/office/powerpoint/2010/main" val="2799765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723556"/>
          </a:xfrm>
        </p:spPr>
        <p:txBody>
          <a:bodyPr>
            <a:noAutofit/>
          </a:bodyPr>
          <a:lstStyle/>
          <a:p>
            <a:pPr algn="ctr"/>
            <a:r>
              <a:rPr lang="fr-FR" sz="2800" b="1" dirty="0" smtClean="0"/>
              <a:t/>
            </a:r>
            <a:br>
              <a:rPr lang="fr-FR" sz="2800" b="1" dirty="0" smtClean="0"/>
            </a:br>
            <a:r>
              <a:rPr lang="fr-FR" sz="2800" b="1" dirty="0"/>
              <a:t/>
            </a:r>
            <a:br>
              <a:rPr lang="fr-FR" sz="2800" b="1" dirty="0"/>
            </a:br>
            <a:r>
              <a:rPr lang="fr-FR" sz="2800" b="1" dirty="0" smtClean="0"/>
              <a:t>Les </a:t>
            </a:r>
            <a:r>
              <a:rPr lang="fr-FR" sz="2800" b="1" dirty="0"/>
              <a:t>qualités essentielles des informations dans une recherche documentaire </a:t>
            </a:r>
            <a:r>
              <a:rPr lang="fr-FR" sz="2800" b="1" dirty="0" smtClean="0"/>
              <a:t>C.R.A.A.P</a:t>
            </a:r>
            <a:r>
              <a:rPr lang="fr-FR" sz="2800" b="1" dirty="0"/>
              <a:t>. </a:t>
            </a:r>
          </a:p>
        </p:txBody>
      </p:sp>
      <p:sp>
        <p:nvSpPr>
          <p:cNvPr id="3" name="Espace réservé du contenu 2"/>
          <p:cNvSpPr>
            <a:spLocks noGrp="1"/>
          </p:cNvSpPr>
          <p:nvPr>
            <p:ph idx="1"/>
          </p:nvPr>
        </p:nvSpPr>
        <p:spPr>
          <a:xfrm>
            <a:off x="838200" y="1511166"/>
            <a:ext cx="10515600" cy="5274645"/>
          </a:xfrm>
        </p:spPr>
        <p:txBody>
          <a:bodyPr>
            <a:noAutofit/>
          </a:bodyPr>
          <a:lstStyle/>
          <a:p>
            <a:pPr lvl="0" algn="just"/>
            <a:endParaRPr lang="fr-FR" sz="2000" b="1" dirty="0" smtClean="0"/>
          </a:p>
          <a:p>
            <a:pPr lvl="0" algn="just"/>
            <a:endParaRPr lang="fr-FR" sz="2000" b="1" dirty="0"/>
          </a:p>
          <a:p>
            <a:pPr lvl="0" algn="just"/>
            <a:endParaRPr lang="fr-FR" sz="2000" b="1" dirty="0" smtClean="0"/>
          </a:p>
          <a:p>
            <a:pPr lvl="0" algn="just">
              <a:buFont typeface="Wingdings" panose="05000000000000000000" pitchFamily="2" charset="2"/>
              <a:buChar char="Ø"/>
            </a:pPr>
            <a:r>
              <a:rPr lang="fr-FR" sz="2000" b="1" dirty="0" smtClean="0"/>
              <a:t>Crédibilité</a:t>
            </a:r>
            <a:r>
              <a:rPr lang="fr-FR" sz="2000" dirty="0" smtClean="0"/>
              <a:t> </a:t>
            </a:r>
            <a:r>
              <a:rPr lang="fr-FR" sz="2000" dirty="0"/>
              <a:t>: Les informations doivent provenir de sources fiables et crédibles. Vérifiez les qualifications de l'auteur, la réputation de la publication ou du site web, et recherchez des preuves de véracité.</a:t>
            </a:r>
          </a:p>
          <a:p>
            <a:pPr lvl="0" algn="just">
              <a:buFont typeface="Wingdings" panose="05000000000000000000" pitchFamily="2" charset="2"/>
              <a:buChar char="Ø"/>
            </a:pPr>
            <a:r>
              <a:rPr lang="fr-FR" sz="2000" b="1" dirty="0"/>
              <a:t>Récence :</a:t>
            </a:r>
            <a:r>
              <a:rPr lang="fr-FR" sz="2000" dirty="0"/>
              <a:t> La pertinence temporelle est cruciale. Les informations doivent être à jour pour garantir qu'elles reflètent les connaissances actuelles sur le sujet.</a:t>
            </a:r>
          </a:p>
          <a:p>
            <a:pPr lvl="0" algn="just">
              <a:buFont typeface="Wingdings" panose="05000000000000000000" pitchFamily="2" charset="2"/>
              <a:buChar char="Ø"/>
            </a:pPr>
            <a:r>
              <a:rPr lang="fr-FR" sz="2000" b="1" dirty="0"/>
              <a:t>Applicabilité</a:t>
            </a:r>
            <a:r>
              <a:rPr lang="fr-FR" sz="2000" dirty="0"/>
              <a:t> : Les informations doivent être pertinentes et applicables à votre sujet ou à votre recherche. Elles doivent contribuer à répondre à vos questions ou à soutenir votre argumentation</a:t>
            </a:r>
            <a:r>
              <a:rPr lang="fr-FR" sz="2000" dirty="0" smtClean="0"/>
              <a:t>.</a:t>
            </a:r>
            <a:endParaRPr lang="fr-FR" sz="2000" dirty="0"/>
          </a:p>
        </p:txBody>
      </p:sp>
    </p:spTree>
    <p:extLst>
      <p:ext uri="{BB962C8B-B14F-4D97-AF65-F5344CB8AC3E}">
        <p14:creationId xmlns:p14="http://schemas.microsoft.com/office/powerpoint/2010/main" val="118380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a:t>LES TYPES DE LITTÉRATURE </a:t>
            </a:r>
            <a:r>
              <a:rPr lang="fr-FR" sz="3600" b="1" dirty="0" smtClean="0"/>
              <a:t>SCIENTIFIQUE</a:t>
            </a:r>
            <a:r>
              <a:rPr lang="fr-FR" b="1" dirty="0" smtClean="0"/>
              <a:t/>
            </a:r>
            <a:br>
              <a:rPr lang="fr-FR" b="1" dirty="0" smtClean="0"/>
            </a:br>
            <a:r>
              <a:rPr lang="fr-FR" sz="3600" dirty="0"/>
              <a:t>La </a:t>
            </a:r>
            <a:r>
              <a:rPr lang="fr-FR" sz="3600" b="1" dirty="0"/>
              <a:t>littérature primaire</a:t>
            </a:r>
            <a:endParaRPr lang="fr-FR" sz="3600" dirty="0"/>
          </a:p>
        </p:txBody>
      </p:sp>
      <p:sp>
        <p:nvSpPr>
          <p:cNvPr id="3" name="Espace réservé du contenu 2"/>
          <p:cNvSpPr>
            <a:spLocks noGrp="1"/>
          </p:cNvSpPr>
          <p:nvPr>
            <p:ph idx="1"/>
          </p:nvPr>
        </p:nvSpPr>
        <p:spPr>
          <a:xfrm>
            <a:off x="1103312" y="2579571"/>
            <a:ext cx="8946541" cy="3668828"/>
          </a:xfrm>
        </p:spPr>
        <p:txBody>
          <a:bodyPr>
            <a:normAutofit/>
          </a:bodyPr>
          <a:lstStyle/>
          <a:p>
            <a:pPr marL="0" indent="0" algn="just">
              <a:buNone/>
            </a:pPr>
            <a:r>
              <a:rPr lang="fr-FR" dirty="0" smtClean="0"/>
              <a:t>La </a:t>
            </a:r>
            <a:r>
              <a:rPr lang="fr-FR" b="1" dirty="0"/>
              <a:t>littérature primaire </a:t>
            </a:r>
            <a:r>
              <a:rPr lang="fr-FR" dirty="0"/>
              <a:t>est constituée de comptes rendus sur des recherches effectuées personnellement par un scientifique individuel et publiées dans un journal scientifique revu par les pairs (« </a:t>
            </a:r>
            <a:r>
              <a:rPr lang="fr-FR" i="1" dirty="0" err="1"/>
              <a:t>peer-reviewed</a:t>
            </a:r>
            <a:r>
              <a:rPr lang="fr-FR" i="1" dirty="0"/>
              <a:t> </a:t>
            </a:r>
            <a:r>
              <a:rPr lang="fr-FR" dirty="0" smtClean="0"/>
              <a:t>»). </a:t>
            </a:r>
          </a:p>
          <a:p>
            <a:pPr marL="0" indent="0" algn="just">
              <a:buNone/>
            </a:pPr>
            <a:r>
              <a:rPr lang="fr-FR" dirty="0" smtClean="0"/>
              <a:t>En plus des articles publiés dans des revues, La </a:t>
            </a:r>
            <a:r>
              <a:rPr lang="fr-FR" dirty="0"/>
              <a:t>littérature scientifique primaire comporte également les </a:t>
            </a:r>
            <a:r>
              <a:rPr lang="fr-FR" b="1" dirty="0"/>
              <a:t>livres</a:t>
            </a:r>
            <a:r>
              <a:rPr lang="fr-FR" dirty="0"/>
              <a:t>, </a:t>
            </a:r>
            <a:r>
              <a:rPr lang="fr-FR" b="1" dirty="0"/>
              <a:t>thèses de doctorat </a:t>
            </a:r>
            <a:r>
              <a:rPr lang="fr-FR" dirty="0"/>
              <a:t>et rapports de conférence. </a:t>
            </a:r>
          </a:p>
        </p:txBody>
      </p:sp>
    </p:spTree>
    <p:extLst>
      <p:ext uri="{BB962C8B-B14F-4D97-AF65-F5344CB8AC3E}">
        <p14:creationId xmlns:p14="http://schemas.microsoft.com/office/powerpoint/2010/main" val="87790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t>Les qualités essentielles des informations dans une recherche documentaire C.R.A.A.P. </a:t>
            </a:r>
            <a:r>
              <a:rPr lang="fr-FR" sz="2800" b="1" dirty="0" smtClean="0"/>
              <a:t>(suite)</a:t>
            </a:r>
            <a:endParaRPr lang="fr-FR" sz="2800" dirty="0"/>
          </a:p>
        </p:txBody>
      </p:sp>
      <p:sp>
        <p:nvSpPr>
          <p:cNvPr id="3" name="Espace réservé du contenu 2"/>
          <p:cNvSpPr>
            <a:spLocks noGrp="1"/>
          </p:cNvSpPr>
          <p:nvPr>
            <p:ph idx="1"/>
          </p:nvPr>
        </p:nvSpPr>
        <p:spPr/>
        <p:txBody>
          <a:bodyPr>
            <a:normAutofit fontScale="92500" lnSpcReduction="10000"/>
          </a:bodyPr>
          <a:lstStyle/>
          <a:p>
            <a:pPr lvl="0" algn="just">
              <a:buFont typeface="Wingdings" panose="05000000000000000000" pitchFamily="2" charset="2"/>
              <a:buChar char="Ø"/>
            </a:pPr>
            <a:r>
              <a:rPr lang="fr-FR" b="1" dirty="0" smtClean="0"/>
              <a:t> </a:t>
            </a:r>
            <a:r>
              <a:rPr lang="fr-FR" b="1" dirty="0" err="1" smtClean="0"/>
              <a:t>Accuracy</a:t>
            </a:r>
            <a:r>
              <a:rPr lang="fr-FR" b="1" dirty="0" smtClean="0"/>
              <a:t> </a:t>
            </a:r>
            <a:r>
              <a:rPr lang="fr-FR" b="1" dirty="0"/>
              <a:t>(Exactitude) </a:t>
            </a:r>
            <a:r>
              <a:rPr lang="fr-FR" dirty="0"/>
              <a:t>: L'exactitude et la précision sont fondamentales. Les informations doivent être correctes et basées sur des faits, évitant les erreurs, les biais ou les informations non vérifiées.</a:t>
            </a:r>
          </a:p>
          <a:p>
            <a:pPr lvl="0" algn="just">
              <a:buFont typeface="Wingdings" panose="05000000000000000000" pitchFamily="2" charset="2"/>
              <a:buChar char="Ø"/>
            </a:pPr>
            <a:r>
              <a:rPr lang="fr-FR" b="1" dirty="0"/>
              <a:t>Pertinence</a:t>
            </a:r>
            <a:r>
              <a:rPr lang="fr-FR" dirty="0"/>
              <a:t> : Les informations doivent être directement liées à votre sujet ou à votre recherche, évitant les digressions ou les détails excessifs qui ne contribuent pas à votre objectif.</a:t>
            </a:r>
          </a:p>
          <a:p>
            <a:pPr marL="0" indent="0" algn="just">
              <a:buNone/>
            </a:pPr>
            <a:r>
              <a:rPr lang="fr-FR" dirty="0"/>
              <a:t>En gardant ces critères à l'esprit lors de vos recherches, vous pouvez sélectionner des informations de qualité qui renforcent la validité et la fiabilité de vos travaux académiques ou professionnels.</a:t>
            </a:r>
          </a:p>
          <a:p>
            <a:endParaRPr lang="fr-FR" dirty="0"/>
          </a:p>
        </p:txBody>
      </p:sp>
    </p:spTree>
    <p:extLst>
      <p:ext uri="{BB962C8B-B14F-4D97-AF65-F5344CB8AC3E}">
        <p14:creationId xmlns:p14="http://schemas.microsoft.com/office/powerpoint/2010/main" val="2017065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790934"/>
          </a:xfrm>
        </p:spPr>
        <p:txBody>
          <a:bodyPr>
            <a:normAutofit fontScale="90000"/>
          </a:bodyPr>
          <a:lstStyle/>
          <a:p>
            <a:pPr algn="ctr"/>
            <a:r>
              <a:rPr lang="fr-FR" b="1" dirty="0" smtClean="0"/>
              <a:t/>
            </a:r>
            <a:br>
              <a:rPr lang="fr-FR" b="1" dirty="0" smtClean="0"/>
            </a:br>
            <a:r>
              <a:rPr lang="fr-FR" b="1" dirty="0"/>
              <a:t/>
            </a:r>
            <a:br>
              <a:rPr lang="fr-FR" b="1" dirty="0"/>
            </a:br>
            <a:r>
              <a:rPr lang="fr-FR" b="1" dirty="0" smtClean="0"/>
              <a:t>Le </a:t>
            </a:r>
            <a:r>
              <a:rPr lang="fr-FR" b="1" dirty="0"/>
              <a:t>plagiat </a:t>
            </a:r>
          </a:p>
        </p:txBody>
      </p:sp>
      <p:sp>
        <p:nvSpPr>
          <p:cNvPr id="3" name="Espace réservé du contenu 2"/>
          <p:cNvSpPr>
            <a:spLocks noGrp="1"/>
          </p:cNvSpPr>
          <p:nvPr>
            <p:ph idx="1"/>
          </p:nvPr>
        </p:nvSpPr>
        <p:spPr>
          <a:xfrm>
            <a:off x="905577" y="2856346"/>
            <a:ext cx="10515600" cy="2822559"/>
          </a:xfrm>
        </p:spPr>
        <p:txBody>
          <a:bodyPr>
            <a:normAutofit/>
          </a:bodyPr>
          <a:lstStyle/>
          <a:p>
            <a:pPr marL="0" indent="0" algn="just">
              <a:buNone/>
            </a:pPr>
            <a:r>
              <a:rPr lang="fr-FR" dirty="0"/>
              <a:t>Le plagiat est l'acte de copier délibérément le travail, les idées, ou le contenu original d'une autre personne sans donner crédit à l'auteur original. </a:t>
            </a:r>
            <a:r>
              <a:rPr lang="fr-FR" dirty="0" smtClean="0"/>
              <a:t>C'est </a:t>
            </a:r>
            <a:r>
              <a:rPr lang="fr-FR" dirty="0"/>
              <a:t>une forme de fraude intellectuelle et académique qui viole les principes éthiques et la propriété intellectuelle. Le plagiat peut se produire dans différents contextes : académique, artistique, professionnel, et même dans les médias numériques</a:t>
            </a:r>
            <a:r>
              <a:rPr lang="fr-FR" dirty="0" smtClean="0"/>
              <a:t>.</a:t>
            </a:r>
          </a:p>
        </p:txBody>
      </p:sp>
    </p:spTree>
    <p:extLst>
      <p:ext uri="{BB962C8B-B14F-4D97-AF65-F5344CB8AC3E}">
        <p14:creationId xmlns:p14="http://schemas.microsoft.com/office/powerpoint/2010/main" val="2669190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914045"/>
          </a:xfrm>
        </p:spPr>
        <p:txBody>
          <a:bodyPr>
            <a:normAutofit fontScale="90000"/>
          </a:bodyPr>
          <a:lstStyle/>
          <a:p>
            <a:r>
              <a:rPr lang="fr-FR" sz="3600" b="1" dirty="0"/>
              <a:t>Il existe plusieurs types de </a:t>
            </a:r>
            <a:r>
              <a:rPr lang="fr-FR" sz="3600" b="1" dirty="0" smtClean="0"/>
              <a:t>plagiat…</a:t>
            </a:r>
            <a:r>
              <a:rPr lang="fr-FR" dirty="0"/>
              <a:t/>
            </a:r>
            <a:br>
              <a:rPr lang="fr-FR" dirty="0"/>
            </a:br>
            <a:endParaRPr lang="fr-FR" dirty="0"/>
          </a:p>
        </p:txBody>
      </p:sp>
      <p:sp>
        <p:nvSpPr>
          <p:cNvPr id="3" name="Espace réservé du contenu 2"/>
          <p:cNvSpPr>
            <a:spLocks noGrp="1"/>
          </p:cNvSpPr>
          <p:nvPr>
            <p:ph idx="1"/>
          </p:nvPr>
        </p:nvSpPr>
        <p:spPr>
          <a:xfrm>
            <a:off x="1295402" y="2066042"/>
            <a:ext cx="9601196" cy="4084501"/>
          </a:xfrm>
        </p:spPr>
        <p:txBody>
          <a:bodyPr>
            <a:normAutofit fontScale="77500" lnSpcReduction="20000"/>
          </a:bodyPr>
          <a:lstStyle/>
          <a:p>
            <a:pPr lvl="0" algn="just"/>
            <a:endParaRPr lang="fr-FR" sz="2800" b="1" dirty="0" smtClean="0"/>
          </a:p>
          <a:p>
            <a:pPr lvl="0" algn="just"/>
            <a:r>
              <a:rPr lang="fr-FR" sz="2800" b="1" dirty="0" smtClean="0"/>
              <a:t>Copier </a:t>
            </a:r>
            <a:r>
              <a:rPr lang="fr-FR" sz="2800" b="1" dirty="0"/>
              <a:t>et coller</a:t>
            </a:r>
            <a:r>
              <a:rPr lang="fr-FR" sz="2800" dirty="0"/>
              <a:t> : Il s'agit de copier le texte d'une autre source sans le citer.</a:t>
            </a:r>
          </a:p>
          <a:p>
            <a:pPr lvl="0" algn="just"/>
            <a:r>
              <a:rPr lang="fr-FR" sz="2800" b="1" dirty="0"/>
              <a:t>Paraphraser</a:t>
            </a:r>
            <a:r>
              <a:rPr lang="fr-FR" sz="2800" dirty="0"/>
              <a:t> : Il s'agit de reformuler le texte d'une autre source sans le citer.</a:t>
            </a:r>
          </a:p>
          <a:p>
            <a:pPr lvl="0" algn="just"/>
            <a:r>
              <a:rPr lang="fr-FR" sz="2800" b="1" dirty="0"/>
              <a:t>Traduction</a:t>
            </a:r>
            <a:r>
              <a:rPr lang="fr-FR" sz="2800" dirty="0"/>
              <a:t> : Il s'agit de traduire le texte d'une autre source sans le citer.</a:t>
            </a:r>
          </a:p>
          <a:p>
            <a:pPr lvl="0" algn="just"/>
            <a:r>
              <a:rPr lang="fr-FR" sz="2800" b="1" dirty="0"/>
              <a:t>Citation incorrecte</a:t>
            </a:r>
            <a:r>
              <a:rPr lang="fr-FR" sz="2800" dirty="0"/>
              <a:t> : Il s'agit de citer une source incorrectement ou incomplètement.</a:t>
            </a:r>
          </a:p>
          <a:p>
            <a:pPr marL="0" indent="0" algn="just">
              <a:buNone/>
            </a:pPr>
            <a:r>
              <a:rPr lang="fr-FR" sz="2800" dirty="0"/>
              <a:t>Pour éviter le plagiat, il est important de citer correctement les sources utilisées. Il existe plusieurs façons de citer les sources, mais le style le plus courant est le style APA.</a:t>
            </a:r>
          </a:p>
          <a:p>
            <a:pPr marL="0" indent="0" algn="just">
              <a:buNone/>
            </a:pPr>
            <a:r>
              <a:rPr lang="fr-FR" sz="2800" dirty="0"/>
              <a:t>En contexte académique, le plagiat peut être évité en citant correctement les sources utilisées, en paraphrasant de manière appropriée et en utilisant des guillemets pour indiquer les passages cités directement</a:t>
            </a:r>
            <a:r>
              <a:rPr lang="fr-FR" dirty="0"/>
              <a:t>. </a:t>
            </a:r>
          </a:p>
          <a:p>
            <a:endParaRPr lang="fr-FR" dirty="0"/>
          </a:p>
        </p:txBody>
      </p:sp>
    </p:spTree>
    <p:extLst>
      <p:ext uri="{BB962C8B-B14F-4D97-AF65-F5344CB8AC3E}">
        <p14:creationId xmlns:p14="http://schemas.microsoft.com/office/powerpoint/2010/main" val="298383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littérature secondaire </a:t>
            </a:r>
          </a:p>
        </p:txBody>
      </p:sp>
      <p:sp>
        <p:nvSpPr>
          <p:cNvPr id="3" name="Espace réservé du contenu 2"/>
          <p:cNvSpPr>
            <a:spLocks noGrp="1"/>
          </p:cNvSpPr>
          <p:nvPr>
            <p:ph idx="1"/>
          </p:nvPr>
        </p:nvSpPr>
        <p:spPr>
          <a:xfrm>
            <a:off x="1751798" y="2685448"/>
            <a:ext cx="9057373" cy="3562951"/>
          </a:xfrm>
        </p:spPr>
        <p:txBody>
          <a:bodyPr>
            <a:normAutofit/>
          </a:bodyPr>
          <a:lstStyle/>
          <a:p>
            <a:pPr marL="0" indent="0" algn="just">
              <a:buNone/>
            </a:pPr>
            <a:r>
              <a:rPr lang="fr-FR" dirty="0"/>
              <a:t>La </a:t>
            </a:r>
            <a:r>
              <a:rPr lang="fr-FR" b="1" dirty="0"/>
              <a:t>littérature secondaire </a:t>
            </a:r>
            <a:r>
              <a:rPr lang="fr-FR" dirty="0"/>
              <a:t>est constituée des </a:t>
            </a:r>
            <a:r>
              <a:rPr lang="fr-FR" b="1" dirty="0"/>
              <a:t>publications qui dépendent de sources primaires</a:t>
            </a:r>
            <a:r>
              <a:rPr lang="fr-FR" dirty="0"/>
              <a:t>. Ainsi, l’auteur ne doit pas forcément avoir fait la recherche lui-même, mais a synthétisé / résumé ce qui existe déjà sur un sujet. Il peut donc s’agir de journal de « </a:t>
            </a:r>
            <a:r>
              <a:rPr lang="fr-FR" i="1" dirty="0" err="1"/>
              <a:t>reviews</a:t>
            </a:r>
            <a:r>
              <a:rPr lang="fr-FR" i="1" dirty="0"/>
              <a:t> </a:t>
            </a:r>
            <a:r>
              <a:rPr lang="fr-FR" dirty="0"/>
              <a:t>», de livres, de manuels. </a:t>
            </a:r>
            <a:endParaRPr lang="fr-FR" dirty="0" smtClean="0"/>
          </a:p>
          <a:p>
            <a:pPr marL="0" indent="0" algn="just">
              <a:buNone/>
            </a:pPr>
            <a:r>
              <a:rPr lang="fr-FR" dirty="0" smtClean="0"/>
              <a:t>Les </a:t>
            </a:r>
            <a:r>
              <a:rPr lang="fr-FR" dirty="0"/>
              <a:t>documents de littérature secondaire doivent donc fournir les références sur lesquelles ils se basent. </a:t>
            </a:r>
          </a:p>
        </p:txBody>
      </p:sp>
    </p:spTree>
    <p:extLst>
      <p:ext uri="{BB962C8B-B14F-4D97-AF65-F5344CB8AC3E}">
        <p14:creationId xmlns:p14="http://schemas.microsoft.com/office/powerpoint/2010/main" val="198951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a:t>
            </a:r>
            <a:r>
              <a:rPr lang="fr-FR" dirty="0"/>
              <a:t> </a:t>
            </a:r>
            <a:r>
              <a:rPr lang="fr-FR" b="1" dirty="0"/>
              <a:t>littérature tertiaire</a:t>
            </a:r>
            <a:endParaRPr lang="fr-FR" dirty="0"/>
          </a:p>
        </p:txBody>
      </p:sp>
      <p:sp>
        <p:nvSpPr>
          <p:cNvPr id="3" name="Espace réservé du contenu 2"/>
          <p:cNvSpPr>
            <a:spLocks noGrp="1"/>
          </p:cNvSpPr>
          <p:nvPr>
            <p:ph idx="1"/>
          </p:nvPr>
        </p:nvSpPr>
        <p:spPr/>
        <p:txBody>
          <a:bodyPr>
            <a:normAutofit/>
          </a:bodyPr>
          <a:lstStyle/>
          <a:p>
            <a:pPr marL="0" indent="0" algn="just">
              <a:buNone/>
            </a:pPr>
            <a:r>
              <a:rPr lang="fr-FR" b="1" dirty="0"/>
              <a:t>La littérature tertiaire </a:t>
            </a:r>
            <a:r>
              <a:rPr lang="fr-FR" dirty="0"/>
              <a:t>est constituée des publications qui dépendent de sources primaires et secondaires. </a:t>
            </a:r>
            <a:endParaRPr lang="fr-FR" dirty="0" smtClean="0"/>
          </a:p>
          <a:p>
            <a:pPr marL="0" indent="0" algn="just">
              <a:buNone/>
            </a:pPr>
            <a:r>
              <a:rPr lang="fr-FR" dirty="0" smtClean="0"/>
              <a:t>Ce </a:t>
            </a:r>
            <a:r>
              <a:rPr lang="fr-FR" dirty="0"/>
              <a:t>type de littérature vise des scientifiques d’autres domaines que le sujet étudié. Le style n’est pas forcément scientifique et la bibliographie est souvent simplifiée. Il s’agit par exemple de magazines scientifiques, d’articles de journaux, d’encyclopédies</a:t>
            </a:r>
            <a:r>
              <a:rPr lang="fr-FR" dirty="0" smtClean="0"/>
              <a:t>…</a:t>
            </a:r>
            <a:endParaRPr lang="fr-FR" dirty="0"/>
          </a:p>
        </p:txBody>
      </p:sp>
    </p:spTree>
    <p:extLst>
      <p:ext uri="{BB962C8B-B14F-4D97-AF65-F5344CB8AC3E}">
        <p14:creationId xmlns:p14="http://schemas.microsoft.com/office/powerpoint/2010/main" val="134674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La</a:t>
            </a:r>
            <a:r>
              <a:rPr lang="fr-FR" dirty="0"/>
              <a:t> </a:t>
            </a:r>
            <a:r>
              <a:rPr lang="fr-FR" b="1" dirty="0"/>
              <a:t>littérature grise</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lgn="just">
              <a:buNone/>
            </a:pPr>
            <a:r>
              <a:rPr lang="fr-FR" dirty="0"/>
              <a:t>La </a:t>
            </a:r>
            <a:r>
              <a:rPr lang="fr-FR" b="1" dirty="0"/>
              <a:t>littérature grise </a:t>
            </a:r>
            <a:r>
              <a:rPr lang="fr-FR" dirty="0"/>
              <a:t>est constituée de tout ce qui </a:t>
            </a:r>
            <a:r>
              <a:rPr lang="fr-FR" b="1" dirty="0"/>
              <a:t>n’est pas publié / distribué dans le circuit commercial </a:t>
            </a:r>
            <a:r>
              <a:rPr lang="fr-FR" dirty="0"/>
              <a:t>par un éditeur. Elle est parfois difficile à obtenir. Elle est composée de différents types : </a:t>
            </a:r>
            <a:r>
              <a:rPr lang="fr-FR" b="1" dirty="0"/>
              <a:t>thèses</a:t>
            </a:r>
            <a:r>
              <a:rPr lang="fr-FR" dirty="0"/>
              <a:t>, de </a:t>
            </a:r>
            <a:r>
              <a:rPr lang="fr-FR" b="1" dirty="0"/>
              <a:t>rapports gouvernementaux / annuels / techniques </a:t>
            </a:r>
            <a:r>
              <a:rPr lang="fr-FR" dirty="0"/>
              <a:t>avec une distribution limitée, de </a:t>
            </a:r>
            <a:r>
              <a:rPr lang="fr-FR" b="1" dirty="0"/>
              <a:t>compte rendus de congrès </a:t>
            </a:r>
            <a:r>
              <a:rPr lang="fr-FR" dirty="0"/>
              <a:t>à faible audience, de </a:t>
            </a:r>
            <a:r>
              <a:rPr lang="fr-FR" b="1" dirty="0"/>
              <a:t>brevets</a:t>
            </a:r>
            <a:r>
              <a:rPr lang="fr-FR" dirty="0"/>
              <a:t>… Notez qu’avec les avancées technologiques, la littérature grise devient plus accessible</a:t>
            </a:r>
            <a:r>
              <a:rPr lang="fr-FR" dirty="0" smtClean="0"/>
              <a:t>.</a:t>
            </a:r>
          </a:p>
          <a:p>
            <a:pPr marL="0" indent="0" algn="just">
              <a:buNone/>
            </a:pPr>
            <a:r>
              <a:rPr lang="fr-FR" dirty="0"/>
              <a:t>La littérature grise est un terme générique qui désigne les documents produits par l'administration, l'industrie, l'enseignement supérieur et la recherche, les services, les ONG, les associations, etc., qui n'entrent pas dans les circuits habituels d'édition et de distribution.</a:t>
            </a:r>
          </a:p>
          <a:p>
            <a:pPr marL="0" indent="0" algn="just">
              <a:buNone/>
            </a:pPr>
            <a:endParaRPr lang="fr-FR" dirty="0"/>
          </a:p>
        </p:txBody>
      </p:sp>
    </p:spTree>
    <p:extLst>
      <p:ext uri="{BB962C8B-B14F-4D97-AF65-F5344CB8AC3E}">
        <p14:creationId xmlns:p14="http://schemas.microsoft.com/office/powerpoint/2010/main" val="37896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14069"/>
          </a:xfrm>
        </p:spPr>
        <p:txBody>
          <a:bodyPr>
            <a:normAutofit/>
          </a:bodyPr>
          <a:lstStyle/>
          <a:p>
            <a:pPr algn="ctr"/>
            <a:r>
              <a:rPr lang="fr-FR" sz="3600" b="1" dirty="0" smtClean="0"/>
              <a:t>Les avantages de la littérature grise</a:t>
            </a:r>
            <a:endParaRPr lang="fr-FR" sz="3600" b="1" dirty="0"/>
          </a:p>
        </p:txBody>
      </p:sp>
      <p:sp>
        <p:nvSpPr>
          <p:cNvPr id="3" name="Espace réservé du contenu 2"/>
          <p:cNvSpPr>
            <a:spLocks noGrp="1"/>
          </p:cNvSpPr>
          <p:nvPr>
            <p:ph idx="1"/>
          </p:nvPr>
        </p:nvSpPr>
        <p:spPr>
          <a:xfrm>
            <a:off x="1020279" y="827773"/>
            <a:ext cx="9809221" cy="5189621"/>
          </a:xfrm>
        </p:spPr>
        <p:txBody>
          <a:bodyPr>
            <a:normAutofit fontScale="85000" lnSpcReduction="20000"/>
          </a:bodyPr>
          <a:lstStyle/>
          <a:p>
            <a:pPr marL="0" indent="0">
              <a:buNone/>
            </a:pPr>
            <a:endParaRPr lang="fr-FR" dirty="0"/>
          </a:p>
          <a:p>
            <a:pPr marL="0" indent="0" algn="just">
              <a:buNone/>
            </a:pPr>
            <a:endParaRPr lang="fr-FR" dirty="0" smtClean="0"/>
          </a:p>
          <a:p>
            <a:pPr algn="just"/>
            <a:r>
              <a:rPr lang="fr-FR" dirty="0" smtClean="0"/>
              <a:t>Quelques </a:t>
            </a:r>
            <a:r>
              <a:rPr lang="fr-FR" dirty="0"/>
              <a:t>exemples de littérature </a:t>
            </a:r>
            <a:r>
              <a:rPr lang="fr-FR" dirty="0" smtClean="0"/>
              <a:t>grise: </a:t>
            </a:r>
            <a:r>
              <a:rPr lang="fr-FR" dirty="0"/>
              <a:t> </a:t>
            </a:r>
            <a:r>
              <a:rPr lang="fr-FR" dirty="0" smtClean="0"/>
              <a:t> Les </a:t>
            </a:r>
            <a:r>
              <a:rPr lang="fr-FR" dirty="0"/>
              <a:t>rapports </a:t>
            </a:r>
            <a:r>
              <a:rPr lang="fr-FR" dirty="0" smtClean="0"/>
              <a:t>gouvernementaux, </a:t>
            </a:r>
            <a:r>
              <a:rPr lang="fr-FR" dirty="0"/>
              <a:t> </a:t>
            </a:r>
            <a:r>
              <a:rPr lang="fr-FR" dirty="0" smtClean="0"/>
              <a:t>Les </a:t>
            </a:r>
            <a:r>
              <a:rPr lang="fr-FR" dirty="0"/>
              <a:t>rapports </a:t>
            </a:r>
            <a:r>
              <a:rPr lang="fr-FR" dirty="0" smtClean="0"/>
              <a:t>d'entreprise, </a:t>
            </a:r>
            <a:r>
              <a:rPr lang="fr-FR" dirty="0"/>
              <a:t> </a:t>
            </a:r>
            <a:r>
              <a:rPr lang="fr-FR" dirty="0"/>
              <a:t>l</a:t>
            </a:r>
            <a:r>
              <a:rPr lang="fr-FR" dirty="0" smtClean="0"/>
              <a:t>es </a:t>
            </a:r>
            <a:r>
              <a:rPr lang="fr-FR" dirty="0"/>
              <a:t>thèses et </a:t>
            </a:r>
            <a:r>
              <a:rPr lang="fr-FR" dirty="0" smtClean="0"/>
              <a:t>mémoires, </a:t>
            </a:r>
            <a:r>
              <a:rPr lang="fr-FR" dirty="0" smtClean="0"/>
              <a:t>les </a:t>
            </a:r>
            <a:r>
              <a:rPr lang="fr-FR" dirty="0"/>
              <a:t>actes de </a:t>
            </a:r>
            <a:r>
              <a:rPr lang="fr-FR" dirty="0" smtClean="0"/>
              <a:t>conférence, </a:t>
            </a:r>
            <a:r>
              <a:rPr lang="fr-FR" dirty="0" smtClean="0"/>
              <a:t>les </a:t>
            </a:r>
            <a:r>
              <a:rPr lang="fr-FR" dirty="0" smtClean="0"/>
              <a:t>prépublications, </a:t>
            </a:r>
            <a:r>
              <a:rPr lang="fr-FR" dirty="0" smtClean="0"/>
              <a:t>les </a:t>
            </a:r>
            <a:r>
              <a:rPr lang="fr-FR" dirty="0"/>
              <a:t>documents </a:t>
            </a:r>
            <a:r>
              <a:rPr lang="fr-FR" dirty="0" smtClean="0"/>
              <a:t>techniques, </a:t>
            </a:r>
            <a:r>
              <a:rPr lang="fr-FR" dirty="0" smtClean="0"/>
              <a:t>les </a:t>
            </a:r>
            <a:r>
              <a:rPr lang="fr-FR" dirty="0"/>
              <a:t>données </a:t>
            </a:r>
            <a:r>
              <a:rPr lang="fr-FR" dirty="0" smtClean="0"/>
              <a:t>statistiques, </a:t>
            </a:r>
            <a:r>
              <a:rPr lang="fr-FR" dirty="0" smtClean="0"/>
              <a:t>les </a:t>
            </a:r>
            <a:r>
              <a:rPr lang="fr-FR" dirty="0"/>
              <a:t>documents de </a:t>
            </a:r>
            <a:r>
              <a:rPr lang="fr-FR" dirty="0" smtClean="0"/>
              <a:t>travail</a:t>
            </a:r>
            <a:r>
              <a:rPr lang="fr-FR" dirty="0" smtClean="0"/>
              <a:t>.</a:t>
            </a:r>
          </a:p>
          <a:p>
            <a:pPr algn="just"/>
            <a:endParaRPr lang="fr-FR" dirty="0"/>
          </a:p>
          <a:p>
            <a:pPr marL="0" indent="0" algn="just">
              <a:buNone/>
            </a:pPr>
            <a:r>
              <a:rPr lang="fr-FR" dirty="0" smtClean="0"/>
              <a:t>Les </a:t>
            </a:r>
            <a:r>
              <a:rPr lang="fr-FR" dirty="0"/>
              <a:t>avantages de la littérature grise</a:t>
            </a:r>
          </a:p>
          <a:p>
            <a:pPr algn="just"/>
            <a:r>
              <a:rPr lang="fr-FR" dirty="0" smtClean="0"/>
              <a:t>Elle </a:t>
            </a:r>
            <a:r>
              <a:rPr lang="fr-FR" dirty="0"/>
              <a:t>peut fournir des informations qui ne sont pas disponibles dans la littérature commerciale</a:t>
            </a:r>
            <a:r>
              <a:rPr lang="fr-FR" dirty="0" smtClean="0"/>
              <a:t>.</a:t>
            </a:r>
          </a:p>
          <a:p>
            <a:pPr algn="just"/>
            <a:r>
              <a:rPr lang="fr-FR" dirty="0" smtClean="0"/>
              <a:t>Elle </a:t>
            </a:r>
            <a:r>
              <a:rPr lang="fr-FR" dirty="0"/>
              <a:t>peut être une source d'information plus récente que la littérature commerciale.</a:t>
            </a:r>
          </a:p>
          <a:p>
            <a:pPr lvl="0" algn="just"/>
            <a:r>
              <a:rPr lang="fr-FR" dirty="0"/>
              <a:t>Elle peut être une source d'information gratuite ou à bas prix.</a:t>
            </a:r>
          </a:p>
          <a:p>
            <a:pPr marL="0" indent="0" algn="just">
              <a:buNone/>
            </a:pPr>
            <a:r>
              <a:rPr lang="fr-FR" dirty="0"/>
              <a:t>Les inconvénients de la littérature grise</a:t>
            </a:r>
          </a:p>
          <a:p>
            <a:pPr lvl="0" algn="just"/>
            <a:r>
              <a:rPr lang="fr-FR" dirty="0"/>
              <a:t>Elle peut être difficile à trouver et à identifier.</a:t>
            </a:r>
          </a:p>
          <a:p>
            <a:pPr lvl="0" algn="just"/>
            <a:r>
              <a:rPr lang="fr-FR" dirty="0"/>
              <a:t>Elle peut être de qualité variable.</a:t>
            </a:r>
          </a:p>
          <a:p>
            <a:pPr lvl="0" algn="just"/>
            <a:r>
              <a:rPr lang="fr-FR" dirty="0"/>
              <a:t>Elle peut ne pas être conforme aux normes de publication</a:t>
            </a:r>
            <a:r>
              <a:rPr lang="fr-FR" dirty="0" smtClean="0"/>
              <a:t>.</a:t>
            </a:r>
            <a:endParaRPr lang="fr-FR" dirty="0"/>
          </a:p>
        </p:txBody>
      </p:sp>
    </p:spTree>
    <p:extLst>
      <p:ext uri="{BB962C8B-B14F-4D97-AF65-F5344CB8AC3E}">
        <p14:creationId xmlns:p14="http://schemas.microsoft.com/office/powerpoint/2010/main" val="125272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L’évolution des supports numériques</a:t>
            </a:r>
            <a:endParaRPr lang="fr-FR"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25675" y="3759200"/>
            <a:ext cx="2857500" cy="1600200"/>
          </a:xfrm>
        </p:spPr>
      </p:pic>
      <p:sp>
        <p:nvSpPr>
          <p:cNvPr id="7" name="Espace réservé du contenu 6"/>
          <p:cNvSpPr>
            <a:spLocks noGrp="1"/>
          </p:cNvSpPr>
          <p:nvPr>
            <p:ph sz="quarter" idx="4"/>
          </p:nvPr>
        </p:nvSpPr>
        <p:spPr/>
        <p:txBody>
          <a:bodyPr/>
          <a:lstStyle/>
          <a:p>
            <a:r>
              <a:rPr lang="fr-FR" dirty="0" smtClean="0"/>
              <a:t>Clé USB, ordinateur, lecteur DVD, smartphone, tablette</a:t>
            </a:r>
          </a:p>
          <a:p>
            <a:endParaRPr lang="fr-FR" dirty="0"/>
          </a:p>
          <a:p>
            <a:endParaRPr lang="fr-FR" dirty="0"/>
          </a:p>
        </p:txBody>
      </p:sp>
    </p:spTree>
    <p:extLst>
      <p:ext uri="{BB962C8B-B14F-4D97-AF65-F5344CB8AC3E}">
        <p14:creationId xmlns:p14="http://schemas.microsoft.com/office/powerpoint/2010/main" val="210651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bibliothèques</a:t>
            </a:r>
            <a:endParaRPr lang="fr-FR" dirty="0"/>
          </a:p>
        </p:txBody>
      </p:sp>
      <p:sp>
        <p:nvSpPr>
          <p:cNvPr id="3" name="Espace réservé du contenu 2"/>
          <p:cNvSpPr>
            <a:spLocks noGrp="1"/>
          </p:cNvSpPr>
          <p:nvPr>
            <p:ph sz="half" idx="1"/>
          </p:nvPr>
        </p:nvSpPr>
        <p:spPr/>
        <p:txBody>
          <a:bodyPr>
            <a:normAutofit lnSpcReduction="10000"/>
          </a:bodyPr>
          <a:lstStyle/>
          <a:p>
            <a:pPr marL="0" lvl="0" indent="0" algn="just">
              <a:buNone/>
            </a:pPr>
            <a:r>
              <a:rPr lang="fr-FR" dirty="0" smtClean="0"/>
              <a:t>Les </a:t>
            </a:r>
            <a:r>
              <a:rPr lang="fr-FR" dirty="0"/>
              <a:t>bibliothèques publiques et universitaires sont une excellente source de documents documentaires. Elles offrent une variété de ressources, notamment des livres, des articles de revues, des bases de données bibliographiques, des archives et des ressources électroniques. </a:t>
            </a:r>
          </a:p>
        </p:txBody>
      </p:sp>
      <p:pic>
        <p:nvPicPr>
          <p:cNvPr id="5" name="Espace réservé du contenu 4" descr="Bibliothèque"/>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50125" y="3263106"/>
            <a:ext cx="2381250" cy="1905000"/>
          </a:xfrm>
          <a:prstGeom prst="rect">
            <a:avLst/>
          </a:prstGeom>
          <a:noFill/>
          <a:ln>
            <a:noFill/>
          </a:ln>
        </p:spPr>
      </p:pic>
    </p:spTree>
    <p:extLst>
      <p:ext uri="{BB962C8B-B14F-4D97-AF65-F5344CB8AC3E}">
        <p14:creationId xmlns:p14="http://schemas.microsoft.com/office/powerpoint/2010/main" val="1443523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93020"/>
            <a:ext cx="9601196" cy="895148"/>
          </a:xfrm>
        </p:spPr>
        <p:txBody>
          <a:bodyPr>
            <a:normAutofit fontScale="90000"/>
          </a:bodyPr>
          <a:lstStyle/>
          <a:p>
            <a:r>
              <a:rPr lang="fr-FR" sz="2700" b="1" dirty="0" smtClean="0"/>
              <a:t/>
            </a:r>
            <a:br>
              <a:rPr lang="fr-FR" sz="2700" b="1" dirty="0" smtClean="0"/>
            </a:br>
            <a:r>
              <a:rPr lang="fr-FR" sz="2700" b="1" dirty="0"/>
              <a:t/>
            </a:r>
            <a:br>
              <a:rPr lang="fr-FR" sz="2700" b="1" dirty="0"/>
            </a:br>
            <a:r>
              <a:rPr lang="fr-FR" sz="2700" b="1" dirty="0" smtClean="0"/>
              <a:t>Les </a:t>
            </a:r>
            <a:r>
              <a:rPr lang="fr-FR" sz="2700" b="1" dirty="0"/>
              <a:t>bibliothèques se distinguent selon leur organisme de tutelle et selon leur fonds:</a:t>
            </a:r>
            <a:r>
              <a:rPr lang="fr-FR" dirty="0"/>
              <a:t/>
            </a:r>
            <a:br>
              <a:rPr lang="fr-FR" dirty="0"/>
            </a:br>
            <a:endParaRPr lang="fr-FR" dirty="0"/>
          </a:p>
        </p:txBody>
      </p:sp>
      <p:sp>
        <p:nvSpPr>
          <p:cNvPr id="3" name="Espace réservé du contenu 2"/>
          <p:cNvSpPr>
            <a:spLocks noGrp="1"/>
          </p:cNvSpPr>
          <p:nvPr>
            <p:ph sz="half" idx="1"/>
          </p:nvPr>
        </p:nvSpPr>
        <p:spPr>
          <a:xfrm>
            <a:off x="635267" y="2560320"/>
            <a:ext cx="6343049" cy="3657600"/>
          </a:xfrm>
        </p:spPr>
        <p:txBody>
          <a:bodyPr>
            <a:normAutofit fontScale="70000" lnSpcReduction="20000"/>
          </a:bodyPr>
          <a:lstStyle/>
          <a:p>
            <a:pPr algn="just"/>
            <a:r>
              <a:rPr lang="fr-FR" sz="2600" dirty="0"/>
              <a:t>Les bibliothèques territoriales (municipales) s’adressent à l’ensemble de la population, en mettant à disposition un fonds diversifié.</a:t>
            </a:r>
            <a:r>
              <a:rPr lang="fr-FR" sz="2600" b="1" dirty="0"/>
              <a:t> Bibliothèque principale de lecture publique de Bejaia</a:t>
            </a:r>
            <a:endParaRPr lang="fr-FR" sz="2600" dirty="0"/>
          </a:p>
          <a:p>
            <a:pPr algn="just"/>
            <a:r>
              <a:rPr lang="fr-FR" sz="2600" dirty="0"/>
              <a:t>Les bibliothèques universitaires ont des missions de formation initiale et continue, de recherche et de diffusion scientifique et technique </a:t>
            </a:r>
            <a:r>
              <a:rPr lang="fr-FR" sz="2600" b="1" dirty="0"/>
              <a:t>Bibliothèque universitaire Abderrahmane Mira de Bejaia</a:t>
            </a:r>
            <a:r>
              <a:rPr lang="fr-FR" sz="2600" dirty="0"/>
              <a:t> , bibliothèque de la faculté des sciences humaines et sociales</a:t>
            </a:r>
          </a:p>
          <a:p>
            <a:pPr algn="just"/>
            <a:r>
              <a:rPr lang="fr-FR" sz="2600" dirty="0"/>
              <a:t>Les bibliothèques scolaires aux CEM et Lycées</a:t>
            </a:r>
          </a:p>
          <a:p>
            <a:pPr algn="just"/>
            <a:r>
              <a:rPr lang="fr-FR" sz="2600" dirty="0"/>
              <a:t>Les bibliothèques des administrations donnent accès à la documentation administrative dans les centres de documentation ministériels</a:t>
            </a:r>
          </a:p>
          <a:p>
            <a:endParaRPr lang="fr-FR" dirty="0"/>
          </a:p>
        </p:txBody>
      </p:sp>
      <p:sp>
        <p:nvSpPr>
          <p:cNvPr id="4" name="Espace réservé du contenu 3"/>
          <p:cNvSpPr>
            <a:spLocks noGrp="1"/>
          </p:cNvSpPr>
          <p:nvPr>
            <p:ph sz="half" idx="2"/>
          </p:nvPr>
        </p:nvSpPr>
        <p:spPr>
          <a:xfrm>
            <a:off x="7199696" y="2560319"/>
            <a:ext cx="4215865" cy="3436219"/>
          </a:xfrm>
        </p:spPr>
        <p:txBody>
          <a:bodyPr>
            <a:normAutofit fontScale="70000" lnSpcReduction="20000"/>
          </a:bodyPr>
          <a:lstStyle/>
          <a:p>
            <a:pPr algn="just"/>
            <a:r>
              <a:rPr lang="fr-FR" dirty="0"/>
              <a:t>Les bibliothèques d’état sous tutelle du ministère de la culture ex: La </a:t>
            </a:r>
            <a:r>
              <a:rPr lang="fr-FR" b="1" dirty="0"/>
              <a:t>Bibliothèque nationale d'Algérie</a:t>
            </a:r>
            <a:endParaRPr lang="fr-FR" dirty="0"/>
          </a:p>
          <a:p>
            <a:pPr algn="just"/>
            <a:r>
              <a:rPr lang="fr-FR" dirty="0"/>
              <a:t>Les bibliothèques spécialisées dont celles des musées , des écoles, les centres de documentation. Ex: </a:t>
            </a:r>
            <a:r>
              <a:rPr lang="fr-FR" b="1" dirty="0"/>
              <a:t>Centre national de documentation et d'information scientifique et technique (CNDISTIC), Centre de documentation historique sur l'Algérie</a:t>
            </a:r>
          </a:p>
          <a:p>
            <a:pPr marL="0" indent="0" algn="just">
              <a:buNone/>
            </a:pPr>
            <a:r>
              <a:rPr lang="fr-FR" dirty="0"/>
              <a:t>En plus de ces centres publics, il existe de nombreux centres privés de documentation.</a:t>
            </a:r>
          </a:p>
          <a:p>
            <a:endParaRPr lang="fr-FR" dirty="0"/>
          </a:p>
        </p:txBody>
      </p:sp>
    </p:spTree>
    <p:extLst>
      <p:ext uri="{BB962C8B-B14F-4D97-AF65-F5344CB8AC3E}">
        <p14:creationId xmlns:p14="http://schemas.microsoft.com/office/powerpoint/2010/main" val="25926143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138</TotalTime>
  <Words>1885</Words>
  <Application>Microsoft Office PowerPoint</Application>
  <PresentationFormat>Grand écran</PresentationFormat>
  <Paragraphs>97</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Garamond</vt:lpstr>
      <vt:lpstr>Times New Roman</vt:lpstr>
      <vt:lpstr>Wingdings</vt:lpstr>
      <vt:lpstr>Organique</vt:lpstr>
      <vt:lpstr>       Types de littératures et Sources de documents</vt:lpstr>
      <vt:lpstr>LES TYPES DE LITTÉRATURE SCIENTIFIQUE La littérature primaire</vt:lpstr>
      <vt:lpstr>La littérature secondaire </vt:lpstr>
      <vt:lpstr>La littérature tertiaire</vt:lpstr>
      <vt:lpstr>La littérature grise</vt:lpstr>
      <vt:lpstr>Les avantages de la littérature grise</vt:lpstr>
      <vt:lpstr>L’évolution des supports numériques</vt:lpstr>
      <vt:lpstr>Les bibliothèques</vt:lpstr>
      <vt:lpstr>  Les bibliothèques se distinguent selon leur organisme de tutelle et selon leur fonds: </vt:lpstr>
      <vt:lpstr>Les bibliothèques numériques</vt:lpstr>
      <vt:lpstr>Exemple de bibliothèques numériques</vt:lpstr>
      <vt:lpstr>Moteurs de recherche </vt:lpstr>
      <vt:lpstr>Bases de données spécialisées </vt:lpstr>
      <vt:lpstr>Sites Web gouvernementaux : </vt:lpstr>
      <vt:lpstr>Organisations professionnelles : </vt:lpstr>
      <vt:lpstr>Les services d’archives publics</vt:lpstr>
      <vt:lpstr>Le bruit documentaire </vt:lpstr>
      <vt:lpstr>Présentation PowerPoint</vt:lpstr>
      <vt:lpstr>  Les qualités essentielles des informations dans une recherche documentaire C.R.A.A.P. </vt:lpstr>
      <vt:lpstr>Les qualités essentielles des informations dans une recherche documentaire C.R.A.A.P. (suite)</vt:lpstr>
      <vt:lpstr>  Le plagiat </vt:lpstr>
      <vt:lpstr>Il existe plusieurs types de plagiat…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25</cp:revision>
  <dcterms:created xsi:type="dcterms:W3CDTF">2023-11-17T20:28:51Z</dcterms:created>
  <dcterms:modified xsi:type="dcterms:W3CDTF">2023-12-09T16:44:43Z</dcterms:modified>
</cp:coreProperties>
</file>