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 id="2147483939" r:id="rId2"/>
  </p:sldMasterIdLst>
  <p:notesMasterIdLst>
    <p:notesMasterId r:id="rId38"/>
  </p:notesMasterIdLst>
  <p:sldIdLst>
    <p:sldId id="256" r:id="rId3"/>
    <p:sldId id="262" r:id="rId4"/>
    <p:sldId id="272" r:id="rId5"/>
    <p:sldId id="925" r:id="rId6"/>
    <p:sldId id="926" r:id="rId7"/>
    <p:sldId id="273" r:id="rId8"/>
    <p:sldId id="920" r:id="rId9"/>
    <p:sldId id="904" r:id="rId10"/>
    <p:sldId id="928" r:id="rId11"/>
    <p:sldId id="919" r:id="rId12"/>
    <p:sldId id="923" r:id="rId13"/>
    <p:sldId id="924" r:id="rId14"/>
    <p:sldId id="929" r:id="rId15"/>
    <p:sldId id="930" r:id="rId16"/>
    <p:sldId id="931" r:id="rId17"/>
    <p:sldId id="932" r:id="rId18"/>
    <p:sldId id="933" r:id="rId19"/>
    <p:sldId id="934" r:id="rId20"/>
    <p:sldId id="908" r:id="rId21"/>
    <p:sldId id="935" r:id="rId22"/>
    <p:sldId id="936" r:id="rId23"/>
    <p:sldId id="937" r:id="rId24"/>
    <p:sldId id="910" r:id="rId25"/>
    <p:sldId id="911" r:id="rId26"/>
    <p:sldId id="912" r:id="rId27"/>
    <p:sldId id="913" r:id="rId28"/>
    <p:sldId id="938" r:id="rId29"/>
    <p:sldId id="939" r:id="rId30"/>
    <p:sldId id="940" r:id="rId31"/>
    <p:sldId id="941" r:id="rId32"/>
    <p:sldId id="903" r:id="rId33"/>
    <p:sldId id="905" r:id="rId34"/>
    <p:sldId id="917" r:id="rId35"/>
    <p:sldId id="918" r:id="rId36"/>
    <p:sldId id="259"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6E8047D-8BF4-4943-B491-5A35F4ECD898}">
          <p14:sldIdLst>
            <p14:sldId id="256"/>
            <p14:sldId id="262"/>
            <p14:sldId id="272"/>
            <p14:sldId id="925"/>
            <p14:sldId id="926"/>
            <p14:sldId id="273"/>
            <p14:sldId id="920"/>
            <p14:sldId id="904"/>
            <p14:sldId id="928"/>
            <p14:sldId id="919"/>
            <p14:sldId id="923"/>
            <p14:sldId id="924"/>
            <p14:sldId id="929"/>
            <p14:sldId id="930"/>
            <p14:sldId id="931"/>
            <p14:sldId id="932"/>
            <p14:sldId id="933"/>
            <p14:sldId id="934"/>
            <p14:sldId id="908"/>
            <p14:sldId id="935"/>
            <p14:sldId id="936"/>
            <p14:sldId id="937"/>
            <p14:sldId id="910"/>
            <p14:sldId id="911"/>
            <p14:sldId id="912"/>
            <p14:sldId id="913"/>
            <p14:sldId id="938"/>
            <p14:sldId id="939"/>
            <p14:sldId id="940"/>
            <p14:sldId id="941"/>
            <p14:sldId id="903"/>
            <p14:sldId id="905"/>
            <p14:sldId id="917"/>
            <p14:sldId id="918"/>
          </p14:sldIdLst>
        </p14:section>
        <p14:section name="Section sans titre" id="{1274CDD8-39BA-4DC5-A5C8-51C009EFE184}">
          <p14:sldIdLst>
            <p14:sldId id="259"/>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737" autoAdjust="0"/>
  </p:normalViewPr>
  <p:slideViewPr>
    <p:cSldViewPr snapToGrid="0">
      <p:cViewPr varScale="1">
        <p:scale>
          <a:sx n="68" d="100"/>
          <a:sy n="68" d="100"/>
        </p:scale>
        <p:origin x="145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1614F7-88C5-4809-96C0-B8F1C42B39C6}" type="datetimeFigureOut">
              <a:rPr lang="fr-FR" smtClean="0"/>
              <a:t>04/01/2024</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9C71B8-7F2B-4F2D-9CB6-1384C2D06295}" type="slidenum">
              <a:rPr lang="fr-FR" smtClean="0"/>
              <a:t>‹N°›</a:t>
            </a:fld>
            <a:endParaRPr lang="fr-FR"/>
          </a:p>
        </p:txBody>
      </p:sp>
    </p:spTree>
    <p:extLst>
      <p:ext uri="{BB962C8B-B14F-4D97-AF65-F5344CB8AC3E}">
        <p14:creationId xmlns:p14="http://schemas.microsoft.com/office/powerpoint/2010/main" val="3034123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59C71B8-7F2B-4F2D-9CB6-1384C2D06295}" type="slidenum">
              <a:rPr lang="fr-FR" smtClean="0"/>
              <a:t>3</a:t>
            </a:fld>
            <a:endParaRPr lang="fr-FR"/>
          </a:p>
        </p:txBody>
      </p:sp>
    </p:spTree>
    <p:extLst>
      <p:ext uri="{BB962C8B-B14F-4D97-AF65-F5344CB8AC3E}">
        <p14:creationId xmlns:p14="http://schemas.microsoft.com/office/powerpoint/2010/main" val="1087742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D59C71B8-7F2B-4F2D-9CB6-1384C2D06295}" type="slidenum">
              <a:rPr lang="fr-FR" smtClean="0"/>
              <a:t>24</a:t>
            </a:fld>
            <a:endParaRPr lang="fr-FR"/>
          </a:p>
        </p:txBody>
      </p:sp>
    </p:spTree>
    <p:extLst>
      <p:ext uri="{BB962C8B-B14F-4D97-AF65-F5344CB8AC3E}">
        <p14:creationId xmlns:p14="http://schemas.microsoft.com/office/powerpoint/2010/main" val="72808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fr-FR"/>
              <a:t>Modifiez le style du titre</a:t>
            </a:r>
          </a:p>
        </p:txBody>
      </p:sp>
      <p:sp>
        <p:nvSpPr>
          <p:cNvPr id="3" name="Sous-titre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p:cNvSpPr>
            <a:spLocks noGrp="1"/>
          </p:cNvSpPr>
          <p:nvPr>
            <p:ph type="dt" sz="half" idx="10"/>
          </p:nvPr>
        </p:nvSpPr>
        <p:spPr>
          <a:xfrm>
            <a:off x="628650" y="6356351"/>
            <a:ext cx="2057400" cy="365125"/>
          </a:xfrm>
          <a:prstGeom prst="rect">
            <a:avLst/>
          </a:prstGeom>
        </p:spPr>
        <p:txBody>
          <a:bodyPr/>
          <a:lstStyle/>
          <a:p>
            <a:fld id="{50DD6D0A-29DA-4F08-B688-591ADDA33EE0}" type="datetimeFigureOut">
              <a:rPr lang="fr-FR" smtClean="0"/>
              <a:pPr/>
              <a:t>04/01/2024</a:t>
            </a:fld>
            <a:endParaRPr lang="fr-FR"/>
          </a:p>
        </p:txBody>
      </p:sp>
      <p:sp>
        <p:nvSpPr>
          <p:cNvPr id="5" name="Espace réservé du pied de page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457950" y="6356351"/>
            <a:ext cx="2057400" cy="365125"/>
          </a:xfrm>
          <a:prstGeom prst="rect">
            <a:avLst/>
          </a:prstGeom>
        </p:spPr>
        <p:txBody>
          <a:bodyPr/>
          <a:lstStyle/>
          <a:p>
            <a:fld id="{80D2DCD9-8B3C-4513-A04D-671FA8FE3782}" type="slidenum">
              <a:rPr lang="fr-FR" smtClean="0"/>
              <a:pPr/>
              <a:t>‹N°›</a:t>
            </a:fld>
            <a:endParaRPr lang="fr-FR"/>
          </a:p>
        </p:txBody>
      </p:sp>
    </p:spTree>
    <p:extLst>
      <p:ext uri="{BB962C8B-B14F-4D97-AF65-F5344CB8AC3E}">
        <p14:creationId xmlns:p14="http://schemas.microsoft.com/office/powerpoint/2010/main" val="3442863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6"/>
            <a:ext cx="7886700" cy="1325563"/>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a:xfrm>
            <a:off x="628650" y="1825625"/>
            <a:ext cx="7886700" cy="4351338"/>
          </a:xfrm>
          <a:prstGeom prst="rect">
            <a:avLst/>
          </a:prstGeo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628650" y="6356351"/>
            <a:ext cx="2057400" cy="365125"/>
          </a:xfrm>
          <a:prstGeom prst="rect">
            <a:avLst/>
          </a:prstGeom>
        </p:spPr>
        <p:txBody>
          <a:bodyPr/>
          <a:lstStyle/>
          <a:p>
            <a:fld id="{50DD6D0A-29DA-4F08-B688-591ADDA33EE0}" type="datetimeFigureOut">
              <a:rPr lang="fr-FR" smtClean="0"/>
              <a:pPr/>
              <a:t>04/01/2024</a:t>
            </a:fld>
            <a:endParaRPr lang="fr-FR"/>
          </a:p>
        </p:txBody>
      </p:sp>
      <p:sp>
        <p:nvSpPr>
          <p:cNvPr id="5" name="Espace réservé du pied de page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457950" y="6356351"/>
            <a:ext cx="2057400" cy="365125"/>
          </a:xfrm>
          <a:prstGeom prst="rect">
            <a:avLst/>
          </a:prstGeom>
        </p:spPr>
        <p:txBody>
          <a:bodyPr/>
          <a:lstStyle/>
          <a:p>
            <a:fld id="{80D2DCD9-8B3C-4513-A04D-671FA8FE3782}" type="slidenum">
              <a:rPr lang="fr-FR" smtClean="0"/>
              <a:pPr/>
              <a:t>‹N°›</a:t>
            </a:fld>
            <a:endParaRPr lang="fr-FR"/>
          </a:p>
        </p:txBody>
      </p:sp>
    </p:spTree>
    <p:extLst>
      <p:ext uri="{BB962C8B-B14F-4D97-AF65-F5344CB8AC3E}">
        <p14:creationId xmlns:p14="http://schemas.microsoft.com/office/powerpoint/2010/main" val="4131111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0" y="365125"/>
            <a:ext cx="5800725" cy="5811838"/>
          </a:xfrm>
          <a:prstGeom prst="rect">
            <a:avLst/>
          </a:prstGeo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628650" y="6356351"/>
            <a:ext cx="2057400" cy="365125"/>
          </a:xfrm>
          <a:prstGeom prst="rect">
            <a:avLst/>
          </a:prstGeom>
        </p:spPr>
        <p:txBody>
          <a:bodyPr/>
          <a:lstStyle/>
          <a:p>
            <a:fld id="{50DD6D0A-29DA-4F08-B688-591ADDA33EE0}" type="datetimeFigureOut">
              <a:rPr lang="fr-FR" smtClean="0"/>
              <a:pPr/>
              <a:t>04/01/2024</a:t>
            </a:fld>
            <a:endParaRPr lang="fr-FR"/>
          </a:p>
        </p:txBody>
      </p:sp>
      <p:sp>
        <p:nvSpPr>
          <p:cNvPr id="5" name="Espace réservé du pied de page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457950" y="6356351"/>
            <a:ext cx="2057400" cy="365125"/>
          </a:xfrm>
          <a:prstGeom prst="rect">
            <a:avLst/>
          </a:prstGeom>
        </p:spPr>
        <p:txBody>
          <a:bodyPr/>
          <a:lstStyle/>
          <a:p>
            <a:fld id="{80D2DCD9-8B3C-4513-A04D-671FA8FE3782}" type="slidenum">
              <a:rPr lang="fr-FR" smtClean="0"/>
              <a:pPr/>
              <a:t>‹N°›</a:t>
            </a:fld>
            <a:endParaRPr lang="fr-FR"/>
          </a:p>
        </p:txBody>
      </p:sp>
    </p:spTree>
    <p:extLst>
      <p:ext uri="{BB962C8B-B14F-4D97-AF65-F5344CB8AC3E}">
        <p14:creationId xmlns:p14="http://schemas.microsoft.com/office/powerpoint/2010/main" val="691409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0DD6D0A-29DA-4F08-B688-591ADDA33EE0}" type="datetimeFigureOut">
              <a:rPr lang="fr-FR" smtClean="0"/>
              <a:pPr/>
              <a:t>04/01/2024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0D2DCD9-8B3C-4513-A04D-671FA8FE3782}" type="slidenum">
              <a:rPr lang="fr-FR" smtClean="0"/>
              <a:pPr/>
              <a:t>‹N°›</a:t>
            </a:fld>
            <a:endParaRPr lang="fr-F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2235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90977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0DD6D0A-29DA-4F08-B688-591ADDA33EE0}" type="datetimeFigureOut">
              <a:rPr lang="fr-FR" smtClean="0"/>
              <a:pPr/>
              <a:t>04/01/2024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0D2DCD9-8B3C-4513-A04D-671FA8FE3782}" type="slidenum">
              <a:rPr lang="fr-FR" smtClean="0"/>
              <a:pPr/>
              <a:t>‹N°›</a:t>
            </a:fld>
            <a:endParaRPr lang="fr-F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7548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0DD6D0A-29DA-4F08-B688-591ADDA33EE0}" type="datetimeFigureOut">
              <a:rPr lang="fr-FR" smtClean="0"/>
              <a:pPr/>
              <a:t>04/01/2024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0D2DCD9-8B3C-4513-A04D-671FA8FE3782}" type="slidenum">
              <a:rPr lang="fr-FR" smtClean="0"/>
              <a:pPr/>
              <a:t>‹N°›</a:t>
            </a:fld>
            <a:endParaRPr lang="fr-FR"/>
          </a:p>
        </p:txBody>
      </p:sp>
    </p:spTree>
    <p:extLst>
      <p:ext uri="{BB962C8B-B14F-4D97-AF65-F5344CB8AC3E}">
        <p14:creationId xmlns:p14="http://schemas.microsoft.com/office/powerpoint/2010/main" val="1385301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22960" y="2582334"/>
            <a:ext cx="3703320" cy="32867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63440" y="2582334"/>
            <a:ext cx="3703320" cy="32867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0DD6D0A-29DA-4F08-B688-591ADDA33EE0}" type="datetimeFigureOut">
              <a:rPr lang="fr-FR" smtClean="0"/>
              <a:pPr/>
              <a:t>04/01/2024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0D2DCD9-8B3C-4513-A04D-671FA8FE3782}" type="slidenum">
              <a:rPr lang="fr-FR" smtClean="0"/>
              <a:pPr/>
              <a:t>‹N°›</a:t>
            </a:fld>
            <a:endParaRPr lang="fr-FR"/>
          </a:p>
        </p:txBody>
      </p:sp>
    </p:spTree>
    <p:extLst>
      <p:ext uri="{BB962C8B-B14F-4D97-AF65-F5344CB8AC3E}">
        <p14:creationId xmlns:p14="http://schemas.microsoft.com/office/powerpoint/2010/main" val="3804125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0DD6D0A-29DA-4F08-B688-591ADDA33EE0}" type="datetimeFigureOut">
              <a:rPr lang="fr-FR" smtClean="0"/>
              <a:pPr/>
              <a:t>04/01/2024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0D2DCD9-8B3C-4513-A04D-671FA8FE3782}" type="slidenum">
              <a:rPr lang="fr-FR" smtClean="0"/>
              <a:pPr/>
              <a:t>‹N°›</a:t>
            </a:fld>
            <a:endParaRPr lang="fr-FR"/>
          </a:p>
        </p:txBody>
      </p:sp>
    </p:spTree>
    <p:extLst>
      <p:ext uri="{BB962C8B-B14F-4D97-AF65-F5344CB8AC3E}">
        <p14:creationId xmlns:p14="http://schemas.microsoft.com/office/powerpoint/2010/main" val="28572490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0DD6D0A-29DA-4F08-B688-591ADDA33EE0}" type="datetimeFigureOut">
              <a:rPr lang="fr-FR" smtClean="0"/>
              <a:pPr/>
              <a:t>04/01/2024</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80D2DCD9-8B3C-4513-A04D-671FA8FE3782}" type="slidenum">
              <a:rPr lang="fr-FR" smtClean="0"/>
              <a:pPr/>
              <a:t>‹N°›</a:t>
            </a:fld>
            <a:endParaRPr lang="fr-FR"/>
          </a:p>
        </p:txBody>
      </p:sp>
    </p:spTree>
    <p:extLst>
      <p:ext uri="{BB962C8B-B14F-4D97-AF65-F5344CB8AC3E}">
        <p14:creationId xmlns:p14="http://schemas.microsoft.com/office/powerpoint/2010/main" val="37105966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0DD6D0A-29DA-4F08-B688-591ADDA33EE0}" type="datetimeFigureOut">
              <a:rPr lang="fr-FR" smtClean="0"/>
              <a:pPr/>
              <a:t>04/01/2024</a:t>
            </a:fld>
            <a:endParaRPr lang="fr-F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0D2DCD9-8B3C-4513-A04D-671FA8FE3782}" type="slidenum">
              <a:rPr lang="fr-FR" smtClean="0"/>
              <a:pPr/>
              <a:t>‹N°›</a:t>
            </a:fld>
            <a:endParaRPr lang="fr-FR"/>
          </a:p>
        </p:txBody>
      </p:sp>
    </p:spTree>
    <p:extLst>
      <p:ext uri="{BB962C8B-B14F-4D97-AF65-F5344CB8AC3E}">
        <p14:creationId xmlns:p14="http://schemas.microsoft.com/office/powerpoint/2010/main" val="934392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29093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0DD6D0A-29DA-4F08-B688-591ADDA33EE0}" type="datetimeFigureOut">
              <a:rPr lang="fr-FR" smtClean="0"/>
              <a:pPr/>
              <a:t>04/01/2024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0D2DCD9-8B3C-4513-A04D-671FA8FE3782}" type="slidenum">
              <a:rPr lang="fr-FR" smtClean="0"/>
              <a:pPr/>
              <a:t>‹N°›</a:t>
            </a:fld>
            <a:endParaRPr lang="fr-FR"/>
          </a:p>
        </p:txBody>
      </p:sp>
    </p:spTree>
    <p:extLst>
      <p:ext uri="{BB962C8B-B14F-4D97-AF65-F5344CB8AC3E}">
        <p14:creationId xmlns:p14="http://schemas.microsoft.com/office/powerpoint/2010/main" val="40376295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0DD6D0A-29DA-4F08-B688-591ADDA33EE0}" type="datetimeFigureOut">
              <a:rPr lang="fr-FR" smtClean="0"/>
              <a:pPr/>
              <a:t>04/01/2024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0D2DCD9-8B3C-4513-A04D-671FA8FE3782}" type="slidenum">
              <a:rPr lang="fr-FR" smtClean="0"/>
              <a:pPr/>
              <a:t>‹N°›</a:t>
            </a:fld>
            <a:endParaRPr lang="fr-FR"/>
          </a:p>
        </p:txBody>
      </p:sp>
    </p:spTree>
    <p:extLst>
      <p:ext uri="{BB962C8B-B14F-4D97-AF65-F5344CB8AC3E}">
        <p14:creationId xmlns:p14="http://schemas.microsoft.com/office/powerpoint/2010/main" val="24650433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0DD6D0A-29DA-4F08-B688-591ADDA33EE0}" type="datetimeFigureOut">
              <a:rPr lang="fr-FR" smtClean="0"/>
              <a:pPr/>
              <a:t>04/01/2024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0D2DCD9-8B3C-4513-A04D-671FA8FE3782}" type="slidenum">
              <a:rPr lang="fr-FR" smtClean="0"/>
              <a:pPr/>
              <a:t>‹N°›</a:t>
            </a:fld>
            <a:endParaRPr lang="fr-FR"/>
          </a:p>
        </p:txBody>
      </p:sp>
    </p:spTree>
    <p:extLst>
      <p:ext uri="{BB962C8B-B14F-4D97-AF65-F5344CB8AC3E}">
        <p14:creationId xmlns:p14="http://schemas.microsoft.com/office/powerpoint/2010/main" val="30605290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3264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a:prstGeom prst="rect">
            <a:avLst/>
          </a:prstGeom>
        </p:spPr>
        <p:txBody>
          <a:bodyPr anchor="b"/>
          <a:lstStyle>
            <a:lvl1pPr>
              <a:defRPr sz="4500"/>
            </a:lvl1pPr>
          </a:lstStyle>
          <a:p>
            <a:r>
              <a:rPr lang="fr-FR"/>
              <a:t>Modifiez le style du titre</a:t>
            </a:r>
          </a:p>
        </p:txBody>
      </p:sp>
      <p:sp>
        <p:nvSpPr>
          <p:cNvPr id="3" name="Espace réservé du texte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628650" y="6356351"/>
            <a:ext cx="2057400" cy="365125"/>
          </a:xfrm>
          <a:prstGeom prst="rect">
            <a:avLst/>
          </a:prstGeom>
        </p:spPr>
        <p:txBody>
          <a:bodyPr/>
          <a:lstStyle/>
          <a:p>
            <a:fld id="{50DD6D0A-29DA-4F08-B688-591ADDA33EE0}" type="datetimeFigureOut">
              <a:rPr lang="fr-FR" smtClean="0"/>
              <a:pPr/>
              <a:t>04/01/2024</a:t>
            </a:fld>
            <a:endParaRPr lang="fr-FR"/>
          </a:p>
        </p:txBody>
      </p:sp>
      <p:sp>
        <p:nvSpPr>
          <p:cNvPr id="5" name="Espace réservé du pied de page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457950" y="6356351"/>
            <a:ext cx="2057400" cy="365125"/>
          </a:xfrm>
          <a:prstGeom prst="rect">
            <a:avLst/>
          </a:prstGeom>
        </p:spPr>
        <p:txBody>
          <a:bodyPr/>
          <a:lstStyle/>
          <a:p>
            <a:fld id="{80D2DCD9-8B3C-4513-A04D-671FA8FE3782}" type="slidenum">
              <a:rPr lang="fr-FR" smtClean="0"/>
              <a:pPr/>
              <a:t>‹N°›</a:t>
            </a:fld>
            <a:endParaRPr lang="fr-FR"/>
          </a:p>
        </p:txBody>
      </p:sp>
    </p:spTree>
    <p:extLst>
      <p:ext uri="{BB962C8B-B14F-4D97-AF65-F5344CB8AC3E}">
        <p14:creationId xmlns:p14="http://schemas.microsoft.com/office/powerpoint/2010/main" val="2779130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6"/>
            <a:ext cx="7886700" cy="1325563"/>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628650" y="1825625"/>
            <a:ext cx="3886200" cy="4351338"/>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29150" y="1825625"/>
            <a:ext cx="3886200" cy="4351338"/>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628650" y="6356351"/>
            <a:ext cx="2057400" cy="365125"/>
          </a:xfrm>
          <a:prstGeom prst="rect">
            <a:avLst/>
          </a:prstGeom>
        </p:spPr>
        <p:txBody>
          <a:bodyPr/>
          <a:lstStyle/>
          <a:p>
            <a:fld id="{50DD6D0A-29DA-4F08-B688-591ADDA33EE0}" type="datetimeFigureOut">
              <a:rPr lang="fr-FR" smtClean="0"/>
              <a:pPr/>
              <a:t>04/01/2024</a:t>
            </a:fld>
            <a:endParaRPr lang="fr-FR"/>
          </a:p>
        </p:txBody>
      </p:sp>
      <p:sp>
        <p:nvSpPr>
          <p:cNvPr id="6" name="Espace réservé du pied de page 5"/>
          <p:cNvSpPr>
            <a:spLocks noGrp="1"/>
          </p:cNvSpPr>
          <p:nvPr>
            <p:ph type="ftr" sz="quarter" idx="11"/>
          </p:nvPr>
        </p:nvSpPr>
        <p:spPr>
          <a:xfrm>
            <a:off x="3028950" y="6356351"/>
            <a:ext cx="30861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457950" y="6356351"/>
            <a:ext cx="2057400" cy="365125"/>
          </a:xfrm>
          <a:prstGeom prst="rect">
            <a:avLst/>
          </a:prstGeom>
        </p:spPr>
        <p:txBody>
          <a:bodyPr/>
          <a:lstStyle/>
          <a:p>
            <a:fld id="{80D2DCD9-8B3C-4513-A04D-671FA8FE3782}" type="slidenum">
              <a:rPr lang="fr-FR" smtClean="0"/>
              <a:pPr/>
              <a:t>‹N°›</a:t>
            </a:fld>
            <a:endParaRPr lang="fr-FR"/>
          </a:p>
        </p:txBody>
      </p:sp>
    </p:spTree>
    <p:extLst>
      <p:ext uri="{BB962C8B-B14F-4D97-AF65-F5344CB8AC3E}">
        <p14:creationId xmlns:p14="http://schemas.microsoft.com/office/powerpoint/2010/main" val="1670979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a:prstGeom prst="rect">
            <a:avLst/>
          </a:prstGeom>
        </p:spPr>
        <p:txBody>
          <a:bodyPr/>
          <a:lstStyle/>
          <a:p>
            <a:r>
              <a:rPr lang="fr-FR"/>
              <a:t>Modifiez le style du titre</a:t>
            </a:r>
          </a:p>
        </p:txBody>
      </p:sp>
      <p:sp>
        <p:nvSpPr>
          <p:cNvPr id="3" name="Espace réservé du texte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4" name="Espace réservé du contenu 3"/>
          <p:cNvSpPr>
            <a:spLocks noGrp="1"/>
          </p:cNvSpPr>
          <p:nvPr>
            <p:ph sz="half" idx="2"/>
          </p:nvPr>
        </p:nvSpPr>
        <p:spPr>
          <a:xfrm>
            <a:off x="629842" y="2505075"/>
            <a:ext cx="3868340" cy="3684588"/>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6" name="Espace réservé du contenu 5"/>
          <p:cNvSpPr>
            <a:spLocks noGrp="1"/>
          </p:cNvSpPr>
          <p:nvPr>
            <p:ph sz="quarter" idx="4"/>
          </p:nvPr>
        </p:nvSpPr>
        <p:spPr>
          <a:xfrm>
            <a:off x="4629150" y="2505075"/>
            <a:ext cx="3887391" cy="3684588"/>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628650" y="6356351"/>
            <a:ext cx="2057400" cy="365125"/>
          </a:xfrm>
          <a:prstGeom prst="rect">
            <a:avLst/>
          </a:prstGeom>
        </p:spPr>
        <p:txBody>
          <a:bodyPr/>
          <a:lstStyle/>
          <a:p>
            <a:fld id="{50DD6D0A-29DA-4F08-B688-591ADDA33EE0}" type="datetimeFigureOut">
              <a:rPr lang="fr-FR" smtClean="0"/>
              <a:pPr/>
              <a:t>04/01/2024</a:t>
            </a:fld>
            <a:endParaRPr lang="fr-FR"/>
          </a:p>
        </p:txBody>
      </p:sp>
      <p:sp>
        <p:nvSpPr>
          <p:cNvPr id="8" name="Espace réservé du pied de page 7"/>
          <p:cNvSpPr>
            <a:spLocks noGrp="1"/>
          </p:cNvSpPr>
          <p:nvPr>
            <p:ph type="ftr" sz="quarter" idx="11"/>
          </p:nvPr>
        </p:nvSpPr>
        <p:spPr>
          <a:xfrm>
            <a:off x="3028950" y="6356351"/>
            <a:ext cx="3086100" cy="365125"/>
          </a:xfrm>
          <a:prstGeom prst="rect">
            <a:avLst/>
          </a:prstGeom>
        </p:spPr>
        <p:txBody>
          <a:bodyPr/>
          <a:lstStyle/>
          <a:p>
            <a:endParaRPr lang="fr-FR"/>
          </a:p>
        </p:txBody>
      </p:sp>
      <p:sp>
        <p:nvSpPr>
          <p:cNvPr id="9" name="Espace réservé du numéro de diapositive 8"/>
          <p:cNvSpPr>
            <a:spLocks noGrp="1"/>
          </p:cNvSpPr>
          <p:nvPr>
            <p:ph type="sldNum" sz="quarter" idx="12"/>
          </p:nvPr>
        </p:nvSpPr>
        <p:spPr>
          <a:xfrm>
            <a:off x="6457950" y="6356351"/>
            <a:ext cx="2057400" cy="365125"/>
          </a:xfrm>
          <a:prstGeom prst="rect">
            <a:avLst/>
          </a:prstGeom>
        </p:spPr>
        <p:txBody>
          <a:bodyPr/>
          <a:lstStyle/>
          <a:p>
            <a:fld id="{80D2DCD9-8B3C-4513-A04D-671FA8FE3782}" type="slidenum">
              <a:rPr lang="fr-FR" smtClean="0"/>
              <a:pPr/>
              <a:t>‹N°›</a:t>
            </a:fld>
            <a:endParaRPr lang="fr-FR"/>
          </a:p>
        </p:txBody>
      </p:sp>
    </p:spTree>
    <p:extLst>
      <p:ext uri="{BB962C8B-B14F-4D97-AF65-F5344CB8AC3E}">
        <p14:creationId xmlns:p14="http://schemas.microsoft.com/office/powerpoint/2010/main" val="1617569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6"/>
            <a:ext cx="7886700" cy="1325563"/>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a:xfrm>
            <a:off x="628650" y="6356351"/>
            <a:ext cx="2057400" cy="365125"/>
          </a:xfrm>
          <a:prstGeom prst="rect">
            <a:avLst/>
          </a:prstGeom>
        </p:spPr>
        <p:txBody>
          <a:bodyPr/>
          <a:lstStyle/>
          <a:p>
            <a:fld id="{50DD6D0A-29DA-4F08-B688-591ADDA33EE0}" type="datetimeFigureOut">
              <a:rPr lang="fr-FR" smtClean="0"/>
              <a:pPr/>
              <a:t>04/01/2024</a:t>
            </a:fld>
            <a:endParaRPr lang="fr-FR"/>
          </a:p>
        </p:txBody>
      </p:sp>
      <p:sp>
        <p:nvSpPr>
          <p:cNvPr id="4" name="Espace réservé du pied de page 3"/>
          <p:cNvSpPr>
            <a:spLocks noGrp="1"/>
          </p:cNvSpPr>
          <p:nvPr>
            <p:ph type="ftr" sz="quarter" idx="11"/>
          </p:nvPr>
        </p:nvSpPr>
        <p:spPr>
          <a:xfrm>
            <a:off x="3028950" y="6356351"/>
            <a:ext cx="3086100" cy="365125"/>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6457950" y="6356351"/>
            <a:ext cx="2057400" cy="365125"/>
          </a:xfrm>
          <a:prstGeom prst="rect">
            <a:avLst/>
          </a:prstGeom>
        </p:spPr>
        <p:txBody>
          <a:bodyPr/>
          <a:lstStyle/>
          <a:p>
            <a:fld id="{80D2DCD9-8B3C-4513-A04D-671FA8FE3782}" type="slidenum">
              <a:rPr lang="fr-FR" smtClean="0"/>
              <a:pPr/>
              <a:t>‹N°›</a:t>
            </a:fld>
            <a:endParaRPr lang="fr-FR"/>
          </a:p>
        </p:txBody>
      </p:sp>
    </p:spTree>
    <p:extLst>
      <p:ext uri="{BB962C8B-B14F-4D97-AF65-F5344CB8AC3E}">
        <p14:creationId xmlns:p14="http://schemas.microsoft.com/office/powerpoint/2010/main" val="1291964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628650" y="6356351"/>
            <a:ext cx="2057400" cy="365125"/>
          </a:xfrm>
          <a:prstGeom prst="rect">
            <a:avLst/>
          </a:prstGeom>
        </p:spPr>
        <p:txBody>
          <a:bodyPr/>
          <a:lstStyle/>
          <a:p>
            <a:fld id="{50DD6D0A-29DA-4F08-B688-591ADDA33EE0}" type="datetimeFigureOut">
              <a:rPr lang="fr-FR" smtClean="0"/>
              <a:pPr/>
              <a:t>04/01/2024</a:t>
            </a:fld>
            <a:endParaRPr lang="fr-FR"/>
          </a:p>
        </p:txBody>
      </p:sp>
      <p:sp>
        <p:nvSpPr>
          <p:cNvPr id="3" name="Espace réservé du pied de page 2"/>
          <p:cNvSpPr>
            <a:spLocks noGrp="1"/>
          </p:cNvSpPr>
          <p:nvPr>
            <p:ph type="ftr" sz="quarter" idx="11"/>
          </p:nvPr>
        </p:nvSpPr>
        <p:spPr>
          <a:xfrm>
            <a:off x="3028950" y="6356351"/>
            <a:ext cx="3086100" cy="365125"/>
          </a:xfrm>
          <a:prstGeom prst="rect">
            <a:avLst/>
          </a:prstGeom>
        </p:spPr>
        <p:txBody>
          <a:bodyPr/>
          <a:lstStyle/>
          <a:p>
            <a:endParaRPr lang="fr-FR"/>
          </a:p>
        </p:txBody>
      </p:sp>
      <p:sp>
        <p:nvSpPr>
          <p:cNvPr id="4" name="Espace réservé du numéro de diapositive 3"/>
          <p:cNvSpPr>
            <a:spLocks noGrp="1"/>
          </p:cNvSpPr>
          <p:nvPr>
            <p:ph type="sldNum" sz="quarter" idx="12"/>
          </p:nvPr>
        </p:nvSpPr>
        <p:spPr>
          <a:xfrm>
            <a:off x="6457950" y="6356351"/>
            <a:ext cx="2057400" cy="365125"/>
          </a:xfrm>
          <a:prstGeom prst="rect">
            <a:avLst/>
          </a:prstGeom>
        </p:spPr>
        <p:txBody>
          <a:bodyPr/>
          <a:lstStyle/>
          <a:p>
            <a:fld id="{80D2DCD9-8B3C-4513-A04D-671FA8FE3782}" type="slidenum">
              <a:rPr lang="fr-FR" smtClean="0"/>
              <a:pPr/>
              <a:t>‹N°›</a:t>
            </a:fld>
            <a:endParaRPr lang="fr-FR"/>
          </a:p>
        </p:txBody>
      </p:sp>
    </p:spTree>
    <p:extLst>
      <p:ext uri="{BB962C8B-B14F-4D97-AF65-F5344CB8AC3E}">
        <p14:creationId xmlns:p14="http://schemas.microsoft.com/office/powerpoint/2010/main" val="1205161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a:prstGeom prst="rect">
            <a:avLst/>
          </a:prstGeom>
        </p:spPr>
        <p:txBody>
          <a:bodyPr anchor="b"/>
          <a:lstStyle>
            <a:lvl1pPr>
              <a:defRPr sz="2400"/>
            </a:lvl1pPr>
          </a:lstStyle>
          <a:p>
            <a:r>
              <a:rPr lang="fr-FR"/>
              <a:t>Modifiez le style du titre</a:t>
            </a:r>
          </a:p>
        </p:txBody>
      </p:sp>
      <p:sp>
        <p:nvSpPr>
          <p:cNvPr id="3" name="Espace réservé du contenu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Modifiez les styles du texte du masque</a:t>
            </a:r>
          </a:p>
        </p:txBody>
      </p:sp>
      <p:sp>
        <p:nvSpPr>
          <p:cNvPr id="5" name="Espace réservé de la date 4"/>
          <p:cNvSpPr>
            <a:spLocks noGrp="1"/>
          </p:cNvSpPr>
          <p:nvPr>
            <p:ph type="dt" sz="half" idx="10"/>
          </p:nvPr>
        </p:nvSpPr>
        <p:spPr>
          <a:xfrm>
            <a:off x="628650" y="6356351"/>
            <a:ext cx="2057400" cy="365125"/>
          </a:xfrm>
          <a:prstGeom prst="rect">
            <a:avLst/>
          </a:prstGeom>
        </p:spPr>
        <p:txBody>
          <a:bodyPr/>
          <a:lstStyle/>
          <a:p>
            <a:fld id="{50DD6D0A-29DA-4F08-B688-591ADDA33EE0}" type="datetimeFigureOut">
              <a:rPr lang="fr-FR" smtClean="0"/>
              <a:pPr/>
              <a:t>04/01/2024</a:t>
            </a:fld>
            <a:endParaRPr lang="fr-FR"/>
          </a:p>
        </p:txBody>
      </p:sp>
      <p:sp>
        <p:nvSpPr>
          <p:cNvPr id="6" name="Espace réservé du pied de page 5"/>
          <p:cNvSpPr>
            <a:spLocks noGrp="1"/>
          </p:cNvSpPr>
          <p:nvPr>
            <p:ph type="ftr" sz="quarter" idx="11"/>
          </p:nvPr>
        </p:nvSpPr>
        <p:spPr>
          <a:xfrm>
            <a:off x="3028950" y="6356351"/>
            <a:ext cx="30861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457950" y="6356351"/>
            <a:ext cx="2057400" cy="365125"/>
          </a:xfrm>
          <a:prstGeom prst="rect">
            <a:avLst/>
          </a:prstGeom>
        </p:spPr>
        <p:txBody>
          <a:bodyPr/>
          <a:lstStyle/>
          <a:p>
            <a:fld id="{80D2DCD9-8B3C-4513-A04D-671FA8FE3782}" type="slidenum">
              <a:rPr lang="fr-FR" smtClean="0"/>
              <a:pPr/>
              <a:t>‹N°›</a:t>
            </a:fld>
            <a:endParaRPr lang="fr-FR"/>
          </a:p>
        </p:txBody>
      </p:sp>
    </p:spTree>
    <p:extLst>
      <p:ext uri="{BB962C8B-B14F-4D97-AF65-F5344CB8AC3E}">
        <p14:creationId xmlns:p14="http://schemas.microsoft.com/office/powerpoint/2010/main" val="1658181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a:prstGeom prst="rect">
            <a:avLst/>
          </a:prstGeom>
        </p:spPr>
        <p:txBody>
          <a:bodyPr anchor="b"/>
          <a:lstStyle>
            <a:lvl1pPr>
              <a:defRPr sz="2400"/>
            </a:lvl1pPr>
          </a:lstStyle>
          <a:p>
            <a:r>
              <a:rPr lang="fr-FR"/>
              <a:t>Modifiez le style du titre</a:t>
            </a:r>
          </a:p>
        </p:txBody>
      </p:sp>
      <p:sp>
        <p:nvSpPr>
          <p:cNvPr id="3" name="Espace réservé pour une image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Modifiez les styles du texte du masque</a:t>
            </a:r>
          </a:p>
        </p:txBody>
      </p:sp>
      <p:sp>
        <p:nvSpPr>
          <p:cNvPr id="5" name="Espace réservé de la date 4"/>
          <p:cNvSpPr>
            <a:spLocks noGrp="1"/>
          </p:cNvSpPr>
          <p:nvPr>
            <p:ph type="dt" sz="half" idx="10"/>
          </p:nvPr>
        </p:nvSpPr>
        <p:spPr>
          <a:xfrm>
            <a:off x="628650" y="6356351"/>
            <a:ext cx="2057400" cy="365125"/>
          </a:xfrm>
          <a:prstGeom prst="rect">
            <a:avLst/>
          </a:prstGeom>
        </p:spPr>
        <p:txBody>
          <a:bodyPr/>
          <a:lstStyle/>
          <a:p>
            <a:fld id="{50DD6D0A-29DA-4F08-B688-591ADDA33EE0}" type="datetimeFigureOut">
              <a:rPr lang="fr-FR" smtClean="0"/>
              <a:pPr/>
              <a:t>04/01/2024</a:t>
            </a:fld>
            <a:endParaRPr lang="fr-FR"/>
          </a:p>
        </p:txBody>
      </p:sp>
      <p:sp>
        <p:nvSpPr>
          <p:cNvPr id="6" name="Espace réservé du pied de page 5"/>
          <p:cNvSpPr>
            <a:spLocks noGrp="1"/>
          </p:cNvSpPr>
          <p:nvPr>
            <p:ph type="ftr" sz="quarter" idx="11"/>
          </p:nvPr>
        </p:nvSpPr>
        <p:spPr>
          <a:xfrm>
            <a:off x="3028950" y="6356351"/>
            <a:ext cx="30861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457950" y="6356351"/>
            <a:ext cx="2057400" cy="365125"/>
          </a:xfrm>
          <a:prstGeom prst="rect">
            <a:avLst/>
          </a:prstGeom>
        </p:spPr>
        <p:txBody>
          <a:bodyPr/>
          <a:lstStyle/>
          <a:p>
            <a:fld id="{80D2DCD9-8B3C-4513-A04D-671FA8FE3782}" type="slidenum">
              <a:rPr lang="fr-FR" smtClean="0"/>
              <a:pPr/>
              <a:t>‹N°›</a:t>
            </a:fld>
            <a:endParaRPr lang="fr-FR"/>
          </a:p>
        </p:txBody>
      </p:sp>
    </p:spTree>
    <p:extLst>
      <p:ext uri="{BB962C8B-B14F-4D97-AF65-F5344CB8AC3E}">
        <p14:creationId xmlns:p14="http://schemas.microsoft.com/office/powerpoint/2010/main" val="2165673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jpeg" descr="image.jpeg"/>
          <p:cNvPicPr>
            <a:picLocks noChangeAspect="1"/>
          </p:cNvPicPr>
          <p:nvPr userDrawn="1"/>
        </p:nvPicPr>
        <p:blipFill>
          <a:blip r:embed="rId13" cstate="print"/>
          <a:stretch>
            <a:fillRect/>
          </a:stretch>
        </p:blipFill>
        <p:spPr>
          <a:xfrm>
            <a:off x="7381875" y="168761"/>
            <a:ext cx="1656755" cy="630767"/>
          </a:xfrm>
          <a:prstGeom prst="rect">
            <a:avLst/>
          </a:prstGeom>
          <a:ln w="12700">
            <a:miter lim="400000"/>
          </a:ln>
        </p:spPr>
      </p:pic>
      <p:pic>
        <p:nvPicPr>
          <p:cNvPr id="11" name="Imag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13595" y="168760"/>
            <a:ext cx="700879" cy="1215540"/>
          </a:xfrm>
          <a:prstGeom prst="rect">
            <a:avLst/>
          </a:prstGeom>
        </p:spPr>
      </p:pic>
      <p:pic>
        <p:nvPicPr>
          <p:cNvPr id="12" name="Image 1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5934111"/>
            <a:ext cx="9144000" cy="923889"/>
          </a:xfrm>
          <a:prstGeom prst="rect">
            <a:avLst/>
          </a:prstGeom>
        </p:spPr>
      </p:pic>
    </p:spTree>
    <p:extLst>
      <p:ext uri="{BB962C8B-B14F-4D97-AF65-F5344CB8AC3E}">
        <p14:creationId xmlns:p14="http://schemas.microsoft.com/office/powerpoint/2010/main" val="897432179"/>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1/4/2024</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image.jpeg" descr="image.jpeg">
            <a:extLst>
              <a:ext uri="{FF2B5EF4-FFF2-40B4-BE49-F238E27FC236}">
                <a16:creationId xmlns:a16="http://schemas.microsoft.com/office/drawing/2014/main" id="{CFFEA0AB-B16E-485D-9488-E04B2D2053DE}"/>
              </a:ext>
            </a:extLst>
          </p:cNvPr>
          <p:cNvPicPr>
            <a:picLocks noChangeAspect="1"/>
          </p:cNvPicPr>
          <p:nvPr userDrawn="1"/>
        </p:nvPicPr>
        <p:blipFill>
          <a:blip r:embed="rId14" cstate="print"/>
          <a:stretch>
            <a:fillRect/>
          </a:stretch>
        </p:blipFill>
        <p:spPr>
          <a:xfrm>
            <a:off x="7381875" y="168761"/>
            <a:ext cx="1656755" cy="630767"/>
          </a:xfrm>
          <a:prstGeom prst="rect">
            <a:avLst/>
          </a:prstGeom>
          <a:ln w="12700">
            <a:miter lim="400000"/>
          </a:ln>
        </p:spPr>
      </p:pic>
      <p:pic>
        <p:nvPicPr>
          <p:cNvPr id="12" name="Image 11">
            <a:extLst>
              <a:ext uri="{FF2B5EF4-FFF2-40B4-BE49-F238E27FC236}">
                <a16:creationId xmlns:a16="http://schemas.microsoft.com/office/drawing/2014/main" id="{0ED445FA-F0E7-4C7D-8F3A-36B43CA64F0D}"/>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13595" y="168760"/>
            <a:ext cx="700879" cy="1215540"/>
          </a:xfrm>
          <a:prstGeom prst="rect">
            <a:avLst/>
          </a:prstGeom>
        </p:spPr>
      </p:pic>
      <p:pic>
        <p:nvPicPr>
          <p:cNvPr id="13" name="Image 12">
            <a:extLst>
              <a:ext uri="{FF2B5EF4-FFF2-40B4-BE49-F238E27FC236}">
                <a16:creationId xmlns:a16="http://schemas.microsoft.com/office/drawing/2014/main" id="{DDF2B37B-6846-4211-9FDE-7CE3A69A0276}"/>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0" y="5934111"/>
            <a:ext cx="9144000" cy="923889"/>
          </a:xfrm>
          <a:prstGeom prst="rect">
            <a:avLst/>
          </a:prstGeom>
        </p:spPr>
      </p:pic>
    </p:spTree>
    <p:extLst>
      <p:ext uri="{BB962C8B-B14F-4D97-AF65-F5344CB8AC3E}">
        <p14:creationId xmlns:p14="http://schemas.microsoft.com/office/powerpoint/2010/main" val="438989402"/>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 id="2147483951"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4889268"/>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2E68A8-996B-46B4-9E26-004A19908F3D}"/>
              </a:ext>
            </a:extLst>
          </p:cNvPr>
          <p:cNvSpPr>
            <a:spLocks noGrp="1"/>
          </p:cNvSpPr>
          <p:nvPr>
            <p:ph type="title"/>
          </p:nvPr>
        </p:nvSpPr>
        <p:spPr>
          <a:xfrm>
            <a:off x="822960" y="286604"/>
            <a:ext cx="7543800" cy="1450757"/>
          </a:xfrm>
        </p:spPr>
        <p:txBody>
          <a:bodyPr/>
          <a:lstStyle/>
          <a:p>
            <a:r>
              <a:rPr lang="fr-FR" b="1" dirty="0"/>
              <a:t>Les théories de l’entrepreneuriat</a:t>
            </a:r>
            <a:endParaRPr lang="fr-FR" dirty="0"/>
          </a:p>
        </p:txBody>
      </p:sp>
      <p:sp>
        <p:nvSpPr>
          <p:cNvPr id="3" name="Espace réservé du contenu 2">
            <a:extLst>
              <a:ext uri="{FF2B5EF4-FFF2-40B4-BE49-F238E27FC236}">
                <a16:creationId xmlns:a16="http://schemas.microsoft.com/office/drawing/2014/main" id="{6EC721CF-707B-4869-8B0E-13F65791888D}"/>
              </a:ext>
            </a:extLst>
          </p:cNvPr>
          <p:cNvSpPr>
            <a:spLocks noGrp="1"/>
          </p:cNvSpPr>
          <p:nvPr>
            <p:ph idx="1"/>
          </p:nvPr>
        </p:nvSpPr>
        <p:spPr>
          <a:xfrm>
            <a:off x="337625" y="1737361"/>
            <a:ext cx="8029135" cy="4131733"/>
          </a:xfrm>
        </p:spPr>
        <p:txBody>
          <a:bodyPr/>
          <a:lstStyle/>
          <a:p>
            <a:r>
              <a:rPr lang="fr-FR" b="1" i="1" dirty="0"/>
              <a:t>Approche fonctionnelle (</a:t>
            </a:r>
            <a:r>
              <a:rPr lang="fr-FR" b="1" i="1" dirty="0" err="1"/>
              <a:t>What</a:t>
            </a:r>
            <a:r>
              <a:rPr lang="fr-FR" b="1" i="1" dirty="0"/>
              <a:t>)  : </a:t>
            </a:r>
            <a:r>
              <a:rPr lang="fr-FR" dirty="0"/>
              <a:t>des économistes</a:t>
            </a:r>
          </a:p>
          <a:p>
            <a:r>
              <a:rPr lang="fr-FR" b="1" dirty="0"/>
              <a:t>Richard Cantillon (1755</a:t>
            </a:r>
            <a:r>
              <a:rPr lang="fr-FR" dirty="0"/>
              <a:t>), premier à avoir défini l’entrepreneur comme preneur de risque, le représente comme celui qui assume le risque et l’incertain peu importe le secteur</a:t>
            </a:r>
          </a:p>
          <a:p>
            <a:r>
              <a:rPr lang="fr-FR" b="1" dirty="0"/>
              <a:t>Jean-Baptiste Say (1972) </a:t>
            </a:r>
            <a:r>
              <a:rPr lang="fr-FR" dirty="0"/>
              <a:t>: comme preneur de risque qui investit son propre argent et coordonne des ressources pour produire des biens. Il crée et développe des activités économiques pour son propre compte,</a:t>
            </a:r>
          </a:p>
          <a:p>
            <a:r>
              <a:rPr lang="fr-FR" b="1" dirty="0"/>
              <a:t>Joseph Schumpeter (1883-1950) : </a:t>
            </a:r>
            <a:r>
              <a:rPr lang="fr-FR" dirty="0"/>
              <a:t>a attribué une image à l’entrepreneur de celui qui introduit et conduit l’innovation tout en prenant des risques, Schumpeter a donné l’envol du domaine de l'entrepreneuriat. Il l’allie nettement à l'innovation,</a:t>
            </a:r>
            <a:endParaRPr lang="fr-FR" b="1" dirty="0"/>
          </a:p>
          <a:p>
            <a:endParaRPr lang="fr-FR" b="1" dirty="0"/>
          </a:p>
        </p:txBody>
      </p:sp>
    </p:spTree>
    <p:extLst>
      <p:ext uri="{BB962C8B-B14F-4D97-AF65-F5344CB8AC3E}">
        <p14:creationId xmlns:p14="http://schemas.microsoft.com/office/powerpoint/2010/main" val="2753019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EFF9F2-0186-4201-ADD3-109BA214CC5E}"/>
              </a:ext>
            </a:extLst>
          </p:cNvPr>
          <p:cNvSpPr>
            <a:spLocks noGrp="1"/>
          </p:cNvSpPr>
          <p:nvPr>
            <p:ph idx="1"/>
          </p:nvPr>
        </p:nvSpPr>
        <p:spPr>
          <a:xfrm>
            <a:off x="800099" y="1702190"/>
            <a:ext cx="7543801" cy="3738489"/>
          </a:xfrm>
        </p:spPr>
        <p:txBody>
          <a:bodyPr>
            <a:normAutofit lnSpcReduction="10000"/>
          </a:bodyPr>
          <a:lstStyle/>
          <a:p>
            <a:r>
              <a:rPr lang="en-US" b="1" i="1" dirty="0" err="1"/>
              <a:t>Approche</a:t>
            </a:r>
            <a:r>
              <a:rPr lang="en-US" b="1" i="1" dirty="0"/>
              <a:t> sur les </a:t>
            </a:r>
            <a:r>
              <a:rPr lang="en-US" b="1" i="1" dirty="0" err="1"/>
              <a:t>individus</a:t>
            </a:r>
            <a:r>
              <a:rPr lang="en-US" b="1" i="1" dirty="0"/>
              <a:t> (Why and Who): </a:t>
            </a:r>
            <a:r>
              <a:rPr lang="fr-FR" dirty="0"/>
              <a:t>approche individuelle, celle des sciences du comportement humain,</a:t>
            </a:r>
          </a:p>
          <a:p>
            <a:r>
              <a:rPr lang="fr-FR" dirty="0"/>
              <a:t>Il les voyait comme des innovateurs, des gens souverains possédant une source de gestion formelle de leur rôle de dirigeants d'entreprises.</a:t>
            </a:r>
          </a:p>
          <a:p>
            <a:r>
              <a:rPr lang="fr-FR" b="1" dirty="0"/>
              <a:t>1-</a:t>
            </a:r>
            <a:r>
              <a:rPr lang="fr-FR" dirty="0"/>
              <a:t>es traits de l’entrepreneur qui s’articulent autour de la question : </a:t>
            </a:r>
            <a:r>
              <a:rPr lang="fr-FR" i="1" dirty="0"/>
              <a:t>Qui est l'entrepreneur ?</a:t>
            </a:r>
            <a:r>
              <a:rPr lang="fr-FR" b="1" dirty="0"/>
              <a:t> </a:t>
            </a:r>
          </a:p>
          <a:p>
            <a:r>
              <a:rPr lang="fr-FR" b="1" dirty="0"/>
              <a:t>2-</a:t>
            </a:r>
            <a:r>
              <a:rPr lang="fr-FR" dirty="0"/>
              <a:t>La qualité d’entrepreneur est-elle innée ou acquise ? Quel est le profil idéal de l’entrepreneur ?</a:t>
            </a:r>
          </a:p>
          <a:p>
            <a:r>
              <a:rPr lang="fr-FR" b="1" dirty="0"/>
              <a:t> « Cette approche se tourne vers des états caractérisés par des risques modérés et un retour rapide du résultat de l’action de l’entrepreneur </a:t>
            </a:r>
            <a:r>
              <a:rPr lang="fr-FR" dirty="0"/>
              <a:t>».</a:t>
            </a:r>
            <a:endParaRPr lang="fr-FR" b="1" dirty="0"/>
          </a:p>
        </p:txBody>
      </p:sp>
    </p:spTree>
    <p:extLst>
      <p:ext uri="{BB962C8B-B14F-4D97-AF65-F5344CB8AC3E}">
        <p14:creationId xmlns:p14="http://schemas.microsoft.com/office/powerpoint/2010/main" val="624044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8F515CA-14CE-4C4B-BE5C-3704AD2E7143}"/>
              </a:ext>
            </a:extLst>
          </p:cNvPr>
          <p:cNvSpPr>
            <a:spLocks noGrp="1"/>
          </p:cNvSpPr>
          <p:nvPr>
            <p:ph idx="1"/>
          </p:nvPr>
        </p:nvSpPr>
        <p:spPr/>
        <p:txBody>
          <a:bodyPr/>
          <a:lstStyle/>
          <a:p>
            <a:r>
              <a:rPr lang="fr-FR" b="1" i="1" dirty="0"/>
              <a:t>Approche sur les processus (How ) </a:t>
            </a:r>
            <a:r>
              <a:rPr lang="fr-FR" i="1" dirty="0"/>
              <a:t>: </a:t>
            </a:r>
            <a:r>
              <a:rPr lang="fr-FR" dirty="0"/>
              <a:t>approche de processus et celle des gestionnaires:  </a:t>
            </a:r>
          </a:p>
          <a:p>
            <a:r>
              <a:rPr lang="fr-FR" dirty="0"/>
              <a:t>Il s'agit là de faire le point sur la rationalisation de l'action afin de prendre compte de la manière dont se structurent les organisations</a:t>
            </a:r>
          </a:p>
        </p:txBody>
      </p:sp>
    </p:spTree>
    <p:extLst>
      <p:ext uri="{BB962C8B-B14F-4D97-AF65-F5344CB8AC3E}">
        <p14:creationId xmlns:p14="http://schemas.microsoft.com/office/powerpoint/2010/main" val="2623095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BF5CF6-B5EF-41D5-B8BD-09AB634DD053}"/>
              </a:ext>
            </a:extLst>
          </p:cNvPr>
          <p:cNvSpPr>
            <a:spLocks noGrp="1"/>
          </p:cNvSpPr>
          <p:nvPr>
            <p:ph type="title"/>
          </p:nvPr>
        </p:nvSpPr>
        <p:spPr>
          <a:xfrm>
            <a:off x="822960" y="286605"/>
            <a:ext cx="8086578" cy="1260842"/>
          </a:xfrm>
        </p:spPr>
        <p:txBody>
          <a:bodyPr>
            <a:normAutofit fontScale="90000"/>
          </a:bodyPr>
          <a:lstStyle/>
          <a:p>
            <a:r>
              <a:rPr lang="fr-FR" b="1" dirty="0">
                <a:latin typeface="TimesNewRomanPS-BoldMT"/>
              </a:rPr>
              <a:t>Les formes de l’entrepreneuriat</a:t>
            </a:r>
            <a:endParaRPr lang="fr-FR" dirty="0"/>
          </a:p>
        </p:txBody>
      </p:sp>
      <p:sp>
        <p:nvSpPr>
          <p:cNvPr id="3" name="Espace réservé du contenu 2">
            <a:extLst>
              <a:ext uri="{FF2B5EF4-FFF2-40B4-BE49-F238E27FC236}">
                <a16:creationId xmlns:a16="http://schemas.microsoft.com/office/drawing/2014/main" id="{900E871A-4C5F-4A68-8D22-B0A38020F6C1}"/>
              </a:ext>
            </a:extLst>
          </p:cNvPr>
          <p:cNvSpPr>
            <a:spLocks noGrp="1"/>
          </p:cNvSpPr>
          <p:nvPr>
            <p:ph idx="1"/>
          </p:nvPr>
        </p:nvSpPr>
        <p:spPr/>
        <p:txBody>
          <a:bodyPr/>
          <a:lstStyle/>
          <a:p>
            <a:r>
              <a:rPr lang="fr-FR" sz="2800" b="1" i="1" dirty="0"/>
              <a:t>Création d’une nouvelle </a:t>
            </a:r>
            <a:r>
              <a:rPr lang="fr-FR" sz="2800" b="1" dirty="0"/>
              <a:t>entreprise (ex-nihilo) </a:t>
            </a:r>
            <a:r>
              <a:rPr lang="fr-FR" b="1" dirty="0"/>
              <a:t>:</a:t>
            </a:r>
          </a:p>
          <a:p>
            <a:pPr algn="just"/>
            <a:r>
              <a:rPr lang="fr-FR" sz="2400" dirty="0"/>
              <a:t>Ex nihilo est une expression latine signifiant « à partir de rien ». Créer une entreprise ex-nihilo est relativement risqué car le créateur part de quasiment rien, pas de rachat de société ou de fonds de commerce. Il s’agit d'une nouvelle idée, d'un nouveau concept ou du développement d'un nouveau produit. La création d’une nouvelle entreprise peut concerner les petites et micro-entreprises, le travail indépendant, les PME, les grandes entreprises</a:t>
            </a:r>
          </a:p>
        </p:txBody>
      </p:sp>
    </p:spTree>
    <p:extLst>
      <p:ext uri="{BB962C8B-B14F-4D97-AF65-F5344CB8AC3E}">
        <p14:creationId xmlns:p14="http://schemas.microsoft.com/office/powerpoint/2010/main" val="136143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7F015B8-27E0-42EC-9A75-B94F47BFF0B8}"/>
              </a:ext>
            </a:extLst>
          </p:cNvPr>
          <p:cNvSpPr>
            <a:spLocks noGrp="1"/>
          </p:cNvSpPr>
          <p:nvPr>
            <p:ph idx="1"/>
          </p:nvPr>
        </p:nvSpPr>
        <p:spPr>
          <a:xfrm>
            <a:off x="800099" y="1716258"/>
            <a:ext cx="7543801" cy="3724422"/>
          </a:xfrm>
        </p:spPr>
        <p:txBody>
          <a:bodyPr/>
          <a:lstStyle/>
          <a:p>
            <a:r>
              <a:rPr lang="fr-FR" sz="2400" b="1" dirty="0"/>
              <a:t>Création d’une entreprise par essaimage :</a:t>
            </a:r>
          </a:p>
          <a:p>
            <a:r>
              <a:rPr lang="fr-FR" dirty="0"/>
              <a:t>« </a:t>
            </a:r>
            <a:r>
              <a:rPr lang="fr-FR" sz="2400" i="1" dirty="0"/>
              <a:t>L'essaimage consiste à aider un salarié à se lancer dans une activité indépendante. Commençant souvent par travailler en sous-traitance pour son ancien employeur, le salarié essaimé devrait par la suite, pouvoir petit à petit diversifier sa clientèle » </a:t>
            </a:r>
          </a:p>
          <a:p>
            <a:r>
              <a:rPr lang="fr-FR" b="1" dirty="0"/>
              <a:t>Ce soutien apporté par l’entreprise à ses salariés pour la création ou la reprise d'une entreprise peut prendre la forme :</a:t>
            </a:r>
          </a:p>
          <a:p>
            <a:endParaRPr lang="fr-FR" b="1" dirty="0"/>
          </a:p>
        </p:txBody>
      </p:sp>
    </p:spTree>
    <p:extLst>
      <p:ext uri="{BB962C8B-B14F-4D97-AF65-F5344CB8AC3E}">
        <p14:creationId xmlns:p14="http://schemas.microsoft.com/office/powerpoint/2010/main" val="1092801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3406717-9842-47DC-BEBE-5772969183E2}"/>
              </a:ext>
            </a:extLst>
          </p:cNvPr>
          <p:cNvSpPr>
            <a:spLocks noGrp="1"/>
          </p:cNvSpPr>
          <p:nvPr>
            <p:ph idx="1"/>
          </p:nvPr>
        </p:nvSpPr>
        <p:spPr/>
        <p:txBody>
          <a:bodyPr/>
          <a:lstStyle/>
          <a:p>
            <a:r>
              <a:rPr lang="fr-FR" dirty="0"/>
              <a:t>-</a:t>
            </a:r>
            <a:r>
              <a:rPr lang="fr-FR" sz="2400" dirty="0"/>
              <a:t>d'informations,</a:t>
            </a:r>
          </a:p>
          <a:p>
            <a:r>
              <a:rPr lang="fr-FR" sz="2400" dirty="0"/>
              <a:t>- d'un accompagnement méthodologique et technique,</a:t>
            </a:r>
          </a:p>
          <a:p>
            <a:r>
              <a:rPr lang="fr-FR" sz="2400" dirty="0"/>
              <a:t>- de formations,</a:t>
            </a:r>
          </a:p>
          <a:p>
            <a:r>
              <a:rPr lang="fr-FR" sz="2400" dirty="0"/>
              <a:t>- d'appuis logistiques,</a:t>
            </a:r>
          </a:p>
          <a:p>
            <a:r>
              <a:rPr lang="fr-FR" sz="2400" dirty="0"/>
              <a:t>- d'un soutien financier au porteur de projet ou à l'entreprise nouvellement créée,</a:t>
            </a:r>
          </a:p>
          <a:p>
            <a:endParaRPr lang="fr-FR" dirty="0"/>
          </a:p>
        </p:txBody>
      </p:sp>
    </p:spTree>
    <p:extLst>
      <p:ext uri="{BB962C8B-B14F-4D97-AF65-F5344CB8AC3E}">
        <p14:creationId xmlns:p14="http://schemas.microsoft.com/office/powerpoint/2010/main" val="2328440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D925F25-00BB-435F-9E6B-8574E0EEC671}"/>
              </a:ext>
            </a:extLst>
          </p:cNvPr>
          <p:cNvSpPr>
            <a:spLocks noGrp="1"/>
          </p:cNvSpPr>
          <p:nvPr>
            <p:ph idx="1"/>
          </p:nvPr>
        </p:nvSpPr>
        <p:spPr/>
        <p:txBody>
          <a:bodyPr>
            <a:normAutofit lnSpcReduction="10000"/>
          </a:bodyPr>
          <a:lstStyle/>
          <a:p>
            <a:r>
              <a:rPr lang="fr-FR" sz="2400" b="1" dirty="0"/>
              <a:t>Création d’une entreprise par franchise ; </a:t>
            </a:r>
          </a:p>
          <a:p>
            <a:r>
              <a:rPr lang="fr-FR" sz="2400" dirty="0"/>
              <a:t>La franchise est un système de commercialisation de produits, services ou technologies reposant sur une étroite collaboration entre deux entreprises juridiquement et financièrement indépendantes l'une de l'autre : le franchiseur et le franchisé.</a:t>
            </a:r>
          </a:p>
          <a:p>
            <a:r>
              <a:rPr lang="fr-FR" sz="2800" b="1" dirty="0"/>
              <a:t>la Reprise d’entreprises:</a:t>
            </a:r>
          </a:p>
          <a:p>
            <a:r>
              <a:rPr lang="fr-FR" sz="2400" dirty="0"/>
              <a:t>Dans cette catégorie l’organisation existe déjà, à la différence de la création d’une entreprise il est possible de s’appuyer sur sa structure, son histoire et son fonctionnement.  Deux cas de figures peuvent se présenter</a:t>
            </a:r>
            <a:endParaRPr lang="fr-FR" sz="2400" i="1" dirty="0"/>
          </a:p>
          <a:p>
            <a:endParaRPr lang="fr-FR" i="1" dirty="0"/>
          </a:p>
          <a:p>
            <a:endParaRPr lang="fr-FR" i="1" dirty="0"/>
          </a:p>
          <a:p>
            <a:endParaRPr lang="fr-FR" dirty="0"/>
          </a:p>
          <a:p>
            <a:endParaRPr lang="fr-FR" sz="2400" dirty="0"/>
          </a:p>
        </p:txBody>
      </p:sp>
    </p:spTree>
    <p:extLst>
      <p:ext uri="{BB962C8B-B14F-4D97-AF65-F5344CB8AC3E}">
        <p14:creationId xmlns:p14="http://schemas.microsoft.com/office/powerpoint/2010/main" val="92670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7211729-CC77-417B-AD83-1E5049B9455D}"/>
              </a:ext>
            </a:extLst>
          </p:cNvPr>
          <p:cNvSpPr>
            <a:spLocks noGrp="1"/>
          </p:cNvSpPr>
          <p:nvPr>
            <p:ph idx="1"/>
          </p:nvPr>
        </p:nvSpPr>
        <p:spPr/>
        <p:txBody>
          <a:bodyPr>
            <a:normAutofit/>
          </a:bodyPr>
          <a:lstStyle/>
          <a:p>
            <a:r>
              <a:rPr lang="fr-FR" sz="2400" dirty="0"/>
              <a:t>La reprise d’entreprise ou d’activité en bonne santé</a:t>
            </a:r>
          </a:p>
          <a:p>
            <a:pPr marL="0" indent="0">
              <a:buNone/>
            </a:pPr>
            <a:r>
              <a:rPr lang="fr-FR" sz="2400" dirty="0"/>
              <a:t> La reprise d’entreprise ou d’activité en difficulté</a:t>
            </a:r>
          </a:p>
          <a:p>
            <a:pPr marL="0" indent="0">
              <a:buNone/>
            </a:pPr>
            <a:r>
              <a:rPr lang="fr-FR" sz="2400" b="1" dirty="0"/>
              <a:t>Entrepreneuriat organisationnel ou l’intrapreneuriat ;</a:t>
            </a:r>
          </a:p>
          <a:p>
            <a:r>
              <a:rPr lang="fr-FR" sz="2400" i="1" dirty="0"/>
              <a:t>L’intrapreneuriat est le processus par lequel un individu (ou un groupe d’individus), en association avec une organisation existante, crée une nouvelle organisation ou génère le renouvellement ou l’innovation au sein de cette organisation</a:t>
            </a:r>
            <a:endParaRPr lang="fr-FR" sz="3200" dirty="0"/>
          </a:p>
        </p:txBody>
      </p:sp>
    </p:spTree>
    <p:extLst>
      <p:ext uri="{BB962C8B-B14F-4D97-AF65-F5344CB8AC3E}">
        <p14:creationId xmlns:p14="http://schemas.microsoft.com/office/powerpoint/2010/main" val="2524620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5A521EE-8D4F-4403-932E-C5C934FA066E}"/>
              </a:ext>
            </a:extLst>
          </p:cNvPr>
          <p:cNvSpPr>
            <a:spLocks noGrp="1"/>
          </p:cNvSpPr>
          <p:nvPr>
            <p:ph idx="1"/>
          </p:nvPr>
        </p:nvSpPr>
        <p:spPr/>
        <p:txBody>
          <a:bodyPr>
            <a:normAutofit/>
          </a:bodyPr>
          <a:lstStyle/>
          <a:p>
            <a:r>
              <a:rPr lang="fr-FR" sz="2400" b="1" dirty="0"/>
              <a:t>Entrepreneuriat solidaire et social :</a:t>
            </a:r>
          </a:p>
          <a:p>
            <a:r>
              <a:rPr lang="fr-FR" sz="2400" dirty="0"/>
              <a:t>Les entreprises sociales poursuivent un objectif d’intérêt général, et non un objectif de maximalisation du profit. Elles présentent souvent un caractère innovant, à travers les produits ou services qu’elles offrent et les modes d’organisation ou de production qu’elles utilisent</a:t>
            </a:r>
            <a:endParaRPr lang="fr-FR" sz="2800" dirty="0"/>
          </a:p>
        </p:txBody>
      </p:sp>
    </p:spTree>
    <p:extLst>
      <p:ext uri="{BB962C8B-B14F-4D97-AF65-F5344CB8AC3E}">
        <p14:creationId xmlns:p14="http://schemas.microsoft.com/office/powerpoint/2010/main" val="4148903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9EC744-F936-4718-AFC3-FD57C2CEF00F}"/>
              </a:ext>
            </a:extLst>
          </p:cNvPr>
          <p:cNvSpPr>
            <a:spLocks noGrp="1"/>
          </p:cNvSpPr>
          <p:nvPr>
            <p:ph type="title"/>
          </p:nvPr>
        </p:nvSpPr>
        <p:spPr>
          <a:xfrm>
            <a:off x="689469" y="417595"/>
            <a:ext cx="8060786" cy="659037"/>
          </a:xfrm>
        </p:spPr>
        <p:txBody>
          <a:bodyPr>
            <a:normAutofit/>
          </a:bodyPr>
          <a:lstStyle/>
          <a:p>
            <a:pPr algn="ctr"/>
            <a:r>
              <a:rPr lang="fr-FR" sz="3200" dirty="0">
                <a:latin typeface="Georgia" panose="02040502050405020303" pitchFamily="18" charset="0"/>
              </a:rPr>
              <a:t>L’Entrepreneur </a:t>
            </a:r>
          </a:p>
        </p:txBody>
      </p:sp>
      <p:sp>
        <p:nvSpPr>
          <p:cNvPr id="3" name="TextBox 2">
            <a:extLst>
              <a:ext uri="{FF2B5EF4-FFF2-40B4-BE49-F238E27FC236}">
                <a16:creationId xmlns:a16="http://schemas.microsoft.com/office/drawing/2014/main" id="{F76834E7-E87B-6701-59C5-136C898C834A}"/>
              </a:ext>
            </a:extLst>
          </p:cNvPr>
          <p:cNvSpPr txBox="1"/>
          <p:nvPr/>
        </p:nvSpPr>
        <p:spPr>
          <a:xfrm>
            <a:off x="0" y="2206755"/>
            <a:ext cx="9144000" cy="2215991"/>
          </a:xfrm>
          <a:prstGeom prst="rect">
            <a:avLst/>
          </a:prstGeom>
          <a:noFill/>
        </p:spPr>
        <p:txBody>
          <a:bodyPr wrap="square" rtlCol="0">
            <a:spAutoFit/>
          </a:bodyPr>
          <a:lstStyle/>
          <a:p>
            <a:pPr algn="ctr"/>
            <a:r>
              <a:rPr lang="fr-FR" sz="2400" dirty="0">
                <a:latin typeface="Georgia" panose="02040502050405020303" pitchFamily="18" charset="0"/>
              </a:rPr>
              <a:t>« personne ou groupe de personnes qui crée, développe et implante une entreprise dont il assume les risques, et qui met en œuvre des moyens financiers, humains et matériels pour en assurer le succès et pour réaliser un profit »</a:t>
            </a:r>
          </a:p>
          <a:p>
            <a:endParaRPr lang="fr-FR" sz="2400" dirty="0">
              <a:latin typeface="Georgia" panose="02040502050405020303" pitchFamily="18" charset="0"/>
            </a:endParaRPr>
          </a:p>
          <a:p>
            <a:pPr algn="r"/>
            <a:r>
              <a:rPr lang="fr-FR" sz="1600" dirty="0">
                <a:latin typeface="Georgia" panose="02040502050405020303" pitchFamily="18" charset="0"/>
              </a:rPr>
              <a:t>(le Grand Dictionnaire)</a:t>
            </a:r>
          </a:p>
        </p:txBody>
      </p:sp>
      <p:pic>
        <p:nvPicPr>
          <p:cNvPr id="12" name="il_fi" descr="25036-Clipart-Illustration-Of-An-Orange-Person-Rubbing-His-Chin-While-Thinking-Creative-Thoughts-With-Four-Bubbles">
            <a:extLst>
              <a:ext uri="{FF2B5EF4-FFF2-40B4-BE49-F238E27FC236}">
                <a16:creationId xmlns:a16="http://schemas.microsoft.com/office/drawing/2014/main" id="{CA42AD36-CF29-5635-EB41-3D65AB60D5D1}"/>
              </a:ext>
            </a:extLst>
          </p:cNvPr>
          <p:cNvPicPr>
            <a:picLocks noChangeAspect="1" noChangeArrowheads="1"/>
          </p:cNvPicPr>
          <p:nvPr/>
        </p:nvPicPr>
        <p:blipFill>
          <a:blip r:embed="rId2" cstate="print"/>
          <a:srcRect/>
          <a:stretch>
            <a:fillRect/>
          </a:stretch>
        </p:blipFill>
        <p:spPr bwMode="auto">
          <a:xfrm>
            <a:off x="0" y="3628335"/>
            <a:ext cx="2429301" cy="2429301"/>
          </a:xfrm>
          <a:prstGeom prst="ellipse">
            <a:avLst/>
          </a:prstGeom>
          <a:ln>
            <a:noFill/>
          </a:ln>
          <a:effectLst>
            <a:softEdge rad="112500"/>
          </a:effectLst>
        </p:spPr>
      </p:pic>
    </p:spTree>
    <p:extLst>
      <p:ext uri="{BB962C8B-B14F-4D97-AF65-F5344CB8AC3E}">
        <p14:creationId xmlns:p14="http://schemas.microsoft.com/office/powerpoint/2010/main" val="3727369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2">
                <a:alpha val="54000"/>
                <a:lumMod val="19000"/>
                <a:lumOff val="81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9EC744-F936-4718-AFC3-FD57C2CEF00F}"/>
              </a:ext>
            </a:extLst>
          </p:cNvPr>
          <p:cNvSpPr>
            <a:spLocks noGrp="1"/>
          </p:cNvSpPr>
          <p:nvPr>
            <p:ph type="title"/>
          </p:nvPr>
        </p:nvSpPr>
        <p:spPr>
          <a:xfrm>
            <a:off x="1041009" y="647114"/>
            <a:ext cx="7709246" cy="907566"/>
          </a:xfrm>
        </p:spPr>
        <p:txBody>
          <a:bodyPr>
            <a:normAutofit fontScale="90000"/>
          </a:bodyPr>
          <a:lstStyle/>
          <a:p>
            <a:pPr algn="ctr"/>
            <a:r>
              <a:rPr lang="fr-FR" sz="2100" dirty="0">
                <a:effectLst>
                  <a:outerShdw blurRad="38100" dist="38100" dir="2700000" algn="tl">
                    <a:srgbClr val="000000">
                      <a:alpha val="43137"/>
                    </a:srgbClr>
                  </a:outerShdw>
                </a:effectLst>
                <a:latin typeface="Georgia" panose="02040502050405020303" pitchFamily="18" charset="0"/>
              </a:rPr>
              <a:t>Master 2 sur l’Entreprenariat </a:t>
            </a:r>
            <a:br>
              <a:rPr lang="fr-FR" sz="2100" dirty="0">
                <a:effectLst>
                  <a:outerShdw blurRad="38100" dist="38100" dir="2700000" algn="tl">
                    <a:srgbClr val="000000">
                      <a:alpha val="43137"/>
                    </a:srgbClr>
                  </a:outerShdw>
                </a:effectLst>
                <a:latin typeface="Georgia" panose="02040502050405020303" pitchFamily="18" charset="0"/>
              </a:rPr>
            </a:br>
            <a:r>
              <a:rPr lang="fr-FR" sz="2100" dirty="0">
                <a:effectLst>
                  <a:outerShdw blurRad="38100" dist="38100" dir="2700000" algn="tl">
                    <a:srgbClr val="000000">
                      <a:alpha val="43137"/>
                    </a:srgbClr>
                  </a:outerShdw>
                </a:effectLst>
                <a:latin typeface="Georgia" panose="02040502050405020303" pitchFamily="18" charset="0"/>
              </a:rPr>
              <a:t>Semaine d’Activités Culturelles et d’Insertion professionnelle de l’Université de Bejaia </a:t>
            </a:r>
            <a:br>
              <a:rPr lang="fr-FR" sz="2100" dirty="0">
                <a:effectLst>
                  <a:outerShdw blurRad="38100" dist="38100" dir="2700000" algn="tl">
                    <a:srgbClr val="000000">
                      <a:alpha val="43137"/>
                    </a:srgbClr>
                  </a:outerShdw>
                </a:effectLst>
                <a:latin typeface="Georgia" panose="02040502050405020303" pitchFamily="18" charset="0"/>
              </a:rPr>
            </a:br>
            <a:r>
              <a:rPr lang="fr-FR" sz="2100" dirty="0">
                <a:effectLst>
                  <a:outerShdw blurRad="38100" dist="38100" dir="2700000" algn="tl">
                    <a:srgbClr val="000000">
                      <a:alpha val="43137"/>
                    </a:srgbClr>
                  </a:outerShdw>
                </a:effectLst>
                <a:latin typeface="Georgia" panose="02040502050405020303" pitchFamily="18" charset="0"/>
              </a:rPr>
              <a:t>Projet </a:t>
            </a:r>
            <a:r>
              <a:rPr lang="fr-FR" sz="2100" dirty="0" err="1">
                <a:effectLst>
                  <a:outerShdw blurRad="38100" dist="38100" dir="2700000" algn="tl">
                    <a:srgbClr val="000000">
                      <a:alpha val="43137"/>
                    </a:srgbClr>
                  </a:outerShdw>
                </a:effectLst>
                <a:latin typeface="Georgia" panose="02040502050405020303" pitchFamily="18" charset="0"/>
              </a:rPr>
              <a:t>Ci-RES</a:t>
            </a:r>
            <a:r>
              <a:rPr lang="fr-FR" sz="2100" dirty="0">
                <a:effectLst>
                  <a:outerShdw blurRad="38100" dist="38100" dir="2700000" algn="tl">
                    <a:srgbClr val="000000">
                      <a:alpha val="43137"/>
                    </a:srgbClr>
                  </a:outerShdw>
                </a:effectLst>
                <a:latin typeface="Georgia" panose="02040502050405020303" pitchFamily="18" charset="0"/>
              </a:rPr>
              <a:t> (Erasmus plus)</a:t>
            </a:r>
          </a:p>
        </p:txBody>
      </p:sp>
      <p:sp>
        <p:nvSpPr>
          <p:cNvPr id="7" name="ZoneTexte 3">
            <a:extLst>
              <a:ext uri="{FF2B5EF4-FFF2-40B4-BE49-F238E27FC236}">
                <a16:creationId xmlns:a16="http://schemas.microsoft.com/office/drawing/2014/main" id="{E64DE143-B283-FFF4-7CDB-DC26F6A73F97}"/>
              </a:ext>
            </a:extLst>
          </p:cNvPr>
          <p:cNvSpPr txBox="1"/>
          <p:nvPr/>
        </p:nvSpPr>
        <p:spPr>
          <a:xfrm>
            <a:off x="5633430" y="4606269"/>
            <a:ext cx="3406878" cy="1200329"/>
          </a:xfrm>
          <a:prstGeom prst="rect">
            <a:avLst/>
          </a:prstGeom>
          <a:noFill/>
        </p:spPr>
        <p:txBody>
          <a:bodyPr wrap="square" rtlCol="0">
            <a:spAutoFit/>
          </a:bodyPr>
          <a:lstStyle/>
          <a:p>
            <a:pPr algn="ctr"/>
            <a:r>
              <a:rPr lang="fr-FR" dirty="0">
                <a:effectLst>
                  <a:outerShdw blurRad="38100" dist="38100" dir="2700000" algn="tl">
                    <a:srgbClr val="000000">
                      <a:alpha val="43137"/>
                    </a:srgbClr>
                  </a:outerShdw>
                </a:effectLst>
                <a:latin typeface="Georgia" panose="02040502050405020303" pitchFamily="18" charset="0"/>
              </a:rPr>
              <a:t>Dr. HIDER Fouzia </a:t>
            </a:r>
          </a:p>
          <a:p>
            <a:pPr algn="ctr"/>
            <a:r>
              <a:rPr lang="fr-FR" dirty="0">
                <a:latin typeface="Georgia" panose="02040502050405020303" pitchFamily="18" charset="0"/>
              </a:rPr>
              <a:t>Maitre de </a:t>
            </a:r>
            <a:r>
              <a:rPr lang="fr-FR" dirty="0" err="1">
                <a:latin typeface="Georgia" panose="02040502050405020303" pitchFamily="18" charset="0"/>
              </a:rPr>
              <a:t>Confénrences</a:t>
            </a:r>
            <a:r>
              <a:rPr lang="fr-FR" dirty="0">
                <a:latin typeface="Georgia" panose="02040502050405020303" pitchFamily="18" charset="0"/>
              </a:rPr>
              <a:t> B</a:t>
            </a:r>
          </a:p>
          <a:p>
            <a:pPr algn="ctr"/>
            <a:r>
              <a:rPr lang="fr-FR" dirty="0">
                <a:latin typeface="Georgia" panose="02040502050405020303" pitchFamily="18" charset="0"/>
              </a:rPr>
              <a:t>Faculté des SHS</a:t>
            </a:r>
          </a:p>
          <a:p>
            <a:pPr algn="ctr"/>
            <a:r>
              <a:rPr lang="fr-FR" dirty="0">
                <a:latin typeface="Georgia" panose="02040502050405020303" pitchFamily="18" charset="0"/>
              </a:rPr>
              <a:t>Université de Bejaia </a:t>
            </a:r>
          </a:p>
        </p:txBody>
      </p:sp>
      <p:sp>
        <p:nvSpPr>
          <p:cNvPr id="8" name="Titre 1">
            <a:extLst>
              <a:ext uri="{FF2B5EF4-FFF2-40B4-BE49-F238E27FC236}">
                <a16:creationId xmlns:a16="http://schemas.microsoft.com/office/drawing/2014/main" id="{AB32BF44-AB80-689F-3831-F509D9631B5B}"/>
              </a:ext>
            </a:extLst>
          </p:cNvPr>
          <p:cNvSpPr txBox="1">
            <a:spLocks/>
          </p:cNvSpPr>
          <p:nvPr/>
        </p:nvSpPr>
        <p:spPr>
          <a:xfrm>
            <a:off x="689469" y="3259389"/>
            <a:ext cx="8060786" cy="1137085"/>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fr-FR" sz="2400" b="1" dirty="0">
                <a:effectLst>
                  <a:outerShdw blurRad="38100" dist="38100" dir="2700000" algn="tl">
                    <a:srgbClr val="000000">
                      <a:alpha val="43137"/>
                    </a:srgbClr>
                  </a:outerShdw>
                </a:effectLst>
                <a:latin typeface="Georgia" panose="02040502050405020303" pitchFamily="18" charset="0"/>
              </a:rPr>
              <a:t>Entreprenariat : Concepts &amp; processus de création</a:t>
            </a:r>
          </a:p>
        </p:txBody>
      </p:sp>
    </p:spTree>
    <p:extLst>
      <p:ext uri="{BB962C8B-B14F-4D97-AF65-F5344CB8AC3E}">
        <p14:creationId xmlns:p14="http://schemas.microsoft.com/office/powerpoint/2010/main" val="3386570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EB331B-46ED-4616-B6FC-C0B0253C8EA9}"/>
              </a:ext>
            </a:extLst>
          </p:cNvPr>
          <p:cNvSpPr>
            <a:spLocks noGrp="1"/>
          </p:cNvSpPr>
          <p:nvPr>
            <p:ph type="title"/>
          </p:nvPr>
        </p:nvSpPr>
        <p:spPr/>
        <p:txBody>
          <a:bodyPr/>
          <a:lstStyle/>
          <a:p>
            <a:r>
              <a:rPr lang="fr-FR" dirty="0">
                <a:latin typeface="Georgia" panose="02040502050405020303" pitchFamily="18" charset="0"/>
              </a:rPr>
              <a:t>Les caractéristiques de l’Entrepreneur </a:t>
            </a:r>
            <a:endParaRPr lang="fr-FR" dirty="0"/>
          </a:p>
        </p:txBody>
      </p:sp>
      <p:sp>
        <p:nvSpPr>
          <p:cNvPr id="3" name="Espace réservé du contenu 2">
            <a:extLst>
              <a:ext uri="{FF2B5EF4-FFF2-40B4-BE49-F238E27FC236}">
                <a16:creationId xmlns:a16="http://schemas.microsoft.com/office/drawing/2014/main" id="{FED81E63-2D13-48EC-8CBE-6C0F76EA6702}"/>
              </a:ext>
            </a:extLst>
          </p:cNvPr>
          <p:cNvSpPr>
            <a:spLocks noGrp="1"/>
          </p:cNvSpPr>
          <p:nvPr>
            <p:ph idx="1"/>
          </p:nvPr>
        </p:nvSpPr>
        <p:spPr/>
        <p:txBody>
          <a:bodyPr>
            <a:normAutofit/>
          </a:bodyPr>
          <a:lstStyle/>
          <a:p>
            <a:pPr algn="just"/>
            <a:r>
              <a:rPr lang="fr-FR" b="1" dirty="0"/>
              <a:t>P.A Julien et M. </a:t>
            </a:r>
            <a:r>
              <a:rPr lang="fr-FR" b="1" dirty="0" err="1"/>
              <a:t>Marchesnay</a:t>
            </a:r>
            <a:r>
              <a:rPr lang="fr-FR" b="1" dirty="0"/>
              <a:t> 1996 ont accordé différentes caractéristiques à l’entrepreneur :</a:t>
            </a:r>
          </a:p>
          <a:p>
            <a:r>
              <a:rPr lang="fr-FR" b="1" i="1" dirty="0"/>
              <a:t>Les traits de caractère </a:t>
            </a:r>
            <a:r>
              <a:rPr lang="fr-FR" b="1" dirty="0"/>
              <a:t>: </a:t>
            </a:r>
            <a:r>
              <a:rPr lang="fr-FR" dirty="0"/>
              <a:t>caractéristiques personnelles (les motivations, les envies, les risques et ses besoins d’accomplissement vis-à-vis de son environnement socio-économique.) </a:t>
            </a:r>
          </a:p>
          <a:p>
            <a:r>
              <a:rPr lang="fr-FR" b="1" dirty="0"/>
              <a:t>A)L’indépendance : </a:t>
            </a:r>
            <a:r>
              <a:rPr lang="fr-FR" dirty="0"/>
              <a:t>ce sentiment d’autonomie, envie d’être leur propre patron et de </a:t>
            </a:r>
            <a:r>
              <a:rPr lang="fr-FR" dirty="0" err="1"/>
              <a:t>créér</a:t>
            </a:r>
            <a:r>
              <a:rPr lang="fr-FR" dirty="0"/>
              <a:t> leurs propres projets. Ce sentiment génère généralement les motivations personnelles des entrepreneurs</a:t>
            </a:r>
          </a:p>
          <a:p>
            <a:r>
              <a:rPr lang="fr-FR" b="1" dirty="0"/>
              <a:t>B) Une forte confiance en eux: </a:t>
            </a:r>
            <a:r>
              <a:rPr lang="fr-FR" dirty="0"/>
              <a:t>Les entrepreneurs ont une forte estime en eux-mêmes. Ceci implique le contrôle sur eux-mêmes et va leur permettre de réussir leurs projets</a:t>
            </a:r>
          </a:p>
          <a:p>
            <a:endParaRPr lang="fr-FR" b="1" dirty="0"/>
          </a:p>
        </p:txBody>
      </p:sp>
    </p:spTree>
    <p:extLst>
      <p:ext uri="{BB962C8B-B14F-4D97-AF65-F5344CB8AC3E}">
        <p14:creationId xmlns:p14="http://schemas.microsoft.com/office/powerpoint/2010/main" val="946408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A9EA271-697C-4BAD-9E22-B51000F58C15}"/>
              </a:ext>
            </a:extLst>
          </p:cNvPr>
          <p:cNvSpPr>
            <a:spLocks noGrp="1"/>
          </p:cNvSpPr>
          <p:nvPr>
            <p:ph idx="1"/>
          </p:nvPr>
        </p:nvSpPr>
        <p:spPr>
          <a:xfrm>
            <a:off x="309489" y="1237957"/>
            <a:ext cx="8057271" cy="4631137"/>
          </a:xfrm>
        </p:spPr>
        <p:txBody>
          <a:bodyPr>
            <a:normAutofit/>
          </a:bodyPr>
          <a:lstStyle/>
          <a:p>
            <a:r>
              <a:rPr lang="fr-FR" b="1" dirty="0"/>
              <a:t>C) La persévérance : </a:t>
            </a:r>
            <a:r>
              <a:rPr lang="fr-FR" dirty="0"/>
              <a:t>Pour que le rêve soit réalisé, les entrepreneurs ne doivent pas se laisser intimider par les obstacles qui se dressent face à eux..</a:t>
            </a:r>
          </a:p>
          <a:p>
            <a:r>
              <a:rPr lang="fr-FR" b="1" dirty="0"/>
              <a:t>E)L’amour du risque : </a:t>
            </a:r>
            <a:r>
              <a:rPr lang="fr-FR" dirty="0"/>
              <a:t>Entreprendre comporte des risques d’échec, mais une fois que la confiance en soi-même et la volonté sont imprégnées dans le sang, l’entrepreneur focalise sur la seule réussite du projet.</a:t>
            </a:r>
          </a:p>
          <a:p>
            <a:r>
              <a:rPr lang="fr-FR" b="1" dirty="0"/>
              <a:t>F)La prise de l’initiative : </a:t>
            </a:r>
            <a:r>
              <a:rPr lang="fr-FR" dirty="0"/>
              <a:t>l’ensemble des facteurs de traits de personnalité de l’entrepreneur font que celui-ci aura toutes les capacités de prendre des décisions pour l’avenir de l’entreprise. Cette caractéristique viendra évidemment avec le temps</a:t>
            </a:r>
          </a:p>
          <a:p>
            <a:r>
              <a:rPr lang="fr-FR" dirty="0"/>
              <a:t>2-</a:t>
            </a:r>
            <a:r>
              <a:rPr lang="fr-FR" b="1" i="1" dirty="0"/>
              <a:t>L’entrepreneur est un opportuniste </a:t>
            </a:r>
            <a:r>
              <a:rPr lang="fr-FR" b="1" dirty="0"/>
              <a:t>: </a:t>
            </a:r>
            <a:r>
              <a:rPr lang="fr-FR" dirty="0"/>
              <a:t>L’entrepreneur est un innovateur, toujours actif dans la recherche de la nouveauté dans les marchés économiques, afin de saisir les différentes opportunités qui se présentent à lui,</a:t>
            </a:r>
          </a:p>
        </p:txBody>
      </p:sp>
    </p:spTree>
    <p:extLst>
      <p:ext uri="{BB962C8B-B14F-4D97-AF65-F5344CB8AC3E}">
        <p14:creationId xmlns:p14="http://schemas.microsoft.com/office/powerpoint/2010/main" val="2946306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6CF374-C6FE-41A5-8FE5-C6A9377C0755}"/>
              </a:ext>
            </a:extLst>
          </p:cNvPr>
          <p:cNvSpPr>
            <a:spLocks noGrp="1"/>
          </p:cNvSpPr>
          <p:nvPr>
            <p:ph idx="1"/>
          </p:nvPr>
        </p:nvSpPr>
        <p:spPr>
          <a:xfrm>
            <a:off x="429063" y="1747260"/>
            <a:ext cx="7543801" cy="4023360"/>
          </a:xfrm>
        </p:spPr>
        <p:txBody>
          <a:bodyPr>
            <a:normAutofit/>
          </a:bodyPr>
          <a:lstStyle/>
          <a:p>
            <a:r>
              <a:rPr lang="fr-FR" b="1" i="1" dirty="0"/>
              <a:t>3)L’entrepreneur est un organisateur </a:t>
            </a:r>
            <a:r>
              <a:rPr lang="fr-FR" b="1" dirty="0"/>
              <a:t>: </a:t>
            </a:r>
            <a:r>
              <a:rPr lang="fr-FR" dirty="0"/>
              <a:t>une fois que l’entrepreneur a innové dans son produit, il passe à l’action, mobilise les ressources et organise les facteurs de productions,</a:t>
            </a:r>
          </a:p>
          <a:p>
            <a:r>
              <a:rPr lang="fr-FR" b="1" i="1" dirty="0"/>
              <a:t>4)L’entrepreneur est un joueur </a:t>
            </a:r>
            <a:r>
              <a:rPr lang="fr-FR" b="1" dirty="0"/>
              <a:t>: </a:t>
            </a:r>
            <a:r>
              <a:rPr lang="fr-FR" dirty="0"/>
              <a:t>l’entrepreneur aime les défis pour les défis. Certes, la caractéristique du risque est toujours présente chez lui, mais il croit toujours à son succès, malgré toutes les incertitudes qui le guettent.</a:t>
            </a:r>
          </a:p>
          <a:p>
            <a:r>
              <a:rPr lang="fr-FR" b="1" i="1" dirty="0"/>
              <a:t>5)L’entrepreneur est motivé </a:t>
            </a:r>
            <a:r>
              <a:rPr lang="fr-FR" b="1" dirty="0"/>
              <a:t>:</a:t>
            </a:r>
            <a:r>
              <a:rPr lang="fr-FR" dirty="0"/>
              <a:t>avoir un profit est la preuve de succès, de bon choix et de bonne décision. Il existe aussi d’autres cibles ou intentions comme l’ambition, le besoin de trouver un travail, d’assurer un revenu ou un emploi pour sa famille ou même pour son entourage,</a:t>
            </a:r>
          </a:p>
        </p:txBody>
      </p:sp>
    </p:spTree>
    <p:extLst>
      <p:ext uri="{BB962C8B-B14F-4D97-AF65-F5344CB8AC3E}">
        <p14:creationId xmlns:p14="http://schemas.microsoft.com/office/powerpoint/2010/main" val="3493355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9EC744-F936-4718-AFC3-FD57C2CEF00F}"/>
              </a:ext>
            </a:extLst>
          </p:cNvPr>
          <p:cNvSpPr>
            <a:spLocks noGrp="1"/>
          </p:cNvSpPr>
          <p:nvPr>
            <p:ph type="title"/>
          </p:nvPr>
        </p:nvSpPr>
        <p:spPr>
          <a:xfrm>
            <a:off x="689469" y="813380"/>
            <a:ext cx="8060786" cy="659037"/>
          </a:xfrm>
        </p:spPr>
        <p:txBody>
          <a:bodyPr>
            <a:normAutofit/>
          </a:bodyPr>
          <a:lstStyle/>
          <a:p>
            <a:pPr algn="ctr"/>
            <a:r>
              <a:rPr lang="fr-FR" sz="3600" dirty="0">
                <a:latin typeface="Georgia" panose="02040502050405020303" pitchFamily="18" charset="0"/>
              </a:rPr>
              <a:t>Motivations des entrepreneurs </a:t>
            </a:r>
          </a:p>
        </p:txBody>
      </p:sp>
      <p:sp>
        <p:nvSpPr>
          <p:cNvPr id="3" name="Flowchart: Preparation 2">
            <a:extLst>
              <a:ext uri="{FF2B5EF4-FFF2-40B4-BE49-F238E27FC236}">
                <a16:creationId xmlns:a16="http://schemas.microsoft.com/office/drawing/2014/main" id="{B03BEFD5-F216-2486-DF60-9633ED16B637}"/>
              </a:ext>
            </a:extLst>
          </p:cNvPr>
          <p:cNvSpPr/>
          <p:nvPr/>
        </p:nvSpPr>
        <p:spPr>
          <a:xfrm>
            <a:off x="191069" y="2758389"/>
            <a:ext cx="2688609" cy="2129051"/>
          </a:xfrm>
          <a:prstGeom prst="flowChartPreparation">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r-FR" sz="2800" dirty="0">
                <a:solidFill>
                  <a:srgbClr val="000000"/>
                </a:solidFill>
                <a:effectLst>
                  <a:outerShdw blurRad="38100" dist="38100" dir="2700000" algn="tl">
                    <a:srgbClr val="000000">
                      <a:alpha val="43137"/>
                    </a:srgbClr>
                  </a:outerShdw>
                </a:effectLst>
                <a:latin typeface="TimesNewRomanPSMT"/>
                <a:ea typeface="Calibri" panose="020F0502020204030204" pitchFamily="34" charset="0"/>
                <a:cs typeface="Arial" panose="020B0604020202020204" pitchFamily="34" charset="0"/>
              </a:rPr>
              <a:t>Créer sa propre activité </a:t>
            </a:r>
            <a:endParaRPr lang="fr-FR" sz="2800" dirty="0">
              <a:effectLst>
                <a:outerShdw blurRad="38100" dist="38100" dir="2700000" algn="tl">
                  <a:srgbClr val="000000">
                    <a:alpha val="43137"/>
                  </a:srgbClr>
                </a:outerShdw>
              </a:effectLst>
            </a:endParaRPr>
          </a:p>
        </p:txBody>
      </p:sp>
      <p:sp>
        <p:nvSpPr>
          <p:cNvPr id="6" name="Flowchart: Preparation 5">
            <a:extLst>
              <a:ext uri="{FF2B5EF4-FFF2-40B4-BE49-F238E27FC236}">
                <a16:creationId xmlns:a16="http://schemas.microsoft.com/office/drawing/2014/main" id="{44B2BA33-E4A9-EF5C-62F9-30921AB27D49}"/>
              </a:ext>
            </a:extLst>
          </p:cNvPr>
          <p:cNvSpPr/>
          <p:nvPr/>
        </p:nvSpPr>
        <p:spPr>
          <a:xfrm>
            <a:off x="3082355" y="2758388"/>
            <a:ext cx="2833949" cy="2129051"/>
          </a:xfrm>
          <a:prstGeom prst="flowChartPreparation">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r-FR" sz="2400" dirty="0">
                <a:solidFill>
                  <a:srgbClr val="000000"/>
                </a:solidFill>
                <a:effectLst>
                  <a:outerShdw blurRad="38100" dist="38100" dir="2700000" algn="tl">
                    <a:srgbClr val="000000">
                      <a:alpha val="43137"/>
                    </a:srgbClr>
                  </a:outerShdw>
                </a:effectLst>
                <a:latin typeface="TimesNewRomanPSMT"/>
                <a:ea typeface="Calibri" panose="020F0502020204030204" pitchFamily="34" charset="0"/>
                <a:cs typeface="Arial" panose="020B0604020202020204" pitchFamily="34" charset="0"/>
              </a:rPr>
              <a:t>S’assurer un revenu complémentaire </a:t>
            </a:r>
            <a:endParaRPr lang="fr-FR" sz="2400" dirty="0">
              <a:effectLst>
                <a:outerShdw blurRad="38100" dist="38100" dir="2700000" algn="tl">
                  <a:srgbClr val="000000">
                    <a:alpha val="43137"/>
                  </a:srgbClr>
                </a:outerShdw>
              </a:effectLst>
            </a:endParaRPr>
          </a:p>
        </p:txBody>
      </p:sp>
      <p:sp>
        <p:nvSpPr>
          <p:cNvPr id="7" name="Flowchart: Preparation 6">
            <a:extLst>
              <a:ext uri="{FF2B5EF4-FFF2-40B4-BE49-F238E27FC236}">
                <a16:creationId xmlns:a16="http://schemas.microsoft.com/office/drawing/2014/main" id="{F62B9FC9-3A0B-2334-DACB-EB0CD42993F1}"/>
              </a:ext>
            </a:extLst>
          </p:cNvPr>
          <p:cNvSpPr/>
          <p:nvPr/>
        </p:nvSpPr>
        <p:spPr>
          <a:xfrm>
            <a:off x="6061646" y="2775448"/>
            <a:ext cx="2688609" cy="2129051"/>
          </a:xfrm>
          <a:prstGeom prst="flowChartPreparation">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r-FR" sz="2400"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Créer son propre emploi </a:t>
            </a:r>
            <a:endParaRPr lang="fr-F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8741618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ircle(in)">
                                      <p:cBhvr>
                                        <p:cTn id="2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12">
            <a:extLst>
              <a:ext uri="{FF2B5EF4-FFF2-40B4-BE49-F238E27FC236}">
                <a16:creationId xmlns:a16="http://schemas.microsoft.com/office/drawing/2014/main" id="{C2579DAE-C141-48DB-810E-C070C3008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14">
            <a:extLst>
              <a:ext uri="{FF2B5EF4-FFF2-40B4-BE49-F238E27FC236}">
                <a16:creationId xmlns:a16="http://schemas.microsoft.com/office/drawing/2014/main" id="{02FD90C3-6350-4D5B-9738-6E94EDF30F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Image 9">
            <a:extLst>
              <a:ext uri="{FF2B5EF4-FFF2-40B4-BE49-F238E27FC236}">
                <a16:creationId xmlns:a16="http://schemas.microsoft.com/office/drawing/2014/main" id="{839B063B-0A55-4C3A-E166-B496AA3CCB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263" y="723331"/>
            <a:ext cx="7402816" cy="5552113"/>
          </a:xfrm>
          <a:prstGeom prst="rect">
            <a:avLst/>
          </a:prstGeom>
        </p:spPr>
      </p:pic>
    </p:spTree>
    <p:extLst>
      <p:ext uri="{BB962C8B-B14F-4D97-AF65-F5344CB8AC3E}">
        <p14:creationId xmlns:p14="http://schemas.microsoft.com/office/powerpoint/2010/main" val="86428330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9EC744-F936-4718-AFC3-FD57C2CEF00F}"/>
              </a:ext>
            </a:extLst>
          </p:cNvPr>
          <p:cNvSpPr>
            <a:spLocks noGrp="1"/>
          </p:cNvSpPr>
          <p:nvPr>
            <p:ph type="title"/>
          </p:nvPr>
        </p:nvSpPr>
        <p:spPr>
          <a:xfrm>
            <a:off x="689469" y="813380"/>
            <a:ext cx="8060786" cy="659037"/>
          </a:xfrm>
        </p:spPr>
        <p:txBody>
          <a:bodyPr>
            <a:normAutofit/>
          </a:bodyPr>
          <a:lstStyle/>
          <a:p>
            <a:pPr algn="ctr"/>
            <a:r>
              <a:rPr lang="fr-CA" sz="3600" dirty="0">
                <a:latin typeface="Georgia" panose="02040502050405020303" pitchFamily="18" charset="0"/>
              </a:rPr>
              <a:t>Le processus entrepreneurial</a:t>
            </a:r>
            <a:endParaRPr lang="fr-FR" sz="3600" dirty="0">
              <a:latin typeface="Georgia" panose="02040502050405020303" pitchFamily="18" charset="0"/>
            </a:endParaRPr>
          </a:p>
        </p:txBody>
      </p:sp>
      <p:sp>
        <p:nvSpPr>
          <p:cNvPr id="4" name="TextBox 3">
            <a:extLst>
              <a:ext uri="{FF2B5EF4-FFF2-40B4-BE49-F238E27FC236}">
                <a16:creationId xmlns:a16="http://schemas.microsoft.com/office/drawing/2014/main" id="{D4AB0801-92B2-166A-EA5C-A1F189C77CF0}"/>
              </a:ext>
            </a:extLst>
          </p:cNvPr>
          <p:cNvSpPr txBox="1"/>
          <p:nvPr/>
        </p:nvSpPr>
        <p:spPr>
          <a:xfrm>
            <a:off x="0" y="2050026"/>
            <a:ext cx="9040761" cy="3453253"/>
          </a:xfrm>
          <a:prstGeom prst="rect">
            <a:avLst/>
          </a:prstGeom>
          <a:noFill/>
        </p:spPr>
        <p:txBody>
          <a:bodyPr wrap="square" rtlCol="0">
            <a:spAutoFit/>
          </a:bodyPr>
          <a:lstStyle/>
          <a:p>
            <a:pPr marL="514350" indent="-514350" algn="ctr" eaLnBrk="1" hangingPunct="1">
              <a:lnSpc>
                <a:spcPct val="90000"/>
              </a:lnSpc>
            </a:pPr>
            <a:r>
              <a:rPr lang="fr-CA" sz="2400" b="1" u="sng" dirty="0">
                <a:solidFill>
                  <a:schemeClr val="tx1"/>
                </a:solidFill>
              </a:rPr>
              <a:t>Ou encore…</a:t>
            </a:r>
          </a:p>
          <a:p>
            <a:pPr marL="514350" indent="-514350" algn="ctr" eaLnBrk="1" hangingPunct="1">
              <a:lnSpc>
                <a:spcPct val="90000"/>
              </a:lnSpc>
            </a:pPr>
            <a:endParaRPr lang="fr-CA" sz="2400" dirty="0">
              <a:solidFill>
                <a:schemeClr val="tx1"/>
              </a:solidFill>
            </a:endParaRPr>
          </a:p>
          <a:p>
            <a:pPr marL="514350" indent="-514350" algn="ctr" eaLnBrk="1" hangingPunct="1">
              <a:lnSpc>
                <a:spcPct val="90000"/>
              </a:lnSpc>
            </a:pPr>
            <a:r>
              <a:rPr lang="fr-CA" sz="2400" dirty="0">
                <a:solidFill>
                  <a:schemeClr val="tx1"/>
                </a:solidFill>
              </a:rPr>
              <a:t>"C'est entreprendre les démarches</a:t>
            </a:r>
          </a:p>
          <a:p>
            <a:pPr marL="514350" indent="-514350" algn="ctr" eaLnBrk="1" hangingPunct="1">
              <a:lnSpc>
                <a:spcPct val="90000"/>
              </a:lnSpc>
            </a:pPr>
            <a:r>
              <a:rPr lang="fr-CA" sz="2400" dirty="0">
                <a:solidFill>
                  <a:schemeClr val="tx1"/>
                </a:solidFill>
              </a:rPr>
              <a:t>financières et d'affaires nécessaires</a:t>
            </a:r>
          </a:p>
          <a:p>
            <a:pPr marL="514350" indent="-514350" algn="ctr" eaLnBrk="1" hangingPunct="1">
              <a:lnSpc>
                <a:spcPct val="90000"/>
              </a:lnSpc>
            </a:pPr>
            <a:r>
              <a:rPr lang="fr-CA" sz="2400" dirty="0">
                <a:solidFill>
                  <a:schemeClr val="tx1"/>
                </a:solidFill>
              </a:rPr>
              <a:t>à la transformation d'une innovation</a:t>
            </a:r>
          </a:p>
          <a:p>
            <a:pPr marL="514350" indent="-514350" algn="ctr" eaLnBrk="1" hangingPunct="1">
              <a:lnSpc>
                <a:spcPct val="90000"/>
              </a:lnSpc>
            </a:pPr>
            <a:r>
              <a:rPr lang="fr-CA" sz="2400" dirty="0">
                <a:solidFill>
                  <a:schemeClr val="tx1"/>
                </a:solidFill>
              </a:rPr>
              <a:t>en bien économique"</a:t>
            </a:r>
          </a:p>
          <a:p>
            <a:pPr marL="514350" indent="-514350" algn="ctr" eaLnBrk="1" hangingPunct="1">
              <a:lnSpc>
                <a:spcPct val="90000"/>
              </a:lnSpc>
            </a:pPr>
            <a:endParaRPr lang="fr-CA" sz="2400" dirty="0">
              <a:solidFill>
                <a:schemeClr val="tx1"/>
              </a:solidFill>
            </a:endParaRPr>
          </a:p>
          <a:p>
            <a:pPr marL="514350" indent="-514350" algn="ctr" eaLnBrk="1" hangingPunct="1">
              <a:lnSpc>
                <a:spcPct val="90000"/>
              </a:lnSpc>
            </a:pPr>
            <a:endParaRPr lang="fr-CA" sz="2400" dirty="0">
              <a:solidFill>
                <a:schemeClr val="tx1"/>
              </a:solidFill>
            </a:endParaRPr>
          </a:p>
          <a:p>
            <a:pPr marL="514350" indent="-514350" algn="ctr" eaLnBrk="1" hangingPunct="1">
              <a:lnSpc>
                <a:spcPct val="90000"/>
              </a:lnSpc>
            </a:pPr>
            <a:r>
              <a:rPr lang="fr-CA" i="1" dirty="0">
                <a:solidFill>
                  <a:schemeClr val="tx1"/>
                </a:solidFill>
              </a:rPr>
              <a:t>http://en.wikipedia.org/wiki/Entrepreneurship</a:t>
            </a:r>
            <a:endParaRPr lang="fr-CA" dirty="0">
              <a:solidFill>
                <a:schemeClr val="tx1"/>
              </a:solidFill>
            </a:endParaRPr>
          </a:p>
          <a:p>
            <a:pPr algn="ctr"/>
            <a:endParaRPr lang="fr-FR" sz="2400" dirty="0"/>
          </a:p>
        </p:txBody>
      </p:sp>
    </p:spTree>
    <p:extLst>
      <p:ext uri="{BB962C8B-B14F-4D97-AF65-F5344CB8AC3E}">
        <p14:creationId xmlns:p14="http://schemas.microsoft.com/office/powerpoint/2010/main" val="371150760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7" name="Image 3">
            <a:extLst>
              <a:ext uri="{FF2B5EF4-FFF2-40B4-BE49-F238E27FC236}">
                <a16:creationId xmlns:a16="http://schemas.microsoft.com/office/drawing/2014/main" id="{DCDD9D3C-3CDC-C77F-2787-A6225F5C467C}"/>
              </a:ext>
            </a:extLst>
          </p:cNvPr>
          <p:cNvPicPr/>
          <p:nvPr/>
        </p:nvPicPr>
        <p:blipFill>
          <a:blip r:embed="rId2"/>
          <a:srcRect/>
          <a:stretch>
            <a:fillRect/>
          </a:stretch>
        </p:blipFill>
        <p:spPr bwMode="auto">
          <a:xfrm>
            <a:off x="244703" y="501445"/>
            <a:ext cx="8737065" cy="5363358"/>
          </a:xfrm>
          <a:prstGeom prst="ellipse">
            <a:avLst/>
          </a:prstGeom>
          <a:ln>
            <a:noFill/>
          </a:ln>
          <a:effectLst>
            <a:softEdge rad="112500"/>
          </a:effectLst>
        </p:spPr>
      </p:pic>
    </p:spTree>
    <p:extLst>
      <p:ext uri="{BB962C8B-B14F-4D97-AF65-F5344CB8AC3E}">
        <p14:creationId xmlns:p14="http://schemas.microsoft.com/office/powerpoint/2010/main" val="42803374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7"/>
                                        </p:tgtEl>
                                        <p:attrNameLst>
                                          <p:attrName>style.color</p:attrName>
                                        </p:attrNameLst>
                                      </p:cBhvr>
                                      <p:to>
                                        <a:schemeClr val="bg1"/>
                                      </p:to>
                                    </p:animClr>
                                    <p:animClr clrSpc="rgb" dir="cw">
                                      <p:cBhvr>
                                        <p:cTn id="7" dur="250" autoRev="1" fill="remove"/>
                                        <p:tgtEl>
                                          <p:spTgt spid="7"/>
                                        </p:tgtEl>
                                        <p:attrNameLst>
                                          <p:attrName>fillcolor</p:attrName>
                                        </p:attrNameLst>
                                      </p:cBhvr>
                                      <p:to>
                                        <a:schemeClr val="bg1"/>
                                      </p:to>
                                    </p:animClr>
                                    <p:set>
                                      <p:cBhvr>
                                        <p:cTn id="8" dur="250" autoRev="1" fill="remove"/>
                                        <p:tgtEl>
                                          <p:spTgt spid="7"/>
                                        </p:tgtEl>
                                        <p:attrNameLst>
                                          <p:attrName>fill.type</p:attrName>
                                        </p:attrNameLst>
                                      </p:cBhvr>
                                      <p:to>
                                        <p:strVal val="solid"/>
                                      </p:to>
                                    </p:set>
                                    <p:set>
                                      <p:cBhvr>
                                        <p:cTn id="9" dur="250" autoRev="1" fill="remove"/>
                                        <p:tgtEl>
                                          <p:spTgt spid="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30DECE8-5947-4FDF-AC74-86FE17C69764}"/>
              </a:ext>
            </a:extLst>
          </p:cNvPr>
          <p:cNvSpPr>
            <a:spLocks noGrp="1"/>
          </p:cNvSpPr>
          <p:nvPr>
            <p:ph idx="1"/>
          </p:nvPr>
        </p:nvSpPr>
        <p:spPr>
          <a:xfrm>
            <a:off x="239151" y="1322363"/>
            <a:ext cx="8081889" cy="4438358"/>
          </a:xfrm>
        </p:spPr>
        <p:txBody>
          <a:bodyPr>
            <a:normAutofit/>
          </a:bodyPr>
          <a:lstStyle/>
          <a:p>
            <a:endParaRPr lang="fr-FR" sz="2400" b="1" dirty="0"/>
          </a:p>
          <a:p>
            <a:r>
              <a:rPr lang="fr-FR" sz="2400" b="1" dirty="0"/>
              <a:t>Initiation</a:t>
            </a:r>
            <a:r>
              <a:rPr lang="fr-FR" b="1" dirty="0"/>
              <a:t> : </a:t>
            </a:r>
            <a:r>
              <a:rPr lang="fr-FR" dirty="0">
                <a:latin typeface="TimesNewRomanPSMT"/>
              </a:rPr>
              <a:t>1. Identification de l’occasion d’affaires.  2. Réflexion e développement de l’idée d’affaires. 3. Décision de créer l’entreprise</a:t>
            </a:r>
          </a:p>
          <a:p>
            <a:r>
              <a:rPr lang="fr-FR" sz="2400" b="1" dirty="0"/>
              <a:t>Préparation : </a:t>
            </a:r>
            <a:r>
              <a:rPr lang="fr-FR" dirty="0"/>
              <a:t>1. Rédaction du plan d’affaires 2,Réalisation de l’étude de marché. 3. Mobilisation des ressources ,4 Constitution de l’équipe entrepreneuriale (partenaires) 5. Enregistrement d’une marque de commerce et/ou d’un brevet,</a:t>
            </a:r>
          </a:p>
          <a:p>
            <a:r>
              <a:rPr lang="fr-FR" b="1" dirty="0"/>
              <a:t>Démarrage : 1-</a:t>
            </a:r>
            <a:r>
              <a:rPr lang="fr-FR" dirty="0"/>
              <a:t>Enregistrement juridique de l’entreprise 2. Engagement à temps plein dans le projet</a:t>
            </a:r>
            <a:r>
              <a:rPr lang="fr-FR" b="1" dirty="0"/>
              <a:t> </a:t>
            </a:r>
            <a:r>
              <a:rPr lang="fr-FR" dirty="0"/>
              <a:t>3. Aménagement des installations et des équipements , </a:t>
            </a:r>
            <a:r>
              <a:rPr lang="fr-FR" dirty="0">
                <a:latin typeface="TimesNewRomanPSMT"/>
              </a:rPr>
              <a:t>4. Développement du premier produit ou service 5. Embauche des employés 6. Première vente, </a:t>
            </a:r>
          </a:p>
          <a:p>
            <a:endParaRPr lang="fr-FR" b="1" dirty="0"/>
          </a:p>
          <a:p>
            <a:endParaRPr lang="fr-FR" sz="2400" b="1" dirty="0"/>
          </a:p>
        </p:txBody>
      </p:sp>
    </p:spTree>
    <p:extLst>
      <p:ext uri="{BB962C8B-B14F-4D97-AF65-F5344CB8AC3E}">
        <p14:creationId xmlns:p14="http://schemas.microsoft.com/office/powerpoint/2010/main" val="15520683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DCE4482-9A38-41F6-89B7-E09BC6ED1FB2}"/>
              </a:ext>
            </a:extLst>
          </p:cNvPr>
          <p:cNvSpPr>
            <a:spLocks noGrp="1"/>
          </p:cNvSpPr>
          <p:nvPr>
            <p:ph idx="1"/>
          </p:nvPr>
        </p:nvSpPr>
        <p:spPr>
          <a:xfrm>
            <a:off x="443132" y="1719125"/>
            <a:ext cx="7543801" cy="4023360"/>
          </a:xfrm>
        </p:spPr>
        <p:txBody>
          <a:bodyPr>
            <a:normAutofit/>
          </a:bodyPr>
          <a:lstStyle/>
          <a:p>
            <a:r>
              <a:rPr lang="fr-FR" b="1" dirty="0"/>
              <a:t>Consolidation : </a:t>
            </a:r>
            <a:r>
              <a:rPr lang="fr-FR" dirty="0"/>
              <a:t>1. Réaliser des activités de promotion ou de marketing 2. Vendre 3. Atteindre le seuil de rentabilité 4. Planification formelle 5. Gestion,</a:t>
            </a:r>
          </a:p>
          <a:p>
            <a:r>
              <a:rPr lang="fr-FR" b="1" dirty="0">
                <a:latin typeface="TimesNewRomanPS-BoldMT"/>
              </a:rPr>
              <a:t>L’environnement socio-économique de l’entrepreneur :</a:t>
            </a:r>
          </a:p>
          <a:p>
            <a:pPr algn="just"/>
            <a:r>
              <a:rPr lang="fr-FR" sz="2400" dirty="0"/>
              <a:t>on constate qu’il est en interaction avec son environnement socio-économique (famille, amies, associations, le milieu professionnel …). Toute cette organisation a une main sous-jacente derrière la réussite de l’entrepreneur et un grand impact dans la réalisation du projet</a:t>
            </a:r>
          </a:p>
          <a:p>
            <a:endParaRPr lang="fr-FR" sz="2300" b="1" dirty="0"/>
          </a:p>
        </p:txBody>
      </p:sp>
    </p:spTree>
    <p:extLst>
      <p:ext uri="{BB962C8B-B14F-4D97-AF65-F5344CB8AC3E}">
        <p14:creationId xmlns:p14="http://schemas.microsoft.com/office/powerpoint/2010/main" val="30867930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E13ECD9-B260-4528-A483-B41AB8DFF491}"/>
              </a:ext>
            </a:extLst>
          </p:cNvPr>
          <p:cNvSpPr>
            <a:spLocks noGrp="1"/>
          </p:cNvSpPr>
          <p:nvPr>
            <p:ph idx="1"/>
          </p:nvPr>
        </p:nvSpPr>
        <p:spPr>
          <a:xfrm>
            <a:off x="450167" y="1856935"/>
            <a:ext cx="7621172" cy="4546731"/>
          </a:xfrm>
        </p:spPr>
        <p:txBody>
          <a:bodyPr>
            <a:normAutofit/>
          </a:bodyPr>
          <a:lstStyle/>
          <a:p>
            <a:r>
              <a:rPr lang="fr-FR" sz="2400" b="1" dirty="0"/>
              <a:t>Environnement professionnel, des fonctions et des professions </a:t>
            </a:r>
            <a:r>
              <a:rPr lang="fr-FR" dirty="0"/>
              <a:t>:</a:t>
            </a:r>
          </a:p>
          <a:p>
            <a:r>
              <a:rPr lang="fr-FR" dirty="0"/>
              <a:t>Pour la majorité des entrepreneurs l’idée d’entreprendre vient de leurs expériences. Le milieu professionnel est une source d’inspiration qui leur donne une certaine confiance de la réussite de leur projet, car ils ont acquis des connaissances et des compétences sur le métier. Ce qui fait que l’environnement professionnel joue le rôle d’école où l’entrepreneur apprend à innover et à entreprendre.</a:t>
            </a:r>
          </a:p>
          <a:p>
            <a:r>
              <a:rPr lang="fr-FR" sz="2400" b="1" dirty="0"/>
              <a:t>L’environnement familial et l’entourage : </a:t>
            </a:r>
            <a:r>
              <a:rPr lang="fr-FR" dirty="0"/>
              <a:t>Cet environnement joue un rôle important dans la création de projets. C’est un lieu d’encouragement et de satisfaction pour l’entrepreneur, car la réussite de tout projet est le reflet de l’image et du rôle de la famille dans le processus de création</a:t>
            </a:r>
            <a:endParaRPr lang="fr-FR" sz="2400" b="1" dirty="0"/>
          </a:p>
        </p:txBody>
      </p:sp>
    </p:spTree>
    <p:extLst>
      <p:ext uri="{BB962C8B-B14F-4D97-AF65-F5344CB8AC3E}">
        <p14:creationId xmlns:p14="http://schemas.microsoft.com/office/powerpoint/2010/main" val="1159348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alpha val="54000"/>
                <a:lumMod val="19000"/>
                <a:lumOff val="81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9EC744-F936-4718-AFC3-FD57C2CEF00F}"/>
              </a:ext>
            </a:extLst>
          </p:cNvPr>
          <p:cNvSpPr>
            <a:spLocks noGrp="1"/>
          </p:cNvSpPr>
          <p:nvPr>
            <p:ph type="title"/>
          </p:nvPr>
        </p:nvSpPr>
        <p:spPr>
          <a:xfrm>
            <a:off x="689469" y="417595"/>
            <a:ext cx="8060786" cy="1137085"/>
          </a:xfrm>
        </p:spPr>
        <p:txBody>
          <a:bodyPr>
            <a:normAutofit fontScale="90000"/>
          </a:bodyPr>
          <a:lstStyle/>
          <a:p>
            <a:pPr algn="ctr"/>
            <a:r>
              <a:rPr lang="fr-FR" sz="2100" dirty="0">
                <a:effectLst>
                  <a:outerShdw blurRad="38100" dist="38100" dir="2700000" algn="tl">
                    <a:srgbClr val="000000">
                      <a:alpha val="43137"/>
                    </a:srgbClr>
                  </a:outerShdw>
                </a:effectLst>
                <a:latin typeface="Georgia" panose="02040502050405020303" pitchFamily="18" charset="0"/>
              </a:rPr>
              <a:t>Master Classe sur l’Entreprenariat </a:t>
            </a:r>
            <a:br>
              <a:rPr lang="fr-FR" sz="2100" dirty="0">
                <a:effectLst>
                  <a:outerShdw blurRad="38100" dist="38100" dir="2700000" algn="tl">
                    <a:srgbClr val="000000">
                      <a:alpha val="43137"/>
                    </a:srgbClr>
                  </a:outerShdw>
                </a:effectLst>
                <a:latin typeface="Georgia" panose="02040502050405020303" pitchFamily="18" charset="0"/>
              </a:rPr>
            </a:br>
            <a:r>
              <a:rPr lang="fr-FR" sz="2100" dirty="0">
                <a:effectLst>
                  <a:outerShdw blurRad="38100" dist="38100" dir="2700000" algn="tl">
                    <a:srgbClr val="000000">
                      <a:alpha val="43137"/>
                    </a:srgbClr>
                  </a:outerShdw>
                </a:effectLst>
                <a:latin typeface="Georgia" panose="02040502050405020303" pitchFamily="18" charset="0"/>
              </a:rPr>
              <a:t>Semaine d’Activités Culturelles et d’Insertion professionnelle de l’Université de Bejaia </a:t>
            </a:r>
            <a:br>
              <a:rPr lang="fr-FR" sz="2100" dirty="0">
                <a:effectLst>
                  <a:outerShdw blurRad="38100" dist="38100" dir="2700000" algn="tl">
                    <a:srgbClr val="000000">
                      <a:alpha val="43137"/>
                    </a:srgbClr>
                  </a:outerShdw>
                </a:effectLst>
                <a:latin typeface="Georgia" panose="02040502050405020303" pitchFamily="18" charset="0"/>
              </a:rPr>
            </a:br>
            <a:r>
              <a:rPr lang="fr-FR" sz="2100" dirty="0">
                <a:effectLst>
                  <a:outerShdw blurRad="38100" dist="38100" dir="2700000" algn="tl">
                    <a:srgbClr val="000000">
                      <a:alpha val="43137"/>
                    </a:srgbClr>
                  </a:outerShdw>
                </a:effectLst>
                <a:latin typeface="Georgia" panose="02040502050405020303" pitchFamily="18" charset="0"/>
              </a:rPr>
              <a:t>Projet </a:t>
            </a:r>
            <a:r>
              <a:rPr lang="fr-FR" sz="2100" dirty="0" err="1">
                <a:effectLst>
                  <a:outerShdw blurRad="38100" dist="38100" dir="2700000" algn="tl">
                    <a:srgbClr val="000000">
                      <a:alpha val="43137"/>
                    </a:srgbClr>
                  </a:outerShdw>
                </a:effectLst>
                <a:latin typeface="Georgia" panose="02040502050405020303" pitchFamily="18" charset="0"/>
              </a:rPr>
              <a:t>Ci-RES</a:t>
            </a:r>
            <a:r>
              <a:rPr lang="fr-FR" sz="2100" dirty="0">
                <a:effectLst>
                  <a:outerShdw blurRad="38100" dist="38100" dir="2700000" algn="tl">
                    <a:srgbClr val="000000">
                      <a:alpha val="43137"/>
                    </a:srgbClr>
                  </a:outerShdw>
                </a:effectLst>
                <a:latin typeface="Georgia" panose="02040502050405020303" pitchFamily="18" charset="0"/>
              </a:rPr>
              <a:t> (Erasmus plus)</a:t>
            </a:r>
          </a:p>
        </p:txBody>
      </p:sp>
      <p:sp>
        <p:nvSpPr>
          <p:cNvPr id="7" name="ZoneTexte 3">
            <a:extLst>
              <a:ext uri="{FF2B5EF4-FFF2-40B4-BE49-F238E27FC236}">
                <a16:creationId xmlns:a16="http://schemas.microsoft.com/office/drawing/2014/main" id="{E64DE143-B283-FFF4-7CDB-DC26F6A73F97}"/>
              </a:ext>
            </a:extLst>
          </p:cNvPr>
          <p:cNvSpPr txBox="1"/>
          <p:nvPr/>
        </p:nvSpPr>
        <p:spPr>
          <a:xfrm>
            <a:off x="393745" y="1859339"/>
            <a:ext cx="8470036" cy="3970318"/>
          </a:xfrm>
          <a:prstGeom prst="rect">
            <a:avLst/>
          </a:prstGeom>
          <a:noFill/>
        </p:spPr>
        <p:txBody>
          <a:bodyPr wrap="square" rtlCol="0">
            <a:spAutoFit/>
          </a:bodyPr>
          <a:lstStyle/>
          <a:p>
            <a:r>
              <a:rPr lang="fr-FR" dirty="0">
                <a:latin typeface="Georgia" panose="02040502050405020303" pitchFamily="18" charset="0"/>
              </a:rPr>
              <a:t>Plan de présentation</a:t>
            </a:r>
          </a:p>
          <a:p>
            <a:endParaRPr lang="fr-FR" dirty="0">
              <a:latin typeface="Georgia" panose="02040502050405020303" pitchFamily="18" charset="0"/>
            </a:endParaRPr>
          </a:p>
          <a:p>
            <a:r>
              <a:rPr lang="fr-FR" dirty="0">
                <a:latin typeface="Georgia" panose="02040502050405020303" pitchFamily="18" charset="0"/>
              </a:rPr>
              <a:t>Introduction </a:t>
            </a:r>
          </a:p>
          <a:p>
            <a:pPr marL="285750" indent="-285750">
              <a:buFont typeface="Arial" panose="020B0604020202020204" pitchFamily="34" charset="0"/>
              <a:buChar char="•"/>
            </a:pPr>
            <a:endParaRPr lang="fr-FR" dirty="0">
              <a:latin typeface="Georgia" panose="02040502050405020303" pitchFamily="18" charset="0"/>
            </a:endParaRPr>
          </a:p>
          <a:p>
            <a:pPr marL="285750" indent="-285750">
              <a:buFont typeface="Arial" panose="020B0604020202020204" pitchFamily="34" charset="0"/>
              <a:buChar char="•"/>
            </a:pPr>
            <a:r>
              <a:rPr lang="fr-FR" dirty="0">
                <a:latin typeface="Georgia" panose="02040502050405020303" pitchFamily="18" charset="0"/>
              </a:rPr>
              <a:t>Les 2 E : Entrepreneuriat &amp; </a:t>
            </a:r>
            <a:r>
              <a:rPr lang="fr-FR" dirty="0" err="1">
                <a:latin typeface="Georgia" panose="02040502050405020303" pitchFamily="18" charset="0"/>
              </a:rPr>
              <a:t>Entrepereneur</a:t>
            </a:r>
            <a:endParaRPr lang="fr-FR" dirty="0">
              <a:latin typeface="Georgia" panose="02040502050405020303" pitchFamily="18" charset="0"/>
            </a:endParaRPr>
          </a:p>
          <a:p>
            <a:pPr marL="285750" indent="-285750">
              <a:buFont typeface="Arial" panose="020B0604020202020204" pitchFamily="34" charset="0"/>
              <a:buChar char="•"/>
            </a:pPr>
            <a:r>
              <a:rPr lang="fr-FR" dirty="0">
                <a:latin typeface="Georgia" panose="02040502050405020303" pitchFamily="18" charset="0"/>
              </a:rPr>
              <a:t>Les paradigmes de l’entrepreneuriat</a:t>
            </a:r>
          </a:p>
          <a:p>
            <a:pPr marL="285750" indent="-285750">
              <a:buFont typeface="Arial" panose="020B0604020202020204" pitchFamily="34" charset="0"/>
              <a:buChar char="•"/>
            </a:pPr>
            <a:r>
              <a:rPr lang="fr-FR" dirty="0">
                <a:latin typeface="Georgia" panose="02040502050405020303" pitchFamily="18" charset="0"/>
              </a:rPr>
              <a:t>Les diverses formes d’entrepreneuriat</a:t>
            </a:r>
          </a:p>
          <a:p>
            <a:pPr marL="285750" indent="-285750">
              <a:buFont typeface="Arial" panose="020B0604020202020204" pitchFamily="34" charset="0"/>
              <a:buChar char="•"/>
            </a:pPr>
            <a:r>
              <a:rPr lang="fr-FR" dirty="0">
                <a:latin typeface="Georgia" panose="02040502050405020303" pitchFamily="18" charset="0"/>
              </a:rPr>
              <a:t>Les caractéristiques de l’Entrepreneur</a:t>
            </a:r>
          </a:p>
          <a:p>
            <a:pPr marL="285750" indent="-285750">
              <a:buFont typeface="Arial" panose="020B0604020202020204" pitchFamily="34" charset="0"/>
              <a:buChar char="•"/>
            </a:pPr>
            <a:r>
              <a:rPr lang="fr-FR" dirty="0">
                <a:latin typeface="Georgia" panose="02040502050405020303" pitchFamily="18" charset="0"/>
              </a:rPr>
              <a:t>Motivation des Entrepreneurs</a:t>
            </a:r>
          </a:p>
          <a:p>
            <a:pPr marL="285750" indent="-285750">
              <a:buFont typeface="Arial" panose="020B0604020202020204" pitchFamily="34" charset="0"/>
              <a:buChar char="•"/>
            </a:pPr>
            <a:r>
              <a:rPr lang="fr-CA" dirty="0">
                <a:latin typeface="Georgia" panose="02040502050405020303" pitchFamily="18" charset="0"/>
              </a:rPr>
              <a:t>Le processus entrepreneurial </a:t>
            </a:r>
            <a:r>
              <a:rPr lang="fr-FR" dirty="0">
                <a:latin typeface="Georgia" panose="02040502050405020303" pitchFamily="18" charset="0"/>
              </a:rPr>
              <a:t>(passez de l’idée a l’action) </a:t>
            </a:r>
          </a:p>
          <a:p>
            <a:pPr marL="285750" indent="-285750">
              <a:buFont typeface="Arial" panose="020B0604020202020204" pitchFamily="34" charset="0"/>
              <a:buChar char="•"/>
            </a:pPr>
            <a:r>
              <a:rPr lang="fr-FR" altLang="fr-FR" dirty="0">
                <a:latin typeface="Georgia" panose="02040502050405020303" pitchFamily="18" charset="0"/>
              </a:rPr>
              <a:t>Financement &amp; Statut juridique pour la création d’une E : Cas Algérien</a:t>
            </a:r>
          </a:p>
          <a:p>
            <a:pPr marL="285750" indent="-285750">
              <a:buFont typeface="Arial" panose="020B0604020202020204" pitchFamily="34" charset="0"/>
              <a:buChar char="•"/>
            </a:pPr>
            <a:endParaRPr lang="fr-FR" altLang="fr-FR" dirty="0">
              <a:latin typeface="Georgia" panose="02040502050405020303" pitchFamily="18" charset="0"/>
            </a:endParaRPr>
          </a:p>
          <a:p>
            <a:r>
              <a:rPr lang="fr-FR" altLang="fr-FR" dirty="0">
                <a:latin typeface="Georgia" panose="02040502050405020303" pitchFamily="18" charset="0"/>
              </a:rPr>
              <a:t>Conclusion </a:t>
            </a:r>
            <a:endParaRPr lang="fr-FR" dirty="0">
              <a:latin typeface="Georgia" panose="02040502050405020303" pitchFamily="18" charset="0"/>
            </a:endParaRPr>
          </a:p>
          <a:p>
            <a:pPr marL="285750" indent="-285750">
              <a:buFont typeface="Arial" panose="020B0604020202020204" pitchFamily="34" charset="0"/>
              <a:buChar char="•"/>
            </a:pPr>
            <a:endParaRPr lang="fr-FR" dirty="0">
              <a:latin typeface="Georgia" panose="02040502050405020303" pitchFamily="18" charset="0"/>
            </a:endParaRPr>
          </a:p>
        </p:txBody>
      </p:sp>
      <p:sp>
        <p:nvSpPr>
          <p:cNvPr id="8" name="Titre 1">
            <a:extLst>
              <a:ext uri="{FF2B5EF4-FFF2-40B4-BE49-F238E27FC236}">
                <a16:creationId xmlns:a16="http://schemas.microsoft.com/office/drawing/2014/main" id="{AB32BF44-AB80-689F-3831-F509D9631B5B}"/>
              </a:ext>
            </a:extLst>
          </p:cNvPr>
          <p:cNvSpPr txBox="1">
            <a:spLocks/>
          </p:cNvSpPr>
          <p:nvPr/>
        </p:nvSpPr>
        <p:spPr>
          <a:xfrm>
            <a:off x="689469" y="3259389"/>
            <a:ext cx="8060786" cy="1137085"/>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endParaRPr lang="fr-FR" sz="2400" b="1" dirty="0">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16981731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3" dur="500"/>
                                        <p:tgtEl>
                                          <p:spTgt spid="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animEffect transition="in" filter="randombar(horizontal)">
                                      <p:cBhvr>
                                        <p:cTn id="18" dur="500"/>
                                        <p:tgtEl>
                                          <p:spTgt spid="7">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animEffect transition="in" filter="randombar(horizontal)">
                                      <p:cBhvr>
                                        <p:cTn id="23" dur="500"/>
                                        <p:tgtEl>
                                          <p:spTgt spid="7">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7">
                                            <p:txEl>
                                              <p:pRg st="6" end="6"/>
                                            </p:txEl>
                                          </p:spTgt>
                                        </p:tgtEl>
                                        <p:attrNameLst>
                                          <p:attrName>style.visibility</p:attrName>
                                        </p:attrNameLst>
                                      </p:cBhvr>
                                      <p:to>
                                        <p:strVal val="visible"/>
                                      </p:to>
                                    </p:set>
                                    <p:animEffect transition="in" filter="randombar(horizontal)">
                                      <p:cBhvr>
                                        <p:cTn id="28" dur="500"/>
                                        <p:tgtEl>
                                          <p:spTgt spid="7">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7">
                                            <p:txEl>
                                              <p:pRg st="7" end="7"/>
                                            </p:txEl>
                                          </p:spTgt>
                                        </p:tgtEl>
                                        <p:attrNameLst>
                                          <p:attrName>style.visibility</p:attrName>
                                        </p:attrNameLst>
                                      </p:cBhvr>
                                      <p:to>
                                        <p:strVal val="visible"/>
                                      </p:to>
                                    </p:set>
                                    <p:animEffect transition="in" filter="randombar(horizontal)">
                                      <p:cBhvr>
                                        <p:cTn id="33" dur="500"/>
                                        <p:tgtEl>
                                          <p:spTgt spid="7">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7">
                                            <p:txEl>
                                              <p:pRg st="8" end="8"/>
                                            </p:txEl>
                                          </p:spTgt>
                                        </p:tgtEl>
                                        <p:attrNameLst>
                                          <p:attrName>style.visibility</p:attrName>
                                        </p:attrNameLst>
                                      </p:cBhvr>
                                      <p:to>
                                        <p:strVal val="visible"/>
                                      </p:to>
                                    </p:set>
                                    <p:animEffect transition="in" filter="randombar(horizontal)">
                                      <p:cBhvr>
                                        <p:cTn id="38" dur="500"/>
                                        <p:tgtEl>
                                          <p:spTgt spid="7">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animEffect transition="in" filter="randombar(horizontal)">
                                      <p:cBhvr>
                                        <p:cTn id="47" dur="500"/>
                                        <p:tgtEl>
                                          <p:spTgt spid="7">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nodeType="clickEffect">
                                  <p:stCondLst>
                                    <p:cond delay="0"/>
                                  </p:stCondLst>
                                  <p:childTnLst>
                                    <p:set>
                                      <p:cBhvr>
                                        <p:cTn id="51" dur="1" fill="hold">
                                          <p:stCondLst>
                                            <p:cond delay="0"/>
                                          </p:stCondLst>
                                        </p:cTn>
                                        <p:tgtEl>
                                          <p:spTgt spid="7">
                                            <p:txEl>
                                              <p:pRg st="12" end="12"/>
                                            </p:txEl>
                                          </p:spTgt>
                                        </p:tgtEl>
                                        <p:attrNameLst>
                                          <p:attrName>style.visibility</p:attrName>
                                        </p:attrNameLst>
                                      </p:cBhvr>
                                      <p:to>
                                        <p:strVal val="visible"/>
                                      </p:to>
                                    </p:set>
                                    <p:anim calcmode="lin" valueType="num">
                                      <p:cBhvr>
                                        <p:cTn id="52" dur="1000" fill="hold"/>
                                        <p:tgtEl>
                                          <p:spTgt spid="7">
                                            <p:txEl>
                                              <p:pRg st="12" end="12"/>
                                            </p:txEl>
                                          </p:spTgt>
                                        </p:tgtEl>
                                        <p:attrNameLst>
                                          <p:attrName>ppt_w</p:attrName>
                                        </p:attrNameLst>
                                      </p:cBhvr>
                                      <p:tavLst>
                                        <p:tav tm="0">
                                          <p:val>
                                            <p:fltVal val="0"/>
                                          </p:val>
                                        </p:tav>
                                        <p:tav tm="100000">
                                          <p:val>
                                            <p:strVal val="#ppt_w"/>
                                          </p:val>
                                        </p:tav>
                                      </p:tavLst>
                                    </p:anim>
                                    <p:anim calcmode="lin" valueType="num">
                                      <p:cBhvr>
                                        <p:cTn id="53" dur="1000" fill="hold"/>
                                        <p:tgtEl>
                                          <p:spTgt spid="7">
                                            <p:txEl>
                                              <p:pRg st="12" end="12"/>
                                            </p:txEl>
                                          </p:spTgt>
                                        </p:tgtEl>
                                        <p:attrNameLst>
                                          <p:attrName>ppt_h</p:attrName>
                                        </p:attrNameLst>
                                      </p:cBhvr>
                                      <p:tavLst>
                                        <p:tav tm="0">
                                          <p:val>
                                            <p:fltVal val="0"/>
                                          </p:val>
                                        </p:tav>
                                        <p:tav tm="100000">
                                          <p:val>
                                            <p:strVal val="#ppt_h"/>
                                          </p:val>
                                        </p:tav>
                                      </p:tavLst>
                                    </p:anim>
                                    <p:anim calcmode="lin" valueType="num">
                                      <p:cBhvr>
                                        <p:cTn id="54" dur="1000" fill="hold"/>
                                        <p:tgtEl>
                                          <p:spTgt spid="7">
                                            <p:txEl>
                                              <p:pRg st="12" end="12"/>
                                            </p:txEl>
                                          </p:spTgt>
                                        </p:tgtEl>
                                        <p:attrNameLst>
                                          <p:attrName>style.rotation</p:attrName>
                                        </p:attrNameLst>
                                      </p:cBhvr>
                                      <p:tavLst>
                                        <p:tav tm="0">
                                          <p:val>
                                            <p:fltVal val="90"/>
                                          </p:val>
                                        </p:tav>
                                        <p:tav tm="100000">
                                          <p:val>
                                            <p:fltVal val="0"/>
                                          </p:val>
                                        </p:tav>
                                      </p:tavLst>
                                    </p:anim>
                                    <p:animEffect transition="in" filter="fade">
                                      <p:cBhvr>
                                        <p:cTn id="55" dur="1000"/>
                                        <p:tgtEl>
                                          <p:spTgt spid="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AACC278-06E4-4093-8DEE-CC319C9275D2}"/>
              </a:ext>
            </a:extLst>
          </p:cNvPr>
          <p:cNvSpPr>
            <a:spLocks noGrp="1"/>
          </p:cNvSpPr>
          <p:nvPr>
            <p:ph idx="1"/>
          </p:nvPr>
        </p:nvSpPr>
        <p:spPr/>
        <p:txBody>
          <a:bodyPr>
            <a:normAutofit lnSpcReduction="10000"/>
          </a:bodyPr>
          <a:lstStyle/>
          <a:p>
            <a:r>
              <a:rPr lang="fr-FR" sz="2400" b="1" dirty="0"/>
              <a:t>Environnement externe économique :</a:t>
            </a:r>
          </a:p>
          <a:p>
            <a:r>
              <a:rPr lang="fr-FR" dirty="0"/>
              <a:t>L’entrepreneur doit s’adapter à une nouvelle norme que le marché économique impose, comme celle des fournisseurs, consommateurs, banques, assurances, pouvoirs publics et concurrents. Il doit développer des relations avec tous ces organismes afin de planifier une stratégie et identifier les déterminants qui entourent sa future entreprise</a:t>
            </a:r>
          </a:p>
          <a:p>
            <a:r>
              <a:rPr lang="fr-FR" sz="2400" b="1" dirty="0"/>
              <a:t>Les associations est les structures d’accompagnement :</a:t>
            </a:r>
          </a:p>
          <a:p>
            <a:r>
              <a:rPr lang="fr-FR" dirty="0"/>
              <a:t> il s’agit de toutes les structures que L’Etat met à la disposition des entrepreneurs afin d’innover, comme les structures d’appui pour la promotion des micro-entreprises, les services des banques, ainsi que les différents clubs et associations qui se prêtent au jeu d’aide afin de lancer les innovateurs et les encourager à la création,</a:t>
            </a:r>
          </a:p>
        </p:txBody>
      </p:sp>
    </p:spTree>
    <p:extLst>
      <p:ext uri="{BB962C8B-B14F-4D97-AF65-F5344CB8AC3E}">
        <p14:creationId xmlns:p14="http://schemas.microsoft.com/office/powerpoint/2010/main" val="25055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4817" name="Titre 1">
            <a:extLst>
              <a:ext uri="{FF2B5EF4-FFF2-40B4-BE49-F238E27FC236}">
                <a16:creationId xmlns:a16="http://schemas.microsoft.com/office/drawing/2014/main" id="{9E88CC77-886B-F0F0-2A37-6B0450E08F82}"/>
              </a:ext>
            </a:extLst>
          </p:cNvPr>
          <p:cNvSpPr>
            <a:spLocks noGrp="1"/>
          </p:cNvSpPr>
          <p:nvPr>
            <p:ph type="title"/>
          </p:nvPr>
        </p:nvSpPr>
        <p:spPr/>
        <p:txBody>
          <a:bodyPr>
            <a:normAutofit/>
          </a:bodyPr>
          <a:lstStyle/>
          <a:p>
            <a:pPr algn="ctr"/>
            <a:r>
              <a:rPr lang="fr-FR" altLang="fr-FR" sz="3600" b="1" dirty="0"/>
              <a:t>Financement &amp; Statut juridique pour la création d’une E : Cas Algérien </a:t>
            </a:r>
          </a:p>
        </p:txBody>
      </p:sp>
      <p:sp>
        <p:nvSpPr>
          <p:cNvPr id="34818" name="Espace réservé du contenu 2">
            <a:extLst>
              <a:ext uri="{FF2B5EF4-FFF2-40B4-BE49-F238E27FC236}">
                <a16:creationId xmlns:a16="http://schemas.microsoft.com/office/drawing/2014/main" id="{33657C71-5695-B804-64F1-8E6D2847E064}"/>
              </a:ext>
            </a:extLst>
          </p:cNvPr>
          <p:cNvSpPr>
            <a:spLocks noGrp="1"/>
          </p:cNvSpPr>
          <p:nvPr>
            <p:ph idx="1"/>
          </p:nvPr>
        </p:nvSpPr>
        <p:spPr>
          <a:xfrm>
            <a:off x="0" y="1781604"/>
            <a:ext cx="9143999" cy="4265233"/>
          </a:xfrm>
        </p:spPr>
        <p:txBody>
          <a:bodyPr>
            <a:normAutofit lnSpcReduction="10000"/>
          </a:bodyPr>
          <a:lstStyle/>
          <a:p>
            <a:pPr>
              <a:buFont typeface="Wingdings" panose="05000000000000000000" pitchFamily="2" charset="2"/>
              <a:buChar char="v"/>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t>
            </a:r>
            <a:r>
              <a:rPr lang="fr-FR"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 ministère du commerce et de la promotion des exportations propose des aides financiers selon des conditions plusieurs organismes accordent une aide avec un suivi en phase d’exploitation et avantages accordés, à conditions de mobiliser un apport personnel : ANSEJ, ANGEM, CNAC, ANDI</a:t>
            </a:r>
          </a:p>
          <a:p>
            <a:endParaRPr lang="fr-FR"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fr-FR"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L’ANADE (Agence Nationale d’Appui et de Développement de l’Entreprenariat) </a:t>
            </a:r>
            <a:endParaRPr lang="fr-FR"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fr-FR"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ANGEM (Agence Nationale De Gestion De Crédit) </a:t>
            </a:r>
            <a:endParaRPr lang="fr-FR"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fr-FR"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La CNAC (La Caisse Nationale d’assurances Chômage) </a:t>
            </a:r>
            <a:endParaRPr lang="fr-FR"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fr-FR"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ANDI (Agence Nationale de Développement de l’Investissement) </a:t>
            </a:r>
          </a:p>
          <a:p>
            <a:pPr>
              <a:buFont typeface="Wingdings" panose="05000000000000000000" pitchFamily="2" charset="2"/>
              <a:buChar char="Ø"/>
            </a:pPr>
            <a:endPar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v"/>
            </a:pPr>
            <a:r>
              <a:rPr lang="fr-FR" b="1"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Statut juridique </a:t>
            </a: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dirty="0">
                <a:effectLst/>
                <a:latin typeface="Times New Roman" panose="02020603050405020304" pitchFamily="18" charset="0"/>
                <a:ea typeface="Calibri" panose="020F0502020204030204" pitchFamily="34" charset="0"/>
                <a:cs typeface="Times New Roman" panose="02020603050405020304" pitchFamily="18" charset="0"/>
              </a:rPr>
              <a:t>Créer seul son entreprise </a:t>
            </a:r>
            <a:r>
              <a:rPr lang="fr-FR" dirty="0">
                <a:latin typeface="Times New Roman" panose="02020603050405020304" pitchFamily="18" charset="0"/>
                <a:ea typeface="Calibri" panose="020F0502020204030204" pitchFamily="34" charset="0"/>
                <a:cs typeface="Times New Roman" panose="02020603050405020304" pitchFamily="18" charset="0"/>
              </a:rPr>
              <a:t>&amp; </a:t>
            </a:r>
            <a:r>
              <a:rPr lang="fr-FR" dirty="0">
                <a:effectLst/>
                <a:latin typeface="Times New Roman" panose="02020603050405020304" pitchFamily="18" charset="0"/>
                <a:ea typeface="Calibri" panose="020F0502020204030204" pitchFamily="34" charset="0"/>
                <a:cs typeface="Times New Roman" panose="02020603050405020304" pitchFamily="18" charset="0"/>
              </a:rPr>
              <a:t>Créer une entreprise avec des associés </a:t>
            </a:r>
          </a:p>
          <a:p>
            <a:pPr>
              <a:buFont typeface="Wingdings" panose="05000000000000000000" pitchFamily="2" charset="2"/>
              <a:buChar char="Ø"/>
            </a:pPr>
            <a:endParaRPr lang="fr-FR"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fr-FR" altLang="fr-FR" sz="2400" dirty="0">
              <a:latin typeface="Times New Roman" panose="02020603050405020304" pitchFamily="18" charset="0"/>
              <a:cs typeface="Times New Roman" panose="02020603050405020304" pitchFamily="18" charset="0"/>
            </a:endParaRPr>
          </a:p>
        </p:txBody>
      </p:sp>
      <p:sp>
        <p:nvSpPr>
          <p:cNvPr id="4" name="Espace réservé du pied de page 3">
            <a:extLst>
              <a:ext uri="{FF2B5EF4-FFF2-40B4-BE49-F238E27FC236}">
                <a16:creationId xmlns:a16="http://schemas.microsoft.com/office/drawing/2014/main" id="{B1A4DFDD-C8BC-96B7-04ED-6E28385AF93D}"/>
              </a:ext>
            </a:extLst>
          </p:cNvPr>
          <p:cNvSpPr>
            <a:spLocks noGrp="1"/>
          </p:cNvSpPr>
          <p:nvPr>
            <p:ph type="ftr" sz="quarter" idx="11"/>
          </p:nvPr>
        </p:nvSpPr>
        <p:spPr/>
        <p:txBody>
          <a:bodyPr/>
          <a:lstStyle/>
          <a:p>
            <a:pPr>
              <a:defRPr/>
            </a:pPr>
            <a:r>
              <a:rPr lang="fr-FR" dirty="0"/>
              <a:t>Entrepreneuriat et management:</a:t>
            </a:r>
          </a:p>
        </p:txBody>
      </p:sp>
      <p:sp>
        <p:nvSpPr>
          <p:cNvPr id="5" name="Espace réservé du numéro de diapositive 4">
            <a:extLst>
              <a:ext uri="{FF2B5EF4-FFF2-40B4-BE49-F238E27FC236}">
                <a16:creationId xmlns:a16="http://schemas.microsoft.com/office/drawing/2014/main" id="{23469BE3-A619-F08B-B7CB-46F9A33A713E}"/>
              </a:ext>
            </a:extLst>
          </p:cNvPr>
          <p:cNvSpPr>
            <a:spLocks noGrp="1"/>
          </p:cNvSpPr>
          <p:nvPr>
            <p:ph type="sldNum" sz="quarter" idx="12"/>
          </p:nvPr>
        </p:nvSpPr>
        <p:spPr/>
        <p:txBody>
          <a:bodyPr/>
          <a:lstStyle>
            <a:lvl1pPr eaLnBrk="0" hangingPunct="0">
              <a:defRPr sz="2000">
                <a:solidFill>
                  <a:schemeClr val="tx1"/>
                </a:solidFill>
                <a:latin typeface="Tahoma" panose="020B0604030504040204" pitchFamily="34" charset="0"/>
                <a:ea typeface="MS PGothic" panose="020B0600070205080204" pitchFamily="34" charset="-128"/>
              </a:defRPr>
            </a:lvl1pPr>
            <a:lvl2pPr marL="742950" indent="-285750" eaLnBrk="0" hangingPunct="0">
              <a:defRPr sz="2000">
                <a:solidFill>
                  <a:schemeClr val="tx1"/>
                </a:solidFill>
                <a:latin typeface="Tahoma" panose="020B0604030504040204" pitchFamily="34" charset="0"/>
                <a:ea typeface="MS PGothic" panose="020B0600070205080204" pitchFamily="34" charset="-128"/>
              </a:defRPr>
            </a:lvl2pPr>
            <a:lvl3pPr marL="1143000" indent="-228600" eaLnBrk="0" hangingPunct="0">
              <a:defRPr sz="2000">
                <a:solidFill>
                  <a:schemeClr val="tx1"/>
                </a:solidFill>
                <a:latin typeface="Tahoma" panose="020B0604030504040204" pitchFamily="34" charset="0"/>
                <a:ea typeface="MS PGothic" panose="020B0600070205080204" pitchFamily="34" charset="-128"/>
              </a:defRPr>
            </a:lvl3pPr>
            <a:lvl4pPr marL="1600200" indent="-228600" eaLnBrk="0" hangingPunct="0">
              <a:defRPr sz="2000">
                <a:solidFill>
                  <a:schemeClr val="tx1"/>
                </a:solidFill>
                <a:latin typeface="Tahoma" panose="020B0604030504040204" pitchFamily="34" charset="0"/>
                <a:ea typeface="MS PGothic" panose="020B0600070205080204" pitchFamily="34" charset="-128"/>
              </a:defRPr>
            </a:lvl4pPr>
            <a:lvl5pPr marL="2057400" indent="-228600" eaLnBrk="0" hangingPunct="0">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ahoma" panose="020B0604030504040204" pitchFamily="34" charset="0"/>
                <a:ea typeface="MS PGothic" panose="020B0600070205080204" pitchFamily="34" charset="-128"/>
              </a:defRPr>
            </a:lvl9pPr>
          </a:lstStyle>
          <a:p>
            <a:pPr eaLnBrk="1" hangingPunct="1"/>
            <a:fld id="{F461687E-CEC5-4CD3-B532-A2A70BB417C5}" type="slidenum">
              <a:rPr lang="fr-FR" altLang="fr-FR" sz="1400"/>
              <a:pPr eaLnBrk="1" hangingPunct="1"/>
              <a:t>31</a:t>
            </a:fld>
            <a:endParaRPr lang="fr-FR" altLang="fr-FR" sz="140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17"/>
                                        </p:tgtEl>
                                        <p:attrNameLst>
                                          <p:attrName>style.visibility</p:attrName>
                                        </p:attrNameLst>
                                      </p:cBhvr>
                                      <p:to>
                                        <p:strVal val="visible"/>
                                      </p:to>
                                    </p:set>
                                    <p:anim calcmode="lin" valueType="num">
                                      <p:cBhvr additive="base">
                                        <p:cTn id="7" dur="500" fill="hold"/>
                                        <p:tgtEl>
                                          <p:spTgt spid="34817"/>
                                        </p:tgtEl>
                                        <p:attrNameLst>
                                          <p:attrName>ppt_x</p:attrName>
                                        </p:attrNameLst>
                                      </p:cBhvr>
                                      <p:tavLst>
                                        <p:tav tm="0">
                                          <p:val>
                                            <p:strVal val="#ppt_x"/>
                                          </p:val>
                                        </p:tav>
                                        <p:tav tm="100000">
                                          <p:val>
                                            <p:strVal val="#ppt_x"/>
                                          </p:val>
                                        </p:tav>
                                      </p:tavLst>
                                    </p:anim>
                                    <p:anim calcmode="lin" valueType="num">
                                      <p:cBhvr additive="base">
                                        <p:cTn id="8" dur="500" fill="hold"/>
                                        <p:tgtEl>
                                          <p:spTgt spid="348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childTnLst>
                                    <p:set>
                                      <p:cBhvr>
                                        <p:cTn id="16" dur="1" fill="hold">
                                          <p:stCondLst>
                                            <p:cond delay="0"/>
                                          </p:stCondLst>
                                        </p:cTn>
                                        <p:tgtEl>
                                          <p:spTgt spid="34818">
                                            <p:txEl>
                                              <p:pRg st="2" end="2"/>
                                            </p:txEl>
                                          </p:spTgt>
                                        </p:tgtEl>
                                        <p:attrNameLst>
                                          <p:attrName>style.visibility</p:attrName>
                                        </p:attrNameLst>
                                      </p:cBhvr>
                                      <p:to>
                                        <p:strVal val="visible"/>
                                      </p:to>
                                    </p:set>
                                    <p:animEffect transition="in" filter="fade">
                                      <p:cBhvr>
                                        <p:cTn id="17" dur="2000"/>
                                        <p:tgtEl>
                                          <p:spTgt spid="34818">
                                            <p:txEl>
                                              <p:pRg st="2" end="2"/>
                                            </p:txEl>
                                          </p:spTgt>
                                        </p:tgtEl>
                                      </p:cBhvr>
                                    </p:animEffect>
                                    <p:anim calcmode="lin" valueType="num">
                                      <p:cBhvr>
                                        <p:cTn id="18" dur="2000" fill="hold"/>
                                        <p:tgtEl>
                                          <p:spTgt spid="34818">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4818">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4818">
                                            <p:txEl>
                                              <p:pRg st="3" end="3"/>
                                            </p:txEl>
                                          </p:spTgt>
                                        </p:tgtEl>
                                        <p:attrNameLst>
                                          <p:attrName>style.visibility</p:attrName>
                                        </p:attrNameLst>
                                      </p:cBhvr>
                                      <p:to>
                                        <p:strVal val="visible"/>
                                      </p:to>
                                    </p:set>
                                    <p:animEffect transition="in" filter="circle(in)">
                                      <p:cBhvr>
                                        <p:cTn id="24" dur="2000"/>
                                        <p:tgtEl>
                                          <p:spTgt spid="34818">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4818">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4818">
                                            <p:txEl>
                                              <p:pRg st="5" end="5"/>
                                            </p:txEl>
                                          </p:spTgt>
                                        </p:tgtEl>
                                        <p:attrNameLst>
                                          <p:attrName>style.visibility</p:attrName>
                                        </p:attrNameLst>
                                      </p:cBhvr>
                                      <p:to>
                                        <p:strVal val="visible"/>
                                      </p:to>
                                    </p:set>
                                    <p:animEffect transition="in" filter="barn(inVertical)">
                                      <p:cBhvr>
                                        <p:cTn id="33" dur="500"/>
                                        <p:tgtEl>
                                          <p:spTgt spid="34818">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4818">
                                            <p:txEl>
                                              <p:pRg st="7" end="7"/>
                                            </p:txEl>
                                          </p:spTgt>
                                        </p:tgtEl>
                                        <p:attrNameLst>
                                          <p:attrName>style.visibility</p:attrName>
                                        </p:attrNameLst>
                                      </p:cBhvr>
                                      <p:to>
                                        <p:strVal val="visible"/>
                                      </p:to>
                                    </p:set>
                                    <p:animEffect transition="in" filter="barn(inVertical)">
                                      <p:cBhvr>
                                        <p:cTn id="38" dur="500"/>
                                        <p:tgtEl>
                                          <p:spTgt spid="3481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9EC744-F936-4718-AFC3-FD57C2CEF00F}"/>
              </a:ext>
            </a:extLst>
          </p:cNvPr>
          <p:cNvSpPr>
            <a:spLocks noGrp="1"/>
          </p:cNvSpPr>
          <p:nvPr>
            <p:ph type="title"/>
          </p:nvPr>
        </p:nvSpPr>
        <p:spPr>
          <a:xfrm>
            <a:off x="689469" y="417595"/>
            <a:ext cx="8060786" cy="659037"/>
          </a:xfrm>
        </p:spPr>
        <p:txBody>
          <a:bodyPr>
            <a:normAutofit/>
          </a:bodyPr>
          <a:lstStyle/>
          <a:p>
            <a:pPr algn="ctr"/>
            <a:r>
              <a:rPr lang="fr-FR" sz="3200" dirty="0">
                <a:latin typeface="Georgia" panose="02040502050405020303" pitchFamily="18" charset="0"/>
              </a:rPr>
              <a:t>Les 2 E : </a:t>
            </a:r>
            <a:r>
              <a:rPr lang="fr-FR" sz="3200" dirty="0" err="1">
                <a:latin typeface="Georgia" panose="02040502050405020303" pitchFamily="18" charset="0"/>
              </a:rPr>
              <a:t>Etrepreneuriat</a:t>
            </a:r>
            <a:r>
              <a:rPr lang="fr-FR" sz="3200" dirty="0">
                <a:latin typeface="Georgia" panose="02040502050405020303" pitchFamily="18" charset="0"/>
              </a:rPr>
              <a:t> &amp; Entrepreneur </a:t>
            </a:r>
          </a:p>
        </p:txBody>
      </p:sp>
      <p:sp>
        <p:nvSpPr>
          <p:cNvPr id="3" name="TextBox 2">
            <a:extLst>
              <a:ext uri="{FF2B5EF4-FFF2-40B4-BE49-F238E27FC236}">
                <a16:creationId xmlns:a16="http://schemas.microsoft.com/office/drawing/2014/main" id="{F76834E7-E87B-6701-59C5-136C898C834A}"/>
              </a:ext>
            </a:extLst>
          </p:cNvPr>
          <p:cNvSpPr txBox="1"/>
          <p:nvPr/>
        </p:nvSpPr>
        <p:spPr>
          <a:xfrm>
            <a:off x="0" y="2138516"/>
            <a:ext cx="9144000" cy="2677656"/>
          </a:xfrm>
          <a:prstGeom prst="rect">
            <a:avLst/>
          </a:prstGeom>
          <a:noFill/>
        </p:spPr>
        <p:txBody>
          <a:bodyPr wrap="square" rtlCol="0">
            <a:spAutoFit/>
          </a:bodyPr>
          <a:lstStyle/>
          <a:p>
            <a:pPr marL="0" lvl="0" indent="0">
              <a:buNone/>
            </a:pPr>
            <a:r>
              <a:rPr lang="fr-FR" sz="2400" dirty="0">
                <a:latin typeface="Georgia" panose="02040502050405020303" pitchFamily="18" charset="0"/>
              </a:rPr>
              <a:t> </a:t>
            </a:r>
          </a:p>
          <a:p>
            <a:pPr lvl="0" algn="ctr"/>
            <a:r>
              <a:rPr lang="fr-FR" sz="2400" dirty="0">
                <a:latin typeface="Georgia" panose="02040502050405020303" pitchFamily="18" charset="0"/>
              </a:rPr>
              <a:t>Le phénomène entrepreneurial    </a:t>
            </a:r>
          </a:p>
          <a:p>
            <a:pPr lvl="0" algn="ctr"/>
            <a:endParaRPr lang="fr-FR" sz="2400" dirty="0">
              <a:latin typeface="Georgia" panose="02040502050405020303" pitchFamily="18" charset="0"/>
            </a:endParaRPr>
          </a:p>
          <a:p>
            <a:pPr lvl="0"/>
            <a:r>
              <a:rPr lang="fr-FR" sz="2400" dirty="0">
                <a:latin typeface="Georgia" panose="02040502050405020303" pitchFamily="18" charset="0"/>
              </a:rPr>
              <a:t>           </a:t>
            </a:r>
          </a:p>
          <a:p>
            <a:pPr marL="342900" lvl="0" indent="-342900">
              <a:buFont typeface="Arial" panose="020B0604020202020204" pitchFamily="34" charset="0"/>
              <a:buChar char="•"/>
            </a:pPr>
            <a:endParaRPr lang="fr-FR" sz="2400" dirty="0">
              <a:latin typeface="Georgia" panose="02040502050405020303" pitchFamily="18" charset="0"/>
            </a:endParaRPr>
          </a:p>
          <a:p>
            <a:pPr lvl="0"/>
            <a:r>
              <a:rPr lang="fr-FR" sz="2400" dirty="0">
                <a:latin typeface="Georgia" panose="02040502050405020303" pitchFamily="18" charset="0"/>
              </a:rPr>
              <a:t>                                                                               </a:t>
            </a:r>
          </a:p>
          <a:p>
            <a:endParaRPr lang="fr-FR" sz="2400" dirty="0">
              <a:latin typeface="Georgia" panose="02040502050405020303" pitchFamily="18" charset="0"/>
            </a:endParaRPr>
          </a:p>
        </p:txBody>
      </p:sp>
      <p:sp>
        <p:nvSpPr>
          <p:cNvPr id="5" name="Oval 4">
            <a:extLst>
              <a:ext uri="{FF2B5EF4-FFF2-40B4-BE49-F238E27FC236}">
                <a16:creationId xmlns:a16="http://schemas.microsoft.com/office/drawing/2014/main" id="{EDB05A81-6E3C-54C7-7D4A-E57B2B8DA4CC}"/>
              </a:ext>
            </a:extLst>
          </p:cNvPr>
          <p:cNvSpPr/>
          <p:nvPr/>
        </p:nvSpPr>
        <p:spPr>
          <a:xfrm>
            <a:off x="147486" y="4587274"/>
            <a:ext cx="2949678" cy="1326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latin typeface="Georgia" panose="02040502050405020303" pitchFamily="18" charset="0"/>
              </a:rPr>
              <a:t>l'organisation créée</a:t>
            </a:r>
            <a:endParaRPr lang="fr-FR" b="1" dirty="0"/>
          </a:p>
        </p:txBody>
      </p:sp>
      <p:sp>
        <p:nvSpPr>
          <p:cNvPr id="7" name="Oval 6">
            <a:extLst>
              <a:ext uri="{FF2B5EF4-FFF2-40B4-BE49-F238E27FC236}">
                <a16:creationId xmlns:a16="http://schemas.microsoft.com/office/drawing/2014/main" id="{1C82351E-B2AF-011C-9FA9-75EB6D73EB68}"/>
              </a:ext>
            </a:extLst>
          </p:cNvPr>
          <p:cNvSpPr/>
          <p:nvPr/>
        </p:nvSpPr>
        <p:spPr>
          <a:xfrm>
            <a:off x="3200406" y="4454543"/>
            <a:ext cx="3067660" cy="1460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latin typeface="Georgia" panose="02040502050405020303" pitchFamily="18" charset="0"/>
              </a:rPr>
              <a:t>l'environnement</a:t>
            </a:r>
            <a:endParaRPr lang="fr-FR" b="1" dirty="0"/>
          </a:p>
        </p:txBody>
      </p:sp>
      <p:sp>
        <p:nvSpPr>
          <p:cNvPr id="9" name="Oval 8">
            <a:extLst>
              <a:ext uri="{FF2B5EF4-FFF2-40B4-BE49-F238E27FC236}">
                <a16:creationId xmlns:a16="http://schemas.microsoft.com/office/drawing/2014/main" id="{896BBF80-2EFA-4858-0AB1-A1844051EECB}"/>
              </a:ext>
            </a:extLst>
          </p:cNvPr>
          <p:cNvSpPr/>
          <p:nvPr/>
        </p:nvSpPr>
        <p:spPr>
          <a:xfrm>
            <a:off x="6366387" y="4469290"/>
            <a:ext cx="2753032" cy="1460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latin typeface="Georgia" panose="02040502050405020303" pitchFamily="18" charset="0"/>
              </a:rPr>
              <a:t>l'entrepreneur</a:t>
            </a:r>
          </a:p>
        </p:txBody>
      </p:sp>
      <p:sp>
        <p:nvSpPr>
          <p:cNvPr id="6" name="Arrow: Down 5">
            <a:extLst>
              <a:ext uri="{FF2B5EF4-FFF2-40B4-BE49-F238E27FC236}">
                <a16:creationId xmlns:a16="http://schemas.microsoft.com/office/drawing/2014/main" id="{8A110E7C-A927-933B-1E6B-96106F51BE5E}"/>
              </a:ext>
            </a:extLst>
          </p:cNvPr>
          <p:cNvSpPr/>
          <p:nvPr/>
        </p:nvSpPr>
        <p:spPr>
          <a:xfrm>
            <a:off x="4572000" y="3384756"/>
            <a:ext cx="221226" cy="10255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Arrow: Down 9">
            <a:extLst>
              <a:ext uri="{FF2B5EF4-FFF2-40B4-BE49-F238E27FC236}">
                <a16:creationId xmlns:a16="http://schemas.microsoft.com/office/drawing/2014/main" id="{943D3BF4-A1D6-D291-9672-CF820365A706}"/>
              </a:ext>
            </a:extLst>
          </p:cNvPr>
          <p:cNvSpPr/>
          <p:nvPr/>
        </p:nvSpPr>
        <p:spPr>
          <a:xfrm rot="19039816">
            <a:off x="6629195" y="3282034"/>
            <a:ext cx="214435" cy="13606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Arrow: Down 10">
            <a:extLst>
              <a:ext uri="{FF2B5EF4-FFF2-40B4-BE49-F238E27FC236}">
                <a16:creationId xmlns:a16="http://schemas.microsoft.com/office/drawing/2014/main" id="{29E036A6-7DC0-D989-45A9-0B1C8591C4B3}"/>
              </a:ext>
            </a:extLst>
          </p:cNvPr>
          <p:cNvSpPr/>
          <p:nvPr/>
        </p:nvSpPr>
        <p:spPr>
          <a:xfrm rot="2713522">
            <a:off x="2318898" y="3303953"/>
            <a:ext cx="214435" cy="13606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756039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2" presetClass="emph" presetSubtype="0" fill="hold" nodeType="clickEffect">
                                  <p:stCondLst>
                                    <p:cond delay="0"/>
                                  </p:stCondLst>
                                  <p:childTnLst>
                                    <p:animRot by="120000">
                                      <p:cBhvr>
                                        <p:cTn id="12" dur="100" fill="hold">
                                          <p:stCondLst>
                                            <p:cond delay="0"/>
                                          </p:stCondLst>
                                        </p:cTn>
                                        <p:tgtEl>
                                          <p:spTgt spid="3">
                                            <p:txEl>
                                              <p:pRg st="1" end="1"/>
                                            </p:txEl>
                                          </p:spTgt>
                                        </p:tgtEl>
                                        <p:attrNameLst>
                                          <p:attrName>r</p:attrName>
                                        </p:attrNameLst>
                                      </p:cBhvr>
                                    </p:animRot>
                                    <p:animRot by="-240000">
                                      <p:cBhvr>
                                        <p:cTn id="13" dur="200" fill="hold">
                                          <p:stCondLst>
                                            <p:cond delay="200"/>
                                          </p:stCondLst>
                                        </p:cTn>
                                        <p:tgtEl>
                                          <p:spTgt spid="3">
                                            <p:txEl>
                                              <p:pRg st="1" end="1"/>
                                            </p:txEl>
                                          </p:spTgt>
                                        </p:tgtEl>
                                        <p:attrNameLst>
                                          <p:attrName>r</p:attrName>
                                        </p:attrNameLst>
                                      </p:cBhvr>
                                    </p:animRot>
                                    <p:animRot by="240000">
                                      <p:cBhvr>
                                        <p:cTn id="14" dur="200" fill="hold">
                                          <p:stCondLst>
                                            <p:cond delay="400"/>
                                          </p:stCondLst>
                                        </p:cTn>
                                        <p:tgtEl>
                                          <p:spTgt spid="3">
                                            <p:txEl>
                                              <p:pRg st="1" end="1"/>
                                            </p:txEl>
                                          </p:spTgt>
                                        </p:tgtEl>
                                        <p:attrNameLst>
                                          <p:attrName>r</p:attrName>
                                        </p:attrNameLst>
                                      </p:cBhvr>
                                    </p:animRot>
                                    <p:animRot by="-240000">
                                      <p:cBhvr>
                                        <p:cTn id="15" dur="200" fill="hold">
                                          <p:stCondLst>
                                            <p:cond delay="600"/>
                                          </p:stCondLst>
                                        </p:cTn>
                                        <p:tgtEl>
                                          <p:spTgt spid="3">
                                            <p:txEl>
                                              <p:pRg st="1" end="1"/>
                                            </p:txEl>
                                          </p:spTgt>
                                        </p:tgtEl>
                                        <p:attrNameLst>
                                          <p:attrName>r</p:attrName>
                                        </p:attrNameLst>
                                      </p:cBhvr>
                                    </p:animRot>
                                    <p:animRot by="120000">
                                      <p:cBhvr>
                                        <p:cTn id="16" dur="200" fill="hold">
                                          <p:stCondLst>
                                            <p:cond delay="800"/>
                                          </p:stCondLst>
                                        </p:cTn>
                                        <p:tgtEl>
                                          <p:spTgt spid="3">
                                            <p:txEl>
                                              <p:pRg st="1" end="1"/>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ppt_x"/>
                                          </p:val>
                                        </p:tav>
                                        <p:tav tm="100000">
                                          <p:val>
                                            <p:strVal val="#ppt_x"/>
                                          </p:val>
                                        </p:tav>
                                      </p:tavLst>
                                    </p:anim>
                                    <p:anim calcmode="lin" valueType="num">
                                      <p:cBhvr additive="base">
                                        <p:cTn id="4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7" grpId="0" animBg="1"/>
      <p:bldP spid="9" grpId="0" animBg="1"/>
      <p:bldP spid="6" grpId="0" animBg="1"/>
      <p:bldP spid="10" grpId="0" animBg="1"/>
      <p:bldP spid="1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4817" name="Titre 1">
            <a:extLst>
              <a:ext uri="{FF2B5EF4-FFF2-40B4-BE49-F238E27FC236}">
                <a16:creationId xmlns:a16="http://schemas.microsoft.com/office/drawing/2014/main" id="{9E88CC77-886B-F0F0-2A37-6B0450E08F82}"/>
              </a:ext>
            </a:extLst>
          </p:cNvPr>
          <p:cNvSpPr>
            <a:spLocks noGrp="1"/>
          </p:cNvSpPr>
          <p:nvPr>
            <p:ph type="title"/>
          </p:nvPr>
        </p:nvSpPr>
        <p:spPr>
          <a:xfrm>
            <a:off x="1721405" y="693178"/>
            <a:ext cx="5099255" cy="675477"/>
          </a:xfrm>
        </p:spPr>
        <p:txBody>
          <a:bodyPr>
            <a:normAutofit/>
          </a:bodyPr>
          <a:lstStyle/>
          <a:p>
            <a:pPr algn="ctr"/>
            <a:r>
              <a:rPr lang="fr-FR" altLang="fr-FR" sz="3600" b="1" dirty="0">
                <a:latin typeface="Georgia" panose="02040502050405020303" pitchFamily="18" charset="0"/>
              </a:rPr>
              <a:t>Conclusion</a:t>
            </a:r>
            <a:r>
              <a:rPr lang="fr-FR" altLang="fr-FR" sz="3600" b="1" dirty="0"/>
              <a:t> </a:t>
            </a:r>
          </a:p>
        </p:txBody>
      </p:sp>
      <p:sp>
        <p:nvSpPr>
          <p:cNvPr id="34818" name="Espace réservé du contenu 2">
            <a:extLst>
              <a:ext uri="{FF2B5EF4-FFF2-40B4-BE49-F238E27FC236}">
                <a16:creationId xmlns:a16="http://schemas.microsoft.com/office/drawing/2014/main" id="{33657C71-5695-B804-64F1-8E6D2847E064}"/>
              </a:ext>
            </a:extLst>
          </p:cNvPr>
          <p:cNvSpPr>
            <a:spLocks noGrp="1"/>
          </p:cNvSpPr>
          <p:nvPr>
            <p:ph idx="1"/>
          </p:nvPr>
        </p:nvSpPr>
        <p:spPr>
          <a:xfrm>
            <a:off x="0" y="1781604"/>
            <a:ext cx="9143999" cy="4265233"/>
          </a:xfrm>
        </p:spPr>
        <p:txBody>
          <a:bodyPr>
            <a:normAutofit/>
          </a:bodyPr>
          <a:lstStyle/>
          <a:p>
            <a:pPr marL="0" indent="0" algn="ctr" fontAlgn="base">
              <a:lnSpc>
                <a:spcPct val="100000"/>
              </a:lnSpc>
              <a:spcBef>
                <a:spcPct val="0"/>
              </a:spcBef>
              <a:spcAft>
                <a:spcPct val="0"/>
              </a:spcAft>
              <a:buClrTx/>
              <a:buSzTx/>
              <a:buNone/>
            </a:pPr>
            <a:endParaRPr lang="fr-FR" sz="2400" dirty="0">
              <a:solidFill>
                <a:schemeClr val="tx1"/>
              </a:solidFill>
              <a:latin typeface="Times New Roman" panose="02020603050405020304" pitchFamily="18" charset="0"/>
              <a:ea typeface="Calibri" pitchFamily="34" charset="0"/>
              <a:cs typeface="Times New Roman" panose="02020603050405020304" pitchFamily="18" charset="0"/>
            </a:endParaRPr>
          </a:p>
          <a:p>
            <a:pPr marL="0" indent="0" algn="ctr" fontAlgn="base">
              <a:lnSpc>
                <a:spcPct val="100000"/>
              </a:lnSpc>
              <a:spcBef>
                <a:spcPct val="0"/>
              </a:spcBef>
              <a:spcAft>
                <a:spcPct val="0"/>
              </a:spcAft>
              <a:buClrTx/>
              <a:buSzTx/>
              <a:buNone/>
            </a:pPr>
            <a:endParaRPr lang="fr-FR" sz="2400" dirty="0">
              <a:solidFill>
                <a:schemeClr val="tx1"/>
              </a:solidFill>
              <a:latin typeface="Times New Roman" panose="02020603050405020304" pitchFamily="18" charset="0"/>
              <a:ea typeface="Calibri" pitchFamily="34" charset="0"/>
              <a:cs typeface="Times New Roman" panose="02020603050405020304" pitchFamily="18" charset="0"/>
            </a:endParaRPr>
          </a:p>
          <a:p>
            <a:pPr marL="0" indent="0" algn="ctr" fontAlgn="base">
              <a:lnSpc>
                <a:spcPct val="100000"/>
              </a:lnSpc>
              <a:spcBef>
                <a:spcPct val="0"/>
              </a:spcBef>
              <a:spcAft>
                <a:spcPct val="0"/>
              </a:spcAft>
              <a:buClrTx/>
              <a:buSzTx/>
              <a:buNone/>
            </a:pPr>
            <a:endParaRPr lang="fr-FR" sz="2400" dirty="0">
              <a:solidFill>
                <a:schemeClr val="tx1"/>
              </a:solidFill>
              <a:latin typeface="Times New Roman" panose="02020603050405020304" pitchFamily="18" charset="0"/>
              <a:ea typeface="Calibri" pitchFamily="34" charset="0"/>
              <a:cs typeface="Times New Roman" panose="02020603050405020304" pitchFamily="18" charset="0"/>
            </a:endParaRPr>
          </a:p>
          <a:p>
            <a:pPr marL="0" indent="0" algn="ctr" fontAlgn="base">
              <a:lnSpc>
                <a:spcPct val="100000"/>
              </a:lnSpc>
              <a:spcBef>
                <a:spcPct val="0"/>
              </a:spcBef>
              <a:spcAft>
                <a:spcPct val="0"/>
              </a:spcAft>
              <a:buClrTx/>
              <a:buSzTx/>
              <a:buNone/>
            </a:pPr>
            <a:r>
              <a:rPr lang="fr-FR" sz="2400" dirty="0">
                <a:solidFill>
                  <a:schemeClr val="tx1"/>
                </a:solidFill>
                <a:latin typeface="Times New Roman" panose="02020603050405020304" pitchFamily="18" charset="0"/>
                <a:ea typeface="Calibri" pitchFamily="34" charset="0"/>
                <a:cs typeface="Times New Roman" panose="02020603050405020304" pitchFamily="18" charset="0"/>
              </a:rPr>
              <a:t>Lors de la création d’entreprise, l’entrepreneur cherche souvent à exploiter ses </a:t>
            </a:r>
            <a:r>
              <a:rPr lang="fr-FR"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itchFamily="34" charset="0"/>
                <a:cs typeface="Times New Roman" panose="02020603050405020304" pitchFamily="18" charset="0"/>
              </a:rPr>
              <a:t>réseaux </a:t>
            </a:r>
            <a:r>
              <a:rPr lang="fr-FR" sz="2400" dirty="0">
                <a:solidFill>
                  <a:schemeClr val="tx1"/>
                </a:solidFill>
                <a:latin typeface="Times New Roman" panose="02020603050405020304" pitchFamily="18" charset="0"/>
                <a:ea typeface="Calibri" pitchFamily="34" charset="0"/>
                <a:cs typeface="Times New Roman" panose="02020603050405020304" pitchFamily="18" charset="0"/>
              </a:rPr>
              <a:t>(</a:t>
            </a:r>
            <a:r>
              <a:rPr lang="fr-FR" sz="2400" dirty="0">
                <a:latin typeface="Times New Roman" panose="02020603050405020304" pitchFamily="18" charset="0"/>
                <a:cs typeface="Times New Roman" panose="02020603050405020304" pitchFamily="18" charset="0"/>
              </a:rPr>
              <a:t>les réseaux : privé</a:t>
            </a:r>
            <a:r>
              <a:rPr lang="fr-FR" sz="2400" dirty="0">
                <a:solidFill>
                  <a:schemeClr val="tx1"/>
                </a:solidFill>
                <a:latin typeface="Times New Roman" panose="02020603050405020304" pitchFamily="18" charset="0"/>
                <a:cs typeface="Times New Roman" panose="02020603050405020304" pitchFamily="18" charset="0"/>
              </a:rPr>
              <a:t>, professionnel, du marché, du spécialisé) </a:t>
            </a:r>
            <a:r>
              <a:rPr lang="fr-FR" sz="2400" dirty="0">
                <a:solidFill>
                  <a:schemeClr val="tx1"/>
                </a:solidFill>
                <a:latin typeface="Times New Roman" panose="02020603050405020304" pitchFamily="18" charset="0"/>
                <a:ea typeface="Calibri" pitchFamily="34" charset="0"/>
                <a:cs typeface="Times New Roman" panose="02020603050405020304" pitchFamily="18" charset="0"/>
              </a:rPr>
              <a:t>dans l’intention d’obtenir les ressources qui lui manquent pour assurer le développement de ses affaires.</a:t>
            </a:r>
          </a:p>
          <a:p>
            <a:pPr marL="0" indent="0" fontAlgn="base">
              <a:lnSpc>
                <a:spcPct val="100000"/>
              </a:lnSpc>
              <a:spcBef>
                <a:spcPct val="0"/>
              </a:spcBef>
              <a:spcAft>
                <a:spcPct val="0"/>
              </a:spcAft>
              <a:buClrTx/>
              <a:buSzTx/>
              <a:buNone/>
            </a:pPr>
            <a:endParaRPr lang="fr-FR" sz="2400" dirty="0">
              <a:solidFill>
                <a:schemeClr val="tx1"/>
              </a:solidFill>
              <a:latin typeface="Arial" pitchFamily="34" charset="0"/>
              <a:cs typeface="Arial" pitchFamily="34" charset="0"/>
            </a:endParaRPr>
          </a:p>
        </p:txBody>
      </p:sp>
      <p:sp>
        <p:nvSpPr>
          <p:cNvPr id="4" name="Espace réservé du pied de page 3">
            <a:extLst>
              <a:ext uri="{FF2B5EF4-FFF2-40B4-BE49-F238E27FC236}">
                <a16:creationId xmlns:a16="http://schemas.microsoft.com/office/drawing/2014/main" id="{B1A4DFDD-C8BC-96B7-04ED-6E28385AF93D}"/>
              </a:ext>
            </a:extLst>
          </p:cNvPr>
          <p:cNvSpPr>
            <a:spLocks noGrp="1"/>
          </p:cNvSpPr>
          <p:nvPr>
            <p:ph type="ftr" sz="quarter" idx="11"/>
          </p:nvPr>
        </p:nvSpPr>
        <p:spPr/>
        <p:txBody>
          <a:bodyPr/>
          <a:lstStyle/>
          <a:p>
            <a:pPr>
              <a:defRPr/>
            </a:pPr>
            <a:r>
              <a:rPr lang="fr-FR" dirty="0"/>
              <a:t>Entrepreneuriat et management:</a:t>
            </a:r>
          </a:p>
        </p:txBody>
      </p:sp>
      <p:sp>
        <p:nvSpPr>
          <p:cNvPr id="5" name="Espace réservé du numéro de diapositive 4">
            <a:extLst>
              <a:ext uri="{FF2B5EF4-FFF2-40B4-BE49-F238E27FC236}">
                <a16:creationId xmlns:a16="http://schemas.microsoft.com/office/drawing/2014/main" id="{23469BE3-A619-F08B-B7CB-46F9A33A713E}"/>
              </a:ext>
            </a:extLst>
          </p:cNvPr>
          <p:cNvSpPr>
            <a:spLocks noGrp="1"/>
          </p:cNvSpPr>
          <p:nvPr>
            <p:ph type="sldNum" sz="quarter" idx="12"/>
          </p:nvPr>
        </p:nvSpPr>
        <p:spPr/>
        <p:txBody>
          <a:bodyPr/>
          <a:lstStyle>
            <a:lvl1pPr eaLnBrk="0" hangingPunct="0">
              <a:defRPr sz="2000">
                <a:solidFill>
                  <a:schemeClr val="tx1"/>
                </a:solidFill>
                <a:latin typeface="Tahoma" panose="020B0604030504040204" pitchFamily="34" charset="0"/>
                <a:ea typeface="MS PGothic" panose="020B0600070205080204" pitchFamily="34" charset="-128"/>
              </a:defRPr>
            </a:lvl1pPr>
            <a:lvl2pPr marL="742950" indent="-285750" eaLnBrk="0" hangingPunct="0">
              <a:defRPr sz="2000">
                <a:solidFill>
                  <a:schemeClr val="tx1"/>
                </a:solidFill>
                <a:latin typeface="Tahoma" panose="020B0604030504040204" pitchFamily="34" charset="0"/>
                <a:ea typeface="MS PGothic" panose="020B0600070205080204" pitchFamily="34" charset="-128"/>
              </a:defRPr>
            </a:lvl2pPr>
            <a:lvl3pPr marL="1143000" indent="-228600" eaLnBrk="0" hangingPunct="0">
              <a:defRPr sz="2000">
                <a:solidFill>
                  <a:schemeClr val="tx1"/>
                </a:solidFill>
                <a:latin typeface="Tahoma" panose="020B0604030504040204" pitchFamily="34" charset="0"/>
                <a:ea typeface="MS PGothic" panose="020B0600070205080204" pitchFamily="34" charset="-128"/>
              </a:defRPr>
            </a:lvl3pPr>
            <a:lvl4pPr marL="1600200" indent="-228600" eaLnBrk="0" hangingPunct="0">
              <a:defRPr sz="2000">
                <a:solidFill>
                  <a:schemeClr val="tx1"/>
                </a:solidFill>
                <a:latin typeface="Tahoma" panose="020B0604030504040204" pitchFamily="34" charset="0"/>
                <a:ea typeface="MS PGothic" panose="020B0600070205080204" pitchFamily="34" charset="-128"/>
              </a:defRPr>
            </a:lvl4pPr>
            <a:lvl5pPr marL="2057400" indent="-228600" eaLnBrk="0" hangingPunct="0">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ahoma" panose="020B0604030504040204" pitchFamily="34" charset="0"/>
                <a:ea typeface="MS PGothic" panose="020B0600070205080204" pitchFamily="34" charset="-128"/>
              </a:defRPr>
            </a:lvl9pPr>
          </a:lstStyle>
          <a:p>
            <a:pPr eaLnBrk="1" hangingPunct="1"/>
            <a:fld id="{F461687E-CEC5-4CD3-B532-A2A70BB417C5}" type="slidenum">
              <a:rPr lang="fr-FR" altLang="fr-FR" sz="1400"/>
              <a:pPr eaLnBrk="1" hangingPunct="1"/>
              <a:t>33</a:t>
            </a:fld>
            <a:endParaRPr lang="fr-FR" altLang="fr-FR" sz="1400"/>
          </a:p>
        </p:txBody>
      </p:sp>
    </p:spTree>
    <p:extLst>
      <p:ext uri="{BB962C8B-B14F-4D97-AF65-F5344CB8AC3E}">
        <p14:creationId xmlns:p14="http://schemas.microsoft.com/office/powerpoint/2010/main" val="22166799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17"/>
                                        </p:tgtEl>
                                        <p:attrNameLst>
                                          <p:attrName>style.visibility</p:attrName>
                                        </p:attrNameLst>
                                      </p:cBhvr>
                                      <p:to>
                                        <p:strVal val="visible"/>
                                      </p:to>
                                    </p:set>
                                    <p:anim calcmode="lin" valueType="num">
                                      <p:cBhvr additive="base">
                                        <p:cTn id="7" dur="500" fill="hold"/>
                                        <p:tgtEl>
                                          <p:spTgt spid="34817"/>
                                        </p:tgtEl>
                                        <p:attrNameLst>
                                          <p:attrName>ppt_x</p:attrName>
                                        </p:attrNameLst>
                                      </p:cBhvr>
                                      <p:tavLst>
                                        <p:tav tm="0">
                                          <p:val>
                                            <p:strVal val="#ppt_x"/>
                                          </p:val>
                                        </p:tav>
                                        <p:tav tm="100000">
                                          <p:val>
                                            <p:strVal val="#ppt_x"/>
                                          </p:val>
                                        </p:tav>
                                      </p:tavLst>
                                    </p:anim>
                                    <p:anim calcmode="lin" valueType="num">
                                      <p:cBhvr additive="base">
                                        <p:cTn id="8" dur="500" fill="hold"/>
                                        <p:tgtEl>
                                          <p:spTgt spid="348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mph" presetSubtype="2" fill="hold" nodeType="clickEffect">
                                  <p:stCondLst>
                                    <p:cond delay="0"/>
                                  </p:stCondLst>
                                  <p:childTnLst>
                                    <p:animClr clrSpc="rgb" dir="cw">
                                      <p:cBhvr override="childStyle">
                                        <p:cTn id="12" dur="2000" fill="hold"/>
                                        <p:tgtEl>
                                          <p:spTgt spid="34818">
                                            <p:txEl>
                                              <p:pRg st="3" end="3"/>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7"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DEPANN'EXPRESS - Merci à tous pour votre attention 󾌵 | Facebook">
            <a:extLst>
              <a:ext uri="{FF2B5EF4-FFF2-40B4-BE49-F238E27FC236}">
                <a16:creationId xmlns:a16="http://schemas.microsoft.com/office/drawing/2014/main" id="{0BB63FF6-27AC-DE6F-7068-D03EDB98A0B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7324" y="3098296"/>
            <a:ext cx="2321247" cy="1107056"/>
          </a:xfrm>
          <a:prstGeom prst="rect">
            <a:avLst/>
          </a:prstGeom>
          <a:noFill/>
          <a:extLst>
            <a:ext uri="{909E8E84-426E-40DD-AFC4-6F175D3DCCD1}">
              <a14:hiddenFill xmlns:a14="http://schemas.microsoft.com/office/drawing/2010/main">
                <a:solidFill>
                  <a:srgbClr val="FFFFFF"/>
                </a:solidFill>
              </a14:hiddenFill>
            </a:ext>
          </a:extLst>
        </p:spPr>
      </p:pic>
      <p:sp>
        <p:nvSpPr>
          <p:cNvPr id="34818" name="Espace réservé du contenu 2">
            <a:extLst>
              <a:ext uri="{FF2B5EF4-FFF2-40B4-BE49-F238E27FC236}">
                <a16:creationId xmlns:a16="http://schemas.microsoft.com/office/drawing/2014/main" id="{33657C71-5695-B804-64F1-8E6D2847E064}"/>
              </a:ext>
            </a:extLst>
          </p:cNvPr>
          <p:cNvSpPr>
            <a:spLocks noGrp="1"/>
          </p:cNvSpPr>
          <p:nvPr>
            <p:ph idx="1"/>
          </p:nvPr>
        </p:nvSpPr>
        <p:spPr>
          <a:xfrm>
            <a:off x="3449715" y="1875240"/>
            <a:ext cx="4886961" cy="2121582"/>
          </a:xfrm>
        </p:spPr>
        <p:txBody>
          <a:bodyPr>
            <a:normAutofit fontScale="92500" lnSpcReduction="10000"/>
          </a:bodyPr>
          <a:lstStyle/>
          <a:p>
            <a:pPr marL="0" indent="0" fontAlgn="base">
              <a:spcBef>
                <a:spcPct val="0"/>
              </a:spcBef>
              <a:spcAft>
                <a:spcPts val="600"/>
              </a:spcAft>
              <a:buClrTx/>
              <a:buSzTx/>
              <a:buNone/>
            </a:pPr>
            <a:endParaRPr lang="fr-FR" dirty="0">
              <a:latin typeface="Arial" pitchFamily="34" charset="0"/>
              <a:cs typeface="Arial" pitchFamily="34" charset="0"/>
            </a:endParaRPr>
          </a:p>
          <a:p>
            <a:pPr marL="0" indent="0" algn="ctr" fontAlgn="base">
              <a:spcBef>
                <a:spcPct val="0"/>
              </a:spcBef>
              <a:spcAft>
                <a:spcPts val="600"/>
              </a:spcAft>
              <a:buClrTx/>
              <a:buSzTx/>
              <a:buNone/>
            </a:pPr>
            <a:r>
              <a:rPr lang="fr-FR" sz="3200" b="1" dirty="0">
                <a:effectLst>
                  <a:outerShdw blurRad="38100" dist="38100" dir="2700000" algn="tl">
                    <a:srgbClr val="000000">
                      <a:alpha val="43137"/>
                    </a:srgbClr>
                  </a:outerShdw>
                </a:effectLst>
                <a:latin typeface="Goudy Old Style" panose="02020502050305020303" pitchFamily="18" charset="0"/>
                <a:cs typeface="Arial" pitchFamily="34" charset="0"/>
              </a:rPr>
              <a:t>MERCI DE VOTRE ATTENTION</a:t>
            </a:r>
          </a:p>
          <a:p>
            <a:pPr marL="0" indent="0" algn="ctr" fontAlgn="base">
              <a:spcBef>
                <a:spcPct val="0"/>
              </a:spcBef>
              <a:spcAft>
                <a:spcPts val="600"/>
              </a:spcAft>
              <a:buClrTx/>
              <a:buSzTx/>
              <a:buNone/>
            </a:pPr>
            <a:endParaRPr lang="fr-FR" sz="3200" b="1" dirty="0">
              <a:effectLst>
                <a:outerShdw blurRad="38100" dist="38100" dir="2700000" algn="tl">
                  <a:srgbClr val="000000">
                    <a:alpha val="43137"/>
                  </a:srgbClr>
                </a:outerShdw>
              </a:effectLst>
              <a:latin typeface="Goudy Old Style" panose="02020502050305020303" pitchFamily="18" charset="0"/>
              <a:cs typeface="Arial" pitchFamily="34" charset="0"/>
            </a:endParaRPr>
          </a:p>
          <a:p>
            <a:pPr marL="0" indent="0" algn="ctr" fontAlgn="base">
              <a:spcBef>
                <a:spcPct val="0"/>
              </a:spcBef>
              <a:spcAft>
                <a:spcPts val="600"/>
              </a:spcAft>
              <a:buClrTx/>
              <a:buSzTx/>
              <a:buNone/>
            </a:pPr>
            <a:r>
              <a:rPr lang="fr-FR" sz="3200" b="1" dirty="0">
                <a:effectLst>
                  <a:outerShdw blurRad="38100" dist="38100" dir="2700000" algn="tl">
                    <a:srgbClr val="000000">
                      <a:alpha val="43137"/>
                    </a:srgbClr>
                  </a:outerShdw>
                </a:effectLst>
                <a:latin typeface="Goudy Old Style" panose="02020502050305020303" pitchFamily="18" charset="0"/>
                <a:cs typeface="Arial" pitchFamily="34" charset="0"/>
              </a:rPr>
              <a:t> </a:t>
            </a:r>
          </a:p>
        </p:txBody>
      </p:sp>
      <p:sp>
        <p:nvSpPr>
          <p:cNvPr id="4" name="Espace réservé du pied de page 3">
            <a:extLst>
              <a:ext uri="{FF2B5EF4-FFF2-40B4-BE49-F238E27FC236}">
                <a16:creationId xmlns:a16="http://schemas.microsoft.com/office/drawing/2014/main" id="{B1A4DFDD-C8BC-96B7-04ED-6E28385AF93D}"/>
              </a:ext>
            </a:extLst>
          </p:cNvPr>
          <p:cNvSpPr>
            <a:spLocks noGrp="1"/>
          </p:cNvSpPr>
          <p:nvPr>
            <p:ph type="ftr" sz="quarter" idx="11"/>
          </p:nvPr>
        </p:nvSpPr>
        <p:spPr>
          <a:xfrm>
            <a:off x="2764638" y="6459785"/>
            <a:ext cx="3617103" cy="365125"/>
          </a:xfrm>
        </p:spPr>
        <p:txBody>
          <a:bodyPr>
            <a:normAutofit/>
          </a:bodyPr>
          <a:lstStyle/>
          <a:p>
            <a:pPr>
              <a:spcAft>
                <a:spcPts val="600"/>
              </a:spcAft>
              <a:defRPr/>
            </a:pPr>
            <a:r>
              <a:rPr lang="fr-FR" dirty="0"/>
              <a:t>Entrepreneuriat et management:</a:t>
            </a:r>
            <a:endParaRPr lang="fr-FR"/>
          </a:p>
        </p:txBody>
      </p:sp>
      <p:sp>
        <p:nvSpPr>
          <p:cNvPr id="5" name="Espace réservé du numéro de diapositive 4">
            <a:extLst>
              <a:ext uri="{FF2B5EF4-FFF2-40B4-BE49-F238E27FC236}">
                <a16:creationId xmlns:a16="http://schemas.microsoft.com/office/drawing/2014/main" id="{23469BE3-A619-F08B-B7CB-46F9A33A713E}"/>
              </a:ext>
            </a:extLst>
          </p:cNvPr>
          <p:cNvSpPr>
            <a:spLocks noGrp="1"/>
          </p:cNvSpPr>
          <p:nvPr>
            <p:ph type="sldNum" sz="quarter" idx="12"/>
          </p:nvPr>
        </p:nvSpPr>
        <p:spPr>
          <a:xfrm>
            <a:off x="7425343" y="6459785"/>
            <a:ext cx="984019" cy="365125"/>
          </a:xfrm>
        </p:spPr>
        <p:txBody>
          <a:bodyPr>
            <a:normAutofit/>
          </a:bodyPr>
          <a:lstStyle>
            <a:lvl1pPr eaLnBrk="0" hangingPunct="0">
              <a:defRPr sz="2000">
                <a:solidFill>
                  <a:schemeClr val="tx1"/>
                </a:solidFill>
                <a:latin typeface="Tahoma" panose="020B0604030504040204" pitchFamily="34" charset="0"/>
                <a:ea typeface="MS PGothic" panose="020B0600070205080204" pitchFamily="34" charset="-128"/>
              </a:defRPr>
            </a:lvl1pPr>
            <a:lvl2pPr marL="742950" indent="-285750" eaLnBrk="0" hangingPunct="0">
              <a:defRPr sz="2000">
                <a:solidFill>
                  <a:schemeClr val="tx1"/>
                </a:solidFill>
                <a:latin typeface="Tahoma" panose="020B0604030504040204" pitchFamily="34" charset="0"/>
                <a:ea typeface="MS PGothic" panose="020B0600070205080204" pitchFamily="34" charset="-128"/>
              </a:defRPr>
            </a:lvl2pPr>
            <a:lvl3pPr marL="1143000" indent="-228600" eaLnBrk="0" hangingPunct="0">
              <a:defRPr sz="2000">
                <a:solidFill>
                  <a:schemeClr val="tx1"/>
                </a:solidFill>
                <a:latin typeface="Tahoma" panose="020B0604030504040204" pitchFamily="34" charset="0"/>
                <a:ea typeface="MS PGothic" panose="020B0600070205080204" pitchFamily="34" charset="-128"/>
              </a:defRPr>
            </a:lvl3pPr>
            <a:lvl4pPr marL="1600200" indent="-228600" eaLnBrk="0" hangingPunct="0">
              <a:defRPr sz="2000">
                <a:solidFill>
                  <a:schemeClr val="tx1"/>
                </a:solidFill>
                <a:latin typeface="Tahoma" panose="020B0604030504040204" pitchFamily="34" charset="0"/>
                <a:ea typeface="MS PGothic" panose="020B0600070205080204" pitchFamily="34" charset="-128"/>
              </a:defRPr>
            </a:lvl4pPr>
            <a:lvl5pPr marL="2057400" indent="-228600" eaLnBrk="0" hangingPunct="0">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spcAft>
                <a:spcPts val="600"/>
              </a:spcAft>
            </a:pPr>
            <a:fld id="{F461687E-CEC5-4CD3-B532-A2A70BB417C5}" type="slidenum">
              <a:rPr lang="fr-FR" altLang="fr-FR" sz="1900"/>
              <a:pPr eaLnBrk="1" hangingPunct="1">
                <a:lnSpc>
                  <a:spcPct val="90000"/>
                </a:lnSpc>
                <a:spcAft>
                  <a:spcPts val="600"/>
                </a:spcAft>
              </a:pPr>
              <a:t>34</a:t>
            </a:fld>
            <a:endParaRPr lang="fr-FR" altLang="fr-FR" sz="1900"/>
          </a:p>
        </p:txBody>
      </p:sp>
      <p:sp>
        <p:nvSpPr>
          <p:cNvPr id="2" name="Smiley Face 1">
            <a:extLst>
              <a:ext uri="{FF2B5EF4-FFF2-40B4-BE49-F238E27FC236}">
                <a16:creationId xmlns:a16="http://schemas.microsoft.com/office/drawing/2014/main" id="{EA0DF313-3633-F929-E8BE-E130E4D244ED}"/>
              </a:ext>
            </a:extLst>
          </p:cNvPr>
          <p:cNvSpPr/>
          <p:nvPr/>
        </p:nvSpPr>
        <p:spPr>
          <a:xfrm>
            <a:off x="4854808" y="3637117"/>
            <a:ext cx="2321246" cy="212158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8891077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57250"/>
            <a:ext cx="9144000" cy="3046473"/>
          </a:xfrm>
          <a:prstGeom prst="rect">
            <a:avLst/>
          </a:prstGeom>
        </p:spPr>
      </p:pic>
      <p:pic>
        <p:nvPicPr>
          <p:cNvPr id="3" name="image.jpeg" descr="image.jpeg"/>
          <p:cNvPicPr>
            <a:picLocks noChangeAspect="1"/>
          </p:cNvPicPr>
          <p:nvPr/>
        </p:nvPicPr>
        <p:blipFill>
          <a:blip r:embed="rId3" cstate="print"/>
          <a:stretch>
            <a:fillRect/>
          </a:stretch>
        </p:blipFill>
        <p:spPr>
          <a:xfrm>
            <a:off x="3159057" y="4037409"/>
            <a:ext cx="2989660" cy="853679"/>
          </a:xfrm>
          <a:prstGeom prst="rect">
            <a:avLst/>
          </a:prstGeom>
          <a:ln w="12700">
            <a:miter lim="400000"/>
          </a:ln>
        </p:spPr>
      </p:pic>
    </p:spTree>
    <p:extLst>
      <p:ext uri="{BB962C8B-B14F-4D97-AF65-F5344CB8AC3E}">
        <p14:creationId xmlns:p14="http://schemas.microsoft.com/office/powerpoint/2010/main" val="331668612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8DAAFAF-D9D7-4027-AEEA-405673575FAF}"/>
              </a:ext>
            </a:extLst>
          </p:cNvPr>
          <p:cNvSpPr>
            <a:spLocks noGrp="1"/>
          </p:cNvSpPr>
          <p:nvPr>
            <p:ph idx="1"/>
          </p:nvPr>
        </p:nvSpPr>
        <p:spPr/>
        <p:txBody>
          <a:bodyPr>
            <a:normAutofit/>
          </a:bodyPr>
          <a:lstStyle/>
          <a:p>
            <a:pPr algn="ctr"/>
            <a:r>
              <a:rPr lang="fr-FR" sz="3600" b="1" dirty="0"/>
              <a:t>Ce cours d’introduction à l’entrepreneuriat vise à développer le sens de l’initiative et l’esprit d’entreprise chez l’étudiant, afin de lui faire découvrir et exploiter son plein potentiel entrepreneurial</a:t>
            </a:r>
          </a:p>
        </p:txBody>
      </p:sp>
    </p:spTree>
    <p:extLst>
      <p:ext uri="{BB962C8B-B14F-4D97-AF65-F5344CB8AC3E}">
        <p14:creationId xmlns:p14="http://schemas.microsoft.com/office/powerpoint/2010/main" val="390035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C1DB74-5C94-4E75-BB52-07D2895AED7C}"/>
              </a:ext>
            </a:extLst>
          </p:cNvPr>
          <p:cNvSpPr>
            <a:spLocks noGrp="1"/>
          </p:cNvSpPr>
          <p:nvPr>
            <p:ph type="title"/>
          </p:nvPr>
        </p:nvSpPr>
        <p:spPr/>
        <p:txBody>
          <a:bodyPr/>
          <a:lstStyle/>
          <a:p>
            <a:r>
              <a:rPr lang="fr-FR" b="1" dirty="0"/>
              <a:t>Objectifs </a:t>
            </a:r>
            <a:endParaRPr lang="fr-FR" dirty="0"/>
          </a:p>
        </p:txBody>
      </p:sp>
      <p:sp>
        <p:nvSpPr>
          <p:cNvPr id="3" name="Espace réservé du contenu 2">
            <a:extLst>
              <a:ext uri="{FF2B5EF4-FFF2-40B4-BE49-F238E27FC236}">
                <a16:creationId xmlns:a16="http://schemas.microsoft.com/office/drawing/2014/main" id="{D293DCDC-1A57-47FE-A0ED-54CC64F5F4DD}"/>
              </a:ext>
            </a:extLst>
          </p:cNvPr>
          <p:cNvSpPr>
            <a:spLocks noGrp="1"/>
          </p:cNvSpPr>
          <p:nvPr>
            <p:ph idx="1"/>
          </p:nvPr>
        </p:nvSpPr>
        <p:spPr/>
        <p:txBody>
          <a:bodyPr/>
          <a:lstStyle/>
          <a:p>
            <a:pPr fontAlgn="base"/>
            <a:r>
              <a:rPr lang="fr-FR" sz="2800" b="1" dirty="0"/>
              <a:t>-Identifier les fondements sociaux, psychologiques et économiques de l’entrepreneuriat</a:t>
            </a:r>
          </a:p>
          <a:p>
            <a:pPr fontAlgn="base"/>
            <a:r>
              <a:rPr lang="fr-FR" sz="2800" b="1" dirty="0"/>
              <a:t>-Décrire les processus et les réalités de l’action entrepreneuriale, ainsi que de reconnaître les facteurs qui contribuent à susciter et à développer l’esprit d’entreprise</a:t>
            </a:r>
          </a:p>
          <a:p>
            <a:pPr fontAlgn="base"/>
            <a:r>
              <a:rPr lang="fr-FR" sz="2800" b="1" dirty="0"/>
              <a:t>-Découvrir et de développer son potentiel entrepreneurial.</a:t>
            </a:r>
          </a:p>
          <a:p>
            <a:endParaRPr lang="fr-FR" dirty="0"/>
          </a:p>
        </p:txBody>
      </p:sp>
    </p:spTree>
    <p:extLst>
      <p:ext uri="{BB962C8B-B14F-4D97-AF65-F5344CB8AC3E}">
        <p14:creationId xmlns:p14="http://schemas.microsoft.com/office/powerpoint/2010/main" val="3997749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2">
                <a:alpha val="54000"/>
                <a:lumMod val="19000"/>
                <a:lumOff val="81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9EC744-F936-4718-AFC3-FD57C2CEF00F}"/>
              </a:ext>
            </a:extLst>
          </p:cNvPr>
          <p:cNvSpPr>
            <a:spLocks noGrp="1"/>
          </p:cNvSpPr>
          <p:nvPr>
            <p:ph type="title"/>
          </p:nvPr>
        </p:nvSpPr>
        <p:spPr>
          <a:xfrm>
            <a:off x="689469" y="417595"/>
            <a:ext cx="8060786" cy="659037"/>
          </a:xfrm>
        </p:spPr>
        <p:txBody>
          <a:bodyPr>
            <a:normAutofit/>
          </a:bodyPr>
          <a:lstStyle/>
          <a:p>
            <a:pPr algn="ctr"/>
            <a:r>
              <a:rPr lang="fr-FR" sz="3200" b="1" dirty="0">
                <a:effectLst>
                  <a:outerShdw blurRad="38100" dist="38100" dir="2700000" algn="tl">
                    <a:srgbClr val="000000">
                      <a:alpha val="43137"/>
                    </a:srgbClr>
                  </a:outerShdw>
                </a:effectLst>
                <a:latin typeface="Georgia" panose="02040502050405020303" pitchFamily="18" charset="0"/>
              </a:rPr>
              <a:t>Introduction</a:t>
            </a:r>
            <a:endParaRPr lang="fr-FR" sz="2800" b="1" dirty="0">
              <a:effectLst>
                <a:outerShdw blurRad="38100" dist="38100" dir="2700000" algn="tl">
                  <a:srgbClr val="000000">
                    <a:alpha val="43137"/>
                  </a:srgbClr>
                </a:outerShdw>
              </a:effectLst>
              <a:latin typeface="Georgia" panose="02040502050405020303" pitchFamily="18" charset="0"/>
            </a:endParaRPr>
          </a:p>
        </p:txBody>
      </p:sp>
      <p:sp>
        <p:nvSpPr>
          <p:cNvPr id="8" name="Titre 1">
            <a:extLst>
              <a:ext uri="{FF2B5EF4-FFF2-40B4-BE49-F238E27FC236}">
                <a16:creationId xmlns:a16="http://schemas.microsoft.com/office/drawing/2014/main" id="{AB32BF44-AB80-689F-3831-F509D9631B5B}"/>
              </a:ext>
            </a:extLst>
          </p:cNvPr>
          <p:cNvSpPr txBox="1">
            <a:spLocks/>
          </p:cNvSpPr>
          <p:nvPr/>
        </p:nvSpPr>
        <p:spPr>
          <a:xfrm>
            <a:off x="689469" y="4012087"/>
            <a:ext cx="8060786" cy="953807"/>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endParaRPr lang="fr-FR" sz="2400" b="1" dirty="0">
              <a:effectLst>
                <a:outerShdw blurRad="38100" dist="38100" dir="2700000" algn="tl">
                  <a:srgbClr val="000000">
                    <a:alpha val="43137"/>
                  </a:srgbClr>
                </a:outerShdw>
              </a:effectLst>
              <a:latin typeface="Georgia" panose="02040502050405020303" pitchFamily="18" charset="0"/>
            </a:endParaRPr>
          </a:p>
        </p:txBody>
      </p:sp>
      <p:sp>
        <p:nvSpPr>
          <p:cNvPr id="6" name="Titre 1">
            <a:extLst>
              <a:ext uri="{FF2B5EF4-FFF2-40B4-BE49-F238E27FC236}">
                <a16:creationId xmlns:a16="http://schemas.microsoft.com/office/drawing/2014/main" id="{03A64610-0957-41A2-B6B2-9D03D3879B1C}"/>
              </a:ext>
            </a:extLst>
          </p:cNvPr>
          <p:cNvSpPr txBox="1">
            <a:spLocks/>
          </p:cNvSpPr>
          <p:nvPr/>
        </p:nvSpPr>
        <p:spPr>
          <a:xfrm>
            <a:off x="929526" y="2293034"/>
            <a:ext cx="7580671" cy="3094892"/>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514350" indent="-514350" algn="ctr"/>
            <a:endParaRPr lang="fr-CA" sz="2400" dirty="0">
              <a:solidFill>
                <a:schemeClr val="tx1"/>
              </a:solidFill>
              <a:latin typeface="Georgia" panose="02040502050405020303" pitchFamily="18" charset="0"/>
            </a:endParaRPr>
          </a:p>
          <a:p>
            <a:pPr marL="514350" indent="-514350" algn="ctr"/>
            <a:endParaRPr lang="fr-CA" sz="1800" dirty="0">
              <a:solidFill>
                <a:schemeClr val="tx1"/>
              </a:solidFill>
              <a:latin typeface="Georgia" panose="02040502050405020303" pitchFamily="18" charset="0"/>
            </a:endParaRPr>
          </a:p>
        </p:txBody>
      </p:sp>
      <p:sp>
        <p:nvSpPr>
          <p:cNvPr id="4" name="Rectangle 3">
            <a:extLst>
              <a:ext uri="{FF2B5EF4-FFF2-40B4-BE49-F238E27FC236}">
                <a16:creationId xmlns:a16="http://schemas.microsoft.com/office/drawing/2014/main" id="{C235E8E1-5762-41A6-A0CB-A079DC878F10}"/>
              </a:ext>
            </a:extLst>
          </p:cNvPr>
          <p:cNvSpPr/>
          <p:nvPr/>
        </p:nvSpPr>
        <p:spPr>
          <a:xfrm>
            <a:off x="2363373" y="2476581"/>
            <a:ext cx="4754880" cy="461665"/>
          </a:xfrm>
          <a:prstGeom prst="rect">
            <a:avLst/>
          </a:prstGeom>
        </p:spPr>
        <p:txBody>
          <a:bodyPr wrap="square">
            <a:spAutoFit/>
          </a:bodyPr>
          <a:lstStyle/>
          <a:p>
            <a:pPr marL="514350" indent="-514350" algn="ctr"/>
            <a:r>
              <a:rPr lang="fr-CA" sz="2400" b="1" dirty="0">
                <a:latin typeface="Georgia" panose="02040502050405020303" pitchFamily="18" charset="0"/>
              </a:rPr>
              <a:t>l'entreprenariat</a:t>
            </a:r>
          </a:p>
        </p:txBody>
      </p:sp>
      <p:sp>
        <p:nvSpPr>
          <p:cNvPr id="7" name="Rectangle 6">
            <a:extLst>
              <a:ext uri="{FF2B5EF4-FFF2-40B4-BE49-F238E27FC236}">
                <a16:creationId xmlns:a16="http://schemas.microsoft.com/office/drawing/2014/main" id="{8EB3B180-541B-43CA-BB7D-892AAC02B73F}"/>
              </a:ext>
            </a:extLst>
          </p:cNvPr>
          <p:cNvSpPr/>
          <p:nvPr/>
        </p:nvSpPr>
        <p:spPr>
          <a:xfrm>
            <a:off x="2883877" y="3244334"/>
            <a:ext cx="3981157" cy="461665"/>
          </a:xfrm>
          <a:prstGeom prst="rect">
            <a:avLst/>
          </a:prstGeom>
        </p:spPr>
        <p:txBody>
          <a:bodyPr wrap="square">
            <a:spAutoFit/>
          </a:bodyPr>
          <a:lstStyle/>
          <a:p>
            <a:pPr marL="514350" indent="-514350" algn="ctr"/>
            <a:r>
              <a:rPr lang="fr-CA" sz="2400" b="1" dirty="0">
                <a:latin typeface="Georgia" panose="02040502050405020303" pitchFamily="18" charset="0"/>
              </a:rPr>
              <a:t>l'</a:t>
            </a:r>
            <a:r>
              <a:rPr lang="fr-CA" sz="2400" b="1" dirty="0" err="1">
                <a:latin typeface="Georgia" panose="02040502050405020303" pitchFamily="18" charset="0"/>
              </a:rPr>
              <a:t>entreprenuriat</a:t>
            </a:r>
            <a:endParaRPr lang="fr-CA" sz="2400" b="1" dirty="0">
              <a:latin typeface="Georgia" panose="02040502050405020303" pitchFamily="18" charset="0"/>
            </a:endParaRPr>
          </a:p>
        </p:txBody>
      </p:sp>
    </p:spTree>
    <p:extLst>
      <p:ext uri="{BB962C8B-B14F-4D97-AF65-F5344CB8AC3E}">
        <p14:creationId xmlns:p14="http://schemas.microsoft.com/office/powerpoint/2010/main" val="167060479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9EC744-F936-4718-AFC3-FD57C2CEF00F}"/>
              </a:ext>
            </a:extLst>
          </p:cNvPr>
          <p:cNvSpPr>
            <a:spLocks noGrp="1"/>
          </p:cNvSpPr>
          <p:nvPr>
            <p:ph type="title"/>
          </p:nvPr>
        </p:nvSpPr>
        <p:spPr>
          <a:xfrm>
            <a:off x="689469" y="417595"/>
            <a:ext cx="8060786" cy="659037"/>
          </a:xfrm>
        </p:spPr>
        <p:txBody>
          <a:bodyPr>
            <a:normAutofit/>
          </a:bodyPr>
          <a:lstStyle/>
          <a:p>
            <a:pPr algn="ctr"/>
            <a:r>
              <a:rPr lang="fr-FR" sz="3200" dirty="0">
                <a:latin typeface="Georgia" panose="02040502050405020303" pitchFamily="18" charset="0"/>
              </a:rPr>
              <a:t>Les 2 E : </a:t>
            </a:r>
            <a:r>
              <a:rPr lang="fr-FR" sz="3200" dirty="0" err="1">
                <a:latin typeface="Georgia" panose="02040502050405020303" pitchFamily="18" charset="0"/>
              </a:rPr>
              <a:t>Etrepreneuriat</a:t>
            </a:r>
            <a:r>
              <a:rPr lang="fr-FR" sz="3200" dirty="0">
                <a:latin typeface="Georgia" panose="02040502050405020303" pitchFamily="18" charset="0"/>
              </a:rPr>
              <a:t> &amp; Entrepreneur </a:t>
            </a:r>
          </a:p>
        </p:txBody>
      </p:sp>
      <p:sp>
        <p:nvSpPr>
          <p:cNvPr id="3" name="TextBox 2">
            <a:extLst>
              <a:ext uri="{FF2B5EF4-FFF2-40B4-BE49-F238E27FC236}">
                <a16:creationId xmlns:a16="http://schemas.microsoft.com/office/drawing/2014/main" id="{F76834E7-E87B-6701-59C5-136C898C834A}"/>
              </a:ext>
            </a:extLst>
          </p:cNvPr>
          <p:cNvSpPr txBox="1"/>
          <p:nvPr/>
        </p:nvSpPr>
        <p:spPr>
          <a:xfrm>
            <a:off x="0" y="2138516"/>
            <a:ext cx="9144000" cy="2677656"/>
          </a:xfrm>
          <a:prstGeom prst="rect">
            <a:avLst/>
          </a:prstGeom>
          <a:noFill/>
        </p:spPr>
        <p:txBody>
          <a:bodyPr wrap="square" rtlCol="0">
            <a:spAutoFit/>
          </a:bodyPr>
          <a:lstStyle/>
          <a:p>
            <a:pPr marL="0" lvl="0" indent="0">
              <a:buNone/>
            </a:pPr>
            <a:r>
              <a:rPr lang="fr-FR" sz="2400" dirty="0">
                <a:latin typeface="Georgia" panose="02040502050405020303" pitchFamily="18" charset="0"/>
              </a:rPr>
              <a:t> </a:t>
            </a:r>
          </a:p>
          <a:p>
            <a:pPr lvl="0" algn="ctr"/>
            <a:r>
              <a:rPr lang="fr-FR" sz="2400" dirty="0">
                <a:latin typeface="Georgia" panose="02040502050405020303" pitchFamily="18" charset="0"/>
              </a:rPr>
              <a:t>Le phénomène entrepreneurial    </a:t>
            </a:r>
          </a:p>
          <a:p>
            <a:pPr lvl="0" algn="ctr"/>
            <a:endParaRPr lang="fr-FR" sz="2400" dirty="0">
              <a:latin typeface="Georgia" panose="02040502050405020303" pitchFamily="18" charset="0"/>
            </a:endParaRPr>
          </a:p>
          <a:p>
            <a:pPr lvl="0"/>
            <a:r>
              <a:rPr lang="fr-FR" sz="2400" dirty="0">
                <a:latin typeface="Georgia" panose="02040502050405020303" pitchFamily="18" charset="0"/>
              </a:rPr>
              <a:t>           </a:t>
            </a:r>
          </a:p>
          <a:p>
            <a:pPr marL="342900" lvl="0" indent="-342900">
              <a:buFont typeface="Arial" panose="020B0604020202020204" pitchFamily="34" charset="0"/>
              <a:buChar char="•"/>
            </a:pPr>
            <a:endParaRPr lang="fr-FR" sz="2400" dirty="0">
              <a:latin typeface="Georgia" panose="02040502050405020303" pitchFamily="18" charset="0"/>
            </a:endParaRPr>
          </a:p>
          <a:p>
            <a:pPr lvl="0"/>
            <a:r>
              <a:rPr lang="fr-FR" sz="2400" dirty="0">
                <a:latin typeface="Georgia" panose="02040502050405020303" pitchFamily="18" charset="0"/>
              </a:rPr>
              <a:t>                                                                               </a:t>
            </a:r>
          </a:p>
          <a:p>
            <a:endParaRPr lang="fr-FR" sz="2400" dirty="0">
              <a:latin typeface="Georgia" panose="02040502050405020303" pitchFamily="18" charset="0"/>
            </a:endParaRPr>
          </a:p>
        </p:txBody>
      </p:sp>
      <p:sp>
        <p:nvSpPr>
          <p:cNvPr id="5" name="Oval 4">
            <a:extLst>
              <a:ext uri="{FF2B5EF4-FFF2-40B4-BE49-F238E27FC236}">
                <a16:creationId xmlns:a16="http://schemas.microsoft.com/office/drawing/2014/main" id="{EDB05A81-6E3C-54C7-7D4A-E57B2B8DA4CC}"/>
              </a:ext>
            </a:extLst>
          </p:cNvPr>
          <p:cNvSpPr/>
          <p:nvPr/>
        </p:nvSpPr>
        <p:spPr>
          <a:xfrm>
            <a:off x="147486" y="4587274"/>
            <a:ext cx="2949678" cy="1326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atin typeface="Georgia" panose="02040502050405020303" pitchFamily="18" charset="0"/>
              </a:rPr>
              <a:t>entreprendre</a:t>
            </a:r>
            <a:endParaRPr lang="fr-FR" b="1" dirty="0"/>
          </a:p>
        </p:txBody>
      </p:sp>
      <p:sp>
        <p:nvSpPr>
          <p:cNvPr id="7" name="Oval 6">
            <a:extLst>
              <a:ext uri="{FF2B5EF4-FFF2-40B4-BE49-F238E27FC236}">
                <a16:creationId xmlns:a16="http://schemas.microsoft.com/office/drawing/2014/main" id="{1C82351E-B2AF-011C-9FA9-75EB6D73EB68}"/>
              </a:ext>
            </a:extLst>
          </p:cNvPr>
          <p:cNvSpPr/>
          <p:nvPr/>
        </p:nvSpPr>
        <p:spPr>
          <a:xfrm>
            <a:off x="3200406" y="4454543"/>
            <a:ext cx="3067660" cy="1460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Enterprise </a:t>
            </a:r>
          </a:p>
        </p:txBody>
      </p:sp>
      <p:sp>
        <p:nvSpPr>
          <p:cNvPr id="9" name="Oval 8">
            <a:extLst>
              <a:ext uri="{FF2B5EF4-FFF2-40B4-BE49-F238E27FC236}">
                <a16:creationId xmlns:a16="http://schemas.microsoft.com/office/drawing/2014/main" id="{896BBF80-2EFA-4858-0AB1-A1844051EECB}"/>
              </a:ext>
            </a:extLst>
          </p:cNvPr>
          <p:cNvSpPr/>
          <p:nvPr/>
        </p:nvSpPr>
        <p:spPr>
          <a:xfrm>
            <a:off x="6366387" y="4469290"/>
            <a:ext cx="2753032" cy="1460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latin typeface="Georgia" panose="02040502050405020303" pitchFamily="18" charset="0"/>
              </a:rPr>
              <a:t>l'entrepreneur</a:t>
            </a:r>
          </a:p>
        </p:txBody>
      </p:sp>
      <p:sp>
        <p:nvSpPr>
          <p:cNvPr id="6" name="Arrow: Down 5">
            <a:extLst>
              <a:ext uri="{FF2B5EF4-FFF2-40B4-BE49-F238E27FC236}">
                <a16:creationId xmlns:a16="http://schemas.microsoft.com/office/drawing/2014/main" id="{8A110E7C-A927-933B-1E6B-96106F51BE5E}"/>
              </a:ext>
            </a:extLst>
          </p:cNvPr>
          <p:cNvSpPr/>
          <p:nvPr/>
        </p:nvSpPr>
        <p:spPr>
          <a:xfrm>
            <a:off x="4572000" y="3384756"/>
            <a:ext cx="221226" cy="10255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Arrow: Down 9">
            <a:extLst>
              <a:ext uri="{FF2B5EF4-FFF2-40B4-BE49-F238E27FC236}">
                <a16:creationId xmlns:a16="http://schemas.microsoft.com/office/drawing/2014/main" id="{943D3BF4-A1D6-D291-9672-CF820365A706}"/>
              </a:ext>
            </a:extLst>
          </p:cNvPr>
          <p:cNvSpPr/>
          <p:nvPr/>
        </p:nvSpPr>
        <p:spPr>
          <a:xfrm rot="19039816">
            <a:off x="6629195" y="3282034"/>
            <a:ext cx="214435" cy="13606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Arrow: Down 10">
            <a:extLst>
              <a:ext uri="{FF2B5EF4-FFF2-40B4-BE49-F238E27FC236}">
                <a16:creationId xmlns:a16="http://schemas.microsoft.com/office/drawing/2014/main" id="{29E036A6-7DC0-D989-45A9-0B1C8591C4B3}"/>
              </a:ext>
            </a:extLst>
          </p:cNvPr>
          <p:cNvSpPr/>
          <p:nvPr/>
        </p:nvSpPr>
        <p:spPr>
          <a:xfrm rot="2713522">
            <a:off x="2318898" y="3303953"/>
            <a:ext cx="214435" cy="13606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2006527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2" presetClass="emph" presetSubtype="0" fill="hold" nodeType="clickEffect">
                                  <p:stCondLst>
                                    <p:cond delay="0"/>
                                  </p:stCondLst>
                                  <p:childTnLst>
                                    <p:animRot by="120000">
                                      <p:cBhvr>
                                        <p:cTn id="12" dur="100" fill="hold">
                                          <p:stCondLst>
                                            <p:cond delay="0"/>
                                          </p:stCondLst>
                                        </p:cTn>
                                        <p:tgtEl>
                                          <p:spTgt spid="3">
                                            <p:txEl>
                                              <p:pRg st="1" end="1"/>
                                            </p:txEl>
                                          </p:spTgt>
                                        </p:tgtEl>
                                        <p:attrNameLst>
                                          <p:attrName>r</p:attrName>
                                        </p:attrNameLst>
                                      </p:cBhvr>
                                    </p:animRot>
                                    <p:animRot by="-240000">
                                      <p:cBhvr>
                                        <p:cTn id="13" dur="200" fill="hold">
                                          <p:stCondLst>
                                            <p:cond delay="200"/>
                                          </p:stCondLst>
                                        </p:cTn>
                                        <p:tgtEl>
                                          <p:spTgt spid="3">
                                            <p:txEl>
                                              <p:pRg st="1" end="1"/>
                                            </p:txEl>
                                          </p:spTgt>
                                        </p:tgtEl>
                                        <p:attrNameLst>
                                          <p:attrName>r</p:attrName>
                                        </p:attrNameLst>
                                      </p:cBhvr>
                                    </p:animRot>
                                    <p:animRot by="240000">
                                      <p:cBhvr>
                                        <p:cTn id="14" dur="200" fill="hold">
                                          <p:stCondLst>
                                            <p:cond delay="400"/>
                                          </p:stCondLst>
                                        </p:cTn>
                                        <p:tgtEl>
                                          <p:spTgt spid="3">
                                            <p:txEl>
                                              <p:pRg st="1" end="1"/>
                                            </p:txEl>
                                          </p:spTgt>
                                        </p:tgtEl>
                                        <p:attrNameLst>
                                          <p:attrName>r</p:attrName>
                                        </p:attrNameLst>
                                      </p:cBhvr>
                                    </p:animRot>
                                    <p:animRot by="-240000">
                                      <p:cBhvr>
                                        <p:cTn id="15" dur="200" fill="hold">
                                          <p:stCondLst>
                                            <p:cond delay="600"/>
                                          </p:stCondLst>
                                        </p:cTn>
                                        <p:tgtEl>
                                          <p:spTgt spid="3">
                                            <p:txEl>
                                              <p:pRg st="1" end="1"/>
                                            </p:txEl>
                                          </p:spTgt>
                                        </p:tgtEl>
                                        <p:attrNameLst>
                                          <p:attrName>r</p:attrName>
                                        </p:attrNameLst>
                                      </p:cBhvr>
                                    </p:animRot>
                                    <p:animRot by="120000">
                                      <p:cBhvr>
                                        <p:cTn id="16" dur="200" fill="hold">
                                          <p:stCondLst>
                                            <p:cond delay="800"/>
                                          </p:stCondLst>
                                        </p:cTn>
                                        <p:tgtEl>
                                          <p:spTgt spid="3">
                                            <p:txEl>
                                              <p:pRg st="1" end="1"/>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ppt_x"/>
                                          </p:val>
                                        </p:tav>
                                        <p:tav tm="100000">
                                          <p:val>
                                            <p:strVal val="#ppt_x"/>
                                          </p:val>
                                        </p:tav>
                                      </p:tavLst>
                                    </p:anim>
                                    <p:anim calcmode="lin" valueType="num">
                                      <p:cBhvr additive="base">
                                        <p:cTn id="4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7" grpId="0" animBg="1"/>
      <p:bldP spid="9" grpId="0" animBg="1"/>
      <p:bldP spid="6"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2">
                <a:alpha val="54000"/>
                <a:lumMod val="19000"/>
                <a:lumOff val="81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9EC744-F936-4718-AFC3-FD57C2CEF00F}"/>
              </a:ext>
            </a:extLst>
          </p:cNvPr>
          <p:cNvSpPr>
            <a:spLocks noGrp="1"/>
          </p:cNvSpPr>
          <p:nvPr>
            <p:ph type="title"/>
          </p:nvPr>
        </p:nvSpPr>
        <p:spPr>
          <a:xfrm>
            <a:off x="689469" y="417595"/>
            <a:ext cx="8060786" cy="659037"/>
          </a:xfrm>
        </p:spPr>
        <p:txBody>
          <a:bodyPr>
            <a:normAutofit/>
          </a:bodyPr>
          <a:lstStyle/>
          <a:p>
            <a:pPr algn="ctr"/>
            <a:r>
              <a:rPr lang="fr-FR" sz="3200" dirty="0">
                <a:latin typeface="Georgia" panose="02040502050405020303" pitchFamily="18" charset="0"/>
              </a:rPr>
              <a:t>Les 2 E : </a:t>
            </a:r>
            <a:r>
              <a:rPr lang="fr-FR" sz="3200" dirty="0" err="1">
                <a:latin typeface="Georgia" panose="02040502050405020303" pitchFamily="18" charset="0"/>
              </a:rPr>
              <a:t>Etrepreneuriat</a:t>
            </a:r>
            <a:r>
              <a:rPr lang="fr-FR" sz="3200" dirty="0">
                <a:latin typeface="Georgia" panose="02040502050405020303" pitchFamily="18" charset="0"/>
              </a:rPr>
              <a:t> &amp; Entrepreneur </a:t>
            </a:r>
          </a:p>
        </p:txBody>
      </p:sp>
      <p:sp>
        <p:nvSpPr>
          <p:cNvPr id="8" name="Titre 1">
            <a:extLst>
              <a:ext uri="{FF2B5EF4-FFF2-40B4-BE49-F238E27FC236}">
                <a16:creationId xmlns:a16="http://schemas.microsoft.com/office/drawing/2014/main" id="{AB32BF44-AB80-689F-3831-F509D9631B5B}"/>
              </a:ext>
            </a:extLst>
          </p:cNvPr>
          <p:cNvSpPr txBox="1">
            <a:spLocks/>
          </p:cNvSpPr>
          <p:nvPr/>
        </p:nvSpPr>
        <p:spPr>
          <a:xfrm>
            <a:off x="1055077" y="1800665"/>
            <a:ext cx="7498080" cy="3713870"/>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514350" indent="-514350" algn="ctr"/>
            <a:r>
              <a:rPr lang="fr-CA" sz="2400" b="1" u="sng" dirty="0">
                <a:solidFill>
                  <a:schemeClr val="tx1"/>
                </a:solidFill>
                <a:latin typeface="Georgia" panose="02040502050405020303" pitchFamily="18" charset="0"/>
              </a:rPr>
              <a:t>Qu'est-ce que l'entreprenariat?</a:t>
            </a:r>
          </a:p>
          <a:p>
            <a:pPr marL="514350" indent="-514350" algn="ctr"/>
            <a:endParaRPr lang="fr-CA" sz="2400" dirty="0">
              <a:solidFill>
                <a:schemeClr val="tx1"/>
              </a:solidFill>
              <a:latin typeface="Georgia" panose="02040502050405020303" pitchFamily="18" charset="0"/>
            </a:endParaRPr>
          </a:p>
          <a:p>
            <a:pPr marL="514350" indent="-514350" algn="ctr"/>
            <a:r>
              <a:rPr lang="fr-FR" sz="1800" dirty="0">
                <a:solidFill>
                  <a:schemeClr val="tx1"/>
                </a:solidFill>
                <a:latin typeface="Georgia" panose="02040502050405020303" pitchFamily="18" charset="0"/>
              </a:rPr>
              <a:t>L’entreprenariat, initiation portée par un individu (ou plusieurs individus s’associant pour</a:t>
            </a:r>
          </a:p>
          <a:p>
            <a:pPr marL="514350" indent="-514350" algn="ctr"/>
            <a:r>
              <a:rPr lang="fr-FR" sz="1800" dirty="0">
                <a:solidFill>
                  <a:schemeClr val="tx1"/>
                </a:solidFill>
                <a:latin typeface="Georgia" panose="02040502050405020303" pitchFamily="18" charset="0"/>
              </a:rPr>
              <a:t>l’occasion) construisant ou saisissant une opportunité d’affaire (du moins ce qui est apprécié ou</a:t>
            </a:r>
          </a:p>
          <a:p>
            <a:pPr marL="514350" indent="-514350" algn="ctr"/>
            <a:r>
              <a:rPr lang="fr-FR" sz="1800" dirty="0">
                <a:solidFill>
                  <a:schemeClr val="tx1"/>
                </a:solidFill>
                <a:latin typeface="Georgia" panose="02040502050405020303" pitchFamily="18" charset="0"/>
              </a:rPr>
              <a:t>évalue comme tel), dont le profit n’est pas forcement d’ordre pécuniaire, par l’impulsion d’une</a:t>
            </a:r>
          </a:p>
          <a:p>
            <a:pPr marL="514350" indent="-514350" algn="ctr"/>
            <a:r>
              <a:rPr lang="fr-FR" sz="1800" dirty="0">
                <a:solidFill>
                  <a:schemeClr val="tx1"/>
                </a:solidFill>
                <a:latin typeface="Georgia" panose="02040502050405020303" pitchFamily="18" charset="0"/>
              </a:rPr>
              <a:t>organisation pouvant faire naître une ou plusieurs entités et créant de la valeur nouvelle (plus</a:t>
            </a:r>
          </a:p>
          <a:p>
            <a:pPr marL="514350" indent="-514350" algn="ctr"/>
            <a:r>
              <a:rPr lang="fr-FR" sz="1800" dirty="0">
                <a:solidFill>
                  <a:schemeClr val="tx1"/>
                </a:solidFill>
                <a:latin typeface="Georgia" panose="02040502050405020303" pitchFamily="18" charset="0"/>
              </a:rPr>
              <a:t>forte dans le cas d’une innovation) pour des parties prenantes auxquelles le projet s’adresse</a:t>
            </a:r>
            <a:endParaRPr lang="fr-CA" sz="20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31635796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9EC744-F936-4718-AFC3-FD57C2CEF00F}"/>
              </a:ext>
            </a:extLst>
          </p:cNvPr>
          <p:cNvSpPr>
            <a:spLocks noGrp="1"/>
          </p:cNvSpPr>
          <p:nvPr>
            <p:ph type="title"/>
          </p:nvPr>
        </p:nvSpPr>
        <p:spPr>
          <a:xfrm>
            <a:off x="689469" y="417595"/>
            <a:ext cx="8060786" cy="659037"/>
          </a:xfrm>
        </p:spPr>
        <p:txBody>
          <a:bodyPr>
            <a:normAutofit/>
          </a:bodyPr>
          <a:lstStyle/>
          <a:p>
            <a:pPr algn="ctr"/>
            <a:r>
              <a:rPr lang="fr-FR" sz="3200" dirty="0">
                <a:latin typeface="Georgia" panose="02040502050405020303" pitchFamily="18" charset="0"/>
              </a:rPr>
              <a:t>Les 2 E : </a:t>
            </a:r>
            <a:r>
              <a:rPr lang="fr-FR" sz="3200" dirty="0" err="1">
                <a:latin typeface="Georgia" panose="02040502050405020303" pitchFamily="18" charset="0"/>
              </a:rPr>
              <a:t>Etrepreneuriat</a:t>
            </a:r>
            <a:r>
              <a:rPr lang="fr-FR" sz="3200" dirty="0">
                <a:latin typeface="Georgia" panose="02040502050405020303" pitchFamily="18" charset="0"/>
              </a:rPr>
              <a:t> &amp; Entrepreneur </a:t>
            </a:r>
          </a:p>
        </p:txBody>
      </p:sp>
      <p:sp>
        <p:nvSpPr>
          <p:cNvPr id="3" name="TextBox 2">
            <a:extLst>
              <a:ext uri="{FF2B5EF4-FFF2-40B4-BE49-F238E27FC236}">
                <a16:creationId xmlns:a16="http://schemas.microsoft.com/office/drawing/2014/main" id="{F76834E7-E87B-6701-59C5-136C898C834A}"/>
              </a:ext>
            </a:extLst>
          </p:cNvPr>
          <p:cNvSpPr txBox="1"/>
          <p:nvPr/>
        </p:nvSpPr>
        <p:spPr>
          <a:xfrm>
            <a:off x="0" y="2138516"/>
            <a:ext cx="9144000" cy="2677656"/>
          </a:xfrm>
          <a:prstGeom prst="rect">
            <a:avLst/>
          </a:prstGeom>
          <a:noFill/>
        </p:spPr>
        <p:txBody>
          <a:bodyPr wrap="square" rtlCol="0">
            <a:spAutoFit/>
          </a:bodyPr>
          <a:lstStyle/>
          <a:p>
            <a:pPr marL="0" lvl="0" indent="0">
              <a:buNone/>
            </a:pPr>
            <a:r>
              <a:rPr lang="fr-FR" sz="2400" dirty="0">
                <a:latin typeface="Georgia" panose="02040502050405020303" pitchFamily="18" charset="0"/>
              </a:rPr>
              <a:t> </a:t>
            </a:r>
          </a:p>
          <a:p>
            <a:pPr lvl="0" algn="ctr"/>
            <a:r>
              <a:rPr lang="fr-FR" sz="2400" dirty="0">
                <a:latin typeface="Georgia" panose="02040502050405020303" pitchFamily="18" charset="0"/>
              </a:rPr>
              <a:t>L’entrepreneurial    </a:t>
            </a:r>
          </a:p>
          <a:p>
            <a:pPr lvl="0" algn="ctr"/>
            <a:endParaRPr lang="fr-FR" sz="2400" dirty="0">
              <a:latin typeface="Georgia" panose="02040502050405020303" pitchFamily="18" charset="0"/>
            </a:endParaRPr>
          </a:p>
          <a:p>
            <a:pPr lvl="0"/>
            <a:r>
              <a:rPr lang="fr-FR" sz="2400" dirty="0">
                <a:latin typeface="Georgia" panose="02040502050405020303" pitchFamily="18" charset="0"/>
              </a:rPr>
              <a:t>           </a:t>
            </a:r>
          </a:p>
          <a:p>
            <a:pPr marL="342900" lvl="0" indent="-342900">
              <a:buFont typeface="Arial" panose="020B0604020202020204" pitchFamily="34" charset="0"/>
              <a:buChar char="•"/>
            </a:pPr>
            <a:endParaRPr lang="fr-FR" sz="2400" dirty="0">
              <a:latin typeface="Georgia" panose="02040502050405020303" pitchFamily="18" charset="0"/>
            </a:endParaRPr>
          </a:p>
          <a:p>
            <a:pPr lvl="0"/>
            <a:r>
              <a:rPr lang="fr-FR" sz="2400" dirty="0">
                <a:latin typeface="Georgia" panose="02040502050405020303" pitchFamily="18" charset="0"/>
              </a:rPr>
              <a:t>                                                                               </a:t>
            </a:r>
          </a:p>
          <a:p>
            <a:endParaRPr lang="fr-FR" sz="2400" dirty="0">
              <a:latin typeface="Georgia" panose="02040502050405020303" pitchFamily="18" charset="0"/>
            </a:endParaRPr>
          </a:p>
        </p:txBody>
      </p:sp>
      <p:sp>
        <p:nvSpPr>
          <p:cNvPr id="5" name="Oval 4">
            <a:extLst>
              <a:ext uri="{FF2B5EF4-FFF2-40B4-BE49-F238E27FC236}">
                <a16:creationId xmlns:a16="http://schemas.microsoft.com/office/drawing/2014/main" id="{EDB05A81-6E3C-54C7-7D4A-E57B2B8DA4CC}"/>
              </a:ext>
            </a:extLst>
          </p:cNvPr>
          <p:cNvSpPr/>
          <p:nvPr/>
        </p:nvSpPr>
        <p:spPr>
          <a:xfrm>
            <a:off x="147486" y="4587274"/>
            <a:ext cx="2949678" cy="1326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Porteur de projet </a:t>
            </a:r>
          </a:p>
        </p:txBody>
      </p:sp>
      <p:sp>
        <p:nvSpPr>
          <p:cNvPr id="7" name="Oval 6">
            <a:extLst>
              <a:ext uri="{FF2B5EF4-FFF2-40B4-BE49-F238E27FC236}">
                <a16:creationId xmlns:a16="http://schemas.microsoft.com/office/drawing/2014/main" id="{1C82351E-B2AF-011C-9FA9-75EB6D73EB68}"/>
              </a:ext>
            </a:extLst>
          </p:cNvPr>
          <p:cNvSpPr/>
          <p:nvPr/>
        </p:nvSpPr>
        <p:spPr>
          <a:xfrm>
            <a:off x="3200406" y="4454543"/>
            <a:ext cx="3067660" cy="1460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L’idée à l’opportunité  </a:t>
            </a:r>
          </a:p>
        </p:txBody>
      </p:sp>
      <p:sp>
        <p:nvSpPr>
          <p:cNvPr id="9" name="Oval 8">
            <a:extLst>
              <a:ext uri="{FF2B5EF4-FFF2-40B4-BE49-F238E27FC236}">
                <a16:creationId xmlns:a16="http://schemas.microsoft.com/office/drawing/2014/main" id="{896BBF80-2EFA-4858-0AB1-A1844051EECB}"/>
              </a:ext>
            </a:extLst>
          </p:cNvPr>
          <p:cNvSpPr/>
          <p:nvPr/>
        </p:nvSpPr>
        <p:spPr>
          <a:xfrm>
            <a:off x="6366387" y="4469290"/>
            <a:ext cx="2753032" cy="1460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latin typeface="Georgia" panose="02040502050405020303" pitchFamily="18" charset="0"/>
              </a:rPr>
              <a:t>Un groupe sociale </a:t>
            </a:r>
          </a:p>
        </p:txBody>
      </p:sp>
      <p:sp>
        <p:nvSpPr>
          <p:cNvPr id="6" name="Arrow: Down 5">
            <a:extLst>
              <a:ext uri="{FF2B5EF4-FFF2-40B4-BE49-F238E27FC236}">
                <a16:creationId xmlns:a16="http://schemas.microsoft.com/office/drawing/2014/main" id="{8A110E7C-A927-933B-1E6B-96106F51BE5E}"/>
              </a:ext>
            </a:extLst>
          </p:cNvPr>
          <p:cNvSpPr/>
          <p:nvPr/>
        </p:nvSpPr>
        <p:spPr>
          <a:xfrm>
            <a:off x="4572000" y="3384756"/>
            <a:ext cx="221226" cy="10255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Arrow: Down 9">
            <a:extLst>
              <a:ext uri="{FF2B5EF4-FFF2-40B4-BE49-F238E27FC236}">
                <a16:creationId xmlns:a16="http://schemas.microsoft.com/office/drawing/2014/main" id="{943D3BF4-A1D6-D291-9672-CF820365A706}"/>
              </a:ext>
            </a:extLst>
          </p:cNvPr>
          <p:cNvSpPr/>
          <p:nvPr/>
        </p:nvSpPr>
        <p:spPr>
          <a:xfrm rot="19039816">
            <a:off x="6629195" y="3282034"/>
            <a:ext cx="214435" cy="13606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Arrow: Down 10">
            <a:extLst>
              <a:ext uri="{FF2B5EF4-FFF2-40B4-BE49-F238E27FC236}">
                <a16:creationId xmlns:a16="http://schemas.microsoft.com/office/drawing/2014/main" id="{29E036A6-7DC0-D989-45A9-0B1C8591C4B3}"/>
              </a:ext>
            </a:extLst>
          </p:cNvPr>
          <p:cNvSpPr/>
          <p:nvPr/>
        </p:nvSpPr>
        <p:spPr>
          <a:xfrm rot="2713522">
            <a:off x="2318898" y="3303953"/>
            <a:ext cx="214435" cy="13606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495115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2" presetClass="emph" presetSubtype="0" fill="hold" nodeType="clickEffect">
                                  <p:stCondLst>
                                    <p:cond delay="0"/>
                                  </p:stCondLst>
                                  <p:childTnLst>
                                    <p:animRot by="120000">
                                      <p:cBhvr>
                                        <p:cTn id="12" dur="100" fill="hold">
                                          <p:stCondLst>
                                            <p:cond delay="0"/>
                                          </p:stCondLst>
                                        </p:cTn>
                                        <p:tgtEl>
                                          <p:spTgt spid="3">
                                            <p:txEl>
                                              <p:pRg st="1" end="1"/>
                                            </p:txEl>
                                          </p:spTgt>
                                        </p:tgtEl>
                                        <p:attrNameLst>
                                          <p:attrName>r</p:attrName>
                                        </p:attrNameLst>
                                      </p:cBhvr>
                                    </p:animRot>
                                    <p:animRot by="-240000">
                                      <p:cBhvr>
                                        <p:cTn id="13" dur="200" fill="hold">
                                          <p:stCondLst>
                                            <p:cond delay="200"/>
                                          </p:stCondLst>
                                        </p:cTn>
                                        <p:tgtEl>
                                          <p:spTgt spid="3">
                                            <p:txEl>
                                              <p:pRg st="1" end="1"/>
                                            </p:txEl>
                                          </p:spTgt>
                                        </p:tgtEl>
                                        <p:attrNameLst>
                                          <p:attrName>r</p:attrName>
                                        </p:attrNameLst>
                                      </p:cBhvr>
                                    </p:animRot>
                                    <p:animRot by="240000">
                                      <p:cBhvr>
                                        <p:cTn id="14" dur="200" fill="hold">
                                          <p:stCondLst>
                                            <p:cond delay="400"/>
                                          </p:stCondLst>
                                        </p:cTn>
                                        <p:tgtEl>
                                          <p:spTgt spid="3">
                                            <p:txEl>
                                              <p:pRg st="1" end="1"/>
                                            </p:txEl>
                                          </p:spTgt>
                                        </p:tgtEl>
                                        <p:attrNameLst>
                                          <p:attrName>r</p:attrName>
                                        </p:attrNameLst>
                                      </p:cBhvr>
                                    </p:animRot>
                                    <p:animRot by="-240000">
                                      <p:cBhvr>
                                        <p:cTn id="15" dur="200" fill="hold">
                                          <p:stCondLst>
                                            <p:cond delay="600"/>
                                          </p:stCondLst>
                                        </p:cTn>
                                        <p:tgtEl>
                                          <p:spTgt spid="3">
                                            <p:txEl>
                                              <p:pRg st="1" end="1"/>
                                            </p:txEl>
                                          </p:spTgt>
                                        </p:tgtEl>
                                        <p:attrNameLst>
                                          <p:attrName>r</p:attrName>
                                        </p:attrNameLst>
                                      </p:cBhvr>
                                    </p:animRot>
                                    <p:animRot by="120000">
                                      <p:cBhvr>
                                        <p:cTn id="16" dur="200" fill="hold">
                                          <p:stCondLst>
                                            <p:cond delay="800"/>
                                          </p:stCondLst>
                                        </p:cTn>
                                        <p:tgtEl>
                                          <p:spTgt spid="3">
                                            <p:txEl>
                                              <p:pRg st="1" end="1"/>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ppt_x"/>
                                          </p:val>
                                        </p:tav>
                                        <p:tav tm="100000">
                                          <p:val>
                                            <p:strVal val="#ppt_x"/>
                                          </p:val>
                                        </p:tav>
                                      </p:tavLst>
                                    </p:anim>
                                    <p:anim calcmode="lin" valueType="num">
                                      <p:cBhvr additive="base">
                                        <p:cTn id="4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7" grpId="0" animBg="1"/>
      <p:bldP spid="9" grpId="0" animBg="1"/>
      <p:bldP spid="6" grpId="0" animBg="1"/>
      <p:bldP spid="10" grpId="0" animBg="1"/>
      <p:bldP spid="11"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étrospective">
  <a:themeElements>
    <a:clrScheme name="Bleu chau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5440</TotalTime>
  <Words>1906</Words>
  <Application>Microsoft Office PowerPoint</Application>
  <PresentationFormat>Affichage à l'écran (4:3)</PresentationFormat>
  <Paragraphs>171</Paragraphs>
  <Slides>35</Slides>
  <Notes>2</Notes>
  <HiddenSlides>0</HiddenSlides>
  <MMClips>0</MMClips>
  <ScaleCrop>false</ScaleCrop>
  <HeadingPairs>
    <vt:vector size="6" baseType="variant">
      <vt:variant>
        <vt:lpstr>Polices utilisées</vt:lpstr>
      </vt:variant>
      <vt:variant>
        <vt:i4>10</vt:i4>
      </vt:variant>
      <vt:variant>
        <vt:lpstr>Thème</vt:lpstr>
      </vt:variant>
      <vt:variant>
        <vt:i4>2</vt:i4>
      </vt:variant>
      <vt:variant>
        <vt:lpstr>Titres des diapositives</vt:lpstr>
      </vt:variant>
      <vt:variant>
        <vt:i4>35</vt:i4>
      </vt:variant>
    </vt:vector>
  </HeadingPairs>
  <TitlesOfParts>
    <vt:vector size="47" baseType="lpstr">
      <vt:lpstr>Arial</vt:lpstr>
      <vt:lpstr>Calibri</vt:lpstr>
      <vt:lpstr>Calibri Light</vt:lpstr>
      <vt:lpstr>Georgia</vt:lpstr>
      <vt:lpstr>Goudy Old Style</vt:lpstr>
      <vt:lpstr>Tahoma</vt:lpstr>
      <vt:lpstr>Times New Roman</vt:lpstr>
      <vt:lpstr>TimesNewRomanPS-BoldMT</vt:lpstr>
      <vt:lpstr>TimesNewRomanPSMT</vt:lpstr>
      <vt:lpstr>Wingdings</vt:lpstr>
      <vt:lpstr>Thème Office</vt:lpstr>
      <vt:lpstr>Rétrospective</vt:lpstr>
      <vt:lpstr>Présentation PowerPoint</vt:lpstr>
      <vt:lpstr>Master 2 sur l’Entreprenariat  Semaine d’Activités Culturelles et d’Insertion professionnelle de l’Université de Bejaia  Projet Ci-RES (Erasmus plus)</vt:lpstr>
      <vt:lpstr>Master Classe sur l’Entreprenariat  Semaine d’Activités Culturelles et d’Insertion professionnelle de l’Université de Bejaia  Projet Ci-RES (Erasmus plus)</vt:lpstr>
      <vt:lpstr>Présentation PowerPoint</vt:lpstr>
      <vt:lpstr>Objectifs </vt:lpstr>
      <vt:lpstr>Introduction</vt:lpstr>
      <vt:lpstr>Les 2 E : Etrepreneuriat &amp; Entrepreneur </vt:lpstr>
      <vt:lpstr>Les 2 E : Etrepreneuriat &amp; Entrepreneur </vt:lpstr>
      <vt:lpstr>Les 2 E : Etrepreneuriat &amp; Entrepreneur </vt:lpstr>
      <vt:lpstr>Les théories de l’entrepreneuriat</vt:lpstr>
      <vt:lpstr>Présentation PowerPoint</vt:lpstr>
      <vt:lpstr>Présentation PowerPoint</vt:lpstr>
      <vt:lpstr>Les formes de l’entrepreneuriat</vt:lpstr>
      <vt:lpstr>Présentation PowerPoint</vt:lpstr>
      <vt:lpstr>Présentation PowerPoint</vt:lpstr>
      <vt:lpstr>Présentation PowerPoint</vt:lpstr>
      <vt:lpstr>Présentation PowerPoint</vt:lpstr>
      <vt:lpstr>Présentation PowerPoint</vt:lpstr>
      <vt:lpstr>L’Entrepreneur </vt:lpstr>
      <vt:lpstr>Les caractéristiques de l’Entrepreneur </vt:lpstr>
      <vt:lpstr>Présentation PowerPoint</vt:lpstr>
      <vt:lpstr>Présentation PowerPoint</vt:lpstr>
      <vt:lpstr>Motivations des entrepreneurs </vt:lpstr>
      <vt:lpstr>Présentation PowerPoint</vt:lpstr>
      <vt:lpstr>Le processus entrepreneurial</vt:lpstr>
      <vt:lpstr>Présentation PowerPoint</vt:lpstr>
      <vt:lpstr>Présentation PowerPoint</vt:lpstr>
      <vt:lpstr>Présentation PowerPoint</vt:lpstr>
      <vt:lpstr>Présentation PowerPoint</vt:lpstr>
      <vt:lpstr>Présentation PowerPoint</vt:lpstr>
      <vt:lpstr>Financement &amp; Statut juridique pour la création d’une E : Cas Algérien </vt:lpstr>
      <vt:lpstr>Les 2 E : Etrepreneuriat &amp; Entrepreneur </vt:lpstr>
      <vt:lpstr>Conclusion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TRAVAIL</dc:creator>
  <cp:lastModifiedBy>S-System</cp:lastModifiedBy>
  <cp:revision>82</cp:revision>
  <dcterms:created xsi:type="dcterms:W3CDTF">2020-01-19T13:38:23Z</dcterms:created>
  <dcterms:modified xsi:type="dcterms:W3CDTF">2024-01-04T20:48:22Z</dcterms:modified>
</cp:coreProperties>
</file>