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93" r:id="rId4"/>
    <p:sldId id="259" r:id="rId5"/>
    <p:sldId id="260" r:id="rId6"/>
    <p:sldId id="261" r:id="rId7"/>
    <p:sldId id="262" r:id="rId8"/>
    <p:sldId id="263" r:id="rId9"/>
    <p:sldId id="265" r:id="rId10"/>
    <p:sldId id="283" r:id="rId11"/>
    <p:sldId id="267" r:id="rId12"/>
    <p:sldId id="268" r:id="rId13"/>
    <p:sldId id="269" r:id="rId14"/>
    <p:sldId id="270" r:id="rId15"/>
    <p:sldId id="284" r:id="rId16"/>
    <p:sldId id="285" r:id="rId17"/>
    <p:sldId id="271" r:id="rId18"/>
    <p:sldId id="272" r:id="rId19"/>
    <p:sldId id="273" r:id="rId20"/>
    <p:sldId id="274" r:id="rId21"/>
    <p:sldId id="286" r:id="rId22"/>
    <p:sldId id="275" r:id="rId23"/>
    <p:sldId id="276" r:id="rId24"/>
    <p:sldId id="288" r:id="rId25"/>
    <p:sldId id="277" r:id="rId26"/>
    <p:sldId id="279" r:id="rId27"/>
    <p:sldId id="280" r:id="rId28"/>
    <p:sldId id="289" r:id="rId29"/>
    <p:sldId id="281" r:id="rId30"/>
    <p:sldId id="282" r:id="rId31"/>
    <p:sldId id="290" r:id="rId32"/>
    <p:sldId id="291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Niveau </a:t>
            </a:r>
            <a:r>
              <a:rPr lang="en-US" dirty="0" smtClean="0"/>
              <a:t>instruction Avant </a:t>
            </a:r>
            <a:r>
              <a:rPr lang="en-US" dirty="0"/>
              <a:t>votre départ selon le Sexe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Masculin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sans instruction 1</c:v>
                </c:pt>
                <c:pt idx="1">
                  <c:v>primaire et assimilé</c:v>
                </c:pt>
                <c:pt idx="3">
                  <c:v>secondaire</c:v>
                </c:pt>
                <c:pt idx="4">
                  <c:v>supérieur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21.1</c:v>
                </c:pt>
                <c:pt idx="1">
                  <c:v>34.4</c:v>
                </c:pt>
                <c:pt idx="2">
                  <c:v>20</c:v>
                </c:pt>
                <c:pt idx="3">
                  <c:v>16.7</c:v>
                </c:pt>
                <c:pt idx="4">
                  <c:v>7.8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Féminin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sans instruction 1</c:v>
                </c:pt>
                <c:pt idx="1">
                  <c:v>primaire et assimilé</c:v>
                </c:pt>
                <c:pt idx="3">
                  <c:v>secondaire</c:v>
                </c:pt>
                <c:pt idx="4">
                  <c:v>supérieur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28.6</c:v>
                </c:pt>
                <c:pt idx="1">
                  <c:v>21.4</c:v>
                </c:pt>
                <c:pt idx="2">
                  <c:v>28.6</c:v>
                </c:pt>
                <c:pt idx="3">
                  <c:v>17.899999999999999</c:v>
                </c:pt>
                <c:pt idx="4">
                  <c:v>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sans instruction 1</c:v>
                </c:pt>
                <c:pt idx="1">
                  <c:v>primaire et assimilé</c:v>
                </c:pt>
                <c:pt idx="3">
                  <c:v>secondaire</c:v>
                </c:pt>
                <c:pt idx="4">
                  <c:v>supérieur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22.9</c:v>
                </c:pt>
                <c:pt idx="1">
                  <c:v>31.4</c:v>
                </c:pt>
                <c:pt idx="2">
                  <c:v>22</c:v>
                </c:pt>
                <c:pt idx="3">
                  <c:v>16.899999999999999</c:v>
                </c:pt>
                <c:pt idx="4">
                  <c:v>6.8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1019392"/>
        <c:axId val="31020928"/>
      </c:barChart>
      <c:catAx>
        <c:axId val="3101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020928"/>
        <c:crosses val="autoZero"/>
        <c:auto val="1"/>
        <c:lblAlgn val="ctr"/>
        <c:lblOffset val="100"/>
        <c:noMultiLvlLbl val="0"/>
      </c:catAx>
      <c:valAx>
        <c:axId val="31020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01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Correspondance poste de travail actuel et </a:t>
            </a:r>
            <a:r>
              <a:rPr lang="en-US" dirty="0" smtClean="0"/>
              <a:t>compétances </a:t>
            </a:r>
            <a:r>
              <a:rPr lang="en-US" dirty="0"/>
              <a:t>professionnelles selon la date d'arrivée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Avant 2000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78.599999999999994</c:v>
                </c:pt>
                <c:pt idx="1">
                  <c:v>21.4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 2020 à ce jour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78.099999999999994</c:v>
                </c:pt>
                <c:pt idx="1">
                  <c:v>21.9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100000">
                  <a:schemeClr val="accent3">
                    <a:alpha val="0"/>
                  </a:schemeClr>
                </a:gs>
                <a:gs pos="50000">
                  <a:schemeClr val="accent3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78.3</c:v>
                </c:pt>
                <c:pt idx="1">
                  <c:v>21.7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681984"/>
        <c:axId val="36691968"/>
        <c:axId val="0"/>
      </c:bar3DChart>
      <c:catAx>
        <c:axId val="3668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691968"/>
        <c:crosses val="autoZero"/>
        <c:auto val="1"/>
        <c:lblAlgn val="ctr"/>
        <c:lblOffset val="100"/>
        <c:noMultiLvlLbl val="0"/>
      </c:catAx>
      <c:valAx>
        <c:axId val="3669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68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Situation</a:t>
            </a:r>
            <a:r>
              <a:rPr lang="en-US" baseline="0" dirty="0"/>
              <a:t> financière </a:t>
            </a:r>
            <a:r>
              <a:rPr lang="en-US" baseline="0" dirty="0" smtClean="0"/>
              <a:t>actuelle</a:t>
            </a:r>
            <a:endParaRPr lang="en-US" baseline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"/>
          <c:y val="0.12507211951197342"/>
          <c:w val="1"/>
          <c:h val="0.832154855268606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Avant 2000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améliorée</c:v>
                </c:pt>
                <c:pt idx="1">
                  <c:v>Améliorée</c:v>
                </c:pt>
                <c:pt idx="2">
                  <c:v>Inchangée</c:v>
                </c:pt>
                <c:pt idx="3">
                  <c:v>Diminué</c:v>
                </c:pt>
                <c:pt idx="4">
                  <c:v>Sans Opinion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32.4</c:v>
                </c:pt>
                <c:pt idx="1">
                  <c:v>57.4</c:v>
                </c:pt>
                <c:pt idx="2">
                  <c:v>8.5</c:v>
                </c:pt>
                <c:pt idx="3">
                  <c:v>0</c:v>
                </c:pt>
                <c:pt idx="4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 2020 à ce jour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améliorée</c:v>
                </c:pt>
                <c:pt idx="1">
                  <c:v>Améliorée</c:v>
                </c:pt>
                <c:pt idx="2">
                  <c:v>Inchangée</c:v>
                </c:pt>
                <c:pt idx="3">
                  <c:v>Diminué</c:v>
                </c:pt>
                <c:pt idx="4">
                  <c:v>Sans Opinion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64.8</c:v>
                </c:pt>
                <c:pt idx="2">
                  <c:v>14.1</c:v>
                </c:pt>
                <c:pt idx="3">
                  <c:v>2.8</c:v>
                </c:pt>
                <c:pt idx="4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améliorée</c:v>
                </c:pt>
                <c:pt idx="1">
                  <c:v>Améliorée</c:v>
                </c:pt>
                <c:pt idx="2">
                  <c:v>Inchangée</c:v>
                </c:pt>
                <c:pt idx="3">
                  <c:v>Diminué</c:v>
                </c:pt>
                <c:pt idx="4">
                  <c:v>Sans Opinion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13.6</c:v>
                </c:pt>
                <c:pt idx="1">
                  <c:v>61.9</c:v>
                </c:pt>
                <c:pt idx="2">
                  <c:v>11.9</c:v>
                </c:pt>
                <c:pt idx="3">
                  <c:v>1.7</c:v>
                </c:pt>
                <c:pt idx="4">
                  <c:v>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94686208"/>
        <c:axId val="94704384"/>
      </c:barChart>
      <c:catAx>
        <c:axId val="94686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4704384"/>
        <c:crosses val="autoZero"/>
        <c:auto val="1"/>
        <c:lblAlgn val="ctr"/>
        <c:lblOffset val="100"/>
        <c:noMultiLvlLbl val="0"/>
      </c:catAx>
      <c:valAx>
        <c:axId val="94704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68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Rapports avec les institutions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167185127578417E-2"/>
          <c:y val="3.5284234063392705E-2"/>
          <c:w val="0.96766562974484316"/>
          <c:h val="0.901655243925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jeunes (16 - 34 ans 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bons </c:v>
                </c:pt>
                <c:pt idx="1">
                  <c:v>assz bons</c:v>
                </c:pt>
                <c:pt idx="2">
                  <c:v>Aucun problème </c:v>
                </c:pt>
                <c:pt idx="3">
                  <c:v>j'ai eu quelques problémes</c:v>
                </c:pt>
                <c:pt idx="4">
                  <c:v>j'ai eu beaucoup de problemes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3.6</c:v>
                </c:pt>
                <c:pt idx="1">
                  <c:v>16.7</c:v>
                </c:pt>
                <c:pt idx="2">
                  <c:v>50</c:v>
                </c:pt>
                <c:pt idx="3">
                  <c:v>23.8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Adultes (35 ans et plus)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bons </c:v>
                </c:pt>
                <c:pt idx="1">
                  <c:v>assz bons</c:v>
                </c:pt>
                <c:pt idx="2">
                  <c:v>Aucun problème </c:v>
                </c:pt>
                <c:pt idx="3">
                  <c:v>j'ai eu quelques problémes</c:v>
                </c:pt>
                <c:pt idx="4">
                  <c:v>j'ai eu beaucoup de problemes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2.9</c:v>
                </c:pt>
                <c:pt idx="1">
                  <c:v>29.4</c:v>
                </c:pt>
                <c:pt idx="2">
                  <c:v>52.9</c:v>
                </c:pt>
                <c:pt idx="3">
                  <c:v>14.7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bons </c:v>
                </c:pt>
                <c:pt idx="1">
                  <c:v>assz bons</c:v>
                </c:pt>
                <c:pt idx="2">
                  <c:v>Aucun problème </c:v>
                </c:pt>
                <c:pt idx="3">
                  <c:v>j'ai eu quelques problémes</c:v>
                </c:pt>
                <c:pt idx="4">
                  <c:v>j'ai eu beaucoup de problemes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3.4</c:v>
                </c:pt>
                <c:pt idx="1">
                  <c:v>20.3</c:v>
                </c:pt>
                <c:pt idx="2">
                  <c:v>50.8</c:v>
                </c:pt>
                <c:pt idx="3">
                  <c:v>21.2</c:v>
                </c:pt>
                <c:pt idx="4">
                  <c:v>4.2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94753536"/>
        <c:axId val="94755072"/>
      </c:barChart>
      <c:catAx>
        <c:axId val="94753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4755072"/>
        <c:crosses val="autoZero"/>
        <c:auto val="1"/>
        <c:lblAlgn val="ctr"/>
        <c:lblOffset val="100"/>
        <c:noMultiLvlLbl val="0"/>
      </c:catAx>
      <c:valAx>
        <c:axId val="94755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75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Rapport avec la population Algerienne selon le groupe d'âge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jeunes (16 - 34 ans 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bons </c:v>
                </c:pt>
                <c:pt idx="1">
                  <c:v>assz bons</c:v>
                </c:pt>
                <c:pt idx="2">
                  <c:v>Aucun problème </c:v>
                </c:pt>
                <c:pt idx="3">
                  <c:v>j'ai eu quelques problémes</c:v>
                </c:pt>
                <c:pt idx="4">
                  <c:v>j'ai eu beaucoup de problem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7.1</c:v>
                </c:pt>
                <c:pt idx="1">
                  <c:v>26.2</c:v>
                </c:pt>
                <c:pt idx="2">
                  <c:v>50</c:v>
                </c:pt>
                <c:pt idx="3">
                  <c:v>14.3</c:v>
                </c:pt>
                <c:pt idx="4">
                  <c:v>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Adultes (35 ans et plus)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bons </c:v>
                </c:pt>
                <c:pt idx="1">
                  <c:v>assz bons</c:v>
                </c:pt>
                <c:pt idx="2">
                  <c:v>Aucun problème </c:v>
                </c:pt>
                <c:pt idx="3">
                  <c:v>j'ai eu quelques problémes</c:v>
                </c:pt>
                <c:pt idx="4">
                  <c:v>j'ai eu beaucoup de problem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2.9</c:v>
                </c:pt>
                <c:pt idx="1">
                  <c:v>29.4</c:v>
                </c:pt>
                <c:pt idx="2">
                  <c:v>52.9</c:v>
                </c:pt>
                <c:pt idx="3">
                  <c:v>14.7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Très bons </c:v>
                </c:pt>
                <c:pt idx="1">
                  <c:v>assz bons</c:v>
                </c:pt>
                <c:pt idx="2">
                  <c:v>Aucun problème </c:v>
                </c:pt>
                <c:pt idx="3">
                  <c:v>j'ai eu quelques problémes</c:v>
                </c:pt>
                <c:pt idx="4">
                  <c:v>j'ai eu beaucoup de problem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5.9</c:v>
                </c:pt>
                <c:pt idx="1">
                  <c:v>27.1</c:v>
                </c:pt>
                <c:pt idx="2">
                  <c:v>50.8</c:v>
                </c:pt>
                <c:pt idx="3">
                  <c:v>14.4</c:v>
                </c:pt>
                <c:pt idx="4">
                  <c:v>1.7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94823936"/>
        <c:axId val="94825472"/>
      </c:barChart>
      <c:catAx>
        <c:axId val="94823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4825472"/>
        <c:crosses val="autoZero"/>
        <c:auto val="1"/>
        <c:lblAlgn val="ctr"/>
        <c:lblOffset val="100"/>
        <c:noMultiLvlLbl val="0"/>
      </c:catAx>
      <c:valAx>
        <c:axId val="94825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82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Intention</a:t>
            </a:r>
            <a:r>
              <a:rPr lang="en-US" baseline="0" dirty="0"/>
              <a:t> de quitter l'Algerie selon le nouvel etat civil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celibataire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reparti vers un autre pays</c:v>
                </c:pt>
                <c:pt idx="1">
                  <c:v>retourner vers votre pays d'oigine </c:v>
                </c:pt>
                <c:pt idx="2">
                  <c:v>installé definitivement en Algerie</c:v>
                </c:pt>
                <c:pt idx="3">
                  <c:v>indécis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40</c:v>
                </c:pt>
                <c:pt idx="2">
                  <c:v>10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celibtaire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reparti vers un autre pays</c:v>
                </c:pt>
                <c:pt idx="1">
                  <c:v>retourner vers votre pays d'oigine </c:v>
                </c:pt>
                <c:pt idx="2">
                  <c:v>installé definitivement en Algerie</c:v>
                </c:pt>
                <c:pt idx="3">
                  <c:v>indécis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18.2</c:v>
                </c:pt>
                <c:pt idx="1">
                  <c:v>48.5</c:v>
                </c:pt>
                <c:pt idx="2">
                  <c:v>6.1</c:v>
                </c:pt>
                <c:pt idx="3">
                  <c:v>27.3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reparti vers un autre pays</c:v>
                </c:pt>
                <c:pt idx="1">
                  <c:v>retourner vers votre pays d'oigine </c:v>
                </c:pt>
                <c:pt idx="2">
                  <c:v>installé definitivement en Algerie</c:v>
                </c:pt>
                <c:pt idx="3">
                  <c:v>indécis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30.1</c:v>
                </c:pt>
                <c:pt idx="1">
                  <c:v>43.4</c:v>
                </c:pt>
                <c:pt idx="2">
                  <c:v>8.4</c:v>
                </c:pt>
                <c:pt idx="3">
                  <c:v>18.100000000000001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95284608"/>
        <c:axId val="100488320"/>
      </c:barChart>
      <c:catAx>
        <c:axId val="9528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0488320"/>
        <c:crosses val="autoZero"/>
        <c:auto val="1"/>
        <c:lblAlgn val="ctr"/>
        <c:lblOffset val="100"/>
        <c:noMultiLvlLbl val="0"/>
      </c:catAx>
      <c:valAx>
        <c:axId val="100488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528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Raison de depart selon le sexe</a:t>
            </a:r>
          </a:p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Masculin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Améliorationdes conditions de vie </c:v>
                </c:pt>
                <c:pt idx="1">
                  <c:v>Offre d'emploi à l'étranger</c:v>
                </c:pt>
                <c:pt idx="2">
                  <c:v>Recherche d'emploi</c:v>
                </c:pt>
                <c:pt idx="3">
                  <c:v>Recherche d'un meilleur emploi</c:v>
                </c:pt>
                <c:pt idx="4">
                  <c:v>Recherche conditions de travail meilleures </c:v>
                </c:pt>
                <c:pt idx="5">
                  <c:v>Meilleurs revenus </c:v>
                </c:pt>
                <c:pt idx="6">
                  <c:v>Etudes </c:v>
                </c:pt>
                <c:pt idx="7">
                  <c:v>Pour rejoindre la Famille / le conjoint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68.900000000000006</c:v>
                </c:pt>
                <c:pt idx="1">
                  <c:v>7.8</c:v>
                </c:pt>
                <c:pt idx="2">
                  <c:v>30</c:v>
                </c:pt>
                <c:pt idx="3">
                  <c:v>28.9</c:v>
                </c:pt>
                <c:pt idx="4">
                  <c:v>21.1</c:v>
                </c:pt>
                <c:pt idx="5">
                  <c:v>66.7</c:v>
                </c:pt>
                <c:pt idx="6">
                  <c:v>6.7</c:v>
                </c:pt>
                <c:pt idx="7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Féminin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Améliorationdes conditions de vie </c:v>
                </c:pt>
                <c:pt idx="1">
                  <c:v>Offre d'emploi à l'étranger</c:v>
                </c:pt>
                <c:pt idx="2">
                  <c:v>Recherche d'emploi</c:v>
                </c:pt>
                <c:pt idx="3">
                  <c:v>Recherche d'un meilleur emploi</c:v>
                </c:pt>
                <c:pt idx="4">
                  <c:v>Recherche conditions de travail meilleures </c:v>
                </c:pt>
                <c:pt idx="5">
                  <c:v>Meilleurs revenus </c:v>
                </c:pt>
                <c:pt idx="6">
                  <c:v>Etudes </c:v>
                </c:pt>
                <c:pt idx="7">
                  <c:v>Pour rejoindre la Famille / le conjoint 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71.400000000000006</c:v>
                </c:pt>
                <c:pt idx="1">
                  <c:v>0</c:v>
                </c:pt>
                <c:pt idx="2">
                  <c:v>32.1</c:v>
                </c:pt>
                <c:pt idx="3">
                  <c:v>28.6</c:v>
                </c:pt>
                <c:pt idx="4">
                  <c:v>14.3</c:v>
                </c:pt>
                <c:pt idx="5">
                  <c:v>78.599999999999994</c:v>
                </c:pt>
                <c:pt idx="6">
                  <c:v>3.6</c:v>
                </c:pt>
                <c:pt idx="7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Améliorationdes conditions de vie </c:v>
                </c:pt>
                <c:pt idx="1">
                  <c:v>Offre d'emploi à l'étranger</c:v>
                </c:pt>
                <c:pt idx="2">
                  <c:v>Recherche d'emploi</c:v>
                </c:pt>
                <c:pt idx="3">
                  <c:v>Recherche d'un meilleur emploi</c:v>
                </c:pt>
                <c:pt idx="4">
                  <c:v>Recherche conditions de travail meilleures </c:v>
                </c:pt>
                <c:pt idx="5">
                  <c:v>Meilleurs revenus </c:v>
                </c:pt>
                <c:pt idx="6">
                  <c:v>Etudes </c:v>
                </c:pt>
                <c:pt idx="7">
                  <c:v>Pour rejoindre la Famille / le conjoint 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69.5</c:v>
                </c:pt>
                <c:pt idx="1">
                  <c:v>5.9</c:v>
                </c:pt>
                <c:pt idx="2">
                  <c:v>3.5</c:v>
                </c:pt>
                <c:pt idx="3">
                  <c:v>28.8</c:v>
                </c:pt>
                <c:pt idx="4">
                  <c:v>19.5</c:v>
                </c:pt>
                <c:pt idx="5">
                  <c:v>69.5</c:v>
                </c:pt>
                <c:pt idx="6">
                  <c:v>5.9</c:v>
                </c:pt>
                <c:pt idx="7">
                  <c:v>8.5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0536704"/>
        <c:axId val="100538240"/>
      </c:barChart>
      <c:catAx>
        <c:axId val="100536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0538240"/>
        <c:crosses val="autoZero"/>
        <c:auto val="1"/>
        <c:lblAlgn val="ctr"/>
        <c:lblOffset val="100"/>
        <c:noMultiLvlLbl val="0"/>
      </c:catAx>
      <c:valAx>
        <c:axId val="100538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53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Raisons de s'installer en Algerie selon le nouvel état civil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"/>
          <c:y val="0"/>
          <c:w val="0.96793285594529899"/>
          <c:h val="0.80822544265107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Célibataire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Vous êtes marié€</c:v>
                </c:pt>
                <c:pt idx="1">
                  <c:v>Vous comptez vous marier</c:v>
                </c:pt>
                <c:pt idx="2">
                  <c:v>Vous avez demander la nationalité </c:v>
                </c:pt>
                <c:pt idx="3">
                  <c:v>Regroupement familiale en perspective</c:v>
                </c:pt>
                <c:pt idx="4">
                  <c:v>Autre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26.1</c:v>
                </c:pt>
                <c:pt idx="2">
                  <c:v>4.3</c:v>
                </c:pt>
                <c:pt idx="3">
                  <c:v>21.7</c:v>
                </c:pt>
                <c:pt idx="4">
                  <c:v>52.2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Marié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Vous êtes marié€</c:v>
                </c:pt>
                <c:pt idx="1">
                  <c:v>Vous comptez vous marier</c:v>
                </c:pt>
                <c:pt idx="2">
                  <c:v>Vous avez demander la nationalité </c:v>
                </c:pt>
                <c:pt idx="3">
                  <c:v>Regroupement familiale en perspective</c:v>
                </c:pt>
                <c:pt idx="4">
                  <c:v>Autre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23.3</c:v>
                </c:pt>
                <c:pt idx="2">
                  <c:v>6.7</c:v>
                </c:pt>
                <c:pt idx="3">
                  <c:v>23.3</c:v>
                </c:pt>
                <c:pt idx="4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Vous êtes marié€</c:v>
                </c:pt>
                <c:pt idx="1">
                  <c:v>Vous comptez vous marier</c:v>
                </c:pt>
                <c:pt idx="2">
                  <c:v>Vous avez demander la nationalité </c:v>
                </c:pt>
                <c:pt idx="3">
                  <c:v>Regroupement familiale en perspective</c:v>
                </c:pt>
                <c:pt idx="4">
                  <c:v>Autre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11.3</c:v>
                </c:pt>
                <c:pt idx="1">
                  <c:v>24.5</c:v>
                </c:pt>
                <c:pt idx="2">
                  <c:v>5.7</c:v>
                </c:pt>
                <c:pt idx="3">
                  <c:v>22.6</c:v>
                </c:pt>
                <c:pt idx="4">
                  <c:v>39.6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0611200"/>
        <c:axId val="100612736"/>
      </c:barChart>
      <c:catAx>
        <c:axId val="100611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0612736"/>
        <c:crosses val="autoZero"/>
        <c:auto val="1"/>
        <c:lblAlgn val="ctr"/>
        <c:lblOffset val="100"/>
        <c:noMultiLvlLbl val="0"/>
      </c:catAx>
      <c:valAx>
        <c:axId val="100612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1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Travail avant </a:t>
            </a:r>
            <a:r>
              <a:rPr lang="en-US" dirty="0" smtClean="0"/>
              <a:t>départ </a:t>
            </a:r>
            <a:r>
              <a:rPr lang="en-US" dirty="0"/>
              <a:t>selon le Sexe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Masculain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83.3</c:v>
                </c:pt>
                <c:pt idx="1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Féminin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53.6</c:v>
                </c:pt>
                <c:pt idx="1">
                  <c:v>46.4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100000">
                  <a:schemeClr val="accent3">
                    <a:alpha val="0"/>
                  </a:schemeClr>
                </a:gs>
                <a:gs pos="50000">
                  <a:schemeClr val="accent3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76.3</c:v>
                </c:pt>
                <c:pt idx="1">
                  <c:v>23.7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056640"/>
        <c:axId val="31058176"/>
        <c:axId val="0"/>
      </c:bar3DChart>
      <c:catAx>
        <c:axId val="3105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058176"/>
        <c:crosses val="autoZero"/>
        <c:auto val="1"/>
        <c:lblAlgn val="ctr"/>
        <c:lblOffset val="100"/>
        <c:noMultiLvlLbl val="0"/>
      </c:catAx>
      <c:valAx>
        <c:axId val="3105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05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situation individuelle selon le Sexe</a:t>
            </a:r>
          </a:p>
        </c:rich>
      </c:tx>
      <c:layout>
        <c:manualLayout>
          <c:xMode val="edge"/>
          <c:yMode val="edge"/>
          <c:x val="0.1132176234979973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441207149441864E-2"/>
          <c:y val="0.14873441239261703"/>
          <c:w val="0.98355879285055814"/>
          <c:h val="0.77712686578368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Masculain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Salarié</c:v>
                </c:pt>
                <c:pt idx="1">
                  <c:v>Indépendant</c:v>
                </c:pt>
                <c:pt idx="2">
                  <c:v>A la recherche active d'un emploi</c:v>
                </c:pt>
                <c:pt idx="3">
                  <c:v>Autre à préciser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21.1</c:v>
                </c:pt>
                <c:pt idx="1">
                  <c:v>46.7</c:v>
                </c:pt>
                <c:pt idx="2">
                  <c:v>30</c:v>
                </c:pt>
                <c:pt idx="3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Féminin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Salarié</c:v>
                </c:pt>
                <c:pt idx="1">
                  <c:v>Indépendant</c:v>
                </c:pt>
                <c:pt idx="2">
                  <c:v>A la recherche active d'un emploi</c:v>
                </c:pt>
                <c:pt idx="3">
                  <c:v>Autre à préciser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64.3</c:v>
                </c:pt>
                <c:pt idx="2">
                  <c:v>25</c:v>
                </c:pt>
                <c:pt idx="3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Salarié</c:v>
                </c:pt>
                <c:pt idx="1">
                  <c:v>Indépendant</c:v>
                </c:pt>
                <c:pt idx="2">
                  <c:v>A la recherche active d'un emploi</c:v>
                </c:pt>
                <c:pt idx="3">
                  <c:v>Autre à préciser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16.100000000000001</c:v>
                </c:pt>
                <c:pt idx="1">
                  <c:v>50.8</c:v>
                </c:pt>
                <c:pt idx="2">
                  <c:v>28.8</c:v>
                </c:pt>
                <c:pt idx="3">
                  <c:v>4.2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3398144"/>
        <c:axId val="34210944"/>
      </c:barChart>
      <c:catAx>
        <c:axId val="33398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210944"/>
        <c:crosses val="autoZero"/>
        <c:auto val="1"/>
        <c:lblAlgn val="ctr"/>
        <c:lblOffset val="100"/>
        <c:noMultiLvlLbl val="0"/>
      </c:catAx>
      <c:valAx>
        <c:axId val="34210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39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Principales raisons de migration</a:t>
            </a:r>
            <a:endParaRPr lang="en-US" dirty="0"/>
          </a:p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Masculin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 Amélioration des conditions de vie</c:v>
                </c:pt>
                <c:pt idx="1">
                  <c:v>Offre d’emploi à l’étranger</c:v>
                </c:pt>
                <c:pt idx="2">
                  <c:v>Recherche d’un emploi</c:v>
                </c:pt>
                <c:pt idx="3">
                  <c:v>Recherche d’un meilleur emploi</c:v>
                </c:pt>
                <c:pt idx="4">
                  <c:v>Recherche conditions de travail meilleures</c:v>
                </c:pt>
                <c:pt idx="5">
                  <c:v>Meilleurs revenus</c:v>
                </c:pt>
                <c:pt idx="6">
                  <c:v>Etudes</c:v>
                </c:pt>
                <c:pt idx="7">
                  <c:v>Pour rejoindre la famille/le conjoint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68.900000000000006</c:v>
                </c:pt>
                <c:pt idx="1">
                  <c:v>7.8</c:v>
                </c:pt>
                <c:pt idx="2">
                  <c:v>30</c:v>
                </c:pt>
                <c:pt idx="3">
                  <c:v>28.9</c:v>
                </c:pt>
                <c:pt idx="4">
                  <c:v>21.1</c:v>
                </c:pt>
                <c:pt idx="5">
                  <c:v>66.7</c:v>
                </c:pt>
                <c:pt idx="6">
                  <c:v>6.7</c:v>
                </c:pt>
                <c:pt idx="7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Féminin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 Amélioration des conditions de vie</c:v>
                </c:pt>
                <c:pt idx="1">
                  <c:v>Offre d’emploi à l’étranger</c:v>
                </c:pt>
                <c:pt idx="2">
                  <c:v>Recherche d’un emploi</c:v>
                </c:pt>
                <c:pt idx="3">
                  <c:v>Recherche d’un meilleur emploi</c:v>
                </c:pt>
                <c:pt idx="4">
                  <c:v>Recherche conditions de travail meilleures</c:v>
                </c:pt>
                <c:pt idx="5">
                  <c:v>Meilleurs revenus</c:v>
                </c:pt>
                <c:pt idx="6">
                  <c:v>Etudes</c:v>
                </c:pt>
                <c:pt idx="7">
                  <c:v>Pour rejoindre la famille/le conjoint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71.400000000000006</c:v>
                </c:pt>
                <c:pt idx="1">
                  <c:v>0</c:v>
                </c:pt>
                <c:pt idx="2">
                  <c:v>32.1</c:v>
                </c:pt>
                <c:pt idx="3">
                  <c:v>28.6</c:v>
                </c:pt>
                <c:pt idx="4">
                  <c:v>14.3</c:v>
                </c:pt>
                <c:pt idx="5">
                  <c:v>78.599999999999994</c:v>
                </c:pt>
                <c:pt idx="6">
                  <c:v>3.6</c:v>
                </c:pt>
                <c:pt idx="7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 Amélioration des conditions de vie</c:v>
                </c:pt>
                <c:pt idx="1">
                  <c:v>Offre d’emploi à l’étranger</c:v>
                </c:pt>
                <c:pt idx="2">
                  <c:v>Recherche d’un emploi</c:v>
                </c:pt>
                <c:pt idx="3">
                  <c:v>Recherche d’un meilleur emploi</c:v>
                </c:pt>
                <c:pt idx="4">
                  <c:v>Recherche conditions de travail meilleures</c:v>
                </c:pt>
                <c:pt idx="5">
                  <c:v>Meilleurs revenus</c:v>
                </c:pt>
                <c:pt idx="6">
                  <c:v>Etudes</c:v>
                </c:pt>
                <c:pt idx="7">
                  <c:v>Pour rejoindre la famille/le conjoint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69.5</c:v>
                </c:pt>
                <c:pt idx="1">
                  <c:v>5.9</c:v>
                </c:pt>
                <c:pt idx="2">
                  <c:v>30.5</c:v>
                </c:pt>
                <c:pt idx="3">
                  <c:v>28.8</c:v>
                </c:pt>
                <c:pt idx="4">
                  <c:v>19.5</c:v>
                </c:pt>
                <c:pt idx="5">
                  <c:v>69.5</c:v>
                </c:pt>
                <c:pt idx="6">
                  <c:v>5.9</c:v>
                </c:pt>
                <c:pt idx="7">
                  <c:v>8.5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5297920"/>
        <c:axId val="35336192"/>
      </c:barChart>
      <c:catAx>
        <c:axId val="35297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336192"/>
        <c:crosses val="autoZero"/>
        <c:auto val="1"/>
        <c:lblAlgn val="ctr"/>
        <c:lblOffset val="100"/>
        <c:noMultiLvlLbl val="0"/>
      </c:catAx>
      <c:valAx>
        <c:axId val="35336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29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Principales raisons de </a:t>
            </a:r>
            <a:r>
              <a:rPr lang="fr-FR" dirty="0" smtClean="0"/>
              <a:t>choix de l’ALGERIE</a:t>
            </a:r>
            <a:endParaRPr lang="en-US" dirty="0"/>
          </a:p>
        </c:rich>
      </c:tx>
      <c:layout>
        <c:manualLayout>
          <c:xMode val="edge"/>
          <c:yMode val="edge"/>
          <c:x val="0.13104315208630418"/>
          <c:y val="2.380952380952380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Masculin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Il est plus facile d’y accéder</c:v>
                </c:pt>
                <c:pt idx="1">
                  <c:v>On y trouve de meilleures opportunités d’emploi</c:v>
                </c:pt>
                <c:pt idx="2">
                  <c:v>On y trouve de meilleures conditions de travail</c:v>
                </c:pt>
                <c:pt idx="3">
                  <c:v>Meilleurs revenus</c:v>
                </c:pt>
                <c:pt idx="4">
                  <c:v>J’ai reçu une offre d’emploi</c:v>
                </c:pt>
                <c:pt idx="5">
                  <c:v>Les conditions de vie y étaient meilleures</c:v>
                </c:pt>
                <c:pt idx="6">
                  <c:v>Ma famille/mes amis étaient déjà là</c:v>
                </c:pt>
                <c:pt idx="7">
                  <c:v>Etudes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55.6</c:v>
                </c:pt>
                <c:pt idx="1">
                  <c:v>48.9</c:v>
                </c:pt>
                <c:pt idx="2">
                  <c:v>25.6</c:v>
                </c:pt>
                <c:pt idx="3">
                  <c:v>57.8</c:v>
                </c:pt>
                <c:pt idx="4">
                  <c:v>8.9</c:v>
                </c:pt>
                <c:pt idx="5">
                  <c:v>21.1</c:v>
                </c:pt>
                <c:pt idx="6">
                  <c:v>26.7</c:v>
                </c:pt>
                <c:pt idx="7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Féminin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Il est plus facile d’y accéder</c:v>
                </c:pt>
                <c:pt idx="1">
                  <c:v>On y trouve de meilleures opportunités d’emploi</c:v>
                </c:pt>
                <c:pt idx="2">
                  <c:v>On y trouve de meilleures conditions de travail</c:v>
                </c:pt>
                <c:pt idx="3">
                  <c:v>Meilleurs revenus</c:v>
                </c:pt>
                <c:pt idx="4">
                  <c:v>J’ai reçu une offre d’emploi</c:v>
                </c:pt>
                <c:pt idx="5">
                  <c:v>Les conditions de vie y étaient meilleures</c:v>
                </c:pt>
                <c:pt idx="6">
                  <c:v>Ma famille/mes amis étaient déjà là</c:v>
                </c:pt>
                <c:pt idx="7">
                  <c:v>Etudes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71.400000000000006</c:v>
                </c:pt>
                <c:pt idx="1">
                  <c:v>28.6</c:v>
                </c:pt>
                <c:pt idx="2">
                  <c:v>32.1</c:v>
                </c:pt>
                <c:pt idx="3">
                  <c:v>78.599999999999994</c:v>
                </c:pt>
                <c:pt idx="4">
                  <c:v>0</c:v>
                </c:pt>
                <c:pt idx="5">
                  <c:v>21.4</c:v>
                </c:pt>
                <c:pt idx="6">
                  <c:v>32.1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Il est plus facile d’y accéder</c:v>
                </c:pt>
                <c:pt idx="1">
                  <c:v>On y trouve de meilleures opportunités d’emploi</c:v>
                </c:pt>
                <c:pt idx="2">
                  <c:v>On y trouve de meilleures conditions de travail</c:v>
                </c:pt>
                <c:pt idx="3">
                  <c:v>Meilleurs revenus</c:v>
                </c:pt>
                <c:pt idx="4">
                  <c:v>J’ai reçu une offre d’emploi</c:v>
                </c:pt>
                <c:pt idx="5">
                  <c:v>Les conditions de vie y étaient meilleures</c:v>
                </c:pt>
                <c:pt idx="6">
                  <c:v>Ma famille/mes amis étaient déjà là</c:v>
                </c:pt>
                <c:pt idx="7">
                  <c:v>Etudes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59.3</c:v>
                </c:pt>
                <c:pt idx="1">
                  <c:v>44.1</c:v>
                </c:pt>
                <c:pt idx="2">
                  <c:v>27.1</c:v>
                </c:pt>
                <c:pt idx="3">
                  <c:v>62.7</c:v>
                </c:pt>
                <c:pt idx="4">
                  <c:v>6.8</c:v>
                </c:pt>
                <c:pt idx="5">
                  <c:v>21.2</c:v>
                </c:pt>
                <c:pt idx="6">
                  <c:v>28</c:v>
                </c:pt>
                <c:pt idx="7">
                  <c:v>2.5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155392"/>
        <c:axId val="36156928"/>
      </c:barChart>
      <c:catAx>
        <c:axId val="36155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156928"/>
        <c:crosses val="autoZero"/>
        <c:auto val="1"/>
        <c:lblAlgn val="ctr"/>
        <c:lblOffset val="100"/>
        <c:noMultiLvlLbl val="0"/>
      </c:catAx>
      <c:valAx>
        <c:axId val="36156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15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Arriveé </a:t>
            </a:r>
            <a:r>
              <a:rPr lang="en-US" dirty="0"/>
              <a:t>seul dans le pays selon le groupe d'âge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937348559067355E-2"/>
          <c:y val="0.11143223309916699"/>
          <c:w val="0.94902907941358217"/>
          <c:h val="0.840256311390237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Jeunes (16-34)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61.9</c:v>
                </c:pt>
                <c:pt idx="1">
                  <c:v>38.1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2Adultes (35 ans et plus)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35.299999999999997</c:v>
                </c:pt>
                <c:pt idx="1">
                  <c:v>64.7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100000">
                  <a:schemeClr val="accent3">
                    <a:alpha val="0"/>
                  </a:schemeClr>
                </a:gs>
                <a:gs pos="50000">
                  <a:schemeClr val="accent3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54.2</c:v>
                </c:pt>
                <c:pt idx="1">
                  <c:v>45.8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3905664"/>
        <c:axId val="93907200"/>
        <c:axId val="0"/>
      </c:bar3DChart>
      <c:catAx>
        <c:axId val="9390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907200"/>
        <c:crosses val="autoZero"/>
        <c:auto val="1"/>
        <c:lblAlgn val="ctr"/>
        <c:lblOffset val="100"/>
        <c:noMultiLvlLbl val="0"/>
      </c:catAx>
      <c:valAx>
        <c:axId val="9390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90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70040518913874"/>
          <c:y val="0.94751318480953095"/>
          <c:w val="0.46059907485026919"/>
          <c:h val="1.30630910291013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smtClean="0"/>
              <a:t>Difficultés rencontrées</a:t>
            </a:r>
            <a:endParaRPr lang="fr-FR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Jeunes (16- 34 ans)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Accès /Acquisition logement</c:v>
                </c:pt>
                <c:pt idx="1">
                  <c:v>Difficultés d’intégration</c:v>
                </c:pt>
                <c:pt idx="2">
                  <c:v>Discrimination/racisme</c:v>
                </c:pt>
                <c:pt idx="3">
                  <c:v>Emploi irrégulier/instable</c:v>
                </c:pt>
                <c:pt idx="4">
                  <c:v>Niveau de salaire insatisfaisant</c:v>
                </c:pt>
                <c:pt idx="5">
                  <c:v>Système de santé insatisfaisant</c:v>
                </c:pt>
                <c:pt idx="6">
                  <c:v>Tracasseries administratives</c:v>
                </c:pt>
                <c:pt idx="7">
                  <c:v>Accès à la formation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42.2</c:v>
                </c:pt>
                <c:pt idx="1">
                  <c:v>21.7</c:v>
                </c:pt>
                <c:pt idx="2">
                  <c:v>27.7</c:v>
                </c:pt>
                <c:pt idx="3">
                  <c:v>49.4</c:v>
                </c:pt>
                <c:pt idx="4">
                  <c:v>4.8</c:v>
                </c:pt>
                <c:pt idx="5">
                  <c:v>6</c:v>
                </c:pt>
                <c:pt idx="6">
                  <c:v>8.4</c:v>
                </c:pt>
                <c:pt idx="7">
                  <c:v>4.8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Adultes (35 ans et plus)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Accès /Acquisition logement</c:v>
                </c:pt>
                <c:pt idx="1">
                  <c:v>Difficultés d’intégration</c:v>
                </c:pt>
                <c:pt idx="2">
                  <c:v>Discrimination/racisme</c:v>
                </c:pt>
                <c:pt idx="3">
                  <c:v>Emploi irrégulier/instable</c:v>
                </c:pt>
                <c:pt idx="4">
                  <c:v>Niveau de salaire insatisfaisant</c:v>
                </c:pt>
                <c:pt idx="5">
                  <c:v>Système de santé insatisfaisant</c:v>
                </c:pt>
                <c:pt idx="6">
                  <c:v>Tracasseries administratives</c:v>
                </c:pt>
                <c:pt idx="7">
                  <c:v>Accès à la formation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41.2</c:v>
                </c:pt>
                <c:pt idx="1">
                  <c:v>17.600000000000001</c:v>
                </c:pt>
                <c:pt idx="2">
                  <c:v>50</c:v>
                </c:pt>
                <c:pt idx="3">
                  <c:v>29.4</c:v>
                </c:pt>
                <c:pt idx="4">
                  <c:v>5.9</c:v>
                </c:pt>
                <c:pt idx="5">
                  <c:v>0</c:v>
                </c:pt>
                <c:pt idx="6">
                  <c:v>11.8</c:v>
                </c:pt>
                <c:pt idx="7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Accès /Acquisition logement</c:v>
                </c:pt>
                <c:pt idx="1">
                  <c:v>Difficultés d’intégration</c:v>
                </c:pt>
                <c:pt idx="2">
                  <c:v>Discrimination/racisme</c:v>
                </c:pt>
                <c:pt idx="3">
                  <c:v>Emploi irrégulier/instable</c:v>
                </c:pt>
                <c:pt idx="4">
                  <c:v>Niveau de salaire insatisfaisant</c:v>
                </c:pt>
                <c:pt idx="5">
                  <c:v>Système de santé insatisfaisant</c:v>
                </c:pt>
                <c:pt idx="6">
                  <c:v>Tracasseries administratives</c:v>
                </c:pt>
                <c:pt idx="7">
                  <c:v>Accès à la formation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41.9</c:v>
                </c:pt>
                <c:pt idx="1">
                  <c:v>20.5</c:v>
                </c:pt>
                <c:pt idx="2">
                  <c:v>34.200000000000003</c:v>
                </c:pt>
                <c:pt idx="3">
                  <c:v>43.6</c:v>
                </c:pt>
                <c:pt idx="4">
                  <c:v>5.0999999999999996</c:v>
                </c:pt>
                <c:pt idx="5">
                  <c:v>4.3</c:v>
                </c:pt>
                <c:pt idx="6">
                  <c:v>9.4</c:v>
                </c:pt>
                <c:pt idx="7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93952640"/>
        <c:axId val="93966720"/>
      </c:barChart>
      <c:catAx>
        <c:axId val="93952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3966720"/>
        <c:crosses val="autoZero"/>
        <c:auto val="1"/>
        <c:lblAlgn val="ctr"/>
        <c:lblOffset val="100"/>
        <c:noMultiLvlLbl val="0"/>
      </c:catAx>
      <c:valAx>
        <c:axId val="93966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395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Durée d'accés au premier emploi selon la </a:t>
            </a:r>
            <a:r>
              <a:rPr lang="en-US" dirty="0" smtClean="0"/>
              <a:t>date </a:t>
            </a:r>
            <a:r>
              <a:rPr lang="en-US" dirty="0"/>
              <a:t>d'arrivée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033573867547071E-2"/>
          <c:y val="0.1310279347268293"/>
          <c:w val="0.98396642613245289"/>
          <c:h val="0.80365938176181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Avant mon arrivé en Algérie</c:v>
                </c:pt>
                <c:pt idx="1">
                  <c:v>Immédiatement aprs mon arrivée </c:v>
                </c:pt>
                <c:pt idx="2">
                  <c:v>Moins de Trois mois après mon arrivé </c:v>
                </c:pt>
                <c:pt idx="3">
                  <c:v>Plus de trois mois après mon arrivée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30.4</c:v>
                </c:pt>
                <c:pt idx="2">
                  <c:v>37</c:v>
                </c:pt>
                <c:pt idx="3">
                  <c:v>28.3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Avant mon arrivé en Algérie</c:v>
                </c:pt>
                <c:pt idx="1">
                  <c:v>Immédiatement aprs mon arrivée </c:v>
                </c:pt>
                <c:pt idx="2">
                  <c:v>Moins de Trois mois après mon arrivé </c:v>
                </c:pt>
                <c:pt idx="3">
                  <c:v>Plus de trois mois après mon arrivée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4.5</c:v>
                </c:pt>
                <c:pt idx="1">
                  <c:v>24.2</c:v>
                </c:pt>
                <c:pt idx="2">
                  <c:v>43.9</c:v>
                </c:pt>
                <c:pt idx="3">
                  <c:v>27.3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Avant mon arrivé en Algérie</c:v>
                </c:pt>
                <c:pt idx="1">
                  <c:v>Immédiatement aprs mon arrivée </c:v>
                </c:pt>
                <c:pt idx="2">
                  <c:v>Moins de Trois mois après mon arrivé </c:v>
                </c:pt>
                <c:pt idx="3">
                  <c:v>Plus de trois mois après mon arrivée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4.5</c:v>
                </c:pt>
                <c:pt idx="1">
                  <c:v>26.8</c:v>
                </c:pt>
                <c:pt idx="2">
                  <c:v>41.1</c:v>
                </c:pt>
                <c:pt idx="3">
                  <c:v>27.7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516992"/>
        <c:axId val="36518528"/>
      </c:barChart>
      <c:catAx>
        <c:axId val="36516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518528"/>
        <c:crosses val="autoZero"/>
        <c:auto val="1"/>
        <c:lblAlgn val="ctr"/>
        <c:lblOffset val="100"/>
        <c:noMultiLvlLbl val="0"/>
      </c:catAx>
      <c:valAx>
        <c:axId val="36518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51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Situation professionnelle </a:t>
            </a:r>
            <a:r>
              <a:rPr lang="en-US" dirty="0" smtClean="0"/>
              <a:t>actuelle </a:t>
            </a:r>
            <a:r>
              <a:rPr lang="en-US" dirty="0"/>
              <a:t>selon la date d'arrivée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Avant 2000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Salarié</c:v>
                </c:pt>
                <c:pt idx="1">
                  <c:v>Employeur</c:v>
                </c:pt>
                <c:pt idx="2">
                  <c:v>Indépendant</c:v>
                </c:pt>
                <c:pt idx="3">
                  <c:v>Chômeur</c:v>
                </c:pt>
                <c:pt idx="4">
                  <c:v>Inactif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40.4</c:v>
                </c:pt>
                <c:pt idx="1">
                  <c:v>21.3</c:v>
                </c:pt>
                <c:pt idx="2">
                  <c:v>23.4</c:v>
                </c:pt>
                <c:pt idx="3">
                  <c:v>6.4</c:v>
                </c:pt>
                <c:pt idx="4">
                  <c:v>8.5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 2020 à ce jour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Salarié</c:v>
                </c:pt>
                <c:pt idx="1">
                  <c:v>Employeur</c:v>
                </c:pt>
                <c:pt idx="2">
                  <c:v>Indépendant</c:v>
                </c:pt>
                <c:pt idx="3">
                  <c:v>Chômeur</c:v>
                </c:pt>
                <c:pt idx="4">
                  <c:v>Inactif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50.7</c:v>
                </c:pt>
                <c:pt idx="1">
                  <c:v>2.8</c:v>
                </c:pt>
                <c:pt idx="2">
                  <c:v>19.7</c:v>
                </c:pt>
                <c:pt idx="3">
                  <c:v>11.3</c:v>
                </c:pt>
                <c:pt idx="4">
                  <c:v>15.5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Salarié</c:v>
                </c:pt>
                <c:pt idx="1">
                  <c:v>Employeur</c:v>
                </c:pt>
                <c:pt idx="2">
                  <c:v>Indépendant</c:v>
                </c:pt>
                <c:pt idx="3">
                  <c:v>Chômeur</c:v>
                </c:pt>
                <c:pt idx="4">
                  <c:v>Inactif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46.6</c:v>
                </c:pt>
                <c:pt idx="1">
                  <c:v>10.199999999999999</c:v>
                </c:pt>
                <c:pt idx="2">
                  <c:v>21.2</c:v>
                </c:pt>
                <c:pt idx="3">
                  <c:v>9.3000000000000007</c:v>
                </c:pt>
                <c:pt idx="4">
                  <c:v>12.7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6559104"/>
        <c:axId val="36651008"/>
      </c:barChart>
      <c:catAx>
        <c:axId val="3655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651008"/>
        <c:crosses val="autoZero"/>
        <c:auto val="1"/>
        <c:lblAlgn val="ctr"/>
        <c:lblOffset val="100"/>
        <c:noMultiLvlLbl val="0"/>
      </c:catAx>
      <c:valAx>
        <c:axId val="36651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55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DB9B8-459F-4D1F-8FD2-42D1172676E8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8BAF0-C100-48B7-B7F2-FD9053CD6E6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2816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8BAF0-C100-48B7-B7F2-FD9053CD6E60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111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8BAF0-C100-48B7-B7F2-FD9053CD6E60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419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653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74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79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552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91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71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39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633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595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461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804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055E-7DFC-4E4C-9193-F644DD4FC281}" type="datetimeFigureOut">
              <a:rPr lang="fr-FR" smtClean="0"/>
              <a:t>02/05/2023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6050-71E9-4BE0-903C-8E2A7C513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08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808312"/>
          </a:xfrm>
        </p:spPr>
        <p:txBody>
          <a:bodyPr>
            <a:normAutofit/>
          </a:bodyPr>
          <a:lstStyle/>
          <a:p>
            <a:r>
              <a:rPr lang="fr-FR" sz="3100" dirty="0" smtClean="0"/>
              <a:t>Université de Bejaia</a:t>
            </a:r>
            <a:br>
              <a:rPr lang="fr-FR" sz="3100" dirty="0" smtClean="0"/>
            </a:br>
            <a:r>
              <a:rPr lang="fr-FR" sz="3100" dirty="0" smtClean="0"/>
              <a:t>Projet Erasmus + Action Jean Monnet Module </a:t>
            </a:r>
            <a:br>
              <a:rPr lang="fr-FR" sz="3100" dirty="0" smtClean="0"/>
            </a:br>
            <a:r>
              <a:rPr lang="fr-FR" sz="3100" b="1" dirty="0" smtClean="0"/>
              <a:t>Atelier sur les migrations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>Bejaia le 02/05/2023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7416824" cy="2088232"/>
          </a:xfrm>
        </p:spPr>
        <p:txBody>
          <a:bodyPr>
            <a:normAutofit/>
          </a:bodyPr>
          <a:lstStyle/>
          <a:p>
            <a:r>
              <a:rPr lang="fr-FR" b="1" dirty="0" smtClean="0"/>
              <a:t>Les migrants subsahariens en Algérie, trajectoires, profils, intégration </a:t>
            </a:r>
            <a:r>
              <a:rPr lang="fr-FR" b="1" dirty="0" smtClean="0"/>
              <a:t>économique et sociale </a:t>
            </a:r>
            <a:r>
              <a:rPr lang="fr-FR" b="1" dirty="0" smtClean="0"/>
              <a:t>et devenir</a:t>
            </a:r>
          </a:p>
          <a:p>
            <a:r>
              <a:rPr lang="fr-FR" sz="2600" b="1" dirty="0" smtClean="0"/>
              <a:t>Hocine Labdelaoui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10332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07504" y="333374"/>
            <a:ext cx="8856984" cy="6119961"/>
          </a:xfrm>
        </p:spPr>
        <p:txBody>
          <a:bodyPr/>
          <a:lstStyle/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marL="0" indent="0" algn="ctr">
              <a:buNone/>
            </a:pPr>
            <a:r>
              <a:rPr lang="fr-FR" sz="5400" b="1" dirty="0" smtClean="0"/>
              <a:t>Trajectoires </a:t>
            </a:r>
            <a:r>
              <a:rPr lang="fr-FR" sz="5400" b="1" dirty="0" smtClean="0"/>
              <a:t>construites et adaptées aux conditions de voyage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90040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3164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Chart 25"/>
          <p:cNvGraphicFramePr/>
          <p:nvPr>
            <p:extLst>
              <p:ext uri="{D42A27DB-BD31-4B8C-83A1-F6EECF244321}">
                <p14:modId xmlns:p14="http://schemas.microsoft.com/office/powerpoint/2010/main" val="1436053211"/>
              </p:ext>
            </p:extLst>
          </p:nvPr>
        </p:nvGraphicFramePr>
        <p:xfrm>
          <a:off x="107504" y="0"/>
          <a:ext cx="9144000" cy="678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7377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Chart 26"/>
          <p:cNvGraphicFramePr/>
          <p:nvPr>
            <p:extLst>
              <p:ext uri="{D42A27DB-BD31-4B8C-83A1-F6EECF244321}">
                <p14:modId xmlns:p14="http://schemas.microsoft.com/office/powerpoint/2010/main" val="3532770861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320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7"/>
          <p:cNvGraphicFramePr/>
          <p:nvPr>
            <p:extLst>
              <p:ext uri="{D42A27DB-BD31-4B8C-83A1-F6EECF244321}">
                <p14:modId xmlns:p14="http://schemas.microsoft.com/office/powerpoint/2010/main" val="1431633369"/>
              </p:ext>
            </p:extLst>
          </p:nvPr>
        </p:nvGraphicFramePr>
        <p:xfrm>
          <a:off x="0" y="-30967"/>
          <a:ext cx="913615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949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8"/>
          <p:cNvGraphicFramePr/>
          <p:nvPr>
            <p:extLst>
              <p:ext uri="{D42A27DB-BD31-4B8C-83A1-F6EECF244321}">
                <p14:modId xmlns:p14="http://schemas.microsoft.com/office/powerpoint/2010/main" val="4063153038"/>
              </p:ext>
            </p:extLst>
          </p:nvPr>
        </p:nvGraphicFramePr>
        <p:xfrm>
          <a:off x="0" y="0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91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466730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3.Intégration économique et sociale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01330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552728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Intégration économique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796772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9"/>
          <p:cNvGraphicFramePr/>
          <p:nvPr>
            <p:extLst>
              <p:ext uri="{D42A27DB-BD31-4B8C-83A1-F6EECF244321}">
                <p14:modId xmlns:p14="http://schemas.microsoft.com/office/powerpoint/2010/main" val="1462549272"/>
              </p:ext>
            </p:extLst>
          </p:nvPr>
        </p:nvGraphicFramePr>
        <p:xfrm>
          <a:off x="22920" y="0"/>
          <a:ext cx="912108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776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0"/>
          <p:cNvGraphicFramePr/>
          <p:nvPr>
            <p:extLst>
              <p:ext uri="{D42A27DB-BD31-4B8C-83A1-F6EECF244321}">
                <p14:modId xmlns:p14="http://schemas.microsoft.com/office/powerpoint/2010/main" val="30555211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485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1"/>
          <p:cNvGraphicFramePr/>
          <p:nvPr>
            <p:extLst>
              <p:ext uri="{D42A27DB-BD31-4B8C-83A1-F6EECF244321}">
                <p14:modId xmlns:p14="http://schemas.microsoft.com/office/powerpoint/2010/main" val="3749706742"/>
              </p:ext>
            </p:extLst>
          </p:nvPr>
        </p:nvGraphicFramePr>
        <p:xfrm>
          <a:off x="0" y="0"/>
          <a:ext cx="925150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38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8530" y="30291"/>
            <a:ext cx="8229600" cy="1143000"/>
          </a:xfrm>
        </p:spPr>
        <p:txBody>
          <a:bodyPr/>
          <a:lstStyle/>
          <a:p>
            <a:r>
              <a:rPr lang="fr-FR" b="1" dirty="0" smtClean="0"/>
              <a:t>Objet de la présentation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968552"/>
          </a:xfrm>
        </p:spPr>
        <p:txBody>
          <a:bodyPr>
            <a:normAutofit/>
          </a:bodyPr>
          <a:lstStyle/>
          <a:p>
            <a:r>
              <a:rPr lang="fr-FR" sz="3600" dirty="0" smtClean="0"/>
              <a:t>Restitution des résultats de l’enquête sur les </a:t>
            </a:r>
            <a:r>
              <a:rPr lang="fr-FR" sz="3600" b="1" i="1" dirty="0" smtClean="0">
                <a:solidFill>
                  <a:schemeClr val="accent1">
                    <a:lumMod val="75000"/>
                  </a:schemeClr>
                </a:solidFill>
              </a:rPr>
              <a:t>Migrants subsahariens  </a:t>
            </a:r>
            <a:r>
              <a:rPr lang="fr-FR" sz="3600" dirty="0" smtClean="0"/>
              <a:t>dans le cadre  de l’étude du CREAD 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sur  ‘</a:t>
            </a:r>
            <a:r>
              <a:rPr lang="fr-FR" sz="3600" b="1" i="1" dirty="0" smtClean="0">
                <a:solidFill>
                  <a:schemeClr val="accent1">
                    <a:lumMod val="75000"/>
                  </a:schemeClr>
                </a:solidFill>
              </a:rPr>
              <a:t>’Migrations et marché de travail en Algérie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’’;</a:t>
            </a:r>
          </a:p>
          <a:p>
            <a:r>
              <a:rPr lang="fr-FR" sz="3600" dirty="0" smtClean="0"/>
              <a:t>Soumettre des éléments de réflexion  autour </a:t>
            </a:r>
            <a:r>
              <a:rPr lang="fr-FR" sz="3600" dirty="0" smtClean="0"/>
              <a:t>de la </a:t>
            </a:r>
            <a:r>
              <a:rPr lang="fr-FR" sz="3600" b="1" i="1" dirty="0" smtClean="0">
                <a:solidFill>
                  <a:schemeClr val="accent1">
                    <a:lumMod val="75000"/>
                  </a:schemeClr>
                </a:solidFill>
              </a:rPr>
              <a:t>question des </a:t>
            </a:r>
            <a:r>
              <a:rPr lang="fr-FR" sz="3600" b="1" i="1" dirty="0" smtClean="0">
                <a:solidFill>
                  <a:schemeClr val="accent1">
                    <a:lumMod val="75000"/>
                  </a:schemeClr>
                </a:solidFill>
              </a:rPr>
              <a:t>cadres théoriques de l’étude des migrations </a:t>
            </a:r>
            <a:r>
              <a:rPr lang="fr-FR" sz="3600" b="1" i="1" dirty="0" smtClean="0">
                <a:solidFill>
                  <a:schemeClr val="accent1">
                    <a:lumMod val="75000"/>
                  </a:schemeClr>
                </a:solidFill>
              </a:rPr>
              <a:t>irrégulières en Algérie</a:t>
            </a:r>
            <a:endParaRPr lang="fr-FR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580166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2"/>
          <p:cNvGraphicFramePr/>
          <p:nvPr>
            <p:extLst>
              <p:ext uri="{D42A27DB-BD31-4B8C-83A1-F6EECF244321}">
                <p14:modId xmlns:p14="http://schemas.microsoft.com/office/powerpoint/2010/main" val="869208388"/>
              </p:ext>
            </p:extLst>
          </p:nvPr>
        </p:nvGraphicFramePr>
        <p:xfrm>
          <a:off x="35970" y="0"/>
          <a:ext cx="9144000" cy="682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1332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178698"/>
          </a:xfrm>
        </p:spPr>
        <p:txBody>
          <a:bodyPr/>
          <a:lstStyle/>
          <a:p>
            <a:r>
              <a:rPr lang="fr-FR" b="1" dirty="0" smtClean="0"/>
              <a:t>Intégration sociale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61818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/>
          <p:nvPr>
            <p:extLst>
              <p:ext uri="{D42A27DB-BD31-4B8C-83A1-F6EECF244321}">
                <p14:modId xmlns:p14="http://schemas.microsoft.com/office/powerpoint/2010/main" val="2679079072"/>
              </p:ext>
            </p:extLst>
          </p:nvPr>
        </p:nvGraphicFramePr>
        <p:xfrm>
          <a:off x="0" y="-13388"/>
          <a:ext cx="9144000" cy="682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9467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/>
          <p:nvPr>
            <p:extLst>
              <p:ext uri="{D42A27DB-BD31-4B8C-83A1-F6EECF244321}">
                <p14:modId xmlns:p14="http://schemas.microsoft.com/office/powerpoint/2010/main" val="42081425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5315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/>
          <a:lstStyle/>
          <a:p>
            <a:r>
              <a:rPr lang="fr-FR" b="1" dirty="0" smtClean="0"/>
              <a:t>Perspectives d’évolution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2631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923020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957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6"/>
          <p:cNvGraphicFramePr/>
          <p:nvPr>
            <p:extLst>
              <p:ext uri="{D42A27DB-BD31-4B8C-83A1-F6EECF244321}">
                <p14:modId xmlns:p14="http://schemas.microsoft.com/office/powerpoint/2010/main" val="41367580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9122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8"/>
          <p:cNvGraphicFramePr/>
          <p:nvPr>
            <p:extLst>
              <p:ext uri="{D42A27DB-BD31-4B8C-83A1-F6EECF244321}">
                <p14:modId xmlns:p14="http://schemas.microsoft.com/office/powerpoint/2010/main" val="3892716039"/>
              </p:ext>
            </p:extLst>
          </p:nvPr>
        </p:nvGraphicFramePr>
        <p:xfrm>
          <a:off x="19270" y="0"/>
          <a:ext cx="9144000" cy="682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978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fr-FR" b="1" dirty="0" smtClean="0"/>
              <a:t>Représentations  de l’expérience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10803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91750420"/>
              </p:ext>
            </p:extLst>
          </p:nvPr>
        </p:nvGraphicFramePr>
        <p:xfrm>
          <a:off x="-180528" y="-30155"/>
          <a:ext cx="9433048" cy="68881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6209"/>
                <a:gridCol w="4716839"/>
              </a:tblGrid>
              <a:tr h="88393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Qualités reconnues</a:t>
                      </a:r>
                      <a:endParaRPr lang="fr-FR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Qualités sous évaluées ou  non reconnues</a:t>
                      </a:r>
                      <a:endParaRPr lang="fr-FR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88393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Engagement professionnel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Sous valorisation des qualifications 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88393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Haut niveau d’accomplissent des tâches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Sous rémunération du travail accompli 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82282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Recherche de la performance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Non application des droits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88393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Loyauté professionnelle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Refus  de verser la totalité du salaire et des honoraires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88393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Ponctualité et régularité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Pressions et chantage professionnels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164564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Présence constante ou faible absence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Absence des perspectives d’avancement dans la carrière professionnelle  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72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 mot sur l’étude du CREAD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Première étude nationale en Algérie sur les travailleurs migrants</a:t>
            </a:r>
          </a:p>
          <a:p>
            <a:r>
              <a:rPr lang="fr-FR" dirty="0" smtClean="0"/>
              <a:t>308 migrants enquêtés (résidents  et en situations irrégulière) 118 subsahariens, 118 arabes, 55 asiatiques, au niveau de cinq sites : Alger, Oran , Tlemcen, Tamanrasset et Béjaia-Bouira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047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7230670"/>
              </p:ext>
            </p:extLst>
          </p:nvPr>
        </p:nvGraphicFramePr>
        <p:xfrm>
          <a:off x="0" y="116631"/>
          <a:ext cx="9145353" cy="67413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08812"/>
                <a:gridCol w="4536541"/>
              </a:tblGrid>
              <a:tr h="98576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Facteurs favorables</a:t>
                      </a:r>
                      <a:endParaRPr lang="fr-FR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Obstacles et contraintes</a:t>
                      </a:r>
                      <a:endParaRPr lang="fr-FR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9723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Hospitalité et solidarité  événementielles  des algériens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Rapports complexes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9723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Reconnaissance des qualifications professionnelles des migrants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Incompréhension et intolérance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8937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Reconnaissance de l’apport des migrants à l’économie locale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Comportements discriminatoires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9723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L’appartenance à la religion musulmane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Hostilité de l’administration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9723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Les liens amicaux et familiaux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Partialité des services de sécurité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  <a:tr h="9723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Les risques d’expulsion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848" marR="598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541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034682"/>
          </a:xfrm>
        </p:spPr>
        <p:txBody>
          <a:bodyPr/>
          <a:lstStyle/>
          <a:p>
            <a:r>
              <a:rPr lang="fr-FR" b="1" dirty="0" smtClean="0"/>
              <a:t>Eléments de discussion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56217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832648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endParaRPr lang="fr-FR" dirty="0" smtClean="0"/>
          </a:p>
          <a:p>
            <a:pPr algn="ctr">
              <a:buFont typeface="Wingdings" pitchFamily="2" charset="2"/>
              <a:buChar char="Ø"/>
            </a:pPr>
            <a:r>
              <a:rPr lang="fr-FR" sz="4400" dirty="0" smtClean="0"/>
              <a:t>Transition migratoire</a:t>
            </a:r>
          </a:p>
          <a:p>
            <a:pPr algn="ctr">
              <a:buFont typeface="Wingdings" pitchFamily="2" charset="2"/>
              <a:buChar char="Ø"/>
            </a:pPr>
            <a:r>
              <a:rPr lang="fr-FR" sz="4400" dirty="0" smtClean="0"/>
              <a:t>L’irrégularité </a:t>
            </a:r>
          </a:p>
          <a:p>
            <a:pPr algn="ctr">
              <a:buFont typeface="Wingdings" pitchFamily="2" charset="2"/>
              <a:buChar char="Ø"/>
            </a:pPr>
            <a:r>
              <a:rPr lang="fr-FR" sz="4400" dirty="0" smtClean="0"/>
              <a:t>Informalité  </a:t>
            </a:r>
            <a:endParaRPr lang="fr-FR" sz="4400" dirty="0" smtClean="0"/>
          </a:p>
          <a:p>
            <a:pPr algn="ctr">
              <a:buFont typeface="Wingdings" pitchFamily="2" charset="2"/>
              <a:buChar char="Ø"/>
            </a:pPr>
            <a:r>
              <a:rPr lang="fr-FR" sz="4400" dirty="0" smtClean="0"/>
              <a:t>Transit</a:t>
            </a:r>
            <a:endParaRPr lang="fr-FR" sz="4400" dirty="0" smtClean="0"/>
          </a:p>
          <a:p>
            <a:pPr algn="ctr">
              <a:buFont typeface="Wingdings" pitchFamily="2" charset="2"/>
              <a:buChar char="Ø"/>
            </a:pPr>
            <a:r>
              <a:rPr lang="fr-FR" sz="4400" dirty="0" smtClean="0"/>
              <a:t>Installation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017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Un mot sur les Migrants subsahariens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 de chiffres fiables sur leur volume;</a:t>
            </a:r>
          </a:p>
          <a:p>
            <a:r>
              <a:rPr lang="fr-FR" dirty="0" smtClean="0"/>
              <a:t>Des estimations sur les flux  à prendre comme des indicateurs sur leur importance;</a:t>
            </a:r>
          </a:p>
          <a:p>
            <a:r>
              <a:rPr lang="fr-FR" dirty="0" smtClean="0"/>
              <a:t>Une migration en cours de recomposition;</a:t>
            </a:r>
          </a:p>
          <a:p>
            <a:r>
              <a:rPr lang="fr-FR" dirty="0" smtClean="0"/>
              <a:t>Choix des subsahariens comme cas de réflexion sur </a:t>
            </a:r>
            <a:r>
              <a:rPr lang="fr-FR" dirty="0" smtClean="0"/>
              <a:t>la question des </a:t>
            </a:r>
            <a:r>
              <a:rPr lang="fr-FR" dirty="0" smtClean="0"/>
              <a:t>cadres théoriques de l’étude des migrations irrégulières en Algérie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59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323528" y="692696"/>
            <a:ext cx="8661648" cy="576064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         </a:t>
            </a:r>
            <a:r>
              <a:rPr lang="fr-FR" sz="5400" b="1" dirty="0" smtClean="0"/>
              <a:t>Restitution des résultats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4732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1 .Profils en recomposition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ctr"/>
            <a:r>
              <a:rPr lang="fr-FR" sz="4000" dirty="0" smtClean="0"/>
              <a:t>Rajeunissement</a:t>
            </a:r>
          </a:p>
          <a:p>
            <a:pPr algn="ctr"/>
            <a:r>
              <a:rPr lang="fr-FR" sz="4000" dirty="0" smtClean="0"/>
              <a:t>Féminisation</a:t>
            </a:r>
          </a:p>
          <a:p>
            <a:pPr algn="ctr"/>
            <a:r>
              <a:rPr lang="fr-FR" sz="4000" dirty="0" smtClean="0"/>
              <a:t>Capital humain valorisant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9084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0"/>
          <p:cNvGraphicFramePr/>
          <p:nvPr>
            <p:extLst>
              <p:ext uri="{D42A27DB-BD31-4B8C-83A1-F6EECF244321}">
                <p14:modId xmlns:p14="http://schemas.microsoft.com/office/powerpoint/2010/main" val="242478116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865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1"/>
          <p:cNvGraphicFramePr/>
          <p:nvPr>
            <p:extLst>
              <p:ext uri="{D42A27DB-BD31-4B8C-83A1-F6EECF244321}">
                <p14:modId xmlns:p14="http://schemas.microsoft.com/office/powerpoint/2010/main" val="109225767"/>
              </p:ext>
            </p:extLst>
          </p:nvPr>
        </p:nvGraphicFramePr>
        <p:xfrm>
          <a:off x="0" y="0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716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3"/>
          <p:cNvGraphicFramePr/>
          <p:nvPr>
            <p:extLst>
              <p:ext uri="{D42A27DB-BD31-4B8C-83A1-F6EECF244321}">
                <p14:modId xmlns:p14="http://schemas.microsoft.com/office/powerpoint/2010/main" val="1464663821"/>
              </p:ext>
            </p:extLst>
          </p:nvPr>
        </p:nvGraphicFramePr>
        <p:xfrm>
          <a:off x="-108520" y="0"/>
          <a:ext cx="92525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3800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446</Words>
  <Application>Microsoft Office PowerPoint</Application>
  <PresentationFormat>Affichage à l'écran (4:3)</PresentationFormat>
  <Paragraphs>86</Paragraphs>
  <Slides>32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Université de Bejaia Projet Erasmus + Action Jean Monnet Module  Atelier sur les migrations Bejaia le 02/05/2023</vt:lpstr>
      <vt:lpstr>Objet de la présentation</vt:lpstr>
      <vt:lpstr>Un mot sur l’étude du CREAD</vt:lpstr>
      <vt:lpstr>Un mot sur les Migrants subsahariens</vt:lpstr>
      <vt:lpstr>Présentation PowerPoint</vt:lpstr>
      <vt:lpstr>1 .Profils en recomposition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3.Intégration économique et sociale</vt:lpstr>
      <vt:lpstr>Intégration économique</vt:lpstr>
      <vt:lpstr>Présentation PowerPoint</vt:lpstr>
      <vt:lpstr>Présentation PowerPoint</vt:lpstr>
      <vt:lpstr>Présentation PowerPoint</vt:lpstr>
      <vt:lpstr>Présentation PowerPoint</vt:lpstr>
      <vt:lpstr>Intégration sociale</vt:lpstr>
      <vt:lpstr>Présentation PowerPoint</vt:lpstr>
      <vt:lpstr>Présentation PowerPoint</vt:lpstr>
      <vt:lpstr>Perspectives d’évolution</vt:lpstr>
      <vt:lpstr>Présentation PowerPoint</vt:lpstr>
      <vt:lpstr>Présentation PowerPoint</vt:lpstr>
      <vt:lpstr>Présentation PowerPoint</vt:lpstr>
      <vt:lpstr>Représentations  de l’expérience </vt:lpstr>
      <vt:lpstr>Présentation PowerPoint</vt:lpstr>
      <vt:lpstr>Présentation PowerPoint</vt:lpstr>
      <vt:lpstr>Eléments de discussion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 de Bejaia Projet Erasmus + Action Jean Monnet Module  Atelier sur les migrations Bejaia le 02/05/2023</dc:title>
  <dc:creator>LEADER INFO DZ</dc:creator>
  <cp:lastModifiedBy>LEADER INFO DZ</cp:lastModifiedBy>
  <cp:revision>20</cp:revision>
  <dcterms:created xsi:type="dcterms:W3CDTF">2023-05-01T16:12:09Z</dcterms:created>
  <dcterms:modified xsi:type="dcterms:W3CDTF">2023-05-02T08:08:40Z</dcterms:modified>
</cp:coreProperties>
</file>