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74" r:id="rId14"/>
    <p:sldId id="269" r:id="rId15"/>
    <p:sldId id="270" r:id="rId16"/>
    <p:sldId id="271" r:id="rId17"/>
    <p:sldId id="272" r:id="rId18"/>
    <p:sldId id="273" r:id="rId19"/>
    <p:sldId id="265" r:id="rId2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59" autoAdjust="0"/>
    <p:restoredTop sz="86380" autoAdjust="0"/>
  </p:normalViewPr>
  <p:slideViewPr>
    <p:cSldViewPr>
      <p:cViewPr varScale="1">
        <p:scale>
          <a:sx n="69" d="100"/>
          <a:sy n="69" d="100"/>
        </p:scale>
        <p:origin x="1684" y="44"/>
      </p:cViewPr>
      <p:guideLst>
        <p:guide orient="horz" pos="2160"/>
        <p:guide pos="2880"/>
      </p:guideLst>
    </p:cSldViewPr>
  </p:slideViewPr>
  <p:outlineViewPr>
    <p:cViewPr>
      <p:scale>
        <a:sx n="33" d="100"/>
        <a:sy n="33" d="100"/>
      </p:scale>
      <p:origin x="246" y="37080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25686997-A829-4F9C-9C97-E30569F12E28}" type="datetimeFigureOut">
              <a:rPr lang="fr-FR" smtClean="0"/>
              <a:pPr/>
              <a:t>19/02/2024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F27876D-DFC4-4F44-B601-125F40FE8490}"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5686997-A829-4F9C-9C97-E30569F12E28}" type="datetimeFigureOut">
              <a:rPr lang="fr-FR" smtClean="0"/>
              <a:pPr/>
              <a:t>19/02/2024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F27876D-DFC4-4F44-B601-125F40FE8490}"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5686997-A829-4F9C-9C97-E30569F12E28}" type="datetimeFigureOut">
              <a:rPr lang="fr-FR" smtClean="0"/>
              <a:pPr/>
              <a:t>19/02/2024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F27876D-DFC4-4F44-B601-125F40FE8490}"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5686997-A829-4F9C-9C97-E30569F12E28}" type="datetimeFigureOut">
              <a:rPr lang="fr-FR" smtClean="0"/>
              <a:pPr/>
              <a:t>19/02/2024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F27876D-DFC4-4F44-B601-125F40FE8490}"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25686997-A829-4F9C-9C97-E30569F12E28}" type="datetimeFigureOut">
              <a:rPr lang="fr-FR" smtClean="0"/>
              <a:pPr/>
              <a:t>19/02/2024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F27876D-DFC4-4F44-B601-125F40FE8490}"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25686997-A829-4F9C-9C97-E30569F12E28}" type="datetimeFigureOut">
              <a:rPr lang="fr-FR" smtClean="0"/>
              <a:pPr/>
              <a:t>19/02/2024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F27876D-DFC4-4F44-B601-125F40FE8490}"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25686997-A829-4F9C-9C97-E30569F12E28}" type="datetimeFigureOut">
              <a:rPr lang="fr-FR" smtClean="0"/>
              <a:pPr/>
              <a:t>19/02/2024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F27876D-DFC4-4F44-B601-125F40FE8490}"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25686997-A829-4F9C-9C97-E30569F12E28}" type="datetimeFigureOut">
              <a:rPr lang="fr-FR" smtClean="0"/>
              <a:pPr/>
              <a:t>19/02/2024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F27876D-DFC4-4F44-B601-125F40FE8490}"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5686997-A829-4F9C-9C97-E30569F12E28}" type="datetimeFigureOut">
              <a:rPr lang="fr-FR" smtClean="0"/>
              <a:pPr/>
              <a:t>19/02/2024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F27876D-DFC4-4F44-B601-125F40FE8490}"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25686997-A829-4F9C-9C97-E30569F12E28}" type="datetimeFigureOut">
              <a:rPr lang="fr-FR" smtClean="0"/>
              <a:pPr/>
              <a:t>19/02/2024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F27876D-DFC4-4F44-B601-125F40FE8490}"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25686997-A829-4F9C-9C97-E30569F12E28}" type="datetimeFigureOut">
              <a:rPr lang="fr-FR" smtClean="0"/>
              <a:pPr/>
              <a:t>19/02/2024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F27876D-DFC4-4F44-B601-125F40FE8490}"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686997-A829-4F9C-9C97-E30569F12E28}" type="datetimeFigureOut">
              <a:rPr lang="fr-FR" smtClean="0"/>
              <a:pPr/>
              <a:t>19/02/2024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27876D-DFC4-4F44-B601-125F40FE8490}"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428605"/>
            <a:ext cx="7772400" cy="1357321"/>
          </a:xfrm>
        </p:spPr>
        <p:txBody>
          <a:bodyPr>
            <a:normAutofit/>
          </a:bodyPr>
          <a:lstStyle/>
          <a:p>
            <a:r>
              <a:rPr lang="fr-FR" sz="2000" dirty="0" smtClean="0">
                <a:solidFill>
                  <a:schemeClr val="tx2"/>
                </a:solidFill>
                <a:latin typeface="Times New Roman" panose="02020603050405020304" pitchFamily="18" charset="0"/>
                <a:cs typeface="Times New Roman" panose="02020603050405020304" pitchFamily="18" charset="0"/>
              </a:rPr>
              <a:t>République Algérienne Démocratique et Populaire Ministère de l’Enseignement Supérieur et de la Recherche Scientifique</a:t>
            </a:r>
            <a:br>
              <a:rPr lang="fr-FR" sz="2000" dirty="0" smtClean="0">
                <a:solidFill>
                  <a:schemeClr val="tx2"/>
                </a:solidFill>
                <a:latin typeface="Times New Roman" panose="02020603050405020304" pitchFamily="18" charset="0"/>
                <a:cs typeface="Times New Roman" panose="02020603050405020304" pitchFamily="18" charset="0"/>
              </a:rPr>
            </a:br>
            <a:r>
              <a:rPr lang="fr-FR" sz="2000" dirty="0" smtClean="0">
                <a:solidFill>
                  <a:schemeClr val="tx2"/>
                </a:solidFill>
                <a:latin typeface="Times New Roman" panose="02020603050405020304" pitchFamily="18" charset="0"/>
                <a:cs typeface="Times New Roman" panose="02020603050405020304" pitchFamily="18" charset="0"/>
              </a:rPr>
              <a:t>Université A.MIRA-BEJAIA</a:t>
            </a:r>
            <a:br>
              <a:rPr lang="fr-FR" sz="2000" dirty="0" smtClean="0">
                <a:solidFill>
                  <a:schemeClr val="tx2"/>
                </a:solidFill>
                <a:latin typeface="Times New Roman" panose="02020603050405020304" pitchFamily="18" charset="0"/>
                <a:cs typeface="Times New Roman" panose="02020603050405020304" pitchFamily="18" charset="0"/>
              </a:rPr>
            </a:br>
            <a:r>
              <a:rPr lang="fr-FR" sz="2000" dirty="0" smtClean="0">
                <a:solidFill>
                  <a:schemeClr val="tx2"/>
                </a:solidFill>
                <a:latin typeface="Times New Roman" panose="02020603050405020304" pitchFamily="18" charset="0"/>
                <a:cs typeface="Times New Roman" panose="02020603050405020304" pitchFamily="18" charset="0"/>
              </a:rPr>
              <a:t>Faculté des Lettres et des Langues Département de français </a:t>
            </a:r>
            <a:endParaRPr lang="fr-FR" sz="2000" dirty="0"/>
          </a:p>
        </p:txBody>
      </p:sp>
      <p:sp>
        <p:nvSpPr>
          <p:cNvPr id="3" name="Sous-titre 2"/>
          <p:cNvSpPr>
            <a:spLocks noGrp="1"/>
          </p:cNvSpPr>
          <p:nvPr>
            <p:ph type="subTitle" idx="1"/>
          </p:nvPr>
        </p:nvSpPr>
        <p:spPr>
          <a:xfrm>
            <a:off x="1371600" y="2071678"/>
            <a:ext cx="6400800" cy="3567122"/>
          </a:xfrm>
        </p:spPr>
        <p:txBody>
          <a:bodyPr>
            <a:normAutofit lnSpcReduction="10000"/>
          </a:bodyPr>
          <a:lstStyle/>
          <a:p>
            <a:endParaRPr lang="fr-FR" sz="2200" b="1" dirty="0" smtClean="0">
              <a:latin typeface="Times New Roman" panose="02020603050405020304" pitchFamily="18" charset="0"/>
              <a:cs typeface="Times New Roman" panose="02020603050405020304" pitchFamily="18" charset="0"/>
            </a:endParaRPr>
          </a:p>
          <a:p>
            <a:endParaRPr lang="fr-FR" sz="2200" b="1" dirty="0" smtClean="0">
              <a:latin typeface="Times New Roman" panose="02020603050405020304" pitchFamily="18" charset="0"/>
              <a:cs typeface="Times New Roman" panose="02020603050405020304" pitchFamily="18" charset="0"/>
            </a:endParaRPr>
          </a:p>
          <a:p>
            <a:endParaRPr lang="fr-FR" sz="2200" b="1" dirty="0" smtClean="0">
              <a:latin typeface="Times New Roman" panose="02020603050405020304" pitchFamily="18" charset="0"/>
              <a:cs typeface="Times New Roman" panose="02020603050405020304" pitchFamily="18" charset="0"/>
            </a:endParaRPr>
          </a:p>
          <a:p>
            <a:r>
              <a:rPr lang="fr-FR" sz="2200" b="1" dirty="0" smtClean="0">
                <a:latin typeface="Times New Roman" panose="02020603050405020304" pitchFamily="18" charset="0"/>
                <a:cs typeface="Times New Roman" panose="02020603050405020304" pitchFamily="18" charset="0"/>
              </a:rPr>
              <a:t>Module d’enseignement :Sémiologie </a:t>
            </a:r>
            <a:endParaRPr lang="fr-FR" sz="2200" dirty="0" smtClean="0">
              <a:latin typeface="Times New Roman" panose="02020603050405020304" pitchFamily="18" charset="0"/>
              <a:cs typeface="Times New Roman" panose="02020603050405020304" pitchFamily="18" charset="0"/>
            </a:endParaRPr>
          </a:p>
          <a:p>
            <a:r>
              <a:rPr lang="fr-FR" sz="2200" b="1" dirty="0" smtClean="0">
                <a:latin typeface="Times New Roman" panose="02020603050405020304" pitchFamily="18" charset="0"/>
                <a:cs typeface="Times New Roman" panose="02020603050405020304" pitchFamily="18" charset="0"/>
              </a:rPr>
              <a:t>Présenté par BELLIL K.</a:t>
            </a:r>
          </a:p>
          <a:p>
            <a:endParaRPr lang="fr-FR" sz="2200" dirty="0" smtClean="0">
              <a:latin typeface="Times New Roman" panose="02020603050405020304" pitchFamily="18" charset="0"/>
              <a:cs typeface="Times New Roman" panose="02020603050405020304" pitchFamily="18" charset="0"/>
            </a:endParaRPr>
          </a:p>
          <a:p>
            <a:r>
              <a:rPr lang="fr-FR" sz="2200" dirty="0" smtClean="0">
                <a:latin typeface="Times New Roman" panose="02020603050405020304" pitchFamily="18" charset="0"/>
                <a:cs typeface="Times New Roman" panose="02020603050405020304" pitchFamily="18" charset="0"/>
              </a:rPr>
              <a:t>        Public ciblé : Master I. Sciences du langage </a:t>
            </a:r>
            <a:r>
              <a:rPr lang="fr-FR" sz="2200" dirty="0" smtClean="0">
                <a:latin typeface="Times New Roman" panose="02020603050405020304" pitchFamily="18" charset="0"/>
                <a:cs typeface="Times New Roman" panose="02020603050405020304" pitchFamily="18" charset="0"/>
              </a:rPr>
              <a:t>G1</a:t>
            </a:r>
            <a:endParaRPr lang="fr-FR" sz="2200" dirty="0" smtClean="0">
              <a:latin typeface="Times New Roman" panose="02020603050405020304" pitchFamily="18" charset="0"/>
              <a:cs typeface="Times New Roman" panose="02020603050405020304" pitchFamily="18" charset="0"/>
            </a:endParaRPr>
          </a:p>
          <a:p>
            <a:r>
              <a:rPr lang="fr-FR" sz="2200" dirty="0" smtClean="0">
                <a:latin typeface="Times New Roman" panose="02020603050405020304" pitchFamily="18" charset="0"/>
                <a:cs typeface="Times New Roman" panose="02020603050405020304" pitchFamily="18" charset="0"/>
              </a:rPr>
              <a:t>      </a:t>
            </a:r>
          </a:p>
          <a:p>
            <a:r>
              <a:rPr lang="fr-FR" sz="2200" smtClean="0">
                <a:latin typeface="Times New Roman" panose="02020603050405020304" pitchFamily="18" charset="0"/>
                <a:cs typeface="Times New Roman" panose="02020603050405020304" pitchFamily="18" charset="0"/>
              </a:rPr>
              <a:t>2023/2024 </a:t>
            </a:r>
            <a:endParaRPr lang="fr-FR" sz="2200" dirty="0" smtClean="0">
              <a:latin typeface="Times New Roman" panose="02020603050405020304" pitchFamily="18" charset="0"/>
              <a:cs typeface="Times New Roman" panose="02020603050405020304" pitchFamily="18" charset="0"/>
            </a:endParaRPr>
          </a:p>
          <a:p>
            <a:endParaRPr lang="fr-FR" dirty="0"/>
          </a:p>
        </p:txBody>
      </p:sp>
      <p:pic>
        <p:nvPicPr>
          <p:cNvPr id="4" name="image1.png" descr="https://encrypted-tbn1.gstatic.com/images?q=tbn:ANd9GcQMdoNlgePON2OCSbqp4gvDV95tIYE-bSnWidQblJmSqr-BRjlZT3bGAdxx"/>
          <p:cNvPicPr/>
          <p:nvPr/>
        </p:nvPicPr>
        <p:blipFill>
          <a:blip r:embed="rId2" cstate="print"/>
          <a:stretch>
            <a:fillRect/>
          </a:stretch>
        </p:blipFill>
        <p:spPr>
          <a:xfrm>
            <a:off x="3500430" y="2214554"/>
            <a:ext cx="2018270" cy="57150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normAutofit/>
          </a:bodyPr>
          <a:lstStyle/>
          <a:p>
            <a:pPr>
              <a:buNone/>
            </a:pPr>
            <a:r>
              <a:rPr lang="fr-FR" sz="2400" b="1" dirty="0" smtClean="0">
                <a:latin typeface="Times New Roman" pitchFamily="18" charset="0"/>
                <a:cs typeface="Times New Roman" pitchFamily="18" charset="0"/>
              </a:rPr>
              <a:t>	Les fonctions du texte :</a:t>
            </a:r>
          </a:p>
          <a:p>
            <a:pPr>
              <a:buNone/>
            </a:pPr>
            <a:endParaRPr lang="fr-FR" sz="2400" b="1" dirty="0" smtClean="0">
              <a:latin typeface="Times New Roman" pitchFamily="18" charset="0"/>
              <a:cs typeface="Times New Roman" pitchFamily="18" charset="0"/>
            </a:endParaRPr>
          </a:p>
          <a:p>
            <a:pPr algn="just">
              <a:buNone/>
            </a:pPr>
            <a:r>
              <a:rPr lang="fr-FR" sz="2400" dirty="0" smtClean="0"/>
              <a:t> 	</a:t>
            </a:r>
            <a:r>
              <a:rPr lang="fr-FR" sz="2400" dirty="0" smtClean="0">
                <a:latin typeface="Times New Roman" pitchFamily="18" charset="0"/>
                <a:cs typeface="Times New Roman" pitchFamily="18" charset="0"/>
              </a:rPr>
              <a:t>Barthes  a étudié en profondeur le rapport liant la langue à l’image.  Selon lui, pour accéder au signifié de l’image, le passage par la langue est incontournable. C’est à travers la langue seulement qu’on fait parler l’image. Cette réflexion l’amène à dégager deux fonctions du texte : celle d’ancrage et celle de relais.</a:t>
            </a:r>
            <a:endParaRPr lang="fr-FR" sz="2400" b="1"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normAutofit/>
          </a:bodyPr>
          <a:lstStyle/>
          <a:p>
            <a:pPr>
              <a:buNone/>
            </a:pPr>
            <a:endParaRPr lang="fr-FR" dirty="0" smtClean="0"/>
          </a:p>
          <a:p>
            <a:pPr>
              <a:buNone/>
            </a:pPr>
            <a:r>
              <a:rPr lang="fr-FR" sz="2400" b="1" dirty="0" smtClean="0">
                <a:latin typeface="Times New Roman" pitchFamily="18" charset="0"/>
                <a:cs typeface="Times New Roman" pitchFamily="18" charset="0"/>
              </a:rPr>
              <a:t>	La fonction d’ancrage :</a:t>
            </a:r>
            <a:endParaRPr lang="fr-FR" sz="2400" b="1" dirty="0">
              <a:latin typeface="Times New Roman" pitchFamily="18" charset="0"/>
              <a:cs typeface="Times New Roman" pitchFamily="18" charset="0"/>
            </a:endParaRPr>
          </a:p>
          <a:p>
            <a:pPr algn="just">
              <a:buNone/>
            </a:pPr>
            <a:r>
              <a:rPr lang="fr-FR" sz="2600" dirty="0" smtClean="0">
                <a:latin typeface="Times New Roman" pitchFamily="18" charset="0"/>
                <a:cs typeface="Times New Roman" pitchFamily="18" charset="0"/>
              </a:rPr>
              <a:t>	La première fonction que joue le texte vis-à-vis de l’image est une fonction d’ancrage. Pour Michel Martin, le texte oblige le lecteur de l’image à «pencher pour telle ou telle interprétation plutôt que telle autre interprétation rendue également possible pour l’analyse iconique ». </a:t>
            </a:r>
          </a:p>
          <a:p>
            <a:pPr algn="just">
              <a:buNone/>
            </a:pPr>
            <a:r>
              <a:rPr lang="fr-FR" sz="2600" dirty="0">
                <a:latin typeface="Times New Roman" pitchFamily="18" charset="0"/>
                <a:cs typeface="Times New Roman" pitchFamily="18" charset="0"/>
              </a:rPr>
              <a:t>	</a:t>
            </a:r>
            <a:r>
              <a:rPr lang="fr-FR" sz="2600" dirty="0" smtClean="0">
                <a:latin typeface="Times New Roman" pitchFamily="18" charset="0"/>
                <a:cs typeface="Times New Roman" pitchFamily="18" charset="0"/>
              </a:rPr>
              <a:t>Par ce mot, il faut entendre surtout le pouvoir du texte à infléchir la lecture de l’image, dans un sens donné et donc à privilégier une lecture parmi une kyrielle de lectures possibles.</a:t>
            </a:r>
            <a:endParaRPr lang="fr-FR" sz="26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554683"/>
          </a:xfrm>
        </p:spPr>
        <p:txBody>
          <a:bodyPr>
            <a:normAutofit/>
          </a:bodyPr>
          <a:lstStyle/>
          <a:p>
            <a:pPr algn="just">
              <a:buNone/>
            </a:pPr>
            <a:r>
              <a:rPr lang="fr-FR" sz="2400" b="1" dirty="0" smtClean="0">
                <a:latin typeface="Times New Roman" pitchFamily="18" charset="0"/>
                <a:cs typeface="Times New Roman" pitchFamily="18" charset="0"/>
              </a:rPr>
              <a:t>	La fonction de relais :</a:t>
            </a:r>
          </a:p>
          <a:p>
            <a:pPr algn="just">
              <a:buNone/>
            </a:pPr>
            <a:endParaRPr lang="fr-FR" sz="2400" b="1" dirty="0" smtClean="0">
              <a:latin typeface="Times New Roman" pitchFamily="18" charset="0"/>
              <a:cs typeface="Times New Roman" pitchFamily="18" charset="0"/>
            </a:endParaRPr>
          </a:p>
          <a:p>
            <a:pPr algn="just">
              <a:buNone/>
            </a:pPr>
            <a:r>
              <a:rPr lang="fr-FR" sz="2400" dirty="0" smtClean="0">
                <a:latin typeface="Times New Roman" pitchFamily="18" charset="0"/>
                <a:cs typeface="Times New Roman" pitchFamily="18" charset="0"/>
              </a:rPr>
              <a:t> 	La deuxième fonction que le texte joue vis-à-vis de l’image est celle de relais. Celle-ci apparaît lorsque le texte intervient pour compléter les messages qu'elle est censée mettre en exergue mais qu'elle se voit, malheureusement, incapable de dire explicitement, par ses propres moyens. Dans ce cas, le texte permet de poursuivre «la diégèse à un moment ou l’icône s’avère moins efficace », et donc permettre à l’action de progresser. Cette fonction de relais se manifeste surtout dans des images séquentielles, en assurant leur continuité pour permettre à l’action de progresser. </a:t>
            </a:r>
            <a:endParaRPr lang="fr-FR" sz="24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normAutofit/>
          </a:bodyPr>
          <a:lstStyle/>
          <a:p>
            <a:pPr>
              <a:buNone/>
            </a:pPr>
            <a:endParaRPr lang="fr-FR" sz="2400" b="1" dirty="0" smtClean="0">
              <a:latin typeface="Times New Roman" pitchFamily="18" charset="0"/>
              <a:cs typeface="Times New Roman" pitchFamily="18" charset="0"/>
            </a:endParaRPr>
          </a:p>
          <a:p>
            <a:pPr>
              <a:buNone/>
            </a:pPr>
            <a:r>
              <a:rPr lang="fr-FR" sz="2400" b="1" dirty="0">
                <a:latin typeface="Times New Roman" pitchFamily="18" charset="0"/>
                <a:cs typeface="Times New Roman" pitchFamily="18" charset="0"/>
              </a:rPr>
              <a:t> </a:t>
            </a:r>
            <a:r>
              <a:rPr lang="fr-FR" sz="2400" b="1" dirty="0" smtClean="0">
                <a:latin typeface="Times New Roman" pitchFamily="18" charset="0"/>
                <a:cs typeface="Times New Roman" pitchFamily="18" charset="0"/>
              </a:rPr>
              <a:t> 	L’image comme rhétorique :</a:t>
            </a:r>
          </a:p>
          <a:p>
            <a:pPr>
              <a:buNone/>
            </a:pPr>
            <a:endParaRPr lang="fr-FR" sz="2400" b="1" dirty="0" smtClean="0">
              <a:latin typeface="Times New Roman" pitchFamily="18" charset="0"/>
              <a:cs typeface="Times New Roman" pitchFamily="18" charset="0"/>
            </a:endParaRPr>
          </a:p>
          <a:p>
            <a:pPr algn="just">
              <a:buNone/>
            </a:pPr>
            <a:r>
              <a:rPr lang="fr-FR" sz="2400" dirty="0" smtClean="0">
                <a:latin typeface="Times New Roman" pitchFamily="18" charset="0"/>
                <a:cs typeface="Times New Roman" pitchFamily="18" charset="0"/>
              </a:rPr>
              <a:t>	Barthes a émis l’hypothèse selon laquelle, l’image, métonymique par définition, contiendrait un certain nombre de figures de rhétorique, comme les métaphores visuelles. </a:t>
            </a:r>
            <a:r>
              <a:rPr lang="fr-FR" sz="2400" dirty="0">
                <a:latin typeface="Times New Roman" pitchFamily="18" charset="0"/>
                <a:cs typeface="Times New Roman" pitchFamily="18" charset="0"/>
              </a:rPr>
              <a:t>A</a:t>
            </a:r>
            <a:r>
              <a:rPr lang="fr-FR" sz="2400" dirty="0" smtClean="0">
                <a:latin typeface="Times New Roman" pitchFamily="18" charset="0"/>
                <a:cs typeface="Times New Roman" pitchFamily="18" charset="0"/>
              </a:rPr>
              <a:t>vec l’image, si on est dans les signes on est aussi dans la rhétorique. </a:t>
            </a:r>
          </a:p>
          <a:p>
            <a:pPr algn="just">
              <a:buNone/>
            </a:pPr>
            <a:r>
              <a:rPr lang="fr-FR" sz="2400" dirty="0" smtClean="0"/>
              <a:t>	</a:t>
            </a:r>
            <a:r>
              <a:rPr lang="fr-FR" sz="2400" dirty="0" smtClean="0">
                <a:latin typeface="Times New Roman" pitchFamily="18" charset="0"/>
                <a:cs typeface="Times New Roman" pitchFamily="18" charset="0"/>
              </a:rPr>
              <a:t>Des travaux ultérieurs lui ont donné raison, en confirmant cette hypothèse et en prouvant que l’image publicitaire contient toutes les figures de rhétorique classique.</a:t>
            </a:r>
          </a:p>
          <a:p>
            <a:pPr algn="just">
              <a:buNone/>
            </a:pPr>
            <a:endParaRPr lang="fr-FR" sz="24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554683"/>
          </a:xfrm>
        </p:spPr>
        <p:txBody>
          <a:bodyPr>
            <a:normAutofit/>
          </a:bodyPr>
          <a:lstStyle/>
          <a:p>
            <a:pPr algn="just">
              <a:buNone/>
            </a:pPr>
            <a:r>
              <a:rPr lang="fr-FR" sz="2400" b="1" dirty="0" smtClean="0">
                <a:latin typeface="Times New Roman" pitchFamily="18" charset="0"/>
                <a:cs typeface="Times New Roman" pitchFamily="18" charset="0"/>
              </a:rPr>
              <a:t>	L’apport des recherches postérieures à la sémiologie de l’image:</a:t>
            </a:r>
          </a:p>
          <a:p>
            <a:pPr algn="just">
              <a:buNone/>
            </a:pPr>
            <a:r>
              <a:rPr lang="fr-FR" sz="2400" dirty="0" smtClean="0">
                <a:latin typeface="Times New Roman" pitchFamily="18" charset="0"/>
                <a:cs typeface="Times New Roman" pitchFamily="18" charset="0"/>
              </a:rPr>
              <a:t> 	</a:t>
            </a:r>
          </a:p>
          <a:p>
            <a:pPr algn="just">
              <a:buNone/>
            </a:pPr>
            <a:r>
              <a:rPr lang="fr-FR" sz="2400" dirty="0">
                <a:latin typeface="Times New Roman" pitchFamily="18" charset="0"/>
                <a:cs typeface="Times New Roman" pitchFamily="18" charset="0"/>
              </a:rPr>
              <a:t>	</a:t>
            </a:r>
            <a:r>
              <a:rPr lang="fr-FR" sz="2400" dirty="0" smtClean="0">
                <a:latin typeface="Times New Roman" pitchFamily="18" charset="0"/>
                <a:cs typeface="Times New Roman" pitchFamily="18" charset="0"/>
              </a:rPr>
              <a:t>Barthes ne reconnaît à l’image que deux types de signes : signes iconiques et signes linguistiques. </a:t>
            </a:r>
            <a:r>
              <a:rPr lang="fr-FR" sz="2400" b="1" dirty="0" smtClean="0">
                <a:latin typeface="Times New Roman" pitchFamily="18" charset="0"/>
                <a:cs typeface="Times New Roman" pitchFamily="18" charset="0"/>
              </a:rPr>
              <a:t>Les signes plastiques</a:t>
            </a:r>
            <a:r>
              <a:rPr lang="fr-FR" sz="2400" dirty="0" smtClean="0">
                <a:latin typeface="Times New Roman" pitchFamily="18" charset="0"/>
                <a:cs typeface="Times New Roman" pitchFamily="18" charset="0"/>
              </a:rPr>
              <a:t>, même pris en considération dans l'analyse qu'il en fait (couleurs, etc.) n’ont pas eu leur part de théorisation. Ce retard en la matière résulte du fait que l’image était soumise, dans le sillage de la sémiologie naissante, à une vision restrictive qui l’a longtemps considérée du point de vue de la mimesis. (Joly, 1994 : 100).</a:t>
            </a:r>
            <a:endParaRPr lang="fr-FR" sz="24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normAutofit/>
          </a:bodyPr>
          <a:lstStyle/>
          <a:p>
            <a:pPr algn="just">
              <a:buNone/>
            </a:pPr>
            <a:r>
              <a:rPr lang="fr-FR" sz="2400" dirty="0" smtClean="0">
                <a:latin typeface="Times New Roman" pitchFamily="18" charset="0"/>
                <a:cs typeface="Times New Roman" pitchFamily="18" charset="0"/>
              </a:rPr>
              <a:t>	D’autres travaux, postérieurs, ont enrichi certains points de l’approche barthésienne. Liliane Hamm, revenant sur la notion de signes constituant l’image, distingue les signifiants </a:t>
            </a:r>
            <a:r>
              <a:rPr lang="fr-FR" sz="2400" b="1" dirty="0" smtClean="0">
                <a:latin typeface="Times New Roman" pitchFamily="18" charset="0"/>
                <a:cs typeface="Times New Roman" pitchFamily="18" charset="0"/>
              </a:rPr>
              <a:t>iconiques </a:t>
            </a:r>
            <a:r>
              <a:rPr lang="fr-FR" sz="2400" dirty="0" smtClean="0">
                <a:latin typeface="Times New Roman" pitchFamily="18" charset="0"/>
                <a:cs typeface="Times New Roman" pitchFamily="18" charset="0"/>
              </a:rPr>
              <a:t>des signifiants </a:t>
            </a:r>
            <a:r>
              <a:rPr lang="fr-FR" sz="2400" b="1" dirty="0" smtClean="0">
                <a:latin typeface="Times New Roman" pitchFamily="18" charset="0"/>
                <a:cs typeface="Times New Roman" pitchFamily="18" charset="0"/>
              </a:rPr>
              <a:t>extra iconiques</a:t>
            </a:r>
            <a:r>
              <a:rPr lang="fr-FR" sz="2400" dirty="0" smtClean="0">
                <a:latin typeface="Times New Roman" pitchFamily="18" charset="0"/>
                <a:cs typeface="Times New Roman" pitchFamily="18" charset="0"/>
              </a:rPr>
              <a:t>. Par signifiants iconiques, elle évoque ce que Barthes appelle les interventions de l’homme sur la photographie, c'est-à-dire « la manière dont l’auteur a conçu et réalisé l’image et repose de ce fait sur un certain nombre de choix délibérés ». Relève de ce type de signifiants les choix relatifs à la dimension de l’espace représenté, communément appelé l’échelle des plans, au type de composition adoptée, à l’angle de prise de vue, à la profondeur de champs, au type d’éclairage, etc. </a:t>
            </a:r>
            <a:endParaRPr lang="fr-FR" sz="24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normAutofit/>
          </a:bodyPr>
          <a:lstStyle/>
          <a:p>
            <a:pPr algn="just">
              <a:buNone/>
            </a:pPr>
            <a:r>
              <a:rPr lang="fr-FR" sz="2400" dirty="0" smtClean="0">
                <a:latin typeface="Times New Roman" pitchFamily="18" charset="0"/>
                <a:cs typeface="Times New Roman" pitchFamily="18" charset="0"/>
              </a:rPr>
              <a:t>	</a:t>
            </a:r>
          </a:p>
          <a:p>
            <a:pPr algn="just">
              <a:buNone/>
            </a:pPr>
            <a:endParaRPr lang="fr-FR" sz="2400" dirty="0">
              <a:latin typeface="Times New Roman" pitchFamily="18" charset="0"/>
              <a:cs typeface="Times New Roman" pitchFamily="18" charset="0"/>
            </a:endParaRPr>
          </a:p>
          <a:p>
            <a:pPr algn="just">
              <a:buNone/>
            </a:pPr>
            <a:r>
              <a:rPr lang="fr-FR" sz="2400" dirty="0" smtClean="0">
                <a:latin typeface="Times New Roman" pitchFamily="18" charset="0"/>
                <a:cs typeface="Times New Roman" pitchFamily="18" charset="0"/>
              </a:rPr>
              <a:t>	Les signes </a:t>
            </a:r>
            <a:r>
              <a:rPr lang="fr-FR" sz="2400" b="1" dirty="0" smtClean="0">
                <a:latin typeface="Times New Roman" pitchFamily="18" charset="0"/>
                <a:cs typeface="Times New Roman" pitchFamily="18" charset="0"/>
              </a:rPr>
              <a:t>extra-iconiques</a:t>
            </a:r>
            <a:r>
              <a:rPr lang="fr-FR" sz="2400" dirty="0" smtClean="0">
                <a:latin typeface="Times New Roman" pitchFamily="18" charset="0"/>
                <a:cs typeface="Times New Roman" pitchFamily="18" charset="0"/>
              </a:rPr>
              <a:t> sont, toujours selon Liliane Hamm, par nature des signes qui n’appartiennent pas à l’image mais que celle-ci récupère. Il s’agit des êtres et des choses qui ont une existence en dehors de l’image et que celle-ci récupère et associe (couleurs, formes, etc.). </a:t>
            </a:r>
            <a:endParaRPr lang="fr-FR" sz="24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normAutofit/>
          </a:bodyPr>
          <a:lstStyle/>
          <a:p>
            <a:pPr algn="just">
              <a:buNone/>
            </a:pPr>
            <a:r>
              <a:rPr lang="fr-FR" sz="2600" dirty="0" smtClean="0">
                <a:latin typeface="Times New Roman" pitchFamily="18" charset="0"/>
                <a:cs typeface="Times New Roman" pitchFamily="18" charset="0"/>
              </a:rPr>
              <a:t>	Plus tard, le groupe µ (In Joly 1994: 101) se penche sur cette question et finit par reconnaître à l’image un autre type de signe : le signe plastique. Ce groupe de recherche est parvenu à démontrer que ce que Barthes appelle dans « Rhétorique de l’image » les interventions de l’homme sur la photographie, et ce que Liliane Hamm considère uniquement comme des signifiants (iconiques et extra-iconiques) constituent en vérité de véritables signes pleins qui signifient par eux-mêmes. Ainsi, la signification par l’image est d’ores et déjà élargie puisqu’elle réside dorénavant dans l’articulation des signes iconiques, plastiques et linguistiques</a:t>
            </a:r>
            <a:r>
              <a:rPr lang="fr-FR" dirty="0" smtClean="0"/>
              <a:t>.</a:t>
            </a:r>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554683"/>
          </a:xfrm>
        </p:spPr>
        <p:txBody>
          <a:bodyPr/>
          <a:lstStyle/>
          <a:p>
            <a:pPr algn="just">
              <a:buNone/>
            </a:pPr>
            <a:r>
              <a:rPr lang="fr-FR" dirty="0" smtClean="0"/>
              <a:t>	</a:t>
            </a:r>
          </a:p>
          <a:p>
            <a:pPr algn="just">
              <a:buNone/>
            </a:pPr>
            <a:endParaRPr lang="fr-FR" sz="2400" dirty="0">
              <a:latin typeface="Times New Roman" pitchFamily="18" charset="0"/>
              <a:cs typeface="Times New Roman" pitchFamily="18" charset="0"/>
            </a:endParaRPr>
          </a:p>
          <a:p>
            <a:pPr algn="just">
              <a:buNone/>
            </a:pPr>
            <a:r>
              <a:rPr lang="fr-FR" sz="2400" dirty="0" smtClean="0">
                <a:latin typeface="Times New Roman" pitchFamily="18" charset="0"/>
                <a:cs typeface="Times New Roman" pitchFamily="18" charset="0"/>
              </a:rPr>
              <a:t>	Martine Joly (idem.102-114) se saisissant de cette idée, y ajoute une touche singulière, distinguant les signes plastiques non spécifiques des signes plastiques spécifiques</a:t>
            </a:r>
            <a:r>
              <a:rPr lang="fr-FR" dirty="0" smtClean="0"/>
              <a:t>.</a:t>
            </a:r>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554683"/>
          </a:xfrm>
        </p:spPr>
        <p:txBody>
          <a:bodyPr/>
          <a:lstStyle/>
          <a:p>
            <a:pPr>
              <a:buNone/>
            </a:pPr>
            <a:endParaRPr lang="fr-FR" dirty="0" smtClean="0"/>
          </a:p>
          <a:p>
            <a:pPr>
              <a:buNone/>
            </a:pPr>
            <a:endParaRPr lang="fr-FR" dirty="0"/>
          </a:p>
          <a:p>
            <a:pPr>
              <a:buNone/>
            </a:pPr>
            <a:endParaRPr lang="fr-FR" dirty="0" smtClean="0"/>
          </a:p>
          <a:p>
            <a:pPr>
              <a:buNone/>
            </a:pPr>
            <a:r>
              <a:rPr lang="fr-FR" dirty="0"/>
              <a:t>	</a:t>
            </a:r>
            <a:r>
              <a:rPr lang="fr-FR" dirty="0" smtClean="0"/>
              <a:t>		</a:t>
            </a:r>
            <a:r>
              <a:rPr lang="fr-FR" b="1" dirty="0" smtClean="0">
                <a:latin typeface="Times New Roman" pitchFamily="18" charset="0"/>
                <a:cs typeface="Times New Roman" pitchFamily="18" charset="0"/>
              </a:rPr>
              <a:t>Merci de votre attention </a:t>
            </a:r>
            <a:endParaRPr lang="fr-FR" b="1"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normAutofit/>
          </a:bodyPr>
          <a:lstStyle/>
          <a:p>
            <a:pPr>
              <a:buNone/>
            </a:pPr>
            <a:r>
              <a:rPr lang="fr-FR" sz="2000" b="1" dirty="0" smtClean="0">
                <a:latin typeface="Times New Roman" pitchFamily="18" charset="0"/>
                <a:cs typeface="Times New Roman" pitchFamily="18" charset="0"/>
              </a:rPr>
              <a:t>	Sémiologie de la communication/ Sémiologie de la signification </a:t>
            </a:r>
          </a:p>
          <a:p>
            <a:pPr>
              <a:buNone/>
            </a:pPr>
            <a:endParaRPr lang="fr-FR" sz="2000" b="1" dirty="0">
              <a:latin typeface="Times New Roman" pitchFamily="18" charset="0"/>
              <a:cs typeface="Times New Roman" pitchFamily="18" charset="0"/>
            </a:endParaRPr>
          </a:p>
          <a:p>
            <a:pPr>
              <a:buNone/>
            </a:pPr>
            <a:r>
              <a:rPr lang="fr-FR" sz="2400" b="1" dirty="0" smtClean="0">
                <a:latin typeface="Times New Roman" pitchFamily="18" charset="0"/>
                <a:cs typeface="Times New Roman" pitchFamily="18" charset="0"/>
              </a:rPr>
              <a:t>	Sémiologie de la communication </a:t>
            </a:r>
          </a:p>
          <a:p>
            <a:pPr>
              <a:buNone/>
            </a:pPr>
            <a:endParaRPr lang="fr-FR" sz="2000" b="1" dirty="0">
              <a:latin typeface="Times New Roman" pitchFamily="18" charset="0"/>
              <a:cs typeface="Times New Roman" pitchFamily="18" charset="0"/>
            </a:endParaRPr>
          </a:p>
          <a:p>
            <a:pPr algn="just">
              <a:buNone/>
            </a:pPr>
            <a:r>
              <a:rPr lang="fr-FR" sz="2000" dirty="0" smtClean="0">
                <a:latin typeface="Times New Roman" pitchFamily="18" charset="0"/>
                <a:cs typeface="Times New Roman" pitchFamily="18" charset="0"/>
              </a:rPr>
              <a:t>	</a:t>
            </a:r>
            <a:r>
              <a:rPr lang="fr-FR" sz="2400" dirty="0" smtClean="0">
                <a:latin typeface="Times New Roman" pitchFamily="18" charset="0"/>
                <a:cs typeface="Times New Roman" pitchFamily="18" charset="0"/>
              </a:rPr>
              <a:t>Pour les partisans de la sémiologie de la communication (</a:t>
            </a:r>
            <a:r>
              <a:rPr lang="fr-FR" sz="2400" dirty="0" err="1" smtClean="0">
                <a:latin typeface="Times New Roman" pitchFamily="18" charset="0"/>
                <a:cs typeface="Times New Roman" pitchFamily="18" charset="0"/>
              </a:rPr>
              <a:t>Buyssens</a:t>
            </a:r>
            <a:r>
              <a:rPr lang="fr-FR" sz="2400" dirty="0" smtClean="0">
                <a:latin typeface="Times New Roman" pitchFamily="18" charset="0"/>
                <a:cs typeface="Times New Roman" pitchFamily="18" charset="0"/>
              </a:rPr>
              <a:t>, </a:t>
            </a:r>
            <a:r>
              <a:rPr lang="fr-FR" sz="2400" dirty="0" err="1" smtClean="0">
                <a:latin typeface="Times New Roman" pitchFamily="18" charset="0"/>
                <a:cs typeface="Times New Roman" pitchFamily="18" charset="0"/>
              </a:rPr>
              <a:t>Mounin</a:t>
            </a:r>
            <a:r>
              <a:rPr lang="fr-FR" sz="2400" dirty="0" smtClean="0">
                <a:latin typeface="Times New Roman" pitchFamily="18" charset="0"/>
                <a:cs typeface="Times New Roman" pitchFamily="18" charset="0"/>
              </a:rPr>
              <a:t>, Martinet, </a:t>
            </a:r>
            <a:r>
              <a:rPr lang="fr-FR" sz="2400" dirty="0" err="1" smtClean="0">
                <a:latin typeface="Times New Roman" pitchFamily="18" charset="0"/>
                <a:cs typeface="Times New Roman" pitchFamily="18" charset="0"/>
              </a:rPr>
              <a:t>Prieto</a:t>
            </a:r>
            <a:r>
              <a:rPr lang="fr-FR" sz="2400" dirty="0" smtClean="0">
                <a:latin typeface="Times New Roman" pitchFamily="18" charset="0"/>
                <a:cs typeface="Times New Roman" pitchFamily="18" charset="0"/>
              </a:rPr>
              <a:t>), ne relève de la sémiologie, et par conséquent de la théorie de la communication, que la communication produite </a:t>
            </a:r>
            <a:r>
              <a:rPr lang="fr-FR" sz="2400" b="1" dirty="0" smtClean="0">
                <a:latin typeface="Times New Roman" pitchFamily="18" charset="0"/>
                <a:cs typeface="Times New Roman" pitchFamily="18" charset="0"/>
              </a:rPr>
              <a:t>intentionnellement</a:t>
            </a:r>
            <a:r>
              <a:rPr lang="fr-FR" sz="2400" dirty="0" smtClean="0">
                <a:latin typeface="Times New Roman" pitchFamily="18" charset="0"/>
                <a:cs typeface="Times New Roman" pitchFamily="18" charset="0"/>
              </a:rPr>
              <a:t>, à la lumière des signaux conventionnels émis volontairement par un émetteur pour être reconnu comme tel par un récepteur. Ne figure dans cette catégorie, par conséquent, que les codes à nombre fini d’éléments tels que les langues, le code de la route, le code morse, etc.</a:t>
            </a:r>
            <a:endParaRPr lang="fr-FR" sz="2400" b="1"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85794"/>
            <a:ext cx="8229600" cy="5340369"/>
          </a:xfrm>
        </p:spPr>
        <p:txBody>
          <a:bodyPr>
            <a:normAutofit/>
          </a:bodyPr>
          <a:lstStyle/>
          <a:p>
            <a:pPr>
              <a:buNone/>
            </a:pPr>
            <a:r>
              <a:rPr lang="fr-FR" sz="2400" b="1" dirty="0" smtClean="0">
                <a:latin typeface="Times New Roman" pitchFamily="18" charset="0"/>
                <a:cs typeface="Times New Roman" pitchFamily="18" charset="0"/>
              </a:rPr>
              <a:t>	La sémiologie de la signification </a:t>
            </a:r>
          </a:p>
          <a:p>
            <a:pPr>
              <a:buNone/>
            </a:pPr>
            <a:endParaRPr lang="fr-FR" sz="2400" b="1" dirty="0" smtClean="0">
              <a:latin typeface="Times New Roman" pitchFamily="18" charset="0"/>
              <a:cs typeface="Times New Roman" pitchFamily="18" charset="0"/>
            </a:endParaRPr>
          </a:p>
          <a:p>
            <a:pPr algn="just">
              <a:buNone/>
            </a:pPr>
            <a:r>
              <a:rPr lang="fr-FR" sz="2400" dirty="0" smtClean="0">
                <a:latin typeface="Times New Roman" pitchFamily="18" charset="0"/>
                <a:cs typeface="Times New Roman" pitchFamily="18" charset="0"/>
              </a:rPr>
              <a:t>	A contrario, les partisans de cette deuxième tendance, voient qu'un code peut être ouvert pourvu qu’il produise des significations. Cela les amène à prendre en charge, dans l’étude de tous les systèmes sémiologiques, la notion de connotation.</a:t>
            </a:r>
            <a:endParaRPr lang="fr-FR" sz="2400" b="1"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normAutofit fontScale="85000" lnSpcReduction="20000"/>
          </a:bodyPr>
          <a:lstStyle/>
          <a:p>
            <a:pPr algn="just">
              <a:buNone/>
            </a:pPr>
            <a:r>
              <a:rPr lang="fr-FR" dirty="0" smtClean="0">
                <a:latin typeface="Times New Roman" pitchFamily="18" charset="0"/>
                <a:cs typeface="Times New Roman" pitchFamily="18" charset="0"/>
              </a:rPr>
              <a:t>	Se réclamant de cette deuxième tendance, à savoir la sémiologie de la signification, Roland Barthes est connu pour être l’un des précurseurs du domaine sémiologique. Dans sa conférence d’inauguration de sa chaire de sémiologie littéraire, au collège de France, en janvier 1978, Barthes revient sur l’émergence de la sémiologie. Pour lui, cette discipline est la science des signes, de tous les signes. Elle est le résultat de </a:t>
            </a:r>
            <a:r>
              <a:rPr lang="fr-FR" b="1" dirty="0" smtClean="0">
                <a:latin typeface="Times New Roman" pitchFamily="18" charset="0"/>
                <a:cs typeface="Times New Roman" pitchFamily="18" charset="0"/>
              </a:rPr>
              <a:t>l’éclatement</a:t>
            </a:r>
            <a:r>
              <a:rPr lang="fr-FR" dirty="0" smtClean="0">
                <a:latin typeface="Times New Roman" pitchFamily="18" charset="0"/>
                <a:cs typeface="Times New Roman" pitchFamily="18" charset="0"/>
              </a:rPr>
              <a:t> et de la </a:t>
            </a:r>
            <a:r>
              <a:rPr lang="fr-FR" b="1" dirty="0" smtClean="0">
                <a:latin typeface="Times New Roman" pitchFamily="18" charset="0"/>
                <a:cs typeface="Times New Roman" pitchFamily="18" charset="0"/>
              </a:rPr>
              <a:t>déconstruction</a:t>
            </a:r>
            <a:r>
              <a:rPr lang="fr-FR" dirty="0" smtClean="0">
                <a:latin typeface="Times New Roman" pitchFamily="18" charset="0"/>
                <a:cs typeface="Times New Roman" pitchFamily="18" charset="0"/>
              </a:rPr>
              <a:t> de la linguistique. Ses travaux l’ont amené à s’intéresser pratiquement à différents systèmes de signes et en premier lieu les pratiques socio-historiques (littérature, mythe, religion, photographie, image, etc.) et par conséquent, lui ont permis, vers la moitié du siècle écoulé, de circonscrire un domaine de recherche particulier, </a:t>
            </a:r>
            <a:r>
              <a:rPr lang="fr-FR" b="1" dirty="0" smtClean="0">
                <a:latin typeface="Times New Roman" pitchFamily="18" charset="0"/>
                <a:cs typeface="Times New Roman" pitchFamily="18" charset="0"/>
              </a:rPr>
              <a:t>à savoir la sémiologie de l’image</a:t>
            </a:r>
            <a:r>
              <a:rPr lang="fr-FR" dirty="0" smtClean="0">
                <a:latin typeface="Times New Roman" pitchFamily="18" charset="0"/>
                <a:cs typeface="Times New Roman" pitchFamily="18" charset="0"/>
              </a:rPr>
              <a:t>. </a:t>
            </a:r>
            <a:endParaRPr lang="fr-FR"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normAutofit/>
          </a:bodyPr>
          <a:lstStyle/>
          <a:p>
            <a:pPr>
              <a:buNone/>
            </a:pPr>
            <a:r>
              <a:rPr lang="fr-FR" sz="2400" b="1" dirty="0" smtClean="0">
                <a:latin typeface="Times New Roman" pitchFamily="18" charset="0"/>
                <a:cs typeface="Times New Roman" pitchFamily="18" charset="0"/>
              </a:rPr>
              <a:t>	La sémiologie de l’image </a:t>
            </a:r>
          </a:p>
          <a:p>
            <a:pPr>
              <a:buNone/>
            </a:pPr>
            <a:endParaRPr lang="fr-FR" sz="2400" b="1" dirty="0" smtClean="0">
              <a:latin typeface="Times New Roman" pitchFamily="18" charset="0"/>
              <a:cs typeface="Times New Roman" pitchFamily="18" charset="0"/>
            </a:endParaRPr>
          </a:p>
          <a:p>
            <a:pPr algn="just">
              <a:buNone/>
            </a:pPr>
            <a:r>
              <a:rPr lang="fr-FR" sz="2400" dirty="0" smtClean="0">
                <a:latin typeface="Times New Roman" pitchFamily="18" charset="0"/>
                <a:cs typeface="Times New Roman" pitchFamily="18" charset="0"/>
              </a:rPr>
              <a:t>	Cette approche a vu le jour avec Barthes qui jette les premiers jalons de cette discipline dans son article qui a fait école </a:t>
            </a:r>
          </a:p>
          <a:p>
            <a:pPr algn="just">
              <a:buNone/>
            </a:pPr>
            <a:r>
              <a:rPr lang="fr-FR" sz="2400" dirty="0">
                <a:latin typeface="Times New Roman" pitchFamily="18" charset="0"/>
                <a:cs typeface="Times New Roman" pitchFamily="18" charset="0"/>
              </a:rPr>
              <a:t>	</a:t>
            </a:r>
            <a:r>
              <a:rPr lang="fr-FR" sz="2400" dirty="0" smtClean="0">
                <a:latin typeface="Times New Roman" pitchFamily="18" charset="0"/>
                <a:cs typeface="Times New Roman" pitchFamily="18" charset="0"/>
              </a:rPr>
              <a:t>« Rhétorique de l’image ». En même temps qu’il expose son modèle, il offre à celle-ci un premier corpus qui est </a:t>
            </a:r>
            <a:r>
              <a:rPr lang="fr-FR" sz="2400" b="1" dirty="0" smtClean="0">
                <a:latin typeface="Times New Roman" pitchFamily="18" charset="0"/>
                <a:cs typeface="Times New Roman" pitchFamily="18" charset="0"/>
              </a:rPr>
              <a:t>l’image publicitaire</a:t>
            </a:r>
            <a:r>
              <a:rPr lang="fr-FR" sz="2400" dirty="0" smtClean="0">
                <a:latin typeface="Times New Roman" pitchFamily="18" charset="0"/>
                <a:cs typeface="Times New Roman" pitchFamily="18" charset="0"/>
              </a:rPr>
              <a:t>. Ce choix de l’image publicitaire, il le justifie ainsi : </a:t>
            </a:r>
          </a:p>
          <a:p>
            <a:pPr algn="just">
              <a:buNone/>
            </a:pPr>
            <a:r>
              <a:rPr lang="fr-FR" sz="2400" dirty="0" smtClean="0"/>
              <a:t>	</a:t>
            </a:r>
            <a:r>
              <a:rPr lang="fr-FR" sz="2400" dirty="0" smtClean="0">
                <a:latin typeface="Times New Roman" pitchFamily="18" charset="0"/>
                <a:cs typeface="Times New Roman" pitchFamily="18" charset="0"/>
              </a:rPr>
              <a:t>« Parce qu’en publicité, la signification de l’image est assurément intentionnelle (..); si l’image contient des signes, on est donc certain qu’en publicité, ces signes sont pleins, formés en vue de la meilleure lecture : l’image publicitaire est franche, ou du moins emphatique ». </a:t>
            </a:r>
            <a:endParaRPr lang="fr-FR" sz="2400" b="1"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554683"/>
          </a:xfrm>
        </p:spPr>
        <p:txBody>
          <a:bodyPr>
            <a:normAutofit/>
          </a:bodyPr>
          <a:lstStyle/>
          <a:p>
            <a:pPr algn="just">
              <a:buNone/>
            </a:pPr>
            <a:r>
              <a:rPr lang="fr-FR" sz="2800" dirty="0" smtClean="0">
                <a:latin typeface="Times New Roman" pitchFamily="18" charset="0"/>
                <a:cs typeface="Times New Roman" pitchFamily="18" charset="0"/>
              </a:rPr>
              <a:t>	A l’origine du modèle barthésien une question cruciale se rapportant à la signification de l’image : </a:t>
            </a:r>
          </a:p>
          <a:p>
            <a:pPr algn="just">
              <a:buNone/>
            </a:pPr>
            <a:r>
              <a:rPr lang="fr-FR" sz="2800" dirty="0">
                <a:latin typeface="Times New Roman" pitchFamily="18" charset="0"/>
                <a:cs typeface="Times New Roman" pitchFamily="18" charset="0"/>
              </a:rPr>
              <a:t>	</a:t>
            </a:r>
            <a:r>
              <a:rPr lang="fr-FR" sz="2800" dirty="0" smtClean="0">
                <a:latin typeface="Times New Roman" pitchFamily="18" charset="0"/>
                <a:cs typeface="Times New Roman" pitchFamily="18" charset="0"/>
              </a:rPr>
              <a:t>« comment le sens vient-il à l’image ? ». Cette question correspond à la question suivante : « les messages visuels utilisent-ils un langage spécifique ? Si oui, quel est-il, de quelles unités se constitue-t-il, en quoi est-il différent du langage verbal ? » </a:t>
            </a:r>
            <a:endParaRPr lang="fr-FR" sz="28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normAutofit/>
          </a:bodyPr>
          <a:lstStyle/>
          <a:p>
            <a:pPr>
              <a:buNone/>
            </a:pPr>
            <a:r>
              <a:rPr lang="fr-FR" sz="2400" dirty="0" smtClean="0">
                <a:latin typeface="Times New Roman" pitchFamily="18" charset="0"/>
                <a:cs typeface="Times New Roman" pitchFamily="18" charset="0"/>
              </a:rPr>
              <a:t>	Pour l’étude d’une image, Barthes a dégagé deux niveaux ou deux sous- systèmes sémiologiques: </a:t>
            </a:r>
          </a:p>
          <a:p>
            <a:pPr algn="just">
              <a:buNone/>
            </a:pPr>
            <a:r>
              <a:rPr lang="fr-FR" sz="2400" dirty="0" smtClean="0"/>
              <a:t>	</a:t>
            </a:r>
            <a:r>
              <a:rPr lang="fr-FR" sz="2400" b="1" dirty="0" smtClean="0">
                <a:latin typeface="Times New Roman" pitchFamily="18" charset="0"/>
                <a:cs typeface="Times New Roman" pitchFamily="18" charset="0"/>
              </a:rPr>
              <a:t>Le niveau dénotatif : </a:t>
            </a:r>
          </a:p>
          <a:p>
            <a:pPr algn="just">
              <a:buNone/>
            </a:pPr>
            <a:r>
              <a:rPr lang="fr-FR" sz="2400" dirty="0">
                <a:latin typeface="Times New Roman" pitchFamily="18" charset="0"/>
                <a:cs typeface="Times New Roman" pitchFamily="18" charset="0"/>
              </a:rPr>
              <a:t>	</a:t>
            </a:r>
            <a:r>
              <a:rPr lang="fr-FR" sz="2400" dirty="0" smtClean="0">
                <a:latin typeface="Times New Roman" pitchFamily="18" charset="0"/>
                <a:cs typeface="Times New Roman" pitchFamily="18" charset="0"/>
              </a:rPr>
              <a:t>C’est le niveau le plus avéré et le plus élémentaire de l’image. Sa lecture est censée être évidente, donc objective. Elle consiste à recenser les motifs constituant la réalité apparente qui se donne à voir. Barthes parle, à ce niveau, d’ « état adamique de l’image ». Dans ce cas, l’image est perçue comme</a:t>
            </a:r>
            <a:r>
              <a:rPr lang="fr-FR" sz="2400" dirty="0" smtClean="0"/>
              <a:t> </a:t>
            </a:r>
            <a:r>
              <a:rPr lang="fr-FR" sz="2400" dirty="0" smtClean="0">
                <a:latin typeface="Times New Roman" pitchFamily="18" charset="0"/>
                <a:cs typeface="Times New Roman" pitchFamily="18" charset="0"/>
              </a:rPr>
              <a:t>un analogon, c'est-à-dire un miroir de son référent. Elle forme, comme il le dit « le degré zéro de l’intelligible, encore inactivé et infra-sémantique », puisqu’elle se contente d’enregistrer le réel, « dans un rapport tautologique ». Sa fonction principale est une fonction testimoniale qui lui permet d’attester et de certifier l’existence de son référent. </a:t>
            </a:r>
            <a:endParaRPr lang="fr-FR" sz="24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554683"/>
          </a:xfrm>
        </p:spPr>
        <p:txBody>
          <a:bodyPr>
            <a:normAutofit/>
          </a:bodyPr>
          <a:lstStyle/>
          <a:p>
            <a:pPr>
              <a:buNone/>
            </a:pPr>
            <a:endParaRPr lang="fr-FR" sz="2400" b="1" dirty="0" smtClean="0">
              <a:latin typeface="Times New Roman" pitchFamily="18" charset="0"/>
              <a:cs typeface="Times New Roman" pitchFamily="18" charset="0"/>
            </a:endParaRPr>
          </a:p>
          <a:p>
            <a:pPr>
              <a:buNone/>
            </a:pPr>
            <a:r>
              <a:rPr lang="fr-FR" sz="2400" b="1" dirty="0" smtClean="0">
                <a:latin typeface="Times New Roman" pitchFamily="18" charset="0"/>
                <a:cs typeface="Times New Roman" pitchFamily="18" charset="0"/>
              </a:rPr>
              <a:t>	Le niveau connotatif : </a:t>
            </a:r>
          </a:p>
          <a:p>
            <a:pPr>
              <a:buNone/>
            </a:pPr>
            <a:endParaRPr lang="fr-FR" sz="2400" b="1" dirty="0" smtClean="0">
              <a:latin typeface="Times New Roman" pitchFamily="18" charset="0"/>
              <a:cs typeface="Times New Roman" pitchFamily="18" charset="0"/>
            </a:endParaRPr>
          </a:p>
          <a:p>
            <a:pPr algn="just">
              <a:buNone/>
            </a:pPr>
            <a:r>
              <a:rPr lang="fr-FR" sz="2400" dirty="0">
                <a:latin typeface="Times New Roman" pitchFamily="18" charset="0"/>
                <a:cs typeface="Times New Roman" pitchFamily="18" charset="0"/>
              </a:rPr>
              <a:t>	</a:t>
            </a:r>
            <a:r>
              <a:rPr lang="fr-FR" sz="2400" dirty="0" smtClean="0">
                <a:latin typeface="Times New Roman" pitchFamily="18" charset="0"/>
                <a:cs typeface="Times New Roman" pitchFamily="18" charset="0"/>
              </a:rPr>
              <a:t>Il existe, selon Barthes, un deuxième niveau de signification de l’image, en sus du niveau dénotatif. C'est l'ensemble des significations secondes et non secondaires qui s'ajoutent au sens littéral. Il s’agit de la connotation. A ce stade de la lecture, la signification de l’image est à chercher au-delà de l’évidence. En effet, l’image dit toujours quelque chose à travers ce qu’elle montre. Ce sens connotatif prend appui sur le signe dénoté qui devient son propre signifiant. </a:t>
            </a:r>
          </a:p>
          <a:p>
            <a:pPr algn="just">
              <a:buNone/>
            </a:pPr>
            <a:endParaRPr lang="fr-FR" sz="24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normAutofit/>
          </a:bodyPr>
          <a:lstStyle/>
          <a:p>
            <a:pPr algn="just">
              <a:buNone/>
            </a:pPr>
            <a:endParaRPr lang="fr-FR" sz="2400" dirty="0" smtClean="0">
              <a:latin typeface="Times New Roman" pitchFamily="18" charset="0"/>
              <a:cs typeface="Times New Roman" pitchFamily="18" charset="0"/>
            </a:endParaRPr>
          </a:p>
          <a:p>
            <a:pPr algn="just">
              <a:buNone/>
            </a:pPr>
            <a:endParaRPr lang="fr-FR" sz="2400" dirty="0">
              <a:latin typeface="Times New Roman" pitchFamily="18" charset="0"/>
              <a:cs typeface="Times New Roman" pitchFamily="18" charset="0"/>
            </a:endParaRPr>
          </a:p>
          <a:p>
            <a:pPr algn="just">
              <a:buNone/>
            </a:pPr>
            <a:r>
              <a:rPr lang="fr-FR" sz="2400" dirty="0" smtClean="0">
                <a:latin typeface="Times New Roman" pitchFamily="18" charset="0"/>
                <a:cs typeface="Times New Roman" pitchFamily="18" charset="0"/>
              </a:rPr>
              <a:t>	Pour Barthes, et c’est là un deuxième postulat de sa réflexion sémiologique, « ce processus de connotation est constitutif de toute image, même les plus «naturalisantes» » », comme la photographie. </a:t>
            </a:r>
          </a:p>
          <a:p>
            <a:pPr algn="just">
              <a:buNone/>
            </a:pPr>
            <a:r>
              <a:rPr lang="fr-FR" sz="2400" dirty="0">
                <a:latin typeface="Times New Roman" pitchFamily="18" charset="0"/>
                <a:cs typeface="Times New Roman" pitchFamily="18" charset="0"/>
              </a:rPr>
              <a:t>	</a:t>
            </a:r>
            <a:r>
              <a:rPr lang="fr-FR" sz="2400" dirty="0" smtClean="0">
                <a:latin typeface="Times New Roman" pitchFamily="18" charset="0"/>
                <a:cs typeface="Times New Roman" pitchFamily="18" charset="0"/>
              </a:rPr>
              <a:t>Sur le plan théorique, l’utilité de la connotation peut être située à deux niveaux : d’abord elle permet la prise en charge de la signification implicite, ensuite elle sert de fer de lance contre l’analogisme présumé de l’image, ce qui appuie l'idée de prise en considération de celle-ci à partir de la notion de signe. </a:t>
            </a:r>
            <a:endParaRPr lang="fr-FR" sz="24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TotalTime>
  <Words>17</Words>
  <Application>Microsoft Office PowerPoint</Application>
  <PresentationFormat>Affichage à l'écran (4:3)</PresentationFormat>
  <Paragraphs>67</Paragraphs>
  <Slides>19</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19</vt:i4>
      </vt:variant>
    </vt:vector>
  </HeadingPairs>
  <TitlesOfParts>
    <vt:vector size="23" baseType="lpstr">
      <vt:lpstr>Arial</vt:lpstr>
      <vt:lpstr>Calibri</vt:lpstr>
      <vt:lpstr>Times New Roman</vt:lpstr>
      <vt:lpstr>Thème Office</vt:lpstr>
      <vt:lpstr>République Algérienne Démocratique et Populaire Ministère de l’Enseignement Supérieur et de la Recherche Scientifique Université A.MIRA-BEJAIA Faculté des Lettres et des Langues Département de français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Utilisateur Windows</dc:creator>
  <cp:lastModifiedBy>VMI</cp:lastModifiedBy>
  <cp:revision>12</cp:revision>
  <dcterms:created xsi:type="dcterms:W3CDTF">2021-05-09T03:41:05Z</dcterms:created>
  <dcterms:modified xsi:type="dcterms:W3CDTF">2024-02-19T17:25:02Z</dcterms:modified>
</cp:coreProperties>
</file>