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82" r:id="rId17"/>
    <p:sldId id="270" r:id="rId18"/>
    <p:sldId id="280" r:id="rId19"/>
    <p:sldId id="284" r:id="rId20"/>
    <p:sldId id="283" r:id="rId21"/>
    <p:sldId id="271" r:id="rId22"/>
    <p:sldId id="285" r:id="rId23"/>
    <p:sldId id="272" r:id="rId24"/>
    <p:sldId id="286" r:id="rId25"/>
    <p:sldId id="287" r:id="rId26"/>
    <p:sldId id="273" r:id="rId27"/>
    <p:sldId id="274" r:id="rId28"/>
    <p:sldId id="275" r:id="rId29"/>
    <p:sldId id="276" r:id="rId30"/>
    <p:sldId id="277" r:id="rId31"/>
    <p:sldId id="278" r:id="rId32"/>
    <p:sldId id="289" r:id="rId33"/>
    <p:sldId id="288" r:id="rId34"/>
    <p:sldId id="27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1AAB7-5AA1-4514-9F84-5972C1AB1E70}"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0E1AAB7-5AA1-4514-9F84-5972C1AB1E70}" type="datetimeFigureOut">
              <a:rPr lang="fr-FR" smtClean="0"/>
              <a:t>19/02/2024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0E1AAB7-5AA1-4514-9F84-5972C1AB1E70}" type="datetimeFigureOut">
              <a:rPr lang="fr-FR" smtClean="0"/>
              <a:t>19/02/2024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E1AAB7-5AA1-4514-9F84-5972C1AB1E70}" type="datetimeFigureOut">
              <a:rPr lang="fr-FR" smtClean="0"/>
              <a:t>19/02/2024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E1AAB7-5AA1-4514-9F84-5972C1AB1E70}"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E1AAB7-5AA1-4514-9F84-5972C1AB1E70}"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F4135B-E147-484E-A812-39697AD783C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1AAB7-5AA1-4514-9F84-5972C1AB1E70}" type="datetimeFigureOut">
              <a:rPr lang="fr-FR" smtClean="0"/>
              <a:t>19/02/2024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135B-E147-484E-A812-39697AD783C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405" y="476885"/>
            <a:ext cx="7772400" cy="1470025"/>
          </a:xfrm>
        </p:spPr>
        <p:txBody>
          <a:bodyPr>
            <a:normAutofit fontScale="90000"/>
          </a:bodyPr>
          <a:lstStyle/>
          <a:p>
            <a:r>
              <a:rPr lang="fr-FR" sz="2220" dirty="0" smtClean="0">
                <a:solidFill>
                  <a:schemeClr val="tx2"/>
                </a:solidFill>
                <a:latin typeface="Times New Roman" panose="02020603050405020304" pitchFamily="18" charset="0"/>
                <a:cs typeface="Times New Roman" panose="02020603050405020304" pitchFamily="18" charset="0"/>
                <a:sym typeface="+mn-ea"/>
              </a:rPr>
              <a:t>République Algérienne Démocratique et Populaire Ministère de l’Enseignement Supérieur et de la Recherche Scientifique</a:t>
            </a:r>
            <a:br>
              <a:rPr lang="fr-FR" sz="2220" dirty="0" smtClean="0">
                <a:solidFill>
                  <a:schemeClr val="tx2"/>
                </a:solidFill>
                <a:latin typeface="Times New Roman" panose="02020603050405020304" pitchFamily="18" charset="0"/>
                <a:cs typeface="Times New Roman" panose="02020603050405020304" pitchFamily="18" charset="0"/>
                <a:sym typeface="+mn-ea"/>
              </a:rPr>
            </a:br>
            <a:r>
              <a:rPr lang="fr-FR" sz="2220" dirty="0" smtClean="0">
                <a:solidFill>
                  <a:schemeClr val="tx2"/>
                </a:solidFill>
                <a:latin typeface="Times New Roman" panose="02020603050405020304" pitchFamily="18" charset="0"/>
                <a:cs typeface="Times New Roman" panose="02020603050405020304" pitchFamily="18" charset="0"/>
                <a:sym typeface="+mn-ea"/>
              </a:rPr>
              <a:t>Université A.MIRA-BEJAIA</a:t>
            </a:r>
            <a:br>
              <a:rPr lang="fr-FR" sz="2220" dirty="0" smtClean="0">
                <a:solidFill>
                  <a:schemeClr val="tx2"/>
                </a:solidFill>
                <a:latin typeface="Times New Roman" panose="02020603050405020304" pitchFamily="18" charset="0"/>
                <a:cs typeface="Times New Roman" panose="02020603050405020304" pitchFamily="18" charset="0"/>
                <a:sym typeface="+mn-ea"/>
              </a:rPr>
            </a:br>
            <a:r>
              <a:rPr lang="fr-FR" sz="2220" dirty="0" smtClean="0">
                <a:solidFill>
                  <a:schemeClr val="tx2"/>
                </a:solidFill>
                <a:latin typeface="Times New Roman" panose="02020603050405020304" pitchFamily="18" charset="0"/>
                <a:cs typeface="Times New Roman" panose="02020603050405020304" pitchFamily="18" charset="0"/>
                <a:sym typeface="+mn-ea"/>
              </a:rPr>
              <a:t>Faculté des Lettres et des Langues Département de français </a:t>
            </a:r>
            <a:r>
              <a:rPr lang="fr-FR" sz="2220" dirty="0"/>
              <a:t/>
            </a:r>
            <a:br>
              <a:rPr lang="fr-FR" sz="2220" dirty="0"/>
            </a:br>
            <a:endParaRPr lang="fr-FR" sz="2220"/>
          </a:p>
        </p:txBody>
      </p:sp>
      <p:sp>
        <p:nvSpPr>
          <p:cNvPr id="3" name="Sous-titre 2"/>
          <p:cNvSpPr>
            <a:spLocks noGrp="1"/>
          </p:cNvSpPr>
          <p:nvPr>
            <p:ph type="subTitle" idx="1"/>
          </p:nvPr>
        </p:nvSpPr>
        <p:spPr>
          <a:xfrm>
            <a:off x="1331595" y="2132965"/>
            <a:ext cx="6400800" cy="3863340"/>
          </a:xfrm>
        </p:spPr>
        <p:txBody>
          <a:bodyPr>
            <a:normAutofit fontScale="67500" lnSpcReduction="20000"/>
          </a:bodyPr>
          <a:lstStyle/>
          <a:p>
            <a:endParaRPr lang="fr-FR" b="1" dirty="0" smtClean="0">
              <a:latin typeface="Times New Roman" panose="02020603050405020304" pitchFamily="18" charset="0"/>
              <a:cs typeface="Times New Roman" panose="02020603050405020304" pitchFamily="18" charset="0"/>
              <a:sym typeface="+mn-ea"/>
            </a:endParaRPr>
          </a:p>
          <a:p>
            <a:endParaRPr lang="fr-FR" b="1" dirty="0" smtClean="0">
              <a:latin typeface="Times New Roman" panose="02020603050405020304" pitchFamily="18" charset="0"/>
              <a:cs typeface="Times New Roman" panose="02020603050405020304" pitchFamily="18" charset="0"/>
              <a:sym typeface="+mn-ea"/>
            </a:endParaRPr>
          </a:p>
          <a:p>
            <a:endParaRPr lang="fr-FR" b="1" dirty="0" smtClean="0">
              <a:latin typeface="Times New Roman" panose="02020603050405020304" pitchFamily="18" charset="0"/>
              <a:cs typeface="Times New Roman" panose="02020603050405020304" pitchFamily="18" charset="0"/>
              <a:sym typeface="+mn-ea"/>
            </a:endParaRPr>
          </a:p>
          <a:p>
            <a:r>
              <a:rPr lang="fr-FR" b="1" dirty="0" smtClean="0">
                <a:latin typeface="Times New Roman" panose="02020603050405020304" pitchFamily="18" charset="0"/>
                <a:cs typeface="Times New Roman" panose="02020603050405020304" pitchFamily="18" charset="0"/>
                <a:sym typeface="+mn-ea"/>
              </a:rPr>
              <a:t>Module d’enseignement :Sémiologie </a:t>
            </a:r>
            <a:endParaRPr lang="fr-FR" dirty="0" smtClean="0">
              <a:latin typeface="Times New Roman" panose="02020603050405020304" pitchFamily="18" charset="0"/>
              <a:cs typeface="Times New Roman" panose="02020603050405020304" pitchFamily="18" charset="0"/>
            </a:endParaRPr>
          </a:p>
          <a:p>
            <a:r>
              <a:rPr lang="fr-FR" b="1" dirty="0" smtClean="0">
                <a:latin typeface="Times New Roman" panose="02020603050405020304" pitchFamily="18" charset="0"/>
                <a:cs typeface="Times New Roman" panose="02020603050405020304" pitchFamily="18" charset="0"/>
                <a:sym typeface="+mn-ea"/>
              </a:rPr>
              <a:t>               Elaboré par  ABADI D. </a:t>
            </a:r>
            <a:endParaRPr lang="fr-FR" dirty="0"/>
          </a:p>
          <a:p>
            <a:r>
              <a:rPr lang="fr-FR" b="1" dirty="0" smtClean="0">
                <a:latin typeface="Times New Roman" panose="02020603050405020304" pitchFamily="18" charset="0"/>
                <a:cs typeface="Times New Roman" panose="02020603050405020304" pitchFamily="18" charset="0"/>
                <a:sym typeface="+mn-ea"/>
              </a:rPr>
              <a:t>                  Présenté par BELLIL K.</a:t>
            </a:r>
            <a:endParaRPr lang="fr-FR" b="1" dirty="0" smtClean="0">
              <a:latin typeface="Times New Roman" panose="02020603050405020304" pitchFamily="18" charset="0"/>
              <a:cs typeface="Times New Roman" panose="02020603050405020304" pitchFamily="18" charset="0"/>
            </a:endParaRPr>
          </a:p>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sym typeface="+mn-ea"/>
              </a:rPr>
              <a:t>        Public ciblé : Master I. Sciences du langage </a:t>
            </a:r>
            <a:r>
              <a:rPr lang="fr-FR" dirty="0" smtClean="0">
                <a:latin typeface="Times New Roman" panose="02020603050405020304" pitchFamily="18" charset="0"/>
                <a:cs typeface="Times New Roman" panose="02020603050405020304" pitchFamily="18" charset="0"/>
                <a:sym typeface="+mn-ea"/>
              </a:rPr>
              <a:t>G1</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sym typeface="+mn-ea"/>
              </a:rPr>
              <a:t>      </a:t>
            </a:r>
            <a:endParaRPr lang="fr-FR" dirty="0" smtClean="0">
              <a:latin typeface="Times New Roman" panose="02020603050405020304" pitchFamily="18" charset="0"/>
              <a:cs typeface="Times New Roman" panose="02020603050405020304" pitchFamily="18" charset="0"/>
            </a:endParaRPr>
          </a:p>
          <a:p>
            <a:r>
              <a:rPr lang="fr-FR" smtClean="0">
                <a:latin typeface="Times New Roman" panose="02020603050405020304" pitchFamily="18" charset="0"/>
                <a:cs typeface="Times New Roman" panose="02020603050405020304" pitchFamily="18" charset="0"/>
                <a:sym typeface="+mn-ea"/>
              </a:rPr>
              <a:t>2023/2024</a:t>
            </a:r>
            <a:endParaRPr lang="fr-FR" dirty="0" smtClean="0">
              <a:latin typeface="Times New Roman" panose="02020603050405020304" pitchFamily="18" charset="0"/>
              <a:cs typeface="Times New Roman" panose="02020603050405020304" pitchFamily="18" charset="0"/>
            </a:endParaRPr>
          </a:p>
          <a:p>
            <a:endParaRPr lang="fr-FR" dirty="0"/>
          </a:p>
        </p:txBody>
      </p:sp>
      <p:pic>
        <p:nvPicPr>
          <p:cNvPr id="4" name="image1.png" descr="https://encrypted-tbn1.gstatic.com/images?q=tbn:ANd9GcQMdoNlgePON2OCSbqp4gvDV95tIYE-bSnWidQblJmSqr-BRjlZT3bGAdxx"/>
          <p:cNvPicPr/>
          <p:nvPr/>
        </p:nvPicPr>
        <p:blipFill>
          <a:blip r:embed="rId2" cstate="print"/>
          <a:stretch>
            <a:fillRect/>
          </a:stretch>
        </p:blipFill>
        <p:spPr>
          <a:xfrm>
            <a:off x="3500430" y="2214554"/>
            <a:ext cx="2018270" cy="571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r>
              <a:rPr lang="fr-FR" b="1" dirty="0" smtClean="0">
                <a:latin typeface="Times New Roman" panose="02020603050405020304" pitchFamily="18" charset="0"/>
                <a:cs typeface="Times New Roman" panose="02020603050405020304" pitchFamily="18" charset="0"/>
              </a:rPr>
              <a:t>A retenir :</a:t>
            </a:r>
          </a:p>
          <a:p>
            <a:pPr algn="just">
              <a:buNone/>
            </a:pPr>
            <a:endParaRPr lang="fr-F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fr-FR" dirty="0" smtClean="0">
                <a:latin typeface="Times New Roman" panose="02020603050405020304" pitchFamily="18" charset="0"/>
                <a:cs typeface="Times New Roman" panose="02020603050405020304" pitchFamily="18" charset="0"/>
              </a:rPr>
              <a:t> On voit donc, avec ces quelques exemples, que divers emplois du terme image renvoient à un sens commun : la représentation visuelle.</a:t>
            </a:r>
          </a:p>
          <a:p>
            <a:pPr algn="just">
              <a:buNone/>
            </a:pPr>
            <a:endParaRPr lang="fr-F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fr-FR" dirty="0" smtClean="0">
                <a:latin typeface="Times New Roman" panose="02020603050405020304" pitchFamily="18" charset="0"/>
                <a:cs typeface="Times New Roman" panose="02020603050405020304" pitchFamily="18" charset="0"/>
              </a:rPr>
              <a:t>L’image est quelque chose qui ressemble à quelque chose d’autre.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L’image et la sémiologie : quel(s) rapport(s) ? </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just">
              <a:buNone/>
            </a:pPr>
            <a:r>
              <a:rPr lang="fr-FR" dirty="0" smtClean="0">
                <a:latin typeface="Times New Roman" panose="02020603050405020304" pitchFamily="18" charset="0"/>
                <a:cs typeface="Times New Roman" panose="02020603050405020304" pitchFamily="18" charset="0"/>
              </a:rPr>
              <a:t>	Une image est un ensemble de signes distribués dans un espace clôturé. Ces signes sont déterminés sur la base d'une sélection au moyen de jugements perceptuels visuels. Les relations qu'ils entretiennent résultent de leurs qualités propres et/ou sont de nature topologique. La méthodologie générale peircienne s'applique à l'image comme au texte ou à un mélange des deux.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lgn="just">
              <a:buNone/>
            </a:pPr>
            <a:r>
              <a:rPr lang="fr-FR" dirty="0" smtClean="0">
                <a:latin typeface="Times New Roman" panose="02020603050405020304" pitchFamily="18" charset="0"/>
                <a:cs typeface="Times New Roman" panose="02020603050405020304" pitchFamily="18" charset="0"/>
              </a:rPr>
              <a:t>	</a:t>
            </a:r>
          </a:p>
          <a:p>
            <a:pPr algn="just">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Une image est toujours donnée comme un tout, par construction ou par convention, ayant une signification globale.</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Une image est en réalité un ensemble de signes qu’il convient d’interpréter.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r>
              <a:rPr lang="fr-FR" b="1" dirty="0" smtClean="0">
                <a:latin typeface="Times New Roman" panose="02020603050405020304" pitchFamily="18" charset="0"/>
                <a:cs typeface="Times New Roman" panose="02020603050405020304" pitchFamily="18" charset="0"/>
              </a:rPr>
              <a:t>Les différents types d’image  </a:t>
            </a:r>
          </a:p>
          <a:p>
            <a:pPr algn="just">
              <a:buNone/>
            </a:pPr>
            <a:endParaRPr lang="fr-FR" b="1"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Il est important de connaître la typologie des images afin de mieux en maîtriser la compréhension.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Une image peut être fixe (peinture, photographie…) ou animée (vidéos, cinéma…). Elle peut être créée par des moyens graphiques.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5"/>
            <a:ext cx="8229600" cy="2286015"/>
          </a:xfrm>
        </p:spPr>
        <p:txBody>
          <a:bodyPr>
            <a:normAutofit fontScale="92500"/>
          </a:bodyPr>
          <a:lstStyle/>
          <a:p>
            <a:pPr algn="just">
              <a:buNone/>
            </a:pPr>
            <a:r>
              <a:rPr lang="fr-FR" b="1" dirty="0" smtClean="0">
                <a:latin typeface="Times New Roman" panose="02020603050405020304" pitchFamily="18" charset="0"/>
                <a:cs typeface="Times New Roman" panose="02020603050405020304" pitchFamily="18" charset="0"/>
              </a:rPr>
              <a:t>Typologie d’images et quelques définitions</a:t>
            </a:r>
          </a:p>
          <a:p>
            <a:pPr algn="just">
              <a:buNone/>
            </a:pPr>
            <a:endParaRPr lang="fr-FR"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b="1" dirty="0" smtClean="0">
                <a:latin typeface="Times New Roman" panose="02020603050405020304" pitchFamily="18" charset="0"/>
                <a:cs typeface="Times New Roman" panose="02020603050405020304" pitchFamily="18" charset="0"/>
              </a:rPr>
              <a:t>Image</a:t>
            </a:r>
            <a:r>
              <a:rPr lang="fr-FR" dirty="0" smtClean="0">
                <a:latin typeface="Times New Roman" panose="02020603050405020304" pitchFamily="18" charset="0"/>
                <a:cs typeface="Times New Roman" panose="02020603050405020304" pitchFamily="18" charset="0"/>
              </a:rPr>
              <a:t> : reproduction exacte ou analogique (établie par l’imagination) d’un être, d’une chose.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1714480" y="3429000"/>
            <a:ext cx="5572164" cy="28575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latin typeface="Times New Roman" panose="02020603050405020304" pitchFamily="18" charset="0"/>
                <a:cs typeface="Times New Roman" panose="02020603050405020304" pitchFamily="18" charset="0"/>
              </a:rPr>
              <a:t/>
            </a:r>
            <a:br>
              <a:rPr lang="fr-FR" sz="3600" b="1" dirty="0" smtClean="0">
                <a:latin typeface="Times New Roman" panose="02020603050405020304" pitchFamily="18" charset="0"/>
                <a:cs typeface="Times New Roman" panose="02020603050405020304" pitchFamily="18" charset="0"/>
              </a:rPr>
            </a:br>
            <a:r>
              <a:rPr lang="fr-FR" sz="3600" b="1" dirty="0" smtClean="0">
                <a:latin typeface="Times New Roman" panose="02020603050405020304" pitchFamily="18" charset="0"/>
                <a:cs typeface="Times New Roman" panose="02020603050405020304" pitchFamily="18" charset="0"/>
              </a:rPr>
              <a:t>Tableau</a:t>
            </a:r>
            <a:r>
              <a:rPr lang="fr-FR" sz="3600" dirty="0" smtClean="0">
                <a:latin typeface="Times New Roman" panose="02020603050405020304" pitchFamily="18" charset="0"/>
                <a:cs typeface="Times New Roman" panose="02020603050405020304" pitchFamily="18" charset="0"/>
              </a:rPr>
              <a:t> : œuvre picturale exécutée sur un support rigide et autonome</a:t>
            </a:r>
            <a:r>
              <a:rPr lang="fr-FR" dirty="0" smtClean="0">
                <a:latin typeface="Times New Roman" panose="02020603050405020304" pitchFamily="18" charset="0"/>
                <a:cs typeface="Times New Roman" panose="02020603050405020304" pitchFamily="18" charset="0"/>
              </a:rPr>
              <a:t>. </a:t>
            </a:r>
            <a:br>
              <a:rPr lang="fr-FR" dirty="0" smtClean="0">
                <a:latin typeface="Times New Roman" panose="02020603050405020304" pitchFamily="18" charset="0"/>
                <a:cs typeface="Times New Roman" panose="02020603050405020304" pitchFamily="18" charset="0"/>
              </a:rPr>
            </a:br>
            <a:endParaRPr lang="fr-FR" dirty="0"/>
          </a:p>
        </p:txBody>
      </p:sp>
      <p:pic>
        <p:nvPicPr>
          <p:cNvPr id="3074" name="Picture 2"/>
          <p:cNvPicPr>
            <a:picLocks noGrp="1" noChangeAspect="1" noChangeArrowheads="1"/>
          </p:cNvPicPr>
          <p:nvPr>
            <p:ph idx="1"/>
          </p:nvPr>
        </p:nvPicPr>
        <p:blipFill>
          <a:blip r:embed="rId2"/>
          <a:srcRect/>
          <a:stretch>
            <a:fillRect/>
          </a:stretch>
        </p:blipFill>
        <p:spPr bwMode="auto">
          <a:xfrm>
            <a:off x="1500166" y="1600200"/>
            <a:ext cx="5786477" cy="4525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smtClean="0">
                <a:latin typeface="Times New Roman" panose="02020603050405020304" pitchFamily="18" charset="0"/>
                <a:cs typeface="Times New Roman" panose="02020603050405020304" pitchFamily="18" charset="0"/>
              </a:rPr>
              <a:t/>
            </a:r>
            <a:br>
              <a:rPr lang="fr-FR" sz="3100" b="1" dirty="0" smtClean="0">
                <a:latin typeface="Times New Roman" panose="02020603050405020304" pitchFamily="18" charset="0"/>
                <a:cs typeface="Times New Roman" panose="02020603050405020304" pitchFamily="18" charset="0"/>
              </a:rPr>
            </a:br>
            <a:r>
              <a:rPr lang="fr-FR" sz="3100" b="1" dirty="0" smtClean="0">
                <a:latin typeface="Times New Roman" panose="02020603050405020304" pitchFamily="18" charset="0"/>
                <a:cs typeface="Times New Roman" panose="02020603050405020304" pitchFamily="18" charset="0"/>
              </a:rPr>
              <a:t>Dessin</a:t>
            </a:r>
            <a:r>
              <a:rPr lang="fr-FR" sz="3100" dirty="0" smtClean="0">
                <a:latin typeface="Times New Roman" panose="02020603050405020304" pitchFamily="18" charset="0"/>
                <a:cs typeface="Times New Roman" panose="02020603050405020304" pitchFamily="18" charset="0"/>
              </a:rPr>
              <a:t> : représentation ou suggestion des objets sur une surface à l’aide de moyens graphiques.</a:t>
            </a: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214546" y="2143116"/>
            <a:ext cx="4929222" cy="278686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428604"/>
            <a:ext cx="8229600" cy="2000263"/>
          </a:xfrm>
        </p:spPr>
        <p:txBody>
          <a:bodyPr>
            <a:normAutofit fontScale="85000" lnSpcReduction="20000"/>
          </a:bodyPr>
          <a:lstStyle/>
          <a:p>
            <a:pPr algn="just">
              <a:buFont typeface="Wingdings" panose="05000000000000000000" pitchFamily="2" charset="2"/>
              <a:buChar char="Ø"/>
            </a:pPr>
            <a:r>
              <a:rPr lang="fr-FR" dirty="0" smtClean="0"/>
              <a:t> </a:t>
            </a:r>
            <a:r>
              <a:rPr lang="fr-FR" b="1" dirty="0" smtClean="0">
                <a:latin typeface="Times New Roman" panose="02020603050405020304" pitchFamily="18" charset="0"/>
                <a:cs typeface="Times New Roman" panose="02020603050405020304" pitchFamily="18" charset="0"/>
              </a:rPr>
              <a:t>Croquis </a:t>
            </a:r>
            <a:r>
              <a:rPr lang="fr-FR" dirty="0" smtClean="0">
                <a:latin typeface="Times New Roman" panose="02020603050405020304" pitchFamily="18" charset="0"/>
                <a:cs typeface="Times New Roman" panose="02020603050405020304" pitchFamily="18" charset="0"/>
              </a:rPr>
              <a:t>: esquisse rapide (le plus souvent au crayon ou à la plume).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p:txBody>
      </p:sp>
      <p:pic>
        <p:nvPicPr>
          <p:cNvPr id="8" name="Picture 5"/>
          <p:cNvPicPr>
            <a:picLocks noChangeAspect="1" noChangeArrowheads="1"/>
          </p:cNvPicPr>
          <p:nvPr/>
        </p:nvPicPr>
        <p:blipFill>
          <a:blip r:embed="rId2"/>
          <a:srcRect/>
          <a:stretch>
            <a:fillRect/>
          </a:stretch>
        </p:blipFill>
        <p:spPr bwMode="auto">
          <a:xfrm>
            <a:off x="2214546" y="1857364"/>
            <a:ext cx="4857784" cy="25622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smtClean="0">
                <a:latin typeface="Times New Roman" panose="02020603050405020304" pitchFamily="18" charset="0"/>
                <a:cs typeface="Times New Roman" panose="02020603050405020304" pitchFamily="18" charset="0"/>
              </a:rPr>
              <a:t/>
            </a:r>
            <a:br>
              <a:rPr lang="fr-FR" sz="3100" b="1" dirty="0" smtClean="0">
                <a:latin typeface="Times New Roman" panose="02020603050405020304" pitchFamily="18" charset="0"/>
                <a:cs typeface="Times New Roman" panose="02020603050405020304" pitchFamily="18" charset="0"/>
              </a:rPr>
            </a:br>
            <a:r>
              <a:rPr lang="fr-FR" sz="3100" b="1" dirty="0" smtClean="0">
                <a:latin typeface="Times New Roman" panose="02020603050405020304" pitchFamily="18" charset="0"/>
                <a:cs typeface="Times New Roman" panose="02020603050405020304" pitchFamily="18" charset="0"/>
              </a:rPr>
              <a:t>Ébauche </a:t>
            </a:r>
            <a:r>
              <a:rPr lang="fr-FR" sz="3100" dirty="0" smtClean="0">
                <a:latin typeface="Times New Roman" panose="02020603050405020304" pitchFamily="18" charset="0"/>
                <a:cs typeface="Times New Roman" panose="02020603050405020304" pitchFamily="18" charset="0"/>
              </a:rPr>
              <a:t>: première forme, encore imparfaite donnée à une œuvre picturale.</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p>
        </p:txBody>
      </p:sp>
      <p:pic>
        <p:nvPicPr>
          <p:cNvPr id="5122" name="Picture 2"/>
          <p:cNvPicPr>
            <a:picLocks noGrp="1" noChangeAspect="1" noChangeArrowheads="1"/>
          </p:cNvPicPr>
          <p:nvPr>
            <p:ph idx="1"/>
          </p:nvPr>
        </p:nvPicPr>
        <p:blipFill>
          <a:blip r:embed="rId2"/>
          <a:srcRect/>
          <a:stretch>
            <a:fillRect/>
          </a:stretch>
        </p:blipFill>
        <p:spPr bwMode="auto">
          <a:xfrm>
            <a:off x="2878881" y="1600200"/>
            <a:ext cx="3386237"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Esquisse</a:t>
            </a:r>
            <a:r>
              <a:rPr lang="fr-FR" sz="3200" dirty="0" smtClean="0">
                <a:latin typeface="Times New Roman" panose="02020603050405020304" pitchFamily="18" charset="0"/>
                <a:cs typeface="Times New Roman" panose="02020603050405020304" pitchFamily="18" charset="0"/>
              </a:rPr>
              <a:t> : première forme d’un dessin. Servant de guide à l’artiste lors de l’exécution définitive.</a:t>
            </a:r>
            <a:endParaRPr lang="fr-FR" sz="3200" dirty="0"/>
          </a:p>
        </p:txBody>
      </p:sp>
      <p:pic>
        <p:nvPicPr>
          <p:cNvPr id="6146" name="Picture 2"/>
          <p:cNvPicPr>
            <a:picLocks noGrp="1" noChangeAspect="1" noChangeArrowheads="1"/>
          </p:cNvPicPr>
          <p:nvPr>
            <p:ph idx="1"/>
          </p:nvPr>
        </p:nvPicPr>
        <p:blipFill>
          <a:blip r:embed="rId2"/>
          <a:srcRect/>
          <a:stretch>
            <a:fillRect/>
          </a:stretch>
        </p:blipFill>
        <p:spPr bwMode="auto">
          <a:xfrm>
            <a:off x="1857357" y="2357431"/>
            <a:ext cx="5072098" cy="250111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a:bodyPr>
          <a:lstStyle/>
          <a:p>
            <a:r>
              <a:rPr lang="fr-FR" sz="3200" b="1" dirty="0" smtClean="0">
                <a:latin typeface="Times New Roman" panose="02020603050405020304" pitchFamily="18" charset="0"/>
                <a:cs typeface="Times New Roman" panose="02020603050405020304" pitchFamily="18" charset="0"/>
              </a:rPr>
              <a:t>SEMIOTIQUE DE L’IMAGE</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357298"/>
            <a:ext cx="8229600" cy="4768865"/>
          </a:xfrm>
        </p:spPr>
        <p:txBody>
          <a:bodyPr>
            <a:normAutofit/>
          </a:bodyPr>
          <a:lstStyle/>
          <a:p>
            <a:pPr>
              <a:buNone/>
            </a:pPr>
            <a:r>
              <a:rPr lang="fr-FR" sz="2800" b="1" dirty="0">
                <a:latin typeface="Times New Roman" panose="02020603050405020304" pitchFamily="18" charset="0"/>
                <a:cs typeface="Times New Roman" panose="02020603050405020304" pitchFamily="18" charset="0"/>
              </a:rPr>
              <a:t>Q</a:t>
            </a:r>
            <a:r>
              <a:rPr lang="fr-FR" sz="2800" b="1" dirty="0" smtClean="0">
                <a:latin typeface="Times New Roman" panose="02020603050405020304" pitchFamily="18" charset="0"/>
                <a:cs typeface="Times New Roman" panose="02020603050405020304" pitchFamily="18" charset="0"/>
              </a:rPr>
              <a:t>u’est ce qu’une image ? </a:t>
            </a:r>
          </a:p>
          <a:p>
            <a:pPr algn="just">
              <a:buNone/>
            </a:pPr>
            <a:r>
              <a:rPr lang="fr-FR" sz="2800" dirty="0" smtClean="0">
                <a:latin typeface="Times New Roman" panose="02020603050405020304" pitchFamily="18" charset="0"/>
                <a:cs typeface="Times New Roman" panose="02020603050405020304" pitchFamily="18" charset="0"/>
              </a:rPr>
              <a:t>Plusieurs significations et définitions recouvrent le terme image : </a:t>
            </a:r>
          </a:p>
          <a:p>
            <a:pPr algn="just">
              <a:buNone/>
            </a:pP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Platon:« J'appelle images d'abord les ombres ensuite les reflets qu'on voit dans les eaux, ou à la surface des corps opaques, polis et brillants et toutes les représentations de ce genre » </a:t>
            </a:r>
          </a:p>
          <a:p>
            <a:pPr algn="just">
              <a:buNone/>
            </a:pP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Dans ce cas, l’image est un objet second par rapport à un autre qu'elle représente. </a:t>
            </a:r>
            <a:endParaRPr lang="fr-FR"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latin typeface="Times New Roman" panose="02020603050405020304" pitchFamily="18" charset="0"/>
                <a:cs typeface="Times New Roman" panose="02020603050405020304" pitchFamily="18" charset="0"/>
              </a:rPr>
              <a:t/>
            </a:r>
            <a:br>
              <a:rPr lang="fr-FR" sz="3600" b="1" dirty="0" smtClean="0">
                <a:latin typeface="Times New Roman" panose="02020603050405020304" pitchFamily="18" charset="0"/>
                <a:cs typeface="Times New Roman" panose="02020603050405020304" pitchFamily="18" charset="0"/>
              </a:rPr>
            </a:br>
            <a:r>
              <a:rPr lang="fr-FR" sz="3600" b="1" dirty="0" smtClean="0">
                <a:latin typeface="Times New Roman" panose="02020603050405020304" pitchFamily="18" charset="0"/>
                <a:cs typeface="Times New Roman" panose="02020603050405020304" pitchFamily="18" charset="0"/>
              </a:rPr>
              <a:t>Hologramme</a:t>
            </a:r>
            <a:r>
              <a:rPr lang="fr-FR" sz="3600" dirty="0" smtClean="0">
                <a:latin typeface="Times New Roman" panose="02020603050405020304" pitchFamily="18" charset="0"/>
                <a:cs typeface="Times New Roman" panose="02020603050405020304" pitchFamily="18" charset="0"/>
              </a:rPr>
              <a:t> : image en relief obtenue par interférence de rayons laser.</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p>
        </p:txBody>
      </p:sp>
      <p:pic>
        <p:nvPicPr>
          <p:cNvPr id="7170"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3"/>
            <a:ext cx="8229600" cy="1143008"/>
          </a:xfrm>
        </p:spPr>
        <p:txBody>
          <a:bodyPr/>
          <a:lstStyle/>
          <a:p>
            <a:pPr algn="just">
              <a:buFont typeface="Wingdings" panose="05000000000000000000" pitchFamily="2" charset="2"/>
              <a:buChar char="Ø"/>
            </a:pPr>
            <a:r>
              <a:rPr lang="fr-FR" b="1" dirty="0" smtClean="0">
                <a:latin typeface="Times New Roman" panose="02020603050405020304" pitchFamily="18" charset="0"/>
                <a:cs typeface="Times New Roman" panose="02020603050405020304" pitchFamily="18" charset="0"/>
              </a:rPr>
              <a:t>Graphique</a:t>
            </a:r>
            <a:r>
              <a:rPr lang="fr-FR" dirty="0" smtClean="0">
                <a:latin typeface="Times New Roman" panose="02020603050405020304" pitchFamily="18" charset="0"/>
                <a:cs typeface="Times New Roman" panose="02020603050405020304" pitchFamily="18" charset="0"/>
              </a:rPr>
              <a:t> : technique de représentation par des lignes joignant des points caractéristiques.</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srcRect/>
          <a:stretch>
            <a:fillRect/>
          </a:stretch>
        </p:blipFill>
        <p:spPr bwMode="auto">
          <a:xfrm>
            <a:off x="2209800" y="1985963"/>
            <a:ext cx="4724400" cy="28860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Schéma</a:t>
            </a:r>
            <a:r>
              <a:rPr lang="fr-FR" sz="3200" dirty="0" smtClean="0">
                <a:latin typeface="Times New Roman" panose="02020603050405020304" pitchFamily="18" charset="0"/>
                <a:cs typeface="Times New Roman" panose="02020603050405020304" pitchFamily="18" charset="0"/>
              </a:rPr>
              <a:t> : figure donnant une représentation simplifiée, fonctionnelle d’un objet.</a:t>
            </a:r>
            <a:endParaRPr lang="fr-FR" sz="3200" dirty="0"/>
          </a:p>
        </p:txBody>
      </p:sp>
      <p:pic>
        <p:nvPicPr>
          <p:cNvPr id="9218" name="Picture 2"/>
          <p:cNvPicPr>
            <a:picLocks noGrp="1" noChangeAspect="1" noChangeArrowheads="1"/>
          </p:cNvPicPr>
          <p:nvPr>
            <p:ph idx="1"/>
          </p:nvPr>
        </p:nvPicPr>
        <p:blipFill>
          <a:blip r:embed="rId2"/>
          <a:srcRect/>
          <a:stretch>
            <a:fillRect/>
          </a:stretch>
        </p:blipFill>
        <p:spPr bwMode="auto">
          <a:xfrm>
            <a:off x="1500166" y="2071678"/>
            <a:ext cx="6500857" cy="269637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buFont typeface="Wingdings" panose="05000000000000000000" pitchFamily="2" charset="2"/>
              <a:buChar char="Ø"/>
            </a:pPr>
            <a:r>
              <a:rPr lang="fr-FR" b="1" dirty="0" smtClean="0">
                <a:latin typeface="Times New Roman" panose="02020603050405020304" pitchFamily="18" charset="0"/>
                <a:cs typeface="Times New Roman" panose="02020603050405020304" pitchFamily="18" charset="0"/>
              </a:rPr>
              <a:t>Photographie </a:t>
            </a:r>
            <a:r>
              <a:rPr lang="fr-FR" dirty="0" smtClean="0">
                <a:latin typeface="Times New Roman" panose="02020603050405020304" pitchFamily="18" charset="0"/>
                <a:cs typeface="Times New Roman" panose="02020603050405020304" pitchFamily="18" charset="0"/>
              </a:rPr>
              <a:t>: image obtenue par l’action de la lumière sur une surface sensible.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srcRect/>
          <a:stretch>
            <a:fillRect/>
          </a:stretch>
        </p:blipFill>
        <p:spPr bwMode="auto">
          <a:xfrm>
            <a:off x="1142976" y="2428868"/>
            <a:ext cx="6500890" cy="378621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smtClean="0">
                <a:latin typeface="Times New Roman" panose="02020603050405020304" pitchFamily="18" charset="0"/>
                <a:cs typeface="Times New Roman" panose="02020603050405020304" pitchFamily="18" charset="0"/>
              </a:rPr>
              <a:t/>
            </a:r>
            <a:br>
              <a:rPr lang="fr-FR" sz="3100" b="1" dirty="0" smtClean="0">
                <a:latin typeface="Times New Roman" panose="02020603050405020304" pitchFamily="18" charset="0"/>
                <a:cs typeface="Times New Roman" panose="02020603050405020304" pitchFamily="18" charset="0"/>
              </a:rPr>
            </a:br>
            <a:r>
              <a:rPr lang="fr-FR" sz="3100" b="1" dirty="0" smtClean="0">
                <a:latin typeface="Times New Roman" panose="02020603050405020304" pitchFamily="18" charset="0"/>
                <a:cs typeface="Times New Roman" panose="02020603050405020304" pitchFamily="18" charset="0"/>
              </a:rPr>
              <a:t>Reflet</a:t>
            </a:r>
            <a:r>
              <a:rPr lang="fr-FR" sz="3100" dirty="0" smtClean="0">
                <a:latin typeface="Times New Roman" panose="02020603050405020304" pitchFamily="18" charset="0"/>
                <a:cs typeface="Times New Roman" panose="02020603050405020304" pitchFamily="18" charset="0"/>
              </a:rPr>
              <a:t> : image obtenue par le changement de direction des ondes lumineuses rencontrant un corps interposé. </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p>
        </p:txBody>
      </p:sp>
      <p:pic>
        <p:nvPicPr>
          <p:cNvPr id="11266" name="Picture 2"/>
          <p:cNvPicPr>
            <a:picLocks noGrp="1" noChangeAspect="1" noChangeArrowheads="1"/>
          </p:cNvPicPr>
          <p:nvPr>
            <p:ph idx="1"/>
          </p:nvPr>
        </p:nvPicPr>
        <p:blipFill>
          <a:blip r:embed="rId2"/>
          <a:srcRect/>
          <a:stretch>
            <a:fillRect/>
          </a:stretch>
        </p:blipFill>
        <p:spPr bwMode="auto">
          <a:xfrm>
            <a:off x="1785918" y="2285992"/>
            <a:ext cx="5429287" cy="292895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54164"/>
          </a:xfrm>
        </p:spPr>
        <p:txBody>
          <a:bodyPr>
            <a:normAutofit fontScale="90000"/>
          </a:bodyPr>
          <a:lstStyle/>
          <a:p>
            <a:r>
              <a:rPr lang="fr-FR" dirty="0" smtClean="0">
                <a:latin typeface="Times New Roman" panose="02020603050405020304" pitchFamily="18" charset="0"/>
                <a:cs typeface="Times New Roman" panose="02020603050405020304" pitchFamily="18" charset="0"/>
              </a:rPr>
              <a:t> </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sz="3100" b="1" dirty="0" smtClean="0">
                <a:latin typeface="Times New Roman" panose="02020603050405020304" pitchFamily="18" charset="0"/>
                <a:cs typeface="Times New Roman" panose="02020603050405020304" pitchFamily="18" charset="0"/>
              </a:rPr>
              <a:t>Art</a:t>
            </a:r>
            <a:r>
              <a:rPr lang="fr-FR" sz="3100" dirty="0" smtClean="0">
                <a:latin typeface="Times New Roman" panose="02020603050405020304" pitchFamily="18" charset="0"/>
                <a:cs typeface="Times New Roman" panose="02020603050405020304" pitchFamily="18" charset="0"/>
              </a:rPr>
              <a:t> : expression d’un idéal esthétique au travers des créations humaines (architecture, peinture, musique, danse, cinéma, sculpture, photographie, la télévision, la bande dessinée).</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p>
        </p:txBody>
      </p:sp>
      <p:pic>
        <p:nvPicPr>
          <p:cNvPr id="12290" name="Picture 2"/>
          <p:cNvPicPr>
            <a:picLocks noGrp="1" noChangeAspect="1" noChangeArrowheads="1"/>
          </p:cNvPicPr>
          <p:nvPr>
            <p:ph idx="1"/>
          </p:nvPr>
        </p:nvPicPr>
        <p:blipFill>
          <a:blip r:embed="rId2"/>
          <a:srcRect/>
          <a:stretch>
            <a:fillRect/>
          </a:stretch>
        </p:blipFill>
        <p:spPr bwMode="auto">
          <a:xfrm>
            <a:off x="1357290" y="2786058"/>
            <a:ext cx="5643570" cy="314327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buNone/>
            </a:pPr>
            <a:endParaRPr lang="fr-FR" dirty="0" smtClean="0"/>
          </a:p>
          <a:p>
            <a:pPr>
              <a:buNone/>
            </a:pPr>
            <a:endParaRPr lang="fr-FR" dirty="0"/>
          </a:p>
          <a:p>
            <a:pPr algn="just">
              <a:buNone/>
            </a:pPr>
            <a:r>
              <a:rPr lang="fr-FR" b="1" dirty="0" smtClean="0">
                <a:latin typeface="Times New Roman" panose="02020603050405020304" pitchFamily="18" charset="0"/>
                <a:cs typeface="Times New Roman" panose="02020603050405020304" pitchFamily="18" charset="0"/>
              </a:rPr>
              <a:t>Des images pédagogiques :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Il existe différents types d’images utilisées à des fins pédagogiques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b="1" dirty="0" smtClean="0">
                <a:latin typeface="Times New Roman" panose="02020603050405020304" pitchFamily="18" charset="0"/>
                <a:cs typeface="Times New Roman" panose="02020603050405020304" pitchFamily="18" charset="0"/>
              </a:rPr>
              <a:t>La photographie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De toutes les représentations (présentées sur un support papier) la photo est la plus ressemblante. Cependant, une trop grande ressemblance ne facilite pas toujours la reconnaissance de l'objet représenté. Trop de détails par exemple, peuvent nuire à l'identification d’une forme générale.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8229600" cy="5643602"/>
          </a:xfrm>
        </p:spPr>
        <p:txBody>
          <a:bodyPr/>
          <a:lstStyle/>
          <a:p>
            <a:pPr algn="just">
              <a:buNone/>
            </a:pPr>
            <a:r>
              <a:rPr lang="fr-FR" b="1" dirty="0" smtClean="0">
                <a:latin typeface="Times New Roman" panose="02020603050405020304" pitchFamily="18" charset="0"/>
                <a:cs typeface="Times New Roman" panose="02020603050405020304" pitchFamily="18" charset="0"/>
              </a:rPr>
              <a:t>Les schémas</a:t>
            </a:r>
          </a:p>
          <a:p>
            <a:pPr algn="just">
              <a:buNone/>
            </a:pPr>
            <a:endParaRPr lang="fr-FR" b="1"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Nous regroupons dans cette catégorie les dessins, les croquis et les schémas. Ces derniers, les uns et les autres sont le résultat d'un processus de schématisation. Ils sont une figuration simplifiée, fonctionnelle et modélisante du réel.</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a:buNone/>
            </a:pPr>
            <a:r>
              <a:rPr lang="fr-FR" b="1" dirty="0" smtClean="0">
                <a:latin typeface="Times New Roman" panose="02020603050405020304" pitchFamily="18" charset="0"/>
                <a:cs typeface="Times New Roman" panose="02020603050405020304" pitchFamily="18" charset="0"/>
              </a:rPr>
              <a:t>Les graphiques </a:t>
            </a:r>
          </a:p>
          <a:p>
            <a:pPr algn="just">
              <a:buNone/>
            </a:pPr>
            <a:endParaRPr lang="fr-FR" b="1"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Les graphiques sont des représentations essentiellement conventionnelles de phénomènes quantitatifs.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buNone/>
            </a:pPr>
            <a:endParaRPr lang="fr-FR" dirty="0" smtClean="0"/>
          </a:p>
          <a:p>
            <a:pPr>
              <a:buNone/>
            </a:pPr>
            <a:endParaRPr lang="fr-FR" dirty="0"/>
          </a:p>
          <a:p>
            <a:pPr>
              <a:buNone/>
            </a:pPr>
            <a:endParaRPr lang="fr-FR" dirty="0" smtClean="0"/>
          </a:p>
          <a:p>
            <a:pPr algn="just">
              <a:buNone/>
            </a:pPr>
            <a:r>
              <a:rPr lang="fr-FR" dirty="0" smtClean="0">
                <a:latin typeface="Times New Roman" panose="02020603050405020304" pitchFamily="18" charset="0"/>
                <a:cs typeface="Times New Roman" panose="02020603050405020304" pitchFamily="18" charset="0"/>
              </a:rPr>
              <a:t>	Pour Michel Tardy l'image entretient un rapport avec le réel du monde ou d’imaginaire.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lgn="just">
              <a:buNone/>
            </a:pPr>
            <a:r>
              <a:rPr lang="fr-FR" b="1" dirty="0" smtClean="0">
                <a:latin typeface="Times New Roman" panose="02020603050405020304" pitchFamily="18" charset="0"/>
                <a:cs typeface="Times New Roman" panose="02020603050405020304" pitchFamily="18" charset="0"/>
              </a:rPr>
              <a:t>Les tableaux </a:t>
            </a:r>
          </a:p>
          <a:p>
            <a:pPr algn="just">
              <a:buNone/>
            </a:pPr>
            <a:endParaRPr lang="fr-FR" dirty="0">
              <a:latin typeface="Times New Roman" panose="02020603050405020304" pitchFamily="18" charset="0"/>
              <a:cs typeface="Times New Roman" panose="02020603050405020304" pitchFamily="18" charset="0"/>
            </a:endParaRPr>
          </a:p>
          <a:p>
            <a:pPr algn="just">
              <a:buNone/>
            </a:pPr>
            <a:r>
              <a:rPr lang="fr-FR" smtClean="0">
                <a:latin typeface="Times New Roman" panose="02020603050405020304" pitchFamily="18" charset="0"/>
                <a:cs typeface="Times New Roman" panose="02020603050405020304" pitchFamily="18" charset="0"/>
              </a:rPr>
              <a:t>	Ils </a:t>
            </a:r>
            <a:r>
              <a:rPr lang="fr-FR" dirty="0" smtClean="0">
                <a:latin typeface="Times New Roman" panose="02020603050405020304" pitchFamily="18" charset="0"/>
                <a:cs typeface="Times New Roman" panose="02020603050405020304" pitchFamily="18" charset="0"/>
              </a:rPr>
              <a:t>présentent des données chiffrées ou verbales dans une forme visuelle qui en rend la lecture facile.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Image et représentation du réel</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just">
              <a:buNone/>
            </a:pPr>
            <a:r>
              <a:rPr lang="fr-FR" dirty="0" smtClean="0">
                <a:latin typeface="Times New Roman" panose="02020603050405020304" pitchFamily="18" charset="0"/>
                <a:cs typeface="Times New Roman" panose="02020603050405020304" pitchFamily="18" charset="0"/>
              </a:rPr>
              <a:t>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Quel que soit le degré de sa ressemblance avec le réel, l’image reste une représentation de ce dernier.</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Times New Roman" panose="02020603050405020304" pitchFamily="18" charset="0"/>
                <a:cs typeface="Times New Roman" panose="02020603050405020304" pitchFamily="18" charset="0"/>
              </a:rPr>
              <a:t>Les images dites</a:t>
            </a:r>
            <a:r>
              <a:rPr lang="fr-FR" sz="2800" b="1" dirty="0" smtClean="0">
                <a:latin typeface="Times New Roman" panose="02020603050405020304" pitchFamily="18" charset="0"/>
                <a:cs typeface="Times New Roman" panose="02020603050405020304" pitchFamily="18" charset="0"/>
              </a:rPr>
              <a:t> figuratives </a:t>
            </a:r>
            <a:r>
              <a:rPr lang="fr-FR" sz="2800" dirty="0" smtClean="0">
                <a:latin typeface="Times New Roman" panose="02020603050405020304" pitchFamily="18" charset="0"/>
                <a:cs typeface="Times New Roman" panose="02020603050405020304" pitchFamily="18" charset="0"/>
              </a:rPr>
              <a:t>représentent un élément du réel auquel elles ressemblent par imitation.</a:t>
            </a:r>
            <a:endParaRPr lang="fr-FR" sz="2800" dirty="0"/>
          </a:p>
        </p:txBody>
      </p:sp>
      <p:pic>
        <p:nvPicPr>
          <p:cNvPr id="13314" name="Picture 2"/>
          <p:cNvPicPr>
            <a:picLocks noGrp="1" noChangeAspect="1" noChangeArrowheads="1"/>
          </p:cNvPicPr>
          <p:nvPr>
            <p:ph idx="1"/>
          </p:nvPr>
        </p:nvPicPr>
        <p:blipFill>
          <a:blip r:embed="rId2"/>
          <a:srcRect/>
          <a:stretch>
            <a:fillRect/>
          </a:stretch>
        </p:blipFill>
        <p:spPr bwMode="auto">
          <a:xfrm>
            <a:off x="3448050" y="2420144"/>
            <a:ext cx="2247900" cy="28860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68412"/>
          </a:xfrm>
        </p:spPr>
        <p:txBody>
          <a:bodyPr>
            <a:noAutofit/>
          </a:bodyPr>
          <a:lstStyle/>
          <a:p>
            <a:r>
              <a:rPr lang="fr-FR" sz="3200" dirty="0" smtClean="0">
                <a:latin typeface="Times New Roman" panose="02020603050405020304" pitchFamily="18" charset="0"/>
                <a:cs typeface="Times New Roman" panose="02020603050405020304" pitchFamily="18" charset="0"/>
              </a:rPr>
              <a:t/>
            </a:r>
            <a:br>
              <a:rPr lang="fr-FR" sz="3200" dirty="0" smtClean="0">
                <a:latin typeface="Times New Roman" panose="02020603050405020304" pitchFamily="18" charset="0"/>
                <a:cs typeface="Times New Roman" panose="02020603050405020304" pitchFamily="18" charset="0"/>
              </a:rPr>
            </a:br>
            <a:r>
              <a:rPr lang="fr-FR" sz="3200" dirty="0" smtClean="0">
                <a:latin typeface="Times New Roman" panose="02020603050405020304" pitchFamily="18" charset="0"/>
                <a:cs typeface="Times New Roman" panose="02020603050405020304" pitchFamily="18" charset="0"/>
              </a:rPr>
              <a:t/>
            </a:r>
            <a:br>
              <a:rPr lang="fr-FR" sz="3200" dirty="0" smtClean="0">
                <a:latin typeface="Times New Roman" panose="02020603050405020304" pitchFamily="18" charset="0"/>
                <a:cs typeface="Times New Roman" panose="02020603050405020304" pitchFamily="18" charset="0"/>
              </a:rPr>
            </a:br>
            <a:r>
              <a:rPr lang="fr-FR" sz="3200" dirty="0" smtClean="0">
                <a:latin typeface="Times New Roman" panose="02020603050405020304" pitchFamily="18" charset="0"/>
                <a:cs typeface="Times New Roman" panose="02020603050405020304" pitchFamily="18" charset="0"/>
              </a:rPr>
              <a:t>Les images dites </a:t>
            </a:r>
            <a:r>
              <a:rPr lang="fr-FR" sz="3200" b="1" dirty="0" smtClean="0">
                <a:latin typeface="Times New Roman" panose="02020603050405020304" pitchFamily="18" charset="0"/>
                <a:cs typeface="Times New Roman" panose="02020603050405020304" pitchFamily="18" charset="0"/>
              </a:rPr>
              <a:t>abstraites</a:t>
            </a:r>
            <a:r>
              <a:rPr lang="fr-FR" sz="3200" dirty="0" smtClean="0">
                <a:latin typeface="Times New Roman" panose="02020603050405020304" pitchFamily="18" charset="0"/>
                <a:cs typeface="Times New Roman" panose="02020603050405020304" pitchFamily="18" charset="0"/>
              </a:rPr>
              <a:t> n’ont pas de rapport immédiat avec des objets du réel directement reconnaissables. </a:t>
            </a:r>
            <a:br>
              <a:rPr lang="fr-FR" sz="3200" dirty="0" smtClean="0">
                <a:latin typeface="Times New Roman" panose="02020603050405020304" pitchFamily="18" charset="0"/>
                <a:cs typeface="Times New Roman" panose="02020603050405020304" pitchFamily="18" charset="0"/>
              </a:rPr>
            </a:br>
            <a:endParaRPr lang="fr-FR" sz="3200" dirty="0"/>
          </a:p>
        </p:txBody>
      </p:sp>
      <p:pic>
        <p:nvPicPr>
          <p:cNvPr id="14338" name="Picture 2"/>
          <p:cNvPicPr>
            <a:picLocks noGrp="1" noChangeAspect="1" noChangeArrowheads="1"/>
          </p:cNvPicPr>
          <p:nvPr>
            <p:ph idx="1"/>
          </p:nvPr>
        </p:nvPicPr>
        <p:blipFill>
          <a:blip r:embed="rId2"/>
          <a:srcRect/>
          <a:stretch>
            <a:fillRect/>
          </a:stretch>
        </p:blipFill>
        <p:spPr bwMode="auto">
          <a:xfrm>
            <a:off x="1571604" y="2643183"/>
            <a:ext cx="6286544" cy="219631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latin typeface="Times New Roman" panose="02020603050405020304" pitchFamily="18" charset="0"/>
                <a:cs typeface="Times New Roman" panose="02020603050405020304" pitchFamily="18" charset="0"/>
              </a:rPr>
              <a:t/>
            </a:r>
            <a:br>
              <a:rPr lang="fr-FR" sz="3100" dirty="0" smtClean="0">
                <a:latin typeface="Times New Roman" panose="02020603050405020304" pitchFamily="18" charset="0"/>
                <a:cs typeface="Times New Roman" panose="02020603050405020304" pitchFamily="18" charset="0"/>
              </a:rPr>
            </a:br>
            <a:r>
              <a:rPr lang="fr-FR" sz="3100" dirty="0" smtClean="0">
                <a:latin typeface="Times New Roman" panose="02020603050405020304" pitchFamily="18" charset="0"/>
                <a:cs typeface="Times New Roman" panose="02020603050405020304" pitchFamily="18" charset="0"/>
              </a:rPr>
              <a:t>Une photographie est une image qui semble reproduire la réalité, pourtant elle n’est qu’une représentation. </a:t>
            </a: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p>
        </p:txBody>
      </p:sp>
      <p:pic>
        <p:nvPicPr>
          <p:cNvPr id="15362" name="Picture 2"/>
          <p:cNvPicPr>
            <a:picLocks noGrp="1" noChangeAspect="1" noChangeArrowheads="1"/>
          </p:cNvPicPr>
          <p:nvPr>
            <p:ph idx="1"/>
          </p:nvPr>
        </p:nvPicPr>
        <p:blipFill>
          <a:blip r:embed="rId2"/>
          <a:srcRect/>
          <a:stretch>
            <a:fillRect/>
          </a:stretch>
        </p:blipFill>
        <p:spPr bwMode="auto">
          <a:xfrm>
            <a:off x="2071670" y="2214554"/>
            <a:ext cx="4786346" cy="244872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Image : entre construction et lecture-analyse</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just">
              <a:buNone/>
            </a:pPr>
            <a:r>
              <a:rPr lang="fr-FR" dirty="0" smtClean="0">
                <a:latin typeface="Times New Roman" panose="02020603050405020304" pitchFamily="18" charset="0"/>
                <a:cs typeface="Times New Roman" panose="02020603050405020304" pitchFamily="18" charset="0"/>
              </a:rPr>
              <a:t>	Comment lire l'image ? A l'aide de quels mots parler de ce langage iconique ? </a:t>
            </a:r>
          </a:p>
          <a:p>
            <a:pPr algn="just"/>
            <a:endParaRPr lang="fr-FR" dirty="0" smtClean="0">
              <a:latin typeface="Times New Roman" panose="02020603050405020304" pitchFamily="18" charset="0"/>
              <a:cs typeface="Times New Roman" panose="02020603050405020304" pitchFamily="18" charset="0"/>
            </a:endParaRPr>
          </a:p>
          <a:p>
            <a:pPr algn="just"/>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Pour répondre à ces questions, nous sommes dans l’obligation de ré-approcher les multiples constituants de l'image.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buNone/>
            </a:pPr>
            <a:r>
              <a:rPr lang="fr-FR" dirty="0" smtClean="0"/>
              <a:t>	</a:t>
            </a:r>
          </a:p>
          <a:p>
            <a:pPr algn="just">
              <a:buNone/>
            </a:pPr>
            <a:r>
              <a:rPr lang="fr-FR" dirty="0" smtClean="0">
                <a:latin typeface="Times New Roman" panose="02020603050405020304" pitchFamily="18" charset="0"/>
                <a:cs typeface="Times New Roman" panose="02020603050405020304" pitchFamily="18" charset="0"/>
              </a:rPr>
              <a:t>	En effet pour décoder des informations et les interpréter, le cerveau humain utilise deux de deux types de lectures fondamentales (analogique ou digitale) déterminant ainsi la manière de percevoir les signes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buNone/>
            </a:pPr>
            <a:endParaRPr lang="fr-FR" dirty="0" smtClean="0"/>
          </a:p>
          <a:p>
            <a:pPr algn="just">
              <a:buNone/>
            </a:pPr>
            <a:r>
              <a:rPr lang="fr-FR" dirty="0" smtClean="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La lecture analogique </a:t>
            </a:r>
            <a:r>
              <a:rPr lang="fr-FR" dirty="0" smtClean="0">
                <a:latin typeface="Times New Roman" panose="02020603050405020304" pitchFamily="18" charset="0"/>
                <a:cs typeface="Times New Roman" panose="02020603050405020304" pitchFamily="18" charset="0"/>
              </a:rPr>
              <a:t>: décode les éléments d'une façon immédiate, globale (hémisphère droit)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La lecture digitale </a:t>
            </a:r>
            <a:r>
              <a:rPr lang="fr-FR" dirty="0" smtClean="0">
                <a:latin typeface="Times New Roman" panose="02020603050405020304" pitchFamily="18" charset="0"/>
                <a:cs typeface="Times New Roman" panose="02020603050405020304" pitchFamily="18" charset="0"/>
              </a:rPr>
              <a:t>: décode les éléments les uns après les autres, de manière analytique, progressive (, hémisphère gauche).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buNone/>
            </a:pPr>
            <a:endParaRPr lang="fr-FR" dirty="0" smtClean="0">
              <a:latin typeface="Times New Roman" panose="02020603050405020304" pitchFamily="18" charset="0"/>
              <a:cs typeface="Times New Roman" panose="02020603050405020304" pitchFamily="18" charset="0"/>
            </a:endParaRPr>
          </a:p>
          <a:p>
            <a:pPr>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De plus, l’image (langage iconique), comme le texte (langage verbal), offre deux types de significations: les dénotations et les connotations.</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a:buNone/>
            </a:pPr>
            <a:r>
              <a:rPr lang="fr-FR" b="1" dirty="0" smtClean="0">
                <a:latin typeface="Times New Roman" panose="02020603050405020304" pitchFamily="18" charset="0"/>
                <a:cs typeface="Times New Roman" panose="02020603050405020304" pitchFamily="18" charset="0"/>
              </a:rPr>
              <a:t>	Les significations dénotées </a:t>
            </a:r>
            <a:r>
              <a:rPr lang="fr-FR" dirty="0" smtClean="0">
                <a:latin typeface="Times New Roman" panose="02020603050405020304" pitchFamily="18" charset="0"/>
                <a:cs typeface="Times New Roman" panose="02020603050405020304" pitchFamily="18" charset="0"/>
              </a:rPr>
              <a:t>sont répertoriées dans les dictionnaires et sont pratiquement communes à tous les utilisateurs de la même langue.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b="1" dirty="0" smtClean="0">
                <a:latin typeface="Times New Roman" panose="02020603050405020304" pitchFamily="18" charset="0"/>
                <a:cs typeface="Times New Roman" panose="02020603050405020304" pitchFamily="18" charset="0"/>
              </a:rPr>
              <a:t>	Exemple</a:t>
            </a:r>
            <a:r>
              <a:rPr lang="fr-FR" dirty="0" smtClean="0">
                <a:latin typeface="Times New Roman" panose="02020603050405020304" pitchFamily="18" charset="0"/>
                <a:cs typeface="Times New Roman" panose="02020603050405020304" pitchFamily="18" charset="0"/>
              </a:rPr>
              <a:t> : La plage : endroit plat et bas d'un rivage où les vagues déferlent, et qui est constitué de débris minéraux plus ou moins fins (limon, sable, galets).</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buNone/>
            </a:pPr>
            <a:endParaRPr lang="fr-FR" dirty="0" smtClean="0"/>
          </a:p>
          <a:p>
            <a:pPr algn="just">
              <a:buNone/>
            </a:pPr>
            <a:r>
              <a:rPr lang="fr-FR" dirty="0" smtClean="0">
                <a:latin typeface="Times New Roman" panose="02020603050405020304" pitchFamily="18" charset="0"/>
                <a:cs typeface="Times New Roman" panose="02020603050405020304" pitchFamily="18" charset="0"/>
              </a:rPr>
              <a:t>	D'après le dictionnaire historique de la langue française, le Robert, "image" est une modification linguistique de la forme imagine, empruntée au latin </a:t>
            </a:r>
            <a:r>
              <a:rPr lang="fr-FR" dirty="0" err="1" smtClean="0">
                <a:latin typeface="Times New Roman" panose="02020603050405020304" pitchFamily="18" charset="0"/>
                <a:cs typeface="Times New Roman" panose="02020603050405020304" pitchFamily="18" charset="0"/>
              </a:rPr>
              <a:t>imaginéin</a:t>
            </a:r>
            <a:r>
              <a:rPr lang="fr-FR" dirty="0" smtClean="0">
                <a:latin typeface="Times New Roman" panose="02020603050405020304" pitchFamily="18" charset="0"/>
                <a:cs typeface="Times New Roman" panose="02020603050405020304" pitchFamily="18" charset="0"/>
              </a:rPr>
              <a:t> accusatif d’imago image ce qui ressemble, ce qui est de la représentation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lgn="just">
              <a:buNone/>
            </a:pPr>
            <a:r>
              <a:rPr lang="fr-FR" dirty="0" smtClean="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Les significations connotées</a:t>
            </a:r>
            <a:r>
              <a:rPr lang="fr-FR" dirty="0" smtClean="0">
                <a:latin typeface="Times New Roman" panose="02020603050405020304" pitchFamily="18" charset="0"/>
                <a:cs typeface="Times New Roman" panose="02020603050405020304" pitchFamily="18" charset="0"/>
              </a:rPr>
              <a:t>, elles font écho en notre imaginaire et réveillent des notions qui dépendent du contexte, qui sont fondées sur des références culturelles ou qui relèvent de l'histoire personnelle de chacun. </a:t>
            </a:r>
          </a:p>
          <a:p>
            <a:pPr algn="just">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Exemple</a:t>
            </a:r>
            <a:r>
              <a:rPr lang="fr-FR" dirty="0" smtClean="0">
                <a:latin typeface="Times New Roman" panose="02020603050405020304" pitchFamily="18" charset="0"/>
                <a:cs typeface="Times New Roman" panose="02020603050405020304" pitchFamily="18" charset="0"/>
              </a:rPr>
              <a:t> : Le mot "plage" peut évoquer le salut (pour un naufragé), les vacances, le soleil, l'amour, les bonnes affaires (un marchand ambulant), une plaine de jeux...</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buNone/>
            </a:pPr>
            <a:endParaRPr lang="fr-FR" dirty="0" smtClean="0"/>
          </a:p>
          <a:p>
            <a:pPr algn="just">
              <a:buNone/>
            </a:pPr>
            <a:r>
              <a:rPr lang="fr-FR" b="1" dirty="0" smtClean="0">
                <a:latin typeface="Times New Roman" panose="02020603050405020304" pitchFamily="18" charset="0"/>
                <a:cs typeface="Times New Roman" panose="02020603050405020304" pitchFamily="18" charset="0"/>
              </a:rPr>
              <a:t>	Remarque </a:t>
            </a:r>
            <a:r>
              <a:rPr lang="fr-FR" dirty="0" smtClean="0">
                <a:latin typeface="Times New Roman" panose="02020603050405020304" pitchFamily="18" charset="0"/>
                <a:cs typeface="Times New Roman" panose="02020603050405020304" pitchFamily="18" charset="0"/>
              </a:rPr>
              <a:t>: l’image peut être perçue comme : un objet, un signe, une communication. En d’autres termes : elle peut représenter un objet, une personne, elle peut aussi connoter des concepts. Et cela de manière très souple car il est rare qu'une image impose un sens unique (polysémie).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latin typeface="Times New Roman" panose="02020603050405020304" pitchFamily="18" charset="0"/>
                <a:cs typeface="Times New Roman" panose="02020603050405020304" pitchFamily="18" charset="0"/>
              </a:rPr>
              <a:t>L'image comme un objet</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algn="just">
              <a:buNone/>
            </a:pPr>
            <a:r>
              <a:rPr lang="fr-FR" dirty="0" smtClean="0"/>
              <a:t>	</a:t>
            </a:r>
            <a:r>
              <a:rPr lang="fr-FR" dirty="0" smtClean="0">
                <a:latin typeface="Times New Roman" panose="02020603050405020304" pitchFamily="18" charset="0"/>
                <a:cs typeface="Times New Roman" panose="02020603050405020304" pitchFamily="18" charset="0"/>
              </a:rPr>
              <a:t>Une image comme un objet, permet d'en décrire la géométrie. </a:t>
            </a:r>
          </a:p>
          <a:p>
            <a:pPr algn="just">
              <a:buNone/>
            </a:pPr>
            <a:r>
              <a:rPr lang="fr-FR" dirty="0" smtClean="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Le cadre </a:t>
            </a:r>
          </a:p>
          <a:p>
            <a:pPr algn="just">
              <a:buNone/>
            </a:pPr>
            <a:r>
              <a:rPr lang="fr-FR" dirty="0" smtClean="0">
                <a:latin typeface="Times New Roman" panose="02020603050405020304" pitchFamily="18" charset="0"/>
                <a:cs typeface="Times New Roman" panose="02020603050405020304" pitchFamily="18" charset="0"/>
              </a:rPr>
              <a:t>	L'image inscrit le réel dans un cadre plus ou moins souligné rectangulaire, carré, losangé, ovale, circulaire. Lorsque le cadre est souligné, on parle de bordure.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lstStyle/>
          <a:p>
            <a:pPr>
              <a:buNone/>
            </a:pPr>
            <a:r>
              <a:rPr lang="fr-FR" b="1" dirty="0" smtClean="0">
                <a:latin typeface="Times New Roman" panose="02020603050405020304" pitchFamily="18" charset="0"/>
                <a:cs typeface="Times New Roman" panose="02020603050405020304" pitchFamily="18" charset="0"/>
              </a:rPr>
              <a:t>Le cadre </a:t>
            </a:r>
          </a:p>
          <a:p>
            <a:pPr>
              <a:buNone/>
            </a:pPr>
            <a:endParaRPr lang="fr-FR" dirty="0" smtClean="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C’est la limite physique de l’image, généralement de forme rectangulaire et qui sert à délimiter, en l’isolant d’un tout, un espace lors de la prise de vue.</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lgn="just">
              <a:buNone/>
            </a:pPr>
            <a:r>
              <a:rPr lang="fr-FR" b="1" dirty="0" smtClean="0">
                <a:latin typeface="Times New Roman" panose="02020603050405020304" pitchFamily="18" charset="0"/>
                <a:cs typeface="Times New Roman" panose="02020603050405020304" pitchFamily="18" charset="0"/>
              </a:rPr>
              <a:t>Le cadrage (ou échelle des plans) </a:t>
            </a:r>
          </a:p>
          <a:p>
            <a:pPr algn="just">
              <a:buNone/>
            </a:pPr>
            <a:r>
              <a:rPr lang="fr-FR" dirty="0" smtClean="0">
                <a:latin typeface="Times New Roman" panose="02020603050405020304" pitchFamily="18" charset="0"/>
                <a:cs typeface="Times New Roman" panose="02020603050405020304" pitchFamily="18" charset="0"/>
              </a:rPr>
              <a:t>	</a:t>
            </a:r>
          </a:p>
          <a:p>
            <a:pPr algn="just">
              <a:buNone/>
            </a:pPr>
            <a:r>
              <a:rPr lang="fr-FR" dirty="0" smtClean="0">
                <a:latin typeface="Times New Roman" panose="02020603050405020304" pitchFamily="18" charset="0"/>
                <a:cs typeface="Times New Roman" panose="02020603050405020304" pitchFamily="18" charset="0"/>
              </a:rPr>
              <a:t>	Par plan, nous entendons la façon de cadrer la scène photographique. Ainsi, différents types de cadrage sont reconnus. Chaque cadre a sa propre fonction.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11354"/>
          </a:xfrm>
        </p:spPr>
        <p:txBody>
          <a:bodyPr>
            <a:noAutofit/>
          </a:bodyPr>
          <a:lstStyle/>
          <a:p>
            <a:pPr algn="just"/>
            <a:r>
              <a:rPr lang="fr-FR" sz="2400" dirty="0" smtClean="0">
                <a:latin typeface="Times New Roman" panose="02020603050405020304" pitchFamily="18" charset="0"/>
                <a:cs typeface="Times New Roman" panose="02020603050405020304" pitchFamily="18" charset="0"/>
              </a:rPr>
              <a:t/>
            </a:r>
            <a:br>
              <a:rPr lang="fr-FR" sz="2400"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Plan d’ensemble ou plan large </a:t>
            </a:r>
            <a:r>
              <a:rPr lang="fr-FR" sz="2400" dirty="0" smtClean="0">
                <a:latin typeface="Times New Roman" panose="02020603050405020304" pitchFamily="18" charset="0"/>
                <a:cs typeface="Times New Roman" panose="02020603050405020304" pitchFamily="18" charset="0"/>
              </a:rPr>
              <a:t>: ce plan focalise l’attention sur une partie seulement du contexte, en isolant une action précise. C’est le cas, par exemple, de présenter un personnage dans son environnement. Sa fonction est de situer.</a:t>
            </a:r>
            <a:endParaRPr lang="fr-FR" sz="2400" dirty="0">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2"/>
          <a:srcRect/>
          <a:stretch>
            <a:fillRect/>
          </a:stretch>
        </p:blipFill>
        <p:spPr bwMode="auto">
          <a:xfrm>
            <a:off x="500034" y="2500313"/>
            <a:ext cx="8215371" cy="385762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anose="02020603050405020304" pitchFamily="18" charset="0"/>
                <a:cs typeface="Times New Roman" panose="02020603050405020304" pitchFamily="18" charset="0"/>
              </a:rPr>
              <a:t>Plan moyen </a:t>
            </a:r>
            <a:r>
              <a:rPr lang="fr-FR" sz="2800" dirty="0" smtClean="0">
                <a:latin typeface="Times New Roman" panose="02020603050405020304" pitchFamily="18" charset="0"/>
                <a:cs typeface="Times New Roman" panose="02020603050405020304" pitchFamily="18" charset="0"/>
              </a:rPr>
              <a:t>: l’importance dans ce plan est accordée à un personnage pour le mettre en valeur.</a:t>
            </a:r>
            <a:endParaRPr lang="fr-FR" sz="2800" dirty="0">
              <a:latin typeface="Times New Roman" panose="02020603050405020304" pitchFamily="18" charset="0"/>
              <a:cs typeface="Times New Roman" panose="02020603050405020304" pitchFamily="18" charset="0"/>
            </a:endParaRPr>
          </a:p>
        </p:txBody>
      </p:sp>
      <p:pic>
        <p:nvPicPr>
          <p:cNvPr id="17411" name="Picture 3"/>
          <p:cNvPicPr>
            <a:picLocks noGrp="1" noChangeAspect="1" noChangeArrowheads="1"/>
          </p:cNvPicPr>
          <p:nvPr>
            <p:ph idx="1"/>
          </p:nvPr>
        </p:nvPicPr>
        <p:blipFill>
          <a:blip r:embed="rId2"/>
          <a:srcRect/>
          <a:stretch>
            <a:fillRect/>
          </a:stretch>
        </p:blipFill>
        <p:spPr bwMode="auto">
          <a:xfrm>
            <a:off x="2304632" y="1600200"/>
            <a:ext cx="4982011" cy="4525963"/>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54230"/>
          </a:xfrm>
        </p:spPr>
        <p:txBody>
          <a:bodyPr>
            <a:normAutofit/>
          </a:bodyPr>
          <a:lstStyle/>
          <a:p>
            <a:pPr algn="just"/>
            <a:r>
              <a:rPr lang="fr-FR" sz="3100" b="1" dirty="0" smtClean="0">
                <a:latin typeface="Times New Roman" panose="02020603050405020304" pitchFamily="18" charset="0"/>
                <a:cs typeface="Times New Roman" panose="02020603050405020304" pitchFamily="18" charset="0"/>
              </a:rPr>
              <a:t>Plan américain </a:t>
            </a:r>
            <a:r>
              <a:rPr lang="fr-FR" sz="3100" dirty="0" smtClean="0">
                <a:latin typeface="Times New Roman" panose="02020603050405020304" pitchFamily="18" charset="0"/>
                <a:cs typeface="Times New Roman" panose="02020603050405020304" pitchFamily="18" charset="0"/>
              </a:rPr>
              <a:t>: Ce plan prend le personnage juste au dessus des genoux. Sa fonction est de focaliser l’attention sur le personnage, ses gestes, etc., pour le mettre en valeur.</a:t>
            </a:r>
            <a:endParaRPr lang="fr-FR" sz="3100" dirty="0">
              <a:latin typeface="Times New Roman" panose="02020603050405020304" pitchFamily="18" charset="0"/>
              <a:cs typeface="Times New Roman" panose="02020603050405020304" pitchFamily="18" charset="0"/>
            </a:endParaRPr>
          </a:p>
        </p:txBody>
      </p:sp>
      <p:pic>
        <p:nvPicPr>
          <p:cNvPr id="18434" name="Picture 2"/>
          <p:cNvPicPr>
            <a:picLocks noGrp="1" noChangeAspect="1" noChangeArrowheads="1"/>
          </p:cNvPicPr>
          <p:nvPr>
            <p:ph idx="1"/>
          </p:nvPr>
        </p:nvPicPr>
        <p:blipFill>
          <a:blip r:embed="rId2"/>
          <a:srcRect/>
          <a:stretch>
            <a:fillRect/>
          </a:stretch>
        </p:blipFill>
        <p:spPr bwMode="auto">
          <a:xfrm>
            <a:off x="2723356" y="2428875"/>
            <a:ext cx="3697288" cy="369728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11420"/>
          </a:xfrm>
        </p:spPr>
        <p:txBody>
          <a:bodyPr>
            <a:normAutofit/>
          </a:bodyPr>
          <a:lstStyle/>
          <a:p>
            <a:pPr algn="just"/>
            <a:r>
              <a:rPr lang="fr-FR" sz="2400" b="1" dirty="0" smtClean="0">
                <a:latin typeface="Times New Roman" panose="02020603050405020304" pitchFamily="18" charset="0"/>
                <a:cs typeface="Times New Roman" panose="02020603050405020304" pitchFamily="18" charset="0"/>
              </a:rPr>
              <a:t>Plan rapproché </a:t>
            </a:r>
            <a:r>
              <a:rPr lang="fr-FR" sz="2400" dirty="0" smtClean="0">
                <a:latin typeface="Times New Roman" panose="02020603050405020304" pitchFamily="18" charset="0"/>
                <a:cs typeface="Times New Roman" panose="02020603050405020304" pitchFamily="18" charset="0"/>
              </a:rPr>
              <a:t>: Il existe en deux dimensions : il est large lorsqu’il cadre le personnage à la ceinture. Il est rapproché, serré ou poitrine, quand il cadre le personnage à la poitrine. Dans les deux cas, sa fonction est d’attirer l’attention sur le personnage en l'appréhendant de façon intime, et en montrant sa situation morale, psychologique, ses intentions, son caractère.</a:t>
            </a:r>
            <a:endParaRPr lang="fr-FR" sz="2400" dirty="0">
              <a:latin typeface="Times New Roman" panose="02020603050405020304" pitchFamily="18" charset="0"/>
              <a:cs typeface="Times New Roman" panose="02020603050405020304" pitchFamily="18" charset="0"/>
            </a:endParaRPr>
          </a:p>
        </p:txBody>
      </p:sp>
      <p:pic>
        <p:nvPicPr>
          <p:cNvPr id="19458" name="Picture 2"/>
          <p:cNvPicPr>
            <a:picLocks noGrp="1" noChangeAspect="1" noChangeArrowheads="1"/>
          </p:cNvPicPr>
          <p:nvPr>
            <p:ph idx="1"/>
          </p:nvPr>
        </p:nvPicPr>
        <p:blipFill>
          <a:blip r:embed="rId2"/>
          <a:srcRect/>
          <a:stretch>
            <a:fillRect/>
          </a:stretch>
        </p:blipFill>
        <p:spPr bwMode="auto">
          <a:xfrm>
            <a:off x="785786" y="3071812"/>
            <a:ext cx="8001056" cy="3214707"/>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97106"/>
          </a:xfrm>
        </p:spPr>
        <p:txBody>
          <a:bodyPr>
            <a:noAutofit/>
          </a:bodyPr>
          <a:lstStyle/>
          <a:p>
            <a:pPr algn="just"/>
            <a:r>
              <a:rPr lang="fr-FR" sz="2400" b="1" dirty="0" smtClean="0">
                <a:latin typeface="Times New Roman" panose="02020603050405020304" pitchFamily="18" charset="0"/>
                <a:cs typeface="Times New Roman" panose="02020603050405020304" pitchFamily="18" charset="0"/>
              </a:rPr>
              <a:t>Gros plan </a:t>
            </a:r>
            <a:r>
              <a:rPr lang="fr-FR" sz="2400" dirty="0" smtClean="0">
                <a:latin typeface="Times New Roman" panose="02020603050405020304" pitchFamily="18" charset="0"/>
                <a:cs typeface="Times New Roman" panose="02020603050405020304" pitchFamily="18" charset="0"/>
              </a:rPr>
              <a:t>: Cadrant la tête du personnage, il vise à pénétrer l’intimité de ce dernier en convoquant ses sentiments, sa</a:t>
            </a:r>
            <a:br>
              <a:rPr lang="fr-FR" sz="2400" dirty="0" smtClean="0">
                <a:latin typeface="Times New Roman" panose="02020603050405020304" pitchFamily="18" charset="0"/>
                <a:cs typeface="Times New Roman" panose="02020603050405020304" pitchFamily="18" charset="0"/>
              </a:rPr>
            </a:br>
            <a:r>
              <a:rPr lang="fr-FR" sz="2400" dirty="0" smtClean="0">
                <a:latin typeface="Times New Roman" panose="02020603050405020304" pitchFamily="18" charset="0"/>
                <a:cs typeface="Times New Roman" panose="02020603050405020304" pitchFamily="18" charset="0"/>
              </a:rPr>
              <a:t>sensibilité.</a:t>
            </a:r>
            <a:br>
              <a:rPr lang="fr-FR" sz="2400" dirty="0" smtClean="0">
                <a:latin typeface="Times New Roman" panose="02020603050405020304" pitchFamily="18" charset="0"/>
                <a:cs typeface="Times New Roman" panose="02020603050405020304" pitchFamily="18" charset="0"/>
              </a:rPr>
            </a:br>
            <a:r>
              <a:rPr lang="fr-FR" sz="2400" dirty="0" smtClean="0">
                <a:latin typeface="Times New Roman" panose="02020603050405020304" pitchFamily="18" charset="0"/>
                <a:cs typeface="Times New Roman" panose="02020603050405020304" pitchFamily="18" charset="0"/>
              </a:rPr>
              <a:t/>
            </a:r>
            <a:br>
              <a:rPr lang="fr-FR" sz="2400" dirty="0" smtClean="0">
                <a:latin typeface="Times New Roman" panose="02020603050405020304" pitchFamily="18" charset="0"/>
                <a:cs typeface="Times New Roman" panose="02020603050405020304" pitchFamily="18" charset="0"/>
              </a:rPr>
            </a:br>
            <a:r>
              <a:rPr lang="fr-FR" sz="2400"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Très gros plan </a:t>
            </a:r>
            <a:r>
              <a:rPr lang="fr-FR" sz="2400" dirty="0" smtClean="0">
                <a:latin typeface="Times New Roman" panose="02020603050405020304" pitchFamily="18" charset="0"/>
                <a:cs typeface="Times New Roman" panose="02020603050405020304" pitchFamily="18" charset="0"/>
              </a:rPr>
              <a:t>: il focalise l’attention sur un détail significatif et a pour fonction de renforcer l’effet dramatique. </a:t>
            </a:r>
            <a:endParaRPr lang="fr-FR" sz="2400" dirty="0">
              <a:latin typeface="Times New Roman" panose="02020603050405020304" pitchFamily="18" charset="0"/>
              <a:cs typeface="Times New Roman" panose="02020603050405020304" pitchFamily="18" charset="0"/>
            </a:endParaRPr>
          </a:p>
        </p:txBody>
      </p:sp>
      <p:pic>
        <p:nvPicPr>
          <p:cNvPr id="20482" name="Picture 2"/>
          <p:cNvPicPr>
            <a:picLocks noGrp="1" noChangeAspect="1" noChangeArrowheads="1"/>
          </p:cNvPicPr>
          <p:nvPr>
            <p:ph idx="1"/>
          </p:nvPr>
        </p:nvPicPr>
        <p:blipFill>
          <a:blip r:embed="rId2"/>
          <a:srcRect/>
          <a:stretch>
            <a:fillRect/>
          </a:stretch>
        </p:blipFill>
        <p:spPr bwMode="auto">
          <a:xfrm>
            <a:off x="1071538" y="2786063"/>
            <a:ext cx="6572296" cy="3340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buNone/>
            </a:pPr>
            <a:endParaRPr lang="fr-FR" dirty="0" smtClean="0"/>
          </a:p>
          <a:p>
            <a:pPr>
              <a:buNone/>
            </a:pPr>
            <a:endParaRPr lang="fr-FR" dirty="0"/>
          </a:p>
          <a:p>
            <a:pPr algn="just">
              <a:buNone/>
            </a:pPr>
            <a:r>
              <a:rPr lang="fr-FR" dirty="0" smtClean="0">
                <a:latin typeface="Times New Roman" panose="02020603050405020304" pitchFamily="18" charset="0"/>
                <a:cs typeface="Times New Roman" panose="02020603050405020304" pitchFamily="18" charset="0"/>
              </a:rPr>
              <a:t>	L'usage contemporain du mot renvoie le plus souvent à l'image médiatique et est devenu synonyme de télévision et de publicité.</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buNone/>
            </a:pPr>
            <a:endParaRPr lang="fr-FR" dirty="0" smtClean="0"/>
          </a:p>
          <a:p>
            <a:pPr>
              <a:buNone/>
            </a:pPr>
            <a:endParaRPr lang="fr-FR" dirty="0"/>
          </a:p>
          <a:p>
            <a:pPr algn="just">
              <a:buNone/>
            </a:pPr>
            <a:r>
              <a:rPr lang="fr-FR" dirty="0" smtClean="0">
                <a:latin typeface="Times New Roman" panose="02020603050405020304" pitchFamily="18" charset="0"/>
                <a:cs typeface="Times New Roman" panose="02020603050405020304" pitchFamily="18" charset="0"/>
              </a:rPr>
              <a:t>	Un autre emploi à signaler celui de l'image de la femme (par exemple) dans les romans de Mohamed Dib, ou encore l’image de la guerre chez tel ou tel cinéaste.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buNone/>
            </a:pPr>
            <a:endParaRPr lang="fr-FR" dirty="0" smtClean="0"/>
          </a:p>
          <a:p>
            <a:pPr>
              <a:buNone/>
            </a:pPr>
            <a:endParaRPr lang="fr-FR" dirty="0"/>
          </a:p>
          <a:p>
            <a:pPr>
              <a:buNone/>
            </a:pPr>
            <a:endParaRPr lang="fr-FR" dirty="0" smtClean="0"/>
          </a:p>
          <a:p>
            <a:pPr algn="just">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Le terme est employé pour désigner les activités psychiques, par exemple, les représentations mentales, le rêve.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just">
              <a:buNone/>
            </a:pPr>
            <a:endParaRPr lang="fr-FR" dirty="0" smtClean="0">
              <a:latin typeface="Times New Roman" panose="02020603050405020304" pitchFamily="18" charset="0"/>
              <a:cs typeface="Times New Roman" panose="02020603050405020304" pitchFamily="18" charset="0"/>
            </a:endParaRPr>
          </a:p>
          <a:p>
            <a:pPr algn="just">
              <a:buNone/>
            </a:pPr>
            <a:endParaRPr lang="fr-FR" dirty="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Dans la langue, nous utiliserons le principe de la métaphore qui consiste à remplacer un mot par un autre en raison de leur rapport analogique ou de comparaison.</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lgn="just">
              <a:buNone/>
            </a:pPr>
            <a:r>
              <a:rPr lang="fr-FR" dirty="0" smtClean="0">
                <a:latin typeface="Times New Roman" panose="02020603050405020304" pitchFamily="18" charset="0"/>
                <a:cs typeface="Times New Roman" panose="02020603050405020304" pitchFamily="18" charset="0"/>
              </a:rPr>
              <a:t>	</a:t>
            </a:r>
          </a:p>
          <a:p>
            <a:pPr algn="just">
              <a:buNone/>
            </a:pPr>
            <a:endParaRPr lang="fr-FR" dirty="0">
              <a:latin typeface="Times New Roman" panose="02020603050405020304" pitchFamily="18" charset="0"/>
              <a:cs typeface="Times New Roman" panose="02020603050405020304" pitchFamily="18" charset="0"/>
            </a:endParaRPr>
          </a:p>
          <a:p>
            <a:pPr algn="just">
              <a:buNone/>
            </a:pPr>
            <a:r>
              <a:rPr lang="fr-FR" dirty="0" smtClean="0">
                <a:latin typeface="Times New Roman" panose="02020603050405020304" pitchFamily="18" charset="0"/>
                <a:cs typeface="Times New Roman" panose="02020603050405020304" pitchFamily="18" charset="0"/>
              </a:rPr>
              <a:t>	L’image est employée dans le secteur scientifique (astronomie, mathématique, médecine, informatique, biologie … etc.) </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423</Words>
  <Application>Microsoft Office PowerPoint</Application>
  <PresentationFormat>Affichage à l'écran (4:3)</PresentationFormat>
  <Paragraphs>141</Paragraphs>
  <Slides>49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Times New Roman</vt:lpstr>
      <vt:lpstr>Wingdings</vt:lpstr>
      <vt:lpstr>Thème Office</vt:lpstr>
      <vt:lpstr>République Algérienne Démocratique et Populaire Ministère de l’Enseignement Supérieur et de la Recherche Scientifique Université A.MIRA-BEJAIA Faculté des Lettres et des Langues Département de français  </vt:lpstr>
      <vt:lpstr>SEMIOTIQUE DE L’IMAGE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L’image et la sémiologie : quel(s) rapport(s) ? </vt:lpstr>
      <vt:lpstr>Présentation PowerPoint</vt:lpstr>
      <vt:lpstr>Présentation PowerPoint</vt:lpstr>
      <vt:lpstr>Présentation PowerPoint</vt:lpstr>
      <vt:lpstr> Tableau : œuvre picturale exécutée sur un support rigide et autonome.  </vt:lpstr>
      <vt:lpstr> Dessin : représentation ou suggestion des objets sur une surface à l’aide de moyens graphiques. </vt:lpstr>
      <vt:lpstr>Présentation PowerPoint</vt:lpstr>
      <vt:lpstr> Ébauche : première forme, encore imparfaite donnée à une œuvre picturale. </vt:lpstr>
      <vt:lpstr>Esquisse : première forme d’un dessin. Servant de guide à l’artiste lors de l’exécution définitive.</vt:lpstr>
      <vt:lpstr> Hologramme : image en relief obtenue par interférence de rayons laser. </vt:lpstr>
      <vt:lpstr>Présentation PowerPoint</vt:lpstr>
      <vt:lpstr>Schéma : figure donnant une représentation simplifiée, fonctionnelle d’un objet.</vt:lpstr>
      <vt:lpstr>Présentation PowerPoint</vt:lpstr>
      <vt:lpstr> Reflet : image obtenue par le changement de direction des ondes lumineuses rencontrant un corps interposé.  </vt:lpstr>
      <vt:lpstr>   Art : expression d’un idéal esthétique au travers des créations humaines (architecture, peinture, musique, danse, cinéma, sculpture, photographie, la télévision, la bande dessinée). </vt:lpstr>
      <vt:lpstr>Présentation PowerPoint</vt:lpstr>
      <vt:lpstr>Présentation PowerPoint</vt:lpstr>
      <vt:lpstr>Présentation PowerPoint</vt:lpstr>
      <vt:lpstr>Présentation PowerPoint</vt:lpstr>
      <vt:lpstr>Présentation PowerPoint</vt:lpstr>
      <vt:lpstr>Image et représentation du réel</vt:lpstr>
      <vt:lpstr>Les images dites figuratives représentent un élément du réel auquel elles ressemblent par imitation.</vt:lpstr>
      <vt:lpstr>  Les images dites abstraites n’ont pas de rapport immédiat avec des objets du réel directement reconnaissables.  </vt:lpstr>
      <vt:lpstr> Une photographie est une image qui semble reproduire la réalité, pourtant elle n’est qu’une représentation.  </vt:lpstr>
      <vt:lpstr>Image : entre construction et lecture-analyse</vt:lpstr>
      <vt:lpstr>Présentation PowerPoint</vt:lpstr>
      <vt:lpstr>Présentation PowerPoint</vt:lpstr>
      <vt:lpstr>Présentation PowerPoint</vt:lpstr>
      <vt:lpstr>Présentation PowerPoint</vt:lpstr>
      <vt:lpstr>Présentation PowerPoint</vt:lpstr>
      <vt:lpstr>Présentation PowerPoint</vt:lpstr>
      <vt:lpstr>L'image comme un objet</vt:lpstr>
      <vt:lpstr>Présentation PowerPoint</vt:lpstr>
      <vt:lpstr>Présentation PowerPoint</vt:lpstr>
      <vt:lpstr> Plan d’ensemble ou plan large : ce plan focalise l’attention sur une partie seulement du contexte, en isolant une action précise. C’est le cas, par exemple, de présenter un personnage dans son environnement. Sa fonction est de situer.</vt:lpstr>
      <vt:lpstr>Plan moyen : l’importance dans ce plan est accordée à un personnage pour le mettre en valeur.</vt:lpstr>
      <vt:lpstr>Plan américain : Ce plan prend le personnage juste au dessus des genoux. Sa fonction est de focaliser l’attention sur le personnage, ses gestes, etc., pour le mettre en valeur.</vt:lpstr>
      <vt:lpstr>Plan rapproché : Il existe en deux dimensions : il est large lorsqu’il cadre le personnage à la ceinture. Il est rapproché, serré ou poitrine, quand il cadre le personnage à la poitrine. Dans les deux cas, sa fonction est d’attirer l’attention sur le personnage en l'appréhendant de façon intime, et en montrant sa situation morale, psychologique, ses intentions, son caractère.</vt:lpstr>
      <vt:lpstr>Gros plan : Cadrant la tête du personnage, il vise à pénétrer l’intimité de ce dernier en convoquant ses sentiments, sa sensibilité.   Très gros plan : il focalise l’attention sur un détail significatif et a pour fonction de renforcer l’effet dramatique.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VMI</cp:lastModifiedBy>
  <cp:revision>34</cp:revision>
  <dcterms:created xsi:type="dcterms:W3CDTF">2021-04-27T12:11:00Z</dcterms:created>
  <dcterms:modified xsi:type="dcterms:W3CDTF">2024-02-19T17:25:28Z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1036-11.2.0.10132</vt:lpwstr>
  </property>
</Properties>
</file>