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9D613-DF0D-412D-8927-662FF3BE365C}" type="doc">
      <dgm:prSet loTypeId="urn:microsoft.com/office/officeart/2005/8/layout/vList2" loCatId="list" qsTypeId="urn:microsoft.com/office/officeart/2005/8/quickstyle/simple3" qsCatId="simple" csTypeId="urn:microsoft.com/office/officeart/2005/8/colors/accent1_5" csCatId="accent1" phldr="1"/>
      <dgm:spPr/>
      <dgm:t>
        <a:bodyPr/>
        <a:lstStyle/>
        <a:p>
          <a:pPr rtl="1"/>
          <a:endParaRPr lang="ar-DZ"/>
        </a:p>
      </dgm:t>
    </dgm:pt>
    <dgm:pt modelId="{E04F9BA7-8F49-4619-99A3-D49A577D1631}">
      <dgm:prSet/>
      <dgm:spPr/>
      <dgm:t>
        <a:bodyPr/>
        <a:lstStyle/>
        <a:p>
          <a:pPr rtl="1"/>
          <a:r>
            <a:rPr lang="ar-DZ" b="1" dirty="0"/>
            <a:t>الشبه الوضعي يعني أنه وضع على حرف أو حرفين، فهذا شبه وضعي؛ لأن أصل الحروف إما حرف وإما حرفان، وقد تكون ثلاثة، وقد تكون أربعة مثل كلا وهلا، لكن الأكثر الغالب أن الحروف مركبة من حرفين، فما شابهها من الأسماء كان مبنياً للشبه الوضعي؛ وقوله: (الوضعي) مأخوذ من الوضع.</a:t>
          </a:r>
          <a:endParaRPr lang="ar-DZ" dirty="0"/>
        </a:p>
      </dgm:t>
    </dgm:pt>
    <dgm:pt modelId="{B437EFE8-4470-4D2D-A40E-47D846357910}" type="parTrans" cxnId="{2B488991-6374-4F7A-AB47-44C116EC1B10}">
      <dgm:prSet/>
      <dgm:spPr/>
      <dgm:t>
        <a:bodyPr/>
        <a:lstStyle/>
        <a:p>
          <a:pPr rtl="1"/>
          <a:endParaRPr lang="ar-DZ"/>
        </a:p>
      </dgm:t>
    </dgm:pt>
    <dgm:pt modelId="{6818E8F4-68F8-441C-9BDC-5D284A778A06}" type="sibTrans" cxnId="{2B488991-6374-4F7A-AB47-44C116EC1B10}">
      <dgm:prSet/>
      <dgm:spPr/>
      <dgm:t>
        <a:bodyPr/>
        <a:lstStyle/>
        <a:p>
          <a:pPr rtl="1"/>
          <a:endParaRPr lang="ar-DZ"/>
        </a:p>
      </dgm:t>
    </dgm:pt>
    <dgm:pt modelId="{CE59BA66-B3E6-4C0E-A062-9B4477C7CDBA}">
      <dgm:prSet/>
      <dgm:spPr/>
      <dgm:t>
        <a:bodyPr/>
        <a:lstStyle/>
        <a:p>
          <a:pPr rtl="1"/>
          <a:r>
            <a:rPr lang="ar-DZ" b="1"/>
            <a:t>وقوله: (في اسمي جئتنا) اسما جئتنا هما(تاء) الفاعل، و(نا )المفعول به، فالتاء على حرف، ونا على حرفين.</a:t>
          </a:r>
          <a:endParaRPr lang="ar-DZ"/>
        </a:p>
      </dgm:t>
    </dgm:pt>
    <dgm:pt modelId="{86987388-B52F-4A02-948A-A3591EAA53B6}" type="parTrans" cxnId="{A86D6452-4B5B-4EA2-8C59-8B8F34338F57}">
      <dgm:prSet/>
      <dgm:spPr/>
      <dgm:t>
        <a:bodyPr/>
        <a:lstStyle/>
        <a:p>
          <a:pPr rtl="1"/>
          <a:endParaRPr lang="ar-DZ"/>
        </a:p>
      </dgm:t>
    </dgm:pt>
    <dgm:pt modelId="{AFD8ABF6-CBAD-4396-82F7-557F2D0008BA}" type="sibTrans" cxnId="{A86D6452-4B5B-4EA2-8C59-8B8F34338F57}">
      <dgm:prSet/>
      <dgm:spPr/>
      <dgm:t>
        <a:bodyPr/>
        <a:lstStyle/>
        <a:p>
          <a:pPr rtl="1"/>
          <a:endParaRPr lang="ar-DZ"/>
        </a:p>
      </dgm:t>
    </dgm:pt>
    <dgm:pt modelId="{2C8875D8-5835-4090-A295-CC4E1FA54EBA}">
      <dgm:prSet/>
      <dgm:spPr/>
      <dgm:t>
        <a:bodyPr/>
        <a:lstStyle/>
        <a:p>
          <a:pPr rtl="1"/>
          <a:r>
            <a:rPr lang="ar-DZ" b="1" dirty="0"/>
            <a:t>نأخذ من هذا المثال أن جميع الضمائر التي في محل الرفع والتي في محل النصب والتي في محل الجر مبنية، وهذه قاعدة.</a:t>
          </a:r>
          <a:endParaRPr lang="ar-DZ" dirty="0"/>
        </a:p>
      </dgm:t>
    </dgm:pt>
    <dgm:pt modelId="{13DA6105-23B5-4986-AFC1-0E3EF1CDE36E}" type="parTrans" cxnId="{11262018-EB6E-42DB-B5FF-6B43A7517420}">
      <dgm:prSet/>
      <dgm:spPr/>
      <dgm:t>
        <a:bodyPr/>
        <a:lstStyle/>
        <a:p>
          <a:pPr rtl="1"/>
          <a:endParaRPr lang="ar-DZ"/>
        </a:p>
      </dgm:t>
    </dgm:pt>
    <dgm:pt modelId="{EE731431-A784-46A2-8E1B-E740E10C7EA4}" type="sibTrans" cxnId="{11262018-EB6E-42DB-B5FF-6B43A7517420}">
      <dgm:prSet/>
      <dgm:spPr/>
      <dgm:t>
        <a:bodyPr/>
        <a:lstStyle/>
        <a:p>
          <a:pPr rtl="1"/>
          <a:endParaRPr lang="ar-DZ"/>
        </a:p>
      </dgm:t>
    </dgm:pt>
    <dgm:pt modelId="{4D5429A5-CC16-4715-A28E-66BAE0E5A067}">
      <dgm:prSet/>
      <dgm:spPr/>
      <dgm:t>
        <a:bodyPr/>
        <a:lstStyle/>
        <a:p>
          <a:pPr rtl="1"/>
          <a:r>
            <a:rPr lang="ar-DZ" b="1" dirty="0"/>
            <a:t>وأخذنا أن الضمائر المرفوعة مبنية من التاء؛ لأن التاء فاعل، وأخذنا أن الضمائر المنصوبة والمجرورة مبينة من (نا)؛ لأن (نا) تصلح للنصب وللجر.</a:t>
          </a:r>
          <a:endParaRPr lang="ar-DZ" dirty="0"/>
        </a:p>
      </dgm:t>
    </dgm:pt>
    <dgm:pt modelId="{D2836197-2C92-4426-A907-F5629C91BC7D}" type="parTrans" cxnId="{968DF0EC-790A-4594-9978-54FB8B85BFCD}">
      <dgm:prSet/>
      <dgm:spPr/>
      <dgm:t>
        <a:bodyPr/>
        <a:lstStyle/>
        <a:p>
          <a:pPr rtl="1"/>
          <a:endParaRPr lang="ar-DZ"/>
        </a:p>
      </dgm:t>
    </dgm:pt>
    <dgm:pt modelId="{04055D2E-1FC0-47E3-81D9-66416F077ABC}" type="sibTrans" cxnId="{968DF0EC-790A-4594-9978-54FB8B85BFCD}">
      <dgm:prSet/>
      <dgm:spPr/>
      <dgm:t>
        <a:bodyPr/>
        <a:lstStyle/>
        <a:p>
          <a:pPr rtl="1"/>
          <a:endParaRPr lang="ar-DZ"/>
        </a:p>
      </dgm:t>
    </dgm:pt>
    <dgm:pt modelId="{E7F3179E-BAB6-47BF-A359-6776BD264C42}">
      <dgm:prSet/>
      <dgm:spPr/>
      <dgm:t>
        <a:bodyPr/>
        <a:lstStyle/>
        <a:p>
          <a:pPr rtl="1"/>
          <a:r>
            <a:rPr lang="ar-DZ" b="1" dirty="0"/>
            <a:t>فإذاً: كل الضمائر مبنية: ضمائر الرفع، وضمائر النصب، وضمائر الجر؛ المتصلة والمنفصلة، حتى وإن كان المؤلف رحمه الله لم يذكرها مفصلة.</a:t>
          </a:r>
          <a:endParaRPr lang="ar-DZ" dirty="0"/>
        </a:p>
      </dgm:t>
    </dgm:pt>
    <dgm:pt modelId="{D70D06D4-F3A4-4F6B-B64C-8D1F54993F9D}" type="parTrans" cxnId="{EA52B1B2-83DF-419C-B479-D1A363B3901F}">
      <dgm:prSet/>
      <dgm:spPr/>
      <dgm:t>
        <a:bodyPr/>
        <a:lstStyle/>
        <a:p>
          <a:pPr rtl="1"/>
          <a:endParaRPr lang="ar-DZ"/>
        </a:p>
      </dgm:t>
    </dgm:pt>
    <dgm:pt modelId="{A1D02343-16E7-4A7D-884F-EBD3B38B4440}" type="sibTrans" cxnId="{EA52B1B2-83DF-419C-B479-D1A363B3901F}">
      <dgm:prSet/>
      <dgm:spPr/>
      <dgm:t>
        <a:bodyPr/>
        <a:lstStyle/>
        <a:p>
          <a:pPr rtl="1"/>
          <a:endParaRPr lang="ar-DZ"/>
        </a:p>
      </dgm:t>
    </dgm:pt>
    <dgm:pt modelId="{F6654471-4029-4092-B674-4BFF964D69EA}" type="pres">
      <dgm:prSet presAssocID="{8D59D613-DF0D-412D-8927-662FF3BE365C}" presName="linear" presStyleCnt="0">
        <dgm:presLayoutVars>
          <dgm:animLvl val="lvl"/>
          <dgm:resizeHandles val="exact"/>
        </dgm:presLayoutVars>
      </dgm:prSet>
      <dgm:spPr/>
    </dgm:pt>
    <dgm:pt modelId="{EC70D039-B6F4-4899-9B25-C8F53DB75329}" type="pres">
      <dgm:prSet presAssocID="{E04F9BA7-8F49-4619-99A3-D49A577D1631}" presName="parentText" presStyleLbl="node1" presStyleIdx="0" presStyleCnt="5" custScaleY="144435" custLinFactY="-30902" custLinFactNeighborX="0" custLinFactNeighborY="-100000">
        <dgm:presLayoutVars>
          <dgm:chMax val="0"/>
          <dgm:bulletEnabled val="1"/>
        </dgm:presLayoutVars>
      </dgm:prSet>
      <dgm:spPr/>
    </dgm:pt>
    <dgm:pt modelId="{E7508D8F-43B6-44FF-BCD5-85261B1A4593}" type="pres">
      <dgm:prSet presAssocID="{6818E8F4-68F8-441C-9BDC-5D284A778A06}" presName="spacer" presStyleCnt="0"/>
      <dgm:spPr/>
    </dgm:pt>
    <dgm:pt modelId="{6ED60143-ED68-4766-B84F-44FCF84239A4}" type="pres">
      <dgm:prSet presAssocID="{CE59BA66-B3E6-4C0E-A062-9B4477C7CDBA}" presName="parentText" presStyleLbl="node1" presStyleIdx="1" presStyleCnt="5" custLinFactY="-24845" custLinFactNeighborX="0" custLinFactNeighborY="-100000">
        <dgm:presLayoutVars>
          <dgm:chMax val="0"/>
          <dgm:bulletEnabled val="1"/>
        </dgm:presLayoutVars>
      </dgm:prSet>
      <dgm:spPr/>
    </dgm:pt>
    <dgm:pt modelId="{BA6FA388-91BE-4381-B9A0-92B8BE95190F}" type="pres">
      <dgm:prSet presAssocID="{AFD8ABF6-CBAD-4396-82F7-557F2D0008BA}" presName="spacer" presStyleCnt="0"/>
      <dgm:spPr/>
    </dgm:pt>
    <dgm:pt modelId="{E29A55A5-B911-450B-87D2-DD7075FEE435}" type="pres">
      <dgm:prSet presAssocID="{2C8875D8-5835-4090-A295-CC4E1FA54EBA}" presName="parentText" presStyleLbl="node1" presStyleIdx="2" presStyleCnt="5" custLinFactY="-6208" custLinFactNeighborX="0" custLinFactNeighborY="-100000">
        <dgm:presLayoutVars>
          <dgm:chMax val="0"/>
          <dgm:bulletEnabled val="1"/>
        </dgm:presLayoutVars>
      </dgm:prSet>
      <dgm:spPr/>
    </dgm:pt>
    <dgm:pt modelId="{7D7F8DA8-89A1-442C-A71C-D479D9F955BA}" type="pres">
      <dgm:prSet presAssocID="{EE731431-A784-46A2-8E1B-E740E10C7EA4}" presName="spacer" presStyleCnt="0"/>
      <dgm:spPr/>
    </dgm:pt>
    <dgm:pt modelId="{DC165CC0-89AF-4DDE-B5D3-C884D8C5BC64}" type="pres">
      <dgm:prSet presAssocID="{4D5429A5-CC16-4715-A28E-66BAE0E5A067}" presName="parentText" presStyleLbl="node1" presStyleIdx="3" presStyleCnt="5" custLinFactNeighborX="0" custLinFactNeighborY="-81198">
        <dgm:presLayoutVars>
          <dgm:chMax val="0"/>
          <dgm:bulletEnabled val="1"/>
        </dgm:presLayoutVars>
      </dgm:prSet>
      <dgm:spPr/>
    </dgm:pt>
    <dgm:pt modelId="{76E04C16-246C-464D-BCD3-FCB9F979E8D5}" type="pres">
      <dgm:prSet presAssocID="{04055D2E-1FC0-47E3-81D9-66416F077ABC}" presName="spacer" presStyleCnt="0"/>
      <dgm:spPr/>
    </dgm:pt>
    <dgm:pt modelId="{B300BF9E-77DA-4DCB-9EB0-D2E9E1852099}" type="pres">
      <dgm:prSet presAssocID="{E7F3179E-BAB6-47BF-A359-6776BD264C42}" presName="parentText" presStyleLbl="node1" presStyleIdx="4" presStyleCnt="5" custLinFactY="20807" custLinFactNeighborX="0" custLinFactNeighborY="100000">
        <dgm:presLayoutVars>
          <dgm:chMax val="0"/>
          <dgm:bulletEnabled val="1"/>
        </dgm:presLayoutVars>
      </dgm:prSet>
      <dgm:spPr/>
    </dgm:pt>
  </dgm:ptLst>
  <dgm:cxnLst>
    <dgm:cxn modelId="{ADF7E513-8196-4234-BF55-7908D4FD5525}" type="presOf" srcId="{E04F9BA7-8F49-4619-99A3-D49A577D1631}" destId="{EC70D039-B6F4-4899-9B25-C8F53DB75329}" srcOrd="0" destOrd="0" presId="urn:microsoft.com/office/officeart/2005/8/layout/vList2"/>
    <dgm:cxn modelId="{11262018-EB6E-42DB-B5FF-6B43A7517420}" srcId="{8D59D613-DF0D-412D-8927-662FF3BE365C}" destId="{2C8875D8-5835-4090-A295-CC4E1FA54EBA}" srcOrd="2" destOrd="0" parTransId="{13DA6105-23B5-4986-AFC1-0E3EF1CDE36E}" sibTransId="{EE731431-A784-46A2-8E1B-E740E10C7EA4}"/>
    <dgm:cxn modelId="{ED6E8618-6659-4200-BA79-36EA73D619E0}" type="presOf" srcId="{8D59D613-DF0D-412D-8927-662FF3BE365C}" destId="{F6654471-4029-4092-B674-4BFF964D69EA}" srcOrd="0" destOrd="0" presId="urn:microsoft.com/office/officeart/2005/8/layout/vList2"/>
    <dgm:cxn modelId="{C55EA633-3ED5-40CE-9CA0-4A6EF655B081}" type="presOf" srcId="{2C8875D8-5835-4090-A295-CC4E1FA54EBA}" destId="{E29A55A5-B911-450B-87D2-DD7075FEE435}" srcOrd="0" destOrd="0" presId="urn:microsoft.com/office/officeart/2005/8/layout/vList2"/>
    <dgm:cxn modelId="{9582503C-9531-4974-83FB-7BE490D7D061}" type="presOf" srcId="{CE59BA66-B3E6-4C0E-A062-9B4477C7CDBA}" destId="{6ED60143-ED68-4766-B84F-44FCF84239A4}" srcOrd="0" destOrd="0" presId="urn:microsoft.com/office/officeart/2005/8/layout/vList2"/>
    <dgm:cxn modelId="{5ACDB660-4408-455F-81CC-91F987033D9C}" type="presOf" srcId="{E7F3179E-BAB6-47BF-A359-6776BD264C42}" destId="{B300BF9E-77DA-4DCB-9EB0-D2E9E1852099}" srcOrd="0" destOrd="0" presId="urn:microsoft.com/office/officeart/2005/8/layout/vList2"/>
    <dgm:cxn modelId="{A86D6452-4B5B-4EA2-8C59-8B8F34338F57}" srcId="{8D59D613-DF0D-412D-8927-662FF3BE365C}" destId="{CE59BA66-B3E6-4C0E-A062-9B4477C7CDBA}" srcOrd="1" destOrd="0" parTransId="{86987388-B52F-4A02-948A-A3591EAA53B6}" sibTransId="{AFD8ABF6-CBAD-4396-82F7-557F2D0008BA}"/>
    <dgm:cxn modelId="{DF670B80-D76D-4FFB-BD09-2A18B00B0683}" type="presOf" srcId="{4D5429A5-CC16-4715-A28E-66BAE0E5A067}" destId="{DC165CC0-89AF-4DDE-B5D3-C884D8C5BC64}" srcOrd="0" destOrd="0" presId="urn:microsoft.com/office/officeart/2005/8/layout/vList2"/>
    <dgm:cxn modelId="{2B488991-6374-4F7A-AB47-44C116EC1B10}" srcId="{8D59D613-DF0D-412D-8927-662FF3BE365C}" destId="{E04F9BA7-8F49-4619-99A3-D49A577D1631}" srcOrd="0" destOrd="0" parTransId="{B437EFE8-4470-4D2D-A40E-47D846357910}" sibTransId="{6818E8F4-68F8-441C-9BDC-5D284A778A06}"/>
    <dgm:cxn modelId="{EA52B1B2-83DF-419C-B479-D1A363B3901F}" srcId="{8D59D613-DF0D-412D-8927-662FF3BE365C}" destId="{E7F3179E-BAB6-47BF-A359-6776BD264C42}" srcOrd="4" destOrd="0" parTransId="{D70D06D4-F3A4-4F6B-B64C-8D1F54993F9D}" sibTransId="{A1D02343-16E7-4A7D-884F-EBD3B38B4440}"/>
    <dgm:cxn modelId="{968DF0EC-790A-4594-9978-54FB8B85BFCD}" srcId="{8D59D613-DF0D-412D-8927-662FF3BE365C}" destId="{4D5429A5-CC16-4715-A28E-66BAE0E5A067}" srcOrd="3" destOrd="0" parTransId="{D2836197-2C92-4426-A907-F5629C91BC7D}" sibTransId="{04055D2E-1FC0-47E3-81D9-66416F077ABC}"/>
    <dgm:cxn modelId="{9F578F94-D92F-438E-9F22-5D89B87B5D64}" type="presParOf" srcId="{F6654471-4029-4092-B674-4BFF964D69EA}" destId="{EC70D039-B6F4-4899-9B25-C8F53DB75329}" srcOrd="0" destOrd="0" presId="urn:microsoft.com/office/officeart/2005/8/layout/vList2"/>
    <dgm:cxn modelId="{148470C8-9F94-497F-81C8-F62D8F222BC3}" type="presParOf" srcId="{F6654471-4029-4092-B674-4BFF964D69EA}" destId="{E7508D8F-43B6-44FF-BCD5-85261B1A4593}" srcOrd="1" destOrd="0" presId="urn:microsoft.com/office/officeart/2005/8/layout/vList2"/>
    <dgm:cxn modelId="{8CF00931-B0E9-4FD4-8251-7274B89ACC83}" type="presParOf" srcId="{F6654471-4029-4092-B674-4BFF964D69EA}" destId="{6ED60143-ED68-4766-B84F-44FCF84239A4}" srcOrd="2" destOrd="0" presId="urn:microsoft.com/office/officeart/2005/8/layout/vList2"/>
    <dgm:cxn modelId="{0E8BBC73-A666-471C-AACF-9A31EB147059}" type="presParOf" srcId="{F6654471-4029-4092-B674-4BFF964D69EA}" destId="{BA6FA388-91BE-4381-B9A0-92B8BE95190F}" srcOrd="3" destOrd="0" presId="urn:microsoft.com/office/officeart/2005/8/layout/vList2"/>
    <dgm:cxn modelId="{8926BBCC-04C4-4403-B3CC-C40A03E18F0E}" type="presParOf" srcId="{F6654471-4029-4092-B674-4BFF964D69EA}" destId="{E29A55A5-B911-450B-87D2-DD7075FEE435}" srcOrd="4" destOrd="0" presId="urn:microsoft.com/office/officeart/2005/8/layout/vList2"/>
    <dgm:cxn modelId="{06A44A45-73CD-43BF-A80C-2796D32A99EB}" type="presParOf" srcId="{F6654471-4029-4092-B674-4BFF964D69EA}" destId="{7D7F8DA8-89A1-442C-A71C-D479D9F955BA}" srcOrd="5" destOrd="0" presId="urn:microsoft.com/office/officeart/2005/8/layout/vList2"/>
    <dgm:cxn modelId="{2366500D-D083-4BAB-BD36-A17D539FD146}" type="presParOf" srcId="{F6654471-4029-4092-B674-4BFF964D69EA}" destId="{DC165CC0-89AF-4DDE-B5D3-C884D8C5BC64}" srcOrd="6" destOrd="0" presId="urn:microsoft.com/office/officeart/2005/8/layout/vList2"/>
    <dgm:cxn modelId="{DD59E27A-9BE6-4741-A6B2-84A46D0ADE40}" type="presParOf" srcId="{F6654471-4029-4092-B674-4BFF964D69EA}" destId="{76E04C16-246C-464D-BCD3-FCB9F979E8D5}" srcOrd="7" destOrd="0" presId="urn:microsoft.com/office/officeart/2005/8/layout/vList2"/>
    <dgm:cxn modelId="{73BED878-AFC5-423B-AA3C-6C14195D7458}" type="presParOf" srcId="{F6654471-4029-4092-B674-4BFF964D69EA}" destId="{B300BF9E-77DA-4DCB-9EB0-D2E9E18520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0688-5D84-4420-870D-64500311EE91}" type="doc">
      <dgm:prSet loTypeId="urn:microsoft.com/office/officeart/2005/8/layout/vList2" loCatId="list" qsTypeId="urn:microsoft.com/office/officeart/2005/8/quickstyle/3d3" qsCatId="3D" csTypeId="urn:microsoft.com/office/officeart/2005/8/colors/colorful5" csCatId="colorful"/>
      <dgm:spPr/>
      <dgm:t>
        <a:bodyPr/>
        <a:lstStyle/>
        <a:p>
          <a:pPr rtl="1"/>
          <a:endParaRPr lang="ar-DZ"/>
        </a:p>
      </dgm:t>
    </dgm:pt>
    <dgm:pt modelId="{7C7760CB-EAAD-4801-B4C7-C5FFD5075171}">
      <dgm:prSet/>
      <dgm:spPr/>
      <dgm:t>
        <a:bodyPr/>
        <a:lstStyle/>
        <a:p>
          <a:pPr rtl="1"/>
          <a:r>
            <a:rPr lang="ar-DZ" b="1" dirty="0"/>
            <a:t>قوله: (والمعنوي في متى وفي هنا) أي: شبه المعنى في (متى) وفي (هنا) ف(متى) تشبه الحرف في المعنى لا في الوضع؛ لأن متى حروفها ثلاثة؛ لكنها تشبه الحرف في المعنى، إذ إن (متى) تصلح أن تكون شرطاً، وتصلح أن تكون استفهاماً، والشرط قد وضع له حرف دال عليه، والاستفهام قد وضع له حرف دال عليه، فإذا جعلناها شرطية فهي تشبه في المعنى (إن) الشرطية، وإذا جعلناها استفهامية فهي تشبه في المعنى همزة الاستفهام.</a:t>
          </a:r>
          <a:endParaRPr lang="ar-DZ" dirty="0"/>
        </a:p>
      </dgm:t>
    </dgm:pt>
    <dgm:pt modelId="{536D7773-D1E0-49AD-9F0F-CBC8098E3665}" type="parTrans" cxnId="{124C30A1-497A-4441-AE92-45AE7CEC2001}">
      <dgm:prSet/>
      <dgm:spPr/>
      <dgm:t>
        <a:bodyPr/>
        <a:lstStyle/>
        <a:p>
          <a:pPr rtl="1"/>
          <a:endParaRPr lang="ar-DZ"/>
        </a:p>
      </dgm:t>
    </dgm:pt>
    <dgm:pt modelId="{8D75719A-B10D-4E38-B208-1B2E5277185B}" type="sibTrans" cxnId="{124C30A1-497A-4441-AE92-45AE7CEC2001}">
      <dgm:prSet/>
      <dgm:spPr/>
      <dgm:t>
        <a:bodyPr/>
        <a:lstStyle/>
        <a:p>
          <a:pPr rtl="1"/>
          <a:endParaRPr lang="ar-DZ"/>
        </a:p>
      </dgm:t>
    </dgm:pt>
    <dgm:pt modelId="{C3FF32E0-A8F2-4E42-BFC0-67A0994013AC}">
      <dgm:prSet/>
      <dgm:spPr/>
      <dgm:t>
        <a:bodyPr/>
        <a:lstStyle/>
        <a:p>
          <a:pPr rtl="1">
            <a:lnSpc>
              <a:spcPct val="150000"/>
            </a:lnSpc>
          </a:pPr>
          <a:r>
            <a:rPr lang="ar-DZ" b="1" dirty="0"/>
            <a:t>وإن شئت فقل: تشبه (هل)، وهي إلى (هل) أقرب من الهمزة؛ لأن (هل) موضوعة على حرفين، ومتى على ثلاثة أحرف، فهي إلى هل أقرب منها إلى الهمزة؛ لكنهم جعلوها مشبهة للهمزة في المعنى؛ لأن الأصل في أدوات الاستفهام هي الهمزة.</a:t>
          </a:r>
          <a:endParaRPr lang="ar-DZ" dirty="0"/>
        </a:p>
      </dgm:t>
    </dgm:pt>
    <dgm:pt modelId="{4453ECFE-8318-4EA8-A7E4-FCFB8FAD41F9}" type="parTrans" cxnId="{891F338A-8DD8-4FEC-A23F-AEAA7F2717BE}">
      <dgm:prSet/>
      <dgm:spPr/>
      <dgm:t>
        <a:bodyPr/>
        <a:lstStyle/>
        <a:p>
          <a:pPr rtl="1"/>
          <a:endParaRPr lang="ar-DZ"/>
        </a:p>
      </dgm:t>
    </dgm:pt>
    <dgm:pt modelId="{F87DCEFD-B8D4-4DEA-91A4-FD0EBDE4B133}" type="sibTrans" cxnId="{891F338A-8DD8-4FEC-A23F-AEAA7F2717BE}">
      <dgm:prSet/>
      <dgm:spPr/>
      <dgm:t>
        <a:bodyPr/>
        <a:lstStyle/>
        <a:p>
          <a:pPr rtl="1"/>
          <a:endParaRPr lang="ar-DZ"/>
        </a:p>
      </dgm:t>
    </dgm:pt>
    <dgm:pt modelId="{E1E89DEE-B9CE-4E19-9873-AD8374344D54}" type="pres">
      <dgm:prSet presAssocID="{BFD40688-5D84-4420-870D-64500311EE91}" presName="linear" presStyleCnt="0">
        <dgm:presLayoutVars>
          <dgm:animLvl val="lvl"/>
          <dgm:resizeHandles val="exact"/>
        </dgm:presLayoutVars>
      </dgm:prSet>
      <dgm:spPr/>
    </dgm:pt>
    <dgm:pt modelId="{2C6F8E7C-555C-4B9D-A01E-E33A2539B3FA}" type="pres">
      <dgm:prSet presAssocID="{7C7760CB-EAAD-4801-B4C7-C5FFD5075171}" presName="parentText" presStyleLbl="node1" presStyleIdx="0" presStyleCnt="2" custLinFactNeighborX="251" custLinFactNeighborY="-12636">
        <dgm:presLayoutVars>
          <dgm:chMax val="0"/>
          <dgm:bulletEnabled val="1"/>
        </dgm:presLayoutVars>
      </dgm:prSet>
      <dgm:spPr/>
    </dgm:pt>
    <dgm:pt modelId="{FACD6C01-6A21-4153-925A-5633C51F9BC4}" type="pres">
      <dgm:prSet presAssocID="{8D75719A-B10D-4E38-B208-1B2E5277185B}" presName="spacer" presStyleCnt="0"/>
      <dgm:spPr/>
    </dgm:pt>
    <dgm:pt modelId="{AEF39993-ECF2-4BBC-8215-B3247F94D28E}" type="pres">
      <dgm:prSet presAssocID="{C3FF32E0-A8F2-4E42-BFC0-67A0994013AC}" presName="parentText" presStyleLbl="node1" presStyleIdx="1" presStyleCnt="2" custLinFactY="79832" custLinFactNeighborX="-1005" custLinFactNeighborY="100000">
        <dgm:presLayoutVars>
          <dgm:chMax val="0"/>
          <dgm:bulletEnabled val="1"/>
        </dgm:presLayoutVars>
      </dgm:prSet>
      <dgm:spPr/>
    </dgm:pt>
  </dgm:ptLst>
  <dgm:cxnLst>
    <dgm:cxn modelId="{07E0A655-1B69-4290-A804-947E0EBF76B2}" type="presOf" srcId="{BFD40688-5D84-4420-870D-64500311EE91}" destId="{E1E89DEE-B9CE-4E19-9873-AD8374344D54}" srcOrd="0" destOrd="0" presId="urn:microsoft.com/office/officeart/2005/8/layout/vList2"/>
    <dgm:cxn modelId="{891F338A-8DD8-4FEC-A23F-AEAA7F2717BE}" srcId="{BFD40688-5D84-4420-870D-64500311EE91}" destId="{C3FF32E0-A8F2-4E42-BFC0-67A0994013AC}" srcOrd="1" destOrd="0" parTransId="{4453ECFE-8318-4EA8-A7E4-FCFB8FAD41F9}" sibTransId="{F87DCEFD-B8D4-4DEA-91A4-FD0EBDE4B133}"/>
    <dgm:cxn modelId="{124C30A1-497A-4441-AE92-45AE7CEC2001}" srcId="{BFD40688-5D84-4420-870D-64500311EE91}" destId="{7C7760CB-EAAD-4801-B4C7-C5FFD5075171}" srcOrd="0" destOrd="0" parTransId="{536D7773-D1E0-49AD-9F0F-CBC8098E3665}" sibTransId="{8D75719A-B10D-4E38-B208-1B2E5277185B}"/>
    <dgm:cxn modelId="{1BD565C9-9B1F-45E1-85C0-9B1EA630B2FB}" type="presOf" srcId="{7C7760CB-EAAD-4801-B4C7-C5FFD5075171}" destId="{2C6F8E7C-555C-4B9D-A01E-E33A2539B3FA}" srcOrd="0" destOrd="0" presId="urn:microsoft.com/office/officeart/2005/8/layout/vList2"/>
    <dgm:cxn modelId="{A58958CF-C4B9-4E98-BDA8-9AEE4EDD8F6B}" type="presOf" srcId="{C3FF32E0-A8F2-4E42-BFC0-67A0994013AC}" destId="{AEF39993-ECF2-4BBC-8215-B3247F94D28E}" srcOrd="0" destOrd="0" presId="urn:microsoft.com/office/officeart/2005/8/layout/vList2"/>
    <dgm:cxn modelId="{5607A11B-AE64-42E5-B527-4DB232A8131D}" type="presParOf" srcId="{E1E89DEE-B9CE-4E19-9873-AD8374344D54}" destId="{2C6F8E7C-555C-4B9D-A01E-E33A2539B3FA}" srcOrd="0" destOrd="0" presId="urn:microsoft.com/office/officeart/2005/8/layout/vList2"/>
    <dgm:cxn modelId="{19025505-C7F8-449F-9A0F-1CBD950E27B3}" type="presParOf" srcId="{E1E89DEE-B9CE-4E19-9873-AD8374344D54}" destId="{FACD6C01-6A21-4153-925A-5633C51F9BC4}" srcOrd="1" destOrd="0" presId="urn:microsoft.com/office/officeart/2005/8/layout/vList2"/>
    <dgm:cxn modelId="{5EEB37AF-6F80-4667-8977-EC9BCA8677D7}" type="presParOf" srcId="{E1E89DEE-B9CE-4E19-9873-AD8374344D54}" destId="{AEF39993-ECF2-4BBC-8215-B3247F94D28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C4A2B-2276-464A-8942-8A8D14CA2FAF}" type="doc">
      <dgm:prSet loTypeId="urn:microsoft.com/office/officeart/2005/8/layout/vList2" loCatId="list" qsTypeId="urn:microsoft.com/office/officeart/2005/8/quickstyle/3d2" qsCatId="3D" csTypeId="urn:microsoft.com/office/officeart/2005/8/colors/accent3_2" csCatId="accent3"/>
      <dgm:spPr/>
      <dgm:t>
        <a:bodyPr/>
        <a:lstStyle/>
        <a:p>
          <a:pPr rtl="1"/>
          <a:endParaRPr lang="ar-DZ"/>
        </a:p>
      </dgm:t>
    </dgm:pt>
    <dgm:pt modelId="{40BC1860-DCC4-436D-9C90-B17D42C6448F}">
      <dgm:prSet/>
      <dgm:spPr/>
      <dgm:t>
        <a:bodyPr/>
        <a:lstStyle/>
        <a:p>
          <a:pPr rtl="1"/>
          <a:r>
            <a:rPr lang="ar-DZ" b="1" dirty="0"/>
            <a:t>قوله: (وفي هنا): (</a:t>
          </a:r>
          <a:r>
            <a:rPr lang="ar-DZ" b="1" dirty="0">
              <a:solidFill>
                <a:srgbClr val="FF0000"/>
              </a:solidFill>
            </a:rPr>
            <a:t>هنا</a:t>
          </a:r>
          <a:r>
            <a:rPr lang="ar-DZ" b="1" dirty="0"/>
            <a:t>) إشارة إلى المكان، ولا يوجد حرف يشبه اسم الإشارة في المعنى، لكن على فرض أن العرب وضعوا حرفاً للإشارة نقول: اسم الإشارة مشبه لهذا الحرف الذي يفرض أن العرب وضعته.</a:t>
          </a:r>
          <a:endParaRPr lang="ar-DZ" dirty="0"/>
        </a:p>
      </dgm:t>
    </dgm:pt>
    <dgm:pt modelId="{6A9D9ABE-1546-4119-8306-272A56A4389F}" type="parTrans" cxnId="{002E2430-363E-48DF-89BA-FEF406959D95}">
      <dgm:prSet/>
      <dgm:spPr/>
      <dgm:t>
        <a:bodyPr/>
        <a:lstStyle/>
        <a:p>
          <a:pPr rtl="1"/>
          <a:endParaRPr lang="ar-DZ"/>
        </a:p>
      </dgm:t>
    </dgm:pt>
    <dgm:pt modelId="{082382E5-8DDA-4BF6-AD7F-5A2D93155A24}" type="sibTrans" cxnId="{002E2430-363E-48DF-89BA-FEF406959D95}">
      <dgm:prSet/>
      <dgm:spPr/>
      <dgm:t>
        <a:bodyPr/>
        <a:lstStyle/>
        <a:p>
          <a:pPr rtl="1"/>
          <a:endParaRPr lang="ar-DZ"/>
        </a:p>
      </dgm:t>
    </dgm:pt>
    <dgm:pt modelId="{FB3EBEEE-172D-4BFF-A1D6-A1723F49E0A6}">
      <dgm:prSet/>
      <dgm:spPr/>
      <dgm:t>
        <a:bodyPr/>
        <a:lstStyle/>
        <a:p>
          <a:pPr rtl="1"/>
          <a:r>
            <a:rPr lang="ar-DZ" b="1" dirty="0"/>
            <a:t>وقد قال بعض النحويين: إن العرب وضعوا</a:t>
          </a:r>
          <a:r>
            <a:rPr lang="ar-DZ" b="1" dirty="0">
              <a:solidFill>
                <a:srgbClr val="FF0000"/>
              </a:solidFill>
            </a:rPr>
            <a:t> أل </a:t>
          </a:r>
          <a:r>
            <a:rPr lang="ar-DZ" b="1" dirty="0"/>
            <a:t>التي للعهد الذِكري حرفاً للإشارة بمنزلة اسم الإشارة، قال تعالى: ((كَمَا أَرْسَلْنَا إِلَى فِرْعَوْنَ رَسُولًا * فَعَصَى فِرْعَوْنُ الرَّسُولَ)) (المزمل:15 – 16) كأنه قال: فعصى فرعون هذا الرسول المذكور.</a:t>
          </a:r>
          <a:endParaRPr lang="ar-DZ" dirty="0"/>
        </a:p>
      </dgm:t>
    </dgm:pt>
    <dgm:pt modelId="{A043202F-7E13-431A-B5DC-BDEF347C8FF4}" type="parTrans" cxnId="{4179666F-E8A3-40BE-A871-FDCC173D13C6}">
      <dgm:prSet/>
      <dgm:spPr/>
      <dgm:t>
        <a:bodyPr/>
        <a:lstStyle/>
        <a:p>
          <a:pPr rtl="1"/>
          <a:endParaRPr lang="ar-DZ"/>
        </a:p>
      </dgm:t>
    </dgm:pt>
    <dgm:pt modelId="{2121C43E-37F3-481A-B7DA-0DAD334DD13B}" type="sibTrans" cxnId="{4179666F-E8A3-40BE-A871-FDCC173D13C6}">
      <dgm:prSet/>
      <dgm:spPr/>
      <dgm:t>
        <a:bodyPr/>
        <a:lstStyle/>
        <a:p>
          <a:pPr rtl="1"/>
          <a:endParaRPr lang="ar-DZ"/>
        </a:p>
      </dgm:t>
    </dgm:pt>
    <dgm:pt modelId="{04868CEA-6F8B-49B0-90B3-0FB4F854A8B7}">
      <dgm:prSet/>
      <dgm:spPr/>
      <dgm:t>
        <a:bodyPr/>
        <a:lstStyle/>
        <a:p>
          <a:pPr rtl="1"/>
          <a:r>
            <a:rPr lang="ar-DZ" b="1"/>
            <a:t>فأل التي للعهد الذكري تشير إلى المذكور، وهي حرف.</a:t>
          </a:r>
          <a:endParaRPr lang="ar-DZ"/>
        </a:p>
      </dgm:t>
    </dgm:pt>
    <dgm:pt modelId="{EA9405C5-164E-4181-9B07-58CE022CC70E}" type="parTrans" cxnId="{D92AE1AF-D4B4-43FC-B8C0-631473BFF914}">
      <dgm:prSet/>
      <dgm:spPr/>
      <dgm:t>
        <a:bodyPr/>
        <a:lstStyle/>
        <a:p>
          <a:pPr rtl="1"/>
          <a:endParaRPr lang="ar-DZ"/>
        </a:p>
      </dgm:t>
    </dgm:pt>
    <dgm:pt modelId="{EA4E0541-43EF-4807-988D-4E71FC33BF0B}" type="sibTrans" cxnId="{D92AE1AF-D4B4-43FC-B8C0-631473BFF914}">
      <dgm:prSet/>
      <dgm:spPr/>
      <dgm:t>
        <a:bodyPr/>
        <a:lstStyle/>
        <a:p>
          <a:pPr rtl="1"/>
          <a:endParaRPr lang="ar-DZ"/>
        </a:p>
      </dgm:t>
    </dgm:pt>
    <dgm:pt modelId="{4CC33EEB-1D4A-4C9C-BC9C-718F1D40DFA7}" type="pres">
      <dgm:prSet presAssocID="{B5FC4A2B-2276-464A-8942-8A8D14CA2FAF}" presName="linear" presStyleCnt="0">
        <dgm:presLayoutVars>
          <dgm:animLvl val="lvl"/>
          <dgm:resizeHandles val="exact"/>
        </dgm:presLayoutVars>
      </dgm:prSet>
      <dgm:spPr/>
    </dgm:pt>
    <dgm:pt modelId="{F407D5E1-74CF-4979-8DA2-6392FEF36DA8}" type="pres">
      <dgm:prSet presAssocID="{40BC1860-DCC4-436D-9C90-B17D42C6448F}" presName="parentText" presStyleLbl="node1" presStyleIdx="0" presStyleCnt="3">
        <dgm:presLayoutVars>
          <dgm:chMax val="0"/>
          <dgm:bulletEnabled val="1"/>
        </dgm:presLayoutVars>
      </dgm:prSet>
      <dgm:spPr/>
    </dgm:pt>
    <dgm:pt modelId="{BAD09057-FDC4-400A-A78F-1534227D5281}" type="pres">
      <dgm:prSet presAssocID="{082382E5-8DDA-4BF6-AD7F-5A2D93155A24}" presName="spacer" presStyleCnt="0"/>
      <dgm:spPr/>
    </dgm:pt>
    <dgm:pt modelId="{FB92B9D6-07FB-4F28-A355-7E25F847C8B7}" type="pres">
      <dgm:prSet presAssocID="{FB3EBEEE-172D-4BFF-A1D6-A1723F49E0A6}" presName="parentText" presStyleLbl="node1" presStyleIdx="1" presStyleCnt="3" custLinFactY="713" custLinFactNeighborY="100000">
        <dgm:presLayoutVars>
          <dgm:chMax val="0"/>
          <dgm:bulletEnabled val="1"/>
        </dgm:presLayoutVars>
      </dgm:prSet>
      <dgm:spPr/>
    </dgm:pt>
    <dgm:pt modelId="{38D33272-7EB0-42A9-A2FF-7F838B59FB6B}" type="pres">
      <dgm:prSet presAssocID="{2121C43E-37F3-481A-B7DA-0DAD334DD13B}" presName="spacer" presStyleCnt="0"/>
      <dgm:spPr/>
    </dgm:pt>
    <dgm:pt modelId="{125D70D9-EFD2-4240-A4A6-FDD73DF4CC74}" type="pres">
      <dgm:prSet presAssocID="{04868CEA-6F8B-49B0-90B3-0FB4F854A8B7}" presName="parentText" presStyleLbl="node1" presStyleIdx="2" presStyleCnt="3" custLinFactY="91166" custLinFactNeighborX="-1637" custLinFactNeighborY="100000">
        <dgm:presLayoutVars>
          <dgm:chMax val="0"/>
          <dgm:bulletEnabled val="1"/>
        </dgm:presLayoutVars>
      </dgm:prSet>
      <dgm:spPr/>
    </dgm:pt>
  </dgm:ptLst>
  <dgm:cxnLst>
    <dgm:cxn modelId="{F539A312-8DB0-48ED-8A6B-76685F1D34A0}" type="presOf" srcId="{04868CEA-6F8B-49B0-90B3-0FB4F854A8B7}" destId="{125D70D9-EFD2-4240-A4A6-FDD73DF4CC74}" srcOrd="0" destOrd="0" presId="urn:microsoft.com/office/officeart/2005/8/layout/vList2"/>
    <dgm:cxn modelId="{6A47CD22-F263-4F27-A8D6-A7ACBDE1937E}" type="presOf" srcId="{B5FC4A2B-2276-464A-8942-8A8D14CA2FAF}" destId="{4CC33EEB-1D4A-4C9C-BC9C-718F1D40DFA7}" srcOrd="0" destOrd="0" presId="urn:microsoft.com/office/officeart/2005/8/layout/vList2"/>
    <dgm:cxn modelId="{002E2430-363E-48DF-89BA-FEF406959D95}" srcId="{B5FC4A2B-2276-464A-8942-8A8D14CA2FAF}" destId="{40BC1860-DCC4-436D-9C90-B17D42C6448F}" srcOrd="0" destOrd="0" parTransId="{6A9D9ABE-1546-4119-8306-272A56A4389F}" sibTransId="{082382E5-8DDA-4BF6-AD7F-5A2D93155A24}"/>
    <dgm:cxn modelId="{4179666F-E8A3-40BE-A871-FDCC173D13C6}" srcId="{B5FC4A2B-2276-464A-8942-8A8D14CA2FAF}" destId="{FB3EBEEE-172D-4BFF-A1D6-A1723F49E0A6}" srcOrd="1" destOrd="0" parTransId="{A043202F-7E13-431A-B5DC-BDEF347C8FF4}" sibTransId="{2121C43E-37F3-481A-B7DA-0DAD334DD13B}"/>
    <dgm:cxn modelId="{A08116AA-79AF-4A5A-B71C-839AE6E64260}" type="presOf" srcId="{FB3EBEEE-172D-4BFF-A1D6-A1723F49E0A6}" destId="{FB92B9D6-07FB-4F28-A355-7E25F847C8B7}" srcOrd="0" destOrd="0" presId="urn:microsoft.com/office/officeart/2005/8/layout/vList2"/>
    <dgm:cxn modelId="{D92AE1AF-D4B4-43FC-B8C0-631473BFF914}" srcId="{B5FC4A2B-2276-464A-8942-8A8D14CA2FAF}" destId="{04868CEA-6F8B-49B0-90B3-0FB4F854A8B7}" srcOrd="2" destOrd="0" parTransId="{EA9405C5-164E-4181-9B07-58CE022CC70E}" sibTransId="{EA4E0541-43EF-4807-988D-4E71FC33BF0B}"/>
    <dgm:cxn modelId="{CA27FECC-AF97-4AFE-82FF-37FBBEFD48DE}" type="presOf" srcId="{40BC1860-DCC4-436D-9C90-B17D42C6448F}" destId="{F407D5E1-74CF-4979-8DA2-6392FEF36DA8}" srcOrd="0" destOrd="0" presId="urn:microsoft.com/office/officeart/2005/8/layout/vList2"/>
    <dgm:cxn modelId="{0A0E1620-6A95-4760-AAAD-CBACECEFBD79}" type="presParOf" srcId="{4CC33EEB-1D4A-4C9C-BC9C-718F1D40DFA7}" destId="{F407D5E1-74CF-4979-8DA2-6392FEF36DA8}" srcOrd="0" destOrd="0" presId="urn:microsoft.com/office/officeart/2005/8/layout/vList2"/>
    <dgm:cxn modelId="{D4CA40F4-45DF-41AC-929B-0E531E4F9A68}" type="presParOf" srcId="{4CC33EEB-1D4A-4C9C-BC9C-718F1D40DFA7}" destId="{BAD09057-FDC4-400A-A78F-1534227D5281}" srcOrd="1" destOrd="0" presId="urn:microsoft.com/office/officeart/2005/8/layout/vList2"/>
    <dgm:cxn modelId="{A0331A16-FCEE-458E-B8A3-F677F5ACF859}" type="presParOf" srcId="{4CC33EEB-1D4A-4C9C-BC9C-718F1D40DFA7}" destId="{FB92B9D6-07FB-4F28-A355-7E25F847C8B7}" srcOrd="2" destOrd="0" presId="urn:microsoft.com/office/officeart/2005/8/layout/vList2"/>
    <dgm:cxn modelId="{42DDD541-3D5A-4C9E-97F6-BCE848403F52}" type="presParOf" srcId="{4CC33EEB-1D4A-4C9C-BC9C-718F1D40DFA7}" destId="{38D33272-7EB0-42A9-A2FF-7F838B59FB6B}" srcOrd="3" destOrd="0" presId="urn:microsoft.com/office/officeart/2005/8/layout/vList2"/>
    <dgm:cxn modelId="{3A5363B6-DFDB-4A36-BFA2-961BF4C8FBB9}" type="presParOf" srcId="{4CC33EEB-1D4A-4C9C-BC9C-718F1D40DFA7}" destId="{125D70D9-EFD2-4240-A4A6-FDD73DF4CC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0D039-B6F4-4899-9B25-C8F53DB75329}">
      <dsp:nvSpPr>
        <dsp:cNvPr id="0" name=""/>
        <dsp:cNvSpPr/>
      </dsp:nvSpPr>
      <dsp:spPr>
        <a:xfrm>
          <a:off x="0" y="72938"/>
          <a:ext cx="10835044" cy="948028"/>
        </a:xfrm>
        <a:prstGeom prst="roundRect">
          <a:avLst/>
        </a:prstGeom>
        <a:gradFill rotWithShape="0">
          <a:gsLst>
            <a:gs pos="0">
              <a:schemeClr val="accent1">
                <a:alpha val="90000"/>
                <a:hueOff val="0"/>
                <a:satOff val="0"/>
                <a:lumOff val="0"/>
                <a:alphaOff val="0"/>
                <a:tint val="60000"/>
                <a:lumMod val="110000"/>
              </a:schemeClr>
            </a:gs>
            <a:gs pos="100000">
              <a:schemeClr val="accent1">
                <a:alpha val="9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r" defTabSz="755650" rtl="1">
            <a:lnSpc>
              <a:spcPct val="90000"/>
            </a:lnSpc>
            <a:spcBef>
              <a:spcPct val="0"/>
            </a:spcBef>
            <a:spcAft>
              <a:spcPct val="35000"/>
            </a:spcAft>
            <a:buNone/>
          </a:pPr>
          <a:r>
            <a:rPr lang="ar-DZ" sz="1700" b="1" kern="1200" dirty="0"/>
            <a:t>الشبه الوضعي يعني أنه وضع على حرف أو حرفين، فهذا شبه وضعي؛ لأن أصل الحروف إما حرف وإما حرفان، وقد تكون ثلاثة، وقد تكون أربعة مثل كلا وهلا، لكن الأكثر الغالب أن الحروف مركبة من حرفين، فما شابهها من الأسماء كان مبنياً للشبه الوضعي؛ وقوله: (الوضعي) مأخوذ من الوضع.</a:t>
          </a:r>
          <a:endParaRPr lang="ar-DZ" sz="1700" kern="1200" dirty="0"/>
        </a:p>
      </dsp:txBody>
      <dsp:txXfrm>
        <a:off x="46279" y="119217"/>
        <a:ext cx="10742486" cy="855470"/>
      </dsp:txXfrm>
    </dsp:sp>
    <dsp:sp modelId="{6ED60143-ED68-4766-B84F-44FCF84239A4}">
      <dsp:nvSpPr>
        <dsp:cNvPr id="0" name=""/>
        <dsp:cNvSpPr/>
      </dsp:nvSpPr>
      <dsp:spPr>
        <a:xfrm>
          <a:off x="0" y="1109682"/>
          <a:ext cx="10835044" cy="656370"/>
        </a:xfrm>
        <a:prstGeom prst="roundRect">
          <a:avLst/>
        </a:prstGeom>
        <a:gradFill rotWithShape="0">
          <a:gsLst>
            <a:gs pos="0">
              <a:schemeClr val="accent1">
                <a:alpha val="90000"/>
                <a:hueOff val="0"/>
                <a:satOff val="0"/>
                <a:lumOff val="0"/>
                <a:alphaOff val="-10000"/>
                <a:tint val="60000"/>
                <a:lumMod val="110000"/>
              </a:schemeClr>
            </a:gs>
            <a:gs pos="100000">
              <a:schemeClr val="accent1">
                <a:alpha val="90000"/>
                <a:hueOff val="0"/>
                <a:satOff val="0"/>
                <a:lumOff val="0"/>
                <a:alphaOff val="-1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r" defTabSz="755650" rtl="1">
            <a:lnSpc>
              <a:spcPct val="90000"/>
            </a:lnSpc>
            <a:spcBef>
              <a:spcPct val="0"/>
            </a:spcBef>
            <a:spcAft>
              <a:spcPct val="35000"/>
            </a:spcAft>
            <a:buNone/>
          </a:pPr>
          <a:r>
            <a:rPr lang="ar-DZ" sz="1700" b="1" kern="1200"/>
            <a:t>وقوله: (في اسمي جئتنا) اسما جئتنا هما(تاء) الفاعل، و(نا )المفعول به، فالتاء على حرف، ونا على حرفين.</a:t>
          </a:r>
          <a:endParaRPr lang="ar-DZ" sz="1700" kern="1200"/>
        </a:p>
      </dsp:txBody>
      <dsp:txXfrm>
        <a:off x="32041" y="1141723"/>
        <a:ext cx="10770962" cy="592288"/>
      </dsp:txXfrm>
    </dsp:sp>
    <dsp:sp modelId="{E29A55A5-B911-450B-87D2-DD7075FEE435}">
      <dsp:nvSpPr>
        <dsp:cNvPr id="0" name=""/>
        <dsp:cNvSpPr/>
      </dsp:nvSpPr>
      <dsp:spPr>
        <a:xfrm>
          <a:off x="0" y="1937340"/>
          <a:ext cx="10835044" cy="656370"/>
        </a:xfrm>
        <a:prstGeom prst="roundRect">
          <a:avLst/>
        </a:prstGeom>
        <a:gradFill rotWithShape="0">
          <a:gsLst>
            <a:gs pos="0">
              <a:schemeClr val="accent1">
                <a:alpha val="90000"/>
                <a:hueOff val="0"/>
                <a:satOff val="0"/>
                <a:lumOff val="0"/>
                <a:alphaOff val="-20000"/>
                <a:tint val="60000"/>
                <a:lumMod val="110000"/>
              </a:schemeClr>
            </a:gs>
            <a:gs pos="100000">
              <a:schemeClr val="accent1">
                <a:alpha val="90000"/>
                <a:hueOff val="0"/>
                <a:satOff val="0"/>
                <a:lumOff val="0"/>
                <a:alphaOff val="-2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r" defTabSz="755650" rtl="1">
            <a:lnSpc>
              <a:spcPct val="90000"/>
            </a:lnSpc>
            <a:spcBef>
              <a:spcPct val="0"/>
            </a:spcBef>
            <a:spcAft>
              <a:spcPct val="35000"/>
            </a:spcAft>
            <a:buNone/>
          </a:pPr>
          <a:r>
            <a:rPr lang="ar-DZ" sz="1700" b="1" kern="1200" dirty="0"/>
            <a:t>نأخذ من هذا المثال أن جميع الضمائر التي في محل الرفع والتي في محل النصب والتي في محل الجر مبنية، وهذه قاعدة.</a:t>
          </a:r>
          <a:endParaRPr lang="ar-DZ" sz="1700" kern="1200" dirty="0"/>
        </a:p>
      </dsp:txBody>
      <dsp:txXfrm>
        <a:off x="32041" y="1969381"/>
        <a:ext cx="10770962" cy="592288"/>
      </dsp:txXfrm>
    </dsp:sp>
    <dsp:sp modelId="{DC165CC0-89AF-4DDE-B5D3-C884D8C5BC64}">
      <dsp:nvSpPr>
        <dsp:cNvPr id="0" name=""/>
        <dsp:cNvSpPr/>
      </dsp:nvSpPr>
      <dsp:spPr>
        <a:xfrm>
          <a:off x="0" y="2692622"/>
          <a:ext cx="10835044" cy="656370"/>
        </a:xfrm>
        <a:prstGeom prst="roundRect">
          <a:avLst/>
        </a:prstGeom>
        <a:gradFill rotWithShape="0">
          <a:gsLst>
            <a:gs pos="0">
              <a:schemeClr val="accent1">
                <a:alpha val="90000"/>
                <a:hueOff val="0"/>
                <a:satOff val="0"/>
                <a:lumOff val="0"/>
                <a:alphaOff val="-30000"/>
                <a:tint val="60000"/>
                <a:lumMod val="110000"/>
              </a:schemeClr>
            </a:gs>
            <a:gs pos="100000">
              <a:schemeClr val="accent1">
                <a:alpha val="90000"/>
                <a:hueOff val="0"/>
                <a:satOff val="0"/>
                <a:lumOff val="0"/>
                <a:alphaOff val="-3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r" defTabSz="755650" rtl="1">
            <a:lnSpc>
              <a:spcPct val="90000"/>
            </a:lnSpc>
            <a:spcBef>
              <a:spcPct val="0"/>
            </a:spcBef>
            <a:spcAft>
              <a:spcPct val="35000"/>
            </a:spcAft>
            <a:buNone/>
          </a:pPr>
          <a:r>
            <a:rPr lang="ar-DZ" sz="1700" b="1" kern="1200" dirty="0"/>
            <a:t>وأخذنا أن الضمائر المرفوعة مبنية من التاء؛ لأن التاء فاعل، وأخذنا أن الضمائر المنصوبة والمجرورة مبينة من (نا)؛ لأن (نا) تصلح للنصب وللجر.</a:t>
          </a:r>
          <a:endParaRPr lang="ar-DZ" sz="1700" kern="1200" dirty="0"/>
        </a:p>
      </dsp:txBody>
      <dsp:txXfrm>
        <a:off x="32041" y="2724663"/>
        <a:ext cx="10770962" cy="592288"/>
      </dsp:txXfrm>
    </dsp:sp>
    <dsp:sp modelId="{B300BF9E-77DA-4DCB-9EB0-D2E9E1852099}">
      <dsp:nvSpPr>
        <dsp:cNvPr id="0" name=""/>
        <dsp:cNvSpPr/>
      </dsp:nvSpPr>
      <dsp:spPr>
        <a:xfrm>
          <a:off x="0" y="3623238"/>
          <a:ext cx="10835044" cy="656370"/>
        </a:xfrm>
        <a:prstGeom prst="roundRect">
          <a:avLst/>
        </a:prstGeom>
        <a:gradFill rotWithShape="0">
          <a:gsLst>
            <a:gs pos="0">
              <a:schemeClr val="accent1">
                <a:alpha val="90000"/>
                <a:hueOff val="0"/>
                <a:satOff val="0"/>
                <a:lumOff val="0"/>
                <a:alphaOff val="-40000"/>
                <a:tint val="60000"/>
                <a:lumMod val="110000"/>
              </a:schemeClr>
            </a:gs>
            <a:gs pos="100000">
              <a:schemeClr val="accent1">
                <a:alpha val="90000"/>
                <a:hueOff val="0"/>
                <a:satOff val="0"/>
                <a:lumOff val="0"/>
                <a:alphaOff val="-4000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r" defTabSz="755650" rtl="1">
            <a:lnSpc>
              <a:spcPct val="90000"/>
            </a:lnSpc>
            <a:spcBef>
              <a:spcPct val="0"/>
            </a:spcBef>
            <a:spcAft>
              <a:spcPct val="35000"/>
            </a:spcAft>
            <a:buNone/>
          </a:pPr>
          <a:r>
            <a:rPr lang="ar-DZ" sz="1700" b="1" kern="1200" dirty="0"/>
            <a:t>فإذاً: كل الضمائر مبنية: ضمائر الرفع، وضمائر النصب، وضمائر الجر؛ المتصلة والمنفصلة، حتى وإن كان المؤلف رحمه الله لم يذكرها مفصلة.</a:t>
          </a:r>
          <a:endParaRPr lang="ar-DZ" sz="1700" kern="1200" dirty="0"/>
        </a:p>
      </dsp:txBody>
      <dsp:txXfrm>
        <a:off x="32041" y="3655279"/>
        <a:ext cx="10770962" cy="59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F8E7C-555C-4B9D-A01E-E33A2539B3FA}">
      <dsp:nvSpPr>
        <dsp:cNvPr id="0" name=""/>
        <dsp:cNvSpPr/>
      </dsp:nvSpPr>
      <dsp:spPr>
        <a:xfrm>
          <a:off x="0" y="53439"/>
          <a:ext cx="10588486" cy="1965599"/>
        </a:xfrm>
        <a:prstGeom prst="round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ar-DZ" sz="2400" b="1" kern="1200" dirty="0"/>
            <a:t>قوله: (والمعنوي في متى وفي هنا) أي: شبه المعنى في (متى) وفي (هنا) ف(متى) تشبه الحرف في المعنى لا في الوضع؛ لأن متى حروفها ثلاثة؛ لكنها تشبه الحرف في المعنى، إذ إن (متى) تصلح أن تكون شرطاً، وتصلح أن تكون استفهاماً، والشرط قد وضع له حرف دال عليه، والاستفهام قد وضع له حرف دال عليه، فإذا جعلناها شرطية فهي تشبه في المعنى (إن) الشرطية، وإذا جعلناها استفهامية فهي تشبه في المعنى همزة الاستفهام.</a:t>
          </a:r>
          <a:endParaRPr lang="ar-DZ" sz="2400" kern="1200" dirty="0"/>
        </a:p>
      </dsp:txBody>
      <dsp:txXfrm>
        <a:off x="95953" y="149392"/>
        <a:ext cx="10396580" cy="1773693"/>
      </dsp:txXfrm>
    </dsp:sp>
    <dsp:sp modelId="{AEF39993-ECF2-4BBC-8215-B3247F94D28E}">
      <dsp:nvSpPr>
        <dsp:cNvPr id="0" name=""/>
        <dsp:cNvSpPr/>
      </dsp:nvSpPr>
      <dsp:spPr>
        <a:xfrm>
          <a:off x="0" y="2159067"/>
          <a:ext cx="10588486" cy="1965599"/>
        </a:xfrm>
        <a:prstGeom prst="roundRect">
          <a:avLst/>
        </a:prstGeom>
        <a:solidFill>
          <a:schemeClr val="accent5">
            <a:hueOff val="993165"/>
            <a:satOff val="576"/>
            <a:lumOff val="568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150000"/>
            </a:lnSpc>
            <a:spcBef>
              <a:spcPct val="0"/>
            </a:spcBef>
            <a:spcAft>
              <a:spcPct val="35000"/>
            </a:spcAft>
            <a:buNone/>
          </a:pPr>
          <a:r>
            <a:rPr lang="ar-DZ" sz="2400" b="1" kern="1200" dirty="0"/>
            <a:t>وإن شئت فقل: تشبه (هل)، وهي إلى (هل) أقرب من الهمزة؛ لأن (هل) موضوعة على حرفين، ومتى على ثلاثة أحرف، فهي إلى هل أقرب منها إلى الهمزة؛ لكنهم جعلوها مشبهة للهمزة في المعنى؛ لأن الأصل في أدوات الاستفهام هي الهمزة.</a:t>
          </a:r>
          <a:endParaRPr lang="ar-DZ" sz="2400" kern="1200" dirty="0"/>
        </a:p>
      </dsp:txBody>
      <dsp:txXfrm>
        <a:off x="95953" y="2255020"/>
        <a:ext cx="10396580" cy="17736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D5E1-74CF-4979-8DA2-6392FEF36DA8}">
      <dsp:nvSpPr>
        <dsp:cNvPr id="0" name=""/>
        <dsp:cNvSpPr/>
      </dsp:nvSpPr>
      <dsp:spPr>
        <a:xfrm>
          <a:off x="0" y="73146"/>
          <a:ext cx="10588487" cy="1167952"/>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DZ" sz="2200" b="1" kern="1200" dirty="0"/>
            <a:t>قوله: (وفي هنا): (</a:t>
          </a:r>
          <a:r>
            <a:rPr lang="ar-DZ" sz="2200" b="1" kern="1200" dirty="0">
              <a:solidFill>
                <a:srgbClr val="FF0000"/>
              </a:solidFill>
            </a:rPr>
            <a:t>هنا</a:t>
          </a:r>
          <a:r>
            <a:rPr lang="ar-DZ" sz="2200" b="1" kern="1200" dirty="0"/>
            <a:t>) إشارة إلى المكان، ولا يوجد حرف يشبه اسم الإشارة في المعنى، لكن على فرض أن العرب وضعوا حرفاً للإشارة نقول: اسم الإشارة مشبه لهذا الحرف الذي يفرض أن العرب وضعته.</a:t>
          </a:r>
          <a:endParaRPr lang="ar-DZ" sz="2200" kern="1200" dirty="0"/>
        </a:p>
      </dsp:txBody>
      <dsp:txXfrm>
        <a:off x="57015" y="130161"/>
        <a:ext cx="10474457" cy="1053922"/>
      </dsp:txXfrm>
    </dsp:sp>
    <dsp:sp modelId="{FB92B9D6-07FB-4F28-A355-7E25F847C8B7}">
      <dsp:nvSpPr>
        <dsp:cNvPr id="0" name=""/>
        <dsp:cNvSpPr/>
      </dsp:nvSpPr>
      <dsp:spPr>
        <a:xfrm>
          <a:off x="0" y="1376146"/>
          <a:ext cx="10588487" cy="1167952"/>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DZ" sz="2200" b="1" kern="1200" dirty="0"/>
            <a:t>وقد قال بعض النحويين: إن العرب وضعوا</a:t>
          </a:r>
          <a:r>
            <a:rPr lang="ar-DZ" sz="2200" b="1" kern="1200" dirty="0">
              <a:solidFill>
                <a:srgbClr val="FF0000"/>
              </a:solidFill>
            </a:rPr>
            <a:t> أل </a:t>
          </a:r>
          <a:r>
            <a:rPr lang="ar-DZ" sz="2200" b="1" kern="1200" dirty="0"/>
            <a:t>التي للعهد الذِكري حرفاً للإشارة بمنزلة اسم الإشارة، قال تعالى: ((كَمَا أَرْسَلْنَا إِلَى فِرْعَوْنَ رَسُولًا * فَعَصَى فِرْعَوْنُ الرَّسُولَ)) (المزمل:15 – 16) كأنه قال: فعصى فرعون هذا الرسول المذكور.</a:t>
          </a:r>
          <a:endParaRPr lang="ar-DZ" sz="2200" kern="1200" dirty="0"/>
        </a:p>
      </dsp:txBody>
      <dsp:txXfrm>
        <a:off x="57015" y="1433161"/>
        <a:ext cx="10474457" cy="1053922"/>
      </dsp:txXfrm>
    </dsp:sp>
    <dsp:sp modelId="{125D70D9-EFD2-4240-A4A6-FDD73DF4CC74}">
      <dsp:nvSpPr>
        <dsp:cNvPr id="0" name=""/>
        <dsp:cNvSpPr/>
      </dsp:nvSpPr>
      <dsp:spPr>
        <a:xfrm>
          <a:off x="0" y="2608917"/>
          <a:ext cx="10588487" cy="1167952"/>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DZ" sz="2200" b="1" kern="1200"/>
            <a:t>فأل التي للعهد الذكري تشير إلى المذكور، وهي حرف.</a:t>
          </a:r>
          <a:endParaRPr lang="ar-DZ" sz="2200" kern="1200"/>
        </a:p>
      </dsp:txBody>
      <dsp:txXfrm>
        <a:off x="57015" y="2665932"/>
        <a:ext cx="10474457" cy="10539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a:xfrm>
            <a:off x="2692397" y="5037663"/>
            <a:ext cx="5214635" cy="279400"/>
          </a:xfrm>
        </p:spPr>
        <p:txBody>
          <a:bodyPr/>
          <a:lstStyle/>
          <a:p>
            <a:endParaRPr lang="ar-DZ"/>
          </a:p>
        </p:txBody>
      </p:sp>
      <p:sp>
        <p:nvSpPr>
          <p:cNvPr id="6" name="Slide Number Placeholder 5"/>
          <p:cNvSpPr>
            <a:spLocks noGrp="1"/>
          </p:cNvSpPr>
          <p:nvPr>
            <p:ph type="sldNum" sz="quarter" idx="12"/>
          </p:nvPr>
        </p:nvSpPr>
        <p:spPr>
          <a:xfrm>
            <a:off x="8956900" y="5037663"/>
            <a:ext cx="551167" cy="279400"/>
          </a:xfrm>
        </p:spPr>
        <p:txBody>
          <a:bodyPr/>
          <a:lstStyle/>
          <a:p>
            <a:fld id="{F4065DCA-02D2-47D3-B73F-C320B0F6AD0D}" type="slidenum">
              <a:rPr lang="ar-DZ" smtClean="0"/>
              <a:t>‹#›</a:t>
            </a:fld>
            <a:endParaRPr lang="ar-D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54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B971FB8-5803-4A47-9E68-5A25A830DD7D}" type="datetimeFigureOut">
              <a:rPr lang="ar-DZ" smtClean="0"/>
              <a:t>03-10-1445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294163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49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3042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145042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0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002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60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76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360968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B971FB8-5803-4A47-9E68-5A25A830DD7D}" type="datetimeFigureOut">
              <a:rPr lang="ar-DZ" smtClean="0"/>
              <a:t>03-10-1445</a:t>
            </a:fld>
            <a:endParaRPr lang="ar-DZ"/>
          </a:p>
        </p:txBody>
      </p:sp>
      <p:sp>
        <p:nvSpPr>
          <p:cNvPr id="5" name="Footer Placeholder 4"/>
          <p:cNvSpPr>
            <a:spLocks noGrp="1"/>
          </p:cNvSpPr>
          <p:nvPr>
            <p:ph type="ftr" sz="quarter" idx="11"/>
          </p:nvPr>
        </p:nvSpPr>
        <p:spPr/>
        <p:txBody>
          <a:bodyPr/>
          <a:lstStyle/>
          <a:p>
            <a:endParaRPr lang="ar-DZ"/>
          </a:p>
        </p:txBody>
      </p:sp>
      <p:sp>
        <p:nvSpPr>
          <p:cNvPr id="6" name="Slide Number Placeholder 5"/>
          <p:cNvSpPr>
            <a:spLocks noGrp="1"/>
          </p:cNvSpPr>
          <p:nvPr>
            <p:ph type="sldNum" sz="quarter" idx="12"/>
          </p:nvPr>
        </p:nvSpPr>
        <p:spPr/>
        <p:txBody>
          <a:bodyPr/>
          <a:lstStyle/>
          <a:p>
            <a:fld id="{F4065DCA-02D2-47D3-B73F-C320B0F6AD0D}" type="slidenum">
              <a:rPr lang="ar-DZ" smtClean="0"/>
              <a:t>‹#›</a:t>
            </a:fld>
            <a:endParaRPr lang="ar-D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50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B971FB8-5803-4A47-9E68-5A25A830DD7D}" type="datetimeFigureOut">
              <a:rPr lang="ar-DZ" smtClean="0"/>
              <a:t>03-10-1445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278899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B971FB8-5803-4A47-9E68-5A25A830DD7D}" type="datetimeFigureOut">
              <a:rPr lang="ar-DZ" smtClean="0"/>
              <a:t>03-10-1445</a:t>
            </a:fld>
            <a:endParaRPr lang="ar-DZ"/>
          </a:p>
        </p:txBody>
      </p:sp>
      <p:sp>
        <p:nvSpPr>
          <p:cNvPr id="8" name="Footer Placeholder 7"/>
          <p:cNvSpPr>
            <a:spLocks noGrp="1"/>
          </p:cNvSpPr>
          <p:nvPr>
            <p:ph type="ftr" sz="quarter" idx="11"/>
          </p:nvPr>
        </p:nvSpPr>
        <p:spPr/>
        <p:txBody>
          <a:bodyPr/>
          <a:lstStyle/>
          <a:p>
            <a:endParaRPr lang="ar-DZ"/>
          </a:p>
        </p:txBody>
      </p:sp>
      <p:sp>
        <p:nvSpPr>
          <p:cNvPr id="9" name="Slide Number Placeholder 8"/>
          <p:cNvSpPr>
            <a:spLocks noGrp="1"/>
          </p:cNvSpPr>
          <p:nvPr>
            <p:ph type="sldNum" sz="quarter" idx="12"/>
          </p:nvPr>
        </p:nvSpPr>
        <p:spPr/>
        <p:txBody>
          <a:bodyPr/>
          <a:lstStyle/>
          <a:p>
            <a:fld id="{F4065DCA-02D2-47D3-B73F-C320B0F6AD0D}" type="slidenum">
              <a:rPr lang="ar-DZ" smtClean="0"/>
              <a:t>‹#›</a:t>
            </a:fld>
            <a:endParaRPr lang="ar-D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63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B971FB8-5803-4A47-9E68-5A25A830DD7D}" type="datetimeFigureOut">
              <a:rPr lang="ar-DZ" smtClean="0"/>
              <a:t>03-10-1445</a:t>
            </a:fld>
            <a:endParaRPr lang="ar-DZ"/>
          </a:p>
        </p:txBody>
      </p:sp>
      <p:sp>
        <p:nvSpPr>
          <p:cNvPr id="4" name="Footer Placeholder 3"/>
          <p:cNvSpPr>
            <a:spLocks noGrp="1"/>
          </p:cNvSpPr>
          <p:nvPr>
            <p:ph type="ftr" sz="quarter" idx="11"/>
          </p:nvPr>
        </p:nvSpPr>
        <p:spPr/>
        <p:txBody>
          <a:bodyPr/>
          <a:lstStyle/>
          <a:p>
            <a:endParaRPr lang="ar-DZ"/>
          </a:p>
        </p:txBody>
      </p:sp>
      <p:sp>
        <p:nvSpPr>
          <p:cNvPr id="5" name="Slide Number Placeholder 4"/>
          <p:cNvSpPr>
            <a:spLocks noGrp="1"/>
          </p:cNvSpPr>
          <p:nvPr>
            <p:ph type="sldNum" sz="quarter" idx="12"/>
          </p:nvPr>
        </p:nvSpPr>
        <p:spPr/>
        <p:txBody>
          <a:bodyPr/>
          <a:lstStyle/>
          <a:p>
            <a:fld id="{F4065DCA-02D2-47D3-B73F-C320B0F6AD0D}" type="slidenum">
              <a:rPr lang="ar-DZ" smtClean="0"/>
              <a:t>‹#›</a:t>
            </a:fld>
            <a:endParaRPr lang="ar-D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83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71FB8-5803-4A47-9E68-5A25A830DD7D}" type="datetimeFigureOut">
              <a:rPr lang="ar-DZ" smtClean="0"/>
              <a:t>03-10-1445</a:t>
            </a:fld>
            <a:endParaRPr lang="ar-DZ"/>
          </a:p>
        </p:txBody>
      </p:sp>
      <p:sp>
        <p:nvSpPr>
          <p:cNvPr id="3" name="Footer Placeholder 2"/>
          <p:cNvSpPr>
            <a:spLocks noGrp="1"/>
          </p:cNvSpPr>
          <p:nvPr>
            <p:ph type="ftr" sz="quarter" idx="11"/>
          </p:nvPr>
        </p:nvSpPr>
        <p:spPr/>
        <p:txBody>
          <a:bodyPr/>
          <a:lstStyle/>
          <a:p>
            <a:endParaRPr lang="ar-DZ"/>
          </a:p>
        </p:txBody>
      </p:sp>
      <p:sp>
        <p:nvSpPr>
          <p:cNvPr id="4" name="Slide Number Placeholder 3"/>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126759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B971FB8-5803-4A47-9E68-5A25A830DD7D}" type="datetimeFigureOut">
              <a:rPr lang="ar-DZ" smtClean="0"/>
              <a:t>03-10-1445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4065DCA-02D2-47D3-B73F-C320B0F6AD0D}" type="slidenum">
              <a:rPr lang="ar-DZ" smtClean="0"/>
              <a:t>‹#›</a:t>
            </a:fld>
            <a:endParaRPr lang="ar-D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5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B971FB8-5803-4A47-9E68-5A25A830DD7D}" type="datetimeFigureOut">
              <a:rPr lang="ar-DZ" smtClean="0"/>
              <a:t>03-10-1445</a:t>
            </a:fld>
            <a:endParaRPr lang="ar-DZ"/>
          </a:p>
        </p:txBody>
      </p:sp>
      <p:sp>
        <p:nvSpPr>
          <p:cNvPr id="6" name="Footer Placeholder 5"/>
          <p:cNvSpPr>
            <a:spLocks noGrp="1"/>
          </p:cNvSpPr>
          <p:nvPr>
            <p:ph type="ftr" sz="quarter" idx="11"/>
          </p:nvPr>
        </p:nvSpPr>
        <p:spPr/>
        <p:txBody>
          <a:bodyPr/>
          <a:lstStyle/>
          <a:p>
            <a:endParaRPr lang="ar-DZ"/>
          </a:p>
        </p:txBody>
      </p:sp>
      <p:sp>
        <p:nvSpPr>
          <p:cNvPr id="7" name="Slide Number Placeholder 6"/>
          <p:cNvSpPr>
            <a:spLocks noGrp="1"/>
          </p:cNvSpPr>
          <p:nvPr>
            <p:ph type="sldNum" sz="quarter" idx="12"/>
          </p:nvPr>
        </p:nvSpPr>
        <p:spPr/>
        <p:txBody>
          <a:bodyPr/>
          <a:lstStyle/>
          <a:p>
            <a:fld id="{F4065DCA-02D2-47D3-B73F-C320B0F6AD0D}" type="slidenum">
              <a:rPr lang="ar-DZ" smtClean="0"/>
              <a:t>‹#›</a:t>
            </a:fld>
            <a:endParaRPr lang="ar-DZ"/>
          </a:p>
        </p:txBody>
      </p:sp>
    </p:spTree>
    <p:extLst>
      <p:ext uri="{BB962C8B-B14F-4D97-AF65-F5344CB8AC3E}">
        <p14:creationId xmlns:p14="http://schemas.microsoft.com/office/powerpoint/2010/main" val="72261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971FB8-5803-4A47-9E68-5A25A830DD7D}" type="datetimeFigureOut">
              <a:rPr lang="ar-DZ" smtClean="0"/>
              <a:t>03-10-1445</a:t>
            </a:fld>
            <a:endParaRPr lang="ar-D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D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065DCA-02D2-47D3-B73F-C320B0F6AD0D}" type="slidenum">
              <a:rPr lang="ar-DZ" smtClean="0"/>
              <a:t>‹#›</a:t>
            </a:fld>
            <a:endParaRPr lang="ar-DZ"/>
          </a:p>
        </p:txBody>
      </p:sp>
    </p:spTree>
    <p:extLst>
      <p:ext uri="{BB962C8B-B14F-4D97-AF65-F5344CB8AC3E}">
        <p14:creationId xmlns:p14="http://schemas.microsoft.com/office/powerpoint/2010/main" val="12202358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D39042-4A8E-4899-A734-4C31FBA2A6B2}"/>
              </a:ext>
            </a:extLst>
          </p:cNvPr>
          <p:cNvSpPr>
            <a:spLocks noGrp="1"/>
          </p:cNvSpPr>
          <p:nvPr>
            <p:ph type="ctrTitle"/>
          </p:nvPr>
        </p:nvSpPr>
        <p:spPr/>
        <p:style>
          <a:lnRef idx="0">
            <a:schemeClr val="accent3"/>
          </a:lnRef>
          <a:fillRef idx="3">
            <a:schemeClr val="accent3"/>
          </a:fillRef>
          <a:effectRef idx="3">
            <a:schemeClr val="accent3"/>
          </a:effectRef>
          <a:fontRef idx="minor">
            <a:schemeClr val="lt1"/>
          </a:fontRef>
        </p:style>
        <p:txBody>
          <a:bodyPr/>
          <a:lstStyle/>
          <a:p>
            <a:r>
              <a:rPr lang="ar-SA" b="1" dirty="0">
                <a:cs typeface="DecoType Naskh Special" panose="02010000000000000000" pitchFamily="2" charset="-78"/>
              </a:rPr>
              <a:t>المحاضرة الثالثة </a:t>
            </a:r>
            <a:endParaRPr lang="ar-DZ" b="1" dirty="0">
              <a:cs typeface="DecoType Naskh Special" panose="02010000000000000000" pitchFamily="2" charset="-78"/>
            </a:endParaRPr>
          </a:p>
        </p:txBody>
      </p:sp>
      <p:sp>
        <p:nvSpPr>
          <p:cNvPr id="3" name="عنوان فرعي 2">
            <a:extLst>
              <a:ext uri="{FF2B5EF4-FFF2-40B4-BE49-F238E27FC236}">
                <a16:creationId xmlns:a16="http://schemas.microsoft.com/office/drawing/2014/main" id="{02ABCD69-D084-49D7-A881-DC5B9E81807B}"/>
              </a:ext>
            </a:extLst>
          </p:cNvPr>
          <p:cNvSpPr>
            <a:spLocks noGrp="1"/>
          </p:cNvSpPr>
          <p:nvPr>
            <p:ph type="subTitle" idx="1"/>
          </p:nvPr>
        </p:nvSpPr>
        <p:spPr/>
        <p:style>
          <a:lnRef idx="0">
            <a:schemeClr val="accent2"/>
          </a:lnRef>
          <a:fillRef idx="3">
            <a:schemeClr val="accent2"/>
          </a:fillRef>
          <a:effectRef idx="3">
            <a:schemeClr val="accent2"/>
          </a:effectRef>
          <a:fontRef idx="minor">
            <a:schemeClr val="lt1"/>
          </a:fontRef>
        </p:style>
        <p:txBody>
          <a:bodyPr>
            <a:normAutofit/>
          </a:bodyPr>
          <a:lstStyle/>
          <a:p>
            <a:r>
              <a:rPr lang="ar-SA" sz="3200" dirty="0">
                <a:ln w="0"/>
                <a:effectLst>
                  <a:outerShdw blurRad="38100" dist="19050" dir="2700000" algn="tl" rotWithShape="0">
                    <a:schemeClr val="dk1">
                      <a:alpha val="40000"/>
                    </a:schemeClr>
                  </a:outerShdw>
                </a:effectLst>
                <a:cs typeface="DecoType Naskh Extensions" panose="02010400000000000000" pitchFamily="2" charset="-78"/>
              </a:rPr>
              <a:t>البناء في النحو العربي</a:t>
            </a:r>
            <a:endParaRPr lang="ar-DZ" sz="3200" dirty="0">
              <a:ln w="0"/>
              <a:effectLst>
                <a:outerShdw blurRad="38100" dist="19050" dir="2700000" algn="tl" rotWithShape="0">
                  <a:schemeClr val="dk1">
                    <a:alpha val="40000"/>
                  </a:schemeClr>
                </a:outerShdw>
              </a:effectLst>
              <a:cs typeface="DecoType Naskh Extensions" panose="02010400000000000000" pitchFamily="2" charset="-78"/>
            </a:endParaRPr>
          </a:p>
        </p:txBody>
      </p:sp>
    </p:spTree>
    <p:extLst>
      <p:ext uri="{BB962C8B-B14F-4D97-AF65-F5344CB8AC3E}">
        <p14:creationId xmlns:p14="http://schemas.microsoft.com/office/powerpoint/2010/main" val="304849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46EFB80-69AD-408B-B60D-AB2935743E36}"/>
              </a:ext>
            </a:extLst>
          </p:cNvPr>
          <p:cNvSpPr/>
          <p:nvPr/>
        </p:nvSpPr>
        <p:spPr>
          <a:xfrm>
            <a:off x="2663685" y="1656523"/>
            <a:ext cx="6997149" cy="461665"/>
          </a:xfrm>
          <a:prstGeom prst="rect">
            <a:avLst/>
          </a:prstGeom>
        </p:spPr>
        <p:txBody>
          <a:bodyPr wrap="square">
            <a:spAutoFit/>
          </a:bodyPr>
          <a:lstStyle/>
          <a:p>
            <a:pPr algn="r"/>
            <a:r>
              <a:rPr lang="ar-DZ" sz="2400" b="1" dirty="0">
                <a:latin typeface="Sakkal Majalla" panose="02000000000000000000" pitchFamily="2" charset="-78"/>
                <a:cs typeface="Sakkal Majalla" panose="02000000000000000000" pitchFamily="2" charset="-78"/>
              </a:rPr>
              <a:t>وفعل أمـــــــــر ومضي بنـــــيـــــــــــــــــا                    وأعربوا مضارعا: إن عريا</a:t>
            </a:r>
          </a:p>
        </p:txBody>
      </p:sp>
      <p:sp>
        <p:nvSpPr>
          <p:cNvPr id="3" name="مربع نص 2">
            <a:extLst>
              <a:ext uri="{FF2B5EF4-FFF2-40B4-BE49-F238E27FC236}">
                <a16:creationId xmlns:a16="http://schemas.microsoft.com/office/drawing/2014/main" id="{4DED5EF4-5F96-4EDC-B458-70B32FF55838}"/>
              </a:ext>
            </a:extLst>
          </p:cNvPr>
          <p:cNvSpPr txBox="1"/>
          <p:nvPr/>
        </p:nvSpPr>
        <p:spPr>
          <a:xfrm>
            <a:off x="5539409" y="1007598"/>
            <a:ext cx="2026783"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rtl="1"/>
            <a:r>
              <a:rPr lang="ar-SA" sz="2400" b="1" dirty="0">
                <a:latin typeface="Sakkal Majalla" panose="02000000000000000000" pitchFamily="2" charset="-78"/>
                <a:cs typeface="Sakkal Majalla" panose="02000000000000000000" pitchFamily="2" charset="-78"/>
              </a:rPr>
              <a:t>البناء في الأفعال</a:t>
            </a:r>
            <a:endParaRPr lang="ar-DZ" sz="2400" b="1" dirty="0">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B692B16F-F6FA-4734-8E50-F95D1941D77F}"/>
              </a:ext>
            </a:extLst>
          </p:cNvPr>
          <p:cNvSpPr/>
          <p:nvPr/>
        </p:nvSpPr>
        <p:spPr>
          <a:xfrm>
            <a:off x="4041913" y="2118188"/>
            <a:ext cx="5791199" cy="461665"/>
          </a:xfrm>
          <a:prstGeom prst="rect">
            <a:avLst/>
          </a:prstGeom>
        </p:spPr>
        <p:txBody>
          <a:bodyPr wrap="square">
            <a:spAutoFit/>
          </a:bodyPr>
          <a:lstStyle/>
          <a:p>
            <a:pPr algn="ctr"/>
            <a:r>
              <a:rPr lang="ar-DZ" sz="2400" b="1" dirty="0">
                <a:latin typeface="Sakkal Majalla" panose="02000000000000000000" pitchFamily="2" charset="-78"/>
                <a:cs typeface="Sakkal Majalla" panose="02000000000000000000" pitchFamily="2" charset="-78"/>
              </a:rPr>
              <a:t>من نون توكيد مباشر، ومن              نون إناث: كير عن من فتــــــــن</a:t>
            </a:r>
          </a:p>
        </p:txBody>
      </p:sp>
      <p:sp>
        <p:nvSpPr>
          <p:cNvPr id="5" name="مستطيل 4">
            <a:extLst>
              <a:ext uri="{FF2B5EF4-FFF2-40B4-BE49-F238E27FC236}">
                <a16:creationId xmlns:a16="http://schemas.microsoft.com/office/drawing/2014/main" id="{B52B6671-E492-4C53-AE4E-532411A77FDC}"/>
              </a:ext>
            </a:extLst>
          </p:cNvPr>
          <p:cNvSpPr/>
          <p:nvPr/>
        </p:nvSpPr>
        <p:spPr>
          <a:xfrm>
            <a:off x="689113" y="2579853"/>
            <a:ext cx="10800522" cy="4154984"/>
          </a:xfrm>
          <a:prstGeom prst="rect">
            <a:avLst/>
          </a:prstGeom>
        </p:spPr>
        <p:txBody>
          <a:bodyPr wrap="square">
            <a:spAutoFit/>
          </a:bodyPr>
          <a:lstStyle/>
          <a:p>
            <a:pPr algn="just" rtl="1"/>
            <a:r>
              <a:rPr lang="ar-DZ" sz="2400" b="1" dirty="0">
                <a:latin typeface="Sakkal Majalla" panose="02000000000000000000" pitchFamily="2" charset="-78"/>
                <a:cs typeface="Sakkal Majalla" panose="02000000000000000000" pitchFamily="2" charset="-78"/>
              </a:rPr>
              <a:t>أي: أن فعل الأمر مبني، والماضي مبني، والألف في قوله: (بنيا) للتثنية؛ لأنها تعود على اثنين</a:t>
            </a:r>
          </a:p>
          <a:p>
            <a:pPr algn="just" rtl="1"/>
            <a:r>
              <a:rPr lang="ar-DZ" sz="2400" b="1" dirty="0">
                <a:latin typeface="Sakkal Majalla" panose="02000000000000000000" pitchFamily="2" charset="-78"/>
                <a:cs typeface="Sakkal Majalla" panose="02000000000000000000" pitchFamily="2" charset="-78"/>
              </a:rPr>
              <a:t>ففعل الأمر مبني، على ما يجزم به مضارعه، فإن كان مضارعه يجزم بالسكون فهو مبني على السكون، وإن كان مضارعه يبنى على حذف حرف العلة أو حذف النون، فهو كذلك مبني على حذف حرف العلة أو حذف النون.</a:t>
            </a:r>
          </a:p>
          <a:p>
            <a:pPr algn="just" rtl="1"/>
            <a:r>
              <a:rPr lang="ar-DZ" sz="2400" b="1" dirty="0">
                <a:solidFill>
                  <a:srgbClr val="FF0000"/>
                </a:solidFill>
                <a:latin typeface="Sakkal Majalla" panose="02000000000000000000" pitchFamily="2" charset="-78"/>
                <a:cs typeface="Sakkal Majalla" panose="02000000000000000000" pitchFamily="2" charset="-78"/>
              </a:rPr>
              <a:t>ولهذا يقول النحاة: </a:t>
            </a:r>
            <a:r>
              <a:rPr lang="ar-DZ" sz="2400" b="1" dirty="0">
                <a:latin typeface="Sakkal Majalla" panose="02000000000000000000" pitchFamily="2" charset="-78"/>
                <a:cs typeface="Sakkal Majalla" panose="02000000000000000000" pitchFamily="2" charset="-78"/>
              </a:rPr>
              <a:t>إذا أردت أن تصوغ فعل الأمر فأت بفعل مضارع مجزوم ثم انزع منه حرف المضارعة والحرف الجازم.</a:t>
            </a:r>
          </a:p>
          <a:p>
            <a:pPr algn="just" rtl="1"/>
            <a:r>
              <a:rPr lang="ar-DZ" sz="2400" b="1" dirty="0">
                <a:latin typeface="Sakkal Majalla" panose="02000000000000000000" pitchFamily="2" charset="-78"/>
                <a:cs typeface="Sakkal Majalla" panose="02000000000000000000" pitchFamily="2" charset="-78"/>
              </a:rPr>
              <a:t>فمثلاً: إذا أردت أن تأتي بأمر من قال، تقول: لم يقل، ثم احذف لم والياء تصبح: قل.</a:t>
            </a:r>
          </a:p>
          <a:p>
            <a:pPr algn="just" rtl="1"/>
            <a:r>
              <a:rPr lang="ar-DZ" sz="2400" b="1" dirty="0">
                <a:latin typeface="Sakkal Majalla" panose="02000000000000000000" pitchFamily="2" charset="-78"/>
                <a:cs typeface="Sakkal Majalla" panose="02000000000000000000" pitchFamily="2" charset="-78"/>
              </a:rPr>
              <a:t>وإذا أردت أن تأتي بأمر من صام، تقول: لم يصم، ثم احذف الياء ولم تصبح: صم بضم الميم.</a:t>
            </a:r>
          </a:p>
          <a:p>
            <a:pPr algn="just" rtl="1"/>
            <a:r>
              <a:rPr lang="ar-DZ" sz="2400" b="1" dirty="0">
                <a:solidFill>
                  <a:srgbClr val="00B050"/>
                </a:solidFill>
                <a:latin typeface="Sakkal Majalla" panose="02000000000000000000" pitchFamily="2" charset="-78"/>
                <a:cs typeface="Sakkal Majalla" panose="02000000000000000000" pitchFamily="2" charset="-78"/>
              </a:rPr>
              <a:t>والعلة أن الأمر يبنى على ما يجزم به المضارع.</a:t>
            </a:r>
          </a:p>
          <a:p>
            <a:pPr algn="just" rtl="1"/>
            <a:r>
              <a:rPr lang="ar-DZ" sz="2400" b="1" dirty="0">
                <a:latin typeface="Sakkal Majalla" panose="02000000000000000000" pitchFamily="2" charset="-78"/>
                <a:cs typeface="Sakkal Majalla" panose="02000000000000000000" pitchFamily="2" charset="-78"/>
              </a:rPr>
              <a:t>وإذا أردت الأمر من عمل فأت بمضارع مجزوم، لم يعمل، ثم تحذف حرف المضارعة ولم، يصبح: عمل، فجئنا بزيادة وهي الهمزة ضرورة؛ لأنك إذا قلت: لم يعمل، وجدت العين في (يعمل) ساكنة، والحرف الساكن لا يمكن أن تبتدئ النطق به إلا بهمزة وصل، فتقول: اعمل.</a:t>
            </a:r>
          </a:p>
          <a:p>
            <a:pPr algn="just" rtl="1"/>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1735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25AA2876-A08C-451A-A230-D58DD9F7B87A}"/>
              </a:ext>
            </a:extLst>
          </p:cNvPr>
          <p:cNvSpPr/>
          <p:nvPr/>
        </p:nvSpPr>
        <p:spPr>
          <a:xfrm>
            <a:off x="523461" y="489734"/>
            <a:ext cx="11145077" cy="58785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DZ" sz="2000" b="1" dirty="0">
                <a:ln w="0"/>
                <a:solidFill>
                  <a:srgbClr val="FF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إعراب الفعل المضارع</a:t>
            </a:r>
          </a:p>
          <a:p>
            <a:pPr algn="just" rtl="1"/>
            <a:endParaRPr lang="ar-DZ" sz="2000" dirty="0">
              <a:latin typeface="Sakkal Majalla" panose="02000000000000000000" pitchFamily="2" charset="-78"/>
              <a:cs typeface="Sakkal Majalla" panose="02000000000000000000" pitchFamily="2" charset="-78"/>
            </a:endParaRPr>
          </a:p>
          <a:p>
            <a:pPr algn="just" rtl="1"/>
            <a:r>
              <a:rPr lang="ar-DZ" sz="2400" b="1" dirty="0">
                <a:latin typeface="Sakkal Majalla" panose="02000000000000000000" pitchFamily="2" charset="-78"/>
                <a:cs typeface="Sakkal Majalla" panose="02000000000000000000" pitchFamily="2" charset="-78"/>
              </a:rPr>
              <a:t>قوله رحمه الله: (</a:t>
            </a:r>
            <a:r>
              <a:rPr lang="ar-DZ" sz="2400" b="1" dirty="0">
                <a:solidFill>
                  <a:srgbClr val="00B050"/>
                </a:solidFill>
                <a:latin typeface="Sakkal Majalla" panose="02000000000000000000" pitchFamily="2" charset="-78"/>
                <a:cs typeface="Sakkal Majalla" panose="02000000000000000000" pitchFamily="2" charset="-78"/>
              </a:rPr>
              <a:t>وأعربوا مضارعاً إن عريا من  نون توكيد مباشر ومن نون إناث </a:t>
            </a:r>
            <a:r>
              <a:rPr lang="ar-DZ" sz="2400" b="1" dirty="0" err="1">
                <a:solidFill>
                  <a:srgbClr val="00B050"/>
                </a:solidFill>
                <a:latin typeface="Sakkal Majalla" panose="02000000000000000000" pitchFamily="2" charset="-78"/>
                <a:cs typeface="Sakkal Majalla" panose="02000000000000000000" pitchFamily="2" charset="-78"/>
              </a:rPr>
              <a:t>كيرعن</a:t>
            </a:r>
            <a:r>
              <a:rPr lang="ar-DZ" sz="2400" b="1" dirty="0">
                <a:solidFill>
                  <a:srgbClr val="00B050"/>
                </a:solidFill>
                <a:latin typeface="Sakkal Majalla" panose="02000000000000000000" pitchFamily="2" charset="-78"/>
                <a:cs typeface="Sakkal Majalla" panose="02000000000000000000" pitchFamily="2" charset="-78"/>
              </a:rPr>
              <a:t> من فتن</a:t>
            </a:r>
            <a:r>
              <a:rPr lang="ar-DZ" sz="2400" b="1" dirty="0">
                <a:latin typeface="Sakkal Majalla" panose="02000000000000000000" pitchFamily="2" charset="-78"/>
                <a:cs typeface="Sakkal Majalla" panose="02000000000000000000" pitchFamily="2" charset="-78"/>
              </a:rPr>
              <a:t>) أعربوا: الواو هنا ضمير تعود على العرب أو تعود على النحويين، إن كانت خبراً فإنها تعود على العرب، وإن كانت حكماً فإنها تعود على النحويين.</a:t>
            </a:r>
          </a:p>
          <a:p>
            <a:pPr algn="just" rtl="1"/>
            <a:r>
              <a:rPr lang="ar-DZ" sz="2400" b="1" dirty="0">
                <a:latin typeface="Sakkal Majalla" panose="02000000000000000000" pitchFamily="2" charset="-78"/>
                <a:cs typeface="Sakkal Majalla" panose="02000000000000000000" pitchFamily="2" charset="-78"/>
              </a:rPr>
              <a:t>إن كان المعنى: وحكموا بإعراب المضارع، فالضمير يعود على النحويين.</a:t>
            </a:r>
          </a:p>
          <a:p>
            <a:pPr algn="just" rtl="1"/>
            <a:r>
              <a:rPr lang="ar-DZ" sz="2400" b="1" dirty="0">
                <a:latin typeface="Sakkal Majalla" panose="02000000000000000000" pitchFamily="2" charset="-78"/>
                <a:cs typeface="Sakkal Majalla" panose="02000000000000000000" pitchFamily="2" charset="-78"/>
              </a:rPr>
              <a:t>وإن كان المعنى: تكلموا بالمضارع معرباً، فعلى العرب.</a:t>
            </a:r>
          </a:p>
          <a:p>
            <a:pPr algn="just" rtl="1"/>
            <a:r>
              <a:rPr lang="ar-DZ" sz="2400" b="1" dirty="0">
                <a:latin typeface="Sakkal Majalla" panose="02000000000000000000" pitchFamily="2" charset="-78"/>
                <a:cs typeface="Sakkal Majalla" panose="02000000000000000000" pitchFamily="2" charset="-78"/>
              </a:rPr>
              <a:t>وهنا نسأل: هل كلام المؤلف يفيد أن الأصل في المضارع الإعراب أو أن الأصل فيه البناء؟ يقولون: كل ما احتاج إلى قيد المضارع يعرب بشرط أن لا تتصل به نون التوكيد ولا نون الإناث.</a:t>
            </a:r>
          </a:p>
          <a:p>
            <a:pPr algn="just" rtl="1"/>
            <a:r>
              <a:rPr lang="ar-DZ" sz="2400" b="1" dirty="0">
                <a:latin typeface="Sakkal Majalla" panose="02000000000000000000" pitchFamily="2" charset="-78"/>
                <a:cs typeface="Sakkal Majalla" panose="02000000000000000000" pitchFamily="2" charset="-78"/>
              </a:rPr>
              <a:t>فإذا وجدنا مضارعاً لم تتصل به نون التوكيد ولا نون الإناث فإنه يعرب، يعني يتغير آخره باختلاف العوامل الداخلة عليه. فالأصل العدم، إذاً: الأصل في المضارع الإعراب؛ لأن الشرط هنا عدمي لا وجودي.</a:t>
            </a:r>
          </a:p>
          <a:p>
            <a:pPr algn="just" rtl="1"/>
            <a:r>
              <a:rPr lang="ar-DZ" sz="2400" b="1" dirty="0">
                <a:latin typeface="Sakkal Majalla" panose="02000000000000000000" pitchFamily="2" charset="-78"/>
                <a:cs typeface="Sakkal Majalla" panose="02000000000000000000" pitchFamily="2" charset="-78"/>
              </a:rPr>
              <a:t>المضارع يعرب بشرط أن لا تتصل به نون التوكيد ولا نون الإناث.</a:t>
            </a:r>
          </a:p>
          <a:p>
            <a:pPr algn="just" rtl="1"/>
            <a:r>
              <a:rPr lang="ar-DZ" sz="2400" b="1" dirty="0">
                <a:latin typeface="Sakkal Majalla" panose="02000000000000000000" pitchFamily="2" charset="-78"/>
                <a:cs typeface="Sakkal Majalla" panose="02000000000000000000" pitchFamily="2" charset="-78"/>
              </a:rPr>
              <a:t>وقوله: (</a:t>
            </a:r>
            <a:r>
              <a:rPr lang="ar-DZ" sz="2400" b="1" dirty="0">
                <a:solidFill>
                  <a:srgbClr val="FF0000"/>
                </a:solidFill>
                <a:latin typeface="Sakkal Majalla" panose="02000000000000000000" pitchFamily="2" charset="-78"/>
                <a:cs typeface="Sakkal Majalla" panose="02000000000000000000" pitchFamily="2" charset="-78"/>
              </a:rPr>
              <a:t>من توكيد مباشر</a:t>
            </a:r>
            <a:r>
              <a:rPr lang="ar-DZ" sz="2400" b="1" dirty="0">
                <a:latin typeface="Sakkal Majalla" panose="02000000000000000000" pitchFamily="2" charset="-78"/>
                <a:cs typeface="Sakkal Majalla" panose="02000000000000000000" pitchFamily="2" charset="-78"/>
              </a:rPr>
              <a:t>).</a:t>
            </a:r>
          </a:p>
          <a:p>
            <a:pPr algn="just" rtl="1"/>
            <a:r>
              <a:rPr lang="ar-DZ" sz="2400" b="1" dirty="0">
                <a:latin typeface="Sakkal Majalla" panose="02000000000000000000" pitchFamily="2" charset="-78"/>
                <a:cs typeface="Sakkal Majalla" panose="02000000000000000000" pitchFamily="2" charset="-78"/>
              </a:rPr>
              <a:t>احترازاً من نون التوكيد غير المباشر، فإذا لم يعر عن توكيد مباشر فإنه يكون مبنياً، بمعنى أنه إذا اتصلت به نون التوكيد فإنه يكون مبنياً.</a:t>
            </a:r>
          </a:p>
          <a:p>
            <a:pPr algn="just" rtl="1"/>
            <a:endParaRPr lang="ar-DZ" sz="2400" b="1" dirty="0">
              <a:latin typeface="Sakkal Majalla" panose="02000000000000000000" pitchFamily="2" charset="-78"/>
              <a:cs typeface="Sakkal Majalla" panose="02000000000000000000" pitchFamily="2" charset="-78"/>
            </a:endParaRPr>
          </a:p>
          <a:p>
            <a:pPr algn="just" rtl="1"/>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5634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107027F-15E0-463A-8A3A-E1D59A22EFBA}"/>
              </a:ext>
            </a:extLst>
          </p:cNvPr>
          <p:cNvSpPr/>
          <p:nvPr/>
        </p:nvSpPr>
        <p:spPr>
          <a:xfrm>
            <a:off x="781878" y="901147"/>
            <a:ext cx="10601739" cy="6370975"/>
          </a:xfrm>
          <a:prstGeom prst="rect">
            <a:avLst/>
          </a:prstGeom>
        </p:spPr>
        <p:txBody>
          <a:bodyPr wrap="square">
            <a:spAutoFit/>
          </a:bodyPr>
          <a:lstStyle/>
          <a:p>
            <a:pPr algn="r" rtl="1"/>
            <a:r>
              <a:rPr lang="ar-DZ" sz="2400" b="1" dirty="0">
                <a:latin typeface="Sakkal Majalla" panose="02000000000000000000" pitchFamily="2" charset="-78"/>
                <a:cs typeface="Sakkal Majalla" panose="02000000000000000000" pitchFamily="2" charset="-78"/>
              </a:rPr>
              <a:t>ومتى لا يكون مباشراً؟ إذا أسند الفعل إلى واو الجماعة، أو ألف الاثنين، أو ياء المخاطبة، ففي هذه الحال يعرب ولا يبنى.</a:t>
            </a:r>
          </a:p>
          <a:p>
            <a:pPr algn="r" rtl="1"/>
            <a:r>
              <a:rPr lang="ar-DZ" sz="2400" b="1" dirty="0">
                <a:latin typeface="Sakkal Majalla" panose="02000000000000000000" pitchFamily="2" charset="-78"/>
                <a:cs typeface="Sakkal Majalla" panose="02000000000000000000" pitchFamily="2" charset="-78"/>
              </a:rPr>
              <a:t>قال الله تعالى: (( </a:t>
            </a:r>
            <a:r>
              <a:rPr lang="ar-DZ" sz="2400" b="1" dirty="0">
                <a:solidFill>
                  <a:srgbClr val="00B050"/>
                </a:solidFill>
                <a:latin typeface="Sakkal Majalla" panose="02000000000000000000" pitchFamily="2" charset="-78"/>
                <a:cs typeface="Sakkal Majalla" panose="02000000000000000000" pitchFamily="2" charset="-78"/>
              </a:rPr>
              <a:t>ثُمَّ لَتُسْأَلُنَّ يَوْمَئِذٍ عَنِ النَّعِيمِ</a:t>
            </a:r>
            <a:r>
              <a:rPr lang="ar-DZ" sz="2400" b="1" dirty="0">
                <a:latin typeface="Sakkal Majalla" panose="02000000000000000000" pitchFamily="2" charset="-78"/>
                <a:cs typeface="Sakkal Majalla" panose="02000000000000000000" pitchFamily="2" charset="-78"/>
              </a:rPr>
              <a:t>)) (</a:t>
            </a:r>
            <a:r>
              <a:rPr lang="ar-DZ" sz="2000" b="1" dirty="0">
                <a:latin typeface="Sakkal Majalla" panose="02000000000000000000" pitchFamily="2" charset="-78"/>
                <a:cs typeface="Sakkal Majalla" panose="02000000000000000000" pitchFamily="2" charset="-78"/>
              </a:rPr>
              <a:t>التكاثر:8</a:t>
            </a:r>
            <a:r>
              <a:rPr lang="ar-DZ" sz="2400" b="1" dirty="0">
                <a:latin typeface="Sakkal Majalla" panose="02000000000000000000" pitchFamily="2" charset="-78"/>
                <a:cs typeface="Sakkal Majalla" panose="02000000000000000000" pitchFamily="2" charset="-78"/>
              </a:rPr>
              <a:t>)، وقال تعالى: (</a:t>
            </a:r>
            <a:r>
              <a:rPr lang="ar-DZ" sz="2400" b="1" dirty="0">
                <a:solidFill>
                  <a:srgbClr val="00B050"/>
                </a:solidFill>
                <a:latin typeface="Sakkal Majalla" panose="02000000000000000000" pitchFamily="2" charset="-78"/>
                <a:cs typeface="Sakkal Majalla" panose="02000000000000000000" pitchFamily="2" charset="-78"/>
              </a:rPr>
              <a:t>فَلَنَسْأَلَنَّ الَّذِينَ أُرْسِلَ إِلَيْهِمْ</a:t>
            </a:r>
            <a:r>
              <a:rPr lang="ar-DZ" sz="2400" b="1" dirty="0">
                <a:latin typeface="Sakkal Majalla" panose="02000000000000000000" pitchFamily="2" charset="-78"/>
                <a:cs typeface="Sakkal Majalla" panose="02000000000000000000" pitchFamily="2" charset="-78"/>
              </a:rPr>
              <a:t>) (</a:t>
            </a:r>
            <a:r>
              <a:rPr lang="ar-DZ" b="1" dirty="0">
                <a:latin typeface="Sakkal Majalla" panose="02000000000000000000" pitchFamily="2" charset="-78"/>
                <a:cs typeface="Sakkal Majalla" panose="02000000000000000000" pitchFamily="2" charset="-78"/>
              </a:rPr>
              <a:t>الأعراف:6</a:t>
            </a:r>
            <a:r>
              <a:rPr lang="ar-DZ" sz="2400" b="1" dirty="0">
                <a:latin typeface="Sakkal Majalla" panose="02000000000000000000" pitchFamily="2" charset="-78"/>
                <a:cs typeface="Sakkal Majalla" panose="02000000000000000000" pitchFamily="2" charset="-78"/>
              </a:rPr>
              <a:t>).</a:t>
            </a:r>
          </a:p>
          <a:p>
            <a:pPr algn="just" rtl="1"/>
            <a:r>
              <a:rPr lang="ar-DZ" sz="2400" b="1" dirty="0">
                <a:latin typeface="Sakkal Majalla" panose="02000000000000000000" pitchFamily="2" charset="-78"/>
                <a:cs typeface="Sakkal Majalla" panose="02000000000000000000" pitchFamily="2" charset="-78"/>
              </a:rPr>
              <a:t>فالفعل (</a:t>
            </a:r>
            <a:r>
              <a:rPr lang="ar-DZ" sz="2400" b="1" dirty="0">
                <a:solidFill>
                  <a:srgbClr val="FF0000"/>
                </a:solidFill>
                <a:latin typeface="Sakkal Majalla" panose="02000000000000000000" pitchFamily="2" charset="-78"/>
                <a:cs typeface="Sakkal Majalla" panose="02000000000000000000" pitchFamily="2" charset="-78"/>
              </a:rPr>
              <a:t>نسألَنَّ</a:t>
            </a:r>
            <a:r>
              <a:rPr lang="ar-DZ" sz="2400" b="1" dirty="0">
                <a:latin typeface="Sakkal Majalla" panose="02000000000000000000" pitchFamily="2" charset="-78"/>
                <a:cs typeface="Sakkal Majalla" panose="02000000000000000000" pitchFamily="2" charset="-78"/>
              </a:rPr>
              <a:t>) مبني، و (ت</a:t>
            </a:r>
            <a:r>
              <a:rPr lang="ar-DZ" sz="2400" b="1" dirty="0">
                <a:solidFill>
                  <a:srgbClr val="00B0F0"/>
                </a:solidFill>
                <a:latin typeface="Sakkal Majalla" panose="02000000000000000000" pitchFamily="2" charset="-78"/>
                <a:cs typeface="Sakkal Majalla" panose="02000000000000000000" pitchFamily="2" charset="-78"/>
              </a:rPr>
              <a:t>ُسألُنّ</a:t>
            </a:r>
            <a:r>
              <a:rPr lang="ar-DZ" sz="2400" b="1" dirty="0">
                <a:latin typeface="Sakkal Majalla" panose="02000000000000000000" pitchFamily="2" charset="-78"/>
                <a:cs typeface="Sakkal Majalla" panose="02000000000000000000" pitchFamily="2" charset="-78"/>
              </a:rPr>
              <a:t>َ) معرب؟ لأن (نَسألن) النون فيه مباشرة، و (تسألن) النون غير مباشرة، لأن أصل تُسألن (</a:t>
            </a:r>
            <a:r>
              <a:rPr lang="ar-DZ" sz="2400" b="1" dirty="0" err="1">
                <a:latin typeface="Sakkal Majalla" panose="02000000000000000000" pitchFamily="2" charset="-78"/>
                <a:cs typeface="Sakkal Majalla" panose="02000000000000000000" pitchFamily="2" charset="-78"/>
              </a:rPr>
              <a:t>تسألوننٌ</a:t>
            </a:r>
            <a:r>
              <a:rPr lang="ar-DZ" sz="2400" b="1" dirty="0">
                <a:latin typeface="Sakkal Majalla" panose="02000000000000000000" pitchFamily="2" charset="-78"/>
                <a:cs typeface="Sakkal Majalla" panose="02000000000000000000" pitchFamily="2" charset="-78"/>
              </a:rPr>
              <a:t>) فعندنا ثلاث نونات.</a:t>
            </a:r>
          </a:p>
          <a:p>
            <a:pPr algn="just" rtl="1"/>
            <a:r>
              <a:rPr lang="ar-DZ" sz="2400" b="1" dirty="0">
                <a:solidFill>
                  <a:srgbClr val="FF0000"/>
                </a:solidFill>
                <a:latin typeface="Sakkal Majalla" panose="02000000000000000000" pitchFamily="2" charset="-78"/>
                <a:cs typeface="Sakkal Majalla" panose="02000000000000000000" pitchFamily="2" charset="-78"/>
              </a:rPr>
              <a:t>والقاعدة النحوية </a:t>
            </a:r>
            <a:r>
              <a:rPr lang="ar-DZ" sz="2400" b="1" dirty="0">
                <a:latin typeface="Sakkal Majalla" panose="02000000000000000000" pitchFamily="2" charset="-78"/>
                <a:cs typeface="Sakkal Majalla" panose="02000000000000000000" pitchFamily="2" charset="-78"/>
              </a:rPr>
              <a:t>: لا تجيز  اجتماع ثلاثة حروف من نوع واحد، (تسألوننَّ) فيجب أن نحذف أحدها لتوالي الأمثال، فنحذف النون الأولى لتوالي الأمثال.(أي: أن النون مثل النون، فعندنا الآن ثلاثة أمثال، النون الأولى والنون المشددة عن ثنتين فتحذف النون الأولى وهي ملاصقة للفعل لأن أصله: (تسألون)، فهي ألصق بالفعل، وتبقى نون التوكيد لأنها جاءت لمعنى مقصود وهو التوكيد، فهي أحق بالبقاء، أما نون الرفع فإنها تحذف كثيراً، كما إذا دخل ناصب على الفعل وإذا دخل جازم.</a:t>
            </a:r>
          </a:p>
          <a:p>
            <a:pPr algn="just" rtl="1"/>
            <a:r>
              <a:rPr lang="ar-DZ" sz="2400" b="1" dirty="0">
                <a:solidFill>
                  <a:srgbClr val="FF0000"/>
                </a:solidFill>
                <a:latin typeface="Sakkal Majalla" panose="02000000000000000000" pitchFamily="2" charset="-78"/>
                <a:cs typeface="Sakkal Majalla" panose="02000000000000000000" pitchFamily="2" charset="-78"/>
              </a:rPr>
              <a:t>نقول</a:t>
            </a:r>
            <a:r>
              <a:rPr lang="ar-DZ" sz="2400" b="1" dirty="0">
                <a:latin typeface="Sakkal Majalla" panose="02000000000000000000" pitchFamily="2" charset="-78"/>
                <a:cs typeface="Sakkal Majalla" panose="02000000000000000000" pitchFamily="2" charset="-78"/>
              </a:rPr>
              <a:t>: أصل (تسألُنَّ) (تُسألونَنَّ) فحذفت النون الأولى لتوالي الأمثال وحذفت الواو لالتقاء الساكنين، وصارت الجملة تسألن.</a:t>
            </a:r>
          </a:p>
          <a:p>
            <a:pPr algn="just" rtl="1"/>
            <a:r>
              <a:rPr lang="ar-DZ" sz="2400" b="1" dirty="0">
                <a:latin typeface="Sakkal Majalla" panose="02000000000000000000" pitchFamily="2" charset="-78"/>
                <a:cs typeface="Sakkal Majalla" panose="02000000000000000000" pitchFamily="2" charset="-78"/>
              </a:rPr>
              <a:t>والإعراب: (تسألن) فعل مضارع مرفوع بتقدير النون المحذوفة لتوالي الأمثال.</a:t>
            </a:r>
          </a:p>
          <a:p>
            <a:pPr algn="just" rtl="1"/>
            <a:r>
              <a:rPr lang="ar-DZ" sz="2400" b="1" dirty="0">
                <a:latin typeface="Sakkal Majalla" panose="02000000000000000000" pitchFamily="2" charset="-78"/>
                <a:cs typeface="Sakkal Majalla" panose="02000000000000000000" pitchFamily="2" charset="-78"/>
              </a:rPr>
              <a:t>والواو المحذوفة لالتقاء الساكنين نائب فاعل.</a:t>
            </a:r>
          </a:p>
          <a:p>
            <a:pPr algn="just" rtl="1"/>
            <a:endParaRPr lang="ar-DZ" sz="2400" b="1" dirty="0">
              <a:latin typeface="Sakkal Majalla" panose="02000000000000000000" pitchFamily="2" charset="-78"/>
              <a:cs typeface="Sakkal Majalla" panose="02000000000000000000" pitchFamily="2" charset="-78"/>
            </a:endParaRPr>
          </a:p>
          <a:p>
            <a:pPr algn="just" rtl="1"/>
            <a:endParaRPr lang="ar-DZ" sz="2400" b="1" dirty="0">
              <a:latin typeface="Sakkal Majalla" panose="02000000000000000000" pitchFamily="2" charset="-78"/>
              <a:cs typeface="Sakkal Majalla" panose="02000000000000000000" pitchFamily="2" charset="-78"/>
            </a:endParaRPr>
          </a:p>
          <a:p>
            <a:pPr algn="just" rtl="1"/>
            <a:r>
              <a:rPr lang="ar-DZ" sz="2400" b="1" dirty="0">
                <a:latin typeface="Sakkal Majalla" panose="02000000000000000000" pitchFamily="2" charset="-78"/>
                <a:cs typeface="Sakkal Majalla" panose="02000000000000000000" pitchFamily="2" charset="-78"/>
              </a:rPr>
              <a:t>   </a:t>
            </a:r>
          </a:p>
          <a:p>
            <a:pPr algn="just" rtl="1"/>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6829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A1F644F8-08EF-4BC2-A11D-D896A269EA25}"/>
              </a:ext>
            </a:extLst>
          </p:cNvPr>
          <p:cNvSpPr/>
          <p:nvPr/>
        </p:nvSpPr>
        <p:spPr>
          <a:xfrm>
            <a:off x="3047999" y="781878"/>
            <a:ext cx="8441635" cy="2616101"/>
          </a:xfrm>
          <a:prstGeom prst="rect">
            <a:avLst/>
          </a:prstGeom>
        </p:spPr>
        <p:txBody>
          <a:bodyPr wrap="square">
            <a:spAutoFit/>
          </a:bodyPr>
          <a:lstStyle/>
          <a:p>
            <a:pPr algn="just" rtl="1"/>
            <a:r>
              <a:rPr lang="ar-DZ" sz="2800" dirty="0">
                <a:latin typeface="Sakkal Majalla" panose="02000000000000000000" pitchFamily="2" charset="-78"/>
                <a:cs typeface="Sakkal Majalla" panose="02000000000000000000" pitchFamily="2" charset="-78"/>
              </a:rPr>
              <a:t>بخلاف إذا قلت: لا تكسلن عن طلب العلم.</a:t>
            </a:r>
          </a:p>
          <a:p>
            <a:pPr algn="just" rtl="1"/>
            <a:r>
              <a:rPr lang="ar-DZ" sz="2800" dirty="0">
                <a:latin typeface="Sakkal Majalla" panose="02000000000000000000" pitchFamily="2" charset="-78"/>
                <a:cs typeface="Sakkal Majalla" panose="02000000000000000000" pitchFamily="2" charset="-78"/>
              </a:rPr>
              <a:t>لا: ناهية جازمة.</a:t>
            </a:r>
          </a:p>
          <a:p>
            <a:pPr algn="just" rtl="1"/>
            <a:r>
              <a:rPr lang="ar-DZ" sz="2800" dirty="0">
                <a:latin typeface="Sakkal Majalla" panose="02000000000000000000" pitchFamily="2" charset="-78"/>
                <a:cs typeface="Sakkal Majalla" panose="02000000000000000000" pitchFamily="2" charset="-78"/>
              </a:rPr>
              <a:t>تكسلن: تكسل: فعل مضارع مبني على الفتح في محل جزم بلا الناهية، والنون للتوكيد.</a:t>
            </a:r>
          </a:p>
          <a:p>
            <a:pPr algn="just" rtl="1"/>
            <a:r>
              <a:rPr lang="ar-DZ" sz="2800" dirty="0">
                <a:latin typeface="Sakkal Majalla" panose="02000000000000000000" pitchFamily="2" charset="-78"/>
                <a:cs typeface="Sakkal Majalla" panose="02000000000000000000" pitchFamily="2" charset="-78"/>
              </a:rPr>
              <a:t>فانظر الآن كيف لم يتغير الفعل لا حين كان مرفوعاً ولا حين كان مجزوماً، لأنه مبني على الفتح والمبني لا يتغير باختلاف العوامل.</a:t>
            </a:r>
          </a:p>
          <a:p>
            <a:pPr algn="just" rtl="1"/>
            <a:endParaRPr lang="ar-DZ"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96452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B5EFC9F8-E21E-493A-BAC0-D885AA7126A8}"/>
              </a:ext>
            </a:extLst>
          </p:cNvPr>
          <p:cNvSpPr/>
          <p:nvPr/>
        </p:nvSpPr>
        <p:spPr>
          <a:xfrm>
            <a:off x="960782" y="905232"/>
            <a:ext cx="10270436" cy="6186309"/>
          </a:xfrm>
          <a:prstGeom prst="rect">
            <a:avLst/>
          </a:prstGeom>
        </p:spPr>
        <p:txBody>
          <a:bodyPr wrap="square">
            <a:spAutoFit/>
          </a:bodyPr>
          <a:lstStyle/>
          <a:p>
            <a:pPr algn="r"/>
            <a:r>
              <a:rPr lang="ar-DZ" sz="2000" b="1" dirty="0">
                <a:solidFill>
                  <a:srgbClr val="006D98"/>
                </a:solidFill>
                <a:latin typeface="Sakkal Majalla" panose="02000000000000000000" pitchFamily="2" charset="-78"/>
                <a:cs typeface="Sakkal Majalla" panose="02000000000000000000" pitchFamily="2" charset="-78"/>
              </a:rPr>
              <a:t>المبني:</a:t>
            </a:r>
            <a:r>
              <a:rPr lang="ar-DZ" sz="2000" b="1" dirty="0">
                <a:solidFill>
                  <a:srgbClr val="000000"/>
                </a:solidFill>
                <a:latin typeface="Sakkal Majalla" panose="02000000000000000000" pitchFamily="2" charset="-78"/>
                <a:cs typeface="Sakkal Majalla" panose="02000000000000000000" pitchFamily="2" charset="-78"/>
              </a:rPr>
              <a:t> هو ما لزم حالاً واحدة.</a:t>
            </a:r>
          </a:p>
          <a:p>
            <a:pPr algn="r"/>
            <a:r>
              <a:rPr lang="ar-DZ" sz="2000" b="1" dirty="0">
                <a:solidFill>
                  <a:srgbClr val="006D98"/>
                </a:solidFill>
                <a:latin typeface="Sakkal Majalla" panose="02000000000000000000" pitchFamily="2" charset="-78"/>
                <a:cs typeface="Sakkal Majalla" panose="02000000000000000000" pitchFamily="2" charset="-78"/>
              </a:rPr>
              <a:t>وإن شئت فقل:</a:t>
            </a:r>
            <a:r>
              <a:rPr lang="ar-DZ" sz="2000" b="1" dirty="0">
                <a:solidFill>
                  <a:srgbClr val="000000"/>
                </a:solidFill>
                <a:latin typeface="Sakkal Majalla" panose="02000000000000000000" pitchFamily="2" charset="-78"/>
                <a:cs typeface="Sakkal Majalla" panose="02000000000000000000" pitchFamily="2" charset="-78"/>
              </a:rPr>
              <a:t> ما لا يتغير آخره باختلاف العوامل،</a:t>
            </a:r>
            <a:r>
              <a:rPr lang="ar-DZ" sz="2000" b="1" dirty="0">
                <a:solidFill>
                  <a:srgbClr val="006D98"/>
                </a:solidFill>
                <a:latin typeface="Sakkal Majalla" panose="02000000000000000000" pitchFamily="2" charset="-78"/>
                <a:cs typeface="Sakkal Majalla" panose="02000000000000000000" pitchFamily="2" charset="-78"/>
              </a:rPr>
              <a:t> فالمبني إذاً تعريفه:</a:t>
            </a:r>
            <a:r>
              <a:rPr lang="ar-DZ" sz="2000" b="1" dirty="0">
                <a:solidFill>
                  <a:srgbClr val="000000"/>
                </a:solidFill>
                <a:latin typeface="Sakkal Majalla" panose="02000000000000000000" pitchFamily="2" charset="-78"/>
                <a:cs typeface="Sakkal Majalla" panose="02000000000000000000" pitchFamily="2" charset="-78"/>
              </a:rPr>
              <a:t> ما لا يتغير آخره باختلاف العوامل، بل هو باق على ما هو عليه، لكن ما سبب البناء؟</a:t>
            </a:r>
          </a:p>
          <a:p>
            <a:pPr algn="r" rtl="1"/>
            <a:r>
              <a:rPr lang="ar-DZ" sz="2400" b="1" dirty="0">
                <a:latin typeface="Sakkal Majalla" panose="02000000000000000000" pitchFamily="2" charset="-78"/>
                <a:cs typeface="Sakkal Majalla" panose="02000000000000000000" pitchFamily="2" charset="-78"/>
              </a:rPr>
              <a:t>قال ابن مالك: [</a:t>
            </a:r>
            <a:r>
              <a:rPr lang="ar-DZ" sz="2400" b="1" dirty="0">
                <a:solidFill>
                  <a:srgbClr val="FF0000"/>
                </a:solidFill>
                <a:latin typeface="Sakkal Majalla" panose="02000000000000000000" pitchFamily="2" charset="-78"/>
                <a:cs typeface="Sakkal Majalla" panose="02000000000000000000" pitchFamily="2" charset="-78"/>
              </a:rPr>
              <a:t>لشبه من الحروف مدني</a:t>
            </a:r>
            <a:r>
              <a:rPr lang="ar-DZ" sz="2400" b="1" dirty="0">
                <a:latin typeface="Sakkal Majalla" panose="02000000000000000000" pitchFamily="2" charset="-78"/>
                <a:cs typeface="Sakkal Majalla" panose="02000000000000000000" pitchFamily="2" charset="-78"/>
              </a:rPr>
              <a:t>] أي سبب بناء الأسماء قربها من الحروف في الشبه، والحروف مبنية، فما قاربها شبهاً من الأسماء أعطي حكمها، هكذا ذهب المؤلف رحمه الله وأكثر النحويين.</a:t>
            </a:r>
          </a:p>
          <a:p>
            <a:pPr algn="ctr" rtl="1"/>
            <a:r>
              <a:rPr lang="ar-SA" sz="2400" b="1" dirty="0">
                <a:latin typeface="Sakkal Majalla" panose="02000000000000000000" pitchFamily="2" charset="-78"/>
                <a:cs typeface="Sakkal Majalla" panose="02000000000000000000" pitchFamily="2" charset="-78"/>
              </a:rPr>
              <a:t>والاسمُ منه معربٌ ومبني</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                لشبه</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 من الحروف مُدْني</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 </a:t>
            </a:r>
          </a:p>
          <a:p>
            <a:pPr algn="just" rtl="1"/>
            <a:r>
              <a:rPr lang="ar-SA" sz="2400" b="1" dirty="0">
                <a:solidFill>
                  <a:srgbClr val="C00000"/>
                </a:solidFill>
                <a:latin typeface="Sakkal Majalla" panose="02000000000000000000" pitchFamily="2" charset="-78"/>
                <a:cs typeface="Sakkal Majalla" panose="02000000000000000000" pitchFamily="2" charset="-78"/>
              </a:rPr>
              <a:t>يشير إلى أن الاسم ينقسم إلى قسمين: أحدهما المعرب، وهو: ما سلم من شبه الحروف، والثاني المبني، وهو: ما أشبه الحروف، وهو المعني بقوله: " لشبه من الحروف مدني " أي: لشبه مقرب من الحروف، فعلة البناء منحصرة عند المصنف - رحمه الله تعالى ! - في شبه الحرف.</a:t>
            </a:r>
          </a:p>
          <a:p>
            <a:pPr algn="just" rtl="1"/>
            <a:r>
              <a:rPr lang="ar-SA" sz="2400" b="1" dirty="0">
                <a:latin typeface="Sakkal Majalla" panose="02000000000000000000" pitchFamily="2" charset="-78"/>
                <a:cs typeface="Sakkal Majalla" panose="02000000000000000000" pitchFamily="2" charset="-78"/>
              </a:rPr>
              <a:t>وقد نص سيبويه - رحمه الله - على أن عل</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ة البناء كلها ترجع إلى شبه الحرف.</a:t>
            </a:r>
          </a:p>
          <a:p>
            <a:pPr algn="ctr" rtl="1"/>
            <a:r>
              <a:rPr lang="ar-SA" sz="2400" b="1" dirty="0">
                <a:latin typeface="Sakkal Majalla" panose="02000000000000000000" pitchFamily="2" charset="-78"/>
                <a:cs typeface="Sakkal Majalla" panose="02000000000000000000" pitchFamily="2" charset="-78"/>
              </a:rPr>
              <a:t> كالشبه الوضعي في اسمي </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جئتنا </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            والمعنوي في </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متى</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 و</a:t>
            </a:r>
            <a:r>
              <a:rPr lang="ar-DZ" sz="2400" b="1" dirty="0">
                <a:latin typeface="Sakkal Majalla" panose="02000000000000000000" pitchFamily="2" charset="-78"/>
                <a:cs typeface="Sakkal Majalla" panose="02000000000000000000" pitchFamily="2" charset="-78"/>
              </a:rPr>
              <a:t> (</a:t>
            </a:r>
            <a:r>
              <a:rPr lang="ar-SA" sz="2400" b="1" dirty="0">
                <a:latin typeface="Sakkal Majalla" panose="02000000000000000000" pitchFamily="2" charset="-78"/>
                <a:cs typeface="Sakkal Majalla" panose="02000000000000000000" pitchFamily="2" charset="-78"/>
              </a:rPr>
              <a:t>هنا</a:t>
            </a:r>
            <a:r>
              <a:rPr lang="ar-DZ" sz="2400" b="1" dirty="0">
                <a:latin typeface="Sakkal Majalla" panose="02000000000000000000" pitchFamily="2" charset="-78"/>
                <a:cs typeface="Sakkal Majalla" panose="02000000000000000000" pitchFamily="2" charset="-78"/>
              </a:rPr>
              <a:t> )</a:t>
            </a:r>
            <a:endParaRPr lang="ar-SA" sz="2400" b="1" dirty="0">
              <a:latin typeface="Sakkal Majalla" panose="02000000000000000000" pitchFamily="2" charset="-78"/>
              <a:cs typeface="Sakkal Majalla" panose="02000000000000000000" pitchFamily="2" charset="-78"/>
            </a:endParaRPr>
          </a:p>
          <a:p>
            <a:pPr algn="ctr" rtl="1"/>
            <a:r>
              <a:rPr lang="ar-SA" sz="2400" b="1" dirty="0">
                <a:latin typeface="Sakkal Majalla" panose="02000000000000000000" pitchFamily="2" charset="-78"/>
                <a:cs typeface="Sakkal Majalla" panose="02000000000000000000" pitchFamily="2" charset="-78"/>
              </a:rPr>
              <a:t>وكنيــــــــــــابـــــــــة عن الفعــــــــــــــــل بــــــــــــــــــــــــــلا                 تأثر، وكافتقـــــــــــار أص</a:t>
            </a:r>
            <a:r>
              <a:rPr lang="ar-DZ" sz="2400" b="1" dirty="0">
                <a:latin typeface="Sakkal Majalla" panose="02000000000000000000" pitchFamily="2" charset="-78"/>
                <a:cs typeface="Sakkal Majalla" panose="02000000000000000000" pitchFamily="2" charset="-78"/>
              </a:rPr>
              <a:t>ِّ</a:t>
            </a:r>
            <a:r>
              <a:rPr lang="ar-SA" sz="2400" b="1" dirty="0">
                <a:latin typeface="Sakkal Majalla" panose="02000000000000000000" pitchFamily="2" charset="-78"/>
                <a:cs typeface="Sakkal Majalla" panose="02000000000000000000" pitchFamily="2" charset="-78"/>
              </a:rPr>
              <a:t>ـــــــــــــــــــــــلا </a:t>
            </a:r>
          </a:p>
          <a:p>
            <a:pPr algn="r" rtl="1"/>
            <a:r>
              <a:rPr lang="ar-DZ" sz="2400" b="1" dirty="0">
                <a:solidFill>
                  <a:srgbClr val="0070C0"/>
                </a:solidFill>
                <a:latin typeface="Sakkal Majalla" panose="02000000000000000000" pitchFamily="2" charset="-78"/>
                <a:cs typeface="Sakkal Majalla" panose="02000000000000000000" pitchFamily="2" charset="-78"/>
              </a:rPr>
              <a:t>ذكر في هذين البيتين وجوه شبه الاسم بالحرف في أربعة مواضع: </a:t>
            </a:r>
            <a:endParaRPr lang="en-US" sz="2400" b="1" dirty="0">
              <a:solidFill>
                <a:srgbClr val="0070C0"/>
              </a:solidFill>
              <a:latin typeface="Sakkal Majalla" panose="02000000000000000000" pitchFamily="2" charset="-78"/>
              <a:cs typeface="Sakkal Majalla" panose="02000000000000000000" pitchFamily="2" charset="-78"/>
            </a:endParaRPr>
          </a:p>
          <a:p>
            <a:pPr algn="just" rtl="1"/>
            <a:endParaRPr lang="ar-SA" sz="2400" b="1" dirty="0">
              <a:solidFill>
                <a:srgbClr val="C00000"/>
              </a:solidFill>
              <a:latin typeface="Sakkal Majalla" panose="02000000000000000000" pitchFamily="2" charset="-78"/>
              <a:cs typeface="Sakkal Majalla" panose="02000000000000000000" pitchFamily="2" charset="-78"/>
            </a:endParaRPr>
          </a:p>
          <a:p>
            <a:pPr algn="just" rtl="1"/>
            <a:endParaRPr lang="ar-DZ" sz="2400" b="1" dirty="0">
              <a:solidFill>
                <a:srgbClr val="C00000"/>
              </a:solidFill>
              <a:latin typeface="Sakkal Majalla" panose="02000000000000000000" pitchFamily="2" charset="-78"/>
              <a:cs typeface="Sakkal Majalla" panose="02000000000000000000" pitchFamily="2" charset="-78"/>
            </a:endParaRPr>
          </a:p>
          <a:p>
            <a:pPr algn="r" rtl="1"/>
            <a:endParaRPr lang="ar-DZ" sz="2400" b="1" dirty="0">
              <a:latin typeface="Sakkal Majalla" panose="02000000000000000000" pitchFamily="2" charset="-78"/>
              <a:cs typeface="Sakkal Majalla" panose="02000000000000000000" pitchFamily="2" charset="-78"/>
            </a:endParaRPr>
          </a:p>
          <a:p>
            <a:pPr algn="r" rtl="1"/>
            <a:r>
              <a:rPr lang="en-US" sz="2400" b="1" dirty="0">
                <a:solidFill>
                  <a:srgbClr val="006D98"/>
                </a:solidFill>
                <a:latin typeface="Sakkal Majalla" panose="02000000000000000000" pitchFamily="2" charset="-78"/>
                <a:cs typeface="Sakkal Majalla" panose="02000000000000000000" pitchFamily="2" charset="-78"/>
              </a:rPr>
              <a:t>  </a:t>
            </a:r>
            <a:endParaRPr lang="ar-DZ" sz="2400" b="1" i="0" dirty="0">
              <a:solidFill>
                <a:srgbClr val="000000"/>
              </a:solidFill>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541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6DB77DD-FBDF-43E2-9F2F-7840EA939824}"/>
              </a:ext>
            </a:extLst>
          </p:cNvPr>
          <p:cNvSpPr/>
          <p:nvPr/>
        </p:nvSpPr>
        <p:spPr>
          <a:xfrm>
            <a:off x="8229600" y="821635"/>
            <a:ext cx="324154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a:r>
              <a:rPr lang="ar-DZ" sz="2400" b="1" dirty="0">
                <a:latin typeface="Sakkal Majalla" panose="02000000000000000000" pitchFamily="2" charset="-78"/>
                <a:cs typeface="Sakkal Majalla" panose="02000000000000000000" pitchFamily="2" charset="-78"/>
              </a:rPr>
              <a:t>(فالشبه الأول) :شبهه له في الوضع </a:t>
            </a:r>
          </a:p>
        </p:txBody>
      </p:sp>
      <p:graphicFrame>
        <p:nvGraphicFramePr>
          <p:cNvPr id="6" name="رسم تخطيطي 5">
            <a:extLst>
              <a:ext uri="{FF2B5EF4-FFF2-40B4-BE49-F238E27FC236}">
                <a16:creationId xmlns:a16="http://schemas.microsoft.com/office/drawing/2014/main" id="{721C42AE-FC0B-4960-84C4-BC846D9B0FBD}"/>
              </a:ext>
            </a:extLst>
          </p:cNvPr>
          <p:cNvGraphicFramePr/>
          <p:nvPr>
            <p:extLst>
              <p:ext uri="{D42A27DB-BD31-4B8C-83A1-F6EECF244321}">
                <p14:modId xmlns:p14="http://schemas.microsoft.com/office/powerpoint/2010/main" val="4033721521"/>
              </p:ext>
            </p:extLst>
          </p:nvPr>
        </p:nvGraphicFramePr>
        <p:xfrm>
          <a:off x="636104" y="1491662"/>
          <a:ext cx="10835045" cy="4418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06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FF916E4B-654E-4FC0-B9FD-F087DB9DF51F}"/>
              </a:ext>
            </a:extLst>
          </p:cNvPr>
          <p:cNvSpPr txBox="1"/>
          <p:nvPr/>
        </p:nvSpPr>
        <p:spPr>
          <a:xfrm>
            <a:off x="7765775" y="821635"/>
            <a:ext cx="3550784" cy="40011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1">
            <a:spAutoFit/>
          </a:bodyPr>
          <a:lstStyle/>
          <a:p>
            <a:pPr algn="r"/>
            <a:r>
              <a:rPr lang="ar-DZ" sz="2000" b="1" dirty="0">
                <a:latin typeface="Sakkal Majalla" panose="02000000000000000000" pitchFamily="2" charset="-78"/>
                <a:cs typeface="Sakkal Majalla" panose="02000000000000000000" pitchFamily="2" charset="-78"/>
              </a:rPr>
              <a:t>والشبه الثاني  المعنوي في بناء متى والإشارة</a:t>
            </a:r>
          </a:p>
        </p:txBody>
      </p:sp>
      <p:graphicFrame>
        <p:nvGraphicFramePr>
          <p:cNvPr id="4" name="رسم تخطيطي 3">
            <a:extLst>
              <a:ext uri="{FF2B5EF4-FFF2-40B4-BE49-F238E27FC236}">
                <a16:creationId xmlns:a16="http://schemas.microsoft.com/office/drawing/2014/main" id="{0F031325-1845-4C94-AF9D-CEB71FFC2515}"/>
              </a:ext>
            </a:extLst>
          </p:cNvPr>
          <p:cNvGraphicFramePr/>
          <p:nvPr>
            <p:extLst>
              <p:ext uri="{D42A27DB-BD31-4B8C-83A1-F6EECF244321}">
                <p14:modId xmlns:p14="http://schemas.microsoft.com/office/powerpoint/2010/main" val="2524093538"/>
              </p:ext>
            </p:extLst>
          </p:nvPr>
        </p:nvGraphicFramePr>
        <p:xfrm>
          <a:off x="927653" y="1427994"/>
          <a:ext cx="10588486" cy="4124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75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7F01A038-7AD8-4520-9246-D62819B62F12}"/>
              </a:ext>
            </a:extLst>
          </p:cNvPr>
          <p:cNvGraphicFramePr/>
          <p:nvPr>
            <p:extLst>
              <p:ext uri="{D42A27DB-BD31-4B8C-83A1-F6EECF244321}">
                <p14:modId xmlns:p14="http://schemas.microsoft.com/office/powerpoint/2010/main" val="2045590062"/>
              </p:ext>
            </p:extLst>
          </p:nvPr>
        </p:nvGraphicFramePr>
        <p:xfrm>
          <a:off x="834887" y="742121"/>
          <a:ext cx="10588487" cy="3776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91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5048033D-AAFF-45D3-B2F6-EA79D7497673}"/>
              </a:ext>
            </a:extLst>
          </p:cNvPr>
          <p:cNvSpPr/>
          <p:nvPr/>
        </p:nvSpPr>
        <p:spPr>
          <a:xfrm>
            <a:off x="8560904" y="622853"/>
            <a:ext cx="2862470" cy="59634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r"/>
            <a:r>
              <a:rPr lang="ar-DZ" sz="2400" b="1" dirty="0">
                <a:latin typeface="Sakkal Majalla" panose="02000000000000000000" pitchFamily="2" charset="-78"/>
                <a:cs typeface="Sakkal Majalla" panose="02000000000000000000" pitchFamily="2" charset="-78"/>
              </a:rPr>
              <a:t>والشبه الثالث: الشبه النيابي</a:t>
            </a:r>
          </a:p>
        </p:txBody>
      </p:sp>
      <p:sp>
        <p:nvSpPr>
          <p:cNvPr id="2" name="مربع نص 1">
            <a:extLst>
              <a:ext uri="{FF2B5EF4-FFF2-40B4-BE49-F238E27FC236}">
                <a16:creationId xmlns:a16="http://schemas.microsoft.com/office/drawing/2014/main" id="{EC89B424-9858-4723-BFE9-24D2D2639EBF}"/>
              </a:ext>
            </a:extLst>
          </p:cNvPr>
          <p:cNvSpPr txBox="1"/>
          <p:nvPr/>
        </p:nvSpPr>
        <p:spPr>
          <a:xfrm>
            <a:off x="861390" y="1433833"/>
            <a:ext cx="10561984" cy="4801314"/>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ar-DZ" sz="2400" dirty="0">
                <a:latin typeface="Sakkal Majalla" panose="02000000000000000000" pitchFamily="2" charset="-78"/>
                <a:cs typeface="Sakkal Majalla" panose="02000000000000000000" pitchFamily="2" charset="-78"/>
              </a:rPr>
              <a:t>(</a:t>
            </a:r>
            <a:r>
              <a:rPr lang="ar-DZ" sz="2400" dirty="0">
                <a:solidFill>
                  <a:srgbClr val="FF0000"/>
                </a:solidFill>
                <a:latin typeface="Sakkal Majalla" panose="02000000000000000000" pitchFamily="2" charset="-78"/>
                <a:cs typeface="Sakkal Majalla" panose="02000000000000000000" pitchFamily="2" charset="-78"/>
              </a:rPr>
              <a:t>معنى النيابة عن الفعل بلا تؤثر في بناء أسماء الأفعال</a:t>
            </a:r>
            <a:r>
              <a:rPr lang="ar-DZ" sz="2400" dirty="0">
                <a:latin typeface="Sakkal Majalla" panose="02000000000000000000" pitchFamily="2" charset="-78"/>
                <a:cs typeface="Sakkal Majalla" panose="02000000000000000000" pitchFamily="2" charset="-78"/>
              </a:rPr>
              <a:t>)</a:t>
            </a:r>
          </a:p>
          <a:p>
            <a:pPr algn="r"/>
            <a:endParaRPr lang="ar-DZ" dirty="0"/>
          </a:p>
          <a:p>
            <a:pPr algn="r"/>
            <a:r>
              <a:rPr lang="ar-DZ" sz="2400" dirty="0">
                <a:latin typeface="Sakkal Majalla" panose="02000000000000000000" pitchFamily="2" charset="-78"/>
                <a:cs typeface="Sakkal Majalla" panose="02000000000000000000" pitchFamily="2" charset="-78"/>
              </a:rPr>
              <a:t>قوله:(وكنيابة عن الفعل بلا تأثر)، أي: أن يشبه الحرف في النيابة، وذلك في العمل بلا تأثر بالعوامل؛ لأن الحرف يعمل ولا يتأثر، فهو يعمل ولا يعمل فيه، ف</a:t>
            </a:r>
            <a:r>
              <a:rPr lang="ar-DZ" sz="2400" dirty="0">
                <a:solidFill>
                  <a:srgbClr val="FF0000"/>
                </a:solidFill>
                <a:latin typeface="Sakkal Majalla" panose="02000000000000000000" pitchFamily="2" charset="-78"/>
                <a:cs typeface="Sakkal Majalla" panose="02000000000000000000" pitchFamily="2" charset="-78"/>
              </a:rPr>
              <a:t>في</a:t>
            </a:r>
            <a:r>
              <a:rPr lang="ar-DZ" sz="2400" dirty="0">
                <a:latin typeface="Sakkal Majalla" panose="02000000000000000000" pitchFamily="2" charset="-78"/>
                <a:cs typeface="Sakkal Majalla" panose="02000000000000000000" pitchFamily="2" charset="-78"/>
              </a:rPr>
              <a:t> -مثلاً- تعمل الجر؛ ولكن لا يعمل فيها، فلو قلت مثلاً: جلست في المسجد، تقول: جلست: فعل وفاعل وفي: حرف جر، والمسجد: مجرور بفي، ففي عملت ولم يعمل فيها.</a:t>
            </a:r>
          </a:p>
          <a:p>
            <a:pPr algn="r" rtl="1"/>
            <a:r>
              <a:rPr lang="ar-DZ" sz="2400" dirty="0">
                <a:latin typeface="Sakkal Majalla" panose="02000000000000000000" pitchFamily="2" charset="-78"/>
                <a:cs typeface="Sakkal Majalla" panose="02000000000000000000" pitchFamily="2" charset="-78"/>
              </a:rPr>
              <a:t>فما شابه الحرف من هذه الناحية -أي: صار يعمل ولا يعمل فيه- فهو مبني، فجميع أسماء الأفعال مبنية.</a:t>
            </a:r>
          </a:p>
          <a:p>
            <a:pPr algn="r" rtl="1"/>
            <a:r>
              <a:rPr lang="ar-DZ" sz="2400" dirty="0">
                <a:latin typeface="Sakkal Majalla" panose="02000000000000000000" pitchFamily="2" charset="-78"/>
                <a:cs typeface="Sakkal Majalla" panose="02000000000000000000" pitchFamily="2" charset="-78"/>
              </a:rPr>
              <a:t>وخرج بذلك المصدر النائب عن فعله، فإنه ينوب عن الفعل ولكن بتأثر، مثل أن تقول: ضرباً زيداً، بمعنى: اضرب زيداً، فكلمة (ضرباً) هنا غير مبنية مع أنها تنوب عن الفعل؛ لكنها تتأثر بالعوامل، فلذلك لم تكن مبنية.</a:t>
            </a:r>
          </a:p>
          <a:p>
            <a:pPr algn="r" rtl="1"/>
            <a:r>
              <a:rPr lang="ar-DZ" sz="2400" dirty="0">
                <a:latin typeface="Sakkal Majalla" panose="02000000000000000000" pitchFamily="2" charset="-78"/>
                <a:cs typeface="Sakkal Majalla" panose="02000000000000000000" pitchFamily="2" charset="-78"/>
              </a:rPr>
              <a:t>وأمثلة ذلك أن تقول: يعجبني ضَرْبُ زيد عمراً، وتقول: أنكرت ضَرْبَ زيد عمراً، وتقول: عجبت من ضَرْبِ زيد عمراً، فتجد كلمة (ضَرْب) تتأثر بالعوامل، إذاً فلا تدخل بل تخرج بقول ابن مالك رحمه الله: (عن الفعل بلا تأثر).</a:t>
            </a:r>
          </a:p>
          <a:p>
            <a:pPr algn="r" rtl="1"/>
            <a:r>
              <a:rPr lang="ar-DZ" sz="2400" dirty="0">
                <a:solidFill>
                  <a:srgbClr val="FF0000"/>
                </a:solidFill>
                <a:latin typeface="Sakkal Majalla" panose="02000000000000000000" pitchFamily="2" charset="-78"/>
                <a:cs typeface="Sakkal Majalla" panose="02000000000000000000" pitchFamily="2" charset="-78"/>
              </a:rPr>
              <a:t>وكذلك كأسماء الافعال</a:t>
            </a:r>
            <a:r>
              <a:rPr lang="ar-DZ" sz="2400" dirty="0">
                <a:latin typeface="Sakkal Majalla" panose="02000000000000000000" pitchFamily="2" charset="-78"/>
                <a:cs typeface="Sakkal Majalla" panose="02000000000000000000" pitchFamily="2" charset="-78"/>
              </a:rPr>
              <a:t>، نحو " </a:t>
            </a:r>
            <a:r>
              <a:rPr lang="ar-DZ" sz="2400" dirty="0">
                <a:solidFill>
                  <a:srgbClr val="00B0F0"/>
                </a:solidFill>
                <a:latin typeface="Sakkal Majalla" panose="02000000000000000000" pitchFamily="2" charset="-78"/>
                <a:cs typeface="Sakkal Majalla" panose="02000000000000000000" pitchFamily="2" charset="-78"/>
              </a:rPr>
              <a:t>دراك</a:t>
            </a:r>
            <a:r>
              <a:rPr lang="ar-DZ" sz="2400" dirty="0">
                <a:latin typeface="Sakkal Majalla" panose="02000000000000000000" pitchFamily="2" charset="-78"/>
                <a:cs typeface="Sakkal Majalla" panose="02000000000000000000" pitchFamily="2" charset="-78"/>
              </a:rPr>
              <a:t> زيدا " فدراك: مبني، لشبهه بالحرف في كونه يعمل ولا يعمل فيه غيره (*) كما أن الحرف كذلك.. </a:t>
            </a:r>
          </a:p>
          <a:p>
            <a:pPr algn="r"/>
            <a:endParaRPr lang="ar-DZ"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6910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F7F35EFD-BE2B-4091-ABBA-D5ACB8F3FFD8}"/>
              </a:ext>
            </a:extLst>
          </p:cNvPr>
          <p:cNvSpPr/>
          <p:nvPr/>
        </p:nvSpPr>
        <p:spPr>
          <a:xfrm>
            <a:off x="702365" y="802550"/>
            <a:ext cx="10721009" cy="4524315"/>
          </a:xfrm>
          <a:prstGeom prst="rect">
            <a:avLst/>
          </a:prstGeom>
        </p:spPr>
        <p:txBody>
          <a:bodyPr wrap="square">
            <a:spAutoFit/>
          </a:bodyPr>
          <a:lstStyle/>
          <a:p>
            <a:pPr algn="just" rtl="1"/>
            <a:r>
              <a:rPr lang="ar-DZ" sz="2400" b="1" dirty="0">
                <a:latin typeface="Sakkal Majalla" panose="02000000000000000000" pitchFamily="2" charset="-78"/>
                <a:cs typeface="Sakkal Majalla" panose="02000000000000000000" pitchFamily="2" charset="-78"/>
              </a:rPr>
              <a:t>(*) اسم الفعل ما دام مقصودا معناه لا يدخل عليه عامل أصلا، فضلا عن أن يعمل فيه، وعبارة الشارح كغيره توهم أن العوامل قد تدخل عليه ولكنها لا تؤثر فيه، فكان الأولى به أن يقول " ولا يدخل عليه عامل أصلا " بدلا من قوله " ولا يعمل فيه غيره " وقولنا " ما دام مقصودا منه معناه " نريد به الاشارة إلى أن اسم الفعل إذا لم يقصد به معناه - بأن يقصد لفظه مثلا - فإن العامل قد يدخل عليه، وذلك كما في قول زهير بن أبي سلمى المزني:</a:t>
            </a:r>
          </a:p>
          <a:p>
            <a:pPr algn="ctr" rtl="1"/>
            <a:r>
              <a:rPr lang="ar-DZ" sz="2400" b="1" dirty="0">
                <a:solidFill>
                  <a:srgbClr val="FF0000"/>
                </a:solidFill>
                <a:latin typeface="Sakkal Majalla" panose="02000000000000000000" pitchFamily="2" charset="-78"/>
                <a:cs typeface="Sakkal Majalla" panose="02000000000000000000" pitchFamily="2" charset="-78"/>
              </a:rPr>
              <a:t>ولنعم حشو الدرع أنت إذا             دُعيت </a:t>
            </a:r>
            <a:r>
              <a:rPr lang="ar-DZ" sz="2400" b="1" dirty="0">
                <a:solidFill>
                  <a:srgbClr val="00B050"/>
                </a:solidFill>
                <a:latin typeface="Sakkal Majalla" panose="02000000000000000000" pitchFamily="2" charset="-78"/>
                <a:cs typeface="Sakkal Majalla" panose="02000000000000000000" pitchFamily="2" charset="-78"/>
              </a:rPr>
              <a:t>نزال</a:t>
            </a:r>
            <a:r>
              <a:rPr lang="ar-DZ" sz="2400" b="1" dirty="0">
                <a:solidFill>
                  <a:srgbClr val="FF0000"/>
                </a:solidFill>
                <a:latin typeface="Sakkal Majalla" panose="02000000000000000000" pitchFamily="2" charset="-78"/>
                <a:cs typeface="Sakkal Majalla" panose="02000000000000000000" pitchFamily="2" charset="-78"/>
              </a:rPr>
              <a:t> ولُجَّ في الذُعر </a:t>
            </a:r>
          </a:p>
          <a:p>
            <a:pPr algn="just" rtl="1"/>
            <a:r>
              <a:rPr lang="ar-DZ" sz="2400" b="1" dirty="0">
                <a:latin typeface="Sakkal Majalla" panose="02000000000000000000" pitchFamily="2" charset="-78"/>
                <a:cs typeface="Sakkal Majalla" panose="02000000000000000000" pitchFamily="2" charset="-78"/>
              </a:rPr>
              <a:t>ف</a:t>
            </a:r>
            <a:r>
              <a:rPr lang="ar-DZ" sz="2400" b="1" dirty="0">
                <a:solidFill>
                  <a:srgbClr val="FF0000"/>
                </a:solidFill>
                <a:latin typeface="Sakkal Majalla" panose="02000000000000000000" pitchFamily="2" charset="-78"/>
                <a:cs typeface="Sakkal Majalla" panose="02000000000000000000" pitchFamily="2" charset="-78"/>
              </a:rPr>
              <a:t>نزال</a:t>
            </a:r>
            <a:r>
              <a:rPr lang="ar-DZ" sz="2400" b="1" dirty="0">
                <a:latin typeface="Sakkal Majalla" panose="02000000000000000000" pitchFamily="2" charset="-78"/>
                <a:cs typeface="Sakkal Majalla" panose="02000000000000000000" pitchFamily="2" charset="-78"/>
              </a:rPr>
              <a:t> في هذا البيت مقصود بها اللفظ، ولذلك وقعت نائب فاعل، فهي مرفوعة بضمة مقدرة على آخرها منع من </a:t>
            </a:r>
            <a:r>
              <a:rPr lang="ar-DZ" sz="2400" b="1" dirty="0" err="1">
                <a:latin typeface="Sakkal Majalla" panose="02000000000000000000" pitchFamily="2" charset="-78"/>
                <a:cs typeface="Sakkal Majalla" panose="02000000000000000000" pitchFamily="2" charset="-78"/>
              </a:rPr>
              <a:t>ظهوها</a:t>
            </a:r>
            <a:r>
              <a:rPr lang="ar-DZ" sz="2400" b="1" dirty="0">
                <a:latin typeface="Sakkal Majalla" panose="02000000000000000000" pitchFamily="2" charset="-78"/>
                <a:cs typeface="Sakkal Majalla" panose="02000000000000000000" pitchFamily="2" charset="-78"/>
              </a:rPr>
              <a:t> اشتغال المحل بحركة البناء الأصلي.</a:t>
            </a:r>
          </a:p>
          <a:p>
            <a:pPr algn="just" rtl="1"/>
            <a:r>
              <a:rPr lang="ar-DZ" sz="2400" b="1" dirty="0">
                <a:solidFill>
                  <a:srgbClr val="00B050"/>
                </a:solidFill>
                <a:latin typeface="Sakkal Majalla" panose="02000000000000000000" pitchFamily="2" charset="-78"/>
                <a:cs typeface="Sakkal Majalla" panose="02000000000000000000" pitchFamily="2" charset="-78"/>
              </a:rPr>
              <a:t>الخلاصة</a:t>
            </a:r>
          </a:p>
          <a:p>
            <a:pPr algn="just" rtl="1"/>
            <a:r>
              <a:rPr lang="ar-DZ" sz="2400" b="1" dirty="0">
                <a:latin typeface="Sakkal Majalla" panose="02000000000000000000" pitchFamily="2" charset="-78"/>
                <a:cs typeface="Sakkal Majalla" panose="02000000000000000000" pitchFamily="2" charset="-78"/>
              </a:rPr>
              <a:t>وحاصل ما ذكره المصنف أن المصدر الموضوع موضع الفعل وأسماء الافعال اشتركا في النيابة مناب الفعل، لكن المصدر متأثر بالعامل، فأعرب لعدم مشابهته الحرف، وأسماء الافعال غير متأثرة بالعامل، فبنيت لمشابهتها الحرف في أنها نائبة عن الفعل وغير متأثرة به. وهذا الذي ذكره المصنف مبني على أن أسماء الأفعال لا محل لها من الاعراب .</a:t>
            </a:r>
          </a:p>
          <a:p>
            <a:pPr algn="just" rtl="1"/>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3275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43327D09-17C9-4AA1-ADCB-8EB699D171AB}"/>
              </a:ext>
            </a:extLst>
          </p:cNvPr>
          <p:cNvSpPr/>
          <p:nvPr/>
        </p:nvSpPr>
        <p:spPr>
          <a:xfrm>
            <a:off x="9316279" y="766176"/>
            <a:ext cx="204891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r" rtl="1"/>
            <a:r>
              <a:rPr lang="ar-DZ" sz="2000" b="1" dirty="0">
                <a:latin typeface="Sakkal Majalla" panose="02000000000000000000" pitchFamily="2" charset="-78"/>
                <a:cs typeface="Sakkal Majalla" panose="02000000000000000000" pitchFamily="2" charset="-78"/>
              </a:rPr>
              <a:t>الشبه الرابع: الافتقار</a:t>
            </a:r>
          </a:p>
        </p:txBody>
      </p:sp>
      <p:sp>
        <p:nvSpPr>
          <p:cNvPr id="3" name="مستطيل 2">
            <a:extLst>
              <a:ext uri="{FF2B5EF4-FFF2-40B4-BE49-F238E27FC236}">
                <a16:creationId xmlns:a16="http://schemas.microsoft.com/office/drawing/2014/main" id="{E2C738B0-E66A-4E20-9175-6C335AD696D0}"/>
              </a:ext>
            </a:extLst>
          </p:cNvPr>
          <p:cNvSpPr/>
          <p:nvPr/>
        </p:nvSpPr>
        <p:spPr>
          <a:xfrm>
            <a:off x="795131" y="1444488"/>
            <a:ext cx="10570062" cy="4154984"/>
          </a:xfrm>
          <a:prstGeom prst="rect">
            <a:avLst/>
          </a:prstGeom>
        </p:spPr>
        <p:txBody>
          <a:bodyPr wrap="square">
            <a:spAutoFit/>
          </a:bodyPr>
          <a:lstStyle/>
          <a:p>
            <a:pPr algn="just" rtl="1"/>
            <a:r>
              <a:rPr lang="ar-DZ" sz="2400" b="1" dirty="0">
                <a:latin typeface="Sakkal Majalla" panose="02000000000000000000" pitchFamily="2" charset="-78"/>
                <a:cs typeface="Sakkal Majalla" panose="02000000000000000000" pitchFamily="2" charset="-78"/>
              </a:rPr>
              <a:t>قال ابن مالك: [وكافتقار أصلا] يعني أن يشبه الاسم الحرف في الافتقار الأصلي، ويشير بذلك إلى </a:t>
            </a:r>
            <a:r>
              <a:rPr lang="ar-DZ" sz="2400" b="1" dirty="0">
                <a:solidFill>
                  <a:srgbClr val="FF0000"/>
                </a:solidFill>
                <a:latin typeface="Sakkal Majalla" panose="02000000000000000000" pitchFamily="2" charset="-78"/>
                <a:cs typeface="Sakkal Majalla" panose="02000000000000000000" pitchFamily="2" charset="-78"/>
              </a:rPr>
              <a:t>الأسماء الموصولة</a:t>
            </a:r>
            <a:r>
              <a:rPr lang="ar-DZ" sz="2400" b="1" dirty="0">
                <a:latin typeface="Sakkal Majalla" panose="02000000000000000000" pitchFamily="2" charset="-78"/>
                <a:cs typeface="Sakkal Majalla" panose="02000000000000000000" pitchFamily="2" charset="-78"/>
              </a:rPr>
              <a:t>.</a:t>
            </a:r>
          </a:p>
          <a:p>
            <a:pPr algn="r" rtl="1"/>
            <a:endParaRPr lang="ar-DZ" sz="2400" b="1" dirty="0">
              <a:latin typeface="Sakkal Majalla" panose="02000000000000000000" pitchFamily="2" charset="-78"/>
              <a:cs typeface="Sakkal Majalla" panose="02000000000000000000" pitchFamily="2" charset="-78"/>
            </a:endParaRPr>
          </a:p>
          <a:p>
            <a:pPr algn="r" rtl="1"/>
            <a:r>
              <a:rPr lang="ar-DZ" sz="2400" b="1" dirty="0">
                <a:latin typeface="Sakkal Majalla" panose="02000000000000000000" pitchFamily="2" charset="-78"/>
                <a:cs typeface="Sakkal Majalla" panose="02000000000000000000" pitchFamily="2" charset="-78"/>
              </a:rPr>
              <a:t>وقوله: (أصّلا) احترز به عما إذا كان الافتقار عارضاً؛ فإنه لا يوجب البناء.</a:t>
            </a:r>
          </a:p>
          <a:p>
            <a:pPr algn="r" rtl="1"/>
            <a:endParaRPr lang="ar-DZ" sz="2400" b="1" dirty="0">
              <a:latin typeface="Sakkal Majalla" panose="02000000000000000000" pitchFamily="2" charset="-78"/>
              <a:cs typeface="Sakkal Majalla" panose="02000000000000000000" pitchFamily="2" charset="-78"/>
            </a:endParaRPr>
          </a:p>
          <a:p>
            <a:pPr algn="r" rtl="1"/>
            <a:r>
              <a:rPr lang="ar-DZ" sz="2400" b="1" dirty="0">
                <a:solidFill>
                  <a:srgbClr val="FF0000"/>
                </a:solidFill>
                <a:latin typeface="Sakkal Majalla" panose="02000000000000000000" pitchFamily="2" charset="-78"/>
                <a:cs typeface="Sakkal Majalla" panose="02000000000000000000" pitchFamily="2" charset="-78"/>
              </a:rPr>
              <a:t>مثال العارض: </a:t>
            </a:r>
            <a:r>
              <a:rPr lang="ar-DZ" sz="2400" b="1" dirty="0">
                <a:latin typeface="Sakkal Majalla" panose="02000000000000000000" pitchFamily="2" charset="-78"/>
                <a:cs typeface="Sakkal Majalla" panose="02000000000000000000" pitchFamily="2" charset="-78"/>
              </a:rPr>
              <a:t>افتقار الموصوف للصفة، تقول: </a:t>
            </a:r>
            <a:r>
              <a:rPr lang="ar-DZ" sz="2400" b="1" dirty="0">
                <a:solidFill>
                  <a:srgbClr val="00B0F0"/>
                </a:solidFill>
                <a:latin typeface="Sakkal Majalla" panose="02000000000000000000" pitchFamily="2" charset="-78"/>
                <a:cs typeface="Sakkal Majalla" panose="02000000000000000000" pitchFamily="2" charset="-78"/>
              </a:rPr>
              <a:t>مررت برجل يشكو ألماً في رجله</a:t>
            </a:r>
            <a:r>
              <a:rPr lang="ar-DZ" sz="2400" b="1" dirty="0">
                <a:latin typeface="Sakkal Majalla" panose="02000000000000000000" pitchFamily="2" charset="-78"/>
                <a:cs typeface="Sakkal Majalla" panose="02000000000000000000" pitchFamily="2" charset="-78"/>
              </a:rPr>
              <a:t>، تريد أن تبين حال الرجل فلابد أن تقول: يشكو ألماً في رجله، لكن هذا الافتقار عارض، ولو أردت ألا تبين وقلت: مررت برجل، لاستقام الكلام.</a:t>
            </a:r>
          </a:p>
          <a:p>
            <a:pPr algn="r" rtl="1"/>
            <a:endParaRPr lang="ar-DZ" sz="2400" b="1" dirty="0">
              <a:latin typeface="Sakkal Majalla" panose="02000000000000000000" pitchFamily="2" charset="-78"/>
              <a:cs typeface="Sakkal Majalla" panose="02000000000000000000" pitchFamily="2" charset="-78"/>
            </a:endParaRPr>
          </a:p>
          <a:p>
            <a:pPr algn="just" rtl="1"/>
            <a:r>
              <a:rPr lang="ar-DZ" sz="2400" b="1" dirty="0">
                <a:latin typeface="Sakkal Majalla" panose="02000000000000000000" pitchFamily="2" charset="-78"/>
                <a:cs typeface="Sakkal Majalla" panose="02000000000000000000" pitchFamily="2" charset="-78"/>
              </a:rPr>
              <a:t>كذلك أيضاً لابد أن يكون الافتقار إلى جملة أو شبهها، فإن كان الافتقار إلى مفرد لم تكن الكلمة مبنية، مثل كلمة (سبحان)، فهي مفتقرة إلى الإضافة؛ لأنها دائماً تأتي مضافة لا مفردة، ومع ذلك هي معربة؛ لأن افتقارها إلى غير جملة لا إلى جملة.</a:t>
            </a:r>
          </a:p>
          <a:p>
            <a:pPr algn="just" rtl="1"/>
            <a:endParaRPr lang="ar-DZ"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991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شريط مثقب 1">
            <a:extLst>
              <a:ext uri="{FF2B5EF4-FFF2-40B4-BE49-F238E27FC236}">
                <a16:creationId xmlns:a16="http://schemas.microsoft.com/office/drawing/2014/main" id="{2F743A56-89E9-44D8-B259-44340615B9B0}"/>
              </a:ext>
            </a:extLst>
          </p:cNvPr>
          <p:cNvSpPr/>
          <p:nvPr/>
        </p:nvSpPr>
        <p:spPr>
          <a:xfrm>
            <a:off x="2027582" y="1510748"/>
            <a:ext cx="9024731" cy="4253948"/>
          </a:xfrm>
          <a:prstGeom prst="flowChartPunchedTap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1" anchor="ctr"/>
          <a:lstStyle/>
          <a:p>
            <a:pPr algn="r"/>
            <a:r>
              <a:rPr lang="ar-DZ" sz="2800" dirty="0">
                <a:latin typeface="Sakkal Majalla" panose="02000000000000000000" pitchFamily="2" charset="-78"/>
                <a:cs typeface="DecoType Naskh Extensions" panose="02010400000000000000" pitchFamily="2" charset="-78"/>
              </a:rPr>
              <a:t>المبني من الأسماء ستة أبواب ذكرها ابن مالك: الضمائر، أسماء الشرط، أسماء الاستفهام، أسماء الإشارة، أسماء الأفعال، الأسماء الموصولة.</a:t>
            </a:r>
          </a:p>
          <a:p>
            <a:pPr algn="r"/>
            <a:endParaRPr lang="ar-DZ" sz="2800" dirty="0">
              <a:latin typeface="Sakkal Majalla" panose="02000000000000000000" pitchFamily="2" charset="-78"/>
              <a:cs typeface="DecoType Naskh Extensions" panose="02010400000000000000" pitchFamily="2" charset="-78"/>
            </a:endParaRPr>
          </a:p>
          <a:p>
            <a:pPr algn="r"/>
            <a:r>
              <a:rPr lang="ar-DZ" sz="2800" dirty="0">
                <a:latin typeface="Sakkal Majalla" panose="02000000000000000000" pitchFamily="2" charset="-78"/>
                <a:cs typeface="DecoType Naskh Extensions" panose="02010400000000000000" pitchFamily="2" charset="-78"/>
              </a:rPr>
              <a:t>وعلة البناء فيها مشابهة الحرف، ومشابهة الحرف أنواع: الشبه الوضعي، الشبه المعنوي، الشبه، الشبه النيابي، الشبه الافتقاري.</a:t>
            </a:r>
          </a:p>
        </p:txBody>
      </p:sp>
    </p:spTree>
    <p:extLst>
      <p:ext uri="{BB962C8B-B14F-4D97-AF65-F5344CB8AC3E}">
        <p14:creationId xmlns:p14="http://schemas.microsoft.com/office/powerpoint/2010/main" val="18012133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174</TotalTime>
  <Words>2008</Words>
  <Application>Microsoft Office PowerPoint</Application>
  <PresentationFormat>شاشة عريضة</PresentationFormat>
  <Paragraphs>85</Paragraphs>
  <Slides>13</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13</vt:i4>
      </vt:variant>
    </vt:vector>
  </HeadingPairs>
  <TitlesOfParts>
    <vt:vector size="17" baseType="lpstr">
      <vt:lpstr>Arial</vt:lpstr>
      <vt:lpstr>Garamond</vt:lpstr>
      <vt:lpstr>Sakkal Majalla</vt:lpstr>
      <vt:lpstr>عضوي</vt:lpstr>
      <vt:lpstr>المحاضرة الثالثة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dc:title>
  <dc:creator>samir bouabdallah</dc:creator>
  <cp:lastModifiedBy>samir bouabdallah</cp:lastModifiedBy>
  <cp:revision>3</cp:revision>
  <dcterms:created xsi:type="dcterms:W3CDTF">2024-04-11T10:50:20Z</dcterms:created>
  <dcterms:modified xsi:type="dcterms:W3CDTF">2024-04-11T14:27:47Z</dcterms:modified>
</cp:coreProperties>
</file>