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4" r:id="rId2"/>
    <p:sldId id="282" r:id="rId3"/>
    <p:sldId id="283" r:id="rId4"/>
    <p:sldId id="307" r:id="rId5"/>
    <p:sldId id="310" r:id="rId6"/>
    <p:sldId id="308" r:id="rId7"/>
    <p:sldId id="309" r:id="rId8"/>
    <p:sldId id="316" r:id="rId9"/>
    <p:sldId id="328" r:id="rId10"/>
    <p:sldId id="319" r:id="rId11"/>
    <p:sldId id="320" r:id="rId12"/>
    <p:sldId id="318" r:id="rId13"/>
    <p:sldId id="312" r:id="rId14"/>
    <p:sldId id="313" r:id="rId15"/>
    <p:sldId id="327" r:id="rId16"/>
    <p:sldId id="314" r:id="rId17"/>
    <p:sldId id="315" r:id="rId18"/>
    <p:sldId id="311" r:id="rId19"/>
    <p:sldId id="326" r:id="rId20"/>
    <p:sldId id="263" r:id="rId21"/>
    <p:sldId id="265" r:id="rId22"/>
    <p:sldId id="266" r:id="rId23"/>
    <p:sldId id="285" r:id="rId24"/>
    <p:sldId id="290" r:id="rId25"/>
    <p:sldId id="289" r:id="rId26"/>
    <p:sldId id="291" r:id="rId27"/>
    <p:sldId id="321" r:id="rId28"/>
    <p:sldId id="267" r:id="rId29"/>
    <p:sldId id="322" r:id="rId30"/>
    <p:sldId id="293" r:id="rId31"/>
    <p:sldId id="295" r:id="rId32"/>
    <p:sldId id="302" r:id="rId33"/>
    <p:sldId id="303" r:id="rId34"/>
    <p:sldId id="304" r:id="rId35"/>
    <p:sldId id="305" r:id="rId36"/>
    <p:sldId id="306" r:id="rId37"/>
    <p:sldId id="296" r:id="rId38"/>
    <p:sldId id="297" r:id="rId39"/>
    <p:sldId id="299" r:id="rId40"/>
    <p:sldId id="269" r:id="rId41"/>
    <p:sldId id="301" r:id="rId42"/>
    <p:sldId id="271" r:id="rId43"/>
    <p:sldId id="278" r:id="rId44"/>
    <p:sldId id="286" r:id="rId45"/>
    <p:sldId id="323" r:id="rId46"/>
    <p:sldId id="324" r:id="rId47"/>
    <p:sldId id="32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69818-8845-4093-A12C-686493DFBADF}" type="datetimeFigureOut">
              <a:rPr lang="en-US" smtClean="0"/>
              <a:pPr/>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AB008-6881-47C4-904C-F860B35635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D2539-08FC-4F79-835C-64F6CD612B52}" type="slidenum">
              <a:rPr lang="en-US"/>
              <a:pPr/>
              <a:t>32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82E57-4E79-4A7C-9840-50FF73529C50}" type="slidenum">
              <a:rPr lang="en-US"/>
              <a:pPr/>
              <a:t>33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098D4-2794-4B32-A1D2-F499E885F2D7}" type="slidenum">
              <a:rPr lang="en-US"/>
              <a:pPr/>
              <a:t>34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FD295-BF01-4568-BD6D-2D7B2EEEA9B2}" type="slidenum">
              <a:rPr lang="en-US"/>
              <a:pPr/>
              <a:t>35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1FEA4-30FF-4A07-9CEA-4A5B71656830}" type="slidenum">
              <a:rPr lang="en-US"/>
              <a:pPr/>
              <a:t>36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F4572-166C-4D7A-9434-971B113ECC83}" type="slidenum">
              <a:rPr lang="en-US"/>
              <a:pPr/>
              <a:t>39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C6DD65-AB6C-45A5-B77D-FBF72F5153CC}" type="slidenum">
              <a:rPr lang="en-US" smtClean="0"/>
              <a:pPr/>
              <a:t>40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813C-3784-45B9-9FD2-28C599CC6790}" type="slidenum">
              <a:rPr lang="en-US"/>
              <a:pPr/>
              <a:t>41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lIns="89707" tIns="44853" rIns="89707" bIns="4485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8975"/>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76250"/>
          </a:xfrm>
        </p:spPr>
        <p:txBody>
          <a:bodyPr/>
          <a:lstStyle>
            <a:lvl1pPr>
              <a:defRPr/>
            </a:lvl1pPr>
          </a:lstStyle>
          <a:p>
            <a:fld id="{EA92BCE0-7BE6-4E11-B64D-398B85E537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D86AC-7CBB-4D64-98A4-6534F8046023}"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1CFF-5137-4468-94CD-A92B901A4C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D86AC-7CBB-4D64-98A4-6534F8046023}"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1CFF-5137-4468-94CD-A92B901A4C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Emphysema" TargetMode="External"/><Relationship Id="rId13" Type="http://schemas.openxmlformats.org/officeDocument/2006/relationships/hyperlink" Target="https://en.wikipedia.org/wiki/Age-related_macular_degeneration" TargetMode="External"/><Relationship Id="rId18" Type="http://schemas.openxmlformats.org/officeDocument/2006/relationships/hyperlink" Target="https://en.wikipedia.org/wiki/GAD65" TargetMode="External"/><Relationship Id="rId26" Type="http://schemas.openxmlformats.org/officeDocument/2006/relationships/hyperlink" Target="https://en.wikipedia.org/wiki/Nerve_growth_factor" TargetMode="External"/><Relationship Id="rId3" Type="http://schemas.openxmlformats.org/officeDocument/2006/relationships/hyperlink" Target="https://en.wikipedia.org/wiki/Cystic_fibrosis_transmembrane_conductance_regulator" TargetMode="External"/><Relationship Id="rId21" Type="http://schemas.openxmlformats.org/officeDocument/2006/relationships/hyperlink" Target="https://en.wikipedia.org/wiki/Canavan_disease" TargetMode="External"/><Relationship Id="rId7" Type="http://schemas.openxmlformats.org/officeDocument/2006/relationships/hyperlink" Target="https://en.wikipedia.org/wiki/Tumor_necrosis_factor-alpha" TargetMode="External"/><Relationship Id="rId12" Type="http://schemas.openxmlformats.org/officeDocument/2006/relationships/hyperlink" Target="https://en.wikipedia.org/wiki/Voretigene_neparvovec" TargetMode="External"/><Relationship Id="rId17" Type="http://schemas.openxmlformats.org/officeDocument/2006/relationships/hyperlink" Target="https://en.wikipedia.org/wiki/Parkinson%27s_disease" TargetMode="External"/><Relationship Id="rId25" Type="http://schemas.openxmlformats.org/officeDocument/2006/relationships/hyperlink" Target="https://en.wikipedia.org/wiki/Alzheimer%27s_disease" TargetMode="External"/><Relationship Id="rId2" Type="http://schemas.openxmlformats.org/officeDocument/2006/relationships/hyperlink" Target="https://en.wikipedia.org/wiki/Cystic_fibrosis" TargetMode="External"/><Relationship Id="rId16" Type="http://schemas.openxmlformats.org/officeDocument/2006/relationships/hyperlink" Target="https://en.wikipedia.org/wiki/SGCA" TargetMode="External"/><Relationship Id="rId20" Type="http://schemas.openxmlformats.org/officeDocument/2006/relationships/hyperlink" Target="https://en.wikipedia.org/wiki/Adeno-associated_virus" TargetMode="External"/><Relationship Id="rId29" Type="http://schemas.openxmlformats.org/officeDocument/2006/relationships/hyperlink" Target="https://en.wikipedia.org/wiki/Onasemnogene_abeparvovec" TargetMode="External"/><Relationship Id="rId1" Type="http://schemas.openxmlformats.org/officeDocument/2006/relationships/slideLayout" Target="../slideLayouts/slideLayout2.xml"/><Relationship Id="rId6" Type="http://schemas.openxmlformats.org/officeDocument/2006/relationships/hyperlink" Target="https://en.wikipedia.org/wiki/Arthritis" TargetMode="External"/><Relationship Id="rId11" Type="http://schemas.openxmlformats.org/officeDocument/2006/relationships/hyperlink" Target="https://en.wikipedia.org/wiki/RPE65" TargetMode="External"/><Relationship Id="rId24" Type="http://schemas.openxmlformats.org/officeDocument/2006/relationships/hyperlink" Target="https://en.wikipedia.org/wiki/CLN2" TargetMode="External"/><Relationship Id="rId5" Type="http://schemas.openxmlformats.org/officeDocument/2006/relationships/hyperlink" Target="https://en.wikipedia.org/wiki/Factor_IX" TargetMode="External"/><Relationship Id="rId15" Type="http://schemas.openxmlformats.org/officeDocument/2006/relationships/hyperlink" Target="https://en.wikipedia.org/wiki/Duchenne_muscular_dystrophy" TargetMode="External"/><Relationship Id="rId23" Type="http://schemas.openxmlformats.org/officeDocument/2006/relationships/hyperlink" Target="https://en.wikipedia.org/wiki/Batten_disease" TargetMode="External"/><Relationship Id="rId28" Type="http://schemas.openxmlformats.org/officeDocument/2006/relationships/hyperlink" Target="https://en.wikipedia.org/wiki/SMN1" TargetMode="External"/><Relationship Id="rId10" Type="http://schemas.openxmlformats.org/officeDocument/2006/relationships/hyperlink" Target="https://en.wikipedia.org/wiki/Leber%27s_congenital_amaurosis" TargetMode="External"/><Relationship Id="rId19" Type="http://schemas.openxmlformats.org/officeDocument/2006/relationships/hyperlink" Target="https://en.wikipedia.org/wiki/GAD67" TargetMode="External"/><Relationship Id="rId31" Type="http://schemas.openxmlformats.org/officeDocument/2006/relationships/hyperlink" Target="https://en.wikipedia.org/wiki/SERCA" TargetMode="External"/><Relationship Id="rId4" Type="http://schemas.openxmlformats.org/officeDocument/2006/relationships/hyperlink" Target="https://en.wikipedia.org/wiki/Hemophilia_B" TargetMode="External"/><Relationship Id="rId9" Type="http://schemas.openxmlformats.org/officeDocument/2006/relationships/hyperlink" Target="https://en.wikipedia.org/wiki/A1AT" TargetMode="External"/><Relationship Id="rId14" Type="http://schemas.openxmlformats.org/officeDocument/2006/relationships/hyperlink" Target="https://en.wikipedia.org/wiki/SFlt-1" TargetMode="External"/><Relationship Id="rId22" Type="http://schemas.openxmlformats.org/officeDocument/2006/relationships/hyperlink" Target="https://en.wikipedia.org/w/index.php?title=AAC_(gene)&amp;action=edit&amp;redlink=1" TargetMode="External"/><Relationship Id="rId27" Type="http://schemas.openxmlformats.org/officeDocument/2006/relationships/hyperlink" Target="https://en.wikipedia.org/wiki/Spinal_muscular_atrophy" TargetMode="External"/><Relationship Id="rId30" Type="http://schemas.openxmlformats.org/officeDocument/2006/relationships/hyperlink" Target="https://en.wikipedia.org/wiki/Congestive_heart_failur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8" Type="http://schemas.openxmlformats.org/officeDocument/2006/relationships/hyperlink" Target="https://fr.wikipedia.org/wiki/Cellule_(biologie)" TargetMode="External"/><Relationship Id="rId3" Type="http://schemas.openxmlformats.org/officeDocument/2006/relationships/hyperlink" Target="https://fr.wikipedia.org/wiki/Genre_(biologie)" TargetMode="External"/><Relationship Id="rId7" Type="http://schemas.openxmlformats.org/officeDocument/2006/relationships/hyperlink" Target="https://fr.wikipedia.org/w/index.php?title=Cytopathog%C3%A8ne&amp;action=edit&amp;redlink=1" TargetMode="External"/><Relationship Id="rId2" Type="http://schemas.openxmlformats.org/officeDocument/2006/relationships/hyperlink" Target="https://fr.wikipedia.org/wiki/Latin" TargetMode="External"/><Relationship Id="rId1" Type="http://schemas.openxmlformats.org/officeDocument/2006/relationships/slideLayout" Target="../slideLayouts/slideLayout2.xml"/><Relationship Id="rId6" Type="http://schemas.openxmlformats.org/officeDocument/2006/relationships/hyperlink" Target="https://fr.wikipedia.org/wiki/P%C3%A9riode_d'incubation" TargetMode="External"/><Relationship Id="rId5" Type="http://schemas.openxmlformats.org/officeDocument/2006/relationships/hyperlink" Target="https://fr.wikipedia.org/wiki/R%C3%A9trovirus" TargetMode="External"/><Relationship Id="rId4" Type="http://schemas.openxmlformats.org/officeDocument/2006/relationships/hyperlink" Target="https://fr.wikipedia.org/wiki/Famille_(biologi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2590800"/>
            <a:ext cx="8839200" cy="4267200"/>
          </a:xfrm>
          <a:prstGeom prst="rect">
            <a:avLst/>
          </a:prstGeom>
          <a:noFill/>
          <a:ln w="9525">
            <a:noFill/>
            <a:miter lim="800000"/>
            <a:headEnd/>
            <a:tailEnd/>
          </a:ln>
          <a:effectLst/>
        </p:spPr>
      </p:pic>
      <p:sp>
        <p:nvSpPr>
          <p:cNvPr id="5" name="TextBox 4"/>
          <p:cNvSpPr txBox="1"/>
          <p:nvPr/>
        </p:nvSpPr>
        <p:spPr>
          <a:xfrm>
            <a:off x="2362200" y="0"/>
            <a:ext cx="2246384" cy="523220"/>
          </a:xfrm>
          <a:prstGeom prst="rect">
            <a:avLst/>
          </a:prstGeom>
          <a:noFill/>
        </p:spPr>
        <p:txBody>
          <a:bodyPr wrap="none" rtlCol="0">
            <a:spAutoFit/>
          </a:bodyPr>
          <a:lstStyle/>
          <a:p>
            <a:r>
              <a:rPr lang="fr-FR" sz="2800" dirty="0" smtClean="0"/>
              <a:t>Phage lambda</a:t>
            </a:r>
            <a:endParaRPr lang="en-US" sz="2800" dirty="0"/>
          </a:p>
        </p:txBody>
      </p:sp>
      <p:sp>
        <p:nvSpPr>
          <p:cNvPr id="8" name="TextBox 7"/>
          <p:cNvSpPr txBox="1"/>
          <p:nvPr/>
        </p:nvSpPr>
        <p:spPr>
          <a:xfrm>
            <a:off x="0" y="685800"/>
            <a:ext cx="9144000" cy="1569660"/>
          </a:xfrm>
          <a:prstGeom prst="rect">
            <a:avLst/>
          </a:prstGeom>
          <a:noFill/>
        </p:spPr>
        <p:txBody>
          <a:bodyPr wrap="square" rtlCol="0">
            <a:spAutoFit/>
          </a:bodyPr>
          <a:lstStyle/>
          <a:p>
            <a:r>
              <a:rPr lang="fr-FR" sz="2400" dirty="0" smtClean="0"/>
              <a:t>Après l’intégration de l’ADN du phage dans E. coli, il se circularise puis s’intègre dans  le chromosome de la cellule c’est la phase lysogène. Si il reste dans la cellule il peut se répliquer de façon autonome. La phase lytique est </a:t>
            </a:r>
            <a:r>
              <a:rPr lang="fr-FR" sz="2400" dirty="0" err="1" smtClean="0"/>
              <a:t>déclenchéee</a:t>
            </a:r>
            <a:r>
              <a:rPr lang="fr-FR" sz="2400" dirty="0" smtClean="0"/>
              <a:t> quand le phage est exposé aux rayons UV</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Résultat de recherche d'images pour &quot;adenovirus vector image&quot;"/>
          <p:cNvPicPr>
            <a:picLocks noChangeAspect="1" noChangeArrowheads="1"/>
          </p:cNvPicPr>
          <p:nvPr/>
        </p:nvPicPr>
        <p:blipFill>
          <a:blip r:embed="rId2"/>
          <a:srcRect/>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Résultat de recherche d'images pour &quot;adenovirus vector image&quot;"/>
          <p:cNvPicPr>
            <a:picLocks noChangeAspect="1" noChangeArrowheads="1"/>
          </p:cNvPicPr>
          <p:nvPr/>
        </p:nvPicPr>
        <p:blipFill>
          <a:blip r:embed="rId2"/>
          <a:srcRect/>
          <a:stretch>
            <a:fillRect/>
          </a:stretch>
        </p:blipFill>
        <p:spPr bwMode="auto">
          <a:xfrm>
            <a:off x="228600" y="228600"/>
            <a:ext cx="8915400" cy="6248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1219200" y="1600200"/>
            <a:ext cx="260350" cy="457200"/>
          </a:xfrm>
          <a:prstGeom prst="rect">
            <a:avLst/>
          </a:prstGeom>
          <a:noFill/>
          <a:ln w="9525">
            <a:noFill/>
            <a:miter lim="800000"/>
            <a:headEnd/>
            <a:tailEnd/>
          </a:ln>
          <a:effectLst/>
        </p:spPr>
        <p:txBody>
          <a:bodyPr wrap="none">
            <a:spAutoFit/>
          </a:bodyPr>
          <a:lstStyle/>
          <a:p>
            <a:r>
              <a:rPr lang="en-US"/>
              <a:t> </a:t>
            </a:r>
          </a:p>
        </p:txBody>
      </p:sp>
      <p:sp>
        <p:nvSpPr>
          <p:cNvPr id="35846" name="Rectangle 6"/>
          <p:cNvSpPr>
            <a:spLocks noGrp="1" noRot="1" noChangeArrowheads="1"/>
          </p:cNvSpPr>
          <p:nvPr>
            <p:ph type="title"/>
          </p:nvPr>
        </p:nvSpPr>
        <p:spPr>
          <a:xfrm>
            <a:off x="381000" y="304800"/>
            <a:ext cx="8229600" cy="1143000"/>
          </a:xfrm>
        </p:spPr>
        <p:txBody>
          <a:bodyPr/>
          <a:lstStyle/>
          <a:p>
            <a:r>
              <a:rPr lang="en-US" sz="2400" dirty="0">
                <a:effectLst/>
                <a:latin typeface="Times"/>
              </a:rPr>
              <a:t>Death of 18-year old Jesse </a:t>
            </a:r>
            <a:r>
              <a:rPr lang="en-US" sz="2400" dirty="0" err="1">
                <a:effectLst/>
                <a:latin typeface="Times"/>
              </a:rPr>
              <a:t>Gelsinger</a:t>
            </a:r>
            <a:endParaRPr lang="en-US" sz="2400" b="0" dirty="0">
              <a:effectLst/>
              <a:latin typeface="Times"/>
            </a:endParaRPr>
          </a:p>
        </p:txBody>
      </p:sp>
      <p:sp>
        <p:nvSpPr>
          <p:cNvPr id="35847" name="Rectangle 7"/>
          <p:cNvSpPr>
            <a:spLocks noGrp="1" noRot="1" noChangeArrowheads="1"/>
          </p:cNvSpPr>
          <p:nvPr>
            <p:ph type="body" idx="1"/>
          </p:nvPr>
        </p:nvSpPr>
        <p:spPr>
          <a:xfrm>
            <a:off x="685800" y="1143000"/>
            <a:ext cx="8229600" cy="5715000"/>
          </a:xfrm>
        </p:spPr>
        <p:txBody>
          <a:bodyPr>
            <a:normAutofit/>
          </a:bodyPr>
          <a:lstStyle/>
          <a:p>
            <a:pPr eaLnBrk="0" hangingPunct="0">
              <a:lnSpc>
                <a:spcPct val="90000"/>
              </a:lnSpc>
              <a:spcBef>
                <a:spcPct val="0"/>
              </a:spcBef>
              <a:buClrTx/>
              <a:buSzTx/>
              <a:buFontTx/>
              <a:buChar char="•"/>
            </a:pPr>
            <a:r>
              <a:rPr lang="en-US" sz="2400" b="1" dirty="0">
                <a:effectLst/>
                <a:latin typeface="Times"/>
              </a:rPr>
              <a:t>Liver disease: OTC deficiency (genetic disease</a:t>
            </a:r>
            <a:r>
              <a:rPr lang="en-US" sz="2400" b="1" dirty="0" smtClean="0">
                <a:effectLst/>
                <a:latin typeface="Times"/>
              </a:rPr>
              <a:t>)</a:t>
            </a:r>
          </a:p>
          <a:p>
            <a:pPr eaLnBrk="0" hangingPunct="0">
              <a:lnSpc>
                <a:spcPct val="90000"/>
              </a:lnSpc>
              <a:spcBef>
                <a:spcPct val="0"/>
              </a:spcBef>
              <a:buFontTx/>
              <a:buChar char="•"/>
            </a:pPr>
            <a:r>
              <a:rPr lang="en-US" sz="2400" dirty="0" err="1" smtClean="0"/>
              <a:t>Ornithine</a:t>
            </a:r>
            <a:r>
              <a:rPr lang="en-US" sz="2400" dirty="0" smtClean="0"/>
              <a:t> </a:t>
            </a:r>
            <a:r>
              <a:rPr lang="en-US" sz="2400" dirty="0" err="1" smtClean="0"/>
              <a:t>transcarbamylase</a:t>
            </a:r>
            <a:r>
              <a:rPr lang="en-US" sz="2400" dirty="0" smtClean="0"/>
              <a:t> deficiency is an inherited disorder that causes ammonia to accumulate in the blood. Ammonia, which is formed when proteins are broken down in the body, is toxic if the levels become too high. The nervous system is especially sensitive to the effects of excess ammonia.</a:t>
            </a:r>
            <a:endParaRPr lang="en-US" sz="2400" b="1" dirty="0">
              <a:effectLst/>
              <a:latin typeface="Times"/>
            </a:endParaRPr>
          </a:p>
          <a:p>
            <a:pPr eaLnBrk="0" hangingPunct="0">
              <a:lnSpc>
                <a:spcPct val="90000"/>
              </a:lnSpc>
              <a:spcBef>
                <a:spcPct val="0"/>
              </a:spcBef>
              <a:buClrTx/>
              <a:buSzTx/>
              <a:buFontTx/>
              <a:buChar char="•"/>
            </a:pPr>
            <a:endParaRPr lang="en-US" sz="2400" b="1" dirty="0">
              <a:effectLst/>
              <a:latin typeface="Times"/>
            </a:endParaRPr>
          </a:p>
          <a:p>
            <a:pPr eaLnBrk="0" hangingPunct="0">
              <a:lnSpc>
                <a:spcPct val="90000"/>
              </a:lnSpc>
              <a:spcBef>
                <a:spcPct val="0"/>
              </a:spcBef>
              <a:buClrTx/>
              <a:buSzTx/>
              <a:buFontTx/>
              <a:buChar char="•"/>
            </a:pPr>
            <a:r>
              <a:rPr lang="en-US" sz="2400" b="1" dirty="0">
                <a:effectLst/>
                <a:latin typeface="Times"/>
              </a:rPr>
              <a:t>University of Pennsylvania</a:t>
            </a:r>
          </a:p>
          <a:p>
            <a:pPr eaLnBrk="0" hangingPunct="0">
              <a:lnSpc>
                <a:spcPct val="90000"/>
              </a:lnSpc>
              <a:spcBef>
                <a:spcPct val="0"/>
              </a:spcBef>
              <a:buClrTx/>
              <a:buSzTx/>
              <a:buFontTx/>
              <a:buNone/>
            </a:pPr>
            <a:endParaRPr lang="en-US" sz="2400" b="1" dirty="0">
              <a:effectLst/>
              <a:latin typeface="Times"/>
            </a:endParaRPr>
          </a:p>
          <a:p>
            <a:pPr eaLnBrk="0" hangingPunct="0">
              <a:lnSpc>
                <a:spcPct val="90000"/>
              </a:lnSpc>
              <a:spcBef>
                <a:spcPct val="0"/>
              </a:spcBef>
              <a:buClrTx/>
              <a:buSzTx/>
              <a:buFontTx/>
              <a:buChar char="•"/>
            </a:pPr>
            <a:r>
              <a:rPr lang="en-US" sz="2400" b="1" dirty="0">
                <a:effectLst/>
                <a:latin typeface="Times"/>
              </a:rPr>
              <a:t>High dose of adenoviral vector (E1 and E4 genes</a:t>
            </a:r>
          </a:p>
          <a:p>
            <a:pPr eaLnBrk="0" hangingPunct="0">
              <a:lnSpc>
                <a:spcPct val="90000"/>
              </a:lnSpc>
              <a:spcBef>
                <a:spcPct val="0"/>
              </a:spcBef>
              <a:buClrTx/>
              <a:buSzTx/>
              <a:buFontTx/>
              <a:buNone/>
            </a:pPr>
            <a:r>
              <a:rPr lang="en-US" sz="2400" b="1" dirty="0">
                <a:effectLst/>
                <a:latin typeface="Times"/>
              </a:rPr>
              <a:t>	deleted ) carrying the normal copy of OTC gene was administered</a:t>
            </a:r>
          </a:p>
          <a:p>
            <a:pPr eaLnBrk="0" hangingPunct="0">
              <a:lnSpc>
                <a:spcPct val="90000"/>
              </a:lnSpc>
              <a:spcBef>
                <a:spcPct val="0"/>
              </a:spcBef>
              <a:buClrTx/>
              <a:buSzTx/>
              <a:buFontTx/>
              <a:buNone/>
            </a:pPr>
            <a:endParaRPr lang="en-US" sz="2400" b="1" dirty="0">
              <a:effectLst/>
              <a:latin typeface="Times"/>
            </a:endParaRPr>
          </a:p>
          <a:p>
            <a:pPr eaLnBrk="0" hangingPunct="0">
              <a:lnSpc>
                <a:spcPct val="90000"/>
              </a:lnSpc>
              <a:spcBef>
                <a:spcPct val="0"/>
              </a:spcBef>
              <a:buClrTx/>
              <a:buSzTx/>
              <a:buFontTx/>
              <a:buChar char="•"/>
            </a:pPr>
            <a:r>
              <a:rPr lang="en-US" sz="2400" b="1" dirty="0">
                <a:effectLst/>
                <a:latin typeface="Times"/>
              </a:rPr>
              <a:t>Suspected cause of death</a:t>
            </a:r>
          </a:p>
          <a:p>
            <a:pPr lvl="1" eaLnBrk="0" hangingPunct="0">
              <a:lnSpc>
                <a:spcPct val="90000"/>
              </a:lnSpc>
              <a:spcBef>
                <a:spcPct val="0"/>
              </a:spcBef>
              <a:buClrTx/>
              <a:buSzTx/>
              <a:buFontTx/>
              <a:buChar char="•"/>
            </a:pPr>
            <a:r>
              <a:rPr lang="en-US" sz="2400" b="1" dirty="0">
                <a:effectLst/>
                <a:latin typeface="Times"/>
              </a:rPr>
              <a:t>Toxicity of high titer adenoviral vector</a:t>
            </a:r>
          </a:p>
          <a:p>
            <a:pPr lvl="1" eaLnBrk="0" hangingPunct="0">
              <a:lnSpc>
                <a:spcPct val="90000"/>
              </a:lnSpc>
              <a:spcBef>
                <a:spcPct val="0"/>
              </a:spcBef>
              <a:buClrTx/>
              <a:buSzTx/>
              <a:buFontTx/>
              <a:buChar char="•"/>
            </a:pPr>
            <a:r>
              <a:rPr lang="en-US" sz="2400" b="1" dirty="0">
                <a:effectLst/>
                <a:latin typeface="Times"/>
              </a:rPr>
              <a:t>High immunogenicity of adenoviral vector (an immune revolt)</a:t>
            </a:r>
          </a:p>
          <a:p>
            <a:pPr lvl="1" eaLnBrk="0" hangingPunct="0">
              <a:lnSpc>
                <a:spcPct val="90000"/>
              </a:lnSpc>
              <a:spcBef>
                <a:spcPct val="0"/>
              </a:spcBef>
              <a:buClrTx/>
              <a:buSzTx/>
              <a:buFontTx/>
              <a:buChar char="•"/>
            </a:pPr>
            <a:endParaRPr lang="en-US" sz="2400" b="1" dirty="0">
              <a:effectLst/>
              <a:latin typeface="Time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Résultat de recherche d'images pour &quot;adenovirus vector imag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066800" y="533400"/>
            <a:ext cx="6248400" cy="609600"/>
          </a:xfrm>
          <a:noFill/>
        </p:spPr>
        <p:txBody>
          <a:bodyPr/>
          <a:lstStyle/>
          <a:p>
            <a:r>
              <a:rPr lang="en-US" sz="3200" b="1" dirty="0" err="1"/>
              <a:t>Adeno</a:t>
            </a:r>
            <a:r>
              <a:rPr lang="en-US" sz="3200" b="1" dirty="0"/>
              <a:t>-associated virus vectors</a:t>
            </a:r>
            <a:endParaRPr lang="en-US" b="1" dirty="0"/>
          </a:p>
        </p:txBody>
      </p:sp>
      <p:sp>
        <p:nvSpPr>
          <p:cNvPr id="11267" name="Rectangle 3"/>
          <p:cNvSpPr>
            <a:spLocks noGrp="1" noRot="1" noChangeArrowheads="1"/>
          </p:cNvSpPr>
          <p:nvPr>
            <p:ph type="body" idx="1"/>
          </p:nvPr>
        </p:nvSpPr>
        <p:spPr/>
        <p:txBody>
          <a:bodyPr/>
          <a:lstStyle/>
          <a:p>
            <a:r>
              <a:rPr lang="en-US" sz="2800" b="1" dirty="0"/>
              <a:t>Non-pathogenic human parvovirus, non-enveloped </a:t>
            </a:r>
            <a:r>
              <a:rPr lang="en-US" sz="2800" b="1" dirty="0" err="1"/>
              <a:t>ss</a:t>
            </a:r>
            <a:r>
              <a:rPr lang="en-US" sz="2800" b="1" dirty="0"/>
              <a:t> DNA virus, 4.6 </a:t>
            </a:r>
            <a:r>
              <a:rPr lang="en-US" sz="2800" b="1" dirty="0" err="1"/>
              <a:t>kilobases</a:t>
            </a:r>
            <a:endParaRPr lang="en-US" sz="2800" b="1" dirty="0"/>
          </a:p>
          <a:p>
            <a:endParaRPr lang="en-US" sz="2800" b="1" dirty="0"/>
          </a:p>
          <a:p>
            <a:r>
              <a:rPr lang="en-US" sz="2800" b="1" dirty="0"/>
              <a:t>Dependent on a helper virus ( adenovirus or </a:t>
            </a:r>
            <a:r>
              <a:rPr lang="en-US" sz="2800" b="1" dirty="0" err="1"/>
              <a:t>herpesvirus</a:t>
            </a:r>
            <a:r>
              <a:rPr lang="en-US" sz="2800" b="1" dirty="0"/>
              <a:t>) for replication (</a:t>
            </a:r>
            <a:r>
              <a:rPr lang="en-US" sz="2800" b="1" dirty="0" err="1"/>
              <a:t>dependovirus</a:t>
            </a:r>
            <a:r>
              <a:rPr lang="en-US" sz="2800" b="1" dirty="0"/>
              <a:t>)</a:t>
            </a:r>
          </a:p>
          <a:p>
            <a:endParaRPr lang="en-US" sz="2800" b="1" dirty="0"/>
          </a:p>
          <a:p>
            <a:r>
              <a:rPr lang="en-US" sz="2800" b="1" dirty="0"/>
              <a:t>AAV-2 mostly used for vector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C:\Documents and Settings\Nilgun Tumer\Desktop\gene therapy3.gif"/>
          <p:cNvPicPr>
            <a:picLocks noChangeAspect="1" noChangeArrowheads="1"/>
          </p:cNvPicPr>
          <p:nvPr/>
        </p:nvPicPr>
        <p:blipFill>
          <a:blip r:embed="rId2"/>
          <a:srcRect b="6364"/>
          <a:stretch>
            <a:fillRect/>
          </a:stretch>
        </p:blipFill>
        <p:spPr bwMode="auto">
          <a:xfrm>
            <a:off x="304800" y="533400"/>
            <a:ext cx="8534400" cy="6096000"/>
          </a:xfrm>
          <a:prstGeom prst="rect">
            <a:avLst/>
          </a:prstGeom>
          <a:noFill/>
        </p:spPr>
      </p:pic>
      <p:sp>
        <p:nvSpPr>
          <p:cNvPr id="236547" name="Text Box 3"/>
          <p:cNvSpPr txBox="1">
            <a:spLocks noChangeArrowheads="1"/>
          </p:cNvSpPr>
          <p:nvPr/>
        </p:nvSpPr>
        <p:spPr bwMode="auto">
          <a:xfrm>
            <a:off x="0" y="0"/>
            <a:ext cx="4191000" cy="519113"/>
          </a:xfrm>
          <a:prstGeom prst="rect">
            <a:avLst/>
          </a:prstGeom>
          <a:noFill/>
          <a:ln w="9525">
            <a:noFill/>
            <a:miter lim="800000"/>
            <a:headEnd/>
            <a:tailEnd/>
          </a:ln>
          <a:effectLst/>
        </p:spPr>
        <p:txBody>
          <a:bodyPr>
            <a:spAutoFit/>
          </a:bodyPr>
          <a:lstStyle/>
          <a:p>
            <a:pPr eaLnBrk="1" hangingPunct="1">
              <a:spcBef>
                <a:spcPct val="50000"/>
              </a:spcBef>
            </a:pPr>
            <a:r>
              <a:rPr lang="en-US" sz="2800" i="1">
                <a:solidFill>
                  <a:srgbClr val="FF0000"/>
                </a:solidFill>
                <a:effectLst>
                  <a:outerShdw blurRad="38100" dist="38100" dir="2700000" algn="tl">
                    <a:srgbClr val="000000"/>
                  </a:outerShdw>
                </a:effectLst>
                <a:latin typeface="Arial" charset="0"/>
              </a:rPr>
              <a:t>AAV vectors: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srcRect/>
          <a:stretch>
            <a:fillRect/>
          </a:stretch>
        </p:blipFill>
        <p:spPr bwMode="auto">
          <a:xfrm>
            <a:off x="990600" y="769938"/>
            <a:ext cx="7543800" cy="6088062"/>
          </a:xfrm>
          <a:prstGeom prst="rect">
            <a:avLst/>
          </a:prstGeom>
          <a:noFill/>
          <a:ln w="9525">
            <a:noFill/>
            <a:miter lim="800000"/>
            <a:headEnd/>
            <a:tailEnd/>
          </a:ln>
          <a:effectLst/>
        </p:spPr>
      </p:pic>
      <p:sp>
        <p:nvSpPr>
          <p:cNvPr id="20485" name="Text Box 5"/>
          <p:cNvSpPr txBox="1">
            <a:spLocks noChangeArrowheads="1"/>
          </p:cNvSpPr>
          <p:nvPr/>
        </p:nvSpPr>
        <p:spPr bwMode="auto">
          <a:xfrm>
            <a:off x="1889125" y="212725"/>
            <a:ext cx="5822684" cy="461665"/>
          </a:xfrm>
          <a:prstGeom prst="rect">
            <a:avLst/>
          </a:prstGeom>
          <a:noFill/>
          <a:ln w="9525">
            <a:noFill/>
            <a:miter lim="800000"/>
            <a:headEnd/>
            <a:tailEnd/>
          </a:ln>
          <a:effectLst/>
        </p:spPr>
        <p:txBody>
          <a:bodyPr wrap="none">
            <a:spAutoFit/>
          </a:bodyPr>
          <a:lstStyle/>
          <a:p>
            <a:r>
              <a:rPr lang="en-US" sz="2400" b="1" dirty="0"/>
              <a:t>Generation of </a:t>
            </a:r>
            <a:r>
              <a:rPr lang="en-US" sz="2400" b="1" dirty="0" err="1"/>
              <a:t>adeno</a:t>
            </a:r>
            <a:r>
              <a:rPr lang="en-US" sz="2400" b="1" dirty="0"/>
              <a:t>-associated virus vector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04800" y="304800"/>
            <a:ext cx="85344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sz="3200" dirty="0"/>
              <a:t>Characteristics of AAV vector</a:t>
            </a:r>
            <a:endParaRPr lang="en-US" dirty="0"/>
          </a:p>
        </p:txBody>
      </p:sp>
      <p:sp>
        <p:nvSpPr>
          <p:cNvPr id="33795" name="Rectangle 3"/>
          <p:cNvSpPr>
            <a:spLocks noGrp="1" noRot="1" noChangeArrowheads="1"/>
          </p:cNvSpPr>
          <p:nvPr>
            <p:ph type="body" idx="1"/>
          </p:nvPr>
        </p:nvSpPr>
        <p:spPr/>
        <p:txBody>
          <a:bodyPr/>
          <a:lstStyle/>
          <a:p>
            <a:pPr>
              <a:lnSpc>
                <a:spcPct val="90000"/>
              </a:lnSpc>
            </a:pPr>
            <a:r>
              <a:rPr lang="en-US" dirty="0"/>
              <a:t>Advantages</a:t>
            </a:r>
          </a:p>
          <a:p>
            <a:pPr lvl="1">
              <a:lnSpc>
                <a:spcPct val="90000"/>
              </a:lnSpc>
            </a:pPr>
            <a:r>
              <a:rPr lang="en-US" dirty="0"/>
              <a:t>Integration and persistent expression</a:t>
            </a:r>
          </a:p>
          <a:p>
            <a:pPr lvl="1">
              <a:lnSpc>
                <a:spcPct val="90000"/>
              </a:lnSpc>
            </a:pPr>
            <a:r>
              <a:rPr lang="en-US" dirty="0"/>
              <a:t>No </a:t>
            </a:r>
            <a:r>
              <a:rPr lang="en-US" dirty="0" err="1"/>
              <a:t>insertional</a:t>
            </a:r>
            <a:r>
              <a:rPr lang="en-US" dirty="0"/>
              <a:t> mutagenesis</a:t>
            </a:r>
          </a:p>
          <a:p>
            <a:pPr lvl="1">
              <a:lnSpc>
                <a:spcPct val="90000"/>
              </a:lnSpc>
            </a:pPr>
            <a:r>
              <a:rPr lang="en-US" dirty="0"/>
              <a:t>Infecting dividing and </a:t>
            </a:r>
            <a:r>
              <a:rPr lang="en-US" dirty="0" err="1"/>
              <a:t>nondividing</a:t>
            </a:r>
            <a:r>
              <a:rPr lang="en-US" dirty="0"/>
              <a:t> cells</a:t>
            </a:r>
          </a:p>
          <a:p>
            <a:pPr lvl="1">
              <a:lnSpc>
                <a:spcPct val="90000"/>
              </a:lnSpc>
            </a:pPr>
            <a:r>
              <a:rPr lang="en-US" dirty="0"/>
              <a:t>Safe</a:t>
            </a:r>
          </a:p>
          <a:p>
            <a:pPr>
              <a:lnSpc>
                <a:spcPct val="90000"/>
              </a:lnSpc>
            </a:pPr>
            <a:r>
              <a:rPr lang="en-US" dirty="0"/>
              <a:t>Disadvantages</a:t>
            </a:r>
          </a:p>
          <a:p>
            <a:pPr lvl="1">
              <a:lnSpc>
                <a:spcPct val="90000"/>
              </a:lnSpc>
            </a:pPr>
            <a:r>
              <a:rPr lang="en-US" dirty="0"/>
              <a:t>Size limitation, 4.9 kb</a:t>
            </a:r>
          </a:p>
          <a:p>
            <a:pPr lvl="1">
              <a:lnSpc>
                <a:spcPct val="90000"/>
              </a:lnSpc>
            </a:pPr>
            <a:r>
              <a:rPr lang="en-US" dirty="0"/>
              <a:t>Low titer of virus, low level of gene expression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593" y="228601"/>
          <a:ext cx="8077206" cy="5897563"/>
        </p:xfrm>
        <a:graphic>
          <a:graphicData uri="http://schemas.openxmlformats.org/drawingml/2006/table">
            <a:tbl>
              <a:tblPr/>
              <a:tblGrid>
                <a:gridCol w="1346201"/>
                <a:gridCol w="1346201"/>
                <a:gridCol w="1346201"/>
                <a:gridCol w="1346201"/>
                <a:gridCol w="1346201"/>
                <a:gridCol w="1346201"/>
              </a:tblGrid>
              <a:tr h="117365">
                <a:tc gridSpan="6">
                  <a:txBody>
                    <a:bodyPr/>
                    <a:lstStyle/>
                    <a:p>
                      <a:r>
                        <a:rPr lang="en-US" sz="400" dirty="0"/>
                        <a:t>Selected clinical trials using AAV-based vectors[24]</a:t>
                      </a:r>
                    </a:p>
                  </a:txBody>
                  <a:tcPr marL="22517" marR="22517" marT="11259" marB="11259" anchor="ctr">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411">
                <a:tc>
                  <a:txBody>
                    <a:bodyPr/>
                    <a:lstStyle/>
                    <a:p>
                      <a:r>
                        <a:rPr lang="en-US" sz="400"/>
                        <a:t>Indication</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F8F9FA"/>
                    </a:solidFill>
                  </a:tcPr>
                </a:tc>
                <a:tc>
                  <a:txBody>
                    <a:bodyPr/>
                    <a:lstStyle/>
                    <a:p>
                      <a:r>
                        <a:rPr lang="en-US" sz="400"/>
                        <a:t>Gene</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Route of administration</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Phase</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Subject number</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Status</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rowSpan="3">
                  <a:txBody>
                    <a:bodyPr/>
                    <a:lstStyle/>
                    <a:p>
                      <a:r>
                        <a:rPr lang="en-US" sz="400" u="none" strike="noStrike">
                          <a:solidFill>
                            <a:srgbClr val="0645AD"/>
                          </a:solidFill>
                          <a:hlinkClick r:id="rId2" tooltip="Cystic fibrosis"/>
                        </a:rPr>
                        <a:t>Cystic fibrosis</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3" tooltip="Cystic fibrosis transmembrane conductance regulator"/>
                        </a:rPr>
                        <a:t>CFTR</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Lung, via aerosol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12</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Complete</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vMerge="1">
                  <a:txBody>
                    <a:bodyPr/>
                    <a:lstStyle/>
                    <a:p>
                      <a:endParaRPr lang="en-US"/>
                    </a:p>
                  </a:txBody>
                  <a:tcPr/>
                </a:tc>
                <a:tc>
                  <a:txBody>
                    <a:bodyPr/>
                    <a:lstStyle/>
                    <a:p>
                      <a:r>
                        <a:rPr lang="en-US" sz="400" i="1"/>
                        <a:t>CFTR</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Lung, via aerosol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38</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Complete</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vMerge="1">
                  <a:txBody>
                    <a:bodyPr/>
                    <a:lstStyle/>
                    <a:p>
                      <a:endParaRPr lang="en-US"/>
                    </a:p>
                  </a:txBody>
                  <a:tcPr/>
                </a:tc>
                <a:tc>
                  <a:txBody>
                    <a:bodyPr/>
                    <a:lstStyle/>
                    <a:p>
                      <a:r>
                        <a:rPr lang="en-US" sz="400" i="1"/>
                        <a:t>CFTR</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Lung, via aerosol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100</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Complete</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rowSpan="2">
                  <a:txBody>
                    <a:bodyPr/>
                    <a:lstStyle/>
                    <a:p>
                      <a:r>
                        <a:rPr lang="en-US" sz="400" u="none" strike="noStrike">
                          <a:solidFill>
                            <a:srgbClr val="0645AD"/>
                          </a:solidFill>
                          <a:hlinkClick r:id="rId4" tooltip="Hemophilia B"/>
                        </a:rPr>
                        <a:t>Hemophilia B</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5" tooltip="Factor IX"/>
                        </a:rPr>
                        <a:t>FIX</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Intramuscular</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9</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Complete</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vMerge="1">
                  <a:txBody>
                    <a:bodyPr/>
                    <a:lstStyle/>
                    <a:p>
                      <a:endParaRPr lang="en-US"/>
                    </a:p>
                  </a:txBody>
                  <a:tcPr/>
                </a:tc>
                <a:tc>
                  <a:txBody>
                    <a:bodyPr/>
                    <a:lstStyle/>
                    <a:p>
                      <a:r>
                        <a:rPr lang="en-US" sz="400" i="1"/>
                        <a:t>FIX</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Hepatic artery</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6</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Ended</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a:txBody>
                    <a:bodyPr/>
                    <a:lstStyle/>
                    <a:p>
                      <a:r>
                        <a:rPr lang="en-US" sz="400" u="none" strike="noStrike">
                          <a:solidFill>
                            <a:srgbClr val="0645AD"/>
                          </a:solidFill>
                          <a:hlinkClick r:id="rId6" tooltip="Arthritis"/>
                        </a:rPr>
                        <a:t>Arthritis</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7" tooltip="Tumor necrosis factor-alpha"/>
                        </a:rPr>
                        <a:t>TNFR:Fc</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Intraarticular</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93411">
                <a:tc>
                  <a:txBody>
                    <a:bodyPr/>
                    <a:lstStyle/>
                    <a:p>
                      <a:r>
                        <a:rPr lang="en-US" sz="400"/>
                        <a:t>Hereditary </a:t>
                      </a:r>
                      <a:r>
                        <a:rPr lang="en-US" sz="400" u="none" strike="noStrike">
                          <a:solidFill>
                            <a:srgbClr val="0645AD"/>
                          </a:solidFill>
                          <a:hlinkClick r:id="rId8" tooltip="Emphysema"/>
                        </a:rPr>
                        <a:t>emphysema</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9" tooltip="A1AT"/>
                        </a:rPr>
                        <a:t>AAT</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Intramuscular</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12</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821550">
                <a:tc>
                  <a:txBody>
                    <a:bodyPr/>
                    <a:lstStyle/>
                    <a:p>
                      <a:r>
                        <a:rPr lang="en-US" sz="400" u="none" strike="noStrike">
                          <a:solidFill>
                            <a:srgbClr val="0645AD"/>
                          </a:solidFill>
                          <a:hlinkClick r:id="rId10" tooltip="Leber's congenital amaurosis"/>
                        </a:rPr>
                        <a:t>Leber's congenital amaurosis</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11" tooltip="RPE65"/>
                        </a:rPr>
                        <a:t>RPE65</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Subretinal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I–II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Multiple</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Several ongoing and complete (</a:t>
                      </a:r>
                      <a:r>
                        <a:rPr lang="en-US" sz="400" u="none" strike="noStrike">
                          <a:solidFill>
                            <a:srgbClr val="0645AD"/>
                          </a:solidFill>
                          <a:hlinkClick r:id="rId12" tooltip="Voretigene neparvovec"/>
                        </a:rPr>
                        <a:t>voretigene neparvovec</a:t>
                      </a:r>
                      <a:r>
                        <a:rPr lang="en-US" sz="400"/>
                        <a:t>)</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69458">
                <a:tc>
                  <a:txBody>
                    <a:bodyPr/>
                    <a:lstStyle/>
                    <a:p>
                      <a:r>
                        <a:rPr lang="en-US" sz="400" u="none" strike="noStrike">
                          <a:solidFill>
                            <a:srgbClr val="0645AD"/>
                          </a:solidFill>
                          <a:hlinkClick r:id="rId13" tooltip="Age-related macular degeneration"/>
                        </a:rPr>
                        <a:t>Age-related macular degeneration</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14" tooltip="SFlt-1"/>
                        </a:rPr>
                        <a:t>sFlt-1</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Subretinal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I–II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24</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57481">
                <a:tc>
                  <a:txBody>
                    <a:bodyPr/>
                    <a:lstStyle/>
                    <a:p>
                      <a:r>
                        <a:rPr lang="en-US" sz="400" u="none" strike="noStrike">
                          <a:solidFill>
                            <a:srgbClr val="0645AD"/>
                          </a:solidFill>
                          <a:hlinkClick r:id="rId15" tooltip="Duchenne muscular dystrophy"/>
                        </a:rPr>
                        <a:t>Duchenne muscular dystrophy</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16" tooltip="SGCA"/>
                        </a:rPr>
                        <a:t>SGCA</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Intramuscular</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10</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93411">
                <a:tc>
                  <a:txBody>
                    <a:bodyPr/>
                    <a:lstStyle/>
                    <a:p>
                      <a:r>
                        <a:rPr lang="en-US" sz="400" u="none" strike="noStrike">
                          <a:solidFill>
                            <a:srgbClr val="0645AD"/>
                          </a:solidFill>
                          <a:hlinkClick r:id="rId17" tooltip="Parkinson's disease"/>
                        </a:rPr>
                        <a:t>Parkinson's disease</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18" tooltip="GAD65"/>
                        </a:rPr>
                        <a:t>GAD65</a:t>
                      </a:r>
                      <a:r>
                        <a:rPr lang="en-US" sz="400"/>
                        <a:t>, </a:t>
                      </a:r>
                      <a:r>
                        <a:rPr lang="en-US" sz="400" i="1" u="none" strike="noStrike">
                          <a:solidFill>
                            <a:srgbClr val="0645AD"/>
                          </a:solidFill>
                          <a:hlinkClick r:id="rId19" tooltip="GAD67"/>
                        </a:rPr>
                        <a:t>GAD67</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Intracranial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12</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Complete</a:t>
                      </a:r>
                      <a:r>
                        <a:rPr lang="en-US" sz="400" b="0" i="0" u="none" strike="noStrike" baseline="30000">
                          <a:solidFill>
                            <a:srgbClr val="0645AD"/>
                          </a:solidFill>
                          <a:hlinkClick r:id="rId20"/>
                        </a:rPr>
                        <a:t>[25]</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a:txBody>
                    <a:bodyPr/>
                    <a:lstStyle/>
                    <a:p>
                      <a:r>
                        <a:rPr lang="en-US" sz="400" u="none" strike="noStrike">
                          <a:solidFill>
                            <a:srgbClr val="0645AD"/>
                          </a:solidFill>
                          <a:hlinkClick r:id="rId21" tooltip="Canavan disease"/>
                        </a:rPr>
                        <a:t>Canavan disease</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BA0000"/>
                          </a:solidFill>
                          <a:hlinkClick r:id="rId22" tooltip="AAC (gene) (page does not exist)"/>
                        </a:rPr>
                        <a:t>AAC</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Intracranial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21</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5388">
                <a:tc>
                  <a:txBody>
                    <a:bodyPr/>
                    <a:lstStyle/>
                    <a:p>
                      <a:r>
                        <a:rPr lang="en-US" sz="400" u="none" strike="noStrike">
                          <a:solidFill>
                            <a:srgbClr val="0645AD"/>
                          </a:solidFill>
                          <a:hlinkClick r:id="rId23" tooltip="Batten disease"/>
                        </a:rPr>
                        <a:t>Batten disease</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24" tooltip="CLN2"/>
                        </a:rPr>
                        <a:t>CLN2</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Intracranial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10</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93411">
                <a:tc>
                  <a:txBody>
                    <a:bodyPr/>
                    <a:lstStyle/>
                    <a:p>
                      <a:r>
                        <a:rPr lang="en-US" sz="400" u="none" strike="noStrike">
                          <a:solidFill>
                            <a:srgbClr val="0645AD"/>
                          </a:solidFill>
                          <a:hlinkClick r:id="rId25" tooltip="Alzheimer's disease"/>
                        </a:rPr>
                        <a:t>Alzheimer's disease</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26" tooltip="Nerve growth factor"/>
                        </a:rPr>
                        <a:t>NGF</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Intracranial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6</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821550">
                <a:tc>
                  <a:txBody>
                    <a:bodyPr/>
                    <a:lstStyle/>
                    <a:p>
                      <a:r>
                        <a:rPr lang="en-US" sz="400" u="none" strike="noStrike">
                          <a:solidFill>
                            <a:srgbClr val="0645AD"/>
                          </a:solidFill>
                          <a:hlinkClick r:id="rId27" tooltip="Spinal muscular atrophy"/>
                        </a:rPr>
                        <a:t>Spinal muscular atrophy</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28" tooltip="SMN1"/>
                        </a:rPr>
                        <a:t>SMN1</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Intravenous, intrathecal</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dirty="0"/>
                        <a:t>I–III</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150+</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Several ongoing and complete (</a:t>
                      </a:r>
                      <a:r>
                        <a:rPr lang="en-US" sz="400" u="none" strike="noStrike">
                          <a:solidFill>
                            <a:srgbClr val="0645AD"/>
                          </a:solidFill>
                          <a:hlinkClick r:id="rId29" tooltip="Onasemnogene abeparvovec"/>
                        </a:rPr>
                        <a:t>onasemnogene abeparvovec</a:t>
                      </a:r>
                      <a:r>
                        <a:rPr lang="en-US" sz="400"/>
                        <a:t>)</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93411">
                <a:tc>
                  <a:txBody>
                    <a:bodyPr/>
                    <a:lstStyle/>
                    <a:p>
                      <a:r>
                        <a:rPr lang="en-US" sz="400" u="none" strike="noStrike">
                          <a:solidFill>
                            <a:srgbClr val="0645AD"/>
                          </a:solidFill>
                          <a:hlinkClick r:id="rId30" tooltip="Congestive heart failure"/>
                        </a:rPr>
                        <a:t>Congestive heart failure</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i="1" u="none" strike="noStrike">
                          <a:solidFill>
                            <a:srgbClr val="0645AD"/>
                          </a:solidFill>
                          <a:hlinkClick r:id="rId31" tooltip="SERCA"/>
                        </a:rPr>
                        <a:t>SERCA2a</a:t>
                      </a:r>
                      <a:endParaRPr lang="en-US" sz="400"/>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Intra-coronary</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IIb</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a:t>250</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400" dirty="0"/>
                        <a:t>Ongoing</a:t>
                      </a:r>
                    </a:p>
                  </a:txBody>
                  <a:tcPr marL="22517" marR="22517" marT="11259" marB="1125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Phage lambda</a:t>
            </a:r>
            <a:endParaRPr lang="en-US" dirty="0"/>
          </a:p>
        </p:txBody>
      </p:sp>
      <p:pic>
        <p:nvPicPr>
          <p:cNvPr id="3074" name="Picture 2" descr="http://sivabio.50webs.com/dna%20cl28.jpg"/>
          <p:cNvPicPr>
            <a:picLocks noChangeAspect="1" noChangeArrowheads="1"/>
          </p:cNvPicPr>
          <p:nvPr/>
        </p:nvPicPr>
        <p:blipFill>
          <a:blip r:embed="rId2"/>
          <a:srcRect/>
          <a:stretch>
            <a:fillRect/>
          </a:stretch>
        </p:blipFill>
        <p:spPr bwMode="auto">
          <a:xfrm>
            <a:off x="1676400" y="4267200"/>
            <a:ext cx="6019800" cy="1905000"/>
          </a:xfrm>
          <a:prstGeom prst="rect">
            <a:avLst/>
          </a:prstGeom>
          <a:noFill/>
        </p:spPr>
      </p:pic>
      <p:sp>
        <p:nvSpPr>
          <p:cNvPr id="5" name="Rectangle 4"/>
          <p:cNvSpPr/>
          <p:nvPr/>
        </p:nvSpPr>
        <p:spPr>
          <a:xfrm>
            <a:off x="0" y="889844"/>
            <a:ext cx="9144000" cy="2031325"/>
          </a:xfrm>
          <a:prstGeom prst="rect">
            <a:avLst/>
          </a:prstGeom>
        </p:spPr>
        <p:txBody>
          <a:bodyPr wrap="square">
            <a:spAutoFit/>
          </a:bodyPr>
          <a:lstStyle/>
          <a:p>
            <a:r>
              <a:rPr lang="en-US" b="1" dirty="0" err="1" smtClean="0"/>
              <a:t>Bacteriophage</a:t>
            </a:r>
            <a:r>
              <a:rPr lang="en-US" b="1" dirty="0" smtClean="0"/>
              <a:t> vectors:</a:t>
            </a:r>
            <a:endParaRPr lang="en-US" dirty="0" smtClean="0"/>
          </a:p>
          <a:p>
            <a:r>
              <a:rPr lang="en-US" dirty="0" smtClean="0"/>
              <a:t>    -la </a:t>
            </a:r>
            <a:r>
              <a:rPr lang="en-US" dirty="0" err="1" smtClean="0"/>
              <a:t>tete</a:t>
            </a:r>
            <a:r>
              <a:rPr lang="en-US" dirty="0" smtClean="0"/>
              <a:t> du phage lambda capable </a:t>
            </a:r>
            <a:r>
              <a:rPr lang="en-US" dirty="0" err="1" smtClean="0"/>
              <a:t>d’accepter</a:t>
            </a:r>
            <a:r>
              <a:rPr lang="en-US" dirty="0" smtClean="0"/>
              <a:t> 20kb length et la </a:t>
            </a:r>
            <a:r>
              <a:rPr lang="en-US" dirty="0" err="1" smtClean="0"/>
              <a:t>partie</a:t>
            </a:r>
            <a:r>
              <a:rPr lang="en-US" dirty="0" smtClean="0"/>
              <a:t> </a:t>
            </a:r>
            <a:r>
              <a:rPr lang="en-US" dirty="0" err="1" smtClean="0"/>
              <a:t>centrale</a:t>
            </a:r>
            <a:r>
              <a:rPr lang="en-US" dirty="0" smtClean="0"/>
              <a:t> du genome du phage </a:t>
            </a:r>
            <a:r>
              <a:rPr lang="en-US" dirty="0" err="1" smtClean="0"/>
              <a:t>n’est</a:t>
            </a:r>
            <a:r>
              <a:rPr lang="en-US" dirty="0" smtClean="0"/>
              <a:t> pas </a:t>
            </a:r>
            <a:r>
              <a:rPr lang="en-US" dirty="0" err="1" smtClean="0"/>
              <a:t>requise</a:t>
            </a:r>
            <a:r>
              <a:rPr lang="en-US" dirty="0" smtClean="0"/>
              <a:t> pour la replication </a:t>
            </a:r>
            <a:r>
              <a:rPr lang="en-US" dirty="0" err="1" smtClean="0"/>
              <a:t>ou</a:t>
            </a:r>
            <a:r>
              <a:rPr lang="en-US" dirty="0" smtClean="0"/>
              <a:t> </a:t>
            </a:r>
            <a:r>
              <a:rPr lang="en-US" dirty="0" err="1" smtClean="0"/>
              <a:t>l’empaquetage</a:t>
            </a:r>
            <a:r>
              <a:rPr lang="en-US" dirty="0" smtClean="0"/>
              <a:t> du virus.  On </a:t>
            </a:r>
            <a:r>
              <a:rPr lang="en-US" dirty="0" err="1" smtClean="0"/>
              <a:t>peut</a:t>
            </a:r>
            <a:r>
              <a:rPr lang="en-US" dirty="0" smtClean="0"/>
              <a:t> </a:t>
            </a:r>
            <a:r>
              <a:rPr lang="en-US" dirty="0" err="1" smtClean="0"/>
              <a:t>donc</a:t>
            </a:r>
            <a:r>
              <a:rPr lang="en-US" dirty="0" smtClean="0"/>
              <a:t> la </a:t>
            </a:r>
            <a:r>
              <a:rPr lang="en-US" dirty="0" err="1" smtClean="0"/>
              <a:t>remplacer</a:t>
            </a:r>
            <a:r>
              <a:rPr lang="en-US" dirty="0" smtClean="0"/>
              <a:t> par le </a:t>
            </a:r>
            <a:r>
              <a:rPr lang="en-US" dirty="0" err="1" smtClean="0"/>
              <a:t>gène</a:t>
            </a:r>
            <a:r>
              <a:rPr lang="en-US" dirty="0" smtClean="0"/>
              <a:t> </a:t>
            </a:r>
            <a:r>
              <a:rPr lang="en-US" dirty="0" err="1" smtClean="0"/>
              <a:t>d’intérêt</a:t>
            </a:r>
            <a:r>
              <a:rPr lang="en-US" dirty="0" smtClean="0"/>
              <a:t>.  </a:t>
            </a:r>
          </a:p>
          <a:p>
            <a:r>
              <a:rPr lang="en-US" dirty="0" smtClean="0"/>
              <a:t>-</a:t>
            </a:r>
            <a:r>
              <a:rPr lang="en-US" dirty="0" err="1" smtClean="0"/>
              <a:t>vecteur</a:t>
            </a:r>
            <a:r>
              <a:rPr lang="en-US" dirty="0" smtClean="0"/>
              <a:t> recombinant </a:t>
            </a:r>
            <a:r>
              <a:rPr lang="en-US" dirty="0" err="1" smtClean="0"/>
              <a:t>est</a:t>
            </a:r>
            <a:r>
              <a:rPr lang="en-US" dirty="0" smtClean="0"/>
              <a:t> </a:t>
            </a:r>
            <a:r>
              <a:rPr lang="en-US" dirty="0" err="1" smtClean="0"/>
              <a:t>empaquté</a:t>
            </a:r>
            <a:r>
              <a:rPr lang="en-US" dirty="0" smtClean="0"/>
              <a:t> </a:t>
            </a:r>
            <a:r>
              <a:rPr lang="en-US" dirty="0" err="1" smtClean="0"/>
              <a:t>naturellement</a:t>
            </a:r>
            <a:r>
              <a:rPr lang="en-US" dirty="0" smtClean="0"/>
              <a:t> </a:t>
            </a:r>
            <a:r>
              <a:rPr lang="en-US" dirty="0" err="1" smtClean="0"/>
              <a:t>dans</a:t>
            </a:r>
            <a:r>
              <a:rPr lang="en-US" dirty="0" smtClean="0"/>
              <a:t> la </a:t>
            </a:r>
            <a:r>
              <a:rPr lang="en-US" dirty="0" err="1" smtClean="0"/>
              <a:t>tête</a:t>
            </a:r>
            <a:r>
              <a:rPr lang="en-US" dirty="0" smtClean="0"/>
              <a:t> du phage.  </a:t>
            </a:r>
          </a:p>
          <a:p>
            <a:r>
              <a:rPr lang="en-US" dirty="0" smtClean="0"/>
              <a:t>-la presence du </a:t>
            </a:r>
            <a:r>
              <a:rPr lang="en-US" dirty="0" err="1" smtClean="0"/>
              <a:t>vecteur</a:t>
            </a:r>
            <a:r>
              <a:rPr lang="en-US" dirty="0" smtClean="0"/>
              <a:t> recombinant </a:t>
            </a:r>
            <a:r>
              <a:rPr lang="en-US" dirty="0" err="1" smtClean="0"/>
              <a:t>peut</a:t>
            </a:r>
            <a:r>
              <a:rPr lang="en-US" dirty="0" smtClean="0"/>
              <a:t> </a:t>
            </a:r>
            <a:r>
              <a:rPr lang="en-US" dirty="0" err="1" smtClean="0"/>
              <a:t>être</a:t>
            </a:r>
            <a:r>
              <a:rPr lang="en-US" dirty="0" smtClean="0"/>
              <a:t> </a:t>
            </a:r>
            <a:r>
              <a:rPr lang="en-US" dirty="0" err="1" smtClean="0"/>
              <a:t>sélectionné</a:t>
            </a:r>
            <a:r>
              <a:rPr lang="en-US" dirty="0" smtClean="0"/>
              <a:t> à cause du </a:t>
            </a:r>
            <a:r>
              <a:rPr lang="en-US" dirty="0" err="1" smtClean="0"/>
              <a:t>mécanisme</a:t>
            </a:r>
            <a:r>
              <a:rPr lang="en-US" dirty="0" smtClean="0"/>
              <a:t> </a:t>
            </a:r>
            <a:r>
              <a:rPr lang="en-US" dirty="0" err="1" smtClean="0"/>
              <a:t>lytique</a:t>
            </a:r>
            <a:r>
              <a:rPr lang="en-US" dirty="0" smtClean="0"/>
              <a:t>. </a:t>
            </a:r>
          </a:p>
          <a:p>
            <a:r>
              <a:rPr lang="en-US" dirty="0" smtClean="0"/>
              <a:t>-    </a:t>
            </a:r>
            <a:r>
              <a:rPr lang="en-US" dirty="0" err="1" smtClean="0"/>
              <a:t>grande</a:t>
            </a:r>
            <a:r>
              <a:rPr lang="en-US" dirty="0" smtClean="0"/>
              <a:t> </a:t>
            </a:r>
            <a:r>
              <a:rPr lang="en-US" dirty="0" err="1" smtClean="0"/>
              <a:t>efficacité</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6018" name="Picture 2" descr="Retro Virus Mediated Gene Transfer: &lt;ul&gt;&lt;li&gt;Retroviruses used as vectors to transfer genetic material into the host cell,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1- RETROVIRAL VECTOR METHOD&#10; when the virus vectors infect a host cell, the viral&#10;RNA is reverse transcribed in the cytop..."/>
          <p:cNvPicPr>
            <a:picLocks noChangeAspect="1" noChangeArrowheads="1"/>
          </p:cNvPicPr>
          <p:nvPr/>
        </p:nvPicPr>
        <p:blipFill>
          <a:blip r:embed="rId2"/>
          <a:srcRect/>
          <a:stretch>
            <a:fillRect/>
          </a:stretch>
        </p:blipFill>
        <p:spPr bwMode="auto">
          <a:xfrm>
            <a:off x="228600" y="304800"/>
            <a:ext cx="8686800" cy="6324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Résultat de recherche d'images pour &quot;vectors in animal transgenesis images&quot;"/>
          <p:cNvPicPr>
            <a:picLocks noChangeAspect="1" noChangeArrowheads="1"/>
          </p:cNvPicPr>
          <p:nvPr/>
        </p:nvPicPr>
        <p:blipFill>
          <a:blip r:embed="rId2"/>
          <a:srcRect/>
          <a:stretch>
            <a:fillRect/>
          </a:stretch>
        </p:blipFill>
        <p:spPr bwMode="auto">
          <a:xfrm>
            <a:off x="0" y="228600"/>
            <a:ext cx="9144000" cy="6086476"/>
          </a:xfrm>
          <a:prstGeom prst="rect">
            <a:avLst/>
          </a:prstGeom>
          <a:noFill/>
        </p:spPr>
      </p:pic>
      <p:pic>
        <p:nvPicPr>
          <p:cNvPr id="5" name="Picture 2" descr="Résultat de recherche d'images pour &quot;vectors in animal transgenesis images&quo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Cycle de vie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Résultat de recherche d'images"/>
          <p:cNvPicPr>
            <a:picLocks noChangeAspect="1" noChangeArrowheads="1"/>
          </p:cNvPicPr>
          <p:nvPr/>
        </p:nvPicPr>
        <p:blipFill>
          <a:blip r:embed="rId2"/>
          <a:srcRect/>
          <a:stretch>
            <a:fillRect/>
          </a:stretch>
        </p:blipFill>
        <p:spPr bwMode="auto">
          <a:xfrm>
            <a:off x="0" y="1219200"/>
            <a:ext cx="8991600" cy="5638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https://web.stanford.edu/group/nolan/_OldWebsite/tutorials/images/pictsimpleprotei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https://web.stanford.edu/group/nolan/_OldWebsite/tutorials/images/pictsimpleprotei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4" name="AutoShape 6" descr="https://web.stanford.edu/group/nolan/_OldWebsite/tutorials/images/pictsimpleprotei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https://web.stanford.edu/group/nolan/_OldWebsite/tutorials/images/PictretrovirusassemblyI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8" name="Picture 10" descr="Résultat de recherche d'images pour &quot;retroviral genome structure&quot;"/>
          <p:cNvPicPr>
            <a:picLocks noChangeAspect="1" noChangeArrowheads="1"/>
          </p:cNvPicPr>
          <p:nvPr/>
        </p:nvPicPr>
        <p:blipFill>
          <a:blip r:embed="rId2"/>
          <a:srcRect/>
          <a:stretch>
            <a:fillRect/>
          </a:stretch>
        </p:blipFill>
        <p:spPr bwMode="auto">
          <a:xfrm>
            <a:off x="304800" y="1066800"/>
            <a:ext cx="8534400" cy="4495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191000"/>
            <a:ext cx="8229600" cy="2438400"/>
          </a:xfrm>
        </p:spPr>
        <p:txBody>
          <a:bodyPr>
            <a:normAutofit fontScale="62500" lnSpcReduction="20000"/>
          </a:bodyPr>
          <a:lstStyle/>
          <a:p>
            <a:r>
              <a:rPr lang="en-US" dirty="0" smtClean="0"/>
              <a:t> </a:t>
            </a:r>
            <a:r>
              <a:rPr lang="en-US" dirty="0" err="1" smtClean="0"/>
              <a:t>promoteur</a:t>
            </a:r>
            <a:r>
              <a:rPr lang="en-US" dirty="0" smtClean="0"/>
              <a:t> et signal de </a:t>
            </a:r>
            <a:r>
              <a:rPr lang="en-US" dirty="0" err="1" smtClean="0"/>
              <a:t>polyadenylation</a:t>
            </a:r>
            <a:endParaRPr lang="en-US" dirty="0" smtClean="0"/>
          </a:p>
          <a:p>
            <a:r>
              <a:rPr lang="en-US" dirty="0" smtClean="0"/>
              <a:t> (2) signal </a:t>
            </a:r>
            <a:r>
              <a:rPr lang="en-US" dirty="0" err="1" smtClean="0"/>
              <a:t>d’encapdidation</a:t>
            </a:r>
            <a:r>
              <a:rPr lang="en-US" dirty="0" smtClean="0"/>
              <a:t> (ψ or E) pour </a:t>
            </a:r>
            <a:r>
              <a:rPr lang="en-US" dirty="0" err="1" smtClean="0"/>
              <a:t>diriger</a:t>
            </a:r>
            <a:r>
              <a:rPr lang="en-US" dirty="0" smtClean="0"/>
              <a:t> </a:t>
            </a:r>
            <a:r>
              <a:rPr lang="en-US" dirty="0" err="1" smtClean="0"/>
              <a:t>l’incorporation</a:t>
            </a:r>
            <a:r>
              <a:rPr lang="en-US" dirty="0" smtClean="0"/>
              <a:t> du </a:t>
            </a:r>
            <a:r>
              <a:rPr lang="en-US" dirty="0" err="1" smtClean="0"/>
              <a:t>vecteur</a:t>
            </a:r>
            <a:r>
              <a:rPr lang="en-US" dirty="0" smtClean="0"/>
              <a:t> RNA </a:t>
            </a:r>
            <a:r>
              <a:rPr lang="en-US" dirty="0" err="1" smtClean="0"/>
              <a:t>dans</a:t>
            </a:r>
            <a:r>
              <a:rPr lang="en-US" dirty="0" smtClean="0"/>
              <a:t> les </a:t>
            </a:r>
            <a:r>
              <a:rPr lang="en-US" dirty="0" err="1" smtClean="0"/>
              <a:t>virions</a:t>
            </a:r>
            <a:r>
              <a:rPr lang="en-US" dirty="0" smtClean="0"/>
              <a:t>; </a:t>
            </a:r>
          </a:p>
          <a:p>
            <a:r>
              <a:rPr lang="en-US" dirty="0" smtClean="0"/>
              <a:t>(3) </a:t>
            </a:r>
            <a:r>
              <a:rPr lang="en-US" dirty="0" err="1" smtClean="0"/>
              <a:t>signaux</a:t>
            </a:r>
            <a:r>
              <a:rPr lang="en-US" dirty="0" smtClean="0"/>
              <a:t> </a:t>
            </a:r>
            <a:r>
              <a:rPr lang="en-US" dirty="0" err="1" smtClean="0"/>
              <a:t>requis</a:t>
            </a:r>
            <a:r>
              <a:rPr lang="en-US" dirty="0" smtClean="0"/>
              <a:t> pour la  transcription inverse, </a:t>
            </a:r>
            <a:r>
              <a:rPr lang="en-US" dirty="0" err="1" smtClean="0"/>
              <a:t>incluant</a:t>
            </a:r>
            <a:r>
              <a:rPr lang="en-US" dirty="0" smtClean="0"/>
              <a:t> un transfer RNA-binding site (PBS) et </a:t>
            </a:r>
            <a:r>
              <a:rPr lang="en-US" dirty="0" err="1" smtClean="0"/>
              <a:t>polypurine</a:t>
            </a:r>
            <a:r>
              <a:rPr lang="en-US" dirty="0" smtClean="0"/>
              <a:t> tract (PPT) pour </a:t>
            </a:r>
            <a:r>
              <a:rPr lang="en-US" dirty="0" err="1" smtClean="0"/>
              <a:t>l’initiation</a:t>
            </a:r>
            <a:r>
              <a:rPr lang="en-US" dirty="0" smtClean="0"/>
              <a:t> de  la </a:t>
            </a:r>
            <a:r>
              <a:rPr lang="en-US" dirty="0" err="1" smtClean="0"/>
              <a:t>synthèse</a:t>
            </a:r>
            <a:r>
              <a:rPr lang="en-US" dirty="0" smtClean="0"/>
              <a:t> du 1er et 2ème </a:t>
            </a:r>
            <a:r>
              <a:rPr lang="en-US" dirty="0" err="1" smtClean="0"/>
              <a:t>brin</a:t>
            </a:r>
            <a:r>
              <a:rPr lang="en-US" dirty="0" smtClean="0"/>
              <a:t> </a:t>
            </a:r>
            <a:r>
              <a:rPr lang="en-US" dirty="0" err="1" smtClean="0"/>
              <a:t>d’AND</a:t>
            </a:r>
            <a:r>
              <a:rPr lang="en-US" dirty="0" smtClean="0"/>
              <a:t> et </a:t>
            </a:r>
            <a:r>
              <a:rPr lang="en-US" dirty="0" err="1" smtClean="0"/>
              <a:t>une</a:t>
            </a:r>
            <a:r>
              <a:rPr lang="en-US" dirty="0" smtClean="0"/>
              <a:t> region </a:t>
            </a:r>
            <a:r>
              <a:rPr lang="en-US" dirty="0" err="1" smtClean="0"/>
              <a:t>repetée</a:t>
            </a:r>
            <a:r>
              <a:rPr lang="en-US" dirty="0" smtClean="0"/>
              <a:t> (R) aux </a:t>
            </a:r>
            <a:r>
              <a:rPr lang="en-US" dirty="0" err="1" smtClean="0"/>
              <a:t>deux</a:t>
            </a:r>
            <a:r>
              <a:rPr lang="en-US" dirty="0" smtClean="0"/>
              <a:t> </a:t>
            </a:r>
            <a:r>
              <a:rPr lang="en-US" dirty="0" err="1" smtClean="0"/>
              <a:t>extrémités</a:t>
            </a:r>
            <a:r>
              <a:rPr lang="en-US" dirty="0" smtClean="0"/>
              <a:t> de </a:t>
            </a:r>
            <a:r>
              <a:rPr lang="en-US" dirty="0" err="1" smtClean="0"/>
              <a:t>l’ARN</a:t>
            </a:r>
            <a:r>
              <a:rPr lang="en-US" dirty="0" smtClean="0"/>
              <a:t> viral </a:t>
            </a:r>
            <a:r>
              <a:rPr lang="en-US" dirty="0" err="1" smtClean="0"/>
              <a:t>requis</a:t>
            </a:r>
            <a:r>
              <a:rPr lang="en-US" dirty="0" smtClean="0"/>
              <a:t> pour le </a:t>
            </a:r>
            <a:r>
              <a:rPr lang="en-US" dirty="0" err="1" smtClean="0"/>
              <a:t>transfert</a:t>
            </a:r>
            <a:r>
              <a:rPr lang="en-US" dirty="0" smtClean="0"/>
              <a:t> de </a:t>
            </a:r>
            <a:r>
              <a:rPr lang="en-US" dirty="0" err="1" smtClean="0"/>
              <a:t>synthèse</a:t>
            </a:r>
            <a:r>
              <a:rPr lang="en-US" dirty="0" smtClean="0"/>
              <a:t> </a:t>
            </a:r>
            <a:r>
              <a:rPr lang="en-US" dirty="0" err="1" smtClean="0"/>
              <a:t>d’AND</a:t>
            </a:r>
            <a:r>
              <a:rPr lang="en-US" dirty="0" smtClean="0"/>
              <a:t> entre les matrices  (4) </a:t>
            </a:r>
            <a:r>
              <a:rPr lang="en-US" dirty="0" err="1" smtClean="0"/>
              <a:t>répétitions</a:t>
            </a:r>
            <a:r>
              <a:rPr lang="en-US" dirty="0" smtClean="0"/>
              <a:t> </a:t>
            </a:r>
            <a:r>
              <a:rPr lang="en-US" dirty="0" err="1" smtClean="0"/>
              <a:t>courtes</a:t>
            </a:r>
            <a:r>
              <a:rPr lang="en-US" dirty="0" smtClean="0"/>
              <a:t> </a:t>
            </a:r>
            <a:r>
              <a:rPr lang="en-US" dirty="0" err="1" smtClean="0"/>
              <a:t>inversées</a:t>
            </a:r>
            <a:r>
              <a:rPr lang="en-US" dirty="0" smtClean="0"/>
              <a:t> </a:t>
            </a:r>
            <a:r>
              <a:rPr lang="en-US" dirty="0" err="1" smtClean="0"/>
              <a:t>localisés</a:t>
            </a:r>
            <a:r>
              <a:rPr lang="en-US" dirty="0" smtClean="0"/>
              <a:t> aux termini des LTRs </a:t>
            </a:r>
            <a:r>
              <a:rPr lang="en-US" dirty="0" err="1" smtClean="0"/>
              <a:t>viraux</a:t>
            </a:r>
            <a:r>
              <a:rPr lang="en-US" dirty="0" smtClean="0"/>
              <a:t>  </a:t>
            </a:r>
            <a:r>
              <a:rPr lang="en-US" dirty="0" err="1" smtClean="0"/>
              <a:t>requis</a:t>
            </a:r>
            <a:r>
              <a:rPr lang="en-US" dirty="0" smtClean="0"/>
              <a:t> pour </a:t>
            </a:r>
            <a:r>
              <a:rPr lang="en-US" dirty="0" err="1" smtClean="0"/>
              <a:t>l’integration</a:t>
            </a:r>
            <a:r>
              <a:rPr lang="en-US" dirty="0" smtClean="0"/>
              <a:t>.</a:t>
            </a:r>
            <a:endParaRPr lang="en-US" dirty="0"/>
          </a:p>
        </p:txBody>
      </p:sp>
      <p:pic>
        <p:nvPicPr>
          <p:cNvPr id="1026" name="Picture 2" descr="Figure 1. Critical cis-acting elements in retroviral vectors and vector replication cycle."/>
          <p:cNvPicPr>
            <a:picLocks noChangeAspect="1" noChangeArrowheads="1"/>
          </p:cNvPicPr>
          <p:nvPr/>
        </p:nvPicPr>
        <p:blipFill>
          <a:blip r:embed="rId2"/>
          <a:srcRect/>
          <a:stretch>
            <a:fillRect/>
          </a:stretch>
        </p:blipFill>
        <p:spPr bwMode="auto">
          <a:xfrm>
            <a:off x="0" y="304800"/>
            <a:ext cx="9144000" cy="3657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ésultat de recherche d'images pour &quot;retroviral genome structure&quot;"/>
          <p:cNvPicPr>
            <a:picLocks noChangeAspect="1" noChangeArrowheads="1"/>
          </p:cNvPicPr>
          <p:nvPr/>
        </p:nvPicPr>
        <p:blipFill>
          <a:blip r:embed="rId2"/>
          <a:srcRect/>
          <a:stretch>
            <a:fillRect/>
          </a:stretch>
        </p:blipFill>
        <p:spPr bwMode="auto">
          <a:xfrm>
            <a:off x="228600" y="0"/>
            <a:ext cx="8686800" cy="6324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5262979"/>
          </a:xfrm>
          <a:prstGeom prst="rect">
            <a:avLst/>
          </a:prstGeom>
        </p:spPr>
        <p:txBody>
          <a:bodyPr wrap="square">
            <a:spAutoFit/>
          </a:bodyPr>
          <a:lstStyle/>
          <a:p>
            <a:r>
              <a:rPr lang="en-US" sz="2800" dirty="0" smtClean="0"/>
              <a:t>Efficient gene transduction and integration depend on the inclusion in the retroviral vector of a number of </a:t>
            </a:r>
            <a:r>
              <a:rPr lang="en-US" sz="2800" i="1" dirty="0" err="1" smtClean="0"/>
              <a:t>cis</a:t>
            </a:r>
            <a:r>
              <a:rPr lang="en-US" sz="2800" dirty="0" smtClean="0"/>
              <a:t>-acting viral elements These include (1) a promoter and </a:t>
            </a:r>
            <a:r>
              <a:rPr lang="en-US" sz="2800" dirty="0" err="1" smtClean="0"/>
              <a:t>polyadenylation</a:t>
            </a:r>
            <a:r>
              <a:rPr lang="en-US" sz="2800" dirty="0" smtClean="0"/>
              <a:t> signal in the viral genome; (2) a viral packaging signal (ψ or E) to direct incorporation of vector RNA into </a:t>
            </a:r>
            <a:r>
              <a:rPr lang="en-US" sz="2800" dirty="0" err="1" smtClean="0"/>
              <a:t>virions</a:t>
            </a:r>
            <a:r>
              <a:rPr lang="en-US" sz="2800" dirty="0" smtClean="0"/>
              <a:t>; (3) signals required for reverse transcription, including a transfer RNA-binding site (PBS) and </a:t>
            </a:r>
            <a:r>
              <a:rPr lang="en-US" sz="2800" dirty="0" err="1" smtClean="0"/>
              <a:t>polypurine</a:t>
            </a:r>
            <a:r>
              <a:rPr lang="en-US" sz="2800" dirty="0" smtClean="0"/>
              <a:t> tract (PPT) for initiation of first- and second-strand DNA synthesis, and a repeated (R) region at both ends of the viral RNA required for transfer of DNA synthesis between templates; and (4) short, partially inverted repeats located at the termini of the viral LTRs required for integration.</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Résultat de recherche d'images pour &quot;vectors in animal transgenesis images&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Strategies for packaging cell line construction. A generic helper virus modeled on </a:t>
            </a:r>
            <a:r>
              <a:rPr lang="en-US" sz="3100" b="1" dirty="0" err="1" smtClean="0"/>
              <a:t>Moloney</a:t>
            </a:r>
            <a:r>
              <a:rPr lang="en-US" sz="3100" b="1" dirty="0" smtClean="0"/>
              <a:t> </a:t>
            </a:r>
            <a:r>
              <a:rPr lang="en-US" sz="3100" b="1" dirty="0" err="1" smtClean="0"/>
              <a:t>murine</a:t>
            </a:r>
            <a:r>
              <a:rPr lang="en-US" sz="3100" b="1" dirty="0" smtClean="0"/>
              <a:t> leukemia virus (Mo-MLV) is shown at top. </a:t>
            </a:r>
            <a:endParaRPr lang="en-US" sz="3100" b="1" dirty="0"/>
          </a:p>
        </p:txBody>
      </p:sp>
      <p:sp>
        <p:nvSpPr>
          <p:cNvPr id="3" name="Content Placeholder 2"/>
          <p:cNvSpPr>
            <a:spLocks noGrp="1"/>
          </p:cNvSpPr>
          <p:nvPr>
            <p:ph idx="1"/>
          </p:nvPr>
        </p:nvSpPr>
        <p:spPr/>
        <p:txBody>
          <a:bodyPr/>
          <a:lstStyle/>
          <a:p>
            <a:endParaRPr lang="en-US" dirty="0"/>
          </a:p>
        </p:txBody>
      </p:sp>
      <p:pic>
        <p:nvPicPr>
          <p:cNvPr id="1026" name="Picture 2" descr="Figure 5. Strategies for packaging cell line construction."/>
          <p:cNvPicPr>
            <a:picLocks noChangeAspect="1" noChangeArrowheads="1"/>
          </p:cNvPicPr>
          <p:nvPr/>
        </p:nvPicPr>
        <p:blipFill>
          <a:blip r:embed="rId2"/>
          <a:srcRect/>
          <a:stretch>
            <a:fillRect/>
          </a:stretch>
        </p:blipFill>
        <p:spPr bwMode="auto">
          <a:xfrm>
            <a:off x="0" y="1676400"/>
            <a:ext cx="8915400" cy="49625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p:cNvPicPr>
            <a:picLocks noChangeAspect="1" noChangeArrowheads="1"/>
          </p:cNvPicPr>
          <p:nvPr/>
        </p:nvPicPr>
        <p:blipFill>
          <a:blip r:embed="rId2"/>
          <a:srcRect/>
          <a:stretch>
            <a:fillRect/>
          </a:stretch>
        </p:blipFill>
        <p:spPr bwMode="auto">
          <a:xfrm>
            <a:off x="0" y="1"/>
            <a:ext cx="88391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type="title"/>
          </p:nvPr>
        </p:nvSpPr>
        <p:spPr/>
        <p:txBody>
          <a:bodyPr/>
          <a:lstStyle/>
          <a:p>
            <a:r>
              <a:rPr lang="en-US" sz="2800" dirty="0">
                <a:effectLst/>
                <a:latin typeface="Times"/>
              </a:rPr>
              <a:t>A case of leukemia in a SCID child treated with a retroviral vector</a:t>
            </a:r>
            <a:endParaRPr lang="en-US" sz="2400" b="0" dirty="0">
              <a:effectLst/>
              <a:latin typeface="Times"/>
            </a:endParaRPr>
          </a:p>
        </p:txBody>
      </p:sp>
      <p:sp>
        <p:nvSpPr>
          <p:cNvPr id="34820" name="Rectangle 4"/>
          <p:cNvSpPr>
            <a:spLocks noGrp="1" noRot="1" noChangeArrowheads="1"/>
          </p:cNvSpPr>
          <p:nvPr>
            <p:ph type="body" idx="1"/>
          </p:nvPr>
        </p:nvSpPr>
        <p:spPr>
          <a:xfrm>
            <a:off x="0" y="1600200"/>
            <a:ext cx="8686800" cy="4525963"/>
          </a:xfrm>
        </p:spPr>
        <p:txBody>
          <a:bodyPr/>
          <a:lstStyle/>
          <a:p>
            <a:pPr>
              <a:lnSpc>
                <a:spcPct val="90000"/>
              </a:lnSpc>
            </a:pPr>
            <a:r>
              <a:rPr lang="en-US" sz="2400" b="1" dirty="0"/>
              <a:t>SCID disease or </a:t>
            </a:r>
            <a:r>
              <a:rPr lang="en-US" sz="2400" b="1" dirty="0">
                <a:effectLst/>
                <a:latin typeface="Times New Roman" charset="0"/>
              </a:rPr>
              <a:t>‘Bubble boy disease’ ( T cell deficiency)</a:t>
            </a:r>
          </a:p>
          <a:p>
            <a:pPr>
              <a:lnSpc>
                <a:spcPct val="90000"/>
              </a:lnSpc>
            </a:pPr>
            <a:r>
              <a:rPr lang="en-US" sz="2400" b="1" dirty="0">
                <a:effectLst/>
                <a:latin typeface="Times New Roman" charset="0"/>
              </a:rPr>
              <a:t>Overall quite successful, over 1000 peoples received retroviral gene therapy </a:t>
            </a:r>
          </a:p>
          <a:p>
            <a:pPr>
              <a:lnSpc>
                <a:spcPct val="90000"/>
              </a:lnSpc>
            </a:pPr>
            <a:r>
              <a:rPr lang="en-US" sz="2400" b="1" dirty="0">
                <a:effectLst/>
                <a:latin typeface="Times New Roman" charset="0"/>
              </a:rPr>
              <a:t>A French baby’s treated with retroviral vector 3 years ago</a:t>
            </a:r>
          </a:p>
          <a:p>
            <a:pPr>
              <a:lnSpc>
                <a:spcPct val="90000"/>
              </a:lnSpc>
            </a:pPr>
            <a:r>
              <a:rPr lang="en-US" sz="2400" b="1" dirty="0">
                <a:effectLst/>
                <a:latin typeface="Times New Roman" charset="0"/>
              </a:rPr>
              <a:t>A leukemia-like </a:t>
            </a:r>
            <a:r>
              <a:rPr lang="en-US" sz="2400" b="1" dirty="0" smtClean="0">
                <a:effectLst/>
                <a:latin typeface="Times New Roman" charset="0"/>
              </a:rPr>
              <a:t>illness.</a:t>
            </a:r>
            <a:endParaRPr lang="en-US" sz="2400" b="1" dirty="0">
              <a:effectLst/>
              <a:latin typeface="Times New Roman" charset="0"/>
            </a:endParaRPr>
          </a:p>
          <a:p>
            <a:pPr>
              <a:lnSpc>
                <a:spcPct val="90000"/>
              </a:lnSpc>
            </a:pPr>
            <a:r>
              <a:rPr lang="en-US" sz="2400" b="1" dirty="0">
                <a:effectLst/>
                <a:latin typeface="Times New Roman" charset="0"/>
              </a:rPr>
              <a:t>Nine other children treated same time show no sign of leukemia</a:t>
            </a:r>
          </a:p>
          <a:p>
            <a:pPr>
              <a:lnSpc>
                <a:spcPct val="90000"/>
              </a:lnSpc>
            </a:pPr>
            <a:r>
              <a:rPr lang="en-US" sz="2400" b="1" dirty="0">
                <a:effectLst/>
                <a:latin typeface="Times New Roman" charset="0"/>
              </a:rPr>
              <a:t>But the side effect isn’t a big enough risk yet that genetic experiments for children with an often fatal immune disease should stop</a:t>
            </a:r>
          </a:p>
          <a:p>
            <a:pPr>
              <a:lnSpc>
                <a:spcPct val="90000"/>
              </a:lnSpc>
            </a:pPr>
            <a:r>
              <a:rPr lang="en-US" sz="2400" b="1" dirty="0">
                <a:effectLst/>
                <a:latin typeface="Times New Roman" charset="0"/>
              </a:rPr>
              <a:t>People receiving retroviral gene therapy should be warned about the risk of developing leukemia</a:t>
            </a:r>
          </a:p>
          <a:p>
            <a:pPr>
              <a:lnSpc>
                <a:spcPct val="90000"/>
              </a:lnSpc>
              <a:buFont typeface="Wingdings" charset="2"/>
              <a:buNone/>
            </a:pPr>
            <a:endParaRPr lang="en-US" sz="2400" b="1" dirty="0">
              <a:effectLst/>
              <a:latin typeface="Times New Roman"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n-US" sz="2800" dirty="0"/>
              <a:t>Characteristics of retroviral vector</a:t>
            </a:r>
            <a:endParaRPr lang="en-US" dirty="0"/>
          </a:p>
        </p:txBody>
      </p:sp>
      <p:sp>
        <p:nvSpPr>
          <p:cNvPr id="32771" name="Rectangle 3"/>
          <p:cNvSpPr>
            <a:spLocks noGrp="1" noRot="1" noChangeArrowheads="1"/>
          </p:cNvSpPr>
          <p:nvPr>
            <p:ph type="body" idx="1"/>
          </p:nvPr>
        </p:nvSpPr>
        <p:spPr>
          <a:xfrm>
            <a:off x="457200" y="1295400"/>
            <a:ext cx="8229600" cy="5257800"/>
          </a:xfrm>
        </p:spPr>
        <p:txBody>
          <a:bodyPr/>
          <a:lstStyle/>
          <a:p>
            <a:pPr>
              <a:lnSpc>
                <a:spcPct val="90000"/>
              </a:lnSpc>
            </a:pPr>
            <a:r>
              <a:rPr lang="en-US" dirty="0"/>
              <a:t>Advantages</a:t>
            </a:r>
          </a:p>
          <a:p>
            <a:pPr lvl="1">
              <a:lnSpc>
                <a:spcPct val="90000"/>
              </a:lnSpc>
            </a:pPr>
            <a:r>
              <a:rPr lang="en-US" dirty="0"/>
              <a:t>Integration: permanent expression</a:t>
            </a:r>
          </a:p>
          <a:p>
            <a:pPr>
              <a:lnSpc>
                <a:spcPct val="90000"/>
              </a:lnSpc>
            </a:pPr>
            <a:r>
              <a:rPr lang="en-US" dirty="0" smtClean="0"/>
              <a:t>Disadvantages</a:t>
            </a:r>
            <a:endParaRPr lang="en-US" dirty="0"/>
          </a:p>
          <a:p>
            <a:pPr lvl="1">
              <a:lnSpc>
                <a:spcPct val="90000"/>
              </a:lnSpc>
            </a:pPr>
            <a:r>
              <a:rPr lang="en-US" dirty="0"/>
              <a:t>Only infecting dividing cells</a:t>
            </a:r>
          </a:p>
          <a:p>
            <a:pPr lvl="1">
              <a:lnSpc>
                <a:spcPct val="90000"/>
              </a:lnSpc>
            </a:pPr>
            <a:r>
              <a:rPr lang="en-US" dirty="0" err="1"/>
              <a:t>Insertional</a:t>
            </a:r>
            <a:r>
              <a:rPr lang="en-US" dirty="0"/>
              <a:t> mutagenesis (tumor formation)</a:t>
            </a:r>
          </a:p>
          <a:p>
            <a:pPr lvl="2">
              <a:lnSpc>
                <a:spcPct val="90000"/>
              </a:lnSpc>
            </a:pPr>
            <a:r>
              <a:rPr lang="en-US" dirty="0"/>
              <a:t>Activate </a:t>
            </a:r>
            <a:r>
              <a:rPr lang="en-US" dirty="0" err="1"/>
              <a:t>oncogenes</a:t>
            </a:r>
            <a:endParaRPr lang="en-US" dirty="0"/>
          </a:p>
          <a:p>
            <a:pPr lvl="2">
              <a:lnSpc>
                <a:spcPct val="90000"/>
              </a:lnSpc>
            </a:pPr>
            <a:r>
              <a:rPr lang="en-US" dirty="0"/>
              <a:t>Inhibit tumor suppressor genes</a:t>
            </a:r>
          </a:p>
          <a:p>
            <a:pPr lvl="1">
              <a:lnSpc>
                <a:spcPct val="90000"/>
              </a:lnSpc>
            </a:pPr>
            <a:r>
              <a:rPr lang="en-US" dirty="0" smtClean="0"/>
              <a:t>Most replication-defective retroviral vectors have been derived from the </a:t>
            </a:r>
            <a:r>
              <a:rPr lang="en-US" dirty="0" err="1" smtClean="0"/>
              <a:t>murine</a:t>
            </a:r>
            <a:r>
              <a:rPr lang="en-US" dirty="0" smtClean="0"/>
              <a:t> and avian retroviruses, but vectors have also been derived from bovine leukemia virus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168275"/>
            <a:ext cx="8458200" cy="822325"/>
          </a:xfrm>
          <a:prstGeom prst="rect">
            <a:avLst/>
          </a:prstGeom>
          <a:noFill/>
          <a:ln w="9525">
            <a:noFill/>
            <a:miter lim="800000"/>
            <a:headEnd/>
            <a:tailEnd/>
          </a:ln>
          <a:effectLst/>
        </p:spPr>
        <p:txBody>
          <a:bodyPr>
            <a:spAutoFit/>
          </a:bodyPr>
          <a:lstStyle/>
          <a:p>
            <a:pPr algn="ctr"/>
            <a:r>
              <a:rPr lang="en-US" sz="2400" b="1">
                <a:solidFill>
                  <a:schemeClr val="accent2"/>
                </a:solidFill>
              </a:rPr>
              <a:t>Replication Deficient Viral Vectors: Genetically Engineered So The Viral Infection Cannot Spread</a:t>
            </a:r>
          </a:p>
        </p:txBody>
      </p:sp>
      <p:sp>
        <p:nvSpPr>
          <p:cNvPr id="49155" name="Rectangle 3"/>
          <p:cNvSpPr>
            <a:spLocks noChangeArrowheads="1"/>
          </p:cNvSpPr>
          <p:nvPr/>
        </p:nvSpPr>
        <p:spPr bwMode="auto">
          <a:xfrm>
            <a:off x="0" y="1524000"/>
            <a:ext cx="9144000" cy="954107"/>
          </a:xfrm>
          <a:prstGeom prst="rect">
            <a:avLst/>
          </a:prstGeom>
          <a:noFill/>
          <a:ln w="9525">
            <a:noFill/>
            <a:miter lim="800000"/>
            <a:headEnd/>
            <a:tailEnd/>
          </a:ln>
          <a:effectLst/>
        </p:spPr>
        <p:txBody>
          <a:bodyPr wrap="square">
            <a:spAutoFit/>
          </a:bodyPr>
          <a:lstStyle/>
          <a:p>
            <a:pPr>
              <a:buFontTx/>
              <a:buChar char="•"/>
            </a:pPr>
            <a:r>
              <a:rPr lang="en-US" sz="2800" b="1" dirty="0"/>
              <a:t>The viral DNA does not contain the viral genes needed to make more viruses.</a:t>
            </a:r>
          </a:p>
        </p:txBody>
      </p:sp>
      <p:grpSp>
        <p:nvGrpSpPr>
          <p:cNvPr id="2" name="Group 4"/>
          <p:cNvGrpSpPr>
            <a:grpSpLocks/>
          </p:cNvGrpSpPr>
          <p:nvPr/>
        </p:nvGrpSpPr>
        <p:grpSpPr bwMode="auto">
          <a:xfrm>
            <a:off x="228600" y="3228975"/>
            <a:ext cx="8915400" cy="3629025"/>
            <a:chOff x="144" y="1584"/>
            <a:chExt cx="5616" cy="1902"/>
          </a:xfrm>
        </p:grpSpPr>
        <p:grpSp>
          <p:nvGrpSpPr>
            <p:cNvPr id="3" name="Group 5"/>
            <p:cNvGrpSpPr>
              <a:grpSpLocks/>
            </p:cNvGrpSpPr>
            <p:nvPr/>
          </p:nvGrpSpPr>
          <p:grpSpPr bwMode="auto">
            <a:xfrm>
              <a:off x="144" y="1584"/>
              <a:ext cx="5616" cy="1488"/>
              <a:chOff x="144" y="1584"/>
              <a:chExt cx="5616" cy="1488"/>
            </a:xfrm>
          </p:grpSpPr>
          <p:grpSp>
            <p:nvGrpSpPr>
              <p:cNvPr id="4" name="Group 6"/>
              <p:cNvGrpSpPr>
                <a:grpSpLocks/>
              </p:cNvGrpSpPr>
              <p:nvPr/>
            </p:nvGrpSpPr>
            <p:grpSpPr bwMode="auto">
              <a:xfrm>
                <a:off x="1147" y="1584"/>
                <a:ext cx="3052" cy="1488"/>
                <a:chOff x="336" y="1296"/>
                <a:chExt cx="4944" cy="2448"/>
              </a:xfrm>
            </p:grpSpPr>
            <p:grpSp>
              <p:nvGrpSpPr>
                <p:cNvPr id="5" name="Group 7"/>
                <p:cNvGrpSpPr>
                  <a:grpSpLocks/>
                </p:cNvGrpSpPr>
                <p:nvPr/>
              </p:nvGrpSpPr>
              <p:grpSpPr bwMode="auto">
                <a:xfrm>
                  <a:off x="1056" y="1296"/>
                  <a:ext cx="624" cy="864"/>
                  <a:chOff x="864" y="576"/>
                  <a:chExt cx="624" cy="864"/>
                </a:xfrm>
              </p:grpSpPr>
              <p:sp>
                <p:nvSpPr>
                  <p:cNvPr id="49160" name="Oval 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9161" name="Line 9"/>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49162" name="Line 10"/>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49163" name="Line 11"/>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49164" name="Line 12"/>
                <p:cNvSpPr>
                  <a:spLocks noChangeShapeType="1"/>
                </p:cNvSpPr>
                <p:nvPr/>
              </p:nvSpPr>
              <p:spPr bwMode="auto">
                <a:xfrm>
                  <a:off x="1092" y="1536"/>
                  <a:ext cx="528" cy="0"/>
                </a:xfrm>
                <a:prstGeom prst="line">
                  <a:avLst/>
                </a:prstGeom>
                <a:noFill/>
                <a:ln w="76200">
                  <a:solidFill>
                    <a:srgbClr val="99CC00"/>
                  </a:solidFill>
                  <a:round/>
                  <a:headEnd/>
                  <a:tailEnd/>
                </a:ln>
                <a:effectLst/>
              </p:spPr>
              <p:txBody>
                <a:bodyPr/>
                <a:lstStyle/>
                <a:p>
                  <a:endParaRPr lang="en-US"/>
                </a:p>
              </p:txBody>
            </p:sp>
            <p:sp>
              <p:nvSpPr>
                <p:cNvPr id="49165" name="Line 13"/>
                <p:cNvSpPr>
                  <a:spLocks noChangeShapeType="1"/>
                </p:cNvSpPr>
                <p:nvPr/>
              </p:nvSpPr>
              <p:spPr bwMode="auto">
                <a:xfrm>
                  <a:off x="2496" y="2928"/>
                  <a:ext cx="528" cy="0"/>
                </a:xfrm>
                <a:prstGeom prst="line">
                  <a:avLst/>
                </a:prstGeom>
                <a:noFill/>
                <a:ln w="76200">
                  <a:solidFill>
                    <a:schemeClr val="tx1"/>
                  </a:solidFill>
                  <a:round/>
                  <a:headEnd/>
                  <a:tailEnd type="triangle" w="med" len="med"/>
                </a:ln>
                <a:effectLst/>
              </p:spPr>
              <p:txBody>
                <a:bodyPr/>
                <a:lstStyle/>
                <a:p>
                  <a:endParaRPr lang="en-US"/>
                </a:p>
              </p:txBody>
            </p:sp>
            <p:grpSp>
              <p:nvGrpSpPr>
                <p:cNvPr id="6" name="Group 14"/>
                <p:cNvGrpSpPr>
                  <a:grpSpLocks/>
                </p:cNvGrpSpPr>
                <p:nvPr/>
              </p:nvGrpSpPr>
              <p:grpSpPr bwMode="auto">
                <a:xfrm>
                  <a:off x="336" y="2304"/>
                  <a:ext cx="1968" cy="1440"/>
                  <a:chOff x="144" y="1584"/>
                  <a:chExt cx="1968" cy="1440"/>
                </a:xfrm>
              </p:grpSpPr>
              <p:sp>
                <p:nvSpPr>
                  <p:cNvPr id="49167" name="Oval 1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9168" name="Line 16"/>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grpSp>
              <p:nvGrpSpPr>
                <p:cNvPr id="7" name="Group 17"/>
                <p:cNvGrpSpPr>
                  <a:grpSpLocks/>
                </p:cNvGrpSpPr>
                <p:nvPr/>
              </p:nvGrpSpPr>
              <p:grpSpPr bwMode="auto">
                <a:xfrm>
                  <a:off x="3312" y="2304"/>
                  <a:ext cx="1968" cy="1440"/>
                  <a:chOff x="3120" y="1680"/>
                  <a:chExt cx="1968" cy="1440"/>
                </a:xfrm>
              </p:grpSpPr>
              <p:grpSp>
                <p:nvGrpSpPr>
                  <p:cNvPr id="8" name="Group 18"/>
                  <p:cNvGrpSpPr>
                    <a:grpSpLocks/>
                  </p:cNvGrpSpPr>
                  <p:nvPr/>
                </p:nvGrpSpPr>
                <p:grpSpPr bwMode="auto">
                  <a:xfrm>
                    <a:off x="3120" y="1680"/>
                    <a:ext cx="1968" cy="1440"/>
                    <a:chOff x="144" y="1584"/>
                    <a:chExt cx="1968" cy="1440"/>
                  </a:xfrm>
                </p:grpSpPr>
                <p:sp>
                  <p:nvSpPr>
                    <p:cNvPr id="49171" name="Oval 1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9172" name="Line 20"/>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sp>
                <p:nvSpPr>
                  <p:cNvPr id="49173" name="Line 21"/>
                  <p:cNvSpPr>
                    <a:spLocks noChangeShapeType="1"/>
                  </p:cNvSpPr>
                  <p:nvPr/>
                </p:nvSpPr>
                <p:spPr bwMode="auto">
                  <a:xfrm>
                    <a:off x="3504" y="2397"/>
                    <a:ext cx="528" cy="0"/>
                  </a:xfrm>
                  <a:prstGeom prst="line">
                    <a:avLst/>
                  </a:prstGeom>
                  <a:noFill/>
                  <a:ln w="76200">
                    <a:solidFill>
                      <a:srgbClr val="99CC00"/>
                    </a:solidFill>
                    <a:round/>
                    <a:headEnd/>
                    <a:tailEnd/>
                  </a:ln>
                  <a:effectLst/>
                </p:spPr>
                <p:txBody>
                  <a:bodyPr/>
                  <a:lstStyle/>
                  <a:p>
                    <a:endParaRPr lang="en-US"/>
                  </a:p>
                </p:txBody>
              </p:sp>
            </p:grpSp>
          </p:grpSp>
          <p:sp>
            <p:nvSpPr>
              <p:cNvPr id="49174" name="Text Box 22"/>
              <p:cNvSpPr txBox="1">
                <a:spLocks noChangeArrowheads="1"/>
              </p:cNvSpPr>
              <p:nvPr/>
            </p:nvSpPr>
            <p:spPr bwMode="auto">
              <a:xfrm>
                <a:off x="2000" y="1667"/>
                <a:ext cx="436" cy="212"/>
              </a:xfrm>
              <a:prstGeom prst="rect">
                <a:avLst/>
              </a:prstGeom>
              <a:noFill/>
              <a:ln w="9525">
                <a:noFill/>
                <a:miter lim="800000"/>
                <a:headEnd/>
                <a:tailEnd/>
              </a:ln>
              <a:effectLst/>
            </p:spPr>
            <p:txBody>
              <a:bodyPr wrap="none">
                <a:spAutoFit/>
              </a:bodyPr>
              <a:lstStyle/>
              <a:p>
                <a:r>
                  <a:rPr lang="en-US" sz="1600" b="1"/>
                  <a:t>Virus</a:t>
                </a:r>
              </a:p>
            </p:txBody>
          </p:sp>
          <p:sp>
            <p:nvSpPr>
              <p:cNvPr id="49175" name="Text Box 23"/>
              <p:cNvSpPr txBox="1">
                <a:spLocks noChangeArrowheads="1"/>
              </p:cNvSpPr>
              <p:nvPr/>
            </p:nvSpPr>
            <p:spPr bwMode="auto">
              <a:xfrm>
                <a:off x="339" y="2535"/>
                <a:ext cx="778" cy="212"/>
              </a:xfrm>
              <a:prstGeom prst="rect">
                <a:avLst/>
              </a:prstGeom>
              <a:noFill/>
              <a:ln w="9525">
                <a:noFill/>
                <a:miter lim="800000"/>
                <a:headEnd/>
                <a:tailEnd/>
              </a:ln>
              <a:effectLst/>
            </p:spPr>
            <p:txBody>
              <a:bodyPr wrap="none">
                <a:spAutoFit/>
              </a:bodyPr>
              <a:lstStyle/>
              <a:p>
                <a:r>
                  <a:rPr lang="en-US" sz="1600" b="1"/>
                  <a:t>Target Cell</a:t>
                </a:r>
              </a:p>
            </p:txBody>
          </p:sp>
          <p:sp>
            <p:nvSpPr>
              <p:cNvPr id="49176" name="Text Box 24"/>
              <p:cNvSpPr txBox="1">
                <a:spLocks noChangeArrowheads="1"/>
              </p:cNvSpPr>
              <p:nvPr/>
            </p:nvSpPr>
            <p:spPr bwMode="auto">
              <a:xfrm>
                <a:off x="3936" y="1680"/>
                <a:ext cx="1824" cy="520"/>
              </a:xfrm>
              <a:prstGeom prst="rect">
                <a:avLst/>
              </a:prstGeom>
              <a:noFill/>
              <a:ln w="9525">
                <a:noFill/>
                <a:miter lim="800000"/>
                <a:headEnd/>
                <a:tailEnd/>
              </a:ln>
              <a:effectLst/>
            </p:spPr>
            <p:txBody>
              <a:bodyPr>
                <a:spAutoFit/>
              </a:bodyPr>
              <a:lstStyle/>
              <a:p>
                <a:r>
                  <a:rPr lang="en-US" sz="1600" b="1"/>
                  <a:t>Target Cell Infected With Viral DNA Containing The Gene of Interest</a:t>
                </a:r>
              </a:p>
            </p:txBody>
          </p:sp>
          <p:sp>
            <p:nvSpPr>
              <p:cNvPr id="49177" name="Text Box 25"/>
              <p:cNvSpPr txBox="1">
                <a:spLocks noChangeArrowheads="1"/>
              </p:cNvSpPr>
              <p:nvPr/>
            </p:nvSpPr>
            <p:spPr bwMode="auto">
              <a:xfrm>
                <a:off x="1401" y="2459"/>
                <a:ext cx="770" cy="212"/>
              </a:xfrm>
              <a:prstGeom prst="rect">
                <a:avLst/>
              </a:prstGeom>
              <a:noFill/>
              <a:ln w="9525">
                <a:noFill/>
                <a:miter lim="800000"/>
                <a:headEnd/>
                <a:tailEnd/>
              </a:ln>
              <a:effectLst/>
            </p:spPr>
            <p:txBody>
              <a:bodyPr wrap="none">
                <a:spAutoFit/>
              </a:bodyPr>
              <a:lstStyle/>
              <a:p>
                <a:r>
                  <a:rPr lang="en-US" sz="1600" b="1"/>
                  <a:t>Cell’s DNA</a:t>
                </a:r>
              </a:p>
            </p:txBody>
          </p:sp>
          <p:sp>
            <p:nvSpPr>
              <p:cNvPr id="49178" name="Text Box 26"/>
              <p:cNvSpPr txBox="1">
                <a:spLocks noChangeArrowheads="1"/>
              </p:cNvSpPr>
              <p:nvPr/>
            </p:nvSpPr>
            <p:spPr bwMode="auto">
              <a:xfrm>
                <a:off x="144" y="1636"/>
                <a:ext cx="1092" cy="366"/>
              </a:xfrm>
              <a:prstGeom prst="rect">
                <a:avLst/>
              </a:prstGeom>
              <a:noFill/>
              <a:ln w="9525">
                <a:noFill/>
                <a:miter lim="800000"/>
                <a:headEnd/>
                <a:tailEnd/>
              </a:ln>
              <a:effectLst/>
            </p:spPr>
            <p:txBody>
              <a:bodyPr wrap="none">
                <a:spAutoFit/>
              </a:bodyPr>
              <a:lstStyle/>
              <a:p>
                <a:r>
                  <a:rPr lang="en-US" sz="1600" b="1" dirty="0">
                    <a:solidFill>
                      <a:schemeClr val="folHlink"/>
                    </a:solidFill>
                  </a:rPr>
                  <a:t>Viral DNA</a:t>
                </a:r>
              </a:p>
              <a:p>
                <a:r>
                  <a:rPr lang="en-US" sz="1600" b="1" dirty="0">
                    <a:solidFill>
                      <a:srgbClr val="CC0000"/>
                    </a:solidFill>
                  </a:rPr>
                  <a:t>Gene of Interest</a:t>
                </a:r>
              </a:p>
            </p:txBody>
          </p:sp>
          <p:sp>
            <p:nvSpPr>
              <p:cNvPr id="49179" name="Line 27"/>
              <p:cNvSpPr>
                <a:spLocks noChangeShapeType="1"/>
              </p:cNvSpPr>
              <p:nvPr/>
            </p:nvSpPr>
            <p:spPr bwMode="auto">
              <a:xfrm>
                <a:off x="864" y="1728"/>
                <a:ext cx="687" cy="6"/>
              </a:xfrm>
              <a:prstGeom prst="line">
                <a:avLst/>
              </a:prstGeom>
              <a:noFill/>
              <a:ln w="38100">
                <a:solidFill>
                  <a:schemeClr val="tx1"/>
                </a:solidFill>
                <a:round/>
                <a:headEnd/>
                <a:tailEnd type="triangle" w="med" len="med"/>
              </a:ln>
              <a:effectLst/>
            </p:spPr>
            <p:txBody>
              <a:bodyPr/>
              <a:lstStyle/>
              <a:p>
                <a:endParaRPr lang="en-US"/>
              </a:p>
            </p:txBody>
          </p:sp>
          <p:sp>
            <p:nvSpPr>
              <p:cNvPr id="49180" name="Rectangle 28"/>
              <p:cNvSpPr>
                <a:spLocks noChangeArrowheads="1"/>
              </p:cNvSpPr>
              <p:nvPr/>
            </p:nvSpPr>
            <p:spPr bwMode="auto">
              <a:xfrm>
                <a:off x="1672" y="1680"/>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sp>
            <p:nvSpPr>
              <p:cNvPr id="49181" name="Rectangle 29"/>
              <p:cNvSpPr>
                <a:spLocks noChangeArrowheads="1"/>
              </p:cNvSpPr>
              <p:nvPr/>
            </p:nvSpPr>
            <p:spPr bwMode="auto">
              <a:xfrm>
                <a:off x="3288" y="2584"/>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sp>
          <p:nvSpPr>
            <p:cNvPr id="49182" name="Text Box 30"/>
            <p:cNvSpPr txBox="1">
              <a:spLocks noChangeArrowheads="1"/>
            </p:cNvSpPr>
            <p:nvPr/>
          </p:nvSpPr>
          <p:spPr bwMode="auto">
            <a:xfrm>
              <a:off x="3551" y="3120"/>
              <a:ext cx="2209" cy="366"/>
            </a:xfrm>
            <a:prstGeom prst="rect">
              <a:avLst/>
            </a:prstGeom>
            <a:noFill/>
            <a:ln w="9525">
              <a:noFill/>
              <a:miter lim="800000"/>
              <a:headEnd/>
              <a:tailEnd/>
            </a:ln>
            <a:effectLst/>
          </p:spPr>
          <p:txBody>
            <a:bodyPr wrap="none">
              <a:spAutoFit/>
            </a:bodyPr>
            <a:lstStyle/>
            <a:p>
              <a:r>
                <a:rPr lang="en-US" sz="1600" b="1">
                  <a:solidFill>
                    <a:schemeClr val="accent2"/>
                  </a:solidFill>
                </a:rPr>
                <a:t>No New Viral Particles are Created</a:t>
              </a:r>
            </a:p>
            <a:p>
              <a:r>
                <a:rPr lang="en-US" sz="1600" b="1">
                  <a:solidFill>
                    <a:schemeClr val="accent2"/>
                  </a:solidFill>
                </a:rPr>
                <a:t>Infection dose not spread</a:t>
              </a:r>
            </a:p>
          </p:txBody>
        </p:sp>
      </p:gr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180975"/>
            <a:ext cx="8915400" cy="830997"/>
          </a:xfrm>
          <a:prstGeom prst="rect">
            <a:avLst/>
          </a:prstGeom>
          <a:noFill/>
          <a:ln w="9525">
            <a:noFill/>
            <a:miter lim="800000"/>
            <a:headEnd/>
            <a:tailEnd/>
          </a:ln>
          <a:effectLst/>
        </p:spPr>
        <p:txBody>
          <a:bodyPr wrap="square">
            <a:spAutoFit/>
          </a:bodyPr>
          <a:lstStyle/>
          <a:p>
            <a:r>
              <a:rPr lang="en-US" sz="2400" b="1" dirty="0">
                <a:solidFill>
                  <a:schemeClr val="accent2"/>
                </a:solidFill>
              </a:rPr>
              <a:t>Rescue of Replication Deficient </a:t>
            </a:r>
            <a:r>
              <a:rPr lang="en-US" sz="2400" b="1" dirty="0" smtClean="0">
                <a:solidFill>
                  <a:schemeClr val="accent2"/>
                </a:solidFill>
              </a:rPr>
              <a:t>Viruses by </a:t>
            </a:r>
            <a:r>
              <a:rPr lang="en-US" sz="2400" b="1" dirty="0" err="1">
                <a:solidFill>
                  <a:schemeClr val="accent2"/>
                </a:solidFill>
              </a:rPr>
              <a:t>superinfection</a:t>
            </a:r>
            <a:r>
              <a:rPr lang="en-US" sz="2400" b="1" dirty="0">
                <a:solidFill>
                  <a:schemeClr val="accent2"/>
                </a:solidFill>
              </a:rPr>
              <a:t> with Wild Viruses</a:t>
            </a:r>
          </a:p>
        </p:txBody>
      </p:sp>
      <p:sp>
        <p:nvSpPr>
          <p:cNvPr id="51203" name="Line 3"/>
          <p:cNvSpPr>
            <a:spLocks noChangeShapeType="1"/>
          </p:cNvSpPr>
          <p:nvPr/>
        </p:nvSpPr>
        <p:spPr bwMode="auto">
          <a:xfrm>
            <a:off x="3937000" y="3327400"/>
            <a:ext cx="517525" cy="0"/>
          </a:xfrm>
          <a:prstGeom prst="line">
            <a:avLst/>
          </a:prstGeom>
          <a:noFill/>
          <a:ln w="76200">
            <a:solidFill>
              <a:schemeClr val="tx1"/>
            </a:solidFill>
            <a:round/>
            <a:headEnd/>
            <a:tailEnd type="triangle" w="med" len="med"/>
          </a:ln>
          <a:effectLst/>
        </p:spPr>
        <p:txBody>
          <a:bodyPr/>
          <a:lstStyle/>
          <a:p>
            <a:endParaRPr lang="en-US"/>
          </a:p>
        </p:txBody>
      </p:sp>
      <p:grpSp>
        <p:nvGrpSpPr>
          <p:cNvPr id="2" name="Group 4"/>
          <p:cNvGrpSpPr>
            <a:grpSpLocks/>
          </p:cNvGrpSpPr>
          <p:nvPr/>
        </p:nvGrpSpPr>
        <p:grpSpPr bwMode="auto">
          <a:xfrm>
            <a:off x="1820863" y="2725738"/>
            <a:ext cx="1928812" cy="1389062"/>
            <a:chOff x="144" y="1584"/>
            <a:chExt cx="1968" cy="1440"/>
          </a:xfrm>
        </p:grpSpPr>
        <p:sp>
          <p:nvSpPr>
            <p:cNvPr id="51205" name="Oval 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06" name="Line 6"/>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grpSp>
        <p:nvGrpSpPr>
          <p:cNvPr id="3" name="Group 7"/>
          <p:cNvGrpSpPr>
            <a:grpSpLocks/>
          </p:cNvGrpSpPr>
          <p:nvPr/>
        </p:nvGrpSpPr>
        <p:grpSpPr bwMode="auto">
          <a:xfrm>
            <a:off x="4737100" y="2725738"/>
            <a:ext cx="1928813" cy="1389062"/>
            <a:chOff x="3120" y="1680"/>
            <a:chExt cx="1968" cy="1440"/>
          </a:xfrm>
        </p:grpSpPr>
        <p:grpSp>
          <p:nvGrpSpPr>
            <p:cNvPr id="4" name="Group 8"/>
            <p:cNvGrpSpPr>
              <a:grpSpLocks/>
            </p:cNvGrpSpPr>
            <p:nvPr/>
          </p:nvGrpSpPr>
          <p:grpSpPr bwMode="auto">
            <a:xfrm>
              <a:off x="3120" y="1680"/>
              <a:ext cx="1968" cy="1440"/>
              <a:chOff x="144" y="1584"/>
              <a:chExt cx="1968" cy="1440"/>
            </a:xfrm>
          </p:grpSpPr>
          <p:sp>
            <p:nvSpPr>
              <p:cNvPr id="51209" name="Oval 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10" name="Line 10"/>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sp>
          <p:nvSpPr>
            <p:cNvPr id="51211" name="Line 11"/>
            <p:cNvSpPr>
              <a:spLocks noChangeShapeType="1"/>
            </p:cNvSpPr>
            <p:nvPr/>
          </p:nvSpPr>
          <p:spPr bwMode="auto">
            <a:xfrm>
              <a:off x="3504" y="2397"/>
              <a:ext cx="528" cy="0"/>
            </a:xfrm>
            <a:prstGeom prst="line">
              <a:avLst/>
            </a:prstGeom>
            <a:noFill/>
            <a:ln w="76200">
              <a:solidFill>
                <a:srgbClr val="99CC00"/>
              </a:solidFill>
              <a:round/>
              <a:headEnd/>
              <a:tailEnd/>
            </a:ln>
            <a:effectLst/>
          </p:spPr>
          <p:txBody>
            <a:bodyPr/>
            <a:lstStyle/>
            <a:p>
              <a:endParaRPr lang="en-US"/>
            </a:p>
          </p:txBody>
        </p:sp>
      </p:grpSp>
      <p:sp>
        <p:nvSpPr>
          <p:cNvPr id="51212" name="Text Box 12"/>
          <p:cNvSpPr txBox="1">
            <a:spLocks noChangeArrowheads="1"/>
          </p:cNvSpPr>
          <p:nvPr/>
        </p:nvSpPr>
        <p:spPr bwMode="auto">
          <a:xfrm>
            <a:off x="538163" y="3262313"/>
            <a:ext cx="1235075" cy="336550"/>
          </a:xfrm>
          <a:prstGeom prst="rect">
            <a:avLst/>
          </a:prstGeom>
          <a:noFill/>
          <a:ln w="9525">
            <a:noFill/>
            <a:miter lim="800000"/>
            <a:headEnd/>
            <a:tailEnd/>
          </a:ln>
          <a:effectLst/>
        </p:spPr>
        <p:txBody>
          <a:bodyPr wrap="none">
            <a:spAutoFit/>
          </a:bodyPr>
          <a:lstStyle/>
          <a:p>
            <a:r>
              <a:rPr lang="en-US" sz="1600" b="1"/>
              <a:t>Target Cell</a:t>
            </a:r>
          </a:p>
        </p:txBody>
      </p:sp>
      <p:sp>
        <p:nvSpPr>
          <p:cNvPr id="51213" name="Text Box 13"/>
          <p:cNvSpPr txBox="1">
            <a:spLocks noChangeArrowheads="1"/>
          </p:cNvSpPr>
          <p:nvPr/>
        </p:nvSpPr>
        <p:spPr bwMode="auto">
          <a:xfrm>
            <a:off x="2224088" y="3141663"/>
            <a:ext cx="1222375" cy="336550"/>
          </a:xfrm>
          <a:prstGeom prst="rect">
            <a:avLst/>
          </a:prstGeom>
          <a:noFill/>
          <a:ln w="9525">
            <a:noFill/>
            <a:miter lim="800000"/>
            <a:headEnd/>
            <a:tailEnd/>
          </a:ln>
          <a:effectLst/>
        </p:spPr>
        <p:txBody>
          <a:bodyPr wrap="none">
            <a:spAutoFit/>
          </a:bodyPr>
          <a:lstStyle/>
          <a:p>
            <a:r>
              <a:rPr lang="en-US" sz="1600" b="1"/>
              <a:t>Cell’s DNA</a:t>
            </a:r>
          </a:p>
        </p:txBody>
      </p:sp>
      <p:sp>
        <p:nvSpPr>
          <p:cNvPr id="51214" name="Text Box 14"/>
          <p:cNvSpPr txBox="1">
            <a:spLocks noChangeArrowheads="1"/>
          </p:cNvSpPr>
          <p:nvPr/>
        </p:nvSpPr>
        <p:spPr bwMode="auto">
          <a:xfrm>
            <a:off x="228600" y="1835150"/>
            <a:ext cx="1733550" cy="581025"/>
          </a:xfrm>
          <a:prstGeom prst="rect">
            <a:avLst/>
          </a:prstGeom>
          <a:noFill/>
          <a:ln w="9525">
            <a:noFill/>
            <a:miter lim="800000"/>
            <a:headEnd/>
            <a:tailEnd/>
          </a:ln>
          <a:effectLst/>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51215" name="Line 15"/>
          <p:cNvSpPr>
            <a:spLocks noChangeShapeType="1"/>
          </p:cNvSpPr>
          <p:nvPr/>
        </p:nvSpPr>
        <p:spPr bwMode="auto">
          <a:xfrm>
            <a:off x="1371600" y="1981200"/>
            <a:ext cx="1090613" cy="9525"/>
          </a:xfrm>
          <a:prstGeom prst="line">
            <a:avLst/>
          </a:prstGeom>
          <a:noFill/>
          <a:ln w="38100">
            <a:solidFill>
              <a:schemeClr val="tx1"/>
            </a:solidFill>
            <a:round/>
            <a:headEnd/>
            <a:tailEnd type="triangle" w="med" len="med"/>
          </a:ln>
          <a:effectLst/>
        </p:spPr>
        <p:txBody>
          <a:bodyPr/>
          <a:lstStyle/>
          <a:p>
            <a:endParaRPr lang="en-US"/>
          </a:p>
        </p:txBody>
      </p:sp>
      <p:grpSp>
        <p:nvGrpSpPr>
          <p:cNvPr id="5" name="Group 16"/>
          <p:cNvGrpSpPr>
            <a:grpSpLocks/>
          </p:cNvGrpSpPr>
          <p:nvPr/>
        </p:nvGrpSpPr>
        <p:grpSpPr bwMode="auto">
          <a:xfrm>
            <a:off x="2525713" y="1752600"/>
            <a:ext cx="1341437" cy="833438"/>
            <a:chOff x="1591" y="1104"/>
            <a:chExt cx="845" cy="525"/>
          </a:xfrm>
        </p:grpSpPr>
        <p:grpSp>
          <p:nvGrpSpPr>
            <p:cNvPr id="6" name="Group 17"/>
            <p:cNvGrpSpPr>
              <a:grpSpLocks/>
            </p:cNvGrpSpPr>
            <p:nvPr/>
          </p:nvGrpSpPr>
          <p:grpSpPr bwMode="auto">
            <a:xfrm>
              <a:off x="1591" y="1104"/>
              <a:ext cx="386" cy="525"/>
              <a:chOff x="864" y="576"/>
              <a:chExt cx="624" cy="864"/>
            </a:xfrm>
          </p:grpSpPr>
          <p:sp>
            <p:nvSpPr>
              <p:cNvPr id="51218" name="Oval 1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19" name="Line 19"/>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1220" name="Line 20"/>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1221" name="Line 21"/>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1222" name="Line 22"/>
            <p:cNvSpPr>
              <a:spLocks noChangeShapeType="1"/>
            </p:cNvSpPr>
            <p:nvPr/>
          </p:nvSpPr>
          <p:spPr bwMode="auto">
            <a:xfrm>
              <a:off x="1614" y="1250"/>
              <a:ext cx="326" cy="0"/>
            </a:xfrm>
            <a:prstGeom prst="line">
              <a:avLst/>
            </a:prstGeom>
            <a:noFill/>
            <a:ln w="76200">
              <a:solidFill>
                <a:srgbClr val="99CC00"/>
              </a:solidFill>
              <a:round/>
              <a:headEnd/>
              <a:tailEnd/>
            </a:ln>
            <a:effectLst/>
          </p:spPr>
          <p:txBody>
            <a:bodyPr/>
            <a:lstStyle/>
            <a:p>
              <a:endParaRPr lang="en-US"/>
            </a:p>
          </p:txBody>
        </p:sp>
        <p:sp>
          <p:nvSpPr>
            <p:cNvPr id="51223" name="Text Box 23"/>
            <p:cNvSpPr txBox="1">
              <a:spLocks noChangeArrowheads="1"/>
            </p:cNvSpPr>
            <p:nvPr/>
          </p:nvSpPr>
          <p:spPr bwMode="auto">
            <a:xfrm>
              <a:off x="2000" y="1187"/>
              <a:ext cx="436" cy="212"/>
            </a:xfrm>
            <a:prstGeom prst="rect">
              <a:avLst/>
            </a:prstGeom>
            <a:noFill/>
            <a:ln w="9525">
              <a:noFill/>
              <a:miter lim="800000"/>
              <a:headEnd/>
              <a:tailEnd/>
            </a:ln>
            <a:effectLst/>
          </p:spPr>
          <p:txBody>
            <a:bodyPr wrap="none">
              <a:spAutoFit/>
            </a:bodyPr>
            <a:lstStyle/>
            <a:p>
              <a:r>
                <a:rPr lang="en-US" sz="1600" b="1"/>
                <a:t>Virus</a:t>
              </a:r>
            </a:p>
          </p:txBody>
        </p:sp>
        <p:sp>
          <p:nvSpPr>
            <p:cNvPr id="51224" name="Rectangle 24"/>
            <p:cNvSpPr>
              <a:spLocks noChangeArrowheads="1"/>
            </p:cNvSpPr>
            <p:nvPr/>
          </p:nvSpPr>
          <p:spPr bwMode="auto">
            <a:xfrm>
              <a:off x="1672" y="1200"/>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sp>
        <p:nvSpPr>
          <p:cNvPr id="51225" name="Rectangle 25"/>
          <p:cNvSpPr>
            <a:spLocks noChangeArrowheads="1"/>
          </p:cNvSpPr>
          <p:nvPr/>
        </p:nvSpPr>
        <p:spPr bwMode="auto">
          <a:xfrm>
            <a:off x="5219700" y="3340100"/>
            <a:ext cx="304800" cy="152400"/>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nvGrpSpPr>
          <p:cNvPr id="7" name="Group 26"/>
          <p:cNvGrpSpPr>
            <a:grpSpLocks/>
          </p:cNvGrpSpPr>
          <p:nvPr/>
        </p:nvGrpSpPr>
        <p:grpSpPr bwMode="auto">
          <a:xfrm>
            <a:off x="609600" y="1676400"/>
            <a:ext cx="8308975" cy="3581400"/>
            <a:chOff x="384" y="1056"/>
            <a:chExt cx="5234" cy="2256"/>
          </a:xfrm>
        </p:grpSpPr>
        <p:grpSp>
          <p:nvGrpSpPr>
            <p:cNvPr id="8" name="Group 27"/>
            <p:cNvGrpSpPr>
              <a:grpSpLocks/>
            </p:cNvGrpSpPr>
            <p:nvPr/>
          </p:nvGrpSpPr>
          <p:grpSpPr bwMode="auto">
            <a:xfrm>
              <a:off x="4330" y="1536"/>
              <a:ext cx="1288" cy="1101"/>
              <a:chOff x="4330" y="1536"/>
              <a:chExt cx="1288" cy="1101"/>
            </a:xfrm>
          </p:grpSpPr>
          <p:sp>
            <p:nvSpPr>
              <p:cNvPr id="51228" name="Line 28"/>
              <p:cNvSpPr>
                <a:spLocks noChangeShapeType="1"/>
              </p:cNvSpPr>
              <p:nvPr/>
            </p:nvSpPr>
            <p:spPr bwMode="auto">
              <a:xfrm>
                <a:off x="4330" y="2104"/>
                <a:ext cx="326" cy="0"/>
              </a:xfrm>
              <a:prstGeom prst="line">
                <a:avLst/>
              </a:prstGeom>
              <a:noFill/>
              <a:ln w="76200">
                <a:solidFill>
                  <a:schemeClr val="tx1"/>
                </a:solidFill>
                <a:round/>
                <a:headEnd/>
                <a:tailEnd type="triangle" w="med" len="med"/>
              </a:ln>
              <a:effectLst/>
            </p:spPr>
            <p:txBody>
              <a:bodyPr/>
              <a:lstStyle/>
              <a:p>
                <a:endParaRPr lang="en-US"/>
              </a:p>
            </p:txBody>
          </p:sp>
          <p:grpSp>
            <p:nvGrpSpPr>
              <p:cNvPr id="9" name="Group 29"/>
              <p:cNvGrpSpPr>
                <a:grpSpLocks/>
              </p:cNvGrpSpPr>
              <p:nvPr/>
            </p:nvGrpSpPr>
            <p:grpSpPr bwMode="auto">
              <a:xfrm>
                <a:off x="4704" y="1536"/>
                <a:ext cx="386" cy="525"/>
                <a:chOff x="4819" y="1200"/>
                <a:chExt cx="386" cy="525"/>
              </a:xfrm>
            </p:grpSpPr>
            <p:grpSp>
              <p:nvGrpSpPr>
                <p:cNvPr id="10" name="Group 30"/>
                <p:cNvGrpSpPr>
                  <a:grpSpLocks/>
                </p:cNvGrpSpPr>
                <p:nvPr/>
              </p:nvGrpSpPr>
              <p:grpSpPr bwMode="auto">
                <a:xfrm>
                  <a:off x="4819" y="1200"/>
                  <a:ext cx="386" cy="525"/>
                  <a:chOff x="864" y="576"/>
                  <a:chExt cx="624" cy="864"/>
                </a:xfrm>
              </p:grpSpPr>
              <p:sp>
                <p:nvSpPr>
                  <p:cNvPr id="51231" name="Oval 31"/>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32" name="Line 32"/>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1233" name="Line 33"/>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1234" name="Line 34"/>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1235" name="Line 35"/>
                <p:cNvSpPr>
                  <a:spLocks noChangeShapeType="1"/>
                </p:cNvSpPr>
                <p:nvPr/>
              </p:nvSpPr>
              <p:spPr bwMode="auto">
                <a:xfrm>
                  <a:off x="4842" y="1346"/>
                  <a:ext cx="326" cy="0"/>
                </a:xfrm>
                <a:prstGeom prst="line">
                  <a:avLst/>
                </a:prstGeom>
                <a:noFill/>
                <a:ln w="76200">
                  <a:solidFill>
                    <a:srgbClr val="99CC00"/>
                  </a:solidFill>
                  <a:round/>
                  <a:headEnd/>
                  <a:tailEnd/>
                </a:ln>
                <a:effectLst/>
              </p:spPr>
              <p:txBody>
                <a:bodyPr/>
                <a:lstStyle/>
                <a:p>
                  <a:endParaRPr lang="en-US"/>
                </a:p>
              </p:txBody>
            </p:sp>
            <p:sp>
              <p:nvSpPr>
                <p:cNvPr id="51236" name="Rectangle 36"/>
                <p:cNvSpPr>
                  <a:spLocks noChangeArrowheads="1"/>
                </p:cNvSpPr>
                <p:nvPr/>
              </p:nvSpPr>
              <p:spPr bwMode="auto">
                <a:xfrm>
                  <a:off x="4900" y="1296"/>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grpSp>
            <p:nvGrpSpPr>
              <p:cNvPr id="11" name="Group 37"/>
              <p:cNvGrpSpPr>
                <a:grpSpLocks/>
              </p:cNvGrpSpPr>
              <p:nvPr/>
            </p:nvGrpSpPr>
            <p:grpSpPr bwMode="auto">
              <a:xfrm>
                <a:off x="5232" y="1728"/>
                <a:ext cx="386" cy="525"/>
                <a:chOff x="4819" y="1200"/>
                <a:chExt cx="386" cy="525"/>
              </a:xfrm>
            </p:grpSpPr>
            <p:grpSp>
              <p:nvGrpSpPr>
                <p:cNvPr id="12" name="Group 38"/>
                <p:cNvGrpSpPr>
                  <a:grpSpLocks/>
                </p:cNvGrpSpPr>
                <p:nvPr/>
              </p:nvGrpSpPr>
              <p:grpSpPr bwMode="auto">
                <a:xfrm>
                  <a:off x="4819" y="1200"/>
                  <a:ext cx="386" cy="525"/>
                  <a:chOff x="864" y="576"/>
                  <a:chExt cx="624" cy="864"/>
                </a:xfrm>
              </p:grpSpPr>
              <p:sp>
                <p:nvSpPr>
                  <p:cNvPr id="51239" name="Oval 39"/>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40" name="Line 40"/>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1241" name="Line 41"/>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1242" name="Line 42"/>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1243" name="Line 43"/>
                <p:cNvSpPr>
                  <a:spLocks noChangeShapeType="1"/>
                </p:cNvSpPr>
                <p:nvPr/>
              </p:nvSpPr>
              <p:spPr bwMode="auto">
                <a:xfrm>
                  <a:off x="4842" y="1346"/>
                  <a:ext cx="326" cy="0"/>
                </a:xfrm>
                <a:prstGeom prst="line">
                  <a:avLst/>
                </a:prstGeom>
                <a:noFill/>
                <a:ln w="76200">
                  <a:solidFill>
                    <a:srgbClr val="99CC00"/>
                  </a:solidFill>
                  <a:round/>
                  <a:headEnd/>
                  <a:tailEnd/>
                </a:ln>
                <a:effectLst/>
              </p:spPr>
              <p:txBody>
                <a:bodyPr/>
                <a:lstStyle/>
                <a:p>
                  <a:endParaRPr lang="en-US"/>
                </a:p>
              </p:txBody>
            </p:sp>
            <p:sp>
              <p:nvSpPr>
                <p:cNvPr id="51244" name="Rectangle 44"/>
                <p:cNvSpPr>
                  <a:spLocks noChangeArrowheads="1"/>
                </p:cNvSpPr>
                <p:nvPr/>
              </p:nvSpPr>
              <p:spPr bwMode="auto">
                <a:xfrm>
                  <a:off x="4900" y="1296"/>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grpSp>
            <p:nvGrpSpPr>
              <p:cNvPr id="13" name="Group 45"/>
              <p:cNvGrpSpPr>
                <a:grpSpLocks/>
              </p:cNvGrpSpPr>
              <p:nvPr/>
            </p:nvGrpSpPr>
            <p:grpSpPr bwMode="auto">
              <a:xfrm>
                <a:off x="4848" y="2112"/>
                <a:ext cx="386" cy="525"/>
                <a:chOff x="4819" y="1200"/>
                <a:chExt cx="386" cy="525"/>
              </a:xfrm>
            </p:grpSpPr>
            <p:grpSp>
              <p:nvGrpSpPr>
                <p:cNvPr id="14" name="Group 46"/>
                <p:cNvGrpSpPr>
                  <a:grpSpLocks/>
                </p:cNvGrpSpPr>
                <p:nvPr/>
              </p:nvGrpSpPr>
              <p:grpSpPr bwMode="auto">
                <a:xfrm>
                  <a:off x="4819" y="1200"/>
                  <a:ext cx="386" cy="525"/>
                  <a:chOff x="864" y="576"/>
                  <a:chExt cx="624" cy="864"/>
                </a:xfrm>
              </p:grpSpPr>
              <p:sp>
                <p:nvSpPr>
                  <p:cNvPr id="51247" name="Oval 47"/>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48" name="Line 48"/>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1249" name="Line 49"/>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1250" name="Line 50"/>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1251" name="Line 51"/>
                <p:cNvSpPr>
                  <a:spLocks noChangeShapeType="1"/>
                </p:cNvSpPr>
                <p:nvPr/>
              </p:nvSpPr>
              <p:spPr bwMode="auto">
                <a:xfrm>
                  <a:off x="4842" y="1346"/>
                  <a:ext cx="326" cy="0"/>
                </a:xfrm>
                <a:prstGeom prst="line">
                  <a:avLst/>
                </a:prstGeom>
                <a:noFill/>
                <a:ln w="76200">
                  <a:solidFill>
                    <a:srgbClr val="99CC00"/>
                  </a:solidFill>
                  <a:round/>
                  <a:headEnd/>
                  <a:tailEnd/>
                </a:ln>
                <a:effectLst/>
              </p:spPr>
              <p:txBody>
                <a:bodyPr/>
                <a:lstStyle/>
                <a:p>
                  <a:endParaRPr lang="en-US"/>
                </a:p>
              </p:txBody>
            </p:sp>
            <p:sp>
              <p:nvSpPr>
                <p:cNvPr id="51252" name="Rectangle 52"/>
                <p:cNvSpPr>
                  <a:spLocks noChangeArrowheads="1"/>
                </p:cNvSpPr>
                <p:nvPr/>
              </p:nvSpPr>
              <p:spPr bwMode="auto">
                <a:xfrm>
                  <a:off x="4900" y="1296"/>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grpSp>
        <p:grpSp>
          <p:nvGrpSpPr>
            <p:cNvPr id="15" name="Group 53"/>
            <p:cNvGrpSpPr>
              <a:grpSpLocks/>
            </p:cNvGrpSpPr>
            <p:nvPr/>
          </p:nvGrpSpPr>
          <p:grpSpPr bwMode="auto">
            <a:xfrm>
              <a:off x="384" y="1056"/>
              <a:ext cx="5232" cy="2256"/>
              <a:chOff x="384" y="1056"/>
              <a:chExt cx="5232" cy="2256"/>
            </a:xfrm>
          </p:grpSpPr>
          <p:grpSp>
            <p:nvGrpSpPr>
              <p:cNvPr id="16" name="Group 54"/>
              <p:cNvGrpSpPr>
                <a:grpSpLocks/>
              </p:cNvGrpSpPr>
              <p:nvPr/>
            </p:nvGrpSpPr>
            <p:grpSpPr bwMode="auto">
              <a:xfrm>
                <a:off x="384" y="2736"/>
                <a:ext cx="5232" cy="576"/>
                <a:chOff x="528" y="2624"/>
                <a:chExt cx="5232" cy="576"/>
              </a:xfrm>
            </p:grpSpPr>
            <p:sp>
              <p:nvSpPr>
                <p:cNvPr id="51255" name="Text Box 55"/>
                <p:cNvSpPr txBox="1">
                  <a:spLocks noChangeArrowheads="1"/>
                </p:cNvSpPr>
                <p:nvPr/>
              </p:nvSpPr>
              <p:spPr bwMode="auto">
                <a:xfrm>
                  <a:off x="2928" y="2624"/>
                  <a:ext cx="1520" cy="250"/>
                </a:xfrm>
                <a:prstGeom prst="rect">
                  <a:avLst/>
                </a:prstGeom>
                <a:noFill/>
                <a:ln w="9525">
                  <a:noFill/>
                  <a:miter lim="800000"/>
                  <a:headEnd/>
                  <a:tailEnd/>
                </a:ln>
                <a:effectLst/>
              </p:spPr>
              <p:txBody>
                <a:bodyPr wrap="none">
                  <a:spAutoFit/>
                </a:bodyPr>
                <a:lstStyle/>
                <a:p>
                  <a:r>
                    <a:rPr lang="en-US" sz="2000" b="1"/>
                    <a:t>Complementation:</a:t>
                  </a:r>
                </a:p>
              </p:txBody>
            </p:sp>
            <p:sp>
              <p:nvSpPr>
                <p:cNvPr id="51256" name="Text Box 56"/>
                <p:cNvSpPr txBox="1">
                  <a:spLocks noChangeArrowheads="1"/>
                </p:cNvSpPr>
                <p:nvPr/>
              </p:nvSpPr>
              <p:spPr bwMode="auto">
                <a:xfrm>
                  <a:off x="528" y="2832"/>
                  <a:ext cx="5232" cy="368"/>
                </a:xfrm>
                <a:prstGeom prst="rect">
                  <a:avLst/>
                </a:prstGeom>
                <a:noFill/>
                <a:ln w="9525">
                  <a:noFill/>
                  <a:miter lim="800000"/>
                  <a:headEnd/>
                  <a:tailEnd/>
                </a:ln>
                <a:effectLst/>
              </p:spPr>
              <p:txBody>
                <a:bodyPr wrap="square">
                  <a:spAutoFit/>
                </a:bodyPr>
                <a:lstStyle/>
                <a:p>
                  <a:r>
                    <a:rPr lang="en-US" sz="1600" b="1" dirty="0">
                      <a:solidFill>
                        <a:schemeClr val="accent2"/>
                      </a:solidFill>
                    </a:rPr>
                    <a:t>The genome from the wild virus provides the missing proteins needed for the viral vector to replicate. The </a:t>
                  </a:r>
                  <a:r>
                    <a:rPr lang="en-US" sz="1600" b="1" dirty="0" err="1">
                      <a:solidFill>
                        <a:schemeClr val="accent2"/>
                      </a:solidFill>
                    </a:rPr>
                    <a:t>superinfected</a:t>
                  </a:r>
                  <a:r>
                    <a:rPr lang="en-US" sz="1600" b="1" dirty="0">
                      <a:solidFill>
                        <a:schemeClr val="accent2"/>
                      </a:solidFill>
                    </a:rPr>
                    <a:t> cell functions similarly to a packaging line.</a:t>
                  </a:r>
                </a:p>
              </p:txBody>
            </p:sp>
          </p:grpSp>
          <p:grpSp>
            <p:nvGrpSpPr>
              <p:cNvPr id="17" name="Group 57"/>
              <p:cNvGrpSpPr>
                <a:grpSpLocks/>
              </p:cNvGrpSpPr>
              <p:nvPr/>
            </p:nvGrpSpPr>
            <p:grpSpPr bwMode="auto">
              <a:xfrm>
                <a:off x="3216" y="1056"/>
                <a:ext cx="964" cy="1440"/>
                <a:chOff x="3216" y="1056"/>
                <a:chExt cx="964" cy="1440"/>
              </a:xfrm>
            </p:grpSpPr>
            <p:grpSp>
              <p:nvGrpSpPr>
                <p:cNvPr id="18" name="Group 58"/>
                <p:cNvGrpSpPr>
                  <a:grpSpLocks/>
                </p:cNvGrpSpPr>
                <p:nvPr/>
              </p:nvGrpSpPr>
              <p:grpSpPr bwMode="auto">
                <a:xfrm>
                  <a:off x="3312" y="1056"/>
                  <a:ext cx="868" cy="576"/>
                  <a:chOff x="3312" y="1056"/>
                  <a:chExt cx="868" cy="576"/>
                </a:xfrm>
              </p:grpSpPr>
              <p:grpSp>
                <p:nvGrpSpPr>
                  <p:cNvPr id="19" name="Group 59"/>
                  <p:cNvGrpSpPr>
                    <a:grpSpLocks/>
                  </p:cNvGrpSpPr>
                  <p:nvPr/>
                </p:nvGrpSpPr>
                <p:grpSpPr bwMode="auto">
                  <a:xfrm>
                    <a:off x="3312" y="1107"/>
                    <a:ext cx="386" cy="525"/>
                    <a:chOff x="864" y="576"/>
                    <a:chExt cx="624" cy="864"/>
                  </a:xfrm>
                </p:grpSpPr>
                <p:sp>
                  <p:nvSpPr>
                    <p:cNvPr id="51260" name="Oval 60"/>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61" name="Line 61"/>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1262" name="Line 62"/>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1263" name="Line 63"/>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1264" name="Line 64"/>
                  <p:cNvSpPr>
                    <a:spLocks noChangeShapeType="1"/>
                  </p:cNvSpPr>
                  <p:nvPr/>
                </p:nvSpPr>
                <p:spPr bwMode="auto">
                  <a:xfrm>
                    <a:off x="3335" y="1253"/>
                    <a:ext cx="326" cy="0"/>
                  </a:xfrm>
                  <a:prstGeom prst="line">
                    <a:avLst/>
                  </a:prstGeom>
                  <a:noFill/>
                  <a:ln w="76200">
                    <a:solidFill>
                      <a:srgbClr val="99CC00"/>
                    </a:solidFill>
                    <a:round/>
                    <a:headEnd/>
                    <a:tailEnd/>
                  </a:ln>
                  <a:effectLst/>
                </p:spPr>
                <p:txBody>
                  <a:bodyPr/>
                  <a:lstStyle/>
                  <a:p>
                    <a:endParaRPr lang="en-US"/>
                  </a:p>
                </p:txBody>
              </p:sp>
              <p:sp>
                <p:nvSpPr>
                  <p:cNvPr id="51265" name="Text Box 65"/>
                  <p:cNvSpPr txBox="1">
                    <a:spLocks noChangeArrowheads="1"/>
                  </p:cNvSpPr>
                  <p:nvPr/>
                </p:nvSpPr>
                <p:spPr bwMode="auto">
                  <a:xfrm>
                    <a:off x="3744" y="1056"/>
                    <a:ext cx="436" cy="366"/>
                  </a:xfrm>
                  <a:prstGeom prst="rect">
                    <a:avLst/>
                  </a:prstGeom>
                  <a:noFill/>
                  <a:ln w="9525">
                    <a:noFill/>
                    <a:miter lim="800000"/>
                    <a:headEnd/>
                    <a:tailEnd/>
                  </a:ln>
                  <a:effectLst/>
                </p:spPr>
                <p:txBody>
                  <a:bodyPr wrap="none">
                    <a:spAutoFit/>
                  </a:bodyPr>
                  <a:lstStyle/>
                  <a:p>
                    <a:r>
                      <a:rPr lang="en-US" sz="1600" b="1"/>
                      <a:t>Wild </a:t>
                    </a:r>
                  </a:p>
                  <a:p>
                    <a:r>
                      <a:rPr lang="en-US" sz="1600" b="1"/>
                      <a:t>Virus</a:t>
                    </a:r>
                  </a:p>
                </p:txBody>
              </p:sp>
            </p:grpSp>
            <p:sp>
              <p:nvSpPr>
                <p:cNvPr id="51266" name="Line 66"/>
                <p:cNvSpPr>
                  <a:spLocks noChangeShapeType="1"/>
                </p:cNvSpPr>
                <p:nvPr/>
              </p:nvSpPr>
              <p:spPr bwMode="auto">
                <a:xfrm>
                  <a:off x="3679" y="2160"/>
                  <a:ext cx="326" cy="0"/>
                </a:xfrm>
                <a:prstGeom prst="line">
                  <a:avLst/>
                </a:prstGeom>
                <a:noFill/>
                <a:ln w="76200">
                  <a:solidFill>
                    <a:srgbClr val="99CC00"/>
                  </a:solidFill>
                  <a:round/>
                  <a:headEnd/>
                  <a:tailEnd/>
                </a:ln>
                <a:effectLst/>
              </p:spPr>
              <p:txBody>
                <a:bodyPr/>
                <a:lstStyle/>
                <a:p>
                  <a:endParaRPr lang="en-US"/>
                </a:p>
              </p:txBody>
            </p:sp>
            <p:sp>
              <p:nvSpPr>
                <p:cNvPr id="51267" name="AutoShape 67"/>
                <p:cNvSpPr>
                  <a:spLocks noChangeArrowheads="1"/>
                </p:cNvSpPr>
                <p:nvPr/>
              </p:nvSpPr>
              <p:spPr bwMode="auto">
                <a:xfrm rot="10800000">
                  <a:off x="3216" y="2256"/>
                  <a:ext cx="720" cy="240"/>
                </a:xfrm>
                <a:prstGeom prst="curvedDownArrow">
                  <a:avLst>
                    <a:gd name="adj1" fmla="val 60000"/>
                    <a:gd name="adj2" fmla="val 120000"/>
                    <a:gd name="adj3" fmla="val 33333"/>
                  </a:avLst>
                </a:prstGeom>
                <a:solidFill>
                  <a:schemeClr val="folHlink"/>
                </a:solidFill>
                <a:ln w="9525">
                  <a:solidFill>
                    <a:schemeClr val="tx1"/>
                  </a:solidFill>
                  <a:miter lim="800000"/>
                  <a:headEnd/>
                  <a:tailEnd/>
                </a:ln>
                <a:effectLst/>
              </p:spPr>
              <p:txBody>
                <a:bodyPr rot="10800000" wrap="none" anchor="ctr"/>
                <a:lstStyle/>
                <a:p>
                  <a:pPr algn="ctr"/>
                  <a:endParaRPr lang="en-US">
                    <a:solidFill>
                      <a:schemeClr val="accent2"/>
                    </a:solidFill>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676400" y="180975"/>
            <a:ext cx="6008688" cy="822325"/>
          </a:xfrm>
          <a:prstGeom prst="rect">
            <a:avLst/>
          </a:prstGeom>
          <a:noFill/>
          <a:ln w="9525">
            <a:noFill/>
            <a:miter lim="800000"/>
            <a:headEnd/>
            <a:tailEnd/>
          </a:ln>
          <a:effectLst/>
        </p:spPr>
        <p:txBody>
          <a:bodyPr wrap="none">
            <a:spAutoFit/>
          </a:bodyPr>
          <a:lstStyle/>
          <a:p>
            <a:r>
              <a:rPr lang="en-US" sz="2400" b="1">
                <a:solidFill>
                  <a:schemeClr val="accent2"/>
                </a:solidFill>
              </a:rPr>
              <a:t>Rescue of Replication Deficient Viruses </a:t>
            </a:r>
          </a:p>
          <a:p>
            <a:r>
              <a:rPr lang="en-US" sz="2400" b="1">
                <a:solidFill>
                  <a:schemeClr val="accent2"/>
                </a:solidFill>
              </a:rPr>
              <a:t>by superinfection with Wild Viruses</a:t>
            </a:r>
          </a:p>
        </p:txBody>
      </p:sp>
      <p:sp>
        <p:nvSpPr>
          <p:cNvPr id="53251" name="Line 3"/>
          <p:cNvSpPr>
            <a:spLocks noChangeShapeType="1"/>
          </p:cNvSpPr>
          <p:nvPr/>
        </p:nvSpPr>
        <p:spPr bwMode="auto">
          <a:xfrm>
            <a:off x="3937000" y="3327400"/>
            <a:ext cx="517525" cy="0"/>
          </a:xfrm>
          <a:prstGeom prst="line">
            <a:avLst/>
          </a:prstGeom>
          <a:noFill/>
          <a:ln w="76200">
            <a:solidFill>
              <a:schemeClr val="tx1"/>
            </a:solidFill>
            <a:round/>
            <a:headEnd/>
            <a:tailEnd type="triangle" w="med" len="med"/>
          </a:ln>
          <a:effectLst/>
        </p:spPr>
        <p:txBody>
          <a:bodyPr/>
          <a:lstStyle/>
          <a:p>
            <a:endParaRPr lang="en-US"/>
          </a:p>
        </p:txBody>
      </p:sp>
      <p:grpSp>
        <p:nvGrpSpPr>
          <p:cNvPr id="2" name="Group 4"/>
          <p:cNvGrpSpPr>
            <a:grpSpLocks/>
          </p:cNvGrpSpPr>
          <p:nvPr/>
        </p:nvGrpSpPr>
        <p:grpSpPr bwMode="auto">
          <a:xfrm>
            <a:off x="1820863" y="2725738"/>
            <a:ext cx="1928812" cy="1389062"/>
            <a:chOff x="144" y="1584"/>
            <a:chExt cx="1968" cy="1440"/>
          </a:xfrm>
        </p:grpSpPr>
        <p:sp>
          <p:nvSpPr>
            <p:cNvPr id="53253" name="Oval 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254" name="Line 6"/>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grpSp>
        <p:nvGrpSpPr>
          <p:cNvPr id="3" name="Group 7"/>
          <p:cNvGrpSpPr>
            <a:grpSpLocks/>
          </p:cNvGrpSpPr>
          <p:nvPr/>
        </p:nvGrpSpPr>
        <p:grpSpPr bwMode="auto">
          <a:xfrm>
            <a:off x="4737100" y="2725738"/>
            <a:ext cx="1928813" cy="1389062"/>
            <a:chOff x="3120" y="1680"/>
            <a:chExt cx="1968" cy="1440"/>
          </a:xfrm>
        </p:grpSpPr>
        <p:grpSp>
          <p:nvGrpSpPr>
            <p:cNvPr id="4" name="Group 8"/>
            <p:cNvGrpSpPr>
              <a:grpSpLocks/>
            </p:cNvGrpSpPr>
            <p:nvPr/>
          </p:nvGrpSpPr>
          <p:grpSpPr bwMode="auto">
            <a:xfrm>
              <a:off x="3120" y="1680"/>
              <a:ext cx="1968" cy="1440"/>
              <a:chOff x="144" y="1584"/>
              <a:chExt cx="1968" cy="1440"/>
            </a:xfrm>
          </p:grpSpPr>
          <p:sp>
            <p:nvSpPr>
              <p:cNvPr id="53257" name="Oval 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258" name="Line 10"/>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sp>
          <p:nvSpPr>
            <p:cNvPr id="53259" name="Line 11"/>
            <p:cNvSpPr>
              <a:spLocks noChangeShapeType="1"/>
            </p:cNvSpPr>
            <p:nvPr/>
          </p:nvSpPr>
          <p:spPr bwMode="auto">
            <a:xfrm>
              <a:off x="3504" y="2397"/>
              <a:ext cx="528" cy="0"/>
            </a:xfrm>
            <a:prstGeom prst="line">
              <a:avLst/>
            </a:prstGeom>
            <a:noFill/>
            <a:ln w="76200">
              <a:solidFill>
                <a:srgbClr val="99CC00"/>
              </a:solidFill>
              <a:round/>
              <a:headEnd/>
              <a:tailEnd/>
            </a:ln>
            <a:effectLst/>
          </p:spPr>
          <p:txBody>
            <a:bodyPr/>
            <a:lstStyle/>
            <a:p>
              <a:endParaRPr lang="en-US"/>
            </a:p>
          </p:txBody>
        </p:sp>
      </p:grpSp>
      <p:sp>
        <p:nvSpPr>
          <p:cNvPr id="53260" name="Text Box 12"/>
          <p:cNvSpPr txBox="1">
            <a:spLocks noChangeArrowheads="1"/>
          </p:cNvSpPr>
          <p:nvPr/>
        </p:nvSpPr>
        <p:spPr bwMode="auto">
          <a:xfrm>
            <a:off x="538163" y="3262313"/>
            <a:ext cx="1235075" cy="336550"/>
          </a:xfrm>
          <a:prstGeom prst="rect">
            <a:avLst/>
          </a:prstGeom>
          <a:noFill/>
          <a:ln w="9525">
            <a:noFill/>
            <a:miter lim="800000"/>
            <a:headEnd/>
            <a:tailEnd/>
          </a:ln>
          <a:effectLst/>
        </p:spPr>
        <p:txBody>
          <a:bodyPr wrap="none">
            <a:spAutoFit/>
          </a:bodyPr>
          <a:lstStyle/>
          <a:p>
            <a:r>
              <a:rPr lang="en-US" sz="1600" b="1"/>
              <a:t>Target Cell</a:t>
            </a:r>
          </a:p>
        </p:txBody>
      </p:sp>
      <p:sp>
        <p:nvSpPr>
          <p:cNvPr id="53261" name="Text Box 13"/>
          <p:cNvSpPr txBox="1">
            <a:spLocks noChangeArrowheads="1"/>
          </p:cNvSpPr>
          <p:nvPr/>
        </p:nvSpPr>
        <p:spPr bwMode="auto">
          <a:xfrm>
            <a:off x="2224088" y="3141663"/>
            <a:ext cx="1222375" cy="336550"/>
          </a:xfrm>
          <a:prstGeom prst="rect">
            <a:avLst/>
          </a:prstGeom>
          <a:noFill/>
          <a:ln w="9525">
            <a:noFill/>
            <a:miter lim="800000"/>
            <a:headEnd/>
            <a:tailEnd/>
          </a:ln>
          <a:effectLst/>
        </p:spPr>
        <p:txBody>
          <a:bodyPr wrap="none">
            <a:spAutoFit/>
          </a:bodyPr>
          <a:lstStyle/>
          <a:p>
            <a:r>
              <a:rPr lang="en-US" sz="1600" b="1"/>
              <a:t>Cell’s DNA</a:t>
            </a:r>
          </a:p>
        </p:txBody>
      </p:sp>
      <p:sp>
        <p:nvSpPr>
          <p:cNvPr id="53262" name="Text Box 14"/>
          <p:cNvSpPr txBox="1">
            <a:spLocks noChangeArrowheads="1"/>
          </p:cNvSpPr>
          <p:nvPr/>
        </p:nvSpPr>
        <p:spPr bwMode="auto">
          <a:xfrm>
            <a:off x="228600" y="1835150"/>
            <a:ext cx="1733550" cy="581025"/>
          </a:xfrm>
          <a:prstGeom prst="rect">
            <a:avLst/>
          </a:prstGeom>
          <a:noFill/>
          <a:ln w="9525">
            <a:noFill/>
            <a:miter lim="800000"/>
            <a:headEnd/>
            <a:tailEnd/>
          </a:ln>
          <a:effectLst/>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53263" name="Line 15"/>
          <p:cNvSpPr>
            <a:spLocks noChangeShapeType="1"/>
          </p:cNvSpPr>
          <p:nvPr/>
        </p:nvSpPr>
        <p:spPr bwMode="auto">
          <a:xfrm>
            <a:off x="1371600" y="1981200"/>
            <a:ext cx="1090613" cy="9525"/>
          </a:xfrm>
          <a:prstGeom prst="line">
            <a:avLst/>
          </a:prstGeom>
          <a:noFill/>
          <a:ln w="38100">
            <a:solidFill>
              <a:schemeClr val="tx1"/>
            </a:solidFill>
            <a:round/>
            <a:headEnd/>
            <a:tailEnd type="triangle" w="med" len="med"/>
          </a:ln>
          <a:effectLst/>
        </p:spPr>
        <p:txBody>
          <a:bodyPr/>
          <a:lstStyle/>
          <a:p>
            <a:endParaRPr lang="en-US"/>
          </a:p>
        </p:txBody>
      </p:sp>
      <p:grpSp>
        <p:nvGrpSpPr>
          <p:cNvPr id="5" name="Group 16"/>
          <p:cNvGrpSpPr>
            <a:grpSpLocks/>
          </p:cNvGrpSpPr>
          <p:nvPr/>
        </p:nvGrpSpPr>
        <p:grpSpPr bwMode="auto">
          <a:xfrm>
            <a:off x="2525713" y="1752600"/>
            <a:ext cx="1341437" cy="833438"/>
            <a:chOff x="1591" y="1104"/>
            <a:chExt cx="845" cy="525"/>
          </a:xfrm>
        </p:grpSpPr>
        <p:grpSp>
          <p:nvGrpSpPr>
            <p:cNvPr id="6" name="Group 17"/>
            <p:cNvGrpSpPr>
              <a:grpSpLocks/>
            </p:cNvGrpSpPr>
            <p:nvPr/>
          </p:nvGrpSpPr>
          <p:grpSpPr bwMode="auto">
            <a:xfrm>
              <a:off x="1591" y="1104"/>
              <a:ext cx="386" cy="525"/>
              <a:chOff x="864" y="576"/>
              <a:chExt cx="624" cy="864"/>
            </a:xfrm>
          </p:grpSpPr>
          <p:sp>
            <p:nvSpPr>
              <p:cNvPr id="53266" name="Oval 1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267" name="Line 19"/>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3268" name="Line 20"/>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3269" name="Line 21"/>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3270" name="Line 22"/>
            <p:cNvSpPr>
              <a:spLocks noChangeShapeType="1"/>
            </p:cNvSpPr>
            <p:nvPr/>
          </p:nvSpPr>
          <p:spPr bwMode="auto">
            <a:xfrm>
              <a:off x="1614" y="1250"/>
              <a:ext cx="326" cy="0"/>
            </a:xfrm>
            <a:prstGeom prst="line">
              <a:avLst/>
            </a:prstGeom>
            <a:noFill/>
            <a:ln w="76200">
              <a:solidFill>
                <a:srgbClr val="99CC00"/>
              </a:solidFill>
              <a:round/>
              <a:headEnd/>
              <a:tailEnd/>
            </a:ln>
            <a:effectLst/>
          </p:spPr>
          <p:txBody>
            <a:bodyPr/>
            <a:lstStyle/>
            <a:p>
              <a:endParaRPr lang="en-US"/>
            </a:p>
          </p:txBody>
        </p:sp>
        <p:sp>
          <p:nvSpPr>
            <p:cNvPr id="53271" name="Text Box 23"/>
            <p:cNvSpPr txBox="1">
              <a:spLocks noChangeArrowheads="1"/>
            </p:cNvSpPr>
            <p:nvPr/>
          </p:nvSpPr>
          <p:spPr bwMode="auto">
            <a:xfrm>
              <a:off x="2000" y="1187"/>
              <a:ext cx="436" cy="212"/>
            </a:xfrm>
            <a:prstGeom prst="rect">
              <a:avLst/>
            </a:prstGeom>
            <a:noFill/>
            <a:ln w="9525">
              <a:noFill/>
              <a:miter lim="800000"/>
              <a:headEnd/>
              <a:tailEnd/>
            </a:ln>
            <a:effectLst/>
          </p:spPr>
          <p:txBody>
            <a:bodyPr wrap="none">
              <a:spAutoFit/>
            </a:bodyPr>
            <a:lstStyle/>
            <a:p>
              <a:r>
                <a:rPr lang="en-US" sz="1600" b="1"/>
                <a:t>Virus</a:t>
              </a:r>
            </a:p>
          </p:txBody>
        </p:sp>
        <p:sp>
          <p:nvSpPr>
            <p:cNvPr id="53272" name="Rectangle 24"/>
            <p:cNvSpPr>
              <a:spLocks noChangeArrowheads="1"/>
            </p:cNvSpPr>
            <p:nvPr/>
          </p:nvSpPr>
          <p:spPr bwMode="auto">
            <a:xfrm>
              <a:off x="1672" y="1200"/>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sp>
        <p:nvSpPr>
          <p:cNvPr id="53273" name="Rectangle 25"/>
          <p:cNvSpPr>
            <a:spLocks noChangeArrowheads="1"/>
          </p:cNvSpPr>
          <p:nvPr/>
        </p:nvSpPr>
        <p:spPr bwMode="auto">
          <a:xfrm>
            <a:off x="5219700" y="3340100"/>
            <a:ext cx="304800" cy="152400"/>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nvGrpSpPr>
          <p:cNvPr id="7" name="Group 26"/>
          <p:cNvGrpSpPr>
            <a:grpSpLocks/>
          </p:cNvGrpSpPr>
          <p:nvPr/>
        </p:nvGrpSpPr>
        <p:grpSpPr bwMode="auto">
          <a:xfrm>
            <a:off x="914400" y="1676400"/>
            <a:ext cx="8004175" cy="4629151"/>
            <a:chOff x="576" y="1056"/>
            <a:chExt cx="5042" cy="2916"/>
          </a:xfrm>
        </p:grpSpPr>
        <p:grpSp>
          <p:nvGrpSpPr>
            <p:cNvPr id="8" name="Group 27"/>
            <p:cNvGrpSpPr>
              <a:grpSpLocks/>
            </p:cNvGrpSpPr>
            <p:nvPr/>
          </p:nvGrpSpPr>
          <p:grpSpPr bwMode="auto">
            <a:xfrm>
              <a:off x="3312" y="1056"/>
              <a:ext cx="868" cy="576"/>
              <a:chOff x="3312" y="1056"/>
              <a:chExt cx="868" cy="576"/>
            </a:xfrm>
          </p:grpSpPr>
          <p:grpSp>
            <p:nvGrpSpPr>
              <p:cNvPr id="9" name="Group 28"/>
              <p:cNvGrpSpPr>
                <a:grpSpLocks/>
              </p:cNvGrpSpPr>
              <p:nvPr/>
            </p:nvGrpSpPr>
            <p:grpSpPr bwMode="auto">
              <a:xfrm>
                <a:off x="3312" y="1107"/>
                <a:ext cx="386" cy="525"/>
                <a:chOff x="864" y="576"/>
                <a:chExt cx="624" cy="864"/>
              </a:xfrm>
            </p:grpSpPr>
            <p:sp>
              <p:nvSpPr>
                <p:cNvPr id="53277" name="Oval 29"/>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278" name="Line 30"/>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3279" name="Line 31"/>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3280" name="Line 32"/>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3281" name="Line 33"/>
              <p:cNvSpPr>
                <a:spLocks noChangeShapeType="1"/>
              </p:cNvSpPr>
              <p:nvPr/>
            </p:nvSpPr>
            <p:spPr bwMode="auto">
              <a:xfrm>
                <a:off x="3335" y="1253"/>
                <a:ext cx="326" cy="0"/>
              </a:xfrm>
              <a:prstGeom prst="line">
                <a:avLst/>
              </a:prstGeom>
              <a:noFill/>
              <a:ln w="76200">
                <a:solidFill>
                  <a:srgbClr val="99CC00"/>
                </a:solidFill>
                <a:round/>
                <a:headEnd/>
                <a:tailEnd/>
              </a:ln>
              <a:effectLst/>
            </p:spPr>
            <p:txBody>
              <a:bodyPr/>
              <a:lstStyle/>
              <a:p>
                <a:endParaRPr lang="en-US"/>
              </a:p>
            </p:txBody>
          </p:sp>
          <p:sp>
            <p:nvSpPr>
              <p:cNvPr id="53282" name="Text Box 34"/>
              <p:cNvSpPr txBox="1">
                <a:spLocks noChangeArrowheads="1"/>
              </p:cNvSpPr>
              <p:nvPr/>
            </p:nvSpPr>
            <p:spPr bwMode="auto">
              <a:xfrm>
                <a:off x="3744" y="1056"/>
                <a:ext cx="436" cy="366"/>
              </a:xfrm>
              <a:prstGeom prst="rect">
                <a:avLst/>
              </a:prstGeom>
              <a:noFill/>
              <a:ln w="9525">
                <a:noFill/>
                <a:miter lim="800000"/>
                <a:headEnd/>
                <a:tailEnd/>
              </a:ln>
              <a:effectLst/>
            </p:spPr>
            <p:txBody>
              <a:bodyPr wrap="none">
                <a:spAutoFit/>
              </a:bodyPr>
              <a:lstStyle/>
              <a:p>
                <a:r>
                  <a:rPr lang="en-US" sz="1600" b="1"/>
                  <a:t>Wild </a:t>
                </a:r>
              </a:p>
              <a:p>
                <a:r>
                  <a:rPr lang="en-US" sz="1600" b="1"/>
                  <a:t>Virus</a:t>
                </a:r>
              </a:p>
            </p:txBody>
          </p:sp>
        </p:grpSp>
        <p:grpSp>
          <p:nvGrpSpPr>
            <p:cNvPr id="10" name="Group 35"/>
            <p:cNvGrpSpPr>
              <a:grpSpLocks/>
            </p:cNvGrpSpPr>
            <p:nvPr/>
          </p:nvGrpSpPr>
          <p:grpSpPr bwMode="auto">
            <a:xfrm>
              <a:off x="576" y="1536"/>
              <a:ext cx="5042" cy="2436"/>
              <a:chOff x="576" y="1536"/>
              <a:chExt cx="5042" cy="2436"/>
            </a:xfrm>
          </p:grpSpPr>
          <p:sp>
            <p:nvSpPr>
              <p:cNvPr id="53284" name="Text Box 36"/>
              <p:cNvSpPr txBox="1">
                <a:spLocks noChangeArrowheads="1"/>
              </p:cNvSpPr>
              <p:nvPr/>
            </p:nvSpPr>
            <p:spPr bwMode="auto">
              <a:xfrm>
                <a:off x="2976" y="2736"/>
                <a:ext cx="1325" cy="250"/>
              </a:xfrm>
              <a:prstGeom prst="rect">
                <a:avLst/>
              </a:prstGeom>
              <a:noFill/>
              <a:ln w="9525">
                <a:noFill/>
                <a:miter lim="800000"/>
                <a:headEnd/>
                <a:tailEnd/>
              </a:ln>
              <a:effectLst/>
            </p:spPr>
            <p:txBody>
              <a:bodyPr wrap="none">
                <a:spAutoFit/>
              </a:bodyPr>
              <a:lstStyle/>
              <a:p>
                <a:r>
                  <a:rPr lang="en-US" sz="2000" b="1"/>
                  <a:t>Recombination:</a:t>
                </a:r>
              </a:p>
            </p:txBody>
          </p:sp>
          <p:sp>
            <p:nvSpPr>
              <p:cNvPr id="53285" name="Text Box 37"/>
              <p:cNvSpPr txBox="1">
                <a:spLocks noChangeArrowheads="1"/>
              </p:cNvSpPr>
              <p:nvPr/>
            </p:nvSpPr>
            <p:spPr bwMode="auto">
              <a:xfrm>
                <a:off x="576" y="2944"/>
                <a:ext cx="5040" cy="1028"/>
              </a:xfrm>
              <a:prstGeom prst="rect">
                <a:avLst/>
              </a:prstGeom>
              <a:noFill/>
              <a:ln w="9525">
                <a:noFill/>
                <a:miter lim="800000"/>
                <a:headEnd/>
                <a:tailEnd/>
              </a:ln>
              <a:effectLst/>
            </p:spPr>
            <p:txBody>
              <a:bodyPr wrap="square">
                <a:spAutoFit/>
              </a:bodyPr>
              <a:lstStyle/>
              <a:p>
                <a:r>
                  <a:rPr lang="en-US" sz="2000" b="1" dirty="0">
                    <a:solidFill>
                      <a:schemeClr val="accent2"/>
                    </a:solidFill>
                  </a:rPr>
                  <a:t>The genome from the wild virus randomly recombines with the viral vector, providing sufficient genetic material for the viral vector to replicate. The resulting rescued virus may possess pieces of the original insert gene. The viral genome is impossible to predict due to random recombination. The virus may exhibit altered virulence.</a:t>
                </a:r>
              </a:p>
            </p:txBody>
          </p:sp>
          <p:sp>
            <p:nvSpPr>
              <p:cNvPr id="53286" name="Line 38"/>
              <p:cNvSpPr>
                <a:spLocks noChangeShapeType="1"/>
              </p:cNvSpPr>
              <p:nvPr/>
            </p:nvSpPr>
            <p:spPr bwMode="auto">
              <a:xfrm>
                <a:off x="3216" y="1920"/>
                <a:ext cx="326" cy="0"/>
              </a:xfrm>
              <a:prstGeom prst="line">
                <a:avLst/>
              </a:prstGeom>
              <a:noFill/>
              <a:ln w="76200">
                <a:solidFill>
                  <a:srgbClr val="99CC00"/>
                </a:solidFill>
                <a:round/>
                <a:headEnd/>
                <a:tailEnd/>
              </a:ln>
              <a:effectLst/>
            </p:spPr>
            <p:txBody>
              <a:bodyPr/>
              <a:lstStyle/>
              <a:p>
                <a:endParaRPr lang="en-US"/>
              </a:p>
            </p:txBody>
          </p:sp>
          <p:sp>
            <p:nvSpPr>
              <p:cNvPr id="53287" name="Line 39"/>
              <p:cNvSpPr>
                <a:spLocks noChangeShapeType="1"/>
              </p:cNvSpPr>
              <p:nvPr/>
            </p:nvSpPr>
            <p:spPr bwMode="auto">
              <a:xfrm>
                <a:off x="4330" y="2104"/>
                <a:ext cx="326" cy="0"/>
              </a:xfrm>
              <a:prstGeom prst="line">
                <a:avLst/>
              </a:prstGeom>
              <a:noFill/>
              <a:ln w="76200">
                <a:solidFill>
                  <a:schemeClr val="tx1"/>
                </a:solidFill>
                <a:round/>
                <a:headEnd/>
                <a:tailEnd type="triangle" w="med" len="med"/>
              </a:ln>
              <a:effectLst/>
            </p:spPr>
            <p:txBody>
              <a:bodyPr/>
              <a:lstStyle/>
              <a:p>
                <a:endParaRPr lang="en-US"/>
              </a:p>
            </p:txBody>
          </p:sp>
          <p:grpSp>
            <p:nvGrpSpPr>
              <p:cNvPr id="11" name="Group 40"/>
              <p:cNvGrpSpPr>
                <a:grpSpLocks/>
              </p:cNvGrpSpPr>
              <p:nvPr/>
            </p:nvGrpSpPr>
            <p:grpSpPr bwMode="auto">
              <a:xfrm>
                <a:off x="4704" y="1536"/>
                <a:ext cx="914" cy="1101"/>
                <a:chOff x="4704" y="1536"/>
                <a:chExt cx="914" cy="1101"/>
              </a:xfrm>
            </p:grpSpPr>
            <p:grpSp>
              <p:nvGrpSpPr>
                <p:cNvPr id="12" name="Group 41"/>
                <p:cNvGrpSpPr>
                  <a:grpSpLocks/>
                </p:cNvGrpSpPr>
                <p:nvPr/>
              </p:nvGrpSpPr>
              <p:grpSpPr bwMode="auto">
                <a:xfrm>
                  <a:off x="4704" y="1536"/>
                  <a:ext cx="386" cy="525"/>
                  <a:chOff x="864" y="576"/>
                  <a:chExt cx="624" cy="864"/>
                </a:xfrm>
              </p:grpSpPr>
              <p:sp>
                <p:nvSpPr>
                  <p:cNvPr id="53290" name="Oval 42"/>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291" name="Line 43"/>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3292" name="Line 44"/>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3293" name="Line 45"/>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3294" name="Line 46"/>
                <p:cNvSpPr>
                  <a:spLocks noChangeShapeType="1"/>
                </p:cNvSpPr>
                <p:nvPr/>
              </p:nvSpPr>
              <p:spPr bwMode="auto">
                <a:xfrm>
                  <a:off x="4727" y="1682"/>
                  <a:ext cx="326" cy="0"/>
                </a:xfrm>
                <a:prstGeom prst="line">
                  <a:avLst/>
                </a:prstGeom>
                <a:noFill/>
                <a:ln w="76200">
                  <a:solidFill>
                    <a:srgbClr val="99CC00"/>
                  </a:solidFill>
                  <a:round/>
                  <a:headEnd/>
                  <a:tailEnd/>
                </a:ln>
                <a:effectLst/>
              </p:spPr>
              <p:txBody>
                <a:bodyPr/>
                <a:lstStyle/>
                <a:p>
                  <a:endParaRPr lang="en-US"/>
                </a:p>
              </p:txBody>
            </p:sp>
            <p:sp>
              <p:nvSpPr>
                <p:cNvPr id="53295" name="Rectangle 47"/>
                <p:cNvSpPr>
                  <a:spLocks noChangeArrowheads="1"/>
                </p:cNvSpPr>
                <p:nvPr/>
              </p:nvSpPr>
              <p:spPr bwMode="auto">
                <a:xfrm>
                  <a:off x="4785" y="1632"/>
                  <a:ext cx="63"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nvGrpSpPr>
                <p:cNvPr id="13" name="Group 48"/>
                <p:cNvGrpSpPr>
                  <a:grpSpLocks/>
                </p:cNvGrpSpPr>
                <p:nvPr/>
              </p:nvGrpSpPr>
              <p:grpSpPr bwMode="auto">
                <a:xfrm>
                  <a:off x="5232" y="1728"/>
                  <a:ext cx="386" cy="525"/>
                  <a:chOff x="864" y="576"/>
                  <a:chExt cx="624" cy="864"/>
                </a:xfrm>
              </p:grpSpPr>
              <p:sp>
                <p:nvSpPr>
                  <p:cNvPr id="53297" name="Oval 49"/>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298" name="Line 50"/>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3299" name="Line 51"/>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3300" name="Line 52"/>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3301" name="Line 53"/>
                <p:cNvSpPr>
                  <a:spLocks noChangeShapeType="1"/>
                </p:cNvSpPr>
                <p:nvPr/>
              </p:nvSpPr>
              <p:spPr bwMode="auto">
                <a:xfrm>
                  <a:off x="5255" y="1874"/>
                  <a:ext cx="326" cy="0"/>
                </a:xfrm>
                <a:prstGeom prst="line">
                  <a:avLst/>
                </a:prstGeom>
                <a:noFill/>
                <a:ln w="76200">
                  <a:solidFill>
                    <a:srgbClr val="99CC00"/>
                  </a:solidFill>
                  <a:round/>
                  <a:headEnd/>
                  <a:tailEnd/>
                </a:ln>
                <a:effectLst/>
              </p:spPr>
              <p:txBody>
                <a:bodyPr/>
                <a:lstStyle/>
                <a:p>
                  <a:endParaRPr lang="en-US"/>
                </a:p>
              </p:txBody>
            </p:sp>
            <p:sp>
              <p:nvSpPr>
                <p:cNvPr id="53302" name="Rectangle 54"/>
                <p:cNvSpPr>
                  <a:spLocks noChangeArrowheads="1"/>
                </p:cNvSpPr>
                <p:nvPr/>
              </p:nvSpPr>
              <p:spPr bwMode="auto">
                <a:xfrm>
                  <a:off x="5424" y="1824"/>
                  <a:ext cx="81"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nvGrpSpPr>
                <p:cNvPr id="14" name="Group 55"/>
                <p:cNvGrpSpPr>
                  <a:grpSpLocks/>
                </p:cNvGrpSpPr>
                <p:nvPr/>
              </p:nvGrpSpPr>
              <p:grpSpPr bwMode="auto">
                <a:xfrm>
                  <a:off x="4848" y="2112"/>
                  <a:ext cx="386" cy="525"/>
                  <a:chOff x="864" y="576"/>
                  <a:chExt cx="624" cy="864"/>
                </a:xfrm>
              </p:grpSpPr>
              <p:sp>
                <p:nvSpPr>
                  <p:cNvPr id="53304" name="Oval 56"/>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305" name="Line 57"/>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3306" name="Line 58"/>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3307" name="Line 59"/>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3308" name="Line 60"/>
                <p:cNvSpPr>
                  <a:spLocks noChangeShapeType="1"/>
                </p:cNvSpPr>
                <p:nvPr/>
              </p:nvSpPr>
              <p:spPr bwMode="auto">
                <a:xfrm>
                  <a:off x="4871" y="2258"/>
                  <a:ext cx="326" cy="0"/>
                </a:xfrm>
                <a:prstGeom prst="line">
                  <a:avLst/>
                </a:prstGeom>
                <a:noFill/>
                <a:ln w="76200">
                  <a:solidFill>
                    <a:srgbClr val="99CC00"/>
                  </a:solidFill>
                  <a:round/>
                  <a:headEnd/>
                  <a:tailEnd/>
                </a:ln>
                <a:effectLst/>
              </p:spPr>
              <p:txBody>
                <a:bodyPr/>
                <a:lstStyle/>
                <a:p>
                  <a:endParaRPr lang="en-US"/>
                </a:p>
              </p:txBody>
            </p:sp>
          </p:grpSp>
          <p:grpSp>
            <p:nvGrpSpPr>
              <p:cNvPr id="15" name="Group 61"/>
              <p:cNvGrpSpPr>
                <a:grpSpLocks/>
              </p:cNvGrpSpPr>
              <p:nvPr/>
            </p:nvGrpSpPr>
            <p:grpSpPr bwMode="auto">
              <a:xfrm>
                <a:off x="3264" y="1920"/>
                <a:ext cx="192" cy="192"/>
                <a:chOff x="2400" y="3696"/>
                <a:chExt cx="240" cy="240"/>
              </a:xfrm>
            </p:grpSpPr>
            <p:sp>
              <p:nvSpPr>
                <p:cNvPr id="53310" name="Line 62"/>
                <p:cNvSpPr>
                  <a:spLocks noChangeShapeType="1"/>
                </p:cNvSpPr>
                <p:nvPr/>
              </p:nvSpPr>
              <p:spPr bwMode="auto">
                <a:xfrm>
                  <a:off x="2448" y="3696"/>
                  <a:ext cx="192" cy="240"/>
                </a:xfrm>
                <a:prstGeom prst="line">
                  <a:avLst/>
                </a:prstGeom>
                <a:noFill/>
                <a:ln w="28575">
                  <a:solidFill>
                    <a:schemeClr val="tx1"/>
                  </a:solidFill>
                  <a:round/>
                  <a:headEnd/>
                  <a:tailEnd/>
                </a:ln>
                <a:effectLst/>
              </p:spPr>
              <p:txBody>
                <a:bodyPr/>
                <a:lstStyle/>
                <a:p>
                  <a:endParaRPr lang="en-US"/>
                </a:p>
              </p:txBody>
            </p:sp>
            <p:sp>
              <p:nvSpPr>
                <p:cNvPr id="53311" name="Line 63"/>
                <p:cNvSpPr>
                  <a:spLocks noChangeShapeType="1"/>
                </p:cNvSpPr>
                <p:nvPr/>
              </p:nvSpPr>
              <p:spPr bwMode="auto">
                <a:xfrm flipV="1">
                  <a:off x="2400" y="3696"/>
                  <a:ext cx="240" cy="240"/>
                </a:xfrm>
                <a:prstGeom prst="line">
                  <a:avLst/>
                </a:prstGeom>
                <a:noFill/>
                <a:ln w="28575">
                  <a:solidFill>
                    <a:schemeClr val="tx1"/>
                  </a:solidFill>
                  <a:round/>
                  <a:headEnd/>
                  <a:tailEnd/>
                </a:ln>
                <a:effectLst/>
              </p:spPr>
              <p:txBody>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36525" y="228600"/>
            <a:ext cx="9007475" cy="457200"/>
          </a:xfrm>
          <a:prstGeom prst="rect">
            <a:avLst/>
          </a:prstGeom>
          <a:noFill/>
          <a:ln w="9525">
            <a:noFill/>
            <a:miter lim="800000"/>
            <a:headEnd/>
            <a:tailEnd/>
          </a:ln>
          <a:effectLst/>
        </p:spPr>
        <p:txBody>
          <a:bodyPr wrap="none">
            <a:spAutoFit/>
          </a:bodyPr>
          <a:lstStyle/>
          <a:p>
            <a:r>
              <a:rPr lang="en-US" sz="2400" b="1">
                <a:solidFill>
                  <a:schemeClr val="accent2"/>
                </a:solidFill>
              </a:rPr>
              <a:t>Risks Associated with Retroviruses: Insertional Mutagenesis</a:t>
            </a:r>
          </a:p>
        </p:txBody>
      </p:sp>
      <p:grpSp>
        <p:nvGrpSpPr>
          <p:cNvPr id="2" name="Group 3"/>
          <p:cNvGrpSpPr>
            <a:grpSpLocks/>
          </p:cNvGrpSpPr>
          <p:nvPr/>
        </p:nvGrpSpPr>
        <p:grpSpPr bwMode="auto">
          <a:xfrm>
            <a:off x="2525713" y="1385888"/>
            <a:ext cx="612775" cy="833437"/>
            <a:chOff x="864" y="576"/>
            <a:chExt cx="624" cy="864"/>
          </a:xfrm>
        </p:grpSpPr>
        <p:sp>
          <p:nvSpPr>
            <p:cNvPr id="30724" name="Oval 4"/>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0725" name="Line 5"/>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30726" name="Line 6"/>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30727" name="Line 7"/>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30728" name="Line 8"/>
          <p:cNvSpPr>
            <a:spLocks noChangeShapeType="1"/>
          </p:cNvSpPr>
          <p:nvPr/>
        </p:nvSpPr>
        <p:spPr bwMode="auto">
          <a:xfrm>
            <a:off x="2562225" y="1617663"/>
            <a:ext cx="517525" cy="0"/>
          </a:xfrm>
          <a:prstGeom prst="line">
            <a:avLst/>
          </a:prstGeom>
          <a:noFill/>
          <a:ln w="76200">
            <a:solidFill>
              <a:srgbClr val="99CC00"/>
            </a:solidFill>
            <a:round/>
            <a:headEnd/>
            <a:tailEnd/>
          </a:ln>
          <a:effectLst/>
        </p:spPr>
        <p:txBody>
          <a:bodyPr/>
          <a:lstStyle/>
          <a:p>
            <a:endParaRPr lang="en-US"/>
          </a:p>
        </p:txBody>
      </p:sp>
      <p:grpSp>
        <p:nvGrpSpPr>
          <p:cNvPr id="3" name="Group 9"/>
          <p:cNvGrpSpPr>
            <a:grpSpLocks/>
          </p:cNvGrpSpPr>
          <p:nvPr/>
        </p:nvGrpSpPr>
        <p:grpSpPr bwMode="auto">
          <a:xfrm>
            <a:off x="1516063" y="2359025"/>
            <a:ext cx="2827337" cy="2303463"/>
            <a:chOff x="144" y="1584"/>
            <a:chExt cx="1968" cy="1440"/>
          </a:xfrm>
        </p:grpSpPr>
        <p:sp>
          <p:nvSpPr>
            <p:cNvPr id="30730" name="Oval 10"/>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0731" name="Line 11"/>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sp>
        <p:nvSpPr>
          <p:cNvPr id="30732" name="Text Box 12"/>
          <p:cNvSpPr txBox="1">
            <a:spLocks noChangeArrowheads="1"/>
          </p:cNvSpPr>
          <p:nvPr/>
        </p:nvSpPr>
        <p:spPr bwMode="auto">
          <a:xfrm>
            <a:off x="3175000" y="1517650"/>
            <a:ext cx="692150" cy="336550"/>
          </a:xfrm>
          <a:prstGeom prst="rect">
            <a:avLst/>
          </a:prstGeom>
          <a:noFill/>
          <a:ln w="9525">
            <a:noFill/>
            <a:miter lim="800000"/>
            <a:headEnd/>
            <a:tailEnd/>
          </a:ln>
          <a:effectLst/>
        </p:spPr>
        <p:txBody>
          <a:bodyPr wrap="none">
            <a:spAutoFit/>
          </a:bodyPr>
          <a:lstStyle/>
          <a:p>
            <a:r>
              <a:rPr lang="en-US" sz="1600" b="1"/>
              <a:t>Virus</a:t>
            </a:r>
          </a:p>
        </p:txBody>
      </p:sp>
      <p:sp>
        <p:nvSpPr>
          <p:cNvPr id="30733" name="Text Box 13"/>
          <p:cNvSpPr txBox="1">
            <a:spLocks noChangeArrowheads="1"/>
          </p:cNvSpPr>
          <p:nvPr/>
        </p:nvSpPr>
        <p:spPr bwMode="auto">
          <a:xfrm>
            <a:off x="233363" y="2895600"/>
            <a:ext cx="1235075" cy="336550"/>
          </a:xfrm>
          <a:prstGeom prst="rect">
            <a:avLst/>
          </a:prstGeom>
          <a:noFill/>
          <a:ln w="9525">
            <a:noFill/>
            <a:miter lim="800000"/>
            <a:headEnd/>
            <a:tailEnd/>
          </a:ln>
          <a:effectLst/>
        </p:spPr>
        <p:txBody>
          <a:bodyPr wrap="none">
            <a:spAutoFit/>
          </a:bodyPr>
          <a:lstStyle/>
          <a:p>
            <a:r>
              <a:rPr lang="en-US" sz="1600" b="1"/>
              <a:t>Target Cell</a:t>
            </a:r>
          </a:p>
        </p:txBody>
      </p:sp>
      <p:sp>
        <p:nvSpPr>
          <p:cNvPr id="30734" name="Text Box 14"/>
          <p:cNvSpPr txBox="1">
            <a:spLocks noChangeArrowheads="1"/>
          </p:cNvSpPr>
          <p:nvPr/>
        </p:nvSpPr>
        <p:spPr bwMode="auto">
          <a:xfrm>
            <a:off x="2971800" y="3200400"/>
            <a:ext cx="1387475" cy="304800"/>
          </a:xfrm>
          <a:prstGeom prst="rect">
            <a:avLst/>
          </a:prstGeom>
          <a:noFill/>
          <a:ln w="9525">
            <a:noFill/>
            <a:miter lim="800000"/>
            <a:headEnd/>
            <a:tailEnd/>
          </a:ln>
          <a:effectLst/>
        </p:spPr>
        <p:txBody>
          <a:bodyPr wrap="none">
            <a:spAutoFit/>
          </a:bodyPr>
          <a:lstStyle/>
          <a:p>
            <a:r>
              <a:rPr lang="en-US" sz="1400" b="1">
                <a:solidFill>
                  <a:schemeClr val="accent2"/>
                </a:solidFill>
              </a:rPr>
              <a:t>Host Cell DNA</a:t>
            </a:r>
          </a:p>
        </p:txBody>
      </p:sp>
      <p:sp>
        <p:nvSpPr>
          <p:cNvPr id="30735" name="Text Box 15"/>
          <p:cNvSpPr txBox="1">
            <a:spLocks noChangeArrowheads="1"/>
          </p:cNvSpPr>
          <p:nvPr/>
        </p:nvSpPr>
        <p:spPr bwMode="auto">
          <a:xfrm>
            <a:off x="228600" y="1468438"/>
            <a:ext cx="1733550" cy="581025"/>
          </a:xfrm>
          <a:prstGeom prst="rect">
            <a:avLst/>
          </a:prstGeom>
          <a:noFill/>
          <a:ln w="9525">
            <a:noFill/>
            <a:miter lim="800000"/>
            <a:headEnd/>
            <a:tailEnd/>
          </a:ln>
          <a:effectLst/>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30736" name="Line 16"/>
          <p:cNvSpPr>
            <a:spLocks noChangeShapeType="1"/>
          </p:cNvSpPr>
          <p:nvPr/>
        </p:nvSpPr>
        <p:spPr bwMode="auto">
          <a:xfrm>
            <a:off x="1371600" y="1614488"/>
            <a:ext cx="1090613" cy="9525"/>
          </a:xfrm>
          <a:prstGeom prst="line">
            <a:avLst/>
          </a:prstGeom>
          <a:noFill/>
          <a:ln w="38100">
            <a:solidFill>
              <a:schemeClr val="tx1"/>
            </a:solidFill>
            <a:round/>
            <a:headEnd/>
            <a:tailEnd type="triangle" w="med" len="med"/>
          </a:ln>
          <a:effectLst/>
        </p:spPr>
        <p:txBody>
          <a:bodyPr/>
          <a:lstStyle/>
          <a:p>
            <a:endParaRPr lang="en-US"/>
          </a:p>
        </p:txBody>
      </p:sp>
      <p:sp>
        <p:nvSpPr>
          <p:cNvPr id="30737" name="Rectangle 17"/>
          <p:cNvSpPr>
            <a:spLocks noChangeArrowheads="1"/>
          </p:cNvSpPr>
          <p:nvPr/>
        </p:nvSpPr>
        <p:spPr bwMode="auto">
          <a:xfrm>
            <a:off x="2654300" y="1538288"/>
            <a:ext cx="304800" cy="152400"/>
          </a:xfrm>
          <a:prstGeom prst="rect">
            <a:avLst/>
          </a:prstGeom>
          <a:solidFill>
            <a:srgbClr val="CC0000"/>
          </a:solidFill>
          <a:ln w="9525">
            <a:solidFill>
              <a:schemeClr val="tx1"/>
            </a:solidFill>
            <a:miter lim="800000"/>
            <a:headEnd/>
            <a:tailEnd/>
          </a:ln>
          <a:effectLst/>
        </p:spPr>
        <p:txBody>
          <a:bodyPr wrap="none" anchor="ctr"/>
          <a:lstStyle/>
          <a:p>
            <a:endParaRPr lang="en-US"/>
          </a:p>
        </p:txBody>
      </p:sp>
      <p:sp>
        <p:nvSpPr>
          <p:cNvPr id="30738" name="Rectangle 18"/>
          <p:cNvSpPr>
            <a:spLocks noChangeArrowheads="1"/>
          </p:cNvSpPr>
          <p:nvPr/>
        </p:nvSpPr>
        <p:spPr bwMode="auto">
          <a:xfrm>
            <a:off x="1828800" y="3443288"/>
            <a:ext cx="1219200" cy="152400"/>
          </a:xfrm>
          <a:prstGeom prst="rect">
            <a:avLst/>
          </a:prstGeom>
          <a:solidFill>
            <a:srgbClr val="9900FF"/>
          </a:solidFill>
          <a:ln w="9525">
            <a:solidFill>
              <a:schemeClr val="tx1"/>
            </a:solidFill>
            <a:miter lim="800000"/>
            <a:headEnd/>
            <a:tailEnd/>
          </a:ln>
          <a:effectLst/>
        </p:spPr>
        <p:txBody>
          <a:bodyPr wrap="none" anchor="ctr"/>
          <a:lstStyle/>
          <a:p>
            <a:pPr algn="ctr"/>
            <a:endParaRPr lang="en-US"/>
          </a:p>
        </p:txBody>
      </p:sp>
      <p:sp>
        <p:nvSpPr>
          <p:cNvPr id="30739" name="Text Box 19"/>
          <p:cNvSpPr txBox="1">
            <a:spLocks noChangeArrowheads="1"/>
          </p:cNvSpPr>
          <p:nvPr/>
        </p:nvSpPr>
        <p:spPr bwMode="auto">
          <a:xfrm>
            <a:off x="76200" y="4586288"/>
            <a:ext cx="1974850" cy="366712"/>
          </a:xfrm>
          <a:prstGeom prst="rect">
            <a:avLst/>
          </a:prstGeom>
          <a:noFill/>
          <a:ln w="9525">
            <a:noFill/>
            <a:miter lim="800000"/>
            <a:headEnd/>
            <a:tailEnd/>
          </a:ln>
          <a:effectLst/>
        </p:spPr>
        <p:txBody>
          <a:bodyPr wrap="none">
            <a:spAutoFit/>
          </a:bodyPr>
          <a:lstStyle/>
          <a:p>
            <a:r>
              <a:rPr lang="en-US" b="1"/>
              <a:t>Proto-Oncogene</a:t>
            </a:r>
          </a:p>
        </p:txBody>
      </p:sp>
      <p:sp>
        <p:nvSpPr>
          <p:cNvPr id="30740" name="Line 20"/>
          <p:cNvSpPr>
            <a:spLocks noChangeShapeType="1"/>
          </p:cNvSpPr>
          <p:nvPr/>
        </p:nvSpPr>
        <p:spPr bwMode="auto">
          <a:xfrm flipV="1">
            <a:off x="1371600" y="3657600"/>
            <a:ext cx="762000" cy="990600"/>
          </a:xfrm>
          <a:prstGeom prst="line">
            <a:avLst/>
          </a:prstGeom>
          <a:noFill/>
          <a:ln w="57150">
            <a:solidFill>
              <a:schemeClr val="tx1"/>
            </a:solidFill>
            <a:round/>
            <a:headEnd/>
            <a:tailEnd type="triangle" w="med" len="med"/>
          </a:ln>
          <a:effectLst/>
        </p:spPr>
        <p:txBody>
          <a:bodyPr/>
          <a:lstStyle/>
          <a:p>
            <a:endParaRPr lang="en-US"/>
          </a:p>
        </p:txBody>
      </p:sp>
      <p:grpSp>
        <p:nvGrpSpPr>
          <p:cNvPr id="4" name="Group 21"/>
          <p:cNvGrpSpPr>
            <a:grpSpLocks/>
          </p:cNvGrpSpPr>
          <p:nvPr/>
        </p:nvGrpSpPr>
        <p:grpSpPr bwMode="auto">
          <a:xfrm>
            <a:off x="3752850" y="2122488"/>
            <a:ext cx="5391150" cy="4097337"/>
            <a:chOff x="2592" y="1337"/>
            <a:chExt cx="3396" cy="2581"/>
          </a:xfrm>
        </p:grpSpPr>
        <p:grpSp>
          <p:nvGrpSpPr>
            <p:cNvPr id="5" name="Group 22"/>
            <p:cNvGrpSpPr>
              <a:grpSpLocks/>
            </p:cNvGrpSpPr>
            <p:nvPr/>
          </p:nvGrpSpPr>
          <p:grpSpPr bwMode="auto">
            <a:xfrm>
              <a:off x="3168" y="1337"/>
              <a:ext cx="2328" cy="1495"/>
              <a:chOff x="3168" y="2240"/>
              <a:chExt cx="2328" cy="1495"/>
            </a:xfrm>
          </p:grpSpPr>
          <p:sp>
            <p:nvSpPr>
              <p:cNvPr id="30743" name="Line 23"/>
              <p:cNvSpPr>
                <a:spLocks noChangeShapeType="1"/>
              </p:cNvSpPr>
              <p:nvPr/>
            </p:nvSpPr>
            <p:spPr bwMode="auto">
              <a:xfrm>
                <a:off x="3168" y="2832"/>
                <a:ext cx="326" cy="0"/>
              </a:xfrm>
              <a:prstGeom prst="line">
                <a:avLst/>
              </a:prstGeom>
              <a:noFill/>
              <a:ln w="76200">
                <a:solidFill>
                  <a:schemeClr val="tx1"/>
                </a:solidFill>
                <a:round/>
                <a:headEnd/>
                <a:tailEnd type="triangle" w="med" len="med"/>
              </a:ln>
              <a:effectLst/>
            </p:spPr>
            <p:txBody>
              <a:bodyPr/>
              <a:lstStyle/>
              <a:p>
                <a:endParaRPr lang="en-US"/>
              </a:p>
            </p:txBody>
          </p:sp>
          <p:grpSp>
            <p:nvGrpSpPr>
              <p:cNvPr id="6" name="Group 24"/>
              <p:cNvGrpSpPr>
                <a:grpSpLocks/>
              </p:cNvGrpSpPr>
              <p:nvPr/>
            </p:nvGrpSpPr>
            <p:grpSpPr bwMode="auto">
              <a:xfrm>
                <a:off x="3960" y="2240"/>
                <a:ext cx="1536" cy="1296"/>
                <a:chOff x="3960" y="2240"/>
                <a:chExt cx="1536" cy="1296"/>
              </a:xfrm>
            </p:grpSpPr>
            <p:grpSp>
              <p:nvGrpSpPr>
                <p:cNvPr id="7" name="Group 25"/>
                <p:cNvGrpSpPr>
                  <a:grpSpLocks/>
                </p:cNvGrpSpPr>
                <p:nvPr/>
              </p:nvGrpSpPr>
              <p:grpSpPr bwMode="auto">
                <a:xfrm>
                  <a:off x="3960" y="2240"/>
                  <a:ext cx="1536" cy="1296"/>
                  <a:chOff x="2984" y="2389"/>
                  <a:chExt cx="1215" cy="875"/>
                </a:xfrm>
              </p:grpSpPr>
              <p:grpSp>
                <p:nvGrpSpPr>
                  <p:cNvPr id="8" name="Group 26"/>
                  <p:cNvGrpSpPr>
                    <a:grpSpLocks/>
                  </p:cNvGrpSpPr>
                  <p:nvPr/>
                </p:nvGrpSpPr>
                <p:grpSpPr bwMode="auto">
                  <a:xfrm>
                    <a:off x="2984" y="2389"/>
                    <a:ext cx="1215" cy="875"/>
                    <a:chOff x="3120" y="1680"/>
                    <a:chExt cx="1968" cy="1440"/>
                  </a:xfrm>
                </p:grpSpPr>
                <p:grpSp>
                  <p:nvGrpSpPr>
                    <p:cNvPr id="9" name="Group 27"/>
                    <p:cNvGrpSpPr>
                      <a:grpSpLocks/>
                    </p:cNvGrpSpPr>
                    <p:nvPr/>
                  </p:nvGrpSpPr>
                  <p:grpSpPr bwMode="auto">
                    <a:xfrm>
                      <a:off x="3120" y="1680"/>
                      <a:ext cx="1968" cy="1440"/>
                      <a:chOff x="144" y="1584"/>
                      <a:chExt cx="1968" cy="1440"/>
                    </a:xfrm>
                  </p:grpSpPr>
                  <p:sp>
                    <p:nvSpPr>
                      <p:cNvPr id="30748" name="Oval 28"/>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0749" name="Line 29"/>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sp>
                  <p:nvSpPr>
                    <p:cNvPr id="30750" name="Line 30"/>
                    <p:cNvSpPr>
                      <a:spLocks noChangeShapeType="1"/>
                    </p:cNvSpPr>
                    <p:nvPr/>
                  </p:nvSpPr>
                  <p:spPr bwMode="auto">
                    <a:xfrm>
                      <a:off x="3504" y="2397"/>
                      <a:ext cx="528" cy="0"/>
                    </a:xfrm>
                    <a:prstGeom prst="line">
                      <a:avLst/>
                    </a:prstGeom>
                    <a:noFill/>
                    <a:ln w="76200">
                      <a:solidFill>
                        <a:srgbClr val="99CC00"/>
                      </a:solidFill>
                      <a:round/>
                      <a:headEnd/>
                      <a:tailEnd/>
                    </a:ln>
                    <a:effectLst/>
                  </p:spPr>
                  <p:txBody>
                    <a:bodyPr/>
                    <a:lstStyle/>
                    <a:p>
                      <a:endParaRPr lang="en-US"/>
                    </a:p>
                  </p:txBody>
                </p:sp>
              </p:grpSp>
              <p:sp>
                <p:nvSpPr>
                  <p:cNvPr id="30751" name="Rectangle 31"/>
                  <p:cNvSpPr>
                    <a:spLocks noChangeArrowheads="1"/>
                  </p:cNvSpPr>
                  <p:nvPr/>
                </p:nvSpPr>
                <p:spPr bwMode="auto">
                  <a:xfrm>
                    <a:off x="3264" y="2784"/>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sp>
              <p:nvSpPr>
                <p:cNvPr id="30752" name="Rectangle 32"/>
                <p:cNvSpPr>
                  <a:spLocks noChangeArrowheads="1"/>
                </p:cNvSpPr>
                <p:nvPr/>
              </p:nvSpPr>
              <p:spPr bwMode="auto">
                <a:xfrm>
                  <a:off x="4056" y="2832"/>
                  <a:ext cx="192" cy="96"/>
                </a:xfrm>
                <a:prstGeom prst="rect">
                  <a:avLst/>
                </a:prstGeom>
                <a:solidFill>
                  <a:srgbClr val="9900FF"/>
                </a:solidFill>
                <a:ln w="9525">
                  <a:solidFill>
                    <a:schemeClr val="tx1"/>
                  </a:solidFill>
                  <a:miter lim="800000"/>
                  <a:headEnd/>
                  <a:tailEnd/>
                </a:ln>
                <a:effectLst/>
              </p:spPr>
              <p:txBody>
                <a:bodyPr wrap="none" anchor="ctr"/>
                <a:lstStyle/>
                <a:p>
                  <a:pPr algn="ctr"/>
                  <a:endParaRPr lang="en-US"/>
                </a:p>
              </p:txBody>
            </p:sp>
            <p:sp>
              <p:nvSpPr>
                <p:cNvPr id="30753" name="Rectangle 33"/>
                <p:cNvSpPr>
                  <a:spLocks noChangeArrowheads="1"/>
                </p:cNvSpPr>
                <p:nvPr/>
              </p:nvSpPr>
              <p:spPr bwMode="auto">
                <a:xfrm>
                  <a:off x="4632" y="2832"/>
                  <a:ext cx="408" cy="96"/>
                </a:xfrm>
                <a:prstGeom prst="rect">
                  <a:avLst/>
                </a:prstGeom>
                <a:solidFill>
                  <a:srgbClr val="9900FF"/>
                </a:solidFill>
                <a:ln w="9525">
                  <a:solidFill>
                    <a:schemeClr val="tx1"/>
                  </a:solidFill>
                  <a:miter lim="800000"/>
                  <a:headEnd/>
                  <a:tailEnd/>
                </a:ln>
                <a:effectLst/>
              </p:spPr>
              <p:txBody>
                <a:bodyPr wrap="none" anchor="ctr"/>
                <a:lstStyle/>
                <a:p>
                  <a:pPr algn="ctr"/>
                  <a:endParaRPr lang="en-US"/>
                </a:p>
              </p:txBody>
            </p:sp>
          </p:grpSp>
          <p:sp>
            <p:nvSpPr>
              <p:cNvPr id="30754" name="Text Box 34"/>
              <p:cNvSpPr txBox="1">
                <a:spLocks noChangeArrowheads="1"/>
              </p:cNvSpPr>
              <p:nvPr/>
            </p:nvSpPr>
            <p:spPr bwMode="auto">
              <a:xfrm>
                <a:off x="3408" y="3504"/>
                <a:ext cx="820" cy="231"/>
              </a:xfrm>
              <a:prstGeom prst="rect">
                <a:avLst/>
              </a:prstGeom>
              <a:noFill/>
              <a:ln w="9525">
                <a:noFill/>
                <a:miter lim="800000"/>
                <a:headEnd/>
                <a:tailEnd/>
              </a:ln>
              <a:effectLst/>
            </p:spPr>
            <p:txBody>
              <a:bodyPr wrap="none">
                <a:spAutoFit/>
              </a:bodyPr>
              <a:lstStyle/>
              <a:p>
                <a:r>
                  <a:rPr lang="en-US" b="1"/>
                  <a:t>Oncogene</a:t>
                </a:r>
              </a:p>
            </p:txBody>
          </p:sp>
          <p:sp>
            <p:nvSpPr>
              <p:cNvPr id="30755" name="Line 35"/>
              <p:cNvSpPr>
                <a:spLocks noChangeShapeType="1"/>
              </p:cNvSpPr>
              <p:nvPr/>
            </p:nvSpPr>
            <p:spPr bwMode="auto">
              <a:xfrm flipV="1">
                <a:off x="4080" y="3024"/>
                <a:ext cx="720" cy="384"/>
              </a:xfrm>
              <a:prstGeom prst="line">
                <a:avLst/>
              </a:prstGeom>
              <a:noFill/>
              <a:ln w="57150">
                <a:solidFill>
                  <a:schemeClr val="tx1"/>
                </a:solidFill>
                <a:round/>
                <a:headEnd/>
                <a:tailEnd type="triangle" w="med" len="med"/>
              </a:ln>
              <a:effectLst/>
            </p:spPr>
            <p:txBody>
              <a:bodyPr/>
              <a:lstStyle/>
              <a:p>
                <a:endParaRPr lang="en-US"/>
              </a:p>
            </p:txBody>
          </p:sp>
        </p:grpSp>
        <p:sp>
          <p:nvSpPr>
            <p:cNvPr id="30756" name="Text Box 36"/>
            <p:cNvSpPr txBox="1">
              <a:spLocks noChangeArrowheads="1"/>
            </p:cNvSpPr>
            <p:nvPr/>
          </p:nvSpPr>
          <p:spPr bwMode="auto">
            <a:xfrm>
              <a:off x="2592" y="3168"/>
              <a:ext cx="3396" cy="750"/>
            </a:xfrm>
            <a:prstGeom prst="rect">
              <a:avLst/>
            </a:prstGeom>
            <a:noFill/>
            <a:ln w="9525">
              <a:noFill/>
              <a:miter lim="800000"/>
              <a:headEnd/>
              <a:tailEnd/>
            </a:ln>
            <a:effectLst/>
          </p:spPr>
          <p:txBody>
            <a:bodyPr wrap="none">
              <a:spAutoFit/>
            </a:bodyPr>
            <a:lstStyle/>
            <a:p>
              <a:r>
                <a:rPr lang="en-US">
                  <a:solidFill>
                    <a:srgbClr val="0000FF"/>
                  </a:solidFill>
                </a:rPr>
                <a:t>Random integration of viral genome may</a:t>
              </a:r>
            </a:p>
            <a:p>
              <a:r>
                <a:rPr lang="en-US">
                  <a:solidFill>
                    <a:srgbClr val="0000FF"/>
                  </a:solidFill>
                </a:rPr>
                <a:t>disrupt endogenous host genes. Of special concern</a:t>
              </a:r>
            </a:p>
            <a:p>
              <a:r>
                <a:rPr lang="en-US">
                  <a:solidFill>
                    <a:srgbClr val="0000FF"/>
                  </a:solidFill>
                </a:rPr>
                <a:t>Is disruption of proto-oncogenes, which can lead </a:t>
              </a:r>
            </a:p>
            <a:p>
              <a:r>
                <a:rPr lang="en-US">
                  <a:solidFill>
                    <a:srgbClr val="0000FF"/>
                  </a:solidFill>
                </a:rPr>
                <a:t>to increased cancer risk.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28600" y="1905000"/>
            <a:ext cx="8915400" cy="2362200"/>
            <a:chOff x="144" y="1584"/>
            <a:chExt cx="5616" cy="1488"/>
          </a:xfrm>
        </p:grpSpPr>
        <p:grpSp>
          <p:nvGrpSpPr>
            <p:cNvPr id="3" name="Group 6"/>
            <p:cNvGrpSpPr>
              <a:grpSpLocks/>
            </p:cNvGrpSpPr>
            <p:nvPr/>
          </p:nvGrpSpPr>
          <p:grpSpPr bwMode="auto">
            <a:xfrm>
              <a:off x="1147" y="1584"/>
              <a:ext cx="3052" cy="1488"/>
              <a:chOff x="336" y="1296"/>
              <a:chExt cx="4944" cy="2448"/>
            </a:xfrm>
          </p:grpSpPr>
          <p:grpSp>
            <p:nvGrpSpPr>
              <p:cNvPr id="4" name="Group 7"/>
              <p:cNvGrpSpPr>
                <a:grpSpLocks/>
              </p:cNvGrpSpPr>
              <p:nvPr/>
            </p:nvGrpSpPr>
            <p:grpSpPr bwMode="auto">
              <a:xfrm>
                <a:off x="1056" y="1296"/>
                <a:ext cx="624" cy="864"/>
                <a:chOff x="864" y="576"/>
                <a:chExt cx="624" cy="864"/>
              </a:xfrm>
            </p:grpSpPr>
            <p:sp>
              <p:nvSpPr>
                <p:cNvPr id="55304" name="Oval 8"/>
                <p:cNvSpPr>
                  <a:spLocks noChangeArrowheads="1"/>
                </p:cNvSpPr>
                <p:nvPr/>
              </p:nvSpPr>
              <p:spPr bwMode="auto">
                <a:xfrm>
                  <a:off x="864" y="576"/>
                  <a:ext cx="624" cy="48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5305" name="Line 9"/>
                <p:cNvSpPr>
                  <a:spLocks noChangeShapeType="1"/>
                </p:cNvSpPr>
                <p:nvPr/>
              </p:nvSpPr>
              <p:spPr bwMode="auto">
                <a:xfrm flipH="1">
                  <a:off x="912" y="1056"/>
                  <a:ext cx="192" cy="336"/>
                </a:xfrm>
                <a:prstGeom prst="line">
                  <a:avLst/>
                </a:prstGeom>
                <a:noFill/>
                <a:ln w="9525">
                  <a:solidFill>
                    <a:schemeClr val="tx1"/>
                  </a:solidFill>
                  <a:round/>
                  <a:headEnd/>
                  <a:tailEnd/>
                </a:ln>
                <a:effectLst/>
              </p:spPr>
              <p:txBody>
                <a:bodyPr/>
                <a:lstStyle/>
                <a:p>
                  <a:endParaRPr lang="en-US"/>
                </a:p>
              </p:txBody>
            </p:sp>
            <p:sp>
              <p:nvSpPr>
                <p:cNvPr id="55306" name="Line 10"/>
                <p:cNvSpPr>
                  <a:spLocks noChangeShapeType="1"/>
                </p:cNvSpPr>
                <p:nvPr/>
              </p:nvSpPr>
              <p:spPr bwMode="auto">
                <a:xfrm>
                  <a:off x="1152" y="1056"/>
                  <a:ext cx="0" cy="384"/>
                </a:xfrm>
                <a:prstGeom prst="line">
                  <a:avLst/>
                </a:prstGeom>
                <a:noFill/>
                <a:ln w="9525">
                  <a:solidFill>
                    <a:schemeClr val="tx1"/>
                  </a:solidFill>
                  <a:round/>
                  <a:headEnd/>
                  <a:tailEnd/>
                </a:ln>
                <a:effectLst/>
              </p:spPr>
              <p:txBody>
                <a:bodyPr/>
                <a:lstStyle/>
                <a:p>
                  <a:endParaRPr lang="en-US"/>
                </a:p>
              </p:txBody>
            </p:sp>
            <p:sp>
              <p:nvSpPr>
                <p:cNvPr id="55307" name="Line 11"/>
                <p:cNvSpPr>
                  <a:spLocks noChangeShapeType="1"/>
                </p:cNvSpPr>
                <p:nvPr/>
              </p:nvSpPr>
              <p:spPr bwMode="auto">
                <a:xfrm>
                  <a:off x="1200" y="1056"/>
                  <a:ext cx="240" cy="336"/>
                </a:xfrm>
                <a:prstGeom prst="line">
                  <a:avLst/>
                </a:prstGeom>
                <a:noFill/>
                <a:ln w="9525">
                  <a:solidFill>
                    <a:schemeClr val="tx1"/>
                  </a:solidFill>
                  <a:round/>
                  <a:headEnd/>
                  <a:tailEnd/>
                </a:ln>
                <a:effectLst/>
              </p:spPr>
              <p:txBody>
                <a:bodyPr/>
                <a:lstStyle/>
                <a:p>
                  <a:endParaRPr lang="en-US"/>
                </a:p>
              </p:txBody>
            </p:sp>
          </p:grpSp>
          <p:sp>
            <p:nvSpPr>
              <p:cNvPr id="55308" name="Line 12"/>
              <p:cNvSpPr>
                <a:spLocks noChangeShapeType="1"/>
              </p:cNvSpPr>
              <p:nvPr/>
            </p:nvSpPr>
            <p:spPr bwMode="auto">
              <a:xfrm>
                <a:off x="1092" y="1536"/>
                <a:ext cx="528" cy="0"/>
              </a:xfrm>
              <a:prstGeom prst="line">
                <a:avLst/>
              </a:prstGeom>
              <a:noFill/>
              <a:ln w="76200">
                <a:solidFill>
                  <a:srgbClr val="99CC00"/>
                </a:solidFill>
                <a:round/>
                <a:headEnd/>
                <a:tailEnd/>
              </a:ln>
              <a:effectLst/>
            </p:spPr>
            <p:txBody>
              <a:bodyPr/>
              <a:lstStyle/>
              <a:p>
                <a:endParaRPr lang="en-US"/>
              </a:p>
            </p:txBody>
          </p:sp>
          <p:sp>
            <p:nvSpPr>
              <p:cNvPr id="55309" name="Line 13"/>
              <p:cNvSpPr>
                <a:spLocks noChangeShapeType="1"/>
              </p:cNvSpPr>
              <p:nvPr/>
            </p:nvSpPr>
            <p:spPr bwMode="auto">
              <a:xfrm>
                <a:off x="2496" y="2928"/>
                <a:ext cx="528" cy="0"/>
              </a:xfrm>
              <a:prstGeom prst="line">
                <a:avLst/>
              </a:prstGeom>
              <a:noFill/>
              <a:ln w="76200">
                <a:solidFill>
                  <a:schemeClr val="tx1"/>
                </a:solidFill>
                <a:round/>
                <a:headEnd/>
                <a:tailEnd type="triangle" w="med" len="med"/>
              </a:ln>
              <a:effectLst/>
            </p:spPr>
            <p:txBody>
              <a:bodyPr/>
              <a:lstStyle/>
              <a:p>
                <a:endParaRPr lang="en-US"/>
              </a:p>
            </p:txBody>
          </p:sp>
          <p:grpSp>
            <p:nvGrpSpPr>
              <p:cNvPr id="5" name="Group 14"/>
              <p:cNvGrpSpPr>
                <a:grpSpLocks/>
              </p:cNvGrpSpPr>
              <p:nvPr/>
            </p:nvGrpSpPr>
            <p:grpSpPr bwMode="auto">
              <a:xfrm>
                <a:off x="336" y="2304"/>
                <a:ext cx="1968" cy="1440"/>
                <a:chOff x="144" y="1584"/>
                <a:chExt cx="1968" cy="1440"/>
              </a:xfrm>
            </p:grpSpPr>
            <p:sp>
              <p:nvSpPr>
                <p:cNvPr id="55311" name="Oval 15"/>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5312" name="Line 16"/>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grpSp>
            <p:nvGrpSpPr>
              <p:cNvPr id="6" name="Group 17"/>
              <p:cNvGrpSpPr>
                <a:grpSpLocks/>
              </p:cNvGrpSpPr>
              <p:nvPr/>
            </p:nvGrpSpPr>
            <p:grpSpPr bwMode="auto">
              <a:xfrm>
                <a:off x="3312" y="2304"/>
                <a:ext cx="1968" cy="1440"/>
                <a:chOff x="3120" y="1680"/>
                <a:chExt cx="1968" cy="1440"/>
              </a:xfrm>
            </p:grpSpPr>
            <p:grpSp>
              <p:nvGrpSpPr>
                <p:cNvPr id="7" name="Group 18"/>
                <p:cNvGrpSpPr>
                  <a:grpSpLocks/>
                </p:cNvGrpSpPr>
                <p:nvPr/>
              </p:nvGrpSpPr>
              <p:grpSpPr bwMode="auto">
                <a:xfrm>
                  <a:off x="3120" y="1680"/>
                  <a:ext cx="1968" cy="1440"/>
                  <a:chOff x="144" y="1584"/>
                  <a:chExt cx="1968" cy="1440"/>
                </a:xfrm>
              </p:grpSpPr>
              <p:sp>
                <p:nvSpPr>
                  <p:cNvPr id="55315" name="Oval 19"/>
                  <p:cNvSpPr>
                    <a:spLocks noChangeArrowheads="1"/>
                  </p:cNvSpPr>
                  <p:nvPr/>
                </p:nvSpPr>
                <p:spPr bwMode="auto">
                  <a:xfrm>
                    <a:off x="144" y="1584"/>
                    <a:ext cx="1968" cy="14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5316" name="Line 20"/>
                  <p:cNvSpPr>
                    <a:spLocks noChangeShapeType="1"/>
                  </p:cNvSpPr>
                  <p:nvPr/>
                </p:nvSpPr>
                <p:spPr bwMode="auto">
                  <a:xfrm>
                    <a:off x="288" y="2304"/>
                    <a:ext cx="1680" cy="0"/>
                  </a:xfrm>
                  <a:prstGeom prst="line">
                    <a:avLst/>
                  </a:prstGeom>
                  <a:noFill/>
                  <a:ln w="76200">
                    <a:solidFill>
                      <a:schemeClr val="tx1"/>
                    </a:solidFill>
                    <a:round/>
                    <a:headEnd/>
                    <a:tailEnd/>
                  </a:ln>
                  <a:effectLst/>
                </p:spPr>
                <p:txBody>
                  <a:bodyPr/>
                  <a:lstStyle/>
                  <a:p>
                    <a:endParaRPr lang="en-US"/>
                  </a:p>
                </p:txBody>
              </p:sp>
            </p:grpSp>
            <p:sp>
              <p:nvSpPr>
                <p:cNvPr id="55317" name="Line 21"/>
                <p:cNvSpPr>
                  <a:spLocks noChangeShapeType="1"/>
                </p:cNvSpPr>
                <p:nvPr/>
              </p:nvSpPr>
              <p:spPr bwMode="auto">
                <a:xfrm>
                  <a:off x="3504" y="2397"/>
                  <a:ext cx="528" cy="0"/>
                </a:xfrm>
                <a:prstGeom prst="line">
                  <a:avLst/>
                </a:prstGeom>
                <a:noFill/>
                <a:ln w="76200">
                  <a:solidFill>
                    <a:srgbClr val="99CC00"/>
                  </a:solidFill>
                  <a:round/>
                  <a:headEnd/>
                  <a:tailEnd/>
                </a:ln>
                <a:effectLst/>
              </p:spPr>
              <p:txBody>
                <a:bodyPr/>
                <a:lstStyle/>
                <a:p>
                  <a:endParaRPr lang="en-US"/>
                </a:p>
              </p:txBody>
            </p:sp>
          </p:grpSp>
        </p:grpSp>
        <p:sp>
          <p:nvSpPr>
            <p:cNvPr id="55318" name="Text Box 22"/>
            <p:cNvSpPr txBox="1">
              <a:spLocks noChangeArrowheads="1"/>
            </p:cNvSpPr>
            <p:nvPr/>
          </p:nvSpPr>
          <p:spPr bwMode="auto">
            <a:xfrm>
              <a:off x="2000" y="1667"/>
              <a:ext cx="436" cy="212"/>
            </a:xfrm>
            <a:prstGeom prst="rect">
              <a:avLst/>
            </a:prstGeom>
            <a:noFill/>
            <a:ln w="9525">
              <a:noFill/>
              <a:miter lim="800000"/>
              <a:headEnd/>
              <a:tailEnd/>
            </a:ln>
            <a:effectLst/>
          </p:spPr>
          <p:txBody>
            <a:bodyPr wrap="none">
              <a:spAutoFit/>
            </a:bodyPr>
            <a:lstStyle/>
            <a:p>
              <a:r>
                <a:rPr lang="en-US" sz="1600" b="1"/>
                <a:t>Virus</a:t>
              </a:r>
            </a:p>
          </p:txBody>
        </p:sp>
        <p:sp>
          <p:nvSpPr>
            <p:cNvPr id="55319" name="Text Box 23"/>
            <p:cNvSpPr txBox="1">
              <a:spLocks noChangeArrowheads="1"/>
            </p:cNvSpPr>
            <p:nvPr/>
          </p:nvSpPr>
          <p:spPr bwMode="auto">
            <a:xfrm>
              <a:off x="339" y="2535"/>
              <a:ext cx="778" cy="212"/>
            </a:xfrm>
            <a:prstGeom prst="rect">
              <a:avLst/>
            </a:prstGeom>
            <a:noFill/>
            <a:ln w="9525">
              <a:noFill/>
              <a:miter lim="800000"/>
              <a:headEnd/>
              <a:tailEnd/>
            </a:ln>
            <a:effectLst/>
          </p:spPr>
          <p:txBody>
            <a:bodyPr wrap="none">
              <a:spAutoFit/>
            </a:bodyPr>
            <a:lstStyle/>
            <a:p>
              <a:r>
                <a:rPr lang="en-US" sz="1600" b="1"/>
                <a:t>Target Cell</a:t>
              </a:r>
            </a:p>
          </p:txBody>
        </p:sp>
        <p:sp>
          <p:nvSpPr>
            <p:cNvPr id="55320" name="Text Box 24"/>
            <p:cNvSpPr txBox="1">
              <a:spLocks noChangeArrowheads="1"/>
            </p:cNvSpPr>
            <p:nvPr/>
          </p:nvSpPr>
          <p:spPr bwMode="auto">
            <a:xfrm>
              <a:off x="3936" y="1680"/>
              <a:ext cx="1824" cy="520"/>
            </a:xfrm>
            <a:prstGeom prst="rect">
              <a:avLst/>
            </a:prstGeom>
            <a:noFill/>
            <a:ln w="9525">
              <a:noFill/>
              <a:miter lim="800000"/>
              <a:headEnd/>
              <a:tailEnd/>
            </a:ln>
            <a:effectLst/>
          </p:spPr>
          <p:txBody>
            <a:bodyPr>
              <a:spAutoFit/>
            </a:bodyPr>
            <a:lstStyle/>
            <a:p>
              <a:r>
                <a:rPr lang="en-US" sz="1600" b="1"/>
                <a:t>Target Cell Infected With Viral DNA Containing The Gene of Interest</a:t>
              </a:r>
            </a:p>
          </p:txBody>
        </p:sp>
        <p:sp>
          <p:nvSpPr>
            <p:cNvPr id="55321" name="Text Box 25"/>
            <p:cNvSpPr txBox="1">
              <a:spLocks noChangeArrowheads="1"/>
            </p:cNvSpPr>
            <p:nvPr/>
          </p:nvSpPr>
          <p:spPr bwMode="auto">
            <a:xfrm>
              <a:off x="1401" y="2459"/>
              <a:ext cx="770" cy="212"/>
            </a:xfrm>
            <a:prstGeom prst="rect">
              <a:avLst/>
            </a:prstGeom>
            <a:noFill/>
            <a:ln w="9525">
              <a:noFill/>
              <a:miter lim="800000"/>
              <a:headEnd/>
              <a:tailEnd/>
            </a:ln>
            <a:effectLst/>
          </p:spPr>
          <p:txBody>
            <a:bodyPr wrap="none">
              <a:spAutoFit/>
            </a:bodyPr>
            <a:lstStyle/>
            <a:p>
              <a:r>
                <a:rPr lang="en-US" sz="1600" b="1"/>
                <a:t>Cell’s DNA</a:t>
              </a:r>
            </a:p>
          </p:txBody>
        </p:sp>
        <p:sp>
          <p:nvSpPr>
            <p:cNvPr id="55322" name="Text Box 26"/>
            <p:cNvSpPr txBox="1">
              <a:spLocks noChangeArrowheads="1"/>
            </p:cNvSpPr>
            <p:nvPr/>
          </p:nvSpPr>
          <p:spPr bwMode="auto">
            <a:xfrm>
              <a:off x="144" y="1636"/>
              <a:ext cx="1092" cy="366"/>
            </a:xfrm>
            <a:prstGeom prst="rect">
              <a:avLst/>
            </a:prstGeom>
            <a:noFill/>
            <a:ln w="9525">
              <a:noFill/>
              <a:miter lim="800000"/>
              <a:headEnd/>
              <a:tailEnd/>
            </a:ln>
            <a:effectLst/>
          </p:spPr>
          <p:txBody>
            <a:bodyPr wrap="none">
              <a:spAutoFit/>
            </a:bodyPr>
            <a:lstStyle/>
            <a:p>
              <a:r>
                <a:rPr lang="en-US" sz="1600" b="1">
                  <a:solidFill>
                    <a:schemeClr val="folHlink"/>
                  </a:solidFill>
                </a:rPr>
                <a:t>Viral DNA</a:t>
              </a:r>
            </a:p>
            <a:p>
              <a:r>
                <a:rPr lang="en-US" sz="1600" b="1">
                  <a:solidFill>
                    <a:srgbClr val="CC0000"/>
                  </a:solidFill>
                </a:rPr>
                <a:t>Gene of Interest</a:t>
              </a:r>
            </a:p>
          </p:txBody>
        </p:sp>
        <p:sp>
          <p:nvSpPr>
            <p:cNvPr id="55323" name="Line 27"/>
            <p:cNvSpPr>
              <a:spLocks noChangeShapeType="1"/>
            </p:cNvSpPr>
            <p:nvPr/>
          </p:nvSpPr>
          <p:spPr bwMode="auto">
            <a:xfrm>
              <a:off x="864" y="1728"/>
              <a:ext cx="687" cy="6"/>
            </a:xfrm>
            <a:prstGeom prst="line">
              <a:avLst/>
            </a:prstGeom>
            <a:noFill/>
            <a:ln w="38100">
              <a:solidFill>
                <a:schemeClr val="tx1"/>
              </a:solidFill>
              <a:round/>
              <a:headEnd/>
              <a:tailEnd type="triangle" w="med" len="med"/>
            </a:ln>
            <a:effectLst/>
          </p:spPr>
          <p:txBody>
            <a:bodyPr/>
            <a:lstStyle/>
            <a:p>
              <a:endParaRPr lang="en-US"/>
            </a:p>
          </p:txBody>
        </p:sp>
        <p:sp>
          <p:nvSpPr>
            <p:cNvPr id="55324" name="Rectangle 28"/>
            <p:cNvSpPr>
              <a:spLocks noChangeArrowheads="1"/>
            </p:cNvSpPr>
            <p:nvPr/>
          </p:nvSpPr>
          <p:spPr bwMode="auto">
            <a:xfrm>
              <a:off x="1672" y="1680"/>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sp>
          <p:nvSpPr>
            <p:cNvPr id="55325" name="Rectangle 29"/>
            <p:cNvSpPr>
              <a:spLocks noChangeArrowheads="1"/>
            </p:cNvSpPr>
            <p:nvPr/>
          </p:nvSpPr>
          <p:spPr bwMode="auto">
            <a:xfrm>
              <a:off x="3288" y="2584"/>
              <a:ext cx="192" cy="96"/>
            </a:xfrm>
            <a:prstGeom prst="rect">
              <a:avLst/>
            </a:prstGeom>
            <a:solidFill>
              <a:srgbClr val="CC0000"/>
            </a:solidFill>
            <a:ln w="9525">
              <a:solidFill>
                <a:schemeClr val="tx1"/>
              </a:solidFill>
              <a:miter lim="800000"/>
              <a:headEnd/>
              <a:tailEnd/>
            </a:ln>
            <a:effectLst/>
          </p:spPr>
          <p:txBody>
            <a:bodyPr wrap="none" anchor="ctr"/>
            <a:lstStyle/>
            <a:p>
              <a:endParaRPr lang="en-US"/>
            </a:p>
          </p:txBody>
        </p:sp>
      </p:grpSp>
      <p:sp>
        <p:nvSpPr>
          <p:cNvPr id="55327" name="Text Box 31"/>
          <p:cNvSpPr txBox="1">
            <a:spLocks noChangeArrowheads="1"/>
          </p:cNvSpPr>
          <p:nvPr/>
        </p:nvSpPr>
        <p:spPr bwMode="auto">
          <a:xfrm>
            <a:off x="1143000" y="228600"/>
            <a:ext cx="6705600" cy="822325"/>
          </a:xfrm>
          <a:prstGeom prst="rect">
            <a:avLst/>
          </a:prstGeom>
          <a:noFill/>
          <a:ln w="9525">
            <a:noFill/>
            <a:miter lim="800000"/>
            <a:headEnd/>
            <a:tailEnd/>
          </a:ln>
          <a:effectLst/>
        </p:spPr>
        <p:txBody>
          <a:bodyPr>
            <a:spAutoFit/>
          </a:bodyPr>
          <a:lstStyle/>
          <a:p>
            <a:pPr algn="ctr"/>
            <a:r>
              <a:rPr lang="en-US" sz="2400" b="1">
                <a:solidFill>
                  <a:schemeClr val="accent2"/>
                </a:solidFill>
              </a:rPr>
              <a:t>Risks Associated with Retroviral Vectors: Viral Transduction</a:t>
            </a:r>
          </a:p>
        </p:txBody>
      </p:sp>
      <p:grpSp>
        <p:nvGrpSpPr>
          <p:cNvPr id="8" name="Group 36"/>
          <p:cNvGrpSpPr>
            <a:grpSpLocks/>
          </p:cNvGrpSpPr>
          <p:nvPr/>
        </p:nvGrpSpPr>
        <p:grpSpPr bwMode="auto">
          <a:xfrm>
            <a:off x="1981200" y="3286125"/>
            <a:ext cx="5181600" cy="2887663"/>
            <a:chOff x="1248" y="2070"/>
            <a:chExt cx="3264" cy="1819"/>
          </a:xfrm>
        </p:grpSpPr>
        <p:sp>
          <p:nvSpPr>
            <p:cNvPr id="55328" name="Text Box 32"/>
            <p:cNvSpPr txBox="1">
              <a:spLocks noChangeArrowheads="1"/>
            </p:cNvSpPr>
            <p:nvPr/>
          </p:nvSpPr>
          <p:spPr bwMode="auto">
            <a:xfrm>
              <a:off x="1248" y="3312"/>
              <a:ext cx="3264" cy="577"/>
            </a:xfrm>
            <a:prstGeom prst="rect">
              <a:avLst/>
            </a:prstGeom>
            <a:noFill/>
            <a:ln w="9525">
              <a:noFill/>
              <a:miter lim="800000"/>
              <a:headEnd/>
              <a:tailEnd/>
            </a:ln>
            <a:effectLst/>
          </p:spPr>
          <p:txBody>
            <a:bodyPr>
              <a:spAutoFit/>
            </a:bodyPr>
            <a:lstStyle/>
            <a:p>
              <a:r>
                <a:rPr lang="en-US" b="1">
                  <a:solidFill>
                    <a:srgbClr val="0000FF"/>
                  </a:solidFill>
                </a:rPr>
                <a:t>Individuals infected with the viral vector may express the insert gene at the site of infection</a:t>
              </a:r>
              <a:r>
                <a:rPr lang="en-US">
                  <a:solidFill>
                    <a:srgbClr val="0000FF"/>
                  </a:solidFill>
                </a:rPr>
                <a:t>.</a:t>
              </a:r>
            </a:p>
          </p:txBody>
        </p:sp>
        <p:grpSp>
          <p:nvGrpSpPr>
            <p:cNvPr id="9" name="Group 35"/>
            <p:cNvGrpSpPr>
              <a:grpSpLocks/>
            </p:cNvGrpSpPr>
            <p:nvPr/>
          </p:nvGrpSpPr>
          <p:grpSpPr bwMode="auto">
            <a:xfrm>
              <a:off x="3264" y="2070"/>
              <a:ext cx="192" cy="144"/>
              <a:chOff x="4794" y="2928"/>
              <a:chExt cx="192" cy="144"/>
            </a:xfrm>
          </p:grpSpPr>
          <p:sp>
            <p:nvSpPr>
              <p:cNvPr id="55329" name="Line 33"/>
              <p:cNvSpPr>
                <a:spLocks noChangeShapeType="1"/>
              </p:cNvSpPr>
              <p:nvPr/>
            </p:nvSpPr>
            <p:spPr bwMode="auto">
              <a:xfrm>
                <a:off x="4800" y="2928"/>
                <a:ext cx="0" cy="144"/>
              </a:xfrm>
              <a:prstGeom prst="line">
                <a:avLst/>
              </a:prstGeom>
              <a:noFill/>
              <a:ln w="38100">
                <a:solidFill>
                  <a:schemeClr val="tx1"/>
                </a:solidFill>
                <a:round/>
                <a:headEnd/>
                <a:tailEnd/>
              </a:ln>
              <a:effectLst/>
            </p:spPr>
            <p:txBody>
              <a:bodyPr/>
              <a:lstStyle/>
              <a:p>
                <a:endParaRPr lang="en-US"/>
              </a:p>
            </p:txBody>
          </p:sp>
          <p:sp>
            <p:nvSpPr>
              <p:cNvPr id="55330" name="Line 34"/>
              <p:cNvSpPr>
                <a:spLocks noChangeShapeType="1"/>
              </p:cNvSpPr>
              <p:nvPr/>
            </p:nvSpPr>
            <p:spPr bwMode="auto">
              <a:xfrm>
                <a:off x="4794" y="2934"/>
                <a:ext cx="192" cy="0"/>
              </a:xfrm>
              <a:prstGeom prst="line">
                <a:avLst/>
              </a:prstGeom>
              <a:noFill/>
              <a:ln w="38100">
                <a:solidFill>
                  <a:schemeClr val="tx1"/>
                </a:solidFill>
                <a:round/>
                <a:headEnd/>
                <a:tailEnd type="triangle" w="med" len="med"/>
              </a:ln>
              <a:effectLst/>
            </p:spPr>
            <p:txBody>
              <a:bodyPr/>
              <a:lstStyle/>
              <a:p>
                <a:endParaRPr 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458200" cy="3970318"/>
          </a:xfrm>
          <a:prstGeom prst="rect">
            <a:avLst/>
          </a:prstGeom>
        </p:spPr>
        <p:txBody>
          <a:bodyPr wrap="square">
            <a:spAutoFit/>
          </a:bodyPr>
          <a:lstStyle/>
          <a:p>
            <a:pPr algn="just"/>
            <a:r>
              <a:rPr lang="fr-FR" sz="3600" b="1" i="1" dirty="0" smtClean="0"/>
              <a:t>Lentivirus</a:t>
            </a:r>
            <a:r>
              <a:rPr lang="fr-FR" sz="3600" dirty="0" smtClean="0"/>
              <a:t> (du </a:t>
            </a:r>
            <a:r>
              <a:rPr lang="fr-FR" sz="3600" dirty="0" smtClean="0">
                <a:hlinkClick r:id="rId2" tooltip="Latin"/>
              </a:rPr>
              <a:t>latin</a:t>
            </a:r>
            <a:r>
              <a:rPr lang="fr-FR" sz="3600" dirty="0" smtClean="0"/>
              <a:t> </a:t>
            </a:r>
            <a:r>
              <a:rPr lang="fr-FR" sz="3600" i="1" dirty="0" err="1" smtClean="0"/>
              <a:t>lenti</a:t>
            </a:r>
            <a:r>
              <a:rPr lang="fr-FR" sz="3600" dirty="0" smtClean="0"/>
              <a:t>, signifiant « lent ») est un </a:t>
            </a:r>
            <a:r>
              <a:rPr lang="fr-FR" sz="3600" dirty="0" smtClean="0">
                <a:hlinkClick r:id="rId3" tooltip="Genre (biologie)"/>
              </a:rPr>
              <a:t>genre</a:t>
            </a:r>
            <a:r>
              <a:rPr lang="fr-FR" sz="3600" dirty="0" smtClean="0"/>
              <a:t> de la </a:t>
            </a:r>
            <a:r>
              <a:rPr lang="fr-FR" sz="3600" dirty="0" smtClean="0">
                <a:hlinkClick r:id="rId4" tooltip="Famille (biologie)"/>
              </a:rPr>
              <a:t>famille</a:t>
            </a:r>
            <a:r>
              <a:rPr lang="fr-FR" sz="3600" dirty="0" smtClean="0"/>
              <a:t> des </a:t>
            </a:r>
            <a:r>
              <a:rPr lang="fr-FR" sz="3600" dirty="0" err="1" smtClean="0">
                <a:hlinkClick r:id="rId5" tooltip="Rétrovirus"/>
              </a:rPr>
              <a:t>retroviridae</a:t>
            </a:r>
            <a:r>
              <a:rPr lang="fr-FR" sz="3600" dirty="0" smtClean="0"/>
              <a:t> ayant pour caractéristiques essentielles d'avoir une longue </a:t>
            </a:r>
            <a:r>
              <a:rPr lang="fr-FR" sz="3600" dirty="0" smtClean="0">
                <a:hlinkClick r:id="rId6" tooltip="Période d'incubation"/>
              </a:rPr>
              <a:t>période d'incubation</a:t>
            </a:r>
            <a:r>
              <a:rPr lang="fr-FR" sz="3600" dirty="0" smtClean="0"/>
              <a:t> et d'être </a:t>
            </a:r>
            <a:r>
              <a:rPr lang="fr-FR" sz="3600" dirty="0" err="1" smtClean="0">
                <a:hlinkClick r:id="rId7" tooltip="Cytopathogène (page inexistante)"/>
              </a:rPr>
              <a:t>cytopathogène</a:t>
            </a:r>
            <a:r>
              <a:rPr lang="fr-FR" sz="3600" dirty="0" smtClean="0"/>
              <a:t>, c'est-à-dire de tuer les </a:t>
            </a:r>
            <a:r>
              <a:rPr lang="fr-FR" sz="3600" dirty="0" smtClean="0">
                <a:hlinkClick r:id="rId8" tooltip="Cellule (biologie)"/>
              </a:rPr>
              <a:t>cellules</a:t>
            </a:r>
            <a:r>
              <a:rPr lang="fr-FR" sz="3600" dirty="0" smtClean="0"/>
              <a:t> qu'ils infectent.</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587500" y="274638"/>
            <a:ext cx="5565775" cy="533400"/>
          </a:xfrm>
          <a:noFill/>
        </p:spPr>
        <p:txBody>
          <a:bodyPr>
            <a:noAutofit/>
          </a:bodyPr>
          <a:lstStyle/>
          <a:p>
            <a:r>
              <a:rPr lang="en-US" sz="3200" b="1" dirty="0" err="1"/>
              <a:t>Lentiviral</a:t>
            </a:r>
            <a:r>
              <a:rPr lang="en-US" sz="3200" b="1" dirty="0"/>
              <a:t> vectors</a:t>
            </a:r>
          </a:p>
        </p:txBody>
      </p:sp>
      <p:sp>
        <p:nvSpPr>
          <p:cNvPr id="9219" name="Rectangle 3"/>
          <p:cNvSpPr>
            <a:spLocks noGrp="1" noRot="1" noChangeArrowheads="1"/>
          </p:cNvSpPr>
          <p:nvPr>
            <p:ph type="body" sz="half" idx="1"/>
          </p:nvPr>
        </p:nvSpPr>
        <p:spPr>
          <a:xfrm>
            <a:off x="381000" y="762000"/>
            <a:ext cx="8763000" cy="5334000"/>
          </a:xfrm>
        </p:spPr>
        <p:txBody>
          <a:bodyPr>
            <a:noAutofit/>
          </a:bodyPr>
          <a:lstStyle/>
          <a:p>
            <a:pPr>
              <a:lnSpc>
                <a:spcPct val="90000"/>
              </a:lnSpc>
            </a:pPr>
            <a:r>
              <a:rPr lang="en-US" sz="2800" b="1" dirty="0"/>
              <a:t>Infection of non-dividing cells (</a:t>
            </a:r>
            <a:r>
              <a:rPr lang="en-US" sz="2800" b="1" dirty="0" err="1"/>
              <a:t>hepatocytes</a:t>
            </a:r>
            <a:r>
              <a:rPr lang="en-US" sz="2800" b="1" dirty="0"/>
              <a:t>, neurons)</a:t>
            </a:r>
          </a:p>
          <a:p>
            <a:pPr>
              <a:lnSpc>
                <a:spcPct val="90000"/>
              </a:lnSpc>
            </a:pPr>
            <a:r>
              <a:rPr lang="en-US" sz="2800" b="1" dirty="0"/>
              <a:t>HIV, a human lethal pathogen</a:t>
            </a:r>
          </a:p>
          <a:p>
            <a:pPr lvl="1">
              <a:lnSpc>
                <a:spcPct val="90000"/>
              </a:lnSpc>
            </a:pPr>
            <a:r>
              <a:rPr lang="en-US" b="1" dirty="0"/>
              <a:t>Delete accessory genes</a:t>
            </a:r>
          </a:p>
          <a:p>
            <a:pPr lvl="1">
              <a:lnSpc>
                <a:spcPct val="90000"/>
              </a:lnSpc>
            </a:pPr>
            <a:r>
              <a:rPr lang="en-US" b="1" dirty="0"/>
              <a:t>Provide an envelope from a non-retrovirus (VSV)</a:t>
            </a:r>
          </a:p>
          <a:p>
            <a:pPr lvl="1">
              <a:lnSpc>
                <a:spcPct val="90000"/>
              </a:lnSpc>
            </a:pPr>
            <a:r>
              <a:rPr lang="en-US" b="1" dirty="0"/>
              <a:t>Develop vectors from </a:t>
            </a:r>
            <a:r>
              <a:rPr lang="en-US" b="1" dirty="0" err="1"/>
              <a:t>lentiviruses</a:t>
            </a:r>
            <a:r>
              <a:rPr lang="en-US" b="1" dirty="0"/>
              <a:t> of non-human pathogens</a:t>
            </a:r>
          </a:p>
          <a:p>
            <a:pPr lvl="2">
              <a:lnSpc>
                <a:spcPct val="90000"/>
              </a:lnSpc>
            </a:pPr>
            <a:r>
              <a:rPr lang="en-US" sz="2800" b="1" dirty="0" smtClean="0"/>
              <a:t>FIV</a:t>
            </a:r>
            <a:r>
              <a:rPr lang="en-US" sz="2800" b="1" dirty="0"/>
              <a:t>, </a:t>
            </a:r>
            <a:r>
              <a:rPr lang="en-US" sz="2800" dirty="0" smtClean="0"/>
              <a:t>Feline Immunodeficiency </a:t>
            </a:r>
            <a:r>
              <a:rPr lang="en-US" sz="2800" dirty="0" smtClean="0"/>
              <a:t>Virus</a:t>
            </a:r>
          </a:p>
          <a:p>
            <a:pPr>
              <a:buNone/>
            </a:pPr>
            <a:r>
              <a:rPr lang="en-US" sz="2800" dirty="0" smtClean="0">
                <a:solidFill>
                  <a:srgbClr val="000000"/>
                </a:solidFill>
                <a:latin typeface="Arial" charset="0"/>
                <a:cs typeface="Arial" charset="0"/>
              </a:rPr>
              <a:t>•  Low cellular immune response, thus good possibility for in vivo gene delivery with sustained expression over six months.</a:t>
            </a:r>
          </a:p>
          <a:p>
            <a:r>
              <a:rPr lang="en-US" sz="2800" dirty="0" smtClean="0">
                <a:solidFill>
                  <a:srgbClr val="000000"/>
                </a:solidFill>
                <a:latin typeface="Arial" charset="0"/>
                <a:cs typeface="Times New Roman" charset="0"/>
              </a:rPr>
              <a:t>No </a:t>
            </a:r>
            <a:r>
              <a:rPr lang="en-US" sz="2800" dirty="0" smtClean="0">
                <a:solidFill>
                  <a:srgbClr val="000000"/>
                </a:solidFill>
                <a:latin typeface="Arial" charset="0"/>
                <a:cs typeface="Times New Roman" charset="0"/>
              </a:rPr>
              <a:t>potent antibody response</a:t>
            </a:r>
            <a:endParaRPr lang="en-US" sz="2800" dirty="0" smtClean="0">
              <a:solidFill>
                <a:srgbClr val="000000"/>
              </a:solidFill>
              <a:latin typeface="Arial" charset="0"/>
              <a:cs typeface="Times" charset="0"/>
            </a:endParaRPr>
          </a:p>
          <a:p>
            <a:r>
              <a:rPr lang="en-US" dirty="0" smtClean="0">
                <a:solidFill>
                  <a:srgbClr val="000000"/>
                </a:solidFill>
                <a:latin typeface="Arial" charset="0"/>
                <a:cs typeface="Times New Roman" charset="0"/>
              </a:rPr>
              <a:t>•.</a:t>
            </a:r>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2744788"/>
            <a:ext cx="5943600" cy="684212"/>
            <a:chOff x="592" y="1336"/>
            <a:chExt cx="3720" cy="431"/>
          </a:xfrm>
        </p:grpSpPr>
        <p:sp>
          <p:nvSpPr>
            <p:cNvPr id="26627" name="Text Box 3"/>
            <p:cNvSpPr txBox="1">
              <a:spLocks noChangeArrowheads="1"/>
            </p:cNvSpPr>
            <p:nvPr/>
          </p:nvSpPr>
          <p:spPr bwMode="auto">
            <a:xfrm>
              <a:off x="592" y="1336"/>
              <a:ext cx="3720" cy="231"/>
            </a:xfrm>
            <a:prstGeom prst="rect">
              <a:avLst/>
            </a:prstGeom>
            <a:noFill/>
            <a:ln w="9525">
              <a:noFill/>
              <a:miter lim="800000"/>
              <a:headEnd/>
              <a:tailEnd/>
            </a:ln>
            <a:effectLst/>
          </p:spPr>
          <p:txBody>
            <a:bodyPr>
              <a:spAutoFit/>
            </a:bodyPr>
            <a:lstStyle/>
            <a:p>
              <a:pPr eaLnBrk="0" hangingPunct="0">
                <a:spcBef>
                  <a:spcPct val="50000"/>
                </a:spcBef>
              </a:pPr>
              <a:r>
                <a:rPr lang="en-US">
                  <a:latin typeface="Tahoma" pitchFamily="34" charset="0"/>
                </a:rPr>
                <a:t>LTR  </a:t>
              </a:r>
              <a:r>
                <a:rPr lang="en-US">
                  <a:latin typeface="Tahoma" pitchFamily="34" charset="0"/>
                  <a:sym typeface="Symbol" pitchFamily="18" charset="2"/>
                </a:rPr>
                <a:t>                                                             LTR</a:t>
              </a:r>
              <a:endParaRPr lang="en-US" b="1">
                <a:solidFill>
                  <a:srgbClr val="FF0000"/>
                </a:solidFill>
                <a:latin typeface="Tahoma" pitchFamily="34" charset="0"/>
                <a:cs typeface="Tahoma" pitchFamily="34" charset="0"/>
                <a:sym typeface="Symbol" pitchFamily="18" charset="2"/>
              </a:endParaRPr>
            </a:p>
          </p:txBody>
        </p:sp>
        <p:sp>
          <p:nvSpPr>
            <p:cNvPr id="26628" name="Rectangle 4"/>
            <p:cNvSpPr>
              <a:spLocks noChangeArrowheads="1"/>
            </p:cNvSpPr>
            <p:nvPr/>
          </p:nvSpPr>
          <p:spPr bwMode="auto">
            <a:xfrm>
              <a:off x="1152" y="1536"/>
              <a:ext cx="2524" cy="231"/>
            </a:xfrm>
            <a:prstGeom prst="rect">
              <a:avLst/>
            </a:prstGeom>
            <a:noFill/>
            <a:ln w="9525">
              <a:noFill/>
              <a:miter lim="800000"/>
              <a:headEnd/>
              <a:tailEnd/>
            </a:ln>
            <a:effectLst/>
          </p:spPr>
          <p:txBody>
            <a:bodyPr wrap="none">
              <a:spAutoFit/>
            </a:bodyPr>
            <a:lstStyle/>
            <a:p>
              <a:r>
                <a:rPr lang="en-US" i="1" dirty="0"/>
                <a:t>gag                      </a:t>
              </a:r>
              <a:r>
                <a:rPr lang="en-US" i="1" dirty="0" err="1"/>
                <a:t>pol</a:t>
              </a:r>
              <a:r>
                <a:rPr lang="en-US" i="1" dirty="0"/>
                <a:t>                      </a:t>
              </a:r>
              <a:r>
                <a:rPr lang="en-US" i="1" dirty="0" err="1"/>
                <a:t>env</a:t>
              </a:r>
              <a:endParaRPr lang="en-US" i="1" dirty="0"/>
            </a:p>
          </p:txBody>
        </p:sp>
        <p:sp>
          <p:nvSpPr>
            <p:cNvPr id="26629" name="Line 5"/>
            <p:cNvSpPr>
              <a:spLocks noChangeShapeType="1"/>
            </p:cNvSpPr>
            <p:nvPr/>
          </p:nvSpPr>
          <p:spPr bwMode="auto">
            <a:xfrm>
              <a:off x="688" y="1560"/>
              <a:ext cx="3392" cy="0"/>
            </a:xfrm>
            <a:prstGeom prst="line">
              <a:avLst/>
            </a:prstGeom>
            <a:noFill/>
            <a:ln w="76200">
              <a:solidFill>
                <a:schemeClr val="folHlink"/>
              </a:solidFill>
              <a:round/>
              <a:headEnd/>
              <a:tailEnd/>
            </a:ln>
            <a:effectLst/>
          </p:spPr>
          <p:txBody>
            <a:bodyPr/>
            <a:lstStyle/>
            <a:p>
              <a:endParaRPr lang="en-US"/>
            </a:p>
          </p:txBody>
        </p:sp>
      </p:grpSp>
      <p:sp>
        <p:nvSpPr>
          <p:cNvPr id="26630" name="Rectangle 6"/>
          <p:cNvSpPr>
            <a:spLocks noChangeArrowheads="1"/>
          </p:cNvSpPr>
          <p:nvPr/>
        </p:nvSpPr>
        <p:spPr bwMode="auto">
          <a:xfrm>
            <a:off x="1447800" y="228600"/>
            <a:ext cx="6400800" cy="822325"/>
          </a:xfrm>
          <a:prstGeom prst="rect">
            <a:avLst/>
          </a:prstGeom>
          <a:noFill/>
          <a:ln w="9525">
            <a:noFill/>
            <a:miter lim="800000"/>
            <a:headEnd/>
            <a:tailEnd/>
          </a:ln>
          <a:effectLst/>
        </p:spPr>
        <p:txBody>
          <a:bodyPr>
            <a:spAutoFit/>
          </a:bodyPr>
          <a:lstStyle/>
          <a:p>
            <a:pPr algn="ctr"/>
            <a:r>
              <a:rPr lang="en-US" sz="2400" b="1" dirty="0">
                <a:solidFill>
                  <a:schemeClr val="accent2"/>
                </a:solidFill>
              </a:rPr>
              <a:t>Design of </a:t>
            </a:r>
            <a:r>
              <a:rPr lang="en-US" sz="2400" b="1" dirty="0">
                <a:solidFill>
                  <a:srgbClr val="FF0000"/>
                </a:solidFill>
              </a:rPr>
              <a:t>Replication Incompetent</a:t>
            </a:r>
            <a:r>
              <a:rPr lang="en-US" sz="2400" b="1" dirty="0">
                <a:solidFill>
                  <a:schemeClr val="tx2"/>
                </a:solidFill>
              </a:rPr>
              <a:t> </a:t>
            </a:r>
            <a:r>
              <a:rPr lang="en-US" sz="2400" b="1" dirty="0" err="1">
                <a:solidFill>
                  <a:schemeClr val="accent2"/>
                </a:solidFill>
              </a:rPr>
              <a:t>Lentiviral</a:t>
            </a:r>
            <a:r>
              <a:rPr lang="en-US" sz="2400" b="1" dirty="0">
                <a:solidFill>
                  <a:schemeClr val="accent2"/>
                </a:solidFill>
              </a:rPr>
              <a:t> Vectors (3rd Generation)</a:t>
            </a:r>
          </a:p>
        </p:txBody>
      </p:sp>
      <p:grpSp>
        <p:nvGrpSpPr>
          <p:cNvPr id="3" name="Group 7"/>
          <p:cNvGrpSpPr>
            <a:grpSpLocks/>
          </p:cNvGrpSpPr>
          <p:nvPr/>
        </p:nvGrpSpPr>
        <p:grpSpPr bwMode="auto">
          <a:xfrm>
            <a:off x="5715000" y="4572000"/>
            <a:ext cx="1600200" cy="2162175"/>
            <a:chOff x="3507" y="2880"/>
            <a:chExt cx="1008" cy="1362"/>
          </a:xfrm>
        </p:grpSpPr>
        <p:sp>
          <p:nvSpPr>
            <p:cNvPr id="26632" name="Oval 8"/>
            <p:cNvSpPr>
              <a:spLocks noChangeArrowheads="1"/>
            </p:cNvSpPr>
            <p:nvPr/>
          </p:nvSpPr>
          <p:spPr bwMode="auto">
            <a:xfrm>
              <a:off x="3603" y="2880"/>
              <a:ext cx="720" cy="720"/>
            </a:xfrm>
            <a:prstGeom prst="ellipse">
              <a:avLst/>
            </a:prstGeom>
            <a:noFill/>
            <a:ln w="41275">
              <a:solidFill>
                <a:srgbClr val="3366FF"/>
              </a:solidFill>
              <a:round/>
              <a:headEnd/>
              <a:tailEnd/>
            </a:ln>
            <a:effectLst/>
          </p:spPr>
          <p:txBody>
            <a:bodyPr wrap="none" anchor="ctr"/>
            <a:lstStyle/>
            <a:p>
              <a:endParaRPr lang="en-US"/>
            </a:p>
          </p:txBody>
        </p:sp>
        <p:sp>
          <p:nvSpPr>
            <p:cNvPr id="26633" name="Text Box 9"/>
            <p:cNvSpPr txBox="1">
              <a:spLocks noChangeArrowheads="1"/>
            </p:cNvSpPr>
            <p:nvPr/>
          </p:nvSpPr>
          <p:spPr bwMode="auto">
            <a:xfrm>
              <a:off x="3648" y="3024"/>
              <a:ext cx="643" cy="393"/>
            </a:xfrm>
            <a:prstGeom prst="rect">
              <a:avLst/>
            </a:prstGeom>
            <a:noFill/>
            <a:ln w="9525">
              <a:noFill/>
              <a:miter lim="800000"/>
              <a:headEnd/>
              <a:tailEnd/>
            </a:ln>
            <a:effectLst/>
          </p:spPr>
          <p:txBody>
            <a:bodyPr wrap="none">
              <a:spAutoFit/>
            </a:bodyPr>
            <a:lstStyle/>
            <a:p>
              <a:pPr algn="ctr">
                <a:spcBef>
                  <a:spcPct val="50000"/>
                </a:spcBef>
              </a:pPr>
              <a:r>
                <a:rPr lang="en-US" sz="1400" b="1">
                  <a:cs typeface="Times New Roman" charset="0"/>
                </a:rPr>
                <a:t>Envelope </a:t>
              </a:r>
            </a:p>
            <a:p>
              <a:pPr algn="ctr">
                <a:spcBef>
                  <a:spcPct val="50000"/>
                </a:spcBef>
              </a:pPr>
              <a:r>
                <a:rPr lang="en-US" sz="1400" b="1">
                  <a:cs typeface="Times New Roman" charset="0"/>
                </a:rPr>
                <a:t>Vector</a:t>
              </a:r>
            </a:p>
          </p:txBody>
        </p:sp>
        <p:sp>
          <p:nvSpPr>
            <p:cNvPr id="26634" name="Text Box 10"/>
            <p:cNvSpPr txBox="1">
              <a:spLocks noChangeArrowheads="1"/>
            </p:cNvSpPr>
            <p:nvPr/>
          </p:nvSpPr>
          <p:spPr bwMode="auto">
            <a:xfrm>
              <a:off x="3507" y="3648"/>
              <a:ext cx="1008" cy="594"/>
            </a:xfrm>
            <a:prstGeom prst="rect">
              <a:avLst/>
            </a:prstGeom>
            <a:noFill/>
            <a:ln w="9525">
              <a:noFill/>
              <a:miter lim="800000"/>
              <a:headEnd/>
              <a:tailEnd/>
            </a:ln>
            <a:effectLst/>
          </p:spPr>
          <p:txBody>
            <a:bodyPr>
              <a:spAutoFit/>
            </a:bodyPr>
            <a:lstStyle/>
            <a:p>
              <a:pPr algn="ctr"/>
              <a:r>
                <a:rPr lang="en-US" sz="1400" b="1">
                  <a:cs typeface="Times New Roman" charset="0"/>
                </a:rPr>
                <a:t>Viral envelope protein alters host range of the viral vector</a:t>
              </a:r>
            </a:p>
          </p:txBody>
        </p:sp>
      </p:grpSp>
      <p:grpSp>
        <p:nvGrpSpPr>
          <p:cNvPr id="4" name="Group 11"/>
          <p:cNvGrpSpPr>
            <a:grpSpLocks/>
          </p:cNvGrpSpPr>
          <p:nvPr/>
        </p:nvGrpSpPr>
        <p:grpSpPr bwMode="auto">
          <a:xfrm>
            <a:off x="2590800" y="4572000"/>
            <a:ext cx="1752600" cy="2222500"/>
            <a:chOff x="1920" y="2880"/>
            <a:chExt cx="1104" cy="1400"/>
          </a:xfrm>
        </p:grpSpPr>
        <p:sp>
          <p:nvSpPr>
            <p:cNvPr id="26636" name="Oval 12"/>
            <p:cNvSpPr>
              <a:spLocks noChangeArrowheads="1"/>
            </p:cNvSpPr>
            <p:nvPr/>
          </p:nvSpPr>
          <p:spPr bwMode="auto">
            <a:xfrm>
              <a:off x="2112" y="2880"/>
              <a:ext cx="720" cy="720"/>
            </a:xfrm>
            <a:prstGeom prst="ellipse">
              <a:avLst/>
            </a:prstGeom>
            <a:noFill/>
            <a:ln w="28575">
              <a:solidFill>
                <a:schemeClr val="tx1"/>
              </a:solidFill>
              <a:round/>
              <a:headEnd/>
              <a:tailEnd/>
            </a:ln>
            <a:effectLst/>
          </p:spPr>
          <p:txBody>
            <a:bodyPr wrap="none" anchor="ctr"/>
            <a:lstStyle/>
            <a:p>
              <a:endParaRPr lang="en-US"/>
            </a:p>
          </p:txBody>
        </p:sp>
        <p:sp>
          <p:nvSpPr>
            <p:cNvPr id="26637" name="Text Box 13"/>
            <p:cNvSpPr txBox="1">
              <a:spLocks noChangeArrowheads="1"/>
            </p:cNvSpPr>
            <p:nvPr/>
          </p:nvSpPr>
          <p:spPr bwMode="auto">
            <a:xfrm>
              <a:off x="2143" y="3072"/>
              <a:ext cx="705" cy="326"/>
            </a:xfrm>
            <a:prstGeom prst="rect">
              <a:avLst/>
            </a:prstGeom>
            <a:noFill/>
            <a:ln w="9525">
              <a:noFill/>
              <a:miter lim="800000"/>
              <a:headEnd/>
              <a:tailEnd/>
            </a:ln>
            <a:effectLst/>
          </p:spPr>
          <p:txBody>
            <a:bodyPr wrap="none">
              <a:spAutoFit/>
            </a:bodyPr>
            <a:lstStyle/>
            <a:p>
              <a:pPr algn="ctr" eaLnBrk="0" hangingPunct="0"/>
              <a:r>
                <a:rPr lang="en-US" sz="1400" b="1">
                  <a:cs typeface="Times New Roman" charset="0"/>
                </a:rPr>
                <a:t>Packaging </a:t>
              </a:r>
            </a:p>
            <a:p>
              <a:pPr algn="ctr" eaLnBrk="0" hangingPunct="0"/>
              <a:r>
                <a:rPr lang="en-US" sz="1400" b="1">
                  <a:cs typeface="Times New Roman" charset="0"/>
                </a:rPr>
                <a:t>Vector</a:t>
              </a:r>
            </a:p>
          </p:txBody>
        </p:sp>
        <p:sp>
          <p:nvSpPr>
            <p:cNvPr id="26638" name="Text Box 14"/>
            <p:cNvSpPr txBox="1">
              <a:spLocks noChangeArrowheads="1"/>
            </p:cNvSpPr>
            <p:nvPr/>
          </p:nvSpPr>
          <p:spPr bwMode="auto">
            <a:xfrm>
              <a:off x="1920" y="3552"/>
              <a:ext cx="1104" cy="728"/>
            </a:xfrm>
            <a:prstGeom prst="rect">
              <a:avLst/>
            </a:prstGeom>
            <a:noFill/>
            <a:ln w="9525">
              <a:noFill/>
              <a:miter lim="800000"/>
              <a:headEnd/>
              <a:tailEnd/>
            </a:ln>
            <a:effectLst/>
          </p:spPr>
          <p:txBody>
            <a:bodyPr>
              <a:spAutoFit/>
            </a:bodyPr>
            <a:lstStyle/>
            <a:p>
              <a:pPr algn="ctr">
                <a:spcBef>
                  <a:spcPct val="50000"/>
                </a:spcBef>
              </a:pPr>
              <a:r>
                <a:rPr lang="en-US" sz="1400" b="1">
                  <a:cs typeface="Times New Roman" charset="0"/>
                </a:rPr>
                <a:t>Structural &amp; Packaging Genes (may already be present in packaging line)</a:t>
              </a:r>
            </a:p>
          </p:txBody>
        </p:sp>
      </p:grpSp>
      <p:grpSp>
        <p:nvGrpSpPr>
          <p:cNvPr id="5" name="Group 15"/>
          <p:cNvGrpSpPr>
            <a:grpSpLocks/>
          </p:cNvGrpSpPr>
          <p:nvPr/>
        </p:nvGrpSpPr>
        <p:grpSpPr bwMode="auto">
          <a:xfrm>
            <a:off x="0" y="4483100"/>
            <a:ext cx="1600200" cy="2374900"/>
            <a:chOff x="0" y="960"/>
            <a:chExt cx="1008" cy="1496"/>
          </a:xfrm>
        </p:grpSpPr>
        <p:sp>
          <p:nvSpPr>
            <p:cNvPr id="26640" name="Oval 16"/>
            <p:cNvSpPr>
              <a:spLocks noChangeArrowheads="1"/>
            </p:cNvSpPr>
            <p:nvPr/>
          </p:nvSpPr>
          <p:spPr bwMode="auto">
            <a:xfrm>
              <a:off x="192" y="960"/>
              <a:ext cx="720" cy="720"/>
            </a:xfrm>
            <a:prstGeom prst="ellipse">
              <a:avLst/>
            </a:prstGeom>
            <a:noFill/>
            <a:ln w="28575">
              <a:solidFill>
                <a:srgbClr val="FF0000"/>
              </a:solidFill>
              <a:round/>
              <a:headEnd/>
              <a:tailEnd/>
            </a:ln>
            <a:effectLst/>
          </p:spPr>
          <p:txBody>
            <a:bodyPr wrap="none" anchor="ctr"/>
            <a:lstStyle/>
            <a:p>
              <a:endParaRPr lang="en-US"/>
            </a:p>
          </p:txBody>
        </p:sp>
        <p:sp>
          <p:nvSpPr>
            <p:cNvPr id="26641" name="Text Box 17"/>
            <p:cNvSpPr txBox="1">
              <a:spLocks noChangeArrowheads="1"/>
            </p:cNvSpPr>
            <p:nvPr/>
          </p:nvSpPr>
          <p:spPr bwMode="auto">
            <a:xfrm>
              <a:off x="0" y="1728"/>
              <a:ext cx="1008" cy="728"/>
            </a:xfrm>
            <a:prstGeom prst="rect">
              <a:avLst/>
            </a:prstGeom>
            <a:noFill/>
            <a:ln w="28575">
              <a:noFill/>
              <a:miter lim="800000"/>
              <a:headEnd/>
              <a:tailEnd/>
            </a:ln>
            <a:effectLst/>
          </p:spPr>
          <p:txBody>
            <a:bodyPr>
              <a:spAutoFit/>
            </a:bodyPr>
            <a:lstStyle/>
            <a:p>
              <a:pPr algn="ctr">
                <a:spcBef>
                  <a:spcPct val="50000"/>
                </a:spcBef>
              </a:pPr>
              <a:r>
                <a:rPr lang="en-US" sz="1400" b="1">
                  <a:cs typeface="Times New Roman" charset="0"/>
                </a:rPr>
                <a:t>Regulatory Signals (LTR and </a:t>
              </a:r>
              <a:r>
                <a:rPr lang="en-US" sz="1400" b="1">
                  <a:cs typeface="Times New Roman" charset="0"/>
                  <a:sym typeface="Symbol" pitchFamily="18" charset="2"/>
                </a:rPr>
                <a:t>), promoter and </a:t>
              </a:r>
              <a:r>
                <a:rPr lang="en-US" sz="1400" b="1">
                  <a:cs typeface="Times New Roman" charset="0"/>
                </a:rPr>
                <a:t>Insert Gene</a:t>
              </a:r>
            </a:p>
          </p:txBody>
        </p:sp>
        <p:sp>
          <p:nvSpPr>
            <p:cNvPr id="26642" name="Text Box 18"/>
            <p:cNvSpPr txBox="1">
              <a:spLocks noChangeArrowheads="1"/>
            </p:cNvSpPr>
            <p:nvPr/>
          </p:nvSpPr>
          <p:spPr bwMode="auto">
            <a:xfrm>
              <a:off x="240" y="1008"/>
              <a:ext cx="624" cy="728"/>
            </a:xfrm>
            <a:prstGeom prst="rect">
              <a:avLst/>
            </a:prstGeom>
            <a:noFill/>
            <a:ln w="28575">
              <a:noFill/>
              <a:miter lim="800000"/>
              <a:headEnd/>
              <a:tailEnd/>
            </a:ln>
            <a:effectLst/>
          </p:spPr>
          <p:txBody>
            <a:bodyPr>
              <a:spAutoFit/>
            </a:bodyPr>
            <a:lstStyle/>
            <a:p>
              <a:pPr algn="ctr">
                <a:spcBef>
                  <a:spcPct val="50000"/>
                </a:spcBef>
              </a:pPr>
              <a:endParaRPr lang="en-US" sz="1400" b="1">
                <a:cs typeface="Times New Roman" charset="0"/>
              </a:endParaRPr>
            </a:p>
            <a:p>
              <a:pPr algn="ctr">
                <a:spcBef>
                  <a:spcPct val="50000"/>
                </a:spcBef>
              </a:pPr>
              <a:r>
                <a:rPr lang="en-US" sz="1400" b="1">
                  <a:cs typeface="Times New Roman" charset="0"/>
                </a:rPr>
                <a:t>Transfer Vector</a:t>
              </a:r>
            </a:p>
            <a:p>
              <a:pPr algn="ctr">
                <a:spcBef>
                  <a:spcPct val="50000"/>
                </a:spcBef>
              </a:pPr>
              <a:endParaRPr lang="en-US" sz="1400">
                <a:cs typeface="Times New Roman" charset="0"/>
              </a:endParaRPr>
            </a:p>
          </p:txBody>
        </p:sp>
      </p:grpSp>
      <p:sp>
        <p:nvSpPr>
          <p:cNvPr id="26643" name="Text Box 19"/>
          <p:cNvSpPr txBox="1">
            <a:spLocks noChangeArrowheads="1"/>
          </p:cNvSpPr>
          <p:nvPr/>
        </p:nvSpPr>
        <p:spPr bwMode="auto">
          <a:xfrm>
            <a:off x="838200" y="1219200"/>
            <a:ext cx="6858000" cy="1015663"/>
          </a:xfrm>
          <a:prstGeom prst="rect">
            <a:avLst/>
          </a:prstGeom>
          <a:noFill/>
          <a:ln w="9525">
            <a:noFill/>
            <a:miter lim="800000"/>
            <a:headEnd/>
            <a:tailEnd/>
          </a:ln>
          <a:effectLst/>
        </p:spPr>
        <p:txBody>
          <a:bodyPr>
            <a:spAutoFit/>
          </a:bodyPr>
          <a:lstStyle/>
          <a:p>
            <a:pPr eaLnBrk="0" hangingPunct="0">
              <a:spcBef>
                <a:spcPct val="50000"/>
              </a:spcBef>
            </a:pPr>
            <a:r>
              <a:rPr lang="en-US" sz="2000" b="1" dirty="0">
                <a:solidFill>
                  <a:schemeClr val="tx2"/>
                </a:solidFill>
              </a:rPr>
              <a:t>The viral vector is “gutted” as much as possible to create room for the insert gene and to divide the viral genome into </a:t>
            </a:r>
            <a:r>
              <a:rPr lang="en-US" sz="2000" b="1" dirty="0" err="1">
                <a:solidFill>
                  <a:schemeClr val="tx2"/>
                </a:solidFill>
              </a:rPr>
              <a:t>cis</a:t>
            </a:r>
            <a:r>
              <a:rPr lang="en-US" sz="2000" b="1" dirty="0">
                <a:solidFill>
                  <a:schemeClr val="tx2"/>
                </a:solidFill>
              </a:rPr>
              <a:t>- and trans- acting regions</a:t>
            </a:r>
          </a:p>
        </p:txBody>
      </p:sp>
      <p:sp>
        <p:nvSpPr>
          <p:cNvPr id="26644" name="Line 20"/>
          <p:cNvSpPr>
            <a:spLocks noChangeShapeType="1"/>
          </p:cNvSpPr>
          <p:nvPr/>
        </p:nvSpPr>
        <p:spPr bwMode="auto">
          <a:xfrm flipH="1">
            <a:off x="1219200" y="3276600"/>
            <a:ext cx="762000" cy="1143000"/>
          </a:xfrm>
          <a:prstGeom prst="line">
            <a:avLst/>
          </a:prstGeom>
          <a:noFill/>
          <a:ln w="38100">
            <a:solidFill>
              <a:schemeClr val="tx1"/>
            </a:solidFill>
            <a:round/>
            <a:headEnd/>
            <a:tailEnd type="triangle" w="med" len="med"/>
          </a:ln>
          <a:effectLst/>
        </p:spPr>
        <p:txBody>
          <a:bodyPr/>
          <a:lstStyle/>
          <a:p>
            <a:endParaRPr lang="en-US"/>
          </a:p>
        </p:txBody>
      </p:sp>
      <p:sp>
        <p:nvSpPr>
          <p:cNvPr id="26645" name="Line 21"/>
          <p:cNvSpPr>
            <a:spLocks noChangeShapeType="1"/>
          </p:cNvSpPr>
          <p:nvPr/>
        </p:nvSpPr>
        <p:spPr bwMode="auto">
          <a:xfrm>
            <a:off x="2667000" y="3505200"/>
            <a:ext cx="457200" cy="914400"/>
          </a:xfrm>
          <a:prstGeom prst="line">
            <a:avLst/>
          </a:prstGeom>
          <a:noFill/>
          <a:ln w="38100">
            <a:solidFill>
              <a:schemeClr val="tx1"/>
            </a:solidFill>
            <a:round/>
            <a:headEnd/>
            <a:tailEnd type="triangle" w="med" len="med"/>
          </a:ln>
          <a:effectLst/>
        </p:spPr>
        <p:txBody>
          <a:bodyPr/>
          <a:lstStyle/>
          <a:p>
            <a:endParaRPr lang="en-US"/>
          </a:p>
        </p:txBody>
      </p:sp>
      <p:sp>
        <p:nvSpPr>
          <p:cNvPr id="26646" name="Line 22"/>
          <p:cNvSpPr>
            <a:spLocks noChangeShapeType="1"/>
          </p:cNvSpPr>
          <p:nvPr/>
        </p:nvSpPr>
        <p:spPr bwMode="auto">
          <a:xfrm flipH="1">
            <a:off x="3733800" y="3429000"/>
            <a:ext cx="685800" cy="990600"/>
          </a:xfrm>
          <a:prstGeom prst="line">
            <a:avLst/>
          </a:prstGeom>
          <a:noFill/>
          <a:ln w="38100">
            <a:solidFill>
              <a:schemeClr val="tx1"/>
            </a:solidFill>
            <a:round/>
            <a:headEnd/>
            <a:tailEnd type="triangle" w="med" len="med"/>
          </a:ln>
          <a:effectLst/>
        </p:spPr>
        <p:txBody>
          <a:bodyPr/>
          <a:lstStyle/>
          <a:p>
            <a:endParaRPr lang="en-US"/>
          </a:p>
        </p:txBody>
      </p:sp>
      <p:sp>
        <p:nvSpPr>
          <p:cNvPr id="26647" name="Line 23"/>
          <p:cNvSpPr>
            <a:spLocks noChangeShapeType="1"/>
          </p:cNvSpPr>
          <p:nvPr/>
        </p:nvSpPr>
        <p:spPr bwMode="auto">
          <a:xfrm>
            <a:off x="6172200" y="3352800"/>
            <a:ext cx="304800" cy="1066800"/>
          </a:xfrm>
          <a:prstGeom prst="line">
            <a:avLst/>
          </a:prstGeom>
          <a:noFill/>
          <a:ln w="38100">
            <a:solidFill>
              <a:schemeClr val="tx1"/>
            </a:solidFill>
            <a:round/>
            <a:headEnd/>
            <a:tailEnd type="triangle" w="med" len="med"/>
          </a:ln>
          <a:effectLst/>
        </p:spPr>
        <p:txBody>
          <a:bodyPr/>
          <a:lstStyle/>
          <a:p>
            <a:endParaRPr lang="en-US"/>
          </a:p>
        </p:txBody>
      </p:sp>
      <p:grpSp>
        <p:nvGrpSpPr>
          <p:cNvPr id="6" name="Group 24"/>
          <p:cNvGrpSpPr>
            <a:grpSpLocks/>
          </p:cNvGrpSpPr>
          <p:nvPr/>
        </p:nvGrpSpPr>
        <p:grpSpPr bwMode="auto">
          <a:xfrm>
            <a:off x="2514600" y="2590800"/>
            <a:ext cx="3886200" cy="914400"/>
            <a:chOff x="1584" y="1632"/>
            <a:chExt cx="2448" cy="576"/>
          </a:xfrm>
        </p:grpSpPr>
        <p:grpSp>
          <p:nvGrpSpPr>
            <p:cNvPr id="7" name="Group 25"/>
            <p:cNvGrpSpPr>
              <a:grpSpLocks/>
            </p:cNvGrpSpPr>
            <p:nvPr/>
          </p:nvGrpSpPr>
          <p:grpSpPr bwMode="auto">
            <a:xfrm>
              <a:off x="1584" y="1968"/>
              <a:ext cx="2416" cy="240"/>
              <a:chOff x="1608" y="1968"/>
              <a:chExt cx="2416" cy="240"/>
            </a:xfrm>
          </p:grpSpPr>
          <p:grpSp>
            <p:nvGrpSpPr>
              <p:cNvPr id="8" name="Group 26"/>
              <p:cNvGrpSpPr>
                <a:grpSpLocks/>
              </p:cNvGrpSpPr>
              <p:nvPr/>
            </p:nvGrpSpPr>
            <p:grpSpPr bwMode="auto">
              <a:xfrm>
                <a:off x="1608" y="1968"/>
                <a:ext cx="240" cy="240"/>
                <a:chOff x="4032" y="2112"/>
                <a:chExt cx="240" cy="240"/>
              </a:xfrm>
            </p:grpSpPr>
            <p:sp>
              <p:nvSpPr>
                <p:cNvPr id="26651" name="Line 27"/>
                <p:cNvSpPr>
                  <a:spLocks noChangeAspect="1" noChangeShapeType="1"/>
                </p:cNvSpPr>
                <p:nvPr/>
              </p:nvSpPr>
              <p:spPr bwMode="auto">
                <a:xfrm flipH="1">
                  <a:off x="4032" y="2112"/>
                  <a:ext cx="240" cy="240"/>
                </a:xfrm>
                <a:prstGeom prst="line">
                  <a:avLst/>
                </a:prstGeom>
                <a:noFill/>
                <a:ln w="38100">
                  <a:solidFill>
                    <a:srgbClr val="FF0000"/>
                  </a:solidFill>
                  <a:round/>
                  <a:headEnd/>
                  <a:tailEnd/>
                </a:ln>
                <a:effectLst/>
              </p:spPr>
              <p:txBody>
                <a:bodyPr/>
                <a:lstStyle/>
                <a:p>
                  <a:endParaRPr lang="en-US"/>
                </a:p>
              </p:txBody>
            </p:sp>
            <p:sp>
              <p:nvSpPr>
                <p:cNvPr id="26652" name="Line 28"/>
                <p:cNvSpPr>
                  <a:spLocks noChangeAspect="1" noChangeShapeType="1"/>
                </p:cNvSpPr>
                <p:nvPr/>
              </p:nvSpPr>
              <p:spPr bwMode="auto">
                <a:xfrm>
                  <a:off x="4032" y="2112"/>
                  <a:ext cx="240" cy="240"/>
                </a:xfrm>
                <a:prstGeom prst="line">
                  <a:avLst/>
                </a:prstGeom>
                <a:noFill/>
                <a:ln w="38100">
                  <a:solidFill>
                    <a:srgbClr val="FF0000"/>
                  </a:solidFill>
                  <a:round/>
                  <a:headEnd/>
                  <a:tailEnd/>
                </a:ln>
                <a:effectLst/>
              </p:spPr>
              <p:txBody>
                <a:bodyPr/>
                <a:lstStyle/>
                <a:p>
                  <a:endParaRPr lang="en-US"/>
                </a:p>
              </p:txBody>
            </p:sp>
          </p:grpSp>
          <p:grpSp>
            <p:nvGrpSpPr>
              <p:cNvPr id="9" name="Group 29"/>
              <p:cNvGrpSpPr>
                <a:grpSpLocks noChangeAspect="1"/>
              </p:cNvGrpSpPr>
              <p:nvPr/>
            </p:nvGrpSpPr>
            <p:grpSpPr bwMode="auto">
              <a:xfrm>
                <a:off x="3784" y="1968"/>
                <a:ext cx="240" cy="240"/>
                <a:chOff x="2304" y="1008"/>
                <a:chExt cx="288" cy="288"/>
              </a:xfrm>
            </p:grpSpPr>
            <p:sp>
              <p:nvSpPr>
                <p:cNvPr id="26654" name="Line 30"/>
                <p:cNvSpPr>
                  <a:spLocks noChangeAspect="1" noChangeShapeType="1"/>
                </p:cNvSpPr>
                <p:nvPr/>
              </p:nvSpPr>
              <p:spPr bwMode="auto">
                <a:xfrm flipH="1">
                  <a:off x="2304" y="1008"/>
                  <a:ext cx="288" cy="288"/>
                </a:xfrm>
                <a:prstGeom prst="line">
                  <a:avLst/>
                </a:prstGeom>
                <a:noFill/>
                <a:ln w="38100">
                  <a:solidFill>
                    <a:srgbClr val="FF0000"/>
                  </a:solidFill>
                  <a:round/>
                  <a:headEnd/>
                  <a:tailEnd/>
                </a:ln>
                <a:effectLst/>
              </p:spPr>
              <p:txBody>
                <a:bodyPr/>
                <a:lstStyle/>
                <a:p>
                  <a:endParaRPr lang="en-US"/>
                </a:p>
              </p:txBody>
            </p:sp>
            <p:sp>
              <p:nvSpPr>
                <p:cNvPr id="26655" name="Line 31"/>
                <p:cNvSpPr>
                  <a:spLocks noChangeAspect="1" noChangeShapeType="1"/>
                </p:cNvSpPr>
                <p:nvPr/>
              </p:nvSpPr>
              <p:spPr bwMode="auto">
                <a:xfrm>
                  <a:off x="2304" y="1008"/>
                  <a:ext cx="288" cy="288"/>
                </a:xfrm>
                <a:prstGeom prst="line">
                  <a:avLst/>
                </a:prstGeom>
                <a:noFill/>
                <a:ln w="38100">
                  <a:solidFill>
                    <a:srgbClr val="FF0000"/>
                  </a:solidFill>
                  <a:round/>
                  <a:headEnd/>
                  <a:tailEnd/>
                </a:ln>
                <a:effectLst/>
              </p:spPr>
              <p:txBody>
                <a:bodyPr/>
                <a:lstStyle/>
                <a:p>
                  <a:endParaRPr lang="en-US"/>
                </a:p>
              </p:txBody>
            </p:sp>
          </p:grpSp>
          <p:grpSp>
            <p:nvGrpSpPr>
              <p:cNvPr id="10" name="Group 32"/>
              <p:cNvGrpSpPr>
                <a:grpSpLocks/>
              </p:cNvGrpSpPr>
              <p:nvPr/>
            </p:nvGrpSpPr>
            <p:grpSpPr bwMode="auto">
              <a:xfrm>
                <a:off x="2712" y="1968"/>
                <a:ext cx="240" cy="240"/>
                <a:chOff x="4032" y="2112"/>
                <a:chExt cx="240" cy="240"/>
              </a:xfrm>
            </p:grpSpPr>
            <p:sp>
              <p:nvSpPr>
                <p:cNvPr id="26657" name="Line 33"/>
                <p:cNvSpPr>
                  <a:spLocks noChangeAspect="1" noChangeShapeType="1"/>
                </p:cNvSpPr>
                <p:nvPr/>
              </p:nvSpPr>
              <p:spPr bwMode="auto">
                <a:xfrm flipH="1">
                  <a:off x="4032" y="2112"/>
                  <a:ext cx="240" cy="240"/>
                </a:xfrm>
                <a:prstGeom prst="line">
                  <a:avLst/>
                </a:prstGeom>
                <a:noFill/>
                <a:ln w="38100">
                  <a:solidFill>
                    <a:srgbClr val="FF0000"/>
                  </a:solidFill>
                  <a:round/>
                  <a:headEnd/>
                  <a:tailEnd/>
                </a:ln>
                <a:effectLst/>
              </p:spPr>
              <p:txBody>
                <a:bodyPr/>
                <a:lstStyle/>
                <a:p>
                  <a:endParaRPr lang="en-US"/>
                </a:p>
              </p:txBody>
            </p:sp>
            <p:sp>
              <p:nvSpPr>
                <p:cNvPr id="26658" name="Line 34"/>
                <p:cNvSpPr>
                  <a:spLocks noChangeAspect="1" noChangeShapeType="1"/>
                </p:cNvSpPr>
                <p:nvPr/>
              </p:nvSpPr>
              <p:spPr bwMode="auto">
                <a:xfrm>
                  <a:off x="4032" y="2112"/>
                  <a:ext cx="240" cy="240"/>
                </a:xfrm>
                <a:prstGeom prst="line">
                  <a:avLst/>
                </a:prstGeom>
                <a:noFill/>
                <a:ln w="38100">
                  <a:solidFill>
                    <a:srgbClr val="FF0000"/>
                  </a:solidFill>
                  <a:round/>
                  <a:headEnd/>
                  <a:tailEnd/>
                </a:ln>
                <a:effectLst/>
              </p:spPr>
              <p:txBody>
                <a:bodyPr/>
                <a:lstStyle/>
                <a:p>
                  <a:endParaRPr lang="en-US"/>
                </a:p>
              </p:txBody>
            </p:sp>
          </p:grpSp>
        </p:grpSp>
        <p:sp>
          <p:nvSpPr>
            <p:cNvPr id="26659" name="Rectangle 35"/>
            <p:cNvSpPr>
              <a:spLocks noChangeArrowheads="1"/>
            </p:cNvSpPr>
            <p:nvPr/>
          </p:nvSpPr>
          <p:spPr bwMode="auto">
            <a:xfrm>
              <a:off x="1584" y="1632"/>
              <a:ext cx="2448" cy="240"/>
            </a:xfrm>
            <a:prstGeom prst="rect">
              <a:avLst/>
            </a:prstGeom>
            <a:noFill/>
            <a:ln w="38100">
              <a:solidFill>
                <a:srgbClr val="FF0000"/>
              </a:solidFill>
              <a:miter lim="800000"/>
              <a:headEnd/>
              <a:tailEnd/>
            </a:ln>
            <a:effectLst/>
          </p:spPr>
          <p:txBody>
            <a:bodyPr wrap="none" anchor="ctr"/>
            <a:lstStyle/>
            <a:p>
              <a:pPr algn="ctr"/>
              <a:r>
                <a:rPr lang="en-US"/>
                <a:t>Promoter and Insert Gene</a:t>
              </a:r>
            </a:p>
          </p:txBody>
        </p:sp>
      </p:grpSp>
      <p:grpSp>
        <p:nvGrpSpPr>
          <p:cNvPr id="11" name="Group 36"/>
          <p:cNvGrpSpPr>
            <a:grpSpLocks/>
          </p:cNvGrpSpPr>
          <p:nvPr/>
        </p:nvGrpSpPr>
        <p:grpSpPr bwMode="auto">
          <a:xfrm>
            <a:off x="1889125" y="2667000"/>
            <a:ext cx="7216775" cy="2868613"/>
            <a:chOff x="1190" y="1680"/>
            <a:chExt cx="4546" cy="1807"/>
          </a:xfrm>
        </p:grpSpPr>
        <p:grpSp>
          <p:nvGrpSpPr>
            <p:cNvPr id="12" name="Group 37"/>
            <p:cNvGrpSpPr>
              <a:grpSpLocks/>
            </p:cNvGrpSpPr>
            <p:nvPr/>
          </p:nvGrpSpPr>
          <p:grpSpPr bwMode="auto">
            <a:xfrm>
              <a:off x="1190" y="1680"/>
              <a:ext cx="3448" cy="296"/>
              <a:chOff x="1184" y="1688"/>
              <a:chExt cx="3448" cy="296"/>
            </a:xfrm>
          </p:grpSpPr>
          <p:sp>
            <p:nvSpPr>
              <p:cNvPr id="26662" name="Text Box 38"/>
              <p:cNvSpPr txBox="1">
                <a:spLocks noChangeArrowheads="1"/>
              </p:cNvSpPr>
              <p:nvPr/>
            </p:nvSpPr>
            <p:spPr bwMode="auto">
              <a:xfrm>
                <a:off x="4399" y="1688"/>
                <a:ext cx="233" cy="288"/>
              </a:xfrm>
              <a:prstGeom prst="rect">
                <a:avLst/>
              </a:prstGeom>
              <a:noFill/>
              <a:ln w="9525">
                <a:noFill/>
                <a:miter lim="800000"/>
                <a:headEnd/>
                <a:tailEnd/>
              </a:ln>
              <a:effectLst/>
            </p:spPr>
            <p:txBody>
              <a:bodyPr wrap="none">
                <a:spAutoFit/>
              </a:bodyPr>
              <a:lstStyle/>
              <a:p>
                <a:r>
                  <a:rPr lang="en-US" sz="2400" b="1">
                    <a:solidFill>
                      <a:srgbClr val="FF0000"/>
                    </a:solidFill>
                    <a:cs typeface="Arial" charset="0"/>
                  </a:rPr>
                  <a:t>∆</a:t>
                </a:r>
              </a:p>
            </p:txBody>
          </p:sp>
          <p:sp>
            <p:nvSpPr>
              <p:cNvPr id="26663" name="Text Box 39"/>
              <p:cNvSpPr txBox="1">
                <a:spLocks noChangeArrowheads="1"/>
              </p:cNvSpPr>
              <p:nvPr/>
            </p:nvSpPr>
            <p:spPr bwMode="auto">
              <a:xfrm>
                <a:off x="1184" y="1696"/>
                <a:ext cx="233" cy="288"/>
              </a:xfrm>
              <a:prstGeom prst="rect">
                <a:avLst/>
              </a:prstGeom>
              <a:noFill/>
              <a:ln w="9525">
                <a:noFill/>
                <a:miter lim="800000"/>
                <a:headEnd/>
                <a:tailEnd/>
              </a:ln>
              <a:effectLst/>
            </p:spPr>
            <p:txBody>
              <a:bodyPr wrap="none">
                <a:spAutoFit/>
              </a:bodyPr>
              <a:lstStyle/>
              <a:p>
                <a:r>
                  <a:rPr lang="en-US" sz="2400" b="1">
                    <a:solidFill>
                      <a:srgbClr val="FF0000"/>
                    </a:solidFill>
                    <a:cs typeface="Arial" charset="0"/>
                  </a:rPr>
                  <a:t>∆</a:t>
                </a:r>
              </a:p>
            </p:txBody>
          </p:sp>
        </p:grpSp>
        <p:sp>
          <p:nvSpPr>
            <p:cNvPr id="26664" name="Text Box 40"/>
            <p:cNvSpPr txBox="1">
              <a:spLocks noChangeArrowheads="1"/>
            </p:cNvSpPr>
            <p:nvPr/>
          </p:nvSpPr>
          <p:spPr bwMode="auto">
            <a:xfrm>
              <a:off x="4508" y="1872"/>
              <a:ext cx="1228" cy="1615"/>
            </a:xfrm>
            <a:prstGeom prst="rect">
              <a:avLst/>
            </a:prstGeom>
            <a:noFill/>
            <a:ln w="9525">
              <a:noFill/>
              <a:miter lim="800000"/>
              <a:headEnd/>
              <a:tailEnd/>
            </a:ln>
            <a:effectLst/>
          </p:spPr>
          <p:txBody>
            <a:bodyPr wrap="none">
              <a:spAutoFit/>
            </a:bodyPr>
            <a:lstStyle/>
            <a:p>
              <a:r>
                <a:rPr lang="en-US"/>
                <a:t>Modified LTR</a:t>
              </a:r>
            </a:p>
            <a:p>
              <a:r>
                <a:rPr lang="en-US"/>
                <a:t>To impede the </a:t>
              </a:r>
            </a:p>
            <a:p>
              <a:r>
                <a:rPr lang="en-US"/>
                <a:t>Virus from </a:t>
              </a:r>
            </a:p>
            <a:p>
              <a:r>
                <a:rPr lang="en-US"/>
                <a:t>Performing more </a:t>
              </a:r>
            </a:p>
            <a:p>
              <a:r>
                <a:rPr lang="en-US"/>
                <a:t>Than one round</a:t>
              </a:r>
            </a:p>
            <a:p>
              <a:r>
                <a:rPr lang="en-US"/>
                <a:t>Of reverse</a:t>
              </a:r>
            </a:p>
            <a:p>
              <a:r>
                <a:rPr lang="en-US"/>
                <a:t>Transcription</a:t>
              </a:r>
            </a:p>
            <a:p>
              <a:endParaRPr lang="en-US"/>
            </a:p>
            <a:p>
              <a:r>
                <a:rPr lang="en-US"/>
                <a:t>“self inactivating”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Résultat de recherche d'images pour &quot;adenovirus vectors in gene therapy&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4" descr="Résultat de recherche d'images pour &quot;vectors in animal transgenesis images&quot;"/>
          <p:cNvPicPr>
            <a:picLocks noGrp="1" noChangeAspect="1" noChangeArrowheads="1"/>
          </p:cNvPicPr>
          <p:nvPr>
            <p:ph idx="1"/>
          </p:nvPr>
        </p:nvPicPr>
        <p:blipFill>
          <a:blip r:embed="rId3"/>
          <a:srcRect/>
          <a:stretch>
            <a:fillRect/>
          </a:stretch>
        </p:blipFill>
        <p:spPr bwMode="auto">
          <a:xfrm>
            <a:off x="1" y="381001"/>
            <a:ext cx="9144000" cy="4953000"/>
          </a:xfrm>
          <a:prstGeom prst="rect">
            <a:avLst/>
          </a:prstGeom>
          <a:noFill/>
        </p:spPr>
      </p:pic>
      <p:sp>
        <p:nvSpPr>
          <p:cNvPr id="7" name="Rectangle 6"/>
          <p:cNvSpPr/>
          <p:nvPr/>
        </p:nvSpPr>
        <p:spPr>
          <a:xfrm>
            <a:off x="0" y="5486400"/>
            <a:ext cx="9144000" cy="1169551"/>
          </a:xfrm>
          <a:prstGeom prst="rect">
            <a:avLst/>
          </a:prstGeom>
        </p:spPr>
        <p:txBody>
          <a:bodyPr wrap="square">
            <a:spAutoFit/>
          </a:bodyPr>
          <a:lstStyle/>
          <a:p>
            <a:r>
              <a:rPr lang="en-US" sz="1400" b="1" i="1" dirty="0" smtClean="0"/>
              <a:t>1) a multiple cloning site for the insertion of </a:t>
            </a:r>
            <a:r>
              <a:rPr lang="en-US" sz="1400" b="1" dirty="0" smtClean="0"/>
              <a:t>various expression cassettes and </a:t>
            </a:r>
            <a:r>
              <a:rPr lang="en-US" sz="1400" b="1" i="1" dirty="0" smtClean="0"/>
              <a:t>2) flanking long-terminal </a:t>
            </a:r>
            <a:r>
              <a:rPr lang="en-US" sz="1400" b="1" dirty="0" smtClean="0"/>
              <a:t>repeats (LTR) that have several distinct functions. First, the 5-LTR can act like an RNA </a:t>
            </a:r>
            <a:r>
              <a:rPr lang="en-US" sz="1400" b="1" dirty="0" err="1" smtClean="0"/>
              <a:t>pol</a:t>
            </a:r>
            <a:r>
              <a:rPr lang="en-US" sz="1400" b="1" dirty="0" smtClean="0"/>
              <a:t> II promoter. Second, the 3-LTR acts to terminate transcription and promote </a:t>
            </a:r>
            <a:r>
              <a:rPr lang="en-US" sz="1400" b="1" dirty="0" err="1" smtClean="0"/>
              <a:t>polyadenylation</a:t>
            </a:r>
            <a:r>
              <a:rPr lang="en-US" sz="1400" b="1" dirty="0" smtClean="0"/>
              <a:t>. Third, the LTR has recognition sequences necessary for integration into the genome. The RNA vector genome is ultimately reverse transcribed and integrated into the genomic DNA as a provirus using viral proteins obtained from the structural and packaging plasmids in trans during vector production</a:t>
            </a:r>
            <a:endParaRPr lang="en-US" sz="1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r="3999"/>
          <a:stretch>
            <a:fillRect/>
          </a:stretch>
        </p:blipFill>
        <p:spPr bwMode="auto">
          <a:xfrm>
            <a:off x="0" y="1358900"/>
            <a:ext cx="6705600" cy="5499100"/>
          </a:xfrm>
          <a:prstGeom prst="rect">
            <a:avLst/>
          </a:prstGeom>
          <a:noFill/>
          <a:ln w="9525">
            <a:noFill/>
            <a:miter lim="800000"/>
            <a:headEnd/>
            <a:tailEnd/>
          </a:ln>
          <a:effectLst/>
        </p:spPr>
      </p:pic>
      <p:sp>
        <p:nvSpPr>
          <p:cNvPr id="28675" name="Rectangle 3"/>
          <p:cNvSpPr>
            <a:spLocks noChangeArrowheads="1"/>
          </p:cNvSpPr>
          <p:nvPr/>
        </p:nvSpPr>
        <p:spPr bwMode="auto">
          <a:xfrm>
            <a:off x="1295400" y="304800"/>
            <a:ext cx="6516688" cy="457200"/>
          </a:xfrm>
          <a:prstGeom prst="rect">
            <a:avLst/>
          </a:prstGeom>
          <a:noFill/>
          <a:ln w="9525">
            <a:noFill/>
            <a:miter lim="800000"/>
            <a:headEnd/>
            <a:tailEnd/>
          </a:ln>
          <a:effectLst/>
        </p:spPr>
        <p:txBody>
          <a:bodyPr wrap="none">
            <a:spAutoFit/>
          </a:bodyPr>
          <a:lstStyle/>
          <a:p>
            <a:r>
              <a:rPr lang="en-US" sz="2400" b="1">
                <a:solidFill>
                  <a:schemeClr val="accent2"/>
                </a:solidFill>
              </a:rPr>
              <a:t>Packaging Recombinant Lentiviral Particles</a:t>
            </a:r>
          </a:p>
        </p:txBody>
      </p:sp>
      <p:sp>
        <p:nvSpPr>
          <p:cNvPr id="28676" name="Text Box 4"/>
          <p:cNvSpPr txBox="1">
            <a:spLocks noChangeArrowheads="1"/>
          </p:cNvSpPr>
          <p:nvPr/>
        </p:nvSpPr>
        <p:spPr bwMode="auto">
          <a:xfrm>
            <a:off x="6642100" y="1905000"/>
            <a:ext cx="2501900" cy="4349750"/>
          </a:xfrm>
          <a:prstGeom prst="rect">
            <a:avLst/>
          </a:prstGeom>
          <a:noFill/>
          <a:ln w="9525">
            <a:noFill/>
            <a:miter lim="800000"/>
            <a:headEnd/>
            <a:tailEnd/>
          </a:ln>
          <a:effectLst/>
        </p:spPr>
        <p:txBody>
          <a:bodyPr>
            <a:spAutoFit/>
          </a:bodyPr>
          <a:lstStyle/>
          <a:p>
            <a:pPr eaLnBrk="0" hangingPunct="0">
              <a:spcBef>
                <a:spcPct val="50000"/>
              </a:spcBef>
            </a:pPr>
            <a:r>
              <a:rPr lang="en-US" b="1">
                <a:solidFill>
                  <a:schemeClr val="tx2"/>
                </a:solidFill>
              </a:rPr>
              <a:t>The three plasmids containing the viral genome components are transfected into the packaging line to create the infectious viral particles. </a:t>
            </a:r>
          </a:p>
          <a:p>
            <a:pPr eaLnBrk="0" hangingPunct="0">
              <a:spcBef>
                <a:spcPct val="50000"/>
              </a:spcBef>
            </a:pPr>
            <a:r>
              <a:rPr lang="en-US" b="1">
                <a:solidFill>
                  <a:srgbClr val="0000FF"/>
                </a:solidFill>
              </a:rPr>
              <a:t>Multiple plasmids are used so multiple recombination events would be required to reconstitute a replication competent virus.</a:t>
            </a:r>
          </a:p>
        </p:txBody>
      </p:sp>
      <p:sp>
        <p:nvSpPr>
          <p:cNvPr id="28677" name="Text Box 5"/>
          <p:cNvSpPr txBox="1">
            <a:spLocks noChangeArrowheads="1"/>
          </p:cNvSpPr>
          <p:nvPr/>
        </p:nvSpPr>
        <p:spPr bwMode="auto">
          <a:xfrm>
            <a:off x="0" y="6583363"/>
            <a:ext cx="1671638" cy="274637"/>
          </a:xfrm>
          <a:prstGeom prst="rect">
            <a:avLst/>
          </a:prstGeom>
          <a:noFill/>
          <a:ln w="9525">
            <a:noFill/>
            <a:miter lim="800000"/>
            <a:headEnd/>
            <a:tailEnd/>
          </a:ln>
          <a:effectLst/>
        </p:spPr>
        <p:txBody>
          <a:bodyPr wrap="none">
            <a:spAutoFit/>
          </a:bodyPr>
          <a:lstStyle/>
          <a:p>
            <a:r>
              <a:rPr lang="en-US" sz="1200" b="1">
                <a:latin typeface="Times New Roman" charset="0"/>
              </a:rPr>
              <a:t>www.sigma.com/RNAI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Résultat de recherche d'images pour &quot;vectors in animal transgenesis images&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Résultat de recherche d'images pour &quot;vectors of gene therapy&quot;"/>
          <p:cNvPicPr>
            <a:picLocks noChangeAspect="1" noChangeArrowheads="1"/>
          </p:cNvPicPr>
          <p:nvPr/>
        </p:nvPicPr>
        <p:blipFill>
          <a:blip r:embed="rId2"/>
          <a:srcRect/>
          <a:stretch>
            <a:fillRect/>
          </a:stretch>
        </p:blipFill>
        <p:spPr bwMode="auto">
          <a:xfrm>
            <a:off x="133359" y="457213"/>
            <a:ext cx="8705841" cy="624249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381000" y="609600"/>
            <a:ext cx="8458200" cy="5448300"/>
          </a:xfrm>
          <a:prstGeom prst="rect">
            <a:avLst/>
          </a:prstGeom>
          <a:noFill/>
          <a:ln w="9525">
            <a:noFill/>
            <a:miter lim="800000"/>
            <a:headEnd/>
            <a:tailEnd/>
          </a:ln>
          <a:effectLst/>
        </p:spPr>
        <p:txBody>
          <a:bodyPr>
            <a:spAutoFit/>
          </a:bodyPr>
          <a:lstStyle/>
          <a:p>
            <a:pPr eaLnBrk="1" hangingPunct="1">
              <a:spcBef>
                <a:spcPct val="50000"/>
              </a:spcBef>
            </a:pPr>
            <a:r>
              <a:rPr lang="en-US" sz="2800" i="1">
                <a:solidFill>
                  <a:srgbClr val="FF0000"/>
                </a:solidFill>
                <a:effectLst>
                  <a:outerShdw blurRad="38100" dist="38100" dir="2700000" algn="tl">
                    <a:srgbClr val="000000"/>
                  </a:outerShdw>
                </a:effectLst>
                <a:latin typeface="Arial" charset="0"/>
              </a:rPr>
              <a:t>Adeno-associated virus vectors:</a:t>
            </a:r>
          </a:p>
          <a:p>
            <a:pPr eaLnBrk="1" hangingPunct="1">
              <a:spcBef>
                <a:spcPct val="50000"/>
              </a:spcBef>
            </a:pPr>
            <a:r>
              <a:rPr lang="en-US" u="sng">
                <a:solidFill>
                  <a:srgbClr val="FF0000"/>
                </a:solidFill>
                <a:latin typeface="Arial" charset="0"/>
              </a:rPr>
              <a:t>Advantages:</a:t>
            </a:r>
          </a:p>
          <a:p>
            <a:pPr eaLnBrk="1" hangingPunct="1">
              <a:spcBef>
                <a:spcPct val="50000"/>
              </a:spcBef>
            </a:pPr>
            <a:r>
              <a:rPr lang="en-US">
                <a:latin typeface="Arial" charset="0"/>
              </a:rPr>
              <a:t>All viral genes removed</a:t>
            </a:r>
          </a:p>
          <a:p>
            <a:pPr eaLnBrk="1" hangingPunct="1">
              <a:spcBef>
                <a:spcPct val="50000"/>
              </a:spcBef>
            </a:pPr>
            <a:r>
              <a:rPr lang="en-US">
                <a:latin typeface="Arial" charset="0"/>
              </a:rPr>
              <a:t>Safe</a:t>
            </a:r>
          </a:p>
          <a:p>
            <a:pPr eaLnBrk="1" hangingPunct="1">
              <a:spcBef>
                <a:spcPct val="50000"/>
              </a:spcBef>
            </a:pPr>
            <a:r>
              <a:rPr lang="en-US">
                <a:latin typeface="Arial" charset="0"/>
              </a:rPr>
              <a:t>Transduction of nondividing cells</a:t>
            </a:r>
          </a:p>
          <a:p>
            <a:pPr eaLnBrk="1" hangingPunct="1">
              <a:spcBef>
                <a:spcPct val="50000"/>
              </a:spcBef>
            </a:pPr>
            <a:r>
              <a:rPr lang="en-US">
                <a:latin typeface="Arial" charset="0"/>
              </a:rPr>
              <a:t>Stable expression</a:t>
            </a:r>
          </a:p>
          <a:p>
            <a:pPr eaLnBrk="1" hangingPunct="1">
              <a:spcBef>
                <a:spcPct val="50000"/>
              </a:spcBef>
            </a:pPr>
            <a:r>
              <a:rPr lang="en-US" u="sng">
                <a:solidFill>
                  <a:srgbClr val="FF0000"/>
                </a:solidFill>
                <a:latin typeface="Arial" charset="0"/>
              </a:rPr>
              <a:t>Disadvantages:</a:t>
            </a:r>
          </a:p>
          <a:p>
            <a:pPr eaLnBrk="1" hangingPunct="1">
              <a:spcBef>
                <a:spcPct val="50000"/>
              </a:spcBef>
            </a:pPr>
            <a:r>
              <a:rPr lang="en-US">
                <a:latin typeface="Arial" charset="0"/>
              </a:rPr>
              <a:t>Small genome limits size of foreign DNA</a:t>
            </a:r>
          </a:p>
          <a:p>
            <a:pPr eaLnBrk="1" hangingPunct="1">
              <a:spcBef>
                <a:spcPct val="50000"/>
              </a:spcBef>
            </a:pPr>
            <a:r>
              <a:rPr lang="en-US">
                <a:latin typeface="Arial" charset="0"/>
              </a:rPr>
              <a:t>Labor intensive production</a:t>
            </a:r>
          </a:p>
          <a:p>
            <a:pPr eaLnBrk="1" hangingPunct="1">
              <a:spcBef>
                <a:spcPct val="50000"/>
              </a:spcBef>
            </a:pPr>
            <a:r>
              <a:rPr lang="en-US">
                <a:latin typeface="Arial" charset="0"/>
              </a:rPr>
              <a:t>Status of genome not fully elucidated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C:\Documents and Settings\Nilgun Tumer\Desktop\Gene therapy figures\GT16.jpg"/>
          <p:cNvPicPr>
            <a:picLocks noChangeAspect="1" noChangeArrowheads="1"/>
          </p:cNvPicPr>
          <p:nvPr/>
        </p:nvPicPr>
        <p:blipFill>
          <a:blip r:embed="rId2"/>
          <a:srcRect b="8121"/>
          <a:stretch>
            <a:fillRect/>
          </a:stretch>
        </p:blipFill>
        <p:spPr bwMode="auto">
          <a:xfrm>
            <a:off x="203200" y="1063625"/>
            <a:ext cx="8737600" cy="43465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C:\Documents and Settings\Nilgun Tumer\Desktop\Gene therapy figures\GT17.jpg"/>
          <p:cNvPicPr>
            <a:picLocks noChangeAspect="1" noChangeArrowheads="1"/>
          </p:cNvPicPr>
          <p:nvPr/>
        </p:nvPicPr>
        <p:blipFill>
          <a:blip r:embed="rId2"/>
          <a:srcRect b="6514"/>
          <a:stretch>
            <a:fillRect/>
          </a:stretch>
        </p:blipFill>
        <p:spPr bwMode="auto">
          <a:xfrm>
            <a:off x="69850" y="187325"/>
            <a:ext cx="9004300" cy="6061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228600" y="254000"/>
            <a:ext cx="8915400" cy="6726238"/>
          </a:xfrm>
          <a:prstGeom prst="rect">
            <a:avLst/>
          </a:prstGeom>
          <a:noFill/>
          <a:ln w="9525">
            <a:noFill/>
            <a:miter lim="800000"/>
            <a:headEnd/>
            <a:tailEnd/>
          </a:ln>
          <a:effectLst/>
        </p:spPr>
        <p:txBody>
          <a:bodyPr>
            <a:spAutoFit/>
          </a:bodyPr>
          <a:lstStyle/>
          <a:p>
            <a:pPr eaLnBrk="1" hangingPunct="1">
              <a:spcBef>
                <a:spcPct val="50000"/>
              </a:spcBef>
            </a:pPr>
            <a:r>
              <a:rPr lang="en-US" sz="2800" i="1" dirty="0">
                <a:solidFill>
                  <a:srgbClr val="FF0000"/>
                </a:solidFill>
                <a:effectLst>
                  <a:outerShdw blurRad="38100" dist="38100" dir="2700000" algn="tl">
                    <a:srgbClr val="000000"/>
                  </a:outerShdw>
                </a:effectLst>
                <a:latin typeface="Arial" charset="0"/>
                <a:cs typeface="Arial" charset="0"/>
              </a:rPr>
              <a:t>Adenoviral vectors:</a:t>
            </a:r>
          </a:p>
          <a:p>
            <a:pPr eaLnBrk="1" hangingPunct="1">
              <a:spcBef>
                <a:spcPct val="50000"/>
              </a:spcBef>
            </a:pPr>
            <a:r>
              <a:rPr lang="en-US" dirty="0">
                <a:solidFill>
                  <a:srgbClr val="000000"/>
                </a:solidFill>
                <a:latin typeface="Arial" charset="0"/>
                <a:cs typeface="Arial" charset="0"/>
              </a:rPr>
              <a:t>•  Double-stranded DNA viruses, usually cause benign respiratory disease; serotypes 2 and 5 are used as vectors.</a:t>
            </a:r>
            <a:endParaRPr lang="en-US" dirty="0">
              <a:solidFill>
                <a:srgbClr val="000000"/>
              </a:solidFill>
              <a:latin typeface="Times New Roman" charset="0"/>
              <a:cs typeface="Times" charset="0"/>
            </a:endParaRPr>
          </a:p>
          <a:p>
            <a:pPr eaLnBrk="1" hangingPunct="1">
              <a:spcBef>
                <a:spcPct val="50000"/>
              </a:spcBef>
            </a:pPr>
            <a:r>
              <a:rPr lang="en-US" dirty="0">
                <a:solidFill>
                  <a:srgbClr val="000000"/>
                </a:solidFill>
                <a:latin typeface="Arial" charset="0"/>
                <a:cs typeface="Arial" charset="0"/>
              </a:rPr>
              <a:t>•  Can infect dividing and non-dividing cells, can be produced at high titers.</a:t>
            </a:r>
            <a:endParaRPr lang="en-US" dirty="0">
              <a:solidFill>
                <a:srgbClr val="000000"/>
              </a:solidFill>
              <a:latin typeface="Times New Roman" charset="0"/>
              <a:cs typeface="Times" charset="0"/>
            </a:endParaRPr>
          </a:p>
          <a:p>
            <a:pPr eaLnBrk="1" hangingPunct="1">
              <a:spcBef>
                <a:spcPct val="50000"/>
              </a:spcBef>
            </a:pPr>
            <a:r>
              <a:rPr lang="en-US" dirty="0">
                <a:solidFill>
                  <a:srgbClr val="000000"/>
                </a:solidFill>
                <a:latin typeface="Arial" charset="0"/>
                <a:cs typeface="Arial" charset="0"/>
              </a:rPr>
              <a:t>•  Replication-deficient adenovirus vectors can be generated by replacing the E1 or E3 gene, which is essential for replication. </a:t>
            </a:r>
          </a:p>
          <a:p>
            <a:pPr eaLnBrk="1" hangingPunct="1">
              <a:spcBef>
                <a:spcPct val="50000"/>
              </a:spcBef>
            </a:pPr>
            <a:r>
              <a:rPr lang="en-US" dirty="0">
                <a:solidFill>
                  <a:srgbClr val="000000"/>
                </a:solidFill>
                <a:latin typeface="Arial" charset="0"/>
                <a:cs typeface="Arial" charset="0"/>
              </a:rPr>
              <a:t>•  The recombinant vectors are then replicated in cells that express the products of the E1 or E3 gene and can be generated in very high concentrations.</a:t>
            </a:r>
            <a:endParaRPr lang="en-US" dirty="0">
              <a:solidFill>
                <a:srgbClr val="000000"/>
              </a:solidFill>
              <a:latin typeface="Times New Roman" charset="0"/>
              <a:cs typeface="Times" charset="0"/>
            </a:endParaRPr>
          </a:p>
          <a:p>
            <a:pPr eaLnBrk="1" hangingPunct="1">
              <a:spcBef>
                <a:spcPct val="50000"/>
              </a:spcBef>
            </a:pPr>
            <a:r>
              <a:rPr lang="en-US" dirty="0">
                <a:solidFill>
                  <a:srgbClr val="000000"/>
                </a:solidFill>
                <a:latin typeface="Arial" charset="0"/>
                <a:cs typeface="Arial" charset="0"/>
              </a:rPr>
              <a:t>•  Cells infected with recombinant adenovirus can express the therapeutic gene, but because essential genes for replication are deleted, the vector can’t replicate.</a:t>
            </a:r>
            <a:endParaRPr lang="en-US" dirty="0">
              <a:solidFill>
                <a:srgbClr val="000000"/>
              </a:solidFill>
              <a:latin typeface="Times New Roman" charset="0"/>
              <a:cs typeface="Times" charset="0"/>
            </a:endParaRPr>
          </a:p>
          <a:p>
            <a:pPr eaLnBrk="1" hangingPunct="1">
              <a:spcBef>
                <a:spcPct val="50000"/>
              </a:spcBef>
            </a:pPr>
            <a:endParaRPr lang="en-US" dirty="0">
              <a:latin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Résultat de recherche d'images pour &quot;adenovirus vectors in gene therapy&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1988" name="Picture 4" descr="Résultat de recherche d'images pour &quot;adenovirus vectors in gene therapy&quot;"/>
          <p:cNvPicPr>
            <a:picLocks noChangeAspect="1" noChangeArrowheads="1"/>
          </p:cNvPicPr>
          <p:nvPr/>
        </p:nvPicPr>
        <p:blipFill>
          <a:blip r:embed="rId2"/>
          <a:srcRect/>
          <a:stretch>
            <a:fillRect/>
          </a:stretch>
        </p:blipFill>
        <p:spPr bwMode="auto">
          <a:xfrm>
            <a:off x="0" y="0"/>
            <a:ext cx="8686800" cy="65436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914400" y="304800"/>
            <a:ext cx="7086600" cy="838200"/>
          </a:xfrm>
          <a:noFill/>
        </p:spPr>
        <p:txBody>
          <a:bodyPr/>
          <a:lstStyle/>
          <a:p>
            <a:r>
              <a:rPr lang="en-US" dirty="0"/>
              <a:t>Adenoviral vectors</a:t>
            </a:r>
          </a:p>
        </p:txBody>
      </p:sp>
      <p:sp>
        <p:nvSpPr>
          <p:cNvPr id="4099" name="Rectangle 3"/>
          <p:cNvSpPr>
            <a:spLocks noGrp="1" noRot="1" noChangeArrowheads="1"/>
          </p:cNvSpPr>
          <p:nvPr>
            <p:ph type="body" idx="1"/>
          </p:nvPr>
        </p:nvSpPr>
        <p:spPr>
          <a:xfrm>
            <a:off x="609600" y="1371600"/>
            <a:ext cx="7772400" cy="4114800"/>
          </a:xfrm>
        </p:spPr>
        <p:txBody>
          <a:bodyPr/>
          <a:lstStyle/>
          <a:p>
            <a:pPr>
              <a:lnSpc>
                <a:spcPct val="90000"/>
              </a:lnSpc>
            </a:pPr>
            <a:r>
              <a:rPr lang="en-US" dirty="0"/>
              <a:t>Non-enveloped </a:t>
            </a:r>
            <a:r>
              <a:rPr lang="en-US" dirty="0" err="1"/>
              <a:t>ds</a:t>
            </a:r>
            <a:r>
              <a:rPr lang="en-US" dirty="0"/>
              <a:t> DNA, 36 </a:t>
            </a:r>
            <a:r>
              <a:rPr lang="en-US" dirty="0" err="1"/>
              <a:t>kilobases</a:t>
            </a:r>
            <a:endParaRPr lang="en-US" dirty="0"/>
          </a:p>
          <a:p>
            <a:pPr>
              <a:lnSpc>
                <a:spcPct val="90000"/>
              </a:lnSpc>
            </a:pPr>
            <a:r>
              <a:rPr lang="en-US" dirty="0"/>
              <a:t>Early proteins (E1A, E1B, E2,E3 and E4), late proteins (L1-L5)</a:t>
            </a:r>
          </a:p>
          <a:p>
            <a:pPr>
              <a:lnSpc>
                <a:spcPct val="90000"/>
              </a:lnSpc>
            </a:pPr>
            <a:r>
              <a:rPr lang="en-US" dirty="0"/>
              <a:t>Causes a benign respiratory infections in human</a:t>
            </a:r>
          </a:p>
          <a:p>
            <a:pPr>
              <a:lnSpc>
                <a:spcPct val="90000"/>
              </a:lnSpc>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Text Box 3"/>
          <p:cNvSpPr txBox="1">
            <a:spLocks noChangeArrowheads="1"/>
          </p:cNvSpPr>
          <p:nvPr/>
        </p:nvSpPr>
        <p:spPr bwMode="auto">
          <a:xfrm>
            <a:off x="0" y="0"/>
            <a:ext cx="8153400" cy="579438"/>
          </a:xfrm>
          <a:prstGeom prst="rect">
            <a:avLst/>
          </a:prstGeom>
          <a:noFill/>
          <a:ln w="9525">
            <a:noFill/>
            <a:miter lim="800000"/>
            <a:headEnd/>
            <a:tailEnd/>
          </a:ln>
          <a:effectLst/>
        </p:spPr>
        <p:txBody>
          <a:bodyPr>
            <a:spAutoFit/>
          </a:bodyPr>
          <a:lstStyle/>
          <a:p>
            <a:pPr eaLnBrk="1" hangingPunct="1">
              <a:spcBef>
                <a:spcPct val="50000"/>
              </a:spcBef>
            </a:pPr>
            <a:r>
              <a:rPr lang="en-US" sz="3200" i="1">
                <a:solidFill>
                  <a:srgbClr val="FF0000"/>
                </a:solidFill>
                <a:effectLst>
                  <a:outerShdw blurRad="38100" dist="38100" dir="2700000" algn="tl">
                    <a:srgbClr val="000000"/>
                  </a:outerShdw>
                </a:effectLst>
                <a:latin typeface="Arial" charset="0"/>
              </a:rPr>
              <a:t>Adenovirus particle structure:</a:t>
            </a:r>
          </a:p>
        </p:txBody>
      </p:sp>
      <p:sp>
        <p:nvSpPr>
          <p:cNvPr id="195588" name="Text Box 4"/>
          <p:cNvSpPr txBox="1">
            <a:spLocks noChangeArrowheads="1"/>
          </p:cNvSpPr>
          <p:nvPr/>
        </p:nvSpPr>
        <p:spPr bwMode="auto">
          <a:xfrm>
            <a:off x="0" y="990600"/>
            <a:ext cx="3276600" cy="4838700"/>
          </a:xfrm>
          <a:prstGeom prst="rect">
            <a:avLst/>
          </a:prstGeom>
          <a:noFill/>
          <a:ln w="9525">
            <a:noFill/>
            <a:miter lim="800000"/>
            <a:headEnd/>
            <a:tailEnd/>
          </a:ln>
          <a:effectLst/>
        </p:spPr>
        <p:txBody>
          <a:bodyPr>
            <a:spAutoFit/>
          </a:bodyPr>
          <a:lstStyle/>
          <a:p>
            <a:pPr eaLnBrk="1" hangingPunct="1">
              <a:spcBef>
                <a:spcPct val="50000"/>
              </a:spcBef>
            </a:pPr>
            <a:r>
              <a:rPr lang="en-US">
                <a:solidFill>
                  <a:srgbClr val="000000"/>
                </a:solidFill>
                <a:latin typeface="Arial" charset="0"/>
                <a:cs typeface="Arial" charset="0"/>
              </a:rPr>
              <a:t>• </a:t>
            </a:r>
            <a:r>
              <a:rPr lang="en-US">
                <a:latin typeface="Arial" charset="0"/>
              </a:rPr>
              <a:t>Nonenveloped particle</a:t>
            </a:r>
          </a:p>
          <a:p>
            <a:pPr eaLnBrk="1" hangingPunct="1">
              <a:spcBef>
                <a:spcPct val="50000"/>
              </a:spcBef>
            </a:pPr>
            <a:r>
              <a:rPr lang="en-US">
                <a:solidFill>
                  <a:srgbClr val="000000"/>
                </a:solidFill>
                <a:latin typeface="Arial" charset="0"/>
                <a:cs typeface="Arial" charset="0"/>
              </a:rPr>
              <a:t>• Contains linear double stranded DNA</a:t>
            </a:r>
          </a:p>
          <a:p>
            <a:pPr eaLnBrk="1" hangingPunct="1">
              <a:spcBef>
                <a:spcPct val="50000"/>
              </a:spcBef>
            </a:pPr>
            <a:r>
              <a:rPr lang="en-US">
                <a:solidFill>
                  <a:srgbClr val="000000"/>
                </a:solidFill>
                <a:latin typeface="Arial" charset="0"/>
                <a:cs typeface="Arial" charset="0"/>
              </a:rPr>
              <a:t>• Does not integrate into the host genome</a:t>
            </a:r>
          </a:p>
          <a:p>
            <a:pPr eaLnBrk="1" hangingPunct="1">
              <a:spcBef>
                <a:spcPct val="50000"/>
              </a:spcBef>
            </a:pPr>
            <a:r>
              <a:rPr lang="en-US">
                <a:solidFill>
                  <a:srgbClr val="000000"/>
                </a:solidFill>
                <a:latin typeface="Arial" charset="0"/>
                <a:cs typeface="Arial" charset="0"/>
              </a:rPr>
              <a:t>• Replicates as an episomal element in the nucleus</a:t>
            </a:r>
            <a:endParaRPr lang="en-US">
              <a:latin typeface="Arial" charset="0"/>
            </a:endParaRPr>
          </a:p>
          <a:p>
            <a:pPr eaLnBrk="1" hangingPunct="1">
              <a:spcBef>
                <a:spcPct val="50000"/>
              </a:spcBef>
            </a:pPr>
            <a:endParaRPr lang="en-US">
              <a:latin typeface="Arial" charset="0"/>
            </a:endParaRPr>
          </a:p>
        </p:txBody>
      </p:sp>
      <p:pic>
        <p:nvPicPr>
          <p:cNvPr id="195589" name="Picture 5"/>
          <p:cNvPicPr>
            <a:picLocks noChangeAspect="1" noChangeArrowheads="1"/>
          </p:cNvPicPr>
          <p:nvPr/>
        </p:nvPicPr>
        <p:blipFill>
          <a:blip r:embed="rId2" cstate="print"/>
          <a:srcRect r="3947"/>
          <a:stretch>
            <a:fillRect/>
          </a:stretch>
        </p:blipFill>
        <p:spPr bwMode="auto">
          <a:xfrm>
            <a:off x="3429000" y="762000"/>
            <a:ext cx="5562600" cy="48514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8903</TotalTime>
  <Words>1428</Words>
  <Application>Microsoft Office PowerPoint</Application>
  <PresentationFormat>On-screen Show (4:3)</PresentationFormat>
  <Paragraphs>286</Paragraphs>
  <Slides>47</Slides>
  <Notes>8</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Phage lambda</vt:lpstr>
      <vt:lpstr>Slide 3</vt:lpstr>
      <vt:lpstr>Slide 4</vt:lpstr>
      <vt:lpstr>Slide 5</vt:lpstr>
      <vt:lpstr>Slide 6</vt:lpstr>
      <vt:lpstr>Slide 7</vt:lpstr>
      <vt:lpstr>Adenoviral vectors</vt:lpstr>
      <vt:lpstr>Slide 9</vt:lpstr>
      <vt:lpstr>Slide 10</vt:lpstr>
      <vt:lpstr>Slide 11</vt:lpstr>
      <vt:lpstr>Death of 18-year old Jesse Gelsinger</vt:lpstr>
      <vt:lpstr>Slide 13</vt:lpstr>
      <vt:lpstr>Adeno-associated virus vectors</vt:lpstr>
      <vt:lpstr>Slide 15</vt:lpstr>
      <vt:lpstr>Slide 16</vt:lpstr>
      <vt:lpstr>Slide 17</vt:lpstr>
      <vt:lpstr>Characteristics of AAV vector</vt:lpstr>
      <vt:lpstr>Slide 19</vt:lpstr>
      <vt:lpstr>Slide 20</vt:lpstr>
      <vt:lpstr>Slide 21</vt:lpstr>
      <vt:lpstr>Slide 22</vt:lpstr>
      <vt:lpstr>Cycle de vie</vt:lpstr>
      <vt:lpstr>Slide 24</vt:lpstr>
      <vt:lpstr>Slide 25</vt:lpstr>
      <vt:lpstr>Slide 26</vt:lpstr>
      <vt:lpstr>Slide 27</vt:lpstr>
      <vt:lpstr>Slide 28</vt:lpstr>
      <vt:lpstr>Strategies for packaging cell line construction. A generic helper virus modeled on Moloney murine leukemia virus (Mo-MLV) is shown at top. </vt:lpstr>
      <vt:lpstr>A case of leukemia in a SCID child treated with a retroviral vector</vt:lpstr>
      <vt:lpstr>Characteristics of retroviral vector</vt:lpstr>
      <vt:lpstr>Slide 32</vt:lpstr>
      <vt:lpstr>Slide 33</vt:lpstr>
      <vt:lpstr>Slide 34</vt:lpstr>
      <vt:lpstr>Slide 35</vt:lpstr>
      <vt:lpstr>Slide 36</vt:lpstr>
      <vt:lpstr>Slide 37</vt:lpstr>
      <vt:lpstr>Lentiviral vectors</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Dima Kilani</dc:creator>
  <cp:lastModifiedBy>Dima Kilani</cp:lastModifiedBy>
  <cp:revision>27</cp:revision>
  <dcterms:created xsi:type="dcterms:W3CDTF">2017-10-20T09:02:08Z</dcterms:created>
  <dcterms:modified xsi:type="dcterms:W3CDTF">2022-11-16T11:40:51Z</dcterms:modified>
</cp:coreProperties>
</file>