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amma.app"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hyperlink" Target="https://gamma.ap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942023"/>
            <a:ext cx="7477601" cy="2874645"/>
          </a:xfrm>
          <a:prstGeom prst="rect">
            <a:avLst/>
          </a:prstGeom>
          <a:noFill/>
          <a:ln/>
        </p:spPr>
        <p:txBody>
          <a:bodyPr wrap="square" rtlCol="0" anchor="t"/>
          <a:lstStyle/>
          <a:p>
            <a:pPr marL="0" indent="0">
              <a:lnSpc>
                <a:spcPts val="7545"/>
              </a:lnSpc>
              <a:buNone/>
            </a:pPr>
            <a:r>
              <a:rPr lang="en-US" sz="6036" b="1" kern="0" spc="-181" dirty="0">
                <a:solidFill>
                  <a:srgbClr val="FFFFFF"/>
                </a:solidFill>
                <a:latin typeface="Inter" pitchFamily="34" charset="0"/>
                <a:ea typeface="Inter" pitchFamily="34" charset="-122"/>
                <a:cs typeface="Inter" pitchFamily="34" charset="-120"/>
              </a:rPr>
              <a:t>La société postindustrielle : Daniel Bell</a:t>
            </a:r>
            <a:endParaRPr lang="en-US" sz="6036" dirty="0"/>
          </a:p>
        </p:txBody>
      </p:sp>
      <p:sp>
        <p:nvSpPr>
          <p:cNvPr id="6" name="Text 3"/>
          <p:cNvSpPr/>
          <p:nvPr/>
        </p:nvSpPr>
        <p:spPr>
          <a:xfrm>
            <a:off x="6319599" y="4149923"/>
            <a:ext cx="7477601"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 Depuis les années 1960, les sociétés occidentales connaissent des changements majeurs dans la nature de la main-d'œuvre et de la production, ainsi que dans les pratiques culturelles. Deux sociologues, Daniel Bell et Alain Touraine, ont contribué à l'émergence du concept de société postindustrielle pour analyser ces transformations. Bien que leurs approches diffèrent sur certains points, ils ont tous deux forgé un concept influent qui a marqué la pensée de leur époque.</a:t>
            </a:r>
            <a:endParaRPr lang="en-US" sz="1750" dirty="0"/>
          </a:p>
        </p:txBody>
      </p:sp>
      <p:sp>
        <p:nvSpPr>
          <p:cNvPr id="7" name="Shape 4"/>
          <p:cNvSpPr/>
          <p:nvPr/>
        </p:nvSpPr>
        <p:spPr>
          <a:xfrm>
            <a:off x="6319599" y="6887647"/>
            <a:ext cx="355402" cy="355402"/>
          </a:xfrm>
          <a:prstGeom prst="roundRect">
            <a:avLst>
              <a:gd name="adj" fmla="val 25726039"/>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327219" y="6895267"/>
            <a:ext cx="340162" cy="340162"/>
          </a:xfrm>
          <a:prstGeom prst="rect">
            <a:avLst/>
          </a:prstGeom>
        </p:spPr>
      </p:pic>
      <p:sp>
        <p:nvSpPr>
          <p:cNvPr id="9" name="Text 5"/>
          <p:cNvSpPr/>
          <p:nvPr/>
        </p:nvSpPr>
        <p:spPr>
          <a:xfrm>
            <a:off x="6786086" y="6893123"/>
            <a:ext cx="2421493" cy="388858"/>
          </a:xfrm>
          <a:prstGeom prst="rect">
            <a:avLst/>
          </a:prstGeom>
          <a:noFill/>
          <a:ln/>
        </p:spPr>
        <p:txBody>
          <a:bodyPr wrap="none" rtlCol="0" anchor="t"/>
          <a:lstStyle/>
          <a:p>
            <a:pPr marL="0" indent="0" algn="l">
              <a:lnSpc>
                <a:spcPts val="3062"/>
              </a:lnSpc>
              <a:buNone/>
            </a:pPr>
            <a:r>
              <a:rPr lang="en-US" sz="2187" b="1" kern="0" spc="-35" dirty="0">
                <a:solidFill>
                  <a:srgbClr val="E5E0DF"/>
                </a:solidFill>
                <a:latin typeface="Inter" pitchFamily="34" charset="0"/>
                <a:ea typeface="Inter" pitchFamily="34" charset="-122"/>
                <a:cs typeface="Inter" pitchFamily="34" charset="-120"/>
              </a:rPr>
              <a:t>by Leila Hammoud</a:t>
            </a:r>
            <a:endParaRPr lang="en-US" sz="2187" dirty="0"/>
          </a:p>
        </p:txBody>
      </p:sp>
      <p:pic>
        <p:nvPicPr>
          <p:cNvPr id="10"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823918"/>
            <a:ext cx="5554980"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Qui est Daniel Bell ?</a:t>
            </a:r>
            <a:endParaRPr lang="en-US" sz="4374" dirty="0"/>
          </a:p>
        </p:txBody>
      </p:sp>
      <p:sp>
        <p:nvSpPr>
          <p:cNvPr id="6" name="Text 3"/>
          <p:cNvSpPr/>
          <p:nvPr/>
        </p:nvSpPr>
        <p:spPr>
          <a:xfrm>
            <a:off x="6319599" y="2851547"/>
            <a:ext cx="7477601" cy="355401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 Daniel Bell est un sociologue américain qui a développé le concept de société postindustrielle. Dans ses ouvrages comme "Vers la société postindustrielle" (1973), il observe l'essor du secteur des services, qui occupe désormais plus de la moitié de la population active, dépassant les secteurs agricole et industriel. Bell constate également la prééminence du savoir théorique et des professions intellectuelles dans cette nouvelle société, où la connaissance devient une ressource stratégique. Selon lui, la société postindustrielle se caractérise par une transformation profonde de la structure socioprofessionnelle, avec la montée en puissance des "cols blancs" hautement qualifiés.</a:t>
            </a:r>
            <a:endParaRPr lang="en-US" sz="1750" dirty="0"/>
          </a:p>
        </p:txBody>
      </p:sp>
      <p:pic>
        <p:nvPicPr>
          <p:cNvPr id="7"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807482"/>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Fondements et caractéristiques de la société postindustrielle</a:t>
            </a:r>
            <a:endParaRPr lang="en-US" sz="4374" dirty="0"/>
          </a:p>
        </p:txBody>
      </p:sp>
      <p:sp>
        <p:nvSpPr>
          <p:cNvPr id="5" name="Text 3"/>
          <p:cNvSpPr/>
          <p:nvPr/>
        </p:nvSpPr>
        <p:spPr>
          <a:xfrm>
            <a:off x="2037993" y="2751653"/>
            <a:ext cx="2809161" cy="347186"/>
          </a:xfrm>
          <a:prstGeom prst="rect">
            <a:avLst/>
          </a:prstGeom>
          <a:noFill/>
          <a:ln/>
        </p:spPr>
        <p:txBody>
          <a:bodyPr wrap="none" rtlCol="0" anchor="t"/>
          <a:lstStyle/>
          <a:p>
            <a:pPr marL="0" indent="0">
              <a:lnSpc>
                <a:spcPts val="2734"/>
              </a:lnSpc>
              <a:buNone/>
            </a:pPr>
            <a:r>
              <a:rPr lang="en-US" sz="2187" b="1" kern="0" spc="-66" dirty="0">
                <a:solidFill>
                  <a:srgbClr val="FFFFFF"/>
                </a:solidFill>
                <a:latin typeface="Inter" pitchFamily="34" charset="0"/>
                <a:ea typeface="Inter" pitchFamily="34" charset="-122"/>
                <a:cs typeface="Inter" pitchFamily="34" charset="-120"/>
              </a:rPr>
              <a:t>Économie de services</a:t>
            </a:r>
            <a:endParaRPr lang="en-US" sz="2187" dirty="0"/>
          </a:p>
        </p:txBody>
      </p:sp>
      <p:sp>
        <p:nvSpPr>
          <p:cNvPr id="6" name="Text 4"/>
          <p:cNvSpPr/>
          <p:nvPr/>
        </p:nvSpPr>
        <p:spPr>
          <a:xfrm>
            <a:off x="2037993" y="3321010"/>
            <a:ext cx="3156347" cy="355401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Bell observe que les économies occidentales se "désindustrialisent", avec une baisse de l'emploi manufacturier au profit du secteur tertiaire. Les services de santé, d'enseignement, de recherche et d'administration jouent un rôle décisif dans cette nouvelle société.</a:t>
            </a:r>
            <a:endParaRPr lang="en-US" sz="1750" dirty="0"/>
          </a:p>
        </p:txBody>
      </p:sp>
      <p:sp>
        <p:nvSpPr>
          <p:cNvPr id="7" name="Text 5"/>
          <p:cNvSpPr/>
          <p:nvPr/>
        </p:nvSpPr>
        <p:spPr>
          <a:xfrm>
            <a:off x="5743932" y="2751653"/>
            <a:ext cx="2918579" cy="347186"/>
          </a:xfrm>
          <a:prstGeom prst="rect">
            <a:avLst/>
          </a:prstGeom>
          <a:noFill/>
          <a:ln/>
        </p:spPr>
        <p:txBody>
          <a:bodyPr wrap="none" rtlCol="0" anchor="t"/>
          <a:lstStyle/>
          <a:p>
            <a:pPr marL="0" indent="0">
              <a:lnSpc>
                <a:spcPts val="2734"/>
              </a:lnSpc>
              <a:buNone/>
            </a:pPr>
            <a:r>
              <a:rPr lang="en-US" sz="2187" b="1" kern="0" spc="-66" dirty="0">
                <a:solidFill>
                  <a:srgbClr val="FFFFFF"/>
                </a:solidFill>
                <a:latin typeface="Inter" pitchFamily="34" charset="0"/>
                <a:ea typeface="Inter" pitchFamily="34" charset="-122"/>
                <a:cs typeface="Inter" pitchFamily="34" charset="-120"/>
              </a:rPr>
              <a:t>Prééminence du savoir</a:t>
            </a:r>
            <a:endParaRPr lang="en-US" sz="2187" dirty="0"/>
          </a:p>
        </p:txBody>
      </p:sp>
      <p:sp>
        <p:nvSpPr>
          <p:cNvPr id="8" name="Text 6"/>
          <p:cNvSpPr/>
          <p:nvPr/>
        </p:nvSpPr>
        <p:spPr>
          <a:xfrm>
            <a:off x="5743932" y="3321010"/>
            <a:ext cx="3156347"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Le savoir théorique et scientifique est placé au cœur de la société postindustrielle. La connaissance devient la ressource stratégique dont dépend de plus en plus l'activité économique.</a:t>
            </a:r>
            <a:endParaRPr lang="en-US" sz="1750" dirty="0"/>
          </a:p>
        </p:txBody>
      </p:sp>
      <p:sp>
        <p:nvSpPr>
          <p:cNvPr id="9" name="Text 7"/>
          <p:cNvSpPr/>
          <p:nvPr/>
        </p:nvSpPr>
        <p:spPr>
          <a:xfrm>
            <a:off x="9449872" y="2751653"/>
            <a:ext cx="3156347" cy="694373"/>
          </a:xfrm>
          <a:prstGeom prst="rect">
            <a:avLst/>
          </a:prstGeom>
          <a:noFill/>
          <a:ln/>
        </p:spPr>
        <p:txBody>
          <a:bodyPr wrap="square" rtlCol="0" anchor="t"/>
          <a:lstStyle/>
          <a:p>
            <a:pPr marL="0" indent="0">
              <a:lnSpc>
                <a:spcPts val="2734"/>
              </a:lnSpc>
              <a:buNone/>
            </a:pPr>
            <a:r>
              <a:rPr lang="en-US" sz="2187" b="1" kern="0" spc="-66" dirty="0">
                <a:solidFill>
                  <a:srgbClr val="FFFFFF"/>
                </a:solidFill>
                <a:latin typeface="Inter" pitchFamily="34" charset="0"/>
                <a:ea typeface="Inter" pitchFamily="34" charset="-122"/>
                <a:cs typeface="Inter" pitchFamily="34" charset="-120"/>
              </a:rPr>
              <a:t>Transformation de la structure sociale</a:t>
            </a:r>
            <a:endParaRPr lang="en-US" sz="2187" dirty="0"/>
          </a:p>
        </p:txBody>
      </p:sp>
      <p:sp>
        <p:nvSpPr>
          <p:cNvPr id="10" name="Text 8"/>
          <p:cNvSpPr/>
          <p:nvPr/>
        </p:nvSpPr>
        <p:spPr>
          <a:xfrm>
            <a:off x="9449872" y="3668197"/>
            <a:ext cx="3156347" cy="355401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Les métiers techniques et professionnels, articulés autour des domaines scientifique, technologique, administratif et culturel, constituent le centre vital de la société postindustrielle. La formation universitaire devient une condition d'admission à cette nouvelle société.</a:t>
            </a:r>
            <a:endParaRPr lang="en-US" sz="1750"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48916" y="851059"/>
            <a:ext cx="9274850" cy="1220391"/>
          </a:xfrm>
          <a:prstGeom prst="rect">
            <a:avLst/>
          </a:prstGeom>
          <a:noFill/>
          <a:ln/>
        </p:spPr>
        <p:txBody>
          <a:bodyPr wrap="square" rtlCol="0" anchor="t"/>
          <a:lstStyle/>
          <a:p>
            <a:pPr marL="0" indent="0">
              <a:lnSpc>
                <a:spcPts val="4805"/>
              </a:lnSpc>
              <a:buNone/>
            </a:pPr>
            <a:r>
              <a:rPr lang="en-US" sz="3844" b="1" kern="0" spc="-115" dirty="0">
                <a:solidFill>
                  <a:srgbClr val="FFFFFF"/>
                </a:solidFill>
                <a:latin typeface="Inter" pitchFamily="34" charset="0"/>
                <a:ea typeface="Inter" pitchFamily="34" charset="-122"/>
                <a:cs typeface="Inter" pitchFamily="34" charset="-120"/>
              </a:rPr>
              <a:t>La société programmée selon Alain Touraine</a:t>
            </a:r>
            <a:endParaRPr lang="en-US" sz="3844" dirty="0"/>
          </a:p>
        </p:txBody>
      </p:sp>
      <p:sp>
        <p:nvSpPr>
          <p:cNvPr id="6" name="Shape 3"/>
          <p:cNvSpPr/>
          <p:nvPr/>
        </p:nvSpPr>
        <p:spPr>
          <a:xfrm>
            <a:off x="1122283" y="2364224"/>
            <a:ext cx="38933" cy="5014317"/>
          </a:xfrm>
          <a:prstGeom prst="roundRect">
            <a:avLst>
              <a:gd name="adj" fmla="val 225688"/>
            </a:avLst>
          </a:prstGeom>
          <a:solidFill>
            <a:srgbClr val="2A1999"/>
          </a:solidFill>
          <a:ln/>
        </p:spPr>
      </p:sp>
      <p:sp>
        <p:nvSpPr>
          <p:cNvPr id="7" name="Shape 4"/>
          <p:cNvSpPr/>
          <p:nvPr/>
        </p:nvSpPr>
        <p:spPr>
          <a:xfrm>
            <a:off x="1361301" y="2716828"/>
            <a:ext cx="683300" cy="38933"/>
          </a:xfrm>
          <a:prstGeom prst="roundRect">
            <a:avLst>
              <a:gd name="adj" fmla="val 225688"/>
            </a:avLst>
          </a:prstGeom>
          <a:solidFill>
            <a:srgbClr val="2A1999"/>
          </a:solidFill>
          <a:ln/>
        </p:spPr>
      </p:sp>
      <p:sp>
        <p:nvSpPr>
          <p:cNvPr id="8" name="Shape 5"/>
          <p:cNvSpPr/>
          <p:nvPr/>
        </p:nvSpPr>
        <p:spPr>
          <a:xfrm>
            <a:off x="922080" y="2516743"/>
            <a:ext cx="439222" cy="439222"/>
          </a:xfrm>
          <a:prstGeom prst="roundRect">
            <a:avLst>
              <a:gd name="adj" fmla="val 20005"/>
            </a:avLst>
          </a:prstGeom>
          <a:solidFill>
            <a:srgbClr val="110080"/>
          </a:solidFill>
          <a:ln w="7620">
            <a:solidFill>
              <a:srgbClr val="2A1999"/>
            </a:solidFill>
            <a:prstDash val="solid"/>
          </a:ln>
        </p:spPr>
      </p:sp>
      <p:sp>
        <p:nvSpPr>
          <p:cNvPr id="9" name="Text 6"/>
          <p:cNvSpPr/>
          <p:nvPr/>
        </p:nvSpPr>
        <p:spPr>
          <a:xfrm>
            <a:off x="1074360" y="2553295"/>
            <a:ext cx="134541" cy="366117"/>
          </a:xfrm>
          <a:prstGeom prst="rect">
            <a:avLst/>
          </a:prstGeom>
          <a:noFill/>
          <a:ln/>
        </p:spPr>
        <p:txBody>
          <a:bodyPr wrap="none" rtlCol="0" anchor="t"/>
          <a:lstStyle/>
          <a:p>
            <a:pPr marL="0" indent="0" algn="ctr">
              <a:lnSpc>
                <a:spcPts val="2883"/>
              </a:lnSpc>
              <a:buNone/>
            </a:pPr>
            <a:r>
              <a:rPr lang="en-US" sz="2306" b="1" kern="0" spc="-69" dirty="0">
                <a:solidFill>
                  <a:srgbClr val="E5E0DF"/>
                </a:solidFill>
                <a:latin typeface="Inter" pitchFamily="34" charset="0"/>
                <a:ea typeface="Inter" pitchFamily="34" charset="-122"/>
                <a:cs typeface="Inter" pitchFamily="34" charset="-120"/>
              </a:rPr>
              <a:t>1</a:t>
            </a:r>
            <a:endParaRPr lang="en-US" sz="2306" dirty="0"/>
          </a:p>
        </p:txBody>
      </p:sp>
      <p:sp>
        <p:nvSpPr>
          <p:cNvPr id="10" name="Text 7"/>
          <p:cNvSpPr/>
          <p:nvPr/>
        </p:nvSpPr>
        <p:spPr>
          <a:xfrm>
            <a:off x="2215515" y="2559368"/>
            <a:ext cx="2440662" cy="305038"/>
          </a:xfrm>
          <a:prstGeom prst="rect">
            <a:avLst/>
          </a:prstGeom>
          <a:noFill/>
          <a:ln/>
        </p:spPr>
        <p:txBody>
          <a:bodyPr wrap="none" rtlCol="0" anchor="t"/>
          <a:lstStyle/>
          <a:p>
            <a:pPr marL="0" indent="0" algn="l">
              <a:lnSpc>
                <a:spcPts val="2402"/>
              </a:lnSpc>
              <a:buNone/>
            </a:pPr>
            <a:r>
              <a:rPr lang="en-US" sz="1922" b="1" kern="0" spc="-58" dirty="0">
                <a:solidFill>
                  <a:srgbClr val="E5E0DF"/>
                </a:solidFill>
                <a:latin typeface="Inter" pitchFamily="34" charset="0"/>
                <a:ea typeface="Inter" pitchFamily="34" charset="-122"/>
                <a:cs typeface="Inter" pitchFamily="34" charset="-120"/>
              </a:rPr>
              <a:t>Société industrielle</a:t>
            </a:r>
            <a:endParaRPr lang="en-US" sz="1922" dirty="0"/>
          </a:p>
        </p:txBody>
      </p:sp>
      <p:sp>
        <p:nvSpPr>
          <p:cNvPr id="11" name="Text 8"/>
          <p:cNvSpPr/>
          <p:nvPr/>
        </p:nvSpPr>
        <p:spPr>
          <a:xfrm>
            <a:off x="2215515" y="2981444"/>
            <a:ext cx="7908250" cy="624840"/>
          </a:xfrm>
          <a:prstGeom prst="rect">
            <a:avLst/>
          </a:prstGeom>
          <a:noFill/>
          <a:ln/>
        </p:spPr>
        <p:txBody>
          <a:bodyPr wrap="square" rtlCol="0" anchor="t"/>
          <a:lstStyle/>
          <a:p>
            <a:pPr marL="0" indent="0" algn="l">
              <a:lnSpc>
                <a:spcPts val="2460"/>
              </a:lnSpc>
              <a:buNone/>
            </a:pPr>
            <a:r>
              <a:rPr lang="en-US" sz="1537" kern="0" spc="-31" dirty="0">
                <a:solidFill>
                  <a:srgbClr val="E5E0DF"/>
                </a:solidFill>
                <a:latin typeface="Inter" pitchFamily="34" charset="0"/>
                <a:ea typeface="Inter" pitchFamily="34" charset="-122"/>
                <a:cs typeface="Inter" pitchFamily="34" charset="-120"/>
              </a:rPr>
              <a:t>Dans la société industrielle, le changement social est perçu comme extérieur. Le mouvement ouvrier s'articule sur l'opposition capital/travail.</a:t>
            </a:r>
            <a:endParaRPr lang="en-US" sz="1537" dirty="0"/>
          </a:p>
        </p:txBody>
      </p:sp>
      <p:sp>
        <p:nvSpPr>
          <p:cNvPr id="12" name="Shape 9"/>
          <p:cNvSpPr/>
          <p:nvPr/>
        </p:nvSpPr>
        <p:spPr>
          <a:xfrm>
            <a:off x="1361301" y="4349175"/>
            <a:ext cx="683300" cy="38933"/>
          </a:xfrm>
          <a:prstGeom prst="roundRect">
            <a:avLst>
              <a:gd name="adj" fmla="val 225688"/>
            </a:avLst>
          </a:prstGeom>
          <a:solidFill>
            <a:srgbClr val="2A1999"/>
          </a:solidFill>
          <a:ln/>
        </p:spPr>
      </p:sp>
      <p:sp>
        <p:nvSpPr>
          <p:cNvPr id="13" name="Shape 10"/>
          <p:cNvSpPr/>
          <p:nvPr/>
        </p:nvSpPr>
        <p:spPr>
          <a:xfrm>
            <a:off x="922080" y="4149090"/>
            <a:ext cx="439222" cy="439222"/>
          </a:xfrm>
          <a:prstGeom prst="roundRect">
            <a:avLst>
              <a:gd name="adj" fmla="val 20005"/>
            </a:avLst>
          </a:prstGeom>
          <a:solidFill>
            <a:srgbClr val="110080"/>
          </a:solidFill>
          <a:ln w="7620">
            <a:solidFill>
              <a:srgbClr val="2A1999"/>
            </a:solidFill>
            <a:prstDash val="solid"/>
          </a:ln>
        </p:spPr>
      </p:sp>
      <p:sp>
        <p:nvSpPr>
          <p:cNvPr id="14" name="Text 11"/>
          <p:cNvSpPr/>
          <p:nvPr/>
        </p:nvSpPr>
        <p:spPr>
          <a:xfrm>
            <a:off x="1053763" y="4185642"/>
            <a:ext cx="175736" cy="366117"/>
          </a:xfrm>
          <a:prstGeom prst="rect">
            <a:avLst/>
          </a:prstGeom>
          <a:noFill/>
          <a:ln/>
        </p:spPr>
        <p:txBody>
          <a:bodyPr wrap="none" rtlCol="0" anchor="t"/>
          <a:lstStyle/>
          <a:p>
            <a:pPr marL="0" indent="0" algn="ctr">
              <a:lnSpc>
                <a:spcPts val="2883"/>
              </a:lnSpc>
              <a:buNone/>
            </a:pPr>
            <a:r>
              <a:rPr lang="en-US" sz="2306" b="1" kern="0" spc="-69" dirty="0">
                <a:solidFill>
                  <a:srgbClr val="E5E0DF"/>
                </a:solidFill>
                <a:latin typeface="Inter" pitchFamily="34" charset="0"/>
                <a:ea typeface="Inter" pitchFamily="34" charset="-122"/>
                <a:cs typeface="Inter" pitchFamily="34" charset="-120"/>
              </a:rPr>
              <a:t>2</a:t>
            </a:r>
            <a:endParaRPr lang="en-US" sz="2306" dirty="0"/>
          </a:p>
        </p:txBody>
      </p:sp>
      <p:sp>
        <p:nvSpPr>
          <p:cNvPr id="15" name="Text 12"/>
          <p:cNvSpPr/>
          <p:nvPr/>
        </p:nvSpPr>
        <p:spPr>
          <a:xfrm>
            <a:off x="2215515" y="4191714"/>
            <a:ext cx="2440662" cy="305038"/>
          </a:xfrm>
          <a:prstGeom prst="rect">
            <a:avLst/>
          </a:prstGeom>
          <a:noFill/>
          <a:ln/>
        </p:spPr>
        <p:txBody>
          <a:bodyPr wrap="none" rtlCol="0" anchor="t"/>
          <a:lstStyle/>
          <a:p>
            <a:pPr marL="0" indent="0" algn="l">
              <a:lnSpc>
                <a:spcPts val="2402"/>
              </a:lnSpc>
              <a:buNone/>
            </a:pPr>
            <a:r>
              <a:rPr lang="en-US" sz="1922" b="1" kern="0" spc="-58" dirty="0">
                <a:solidFill>
                  <a:srgbClr val="E5E0DF"/>
                </a:solidFill>
                <a:latin typeface="Inter" pitchFamily="34" charset="0"/>
                <a:ea typeface="Inter" pitchFamily="34" charset="-122"/>
                <a:cs typeface="Inter" pitchFamily="34" charset="-120"/>
              </a:rPr>
              <a:t>Société programmée</a:t>
            </a:r>
            <a:endParaRPr lang="en-US" sz="1922" dirty="0"/>
          </a:p>
        </p:txBody>
      </p:sp>
      <p:sp>
        <p:nvSpPr>
          <p:cNvPr id="16" name="Text 13"/>
          <p:cNvSpPr/>
          <p:nvPr/>
        </p:nvSpPr>
        <p:spPr>
          <a:xfrm>
            <a:off x="2215515" y="4613791"/>
            <a:ext cx="7908250" cy="937260"/>
          </a:xfrm>
          <a:prstGeom prst="rect">
            <a:avLst/>
          </a:prstGeom>
          <a:noFill/>
          <a:ln/>
        </p:spPr>
        <p:txBody>
          <a:bodyPr wrap="square" rtlCol="0" anchor="t"/>
          <a:lstStyle/>
          <a:p>
            <a:pPr marL="0" indent="0" algn="l">
              <a:lnSpc>
                <a:spcPts val="2460"/>
              </a:lnSpc>
              <a:buNone/>
            </a:pPr>
            <a:r>
              <a:rPr lang="en-US" sz="1537" kern="0" spc="-31" dirty="0">
                <a:solidFill>
                  <a:srgbClr val="E5E0DF"/>
                </a:solidFill>
                <a:latin typeface="Inter" pitchFamily="34" charset="0"/>
                <a:ea typeface="Inter" pitchFamily="34" charset="-122"/>
                <a:cs typeface="Inter" pitchFamily="34" charset="-120"/>
              </a:rPr>
              <a:t>Dans la société postindustrielle ou "programmée", le changement social résulte de l'action de la société sur elle-même. Le pouvoir appartient aux détenteurs du savoir et de l'information qui gèrent les appareils de production et d'information dominants.</a:t>
            </a:r>
            <a:endParaRPr lang="en-US" sz="1537" dirty="0"/>
          </a:p>
        </p:txBody>
      </p:sp>
      <p:sp>
        <p:nvSpPr>
          <p:cNvPr id="17" name="Shape 14"/>
          <p:cNvSpPr/>
          <p:nvPr/>
        </p:nvSpPr>
        <p:spPr>
          <a:xfrm>
            <a:off x="1361301" y="6293941"/>
            <a:ext cx="683300" cy="38933"/>
          </a:xfrm>
          <a:prstGeom prst="roundRect">
            <a:avLst>
              <a:gd name="adj" fmla="val 225688"/>
            </a:avLst>
          </a:prstGeom>
          <a:solidFill>
            <a:srgbClr val="2A1999"/>
          </a:solidFill>
          <a:ln/>
        </p:spPr>
      </p:sp>
      <p:sp>
        <p:nvSpPr>
          <p:cNvPr id="18" name="Shape 15"/>
          <p:cNvSpPr/>
          <p:nvPr/>
        </p:nvSpPr>
        <p:spPr>
          <a:xfrm>
            <a:off x="922080" y="6093857"/>
            <a:ext cx="439222" cy="439222"/>
          </a:xfrm>
          <a:prstGeom prst="roundRect">
            <a:avLst>
              <a:gd name="adj" fmla="val 20005"/>
            </a:avLst>
          </a:prstGeom>
          <a:solidFill>
            <a:srgbClr val="110080"/>
          </a:solidFill>
          <a:ln w="7620">
            <a:solidFill>
              <a:srgbClr val="2A1999"/>
            </a:solidFill>
            <a:prstDash val="solid"/>
          </a:ln>
        </p:spPr>
      </p:sp>
      <p:sp>
        <p:nvSpPr>
          <p:cNvPr id="19" name="Text 16"/>
          <p:cNvSpPr/>
          <p:nvPr/>
        </p:nvSpPr>
        <p:spPr>
          <a:xfrm>
            <a:off x="1049476" y="6130409"/>
            <a:ext cx="184309" cy="366117"/>
          </a:xfrm>
          <a:prstGeom prst="rect">
            <a:avLst/>
          </a:prstGeom>
          <a:noFill/>
          <a:ln/>
        </p:spPr>
        <p:txBody>
          <a:bodyPr wrap="none" rtlCol="0" anchor="t"/>
          <a:lstStyle/>
          <a:p>
            <a:pPr marL="0" indent="0" algn="ctr">
              <a:lnSpc>
                <a:spcPts val="2883"/>
              </a:lnSpc>
              <a:buNone/>
            </a:pPr>
            <a:r>
              <a:rPr lang="en-US" sz="2306" b="1" kern="0" spc="-69" dirty="0">
                <a:solidFill>
                  <a:srgbClr val="E5E0DF"/>
                </a:solidFill>
                <a:latin typeface="Inter" pitchFamily="34" charset="0"/>
                <a:ea typeface="Inter" pitchFamily="34" charset="-122"/>
                <a:cs typeface="Inter" pitchFamily="34" charset="-120"/>
              </a:rPr>
              <a:t>3</a:t>
            </a:r>
            <a:endParaRPr lang="en-US" sz="2306" dirty="0"/>
          </a:p>
        </p:txBody>
      </p:sp>
      <p:sp>
        <p:nvSpPr>
          <p:cNvPr id="20" name="Text 17"/>
          <p:cNvSpPr/>
          <p:nvPr/>
        </p:nvSpPr>
        <p:spPr>
          <a:xfrm>
            <a:off x="2215515" y="6136481"/>
            <a:ext cx="2440662" cy="305038"/>
          </a:xfrm>
          <a:prstGeom prst="rect">
            <a:avLst/>
          </a:prstGeom>
          <a:noFill/>
          <a:ln/>
        </p:spPr>
        <p:txBody>
          <a:bodyPr wrap="none" rtlCol="0" anchor="t"/>
          <a:lstStyle/>
          <a:p>
            <a:pPr marL="0" indent="0" algn="l">
              <a:lnSpc>
                <a:spcPts val="2402"/>
              </a:lnSpc>
              <a:buNone/>
            </a:pPr>
            <a:r>
              <a:rPr lang="en-US" sz="1922" b="1" kern="0" spc="-58" dirty="0">
                <a:solidFill>
                  <a:srgbClr val="E5E0DF"/>
                </a:solidFill>
                <a:latin typeface="Inter" pitchFamily="34" charset="0"/>
                <a:ea typeface="Inter" pitchFamily="34" charset="-122"/>
                <a:cs typeface="Inter" pitchFamily="34" charset="-120"/>
              </a:rPr>
              <a:t>Enjeux de pouvoir</a:t>
            </a:r>
            <a:endParaRPr lang="en-US" sz="1922" dirty="0"/>
          </a:p>
        </p:txBody>
      </p:sp>
      <p:sp>
        <p:nvSpPr>
          <p:cNvPr id="21" name="Text 18"/>
          <p:cNvSpPr/>
          <p:nvPr/>
        </p:nvSpPr>
        <p:spPr>
          <a:xfrm>
            <a:off x="2215515" y="6558558"/>
            <a:ext cx="7908250" cy="624840"/>
          </a:xfrm>
          <a:prstGeom prst="rect">
            <a:avLst/>
          </a:prstGeom>
          <a:noFill/>
          <a:ln/>
        </p:spPr>
        <p:txBody>
          <a:bodyPr wrap="square" rtlCol="0" anchor="t"/>
          <a:lstStyle/>
          <a:p>
            <a:pPr marL="0" indent="0" algn="l">
              <a:lnSpc>
                <a:spcPts val="2460"/>
              </a:lnSpc>
              <a:buNone/>
            </a:pPr>
            <a:r>
              <a:rPr lang="en-US" sz="1537" kern="0" spc="-31" dirty="0">
                <a:solidFill>
                  <a:srgbClr val="E5E0DF"/>
                </a:solidFill>
                <a:latin typeface="Inter" pitchFamily="34" charset="0"/>
                <a:ea typeface="Inter" pitchFamily="34" charset="-122"/>
                <a:cs typeface="Inter" pitchFamily="34" charset="-120"/>
              </a:rPr>
              <a:t>La société programmée accroît les possibilités de maîtrise et de contrôle du développement social, ce qui devient un enjeu de luttes entre les différents acteurs.</a:t>
            </a:r>
            <a:endParaRPr lang="en-US" sz="1537"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33199" y="635318"/>
            <a:ext cx="9306401"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La société programmée : une nouvelle créativité sociale</a:t>
            </a:r>
            <a:endParaRPr lang="en-US" sz="4374" dirty="0"/>
          </a:p>
        </p:txBody>
      </p:sp>
      <p:sp>
        <p:nvSpPr>
          <p:cNvPr id="6" name="Shape 3"/>
          <p:cNvSpPr/>
          <p:nvPr/>
        </p:nvSpPr>
        <p:spPr>
          <a:xfrm>
            <a:off x="833199" y="2530912"/>
            <a:ext cx="499943" cy="499943"/>
          </a:xfrm>
          <a:prstGeom prst="roundRect">
            <a:avLst>
              <a:gd name="adj" fmla="val 20000"/>
            </a:avLst>
          </a:prstGeom>
          <a:solidFill>
            <a:srgbClr val="110080"/>
          </a:solidFill>
          <a:ln w="7620">
            <a:solidFill>
              <a:srgbClr val="2A1999"/>
            </a:solidFill>
            <a:prstDash val="solid"/>
          </a:ln>
        </p:spPr>
      </p:sp>
      <p:sp>
        <p:nvSpPr>
          <p:cNvPr id="7" name="Text 4"/>
          <p:cNvSpPr/>
          <p:nvPr/>
        </p:nvSpPr>
        <p:spPr>
          <a:xfrm>
            <a:off x="1006554" y="2572583"/>
            <a:ext cx="153114"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1</a:t>
            </a:r>
            <a:endParaRPr lang="en-US" sz="2624" dirty="0"/>
          </a:p>
        </p:txBody>
      </p:sp>
      <p:sp>
        <p:nvSpPr>
          <p:cNvPr id="8" name="Text 5"/>
          <p:cNvSpPr/>
          <p:nvPr/>
        </p:nvSpPr>
        <p:spPr>
          <a:xfrm>
            <a:off x="1555313" y="2607231"/>
            <a:ext cx="2946440" cy="347186"/>
          </a:xfrm>
          <a:prstGeom prst="rect">
            <a:avLst/>
          </a:prstGeom>
          <a:noFill/>
          <a:ln/>
        </p:spPr>
        <p:txBody>
          <a:bodyPr wrap="non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Création de l'historicité</a:t>
            </a:r>
            <a:endParaRPr lang="en-US" sz="2187" dirty="0"/>
          </a:p>
        </p:txBody>
      </p:sp>
      <p:sp>
        <p:nvSpPr>
          <p:cNvPr id="9" name="Text 6"/>
          <p:cNvSpPr/>
          <p:nvPr/>
        </p:nvSpPr>
        <p:spPr>
          <a:xfrm>
            <a:off x="1555313" y="3087648"/>
            <a:ext cx="3820001"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Contrairement à la société traditionnelle ou industrielle, la société programmée produit elle-même ses grandes orientations culturelles, sans "garants méta-sociaux" comme Dieu, l'État ou le Progrès.</a:t>
            </a:r>
            <a:endParaRPr lang="en-US" sz="1750" dirty="0"/>
          </a:p>
        </p:txBody>
      </p:sp>
      <p:sp>
        <p:nvSpPr>
          <p:cNvPr id="10" name="Shape 7"/>
          <p:cNvSpPr/>
          <p:nvPr/>
        </p:nvSpPr>
        <p:spPr>
          <a:xfrm>
            <a:off x="5597485" y="2530912"/>
            <a:ext cx="499943" cy="499943"/>
          </a:xfrm>
          <a:prstGeom prst="roundRect">
            <a:avLst>
              <a:gd name="adj" fmla="val 20000"/>
            </a:avLst>
          </a:prstGeom>
          <a:solidFill>
            <a:srgbClr val="110080"/>
          </a:solidFill>
          <a:ln w="7620">
            <a:solidFill>
              <a:srgbClr val="2A1999"/>
            </a:solidFill>
            <a:prstDash val="solid"/>
          </a:ln>
        </p:spPr>
      </p:sp>
      <p:sp>
        <p:nvSpPr>
          <p:cNvPr id="11" name="Text 8"/>
          <p:cNvSpPr/>
          <p:nvPr/>
        </p:nvSpPr>
        <p:spPr>
          <a:xfrm>
            <a:off x="5747385" y="2572583"/>
            <a:ext cx="200025"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2</a:t>
            </a:r>
            <a:endParaRPr lang="en-US" sz="2624" dirty="0"/>
          </a:p>
        </p:txBody>
      </p:sp>
      <p:sp>
        <p:nvSpPr>
          <p:cNvPr id="12" name="Text 9"/>
          <p:cNvSpPr/>
          <p:nvPr/>
        </p:nvSpPr>
        <p:spPr>
          <a:xfrm>
            <a:off x="6319599" y="2607231"/>
            <a:ext cx="3447455" cy="347186"/>
          </a:xfrm>
          <a:prstGeom prst="rect">
            <a:avLst/>
          </a:prstGeom>
          <a:noFill/>
          <a:ln/>
        </p:spPr>
        <p:txBody>
          <a:bodyPr wrap="non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Éclatement du corps social</a:t>
            </a:r>
            <a:endParaRPr lang="en-US" sz="2187" dirty="0"/>
          </a:p>
        </p:txBody>
      </p:sp>
      <p:sp>
        <p:nvSpPr>
          <p:cNvPr id="13" name="Text 10"/>
          <p:cNvSpPr/>
          <p:nvPr/>
        </p:nvSpPr>
        <p:spPr>
          <a:xfrm>
            <a:off x="6319599" y="3087648"/>
            <a:ext cx="3820001"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L'unité de l'acteur et du système, partiellement obtenue dans la société industrielle, est remise en cause dans la société programmée, marquée par une diversité de stratégies individuelles.</a:t>
            </a:r>
            <a:endParaRPr lang="en-US" sz="1750" dirty="0"/>
          </a:p>
        </p:txBody>
      </p:sp>
      <p:sp>
        <p:nvSpPr>
          <p:cNvPr id="14" name="Shape 11"/>
          <p:cNvSpPr/>
          <p:nvPr/>
        </p:nvSpPr>
        <p:spPr>
          <a:xfrm>
            <a:off x="833199" y="5971223"/>
            <a:ext cx="499943" cy="499943"/>
          </a:xfrm>
          <a:prstGeom prst="roundRect">
            <a:avLst>
              <a:gd name="adj" fmla="val 20000"/>
            </a:avLst>
          </a:prstGeom>
          <a:solidFill>
            <a:srgbClr val="110080"/>
          </a:solidFill>
          <a:ln w="7620">
            <a:solidFill>
              <a:srgbClr val="2A1999"/>
            </a:solidFill>
            <a:prstDash val="solid"/>
          </a:ln>
        </p:spPr>
      </p:sp>
      <p:sp>
        <p:nvSpPr>
          <p:cNvPr id="15" name="Text 12"/>
          <p:cNvSpPr/>
          <p:nvPr/>
        </p:nvSpPr>
        <p:spPr>
          <a:xfrm>
            <a:off x="978218" y="6012894"/>
            <a:ext cx="20978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3</a:t>
            </a:r>
            <a:endParaRPr lang="en-US" sz="2624" dirty="0"/>
          </a:p>
        </p:txBody>
      </p:sp>
      <p:sp>
        <p:nvSpPr>
          <p:cNvPr id="16" name="Text 13"/>
          <p:cNvSpPr/>
          <p:nvPr/>
        </p:nvSpPr>
        <p:spPr>
          <a:xfrm>
            <a:off x="1555313" y="6047542"/>
            <a:ext cx="3400663" cy="347186"/>
          </a:xfrm>
          <a:prstGeom prst="rect">
            <a:avLst/>
          </a:prstGeom>
          <a:noFill/>
          <a:ln/>
        </p:spPr>
        <p:txBody>
          <a:bodyPr wrap="non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Nouveaux enjeux éthiques</a:t>
            </a:r>
            <a:endParaRPr lang="en-US" sz="2187" dirty="0"/>
          </a:p>
        </p:txBody>
      </p:sp>
      <p:sp>
        <p:nvSpPr>
          <p:cNvPr id="17" name="Text 14"/>
          <p:cNvSpPr/>
          <p:nvPr/>
        </p:nvSpPr>
        <p:spPr>
          <a:xfrm>
            <a:off x="1555313" y="6527959"/>
            <a:ext cx="8584287" cy="1066205"/>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L'importance des questions éthiques liées à la production génétique de l'être humain illustre les défis posés par cette société programmée qui tend à accroître le contrôle social.</a:t>
            </a:r>
            <a:endParaRPr lang="en-US" sz="1750" dirty="0"/>
          </a:p>
        </p:txBody>
      </p:sp>
      <p:pic>
        <p:nvPicPr>
          <p:cNvPr id="1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272525">
              <a:alpha val="80000"/>
            </a:srgbClr>
          </a:solidFill>
          <a:ln/>
        </p:spPr>
      </p:sp>
      <p:sp>
        <p:nvSpPr>
          <p:cNvPr id="6" name="Text 3"/>
          <p:cNvSpPr/>
          <p:nvPr/>
        </p:nvSpPr>
        <p:spPr>
          <a:xfrm>
            <a:off x="2037993" y="833199"/>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La société programmée : une mobilisation accrue</a:t>
            </a:r>
            <a:endParaRPr lang="en-US" sz="4374" dirty="0"/>
          </a:p>
        </p:txBody>
      </p:sp>
      <p:sp>
        <p:nvSpPr>
          <p:cNvPr id="7" name="Shape 4"/>
          <p:cNvSpPr/>
          <p:nvPr/>
        </p:nvSpPr>
        <p:spPr>
          <a:xfrm>
            <a:off x="2037993" y="2555200"/>
            <a:ext cx="3370064" cy="4841200"/>
          </a:xfrm>
          <a:prstGeom prst="roundRect">
            <a:avLst>
              <a:gd name="adj" fmla="val 2967"/>
            </a:avLst>
          </a:prstGeom>
          <a:solidFill>
            <a:srgbClr val="110080"/>
          </a:solidFill>
          <a:ln w="7620">
            <a:solidFill>
              <a:srgbClr val="2A1999"/>
            </a:solidFill>
            <a:prstDash val="solid"/>
          </a:ln>
        </p:spPr>
      </p:sp>
      <p:sp>
        <p:nvSpPr>
          <p:cNvPr id="8" name="Text 5"/>
          <p:cNvSpPr/>
          <p:nvPr/>
        </p:nvSpPr>
        <p:spPr>
          <a:xfrm>
            <a:off x="2267783" y="2784991"/>
            <a:ext cx="2910483" cy="694373"/>
          </a:xfrm>
          <a:prstGeom prst="rect">
            <a:avLst/>
          </a:prstGeom>
          <a:noFill/>
          <a:ln/>
        </p:spPr>
        <p:txBody>
          <a:bodyPr wrap="squar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Industrialisation des sphères sociales</a:t>
            </a:r>
            <a:endParaRPr lang="en-US" sz="2187" dirty="0"/>
          </a:p>
        </p:txBody>
      </p:sp>
      <p:sp>
        <p:nvSpPr>
          <p:cNvPr id="9" name="Text 6"/>
          <p:cNvSpPr/>
          <p:nvPr/>
        </p:nvSpPr>
        <p:spPr>
          <a:xfrm>
            <a:off x="2267783" y="3612594"/>
            <a:ext cx="2910483" cy="3554016"/>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La société programmée se caractérise par l'introduction de grands appareils centralisés de gestion dans des domaines comme l'information, la consommation, la santé ou l'éducation, produisant des "technologies" de ces secteurs.</a:t>
            </a:r>
            <a:endParaRPr lang="en-US" sz="1750" dirty="0"/>
          </a:p>
        </p:txBody>
      </p:sp>
      <p:sp>
        <p:nvSpPr>
          <p:cNvPr id="10" name="Shape 7"/>
          <p:cNvSpPr/>
          <p:nvPr/>
        </p:nvSpPr>
        <p:spPr>
          <a:xfrm>
            <a:off x="5630228" y="2555200"/>
            <a:ext cx="3370064" cy="4841200"/>
          </a:xfrm>
          <a:prstGeom prst="roundRect">
            <a:avLst>
              <a:gd name="adj" fmla="val 2967"/>
            </a:avLst>
          </a:prstGeom>
          <a:solidFill>
            <a:srgbClr val="110080"/>
          </a:solidFill>
          <a:ln w="7620">
            <a:solidFill>
              <a:srgbClr val="2A1999"/>
            </a:solidFill>
            <a:prstDash val="solid"/>
          </a:ln>
        </p:spPr>
      </p:sp>
      <p:sp>
        <p:nvSpPr>
          <p:cNvPr id="11" name="Text 8"/>
          <p:cNvSpPr/>
          <p:nvPr/>
        </p:nvSpPr>
        <p:spPr>
          <a:xfrm>
            <a:off x="5860018" y="2784991"/>
            <a:ext cx="2910483" cy="694373"/>
          </a:xfrm>
          <a:prstGeom prst="rect">
            <a:avLst/>
          </a:prstGeom>
          <a:noFill/>
          <a:ln/>
        </p:spPr>
        <p:txBody>
          <a:bodyPr wrap="squar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Nouvelles formes de mobilisation</a:t>
            </a:r>
            <a:endParaRPr lang="en-US" sz="2187" dirty="0"/>
          </a:p>
        </p:txBody>
      </p:sp>
      <p:sp>
        <p:nvSpPr>
          <p:cNvPr id="12" name="Text 9"/>
          <p:cNvSpPr/>
          <p:nvPr/>
        </p:nvSpPr>
        <p:spPr>
          <a:xfrm>
            <a:off x="5860018" y="3612594"/>
            <a:ext cx="2910483" cy="3198614"/>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Contrairement à la société industrielle où les individus étaient entraînés dans des systèmes collectifs, la société programmée mobilise les individus de manière plus diffuse, à travers ces vastes appareils techno-bureaucratiques.</a:t>
            </a:r>
            <a:endParaRPr lang="en-US" sz="1750" dirty="0"/>
          </a:p>
        </p:txBody>
      </p:sp>
      <p:sp>
        <p:nvSpPr>
          <p:cNvPr id="13" name="Shape 10"/>
          <p:cNvSpPr/>
          <p:nvPr/>
        </p:nvSpPr>
        <p:spPr>
          <a:xfrm>
            <a:off x="9222462" y="2555200"/>
            <a:ext cx="3370064" cy="4841200"/>
          </a:xfrm>
          <a:prstGeom prst="roundRect">
            <a:avLst>
              <a:gd name="adj" fmla="val 2967"/>
            </a:avLst>
          </a:prstGeom>
          <a:solidFill>
            <a:srgbClr val="110080"/>
          </a:solidFill>
          <a:ln w="7620">
            <a:solidFill>
              <a:srgbClr val="2A1999"/>
            </a:solidFill>
            <a:prstDash val="solid"/>
          </a:ln>
        </p:spPr>
      </p:sp>
      <p:sp>
        <p:nvSpPr>
          <p:cNvPr id="14" name="Text 11"/>
          <p:cNvSpPr/>
          <p:nvPr/>
        </p:nvSpPr>
        <p:spPr>
          <a:xfrm>
            <a:off x="9452253" y="2784991"/>
            <a:ext cx="2910483" cy="694373"/>
          </a:xfrm>
          <a:prstGeom prst="rect">
            <a:avLst/>
          </a:prstGeom>
          <a:noFill/>
          <a:ln/>
        </p:spPr>
        <p:txBody>
          <a:bodyPr wrap="square" rtlCol="0" anchor="t"/>
          <a:lstStyle/>
          <a:p>
            <a:pPr marL="0" indent="0">
              <a:lnSpc>
                <a:spcPts val="2734"/>
              </a:lnSpc>
              <a:buNone/>
            </a:pPr>
            <a:r>
              <a:rPr lang="en-US" sz="2187" b="1" kern="0" spc="-66" dirty="0">
                <a:solidFill>
                  <a:srgbClr val="E5E0DF"/>
                </a:solidFill>
                <a:latin typeface="Inter" pitchFamily="34" charset="0"/>
                <a:ea typeface="Inter" pitchFamily="34" charset="-122"/>
                <a:cs typeface="Inter" pitchFamily="34" charset="-120"/>
              </a:rPr>
              <a:t>Risques de manipulation</a:t>
            </a:r>
            <a:endParaRPr lang="en-US" sz="2187" dirty="0"/>
          </a:p>
        </p:txBody>
      </p:sp>
      <p:sp>
        <p:nvSpPr>
          <p:cNvPr id="15" name="Text 12"/>
          <p:cNvSpPr/>
          <p:nvPr/>
        </p:nvSpPr>
        <p:spPr>
          <a:xfrm>
            <a:off x="9452253" y="3612594"/>
            <a:ext cx="2910483"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Cette mobilisation accrue des individus par les appareils de gestion et de décision comporte le risque d'une capacité de manipulation d'un pouvoir absolu.</a:t>
            </a:r>
            <a:endParaRPr lang="en-US" sz="1750" dirty="0"/>
          </a:p>
        </p:txBody>
      </p:sp>
      <p:pic>
        <p:nvPicPr>
          <p:cNvPr id="16"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sp>
        <p:nvSpPr>
          <p:cNvPr id="4" name="Text 2"/>
          <p:cNvSpPr/>
          <p:nvPr/>
        </p:nvSpPr>
        <p:spPr>
          <a:xfrm>
            <a:off x="2037993" y="1680805"/>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Société industrielle vs. Société programmée</a:t>
            </a:r>
            <a:endParaRPr lang="en-US" sz="4374" dirty="0"/>
          </a:p>
        </p:txBody>
      </p:sp>
      <p:sp>
        <p:nvSpPr>
          <p:cNvPr id="5" name="Text 3"/>
          <p:cNvSpPr/>
          <p:nvPr/>
        </p:nvSpPr>
        <p:spPr>
          <a:xfrm>
            <a:off x="2037993" y="3624977"/>
            <a:ext cx="2777490" cy="347186"/>
          </a:xfrm>
          <a:prstGeom prst="rect">
            <a:avLst/>
          </a:prstGeom>
          <a:noFill/>
          <a:ln/>
        </p:spPr>
        <p:txBody>
          <a:bodyPr wrap="none" rtlCol="0" anchor="t"/>
          <a:lstStyle/>
          <a:p>
            <a:pPr marL="0" indent="0">
              <a:lnSpc>
                <a:spcPts val="2734"/>
              </a:lnSpc>
              <a:buNone/>
            </a:pPr>
            <a:r>
              <a:rPr lang="en-US" sz="2187" b="1" kern="0" spc="-66" dirty="0">
                <a:solidFill>
                  <a:srgbClr val="FFFFFF"/>
                </a:solidFill>
                <a:latin typeface="Inter" pitchFamily="34" charset="0"/>
                <a:ea typeface="Inter" pitchFamily="34" charset="-122"/>
                <a:cs typeface="Inter" pitchFamily="34" charset="-120"/>
              </a:rPr>
              <a:t>Société industrielle</a:t>
            </a:r>
            <a:endParaRPr lang="en-US" sz="2187" dirty="0"/>
          </a:p>
        </p:txBody>
      </p:sp>
      <p:sp>
        <p:nvSpPr>
          <p:cNvPr id="6" name="Text 4"/>
          <p:cNvSpPr/>
          <p:nvPr/>
        </p:nvSpPr>
        <p:spPr>
          <a:xfrm>
            <a:off x="2393394" y="4194334"/>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Éthique du travail</a:t>
            </a:r>
            <a:endParaRPr lang="en-US" sz="1750" dirty="0"/>
          </a:p>
        </p:txBody>
      </p:sp>
      <p:sp>
        <p:nvSpPr>
          <p:cNvPr id="7" name="Text 5"/>
          <p:cNvSpPr/>
          <p:nvPr/>
        </p:nvSpPr>
        <p:spPr>
          <a:xfrm>
            <a:off x="2393394" y="4682966"/>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Garants métasociaux (Dieu, État, Progrès)</a:t>
            </a:r>
            <a:endParaRPr lang="en-US" sz="1750" dirty="0"/>
          </a:p>
        </p:txBody>
      </p:sp>
      <p:sp>
        <p:nvSpPr>
          <p:cNvPr id="8" name="Text 6"/>
          <p:cNvSpPr/>
          <p:nvPr/>
        </p:nvSpPr>
        <p:spPr>
          <a:xfrm>
            <a:off x="2393394" y="5171599"/>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Investissement dans l'organisation du travail</a:t>
            </a:r>
            <a:endParaRPr lang="en-US" sz="1750" dirty="0"/>
          </a:p>
        </p:txBody>
      </p:sp>
      <p:sp>
        <p:nvSpPr>
          <p:cNvPr id="9" name="Text 7"/>
          <p:cNvSpPr/>
          <p:nvPr/>
        </p:nvSpPr>
        <p:spPr>
          <a:xfrm>
            <a:off x="2393394" y="5660231"/>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Mouvement ouvrier central</a:t>
            </a:r>
            <a:endParaRPr lang="en-US" sz="1750" dirty="0"/>
          </a:p>
        </p:txBody>
      </p:sp>
      <p:sp>
        <p:nvSpPr>
          <p:cNvPr id="10" name="Text 8"/>
          <p:cNvSpPr/>
          <p:nvPr/>
        </p:nvSpPr>
        <p:spPr>
          <a:xfrm>
            <a:off x="7593806" y="3624977"/>
            <a:ext cx="2777490" cy="347186"/>
          </a:xfrm>
          <a:prstGeom prst="rect">
            <a:avLst/>
          </a:prstGeom>
          <a:noFill/>
          <a:ln/>
        </p:spPr>
        <p:txBody>
          <a:bodyPr wrap="none" rtlCol="0" anchor="t"/>
          <a:lstStyle/>
          <a:p>
            <a:pPr marL="0" indent="0">
              <a:lnSpc>
                <a:spcPts val="2734"/>
              </a:lnSpc>
              <a:buNone/>
            </a:pPr>
            <a:r>
              <a:rPr lang="en-US" sz="2187" b="1" kern="0" spc="-66" dirty="0">
                <a:solidFill>
                  <a:srgbClr val="FFFFFF"/>
                </a:solidFill>
                <a:latin typeface="Inter" pitchFamily="34" charset="0"/>
                <a:ea typeface="Inter" pitchFamily="34" charset="-122"/>
                <a:cs typeface="Inter" pitchFamily="34" charset="-120"/>
              </a:rPr>
              <a:t>Société programmée</a:t>
            </a:r>
            <a:endParaRPr lang="en-US" sz="2187" dirty="0"/>
          </a:p>
        </p:txBody>
      </p:sp>
      <p:sp>
        <p:nvSpPr>
          <p:cNvPr id="11" name="Text 9"/>
          <p:cNvSpPr/>
          <p:nvPr/>
        </p:nvSpPr>
        <p:spPr>
          <a:xfrm>
            <a:off x="7949208" y="4194334"/>
            <a:ext cx="4650819"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Morale de la puissance, du plaisir, de la créativité</a:t>
            </a:r>
            <a:endParaRPr lang="en-US" sz="1750" dirty="0"/>
          </a:p>
        </p:txBody>
      </p:sp>
      <p:sp>
        <p:nvSpPr>
          <p:cNvPr id="12" name="Text 10"/>
          <p:cNvSpPr/>
          <p:nvPr/>
        </p:nvSpPr>
        <p:spPr>
          <a:xfrm>
            <a:off x="7949208" y="5082778"/>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Aucun garant métasocial</a:t>
            </a:r>
            <a:endParaRPr lang="en-US" sz="1750" dirty="0"/>
          </a:p>
        </p:txBody>
      </p:sp>
      <p:sp>
        <p:nvSpPr>
          <p:cNvPr id="13" name="Text 11"/>
          <p:cNvSpPr/>
          <p:nvPr/>
        </p:nvSpPr>
        <p:spPr>
          <a:xfrm>
            <a:off x="7949208" y="5571411"/>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Investissement dans les finalités culturelles</a:t>
            </a:r>
            <a:endParaRPr lang="en-US" sz="1750" dirty="0"/>
          </a:p>
        </p:txBody>
      </p:sp>
      <p:sp>
        <p:nvSpPr>
          <p:cNvPr id="14" name="Text 12"/>
          <p:cNvSpPr/>
          <p:nvPr/>
        </p:nvSpPr>
        <p:spPr>
          <a:xfrm>
            <a:off x="7949208" y="6060043"/>
            <a:ext cx="4650819"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Mouvements anti-technocratiques centraux</a:t>
            </a:r>
            <a:endParaRPr lang="en-US" sz="1750" dirty="0"/>
          </a:p>
        </p:txBody>
      </p:sp>
      <p:pic>
        <p:nvPicPr>
          <p:cNvPr id="15"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Shape 1"/>
          <p:cNvSpPr/>
          <p:nvPr/>
        </p:nvSpPr>
        <p:spPr>
          <a:xfrm>
            <a:off x="0" y="0"/>
            <a:ext cx="14630400" cy="8229600"/>
          </a:xfrm>
          <a:prstGeom prst="rect">
            <a:avLst/>
          </a:prstGeom>
          <a:solidFill>
            <a:srgbClr val="272525"/>
          </a:solidFill>
          <a:ln/>
        </p:spPr>
      </p:sp>
      <p:pic>
        <p:nvPicPr>
          <p:cNvPr id="4" name="Image 0" descr="preencoded.png"/>
          <p:cNvPicPr>
            <a:picLocks noChangeAspect="1"/>
          </p:cNvPicPr>
          <p:nvPr/>
        </p:nvPicPr>
        <p:blipFill>
          <a:blip r:embed="rId3"/>
          <a:stretch>
            <a:fillRect/>
          </a:stretch>
        </p:blipFill>
        <p:spPr>
          <a:xfrm>
            <a:off x="0" y="0"/>
            <a:ext cx="14630400" cy="2253615"/>
          </a:xfrm>
          <a:prstGeom prst="rect">
            <a:avLst/>
          </a:prstGeom>
        </p:spPr>
      </p:pic>
      <p:sp>
        <p:nvSpPr>
          <p:cNvPr id="5" name="Text 2"/>
          <p:cNvSpPr/>
          <p:nvPr/>
        </p:nvSpPr>
        <p:spPr>
          <a:xfrm>
            <a:off x="3033117" y="2749510"/>
            <a:ext cx="7935635" cy="563404"/>
          </a:xfrm>
          <a:prstGeom prst="rect">
            <a:avLst/>
          </a:prstGeom>
          <a:noFill/>
          <a:ln/>
        </p:spPr>
        <p:txBody>
          <a:bodyPr wrap="none" rtlCol="0" anchor="t"/>
          <a:lstStyle/>
          <a:p>
            <a:pPr marL="0" indent="0">
              <a:lnSpc>
                <a:spcPts val="4436"/>
              </a:lnSpc>
              <a:buNone/>
            </a:pPr>
            <a:r>
              <a:rPr lang="en-US" sz="3549" b="1" kern="0" spc="-106" dirty="0">
                <a:solidFill>
                  <a:srgbClr val="FFFFFF"/>
                </a:solidFill>
                <a:latin typeface="Inter" pitchFamily="34" charset="0"/>
                <a:ea typeface="Inter" pitchFamily="34" charset="-122"/>
                <a:cs typeface="Inter" pitchFamily="34" charset="-120"/>
              </a:rPr>
              <a:t>Conclusion : vers une nouvelle société</a:t>
            </a:r>
            <a:endParaRPr lang="en-US" sz="3549" dirty="0"/>
          </a:p>
        </p:txBody>
      </p:sp>
      <p:pic>
        <p:nvPicPr>
          <p:cNvPr id="6" name="Image 1" descr="preencoded.png"/>
          <p:cNvPicPr>
            <a:picLocks noChangeAspect="1"/>
          </p:cNvPicPr>
          <p:nvPr/>
        </p:nvPicPr>
        <p:blipFill>
          <a:blip r:embed="rId4"/>
          <a:stretch>
            <a:fillRect/>
          </a:stretch>
        </p:blipFill>
        <p:spPr>
          <a:xfrm>
            <a:off x="3033117" y="3583305"/>
            <a:ext cx="2854643" cy="721162"/>
          </a:xfrm>
          <a:prstGeom prst="rect">
            <a:avLst/>
          </a:prstGeom>
        </p:spPr>
      </p:pic>
      <p:sp>
        <p:nvSpPr>
          <p:cNvPr id="7" name="Text 3"/>
          <p:cNvSpPr/>
          <p:nvPr/>
        </p:nvSpPr>
        <p:spPr>
          <a:xfrm>
            <a:off x="3213378" y="4574858"/>
            <a:ext cx="2494121" cy="563404"/>
          </a:xfrm>
          <a:prstGeom prst="rect">
            <a:avLst/>
          </a:prstGeom>
          <a:noFill/>
          <a:ln/>
        </p:spPr>
        <p:txBody>
          <a:bodyPr wrap="square" rtlCol="0" anchor="t"/>
          <a:lstStyle/>
          <a:p>
            <a:pPr marL="0" indent="0" algn="l">
              <a:lnSpc>
                <a:spcPts val="2218"/>
              </a:lnSpc>
              <a:buNone/>
            </a:pPr>
            <a:r>
              <a:rPr lang="en-US" sz="1775" b="1" kern="0" spc="-53" dirty="0">
                <a:solidFill>
                  <a:srgbClr val="E5E0DF"/>
                </a:solidFill>
                <a:latin typeface="Inter" pitchFamily="34" charset="0"/>
                <a:ea typeface="Inter" pitchFamily="34" charset="-122"/>
                <a:cs typeface="Inter" pitchFamily="34" charset="-120"/>
              </a:rPr>
              <a:t>Crise de la société industrielle</a:t>
            </a:r>
            <a:endParaRPr lang="en-US" sz="1775" dirty="0"/>
          </a:p>
        </p:txBody>
      </p:sp>
      <p:sp>
        <p:nvSpPr>
          <p:cNvPr id="8" name="Text 4"/>
          <p:cNvSpPr/>
          <p:nvPr/>
        </p:nvSpPr>
        <p:spPr>
          <a:xfrm>
            <a:off x="3213378" y="5246370"/>
            <a:ext cx="2494121" cy="2306955"/>
          </a:xfrm>
          <a:prstGeom prst="rect">
            <a:avLst/>
          </a:prstGeom>
          <a:noFill/>
          <a:ln/>
        </p:spPr>
        <p:txBody>
          <a:bodyPr wrap="square" rtlCol="0" anchor="t"/>
          <a:lstStyle/>
          <a:p>
            <a:pPr marL="0" indent="0" algn="l">
              <a:lnSpc>
                <a:spcPts val="2271"/>
              </a:lnSpc>
              <a:buNone/>
            </a:pPr>
            <a:r>
              <a:rPr lang="en-US" sz="1420" kern="0" spc="-28" dirty="0">
                <a:solidFill>
                  <a:srgbClr val="E5E0DF"/>
                </a:solidFill>
                <a:latin typeface="Inter" pitchFamily="34" charset="0"/>
                <a:ea typeface="Inter" pitchFamily="34" charset="-122"/>
                <a:cs typeface="Inter" pitchFamily="34" charset="-120"/>
              </a:rPr>
              <a:t>Le passage à la société postindustrielle s'effectue dans un contexte de crise multidimensionnelle de la société industrielle, marqué par un effritement des grands idéaux et un désenchantement du monde.</a:t>
            </a:r>
            <a:endParaRPr lang="en-US" sz="1420" dirty="0"/>
          </a:p>
        </p:txBody>
      </p:sp>
      <p:pic>
        <p:nvPicPr>
          <p:cNvPr id="9" name="Image 2" descr="preencoded.png"/>
          <p:cNvPicPr>
            <a:picLocks noChangeAspect="1"/>
          </p:cNvPicPr>
          <p:nvPr/>
        </p:nvPicPr>
        <p:blipFill>
          <a:blip r:embed="rId5"/>
          <a:stretch>
            <a:fillRect/>
          </a:stretch>
        </p:blipFill>
        <p:spPr>
          <a:xfrm>
            <a:off x="5887760" y="3583305"/>
            <a:ext cx="2854643" cy="721162"/>
          </a:xfrm>
          <a:prstGeom prst="rect">
            <a:avLst/>
          </a:prstGeom>
        </p:spPr>
      </p:pic>
      <p:sp>
        <p:nvSpPr>
          <p:cNvPr id="10" name="Text 5"/>
          <p:cNvSpPr/>
          <p:nvPr/>
        </p:nvSpPr>
        <p:spPr>
          <a:xfrm>
            <a:off x="6068020" y="4574858"/>
            <a:ext cx="2494121" cy="563404"/>
          </a:xfrm>
          <a:prstGeom prst="rect">
            <a:avLst/>
          </a:prstGeom>
          <a:noFill/>
          <a:ln/>
        </p:spPr>
        <p:txBody>
          <a:bodyPr wrap="square" rtlCol="0" anchor="t"/>
          <a:lstStyle/>
          <a:p>
            <a:pPr marL="0" indent="0" algn="l">
              <a:lnSpc>
                <a:spcPts val="2218"/>
              </a:lnSpc>
              <a:buNone/>
            </a:pPr>
            <a:r>
              <a:rPr lang="en-US" sz="1775" b="1" kern="0" spc="-53" dirty="0">
                <a:solidFill>
                  <a:srgbClr val="E5E0DF"/>
                </a:solidFill>
                <a:latin typeface="Inter" pitchFamily="34" charset="0"/>
                <a:ea typeface="Inter" pitchFamily="34" charset="-122"/>
                <a:cs typeface="Inter" pitchFamily="34" charset="-120"/>
              </a:rPr>
              <a:t>Émergence de la société programmée</a:t>
            </a:r>
            <a:endParaRPr lang="en-US" sz="1775" dirty="0"/>
          </a:p>
        </p:txBody>
      </p:sp>
      <p:sp>
        <p:nvSpPr>
          <p:cNvPr id="11" name="Text 6"/>
          <p:cNvSpPr/>
          <p:nvPr/>
        </p:nvSpPr>
        <p:spPr>
          <a:xfrm>
            <a:off x="6068020" y="5246370"/>
            <a:ext cx="2494121" cy="2018586"/>
          </a:xfrm>
          <a:prstGeom prst="rect">
            <a:avLst/>
          </a:prstGeom>
          <a:noFill/>
          <a:ln/>
        </p:spPr>
        <p:txBody>
          <a:bodyPr wrap="square" rtlCol="0" anchor="t"/>
          <a:lstStyle/>
          <a:p>
            <a:pPr marL="0" indent="0" algn="l">
              <a:lnSpc>
                <a:spcPts val="2271"/>
              </a:lnSpc>
              <a:buNone/>
            </a:pPr>
            <a:r>
              <a:rPr lang="en-US" sz="1420" kern="0" spc="-28" dirty="0">
                <a:solidFill>
                  <a:srgbClr val="E5E0DF"/>
                </a:solidFill>
                <a:latin typeface="Inter" pitchFamily="34" charset="0"/>
                <a:ea typeface="Inter" pitchFamily="34" charset="-122"/>
                <a:cs typeface="Inter" pitchFamily="34" charset="-120"/>
              </a:rPr>
              <a:t>Cette crise ouvre la voie à l'avènement d'un nouveau type de société, la société programmée, caractérisée par une intervention systématique pour transformer les styles et modes de vie.</a:t>
            </a:r>
            <a:endParaRPr lang="en-US" sz="1420" dirty="0"/>
          </a:p>
        </p:txBody>
      </p:sp>
      <p:pic>
        <p:nvPicPr>
          <p:cNvPr id="12" name="Image 3" descr="preencoded.png"/>
          <p:cNvPicPr>
            <a:picLocks noChangeAspect="1"/>
          </p:cNvPicPr>
          <p:nvPr/>
        </p:nvPicPr>
        <p:blipFill>
          <a:blip r:embed="rId6"/>
          <a:stretch>
            <a:fillRect/>
          </a:stretch>
        </p:blipFill>
        <p:spPr>
          <a:xfrm>
            <a:off x="8742402" y="3583305"/>
            <a:ext cx="2854762" cy="721162"/>
          </a:xfrm>
          <a:prstGeom prst="rect">
            <a:avLst/>
          </a:prstGeom>
        </p:spPr>
      </p:pic>
      <p:sp>
        <p:nvSpPr>
          <p:cNvPr id="13" name="Text 7"/>
          <p:cNvSpPr/>
          <p:nvPr/>
        </p:nvSpPr>
        <p:spPr>
          <a:xfrm>
            <a:off x="8922663" y="4574858"/>
            <a:ext cx="2253615" cy="281702"/>
          </a:xfrm>
          <a:prstGeom prst="rect">
            <a:avLst/>
          </a:prstGeom>
          <a:noFill/>
          <a:ln/>
        </p:spPr>
        <p:txBody>
          <a:bodyPr wrap="none" rtlCol="0" anchor="t"/>
          <a:lstStyle/>
          <a:p>
            <a:pPr marL="0" indent="0" algn="l">
              <a:lnSpc>
                <a:spcPts val="2218"/>
              </a:lnSpc>
              <a:buNone/>
            </a:pPr>
            <a:r>
              <a:rPr lang="en-US" sz="1775" b="1" kern="0" spc="-53" dirty="0">
                <a:solidFill>
                  <a:srgbClr val="E5E0DF"/>
                </a:solidFill>
                <a:latin typeface="Inter" pitchFamily="34" charset="0"/>
                <a:ea typeface="Inter" pitchFamily="34" charset="-122"/>
                <a:cs typeface="Inter" pitchFamily="34" charset="-120"/>
              </a:rPr>
              <a:t>Enjeux et défis</a:t>
            </a:r>
            <a:endParaRPr lang="en-US" sz="1775" dirty="0"/>
          </a:p>
        </p:txBody>
      </p:sp>
      <p:sp>
        <p:nvSpPr>
          <p:cNvPr id="14" name="Text 8"/>
          <p:cNvSpPr/>
          <p:nvPr/>
        </p:nvSpPr>
        <p:spPr>
          <a:xfrm>
            <a:off x="8922663" y="4964668"/>
            <a:ext cx="2494240" cy="2018586"/>
          </a:xfrm>
          <a:prstGeom prst="rect">
            <a:avLst/>
          </a:prstGeom>
          <a:noFill/>
          <a:ln/>
        </p:spPr>
        <p:txBody>
          <a:bodyPr wrap="square" rtlCol="0" anchor="t"/>
          <a:lstStyle/>
          <a:p>
            <a:pPr marL="0" indent="0" algn="l">
              <a:lnSpc>
                <a:spcPts val="2271"/>
              </a:lnSpc>
              <a:buNone/>
            </a:pPr>
            <a:r>
              <a:rPr lang="en-US" sz="1420" kern="0" spc="-28" dirty="0">
                <a:solidFill>
                  <a:srgbClr val="E5E0DF"/>
                </a:solidFill>
                <a:latin typeface="Inter" pitchFamily="34" charset="0"/>
                <a:ea typeface="Inter" pitchFamily="34" charset="-122"/>
                <a:cs typeface="Inter" pitchFamily="34" charset="-120"/>
              </a:rPr>
              <a:t>Cette société programmée, qui accroît les possibilités de contrôle social, soulève de nouveaux enjeux éthiques et de pouvoir, devenant l'objet de luttes entre les différents acteurs.</a:t>
            </a:r>
            <a:endParaRPr lang="en-US" sz="1420" dirty="0"/>
          </a:p>
        </p:txBody>
      </p:sp>
      <p:pic>
        <p:nvPicPr>
          <p:cNvPr id="15" name="Image 4" descr="preencoded.png">
            <a:hlinkClick r:id="rId7"/>
          </p:cNvPr>
          <p:cNvPicPr>
            <a:picLocks noChangeAspect="1"/>
          </p:cNvPicPr>
          <p:nvPr/>
        </p:nvPicPr>
        <p:blipFill>
          <a:blip r:embed="rId8"/>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830</Words>
  <Application>Microsoft Office PowerPoint</Application>
  <PresentationFormat>Personnalisé</PresentationFormat>
  <Paragraphs>65</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ACER</cp:lastModifiedBy>
  <cp:revision>1</cp:revision>
  <dcterms:created xsi:type="dcterms:W3CDTF">2024-04-25T20:57:28Z</dcterms:created>
  <dcterms:modified xsi:type="dcterms:W3CDTF">2024-04-25T20:59:36Z</dcterms:modified>
</cp:coreProperties>
</file>