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7" r:id="rId3"/>
    <p:sldId id="257" r:id="rId4"/>
    <p:sldId id="258" r:id="rId5"/>
    <p:sldId id="259" r:id="rId6"/>
    <p:sldId id="311" r:id="rId7"/>
    <p:sldId id="260" r:id="rId8"/>
    <p:sldId id="261" r:id="rId9"/>
    <p:sldId id="262" r:id="rId10"/>
    <p:sldId id="263" r:id="rId11"/>
    <p:sldId id="264" r:id="rId12"/>
    <p:sldId id="265" r:id="rId13"/>
    <p:sldId id="304" r:id="rId14"/>
    <p:sldId id="279" r:id="rId15"/>
    <p:sldId id="308" r:id="rId16"/>
    <p:sldId id="309" r:id="rId17"/>
    <p:sldId id="306" r:id="rId18"/>
    <p:sldId id="305" r:id="rId19"/>
    <p:sldId id="31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96" y="126"/>
      </p:cViewPr>
      <p:guideLst/>
    </p:cSldViewPr>
  </p:slideViewPr>
  <p:notesTextViewPr>
    <p:cViewPr>
      <p:scale>
        <a:sx n="1" d="1"/>
        <a:sy n="1" d="1"/>
      </p:scale>
      <p:origin x="0" y="0"/>
    </p:cViewPr>
  </p:notesTextViewPr>
  <p:sorterViewPr>
    <p:cViewPr>
      <p:scale>
        <a:sx n="100" d="100"/>
        <a:sy n="100" d="100"/>
      </p:scale>
      <p:origin x="0" y="-21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EA1DBE7-86AF-4EA7-AD83-8D6B29856681}" type="datetimeFigureOut">
              <a:rPr lang="fr-FR" smtClean="0"/>
              <a:t>01/05/2023</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6C64DA3-83AD-439F-96C1-8ABFD2D7583A}" type="slidenum">
              <a:rPr lang="fr-FR" smtClean="0"/>
              <a:t>‹N°›</a:t>
            </a:fld>
            <a:endParaRPr lang="fr-FR"/>
          </a:p>
        </p:txBody>
      </p:sp>
    </p:spTree>
    <p:extLst>
      <p:ext uri="{BB962C8B-B14F-4D97-AF65-F5344CB8AC3E}">
        <p14:creationId xmlns:p14="http://schemas.microsoft.com/office/powerpoint/2010/main" val="419800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EA1DBE7-86AF-4EA7-AD83-8D6B29856681}" type="datetimeFigureOut">
              <a:rPr lang="fr-FR" smtClean="0"/>
              <a:t>01/05/2023</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C64DA3-83AD-439F-96C1-8ABFD2D7583A}" type="slidenum">
              <a:rPr lang="fr-FR" smtClean="0"/>
              <a:t>‹N°›</a:t>
            </a:fld>
            <a:endParaRPr lang="fr-FR"/>
          </a:p>
        </p:txBody>
      </p:sp>
    </p:spTree>
    <p:extLst>
      <p:ext uri="{BB962C8B-B14F-4D97-AF65-F5344CB8AC3E}">
        <p14:creationId xmlns:p14="http://schemas.microsoft.com/office/powerpoint/2010/main" val="307955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EA1DBE7-86AF-4EA7-AD83-8D6B29856681}" type="datetimeFigureOut">
              <a:rPr lang="fr-FR" smtClean="0"/>
              <a:t>01/05/2023</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C64DA3-83AD-439F-96C1-8ABFD2D7583A}"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8081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CEA1DBE7-86AF-4EA7-AD83-8D6B29856681}" type="datetimeFigureOut">
              <a:rPr lang="fr-FR" smtClean="0"/>
              <a:t>01/05/2023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C64DA3-83AD-439F-96C1-8ABFD2D7583A}" type="slidenum">
              <a:rPr lang="fr-FR" smtClean="0"/>
              <a:t>‹N°›</a:t>
            </a:fld>
            <a:endParaRPr lang="fr-FR"/>
          </a:p>
        </p:txBody>
      </p:sp>
    </p:spTree>
    <p:extLst>
      <p:ext uri="{BB962C8B-B14F-4D97-AF65-F5344CB8AC3E}">
        <p14:creationId xmlns:p14="http://schemas.microsoft.com/office/powerpoint/2010/main" val="2960754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CEA1DBE7-86AF-4EA7-AD83-8D6B29856681}" type="datetimeFigureOut">
              <a:rPr lang="fr-FR" smtClean="0"/>
              <a:t>01/05/2023</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C64DA3-83AD-439F-96C1-8ABFD2D7583A}"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33192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CEA1DBE7-86AF-4EA7-AD83-8D6B29856681}" type="datetimeFigureOut">
              <a:rPr lang="fr-FR" smtClean="0"/>
              <a:t>01/05/2023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C64DA3-83AD-439F-96C1-8ABFD2D7583A}" type="slidenum">
              <a:rPr lang="fr-FR" smtClean="0"/>
              <a:t>‹N°›</a:t>
            </a:fld>
            <a:endParaRPr lang="fr-FR"/>
          </a:p>
        </p:txBody>
      </p:sp>
    </p:spTree>
    <p:extLst>
      <p:ext uri="{BB962C8B-B14F-4D97-AF65-F5344CB8AC3E}">
        <p14:creationId xmlns:p14="http://schemas.microsoft.com/office/powerpoint/2010/main" val="463872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EA1DBE7-86AF-4EA7-AD83-8D6B29856681}" type="datetimeFigureOut">
              <a:rPr lang="fr-FR" smtClean="0"/>
              <a:t>01/05/2023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C64DA3-83AD-439F-96C1-8ABFD2D7583A}" type="slidenum">
              <a:rPr lang="fr-FR" smtClean="0"/>
              <a:t>‹N°›</a:t>
            </a:fld>
            <a:endParaRPr lang="fr-FR"/>
          </a:p>
        </p:txBody>
      </p:sp>
    </p:spTree>
    <p:extLst>
      <p:ext uri="{BB962C8B-B14F-4D97-AF65-F5344CB8AC3E}">
        <p14:creationId xmlns:p14="http://schemas.microsoft.com/office/powerpoint/2010/main" val="2316477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EA1DBE7-86AF-4EA7-AD83-8D6B29856681}" type="datetimeFigureOut">
              <a:rPr lang="fr-FR" smtClean="0"/>
              <a:t>01/05/2023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C64DA3-83AD-439F-96C1-8ABFD2D7583A}" type="slidenum">
              <a:rPr lang="fr-FR" smtClean="0"/>
              <a:t>‹N°›</a:t>
            </a:fld>
            <a:endParaRPr lang="fr-FR"/>
          </a:p>
        </p:txBody>
      </p:sp>
    </p:spTree>
    <p:extLst>
      <p:ext uri="{BB962C8B-B14F-4D97-AF65-F5344CB8AC3E}">
        <p14:creationId xmlns:p14="http://schemas.microsoft.com/office/powerpoint/2010/main" val="97182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EA1DBE7-86AF-4EA7-AD83-8D6B29856681}" type="datetimeFigureOut">
              <a:rPr lang="fr-FR" smtClean="0"/>
              <a:t>01/05/2023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C64DA3-83AD-439F-96C1-8ABFD2D7583A}" type="slidenum">
              <a:rPr lang="fr-FR" smtClean="0"/>
              <a:t>‹N°›</a:t>
            </a:fld>
            <a:endParaRPr lang="fr-FR"/>
          </a:p>
        </p:txBody>
      </p:sp>
    </p:spTree>
    <p:extLst>
      <p:ext uri="{BB962C8B-B14F-4D97-AF65-F5344CB8AC3E}">
        <p14:creationId xmlns:p14="http://schemas.microsoft.com/office/powerpoint/2010/main" val="341957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EA1DBE7-86AF-4EA7-AD83-8D6B29856681}" type="datetimeFigureOut">
              <a:rPr lang="fr-FR" smtClean="0"/>
              <a:t>01/05/2023</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C64DA3-83AD-439F-96C1-8ABFD2D7583A}" type="slidenum">
              <a:rPr lang="fr-FR" smtClean="0"/>
              <a:t>‹N°›</a:t>
            </a:fld>
            <a:endParaRPr lang="fr-FR"/>
          </a:p>
        </p:txBody>
      </p:sp>
    </p:spTree>
    <p:extLst>
      <p:ext uri="{BB962C8B-B14F-4D97-AF65-F5344CB8AC3E}">
        <p14:creationId xmlns:p14="http://schemas.microsoft.com/office/powerpoint/2010/main" val="3991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EA1DBE7-86AF-4EA7-AD83-8D6B29856681}" type="datetimeFigureOut">
              <a:rPr lang="fr-FR" smtClean="0"/>
              <a:t>01/05/2023</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6C64DA3-83AD-439F-96C1-8ABFD2D7583A}" type="slidenum">
              <a:rPr lang="fr-FR" smtClean="0"/>
              <a:t>‹N°›</a:t>
            </a:fld>
            <a:endParaRPr lang="fr-FR"/>
          </a:p>
        </p:txBody>
      </p:sp>
    </p:spTree>
    <p:extLst>
      <p:ext uri="{BB962C8B-B14F-4D97-AF65-F5344CB8AC3E}">
        <p14:creationId xmlns:p14="http://schemas.microsoft.com/office/powerpoint/2010/main" val="412168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EA1DBE7-86AF-4EA7-AD83-8D6B29856681}" type="datetimeFigureOut">
              <a:rPr lang="fr-FR" smtClean="0"/>
              <a:t>01/05/2023</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6C64DA3-83AD-439F-96C1-8ABFD2D7583A}" type="slidenum">
              <a:rPr lang="fr-FR" smtClean="0"/>
              <a:t>‹N°›</a:t>
            </a:fld>
            <a:endParaRPr lang="fr-FR"/>
          </a:p>
        </p:txBody>
      </p:sp>
    </p:spTree>
    <p:extLst>
      <p:ext uri="{BB962C8B-B14F-4D97-AF65-F5344CB8AC3E}">
        <p14:creationId xmlns:p14="http://schemas.microsoft.com/office/powerpoint/2010/main" val="294606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A1DBE7-86AF-4EA7-AD83-8D6B29856681}" type="datetimeFigureOut">
              <a:rPr lang="fr-FR" smtClean="0"/>
              <a:t>01/05/2023</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C64DA3-83AD-439F-96C1-8ABFD2D7583A}" type="slidenum">
              <a:rPr lang="fr-FR" smtClean="0"/>
              <a:t>‹N°›</a:t>
            </a:fld>
            <a:endParaRPr lang="fr-FR"/>
          </a:p>
        </p:txBody>
      </p:sp>
    </p:spTree>
    <p:extLst>
      <p:ext uri="{BB962C8B-B14F-4D97-AF65-F5344CB8AC3E}">
        <p14:creationId xmlns:p14="http://schemas.microsoft.com/office/powerpoint/2010/main" val="299052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1DBE7-86AF-4EA7-AD83-8D6B29856681}" type="datetimeFigureOut">
              <a:rPr lang="fr-FR" smtClean="0"/>
              <a:t>01/05/2023</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C64DA3-83AD-439F-96C1-8ABFD2D7583A}" type="slidenum">
              <a:rPr lang="fr-FR" smtClean="0"/>
              <a:t>‹N°›</a:t>
            </a:fld>
            <a:endParaRPr lang="fr-FR"/>
          </a:p>
        </p:txBody>
      </p:sp>
    </p:spTree>
    <p:extLst>
      <p:ext uri="{BB962C8B-B14F-4D97-AF65-F5344CB8AC3E}">
        <p14:creationId xmlns:p14="http://schemas.microsoft.com/office/powerpoint/2010/main" val="420021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EA1DBE7-86AF-4EA7-AD83-8D6B29856681}" type="datetimeFigureOut">
              <a:rPr lang="fr-FR" smtClean="0"/>
              <a:t>01/05/2023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C64DA3-83AD-439F-96C1-8ABFD2D7583A}" type="slidenum">
              <a:rPr lang="fr-FR" smtClean="0"/>
              <a:t>‹N°›</a:t>
            </a:fld>
            <a:endParaRPr lang="fr-FR"/>
          </a:p>
        </p:txBody>
      </p:sp>
    </p:spTree>
    <p:extLst>
      <p:ext uri="{BB962C8B-B14F-4D97-AF65-F5344CB8AC3E}">
        <p14:creationId xmlns:p14="http://schemas.microsoft.com/office/powerpoint/2010/main" val="328391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EA1DBE7-86AF-4EA7-AD83-8D6B29856681}" type="datetimeFigureOut">
              <a:rPr lang="fr-FR" smtClean="0"/>
              <a:t>01/05/2023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C64DA3-83AD-439F-96C1-8ABFD2D7583A}" type="slidenum">
              <a:rPr lang="fr-FR" smtClean="0"/>
              <a:t>‹N°›</a:t>
            </a:fld>
            <a:endParaRPr lang="fr-FR"/>
          </a:p>
        </p:txBody>
      </p:sp>
    </p:spTree>
    <p:extLst>
      <p:ext uri="{BB962C8B-B14F-4D97-AF65-F5344CB8AC3E}">
        <p14:creationId xmlns:p14="http://schemas.microsoft.com/office/powerpoint/2010/main" val="191284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EA1DBE7-86AF-4EA7-AD83-8D6B29856681}" type="datetimeFigureOut">
              <a:rPr lang="fr-FR" smtClean="0"/>
              <a:t>01/05/2023</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6C64DA3-83AD-439F-96C1-8ABFD2D7583A}" type="slidenum">
              <a:rPr lang="fr-FR" smtClean="0"/>
              <a:t>‹N°›</a:t>
            </a:fld>
            <a:endParaRPr lang="fr-FR"/>
          </a:p>
        </p:txBody>
      </p:sp>
    </p:spTree>
    <p:extLst>
      <p:ext uri="{BB962C8B-B14F-4D97-AF65-F5344CB8AC3E}">
        <p14:creationId xmlns:p14="http://schemas.microsoft.com/office/powerpoint/2010/main" val="1748692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EA9606-8B16-4B63-A52A-B518904C8814}"/>
              </a:ext>
            </a:extLst>
          </p:cNvPr>
          <p:cNvSpPr>
            <a:spLocks noGrp="1"/>
          </p:cNvSpPr>
          <p:nvPr>
            <p:ph type="ctrTitle"/>
          </p:nvPr>
        </p:nvSpPr>
        <p:spPr/>
        <p:txBody>
          <a:bodyPr>
            <a:normAutofit fontScale="90000"/>
          </a:bodyPr>
          <a:lstStyle/>
          <a:p>
            <a:r>
              <a:rPr lang="fr-FR" dirty="0"/>
              <a:t>Nouveau Pacte de l´UE sur  les Migrations et les Refugiés </a:t>
            </a:r>
          </a:p>
        </p:txBody>
      </p:sp>
      <p:sp>
        <p:nvSpPr>
          <p:cNvPr id="3" name="Sous-titre 2">
            <a:extLst>
              <a:ext uri="{FF2B5EF4-FFF2-40B4-BE49-F238E27FC236}">
                <a16:creationId xmlns:a16="http://schemas.microsoft.com/office/drawing/2014/main" id="{E72DFE97-C92B-40C3-ACBD-4DC920718DFD}"/>
              </a:ext>
            </a:extLst>
          </p:cNvPr>
          <p:cNvSpPr>
            <a:spLocks noGrp="1"/>
          </p:cNvSpPr>
          <p:nvPr>
            <p:ph type="subTitle" idx="1"/>
          </p:nvPr>
        </p:nvSpPr>
        <p:spPr/>
        <p:txBody>
          <a:bodyPr>
            <a:normAutofit fontScale="55000" lnSpcReduction="20000"/>
          </a:bodyPr>
          <a:lstStyle/>
          <a:p>
            <a:pPr algn="r"/>
            <a:r>
              <a:rPr lang="fr-FR" sz="3600" dirty="0"/>
              <a:t>Dr Mohamed Saib Musette</a:t>
            </a:r>
          </a:p>
          <a:p>
            <a:pPr algn="r"/>
            <a:r>
              <a:rPr lang="fr-FR" sz="3600" dirty="0"/>
              <a:t>Sociologue- Chercheur, Alger</a:t>
            </a:r>
          </a:p>
          <a:p>
            <a:pPr algn="r"/>
            <a:r>
              <a:rPr lang="fr-FR" sz="3600" dirty="0"/>
              <a:t>saibmusette@gmail.com</a:t>
            </a:r>
          </a:p>
        </p:txBody>
      </p:sp>
      <p:pic>
        <p:nvPicPr>
          <p:cNvPr id="4" name="Picture 2" descr="ПсковГУ получил грант по программе ERASMUS+ Jean Monnet Modules - Псковский  Государственный Университет">
            <a:extLst>
              <a:ext uri="{FF2B5EF4-FFF2-40B4-BE49-F238E27FC236}">
                <a16:creationId xmlns:a16="http://schemas.microsoft.com/office/drawing/2014/main" id="{58F0D9C0-D3A0-5EF5-B927-0EF3DB1CC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62" y="5668128"/>
            <a:ext cx="2363651" cy="10118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urasmus+ Co-funded logo HIGH QUALITY - Center for West European Studies">
            <a:extLst>
              <a:ext uri="{FF2B5EF4-FFF2-40B4-BE49-F238E27FC236}">
                <a16:creationId xmlns:a16="http://schemas.microsoft.com/office/drawing/2014/main" id="{7476FA83-3F99-4FE3-62CC-F37A7D032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038" y="155909"/>
            <a:ext cx="47244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ésultat de recherche d'images pour &quot;université de Bejaia&quot;">
            <a:extLst>
              <a:ext uri="{FF2B5EF4-FFF2-40B4-BE49-F238E27FC236}">
                <a16:creationId xmlns:a16="http://schemas.microsoft.com/office/drawing/2014/main" id="{3EE0F848-28DE-0CB4-481B-0F1598A989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5562" y="178035"/>
            <a:ext cx="2363651" cy="1010461"/>
          </a:xfrm>
          <a:prstGeom prst="rect">
            <a:avLst/>
          </a:prstGeom>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1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40BD13-9AE9-4EDF-9B73-7402D04FA72F}"/>
              </a:ext>
            </a:extLst>
          </p:cNvPr>
          <p:cNvSpPr>
            <a:spLocks noGrp="1"/>
          </p:cNvSpPr>
          <p:nvPr>
            <p:ph type="title"/>
          </p:nvPr>
        </p:nvSpPr>
        <p:spPr/>
        <p:txBody>
          <a:bodyPr/>
          <a:lstStyle/>
          <a:p>
            <a:r>
              <a:rPr lang="fr-FR" dirty="0"/>
              <a:t>Stock de migrants algériens - OCDE</a:t>
            </a:r>
          </a:p>
        </p:txBody>
      </p:sp>
      <p:pic>
        <p:nvPicPr>
          <p:cNvPr id="3" name="Image 2">
            <a:extLst>
              <a:ext uri="{FF2B5EF4-FFF2-40B4-BE49-F238E27FC236}">
                <a16:creationId xmlns:a16="http://schemas.microsoft.com/office/drawing/2014/main" id="{2066A1D2-1FBC-432B-A883-8896778382E8}"/>
              </a:ext>
            </a:extLst>
          </p:cNvPr>
          <p:cNvPicPr>
            <a:picLocks noChangeAspect="1"/>
          </p:cNvPicPr>
          <p:nvPr/>
        </p:nvPicPr>
        <p:blipFill>
          <a:blip r:embed="rId2"/>
          <a:stretch>
            <a:fillRect/>
          </a:stretch>
        </p:blipFill>
        <p:spPr>
          <a:xfrm>
            <a:off x="838200" y="2328423"/>
            <a:ext cx="10790055" cy="2551074"/>
          </a:xfrm>
          <a:prstGeom prst="rect">
            <a:avLst/>
          </a:prstGeom>
        </p:spPr>
      </p:pic>
      <p:sp>
        <p:nvSpPr>
          <p:cNvPr id="4" name="Rectangle 3">
            <a:extLst>
              <a:ext uri="{FF2B5EF4-FFF2-40B4-BE49-F238E27FC236}">
                <a16:creationId xmlns:a16="http://schemas.microsoft.com/office/drawing/2014/main" id="{5C98F972-30DA-4550-853A-47D307F5AEB8}"/>
              </a:ext>
            </a:extLst>
          </p:cNvPr>
          <p:cNvSpPr/>
          <p:nvPr/>
        </p:nvSpPr>
        <p:spPr>
          <a:xfrm>
            <a:off x="1040198" y="5596744"/>
            <a:ext cx="5612434" cy="374077"/>
          </a:xfrm>
          <a:prstGeom prst="rect">
            <a:avLst/>
          </a:prstGeom>
          <a:solidFill>
            <a:schemeClr val="accent6">
              <a:lumMod val="60000"/>
              <a:lumOff val="40000"/>
            </a:schemeClr>
          </a:solidFill>
        </p:spPr>
        <p:txBody>
          <a:bodyPr wrap="none">
            <a:spAutoFit/>
          </a:bodyPr>
          <a:lstStyle/>
          <a:p>
            <a:pPr>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Source : calcul de l'auteur selon la base de l’OCDE (2022)</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FA7E7E8-24B0-4E26-9013-EF84B37A87E3}"/>
              </a:ext>
            </a:extLst>
          </p:cNvPr>
          <p:cNvSpPr/>
          <p:nvPr/>
        </p:nvSpPr>
        <p:spPr>
          <a:xfrm>
            <a:off x="7067550" y="5191125"/>
            <a:ext cx="4867275"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INSEE (2023) apporte des précisions sur les  Algériens en France: Il n´y a que 887 000 personnes nées en Algérie, puis il y a  1118000 des descendants de migrants.</a:t>
            </a:r>
          </a:p>
        </p:txBody>
      </p:sp>
    </p:spTree>
    <p:extLst>
      <p:ext uri="{BB962C8B-B14F-4D97-AF65-F5344CB8AC3E}">
        <p14:creationId xmlns:p14="http://schemas.microsoft.com/office/powerpoint/2010/main" val="233751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604C84-92EF-4E09-B339-E31A77B3369E}"/>
              </a:ext>
            </a:extLst>
          </p:cNvPr>
          <p:cNvSpPr>
            <a:spLocks noGrp="1"/>
          </p:cNvSpPr>
          <p:nvPr>
            <p:ph type="title"/>
          </p:nvPr>
        </p:nvSpPr>
        <p:spPr>
          <a:xfrm>
            <a:off x="2592924" y="624110"/>
            <a:ext cx="9522876" cy="804640"/>
          </a:xfrm>
        </p:spPr>
        <p:txBody>
          <a:bodyPr/>
          <a:lstStyle/>
          <a:p>
            <a:r>
              <a:rPr lang="fr-FR" dirty="0"/>
              <a:t>Flux annuel des migrants algériens - OCDE</a:t>
            </a:r>
          </a:p>
        </p:txBody>
      </p:sp>
      <p:pic>
        <p:nvPicPr>
          <p:cNvPr id="3" name="Image 2">
            <a:extLst>
              <a:ext uri="{FF2B5EF4-FFF2-40B4-BE49-F238E27FC236}">
                <a16:creationId xmlns:a16="http://schemas.microsoft.com/office/drawing/2014/main" id="{826BCD01-AE59-4830-A617-8F28F7271658}"/>
              </a:ext>
            </a:extLst>
          </p:cNvPr>
          <p:cNvPicPr>
            <a:picLocks noChangeAspect="1"/>
          </p:cNvPicPr>
          <p:nvPr/>
        </p:nvPicPr>
        <p:blipFill>
          <a:blip r:embed="rId2"/>
          <a:stretch>
            <a:fillRect/>
          </a:stretch>
        </p:blipFill>
        <p:spPr>
          <a:xfrm>
            <a:off x="1752600" y="2139103"/>
            <a:ext cx="10212149" cy="3576637"/>
          </a:xfrm>
          <a:prstGeom prst="rect">
            <a:avLst/>
          </a:prstGeom>
        </p:spPr>
      </p:pic>
      <p:sp>
        <p:nvSpPr>
          <p:cNvPr id="4" name="Rectangle 3">
            <a:extLst>
              <a:ext uri="{FF2B5EF4-FFF2-40B4-BE49-F238E27FC236}">
                <a16:creationId xmlns:a16="http://schemas.microsoft.com/office/drawing/2014/main" id="{88974D99-1D06-4659-9D9C-7C4FAFFD953D}"/>
              </a:ext>
            </a:extLst>
          </p:cNvPr>
          <p:cNvSpPr/>
          <p:nvPr/>
        </p:nvSpPr>
        <p:spPr>
          <a:xfrm>
            <a:off x="902633" y="6017530"/>
            <a:ext cx="5612434" cy="374077"/>
          </a:xfrm>
          <a:prstGeom prst="rect">
            <a:avLst/>
          </a:prstGeom>
          <a:solidFill>
            <a:schemeClr val="accent6">
              <a:lumMod val="40000"/>
              <a:lumOff val="60000"/>
            </a:schemeClr>
          </a:solidFill>
        </p:spPr>
        <p:txBody>
          <a:bodyPr wrap="none">
            <a:spAutoFit/>
          </a:bodyPr>
          <a:lstStyle/>
          <a:p>
            <a:pPr>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Source : calcul de l'auteur selon la base de l’OCDE (2022)</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804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A677DA-AA93-4F2D-BF72-46320024B5EA}"/>
              </a:ext>
            </a:extLst>
          </p:cNvPr>
          <p:cNvSpPr>
            <a:spLocks noGrp="1"/>
          </p:cNvSpPr>
          <p:nvPr>
            <p:ph type="title"/>
          </p:nvPr>
        </p:nvSpPr>
        <p:spPr/>
        <p:txBody>
          <a:bodyPr/>
          <a:lstStyle/>
          <a:p>
            <a:r>
              <a:rPr lang="fr-FR" dirty="0"/>
              <a:t>Des migrants de niveau supérieur en hausse</a:t>
            </a:r>
          </a:p>
        </p:txBody>
      </p:sp>
      <p:pic>
        <p:nvPicPr>
          <p:cNvPr id="3" name="Image 2">
            <a:extLst>
              <a:ext uri="{FF2B5EF4-FFF2-40B4-BE49-F238E27FC236}">
                <a16:creationId xmlns:a16="http://schemas.microsoft.com/office/drawing/2014/main" id="{2D71B0CB-0076-4F1A-B7D8-1199D4A6299D}"/>
              </a:ext>
            </a:extLst>
          </p:cNvPr>
          <p:cNvPicPr>
            <a:picLocks noChangeAspect="1"/>
          </p:cNvPicPr>
          <p:nvPr/>
        </p:nvPicPr>
        <p:blipFill>
          <a:blip r:embed="rId2"/>
          <a:stretch>
            <a:fillRect/>
          </a:stretch>
        </p:blipFill>
        <p:spPr>
          <a:xfrm>
            <a:off x="1464658" y="1690905"/>
            <a:ext cx="9071172" cy="4531870"/>
          </a:xfrm>
          <a:prstGeom prst="rect">
            <a:avLst/>
          </a:prstGeom>
        </p:spPr>
      </p:pic>
    </p:spTree>
    <p:extLst>
      <p:ext uri="{BB962C8B-B14F-4D97-AF65-F5344CB8AC3E}">
        <p14:creationId xmlns:p14="http://schemas.microsoft.com/office/powerpoint/2010/main" val="1649682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151BE-9C34-44AC-BF1E-336DBC6B13EA}"/>
              </a:ext>
            </a:extLst>
          </p:cNvPr>
          <p:cNvSpPr>
            <a:spLocks noGrp="1"/>
          </p:cNvSpPr>
          <p:nvPr>
            <p:ph type="title"/>
          </p:nvPr>
        </p:nvSpPr>
        <p:spPr>
          <a:xfrm>
            <a:off x="1648618" y="0"/>
            <a:ext cx="10543382" cy="1280890"/>
          </a:xfrm>
        </p:spPr>
        <p:txBody>
          <a:bodyPr>
            <a:normAutofit/>
          </a:bodyPr>
          <a:lstStyle/>
          <a:p>
            <a:r>
              <a:rPr lang="fr-FR" dirty="0"/>
              <a:t>2. Talent Race – </a:t>
            </a:r>
            <a:r>
              <a:rPr lang="en-US" dirty="0"/>
              <a:t>renewed competition with digital economy </a:t>
            </a:r>
            <a:r>
              <a:rPr lang="fr-FR" dirty="0"/>
              <a:t>?</a:t>
            </a:r>
          </a:p>
        </p:txBody>
      </p:sp>
      <p:sp>
        <p:nvSpPr>
          <p:cNvPr id="3" name="Espace réservé du contenu 2">
            <a:extLst>
              <a:ext uri="{FF2B5EF4-FFF2-40B4-BE49-F238E27FC236}">
                <a16:creationId xmlns:a16="http://schemas.microsoft.com/office/drawing/2014/main" id="{2D1C8BF8-5C1A-4E6A-A73D-FEC30ACEF146}"/>
              </a:ext>
            </a:extLst>
          </p:cNvPr>
          <p:cNvSpPr>
            <a:spLocks noGrp="1"/>
          </p:cNvSpPr>
          <p:nvPr>
            <p:ph idx="1"/>
          </p:nvPr>
        </p:nvSpPr>
        <p:spPr>
          <a:xfrm>
            <a:off x="1143000" y="1905000"/>
            <a:ext cx="10820399" cy="1866901"/>
          </a:xfrm>
        </p:spPr>
        <p:txBody>
          <a:bodyPr>
            <a:normAutofit fontScale="92500" lnSpcReduction="20000"/>
          </a:bodyPr>
          <a:lstStyle/>
          <a:p>
            <a:pPr marL="0" indent="0">
              <a:buNone/>
            </a:pPr>
            <a:r>
              <a:rPr lang="en-GB" sz="2400" dirty="0"/>
              <a:t>Many institutions are constructing Talent Index for international comparison. The </a:t>
            </a:r>
            <a:r>
              <a:rPr lang="en-GB" sz="2400" b="1" dirty="0"/>
              <a:t>New EU Pact on Migration (2020) </a:t>
            </a:r>
            <a:r>
              <a:rPr lang="en-GB" sz="2400" dirty="0"/>
              <a:t>has a component on Talent attraction from non EU countries </a:t>
            </a:r>
            <a:r>
              <a:rPr lang="en-GB" sz="2400" b="1" i="1" dirty="0"/>
              <a:t>… </a:t>
            </a:r>
          </a:p>
          <a:p>
            <a:pPr marL="0" indent="0">
              <a:buNone/>
            </a:pPr>
            <a:r>
              <a:rPr lang="en-GB" sz="2400" b="1" dirty="0">
                <a:solidFill>
                  <a:srgbClr val="FF0000"/>
                </a:solidFill>
              </a:rPr>
              <a:t>“</a:t>
            </a:r>
            <a:r>
              <a:rPr lang="en-GB" sz="2400" b="1" i="1" dirty="0">
                <a:solidFill>
                  <a:srgbClr val="FF0000"/>
                </a:solidFill>
              </a:rPr>
              <a:t>The EU is currently losing the global race for talent. </a:t>
            </a:r>
            <a:r>
              <a:rPr lang="en-GB" sz="2400" i="1" dirty="0">
                <a:solidFill>
                  <a:schemeClr val="tx1"/>
                </a:solidFill>
              </a:rPr>
              <a:t>Other OECD countries, such as the USA, Canada, and Australia, are attracting more talent from abroad</a:t>
            </a:r>
            <a:r>
              <a:rPr lang="en-GB" sz="2400" dirty="0">
                <a:solidFill>
                  <a:schemeClr val="tx1"/>
                </a:solidFill>
              </a:rPr>
              <a:t>”</a:t>
            </a:r>
            <a:endParaRPr lang="fr-FR" sz="2400" dirty="0">
              <a:solidFill>
                <a:schemeClr val="tx1"/>
              </a:solidFill>
            </a:endParaRPr>
          </a:p>
        </p:txBody>
      </p:sp>
      <p:pic>
        <p:nvPicPr>
          <p:cNvPr id="4" name="Image 3">
            <a:extLst>
              <a:ext uri="{FF2B5EF4-FFF2-40B4-BE49-F238E27FC236}">
                <a16:creationId xmlns:a16="http://schemas.microsoft.com/office/drawing/2014/main" id="{B372DFCB-14F8-477F-871E-C1212D176039}"/>
              </a:ext>
            </a:extLst>
          </p:cNvPr>
          <p:cNvPicPr>
            <a:picLocks noChangeAspect="1"/>
          </p:cNvPicPr>
          <p:nvPr/>
        </p:nvPicPr>
        <p:blipFill>
          <a:blip r:embed="rId2"/>
          <a:stretch>
            <a:fillRect/>
          </a:stretch>
        </p:blipFill>
        <p:spPr>
          <a:xfrm>
            <a:off x="1143000" y="3890628"/>
            <a:ext cx="7362824" cy="2962720"/>
          </a:xfrm>
          <a:prstGeom prst="rect">
            <a:avLst/>
          </a:prstGeom>
        </p:spPr>
      </p:pic>
      <p:sp>
        <p:nvSpPr>
          <p:cNvPr id="5" name="Rectangle 4">
            <a:extLst>
              <a:ext uri="{FF2B5EF4-FFF2-40B4-BE49-F238E27FC236}">
                <a16:creationId xmlns:a16="http://schemas.microsoft.com/office/drawing/2014/main" id="{8F4D8B8C-4758-47F6-9AE3-0F234204E65F}"/>
              </a:ext>
            </a:extLst>
          </p:cNvPr>
          <p:cNvSpPr/>
          <p:nvPr/>
        </p:nvSpPr>
        <p:spPr>
          <a:xfrm>
            <a:off x="8743950" y="4019327"/>
            <a:ext cx="3371850" cy="2834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2003, of the 21.6 million scientists and engineers in the United States, 16% (3,352,000) were immigrants.. </a:t>
            </a:r>
          </a:p>
          <a:p>
            <a:pPr algn="ctr"/>
            <a:r>
              <a:rPr lang="en-GB" dirty="0"/>
              <a:t>Shortage of STEM Workers since 2016.. Need of more than one million workers in 2024</a:t>
            </a:r>
            <a:endParaRPr lang="en-US" dirty="0"/>
          </a:p>
        </p:txBody>
      </p:sp>
    </p:spTree>
    <p:extLst>
      <p:ext uri="{BB962C8B-B14F-4D97-AF65-F5344CB8AC3E}">
        <p14:creationId xmlns:p14="http://schemas.microsoft.com/office/powerpoint/2010/main" val="2645647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4CA3B-75C8-44EC-B771-5532B896F936}"/>
              </a:ext>
            </a:extLst>
          </p:cNvPr>
          <p:cNvSpPr>
            <a:spLocks noGrp="1"/>
          </p:cNvSpPr>
          <p:nvPr>
            <p:ph type="title"/>
          </p:nvPr>
        </p:nvSpPr>
        <p:spPr>
          <a:xfrm>
            <a:off x="1540412" y="71518"/>
            <a:ext cx="8911687" cy="728441"/>
          </a:xfrm>
        </p:spPr>
        <p:txBody>
          <a:bodyPr/>
          <a:lstStyle/>
          <a:p>
            <a:r>
              <a:rPr lang="fr-FR" dirty="0"/>
              <a:t> Components of  Talent</a:t>
            </a:r>
          </a:p>
        </p:txBody>
      </p:sp>
      <p:pic>
        <p:nvPicPr>
          <p:cNvPr id="5" name="Espace réservé du contenu 4">
            <a:extLst>
              <a:ext uri="{FF2B5EF4-FFF2-40B4-BE49-F238E27FC236}">
                <a16:creationId xmlns:a16="http://schemas.microsoft.com/office/drawing/2014/main" id="{C268635B-7967-48D2-8014-399CC7470C5D}"/>
              </a:ext>
            </a:extLst>
          </p:cNvPr>
          <p:cNvPicPr>
            <a:picLocks noGrp="1" noChangeAspect="1"/>
          </p:cNvPicPr>
          <p:nvPr>
            <p:ph idx="1"/>
          </p:nvPr>
        </p:nvPicPr>
        <p:blipFill>
          <a:blip r:embed="rId2"/>
          <a:stretch>
            <a:fillRect/>
          </a:stretch>
        </p:blipFill>
        <p:spPr>
          <a:xfrm>
            <a:off x="2607995" y="3343347"/>
            <a:ext cx="8915400" cy="2254106"/>
          </a:xfrm>
          <a:prstGeom prst="rect">
            <a:avLst/>
          </a:prstGeom>
        </p:spPr>
      </p:pic>
      <p:sp>
        <p:nvSpPr>
          <p:cNvPr id="6" name="Rectangle 5">
            <a:extLst>
              <a:ext uri="{FF2B5EF4-FFF2-40B4-BE49-F238E27FC236}">
                <a16:creationId xmlns:a16="http://schemas.microsoft.com/office/drawing/2014/main" id="{597E7E16-2209-4389-AF1D-C3BB39564A77}"/>
              </a:ext>
            </a:extLst>
          </p:cNvPr>
          <p:cNvSpPr/>
          <p:nvPr/>
        </p:nvSpPr>
        <p:spPr>
          <a:xfrm>
            <a:off x="2764375" y="6233890"/>
            <a:ext cx="6923088" cy="270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Source: OECD, (2019)</a:t>
            </a:r>
          </a:p>
        </p:txBody>
      </p:sp>
      <p:sp>
        <p:nvSpPr>
          <p:cNvPr id="3" name="Rectangle 2">
            <a:extLst>
              <a:ext uri="{FF2B5EF4-FFF2-40B4-BE49-F238E27FC236}">
                <a16:creationId xmlns:a16="http://schemas.microsoft.com/office/drawing/2014/main" id="{DC9A0C88-FC6D-48BE-BD59-ABE13C53C6E1}"/>
              </a:ext>
            </a:extLst>
          </p:cNvPr>
          <p:cNvSpPr/>
          <p:nvPr/>
        </p:nvSpPr>
        <p:spPr>
          <a:xfrm>
            <a:off x="1739901" y="729909"/>
            <a:ext cx="10651588" cy="2308324"/>
          </a:xfrm>
          <a:prstGeom prst="rect">
            <a:avLst/>
          </a:prstGeom>
        </p:spPr>
        <p:txBody>
          <a:bodyPr wrap="square">
            <a:spAutoFit/>
          </a:bodyPr>
          <a:lstStyle/>
          <a:p>
            <a:r>
              <a:rPr lang="en-GB" dirty="0">
                <a:solidFill>
                  <a:srgbClr val="333333"/>
                </a:solidFill>
                <a:latin typeface="Roboto"/>
              </a:rPr>
              <a:t>Entrepreneurs, technical professionals, international students, writers, and artists experts are among the most </a:t>
            </a:r>
            <a:r>
              <a:rPr lang="en-GB" b="1" dirty="0">
                <a:solidFill>
                  <a:srgbClr val="FF0000"/>
                </a:solidFill>
                <a:latin typeface="Roboto"/>
              </a:rPr>
              <a:t>highly mobile people in the global economy today</a:t>
            </a:r>
            <a:r>
              <a:rPr lang="en-GB" dirty="0">
                <a:solidFill>
                  <a:srgbClr val="333333"/>
                </a:solidFill>
                <a:latin typeface="Roboto"/>
              </a:rPr>
              <a:t>. These talented elite often originate from developing countries and migrate to industrial economies. Many return home with new ideas, experiences, and capital useful for national development, whilst others remain to produce quality goods and services that are useful everywhere in the global economy. “</a:t>
            </a:r>
            <a:r>
              <a:rPr lang="en-GB" i="1" dirty="0">
                <a:solidFill>
                  <a:srgbClr val="333333"/>
                </a:solidFill>
                <a:latin typeface="Roboto"/>
              </a:rPr>
              <a:t>The economic potential of globalization is ultimately dependent on the international mobility of highly talented individuals that transfer knowledge, new technologies, ideas, business capacities, and other creative capabilities“ </a:t>
            </a:r>
            <a:r>
              <a:rPr lang="en-GB" dirty="0">
                <a:solidFill>
                  <a:srgbClr val="333333"/>
                </a:solidFill>
                <a:latin typeface="Roboto"/>
              </a:rPr>
              <a:t>(Solimano, 2008)</a:t>
            </a:r>
            <a:endParaRPr lang="en-US" dirty="0"/>
          </a:p>
        </p:txBody>
      </p:sp>
    </p:spTree>
    <p:extLst>
      <p:ext uri="{BB962C8B-B14F-4D97-AF65-F5344CB8AC3E}">
        <p14:creationId xmlns:p14="http://schemas.microsoft.com/office/powerpoint/2010/main" val="224012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1FA9E6-8900-4822-AE88-F6CA56CF589C}"/>
              </a:ext>
            </a:extLst>
          </p:cNvPr>
          <p:cNvSpPr>
            <a:spLocks noGrp="1"/>
          </p:cNvSpPr>
          <p:nvPr>
            <p:ph type="title"/>
          </p:nvPr>
        </p:nvSpPr>
        <p:spPr>
          <a:xfrm>
            <a:off x="66674" y="1"/>
            <a:ext cx="12125325" cy="876300"/>
          </a:xfrm>
        </p:spPr>
        <p:txBody>
          <a:bodyPr/>
          <a:lstStyle/>
          <a:p>
            <a:r>
              <a:rPr lang="fr-FR" dirty="0"/>
              <a:t>Mobilité internationale des étudiants</a:t>
            </a:r>
          </a:p>
        </p:txBody>
      </p:sp>
      <p:sp>
        <p:nvSpPr>
          <p:cNvPr id="7" name="ZoneTexte 6">
            <a:extLst>
              <a:ext uri="{FF2B5EF4-FFF2-40B4-BE49-F238E27FC236}">
                <a16:creationId xmlns:a16="http://schemas.microsoft.com/office/drawing/2014/main" id="{7A68BEDF-B65B-4278-9C10-2684096E49B2}"/>
              </a:ext>
            </a:extLst>
          </p:cNvPr>
          <p:cNvSpPr txBox="1"/>
          <p:nvPr/>
        </p:nvSpPr>
        <p:spPr>
          <a:xfrm>
            <a:off x="733425" y="5187950"/>
            <a:ext cx="11277600" cy="369332"/>
          </a:xfrm>
          <a:prstGeom prst="rect">
            <a:avLst/>
          </a:prstGeom>
          <a:solidFill>
            <a:schemeClr val="accent6">
              <a:lumMod val="60000"/>
              <a:lumOff val="40000"/>
            </a:schemeClr>
          </a:solidFill>
        </p:spPr>
        <p:txBody>
          <a:bodyPr wrap="square" rtlCol="0">
            <a:spAutoFit/>
          </a:bodyPr>
          <a:lstStyle/>
          <a:p>
            <a:r>
              <a:rPr lang="fr-FR" dirty="0"/>
              <a:t>Source https://ressources.campusfrance.org/publications/chiffres_cles/fr/chiffres_cles_2022_fr.pdf</a:t>
            </a:r>
          </a:p>
        </p:txBody>
      </p:sp>
      <p:sp>
        <p:nvSpPr>
          <p:cNvPr id="8" name="Rectangle 7">
            <a:extLst>
              <a:ext uri="{FF2B5EF4-FFF2-40B4-BE49-F238E27FC236}">
                <a16:creationId xmlns:a16="http://schemas.microsoft.com/office/drawing/2014/main" id="{DAC8E1A6-4CFC-4689-9667-CB7A9EC4ABC3}"/>
              </a:ext>
            </a:extLst>
          </p:cNvPr>
          <p:cNvSpPr/>
          <p:nvPr/>
        </p:nvSpPr>
        <p:spPr>
          <a:xfrm>
            <a:off x="557211" y="1601486"/>
            <a:ext cx="11349039" cy="3353034"/>
          </a:xfrm>
          <a:prstGeom prst="rect">
            <a:avLst/>
          </a:prstGeom>
        </p:spPr>
        <p:txBody>
          <a:bodyPr wrap="square">
            <a:spAutoFit/>
          </a:bodyPr>
          <a:lstStyle/>
          <a:p>
            <a:pPr algn="just">
              <a:lnSpc>
                <a:spcPct val="107000"/>
              </a:lnSpc>
              <a:spcAft>
                <a:spcPts val="0"/>
              </a:spcAft>
            </a:pPr>
            <a:r>
              <a:rPr lang="fr-FR" i="1"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r>
              <a:rPr lang="fr-FR" sz="4000" i="1" dirty="0">
                <a:solidFill>
                  <a:srgbClr val="000000"/>
                </a:solidFill>
                <a:latin typeface="Times New Roman" panose="02020603050405020304" pitchFamily="18" charset="0"/>
                <a:ea typeface="Calibri" panose="020F0502020204030204" pitchFamily="34" charset="0"/>
                <a:cs typeface="Arial" panose="020B0604020202020204" pitchFamily="34" charset="0"/>
              </a:rPr>
              <a:t> En 2019, la France se classe au 7e rang des pays d’accueil ; c’est la destination de plus de 246 000 étudiants en mobilité diplômante, soit </a:t>
            </a:r>
            <a:r>
              <a:rPr lang="fr-FR" sz="4000" b="1" i="1" dirty="0">
                <a:solidFill>
                  <a:srgbClr val="F07E86"/>
                </a:solidFill>
                <a:latin typeface="Times New Roman" panose="02020603050405020304" pitchFamily="18" charset="0"/>
                <a:ea typeface="Calibri" panose="020F0502020204030204" pitchFamily="34" charset="0"/>
                <a:cs typeface="Arial" panose="020B0604020202020204" pitchFamily="34" charset="0"/>
              </a:rPr>
              <a:t>4 % des quelque 6,1 millions d’étudiants internationaux, </a:t>
            </a:r>
            <a:r>
              <a:rPr lang="fr-FR" sz="4000" i="1" dirty="0">
                <a:solidFill>
                  <a:srgbClr val="000000"/>
                </a:solidFill>
                <a:latin typeface="Times New Roman" panose="02020603050405020304" pitchFamily="18" charset="0"/>
                <a:ea typeface="Calibri" panose="020F0502020204030204" pitchFamily="34" charset="0"/>
                <a:cs typeface="Arial" panose="020B0604020202020204" pitchFamily="34" charset="0"/>
              </a:rPr>
              <a:t>dénombrés cette année-là » (Campus France, 2022)</a:t>
            </a:r>
            <a:endParaRPr lang="en-GB"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8587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F7732D-16B7-4B9D-8CAC-25E857471903}"/>
              </a:ext>
            </a:extLst>
          </p:cNvPr>
          <p:cNvSpPr>
            <a:spLocks noGrp="1"/>
          </p:cNvSpPr>
          <p:nvPr>
            <p:ph type="title"/>
          </p:nvPr>
        </p:nvSpPr>
        <p:spPr/>
        <p:txBody>
          <a:bodyPr/>
          <a:lstStyle/>
          <a:p>
            <a:r>
              <a:rPr lang="fr-FR" dirty="0"/>
              <a:t>Migration des médecins</a:t>
            </a:r>
          </a:p>
        </p:txBody>
      </p:sp>
      <p:pic>
        <p:nvPicPr>
          <p:cNvPr id="4" name="Espace réservé du contenu 3">
            <a:extLst>
              <a:ext uri="{FF2B5EF4-FFF2-40B4-BE49-F238E27FC236}">
                <a16:creationId xmlns:a16="http://schemas.microsoft.com/office/drawing/2014/main" id="{B80996D2-7457-4BAD-9BDC-6831D15C94C5}"/>
              </a:ext>
            </a:extLst>
          </p:cNvPr>
          <p:cNvPicPr>
            <a:picLocks noGrp="1"/>
          </p:cNvPicPr>
          <p:nvPr>
            <p:ph idx="1"/>
          </p:nvPr>
        </p:nvPicPr>
        <p:blipFill>
          <a:blip r:embed="rId2"/>
          <a:stretch>
            <a:fillRect/>
          </a:stretch>
        </p:blipFill>
        <p:spPr>
          <a:xfrm>
            <a:off x="1295400" y="1905000"/>
            <a:ext cx="10515600" cy="3121818"/>
          </a:xfrm>
          <a:prstGeom prst="rect">
            <a:avLst/>
          </a:prstGeom>
        </p:spPr>
      </p:pic>
      <p:sp>
        <p:nvSpPr>
          <p:cNvPr id="5" name="Rectangle 4">
            <a:extLst>
              <a:ext uri="{FF2B5EF4-FFF2-40B4-BE49-F238E27FC236}">
                <a16:creationId xmlns:a16="http://schemas.microsoft.com/office/drawing/2014/main" id="{B52AB5D4-322A-427B-81DF-1995C808D8A4}"/>
              </a:ext>
            </a:extLst>
          </p:cNvPr>
          <p:cNvSpPr/>
          <p:nvPr/>
        </p:nvSpPr>
        <p:spPr>
          <a:xfrm>
            <a:off x="838200" y="5635109"/>
            <a:ext cx="5057795" cy="369332"/>
          </a:xfrm>
          <a:prstGeom prst="rect">
            <a:avLst/>
          </a:prstGeom>
        </p:spPr>
        <p:txBody>
          <a:bodyPr wrap="none">
            <a:spAutoFit/>
          </a:bodyPr>
          <a:lstStyle/>
          <a:p>
            <a:r>
              <a:rPr lang="fr-FR" i="1" dirty="0">
                <a:latin typeface="Times New Roman" panose="02020603050405020304" pitchFamily="18" charset="0"/>
                <a:ea typeface="Calibri" panose="020F0502020204030204" pitchFamily="34" charset="0"/>
              </a:rPr>
              <a:t>Extraction de la base de données OCDE, avril 2023.</a:t>
            </a:r>
            <a:endParaRPr lang="fr-FR" dirty="0"/>
          </a:p>
        </p:txBody>
      </p:sp>
    </p:spTree>
    <p:extLst>
      <p:ext uri="{BB962C8B-B14F-4D97-AF65-F5344CB8AC3E}">
        <p14:creationId xmlns:p14="http://schemas.microsoft.com/office/powerpoint/2010/main" val="1505924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C0476B-B0C0-4ECC-8F77-80275D3BE2DA}"/>
              </a:ext>
            </a:extLst>
          </p:cNvPr>
          <p:cNvSpPr>
            <a:spLocks noGrp="1"/>
          </p:cNvSpPr>
          <p:nvPr>
            <p:ph type="title"/>
          </p:nvPr>
        </p:nvSpPr>
        <p:spPr/>
        <p:txBody>
          <a:bodyPr/>
          <a:lstStyle/>
          <a:p>
            <a:r>
              <a:rPr lang="fr-FR" dirty="0"/>
              <a:t>Stock </a:t>
            </a:r>
            <a:r>
              <a:rPr lang="fr-FR"/>
              <a:t>des migrants </a:t>
            </a:r>
            <a:r>
              <a:rPr lang="fr-FR" dirty="0"/>
              <a:t>médecins algériens </a:t>
            </a:r>
          </a:p>
        </p:txBody>
      </p:sp>
      <p:pic>
        <p:nvPicPr>
          <p:cNvPr id="3" name="Image 2">
            <a:extLst>
              <a:ext uri="{FF2B5EF4-FFF2-40B4-BE49-F238E27FC236}">
                <a16:creationId xmlns:a16="http://schemas.microsoft.com/office/drawing/2014/main" id="{B80996D2-7457-4BAD-9BDC-6831D15C94C5}"/>
              </a:ext>
            </a:extLst>
          </p:cNvPr>
          <p:cNvPicPr/>
          <p:nvPr/>
        </p:nvPicPr>
        <p:blipFill>
          <a:blip r:embed="rId2"/>
          <a:stretch>
            <a:fillRect/>
          </a:stretch>
        </p:blipFill>
        <p:spPr>
          <a:xfrm>
            <a:off x="914401" y="1864161"/>
            <a:ext cx="9038803" cy="3759803"/>
          </a:xfrm>
          <a:prstGeom prst="rect">
            <a:avLst/>
          </a:prstGeom>
        </p:spPr>
      </p:pic>
    </p:spTree>
    <p:extLst>
      <p:ext uri="{BB962C8B-B14F-4D97-AF65-F5344CB8AC3E}">
        <p14:creationId xmlns:p14="http://schemas.microsoft.com/office/powerpoint/2010/main" val="2633822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76A476-F8EE-455B-ABC7-E4CF25ED56BB}"/>
              </a:ext>
            </a:extLst>
          </p:cNvPr>
          <p:cNvSpPr>
            <a:spLocks noGrp="1"/>
          </p:cNvSpPr>
          <p:nvPr>
            <p:ph type="title"/>
          </p:nvPr>
        </p:nvSpPr>
        <p:spPr/>
        <p:txBody>
          <a:bodyPr>
            <a:normAutofit fontScale="90000"/>
          </a:bodyPr>
          <a:lstStyle/>
          <a:p>
            <a:r>
              <a:rPr lang="fr-FR" dirty="0"/>
              <a:t>Baisse Intention des migrations  et place de l´Algérie dans les pays du MENA </a:t>
            </a:r>
          </a:p>
        </p:txBody>
      </p:sp>
      <p:pic>
        <p:nvPicPr>
          <p:cNvPr id="3" name="Image 2">
            <a:extLst>
              <a:ext uri="{FF2B5EF4-FFF2-40B4-BE49-F238E27FC236}">
                <a16:creationId xmlns:a16="http://schemas.microsoft.com/office/drawing/2014/main" id="{6A82014E-3829-45EA-AE57-B3D9CDFC5232}"/>
              </a:ext>
            </a:extLst>
          </p:cNvPr>
          <p:cNvPicPr/>
          <p:nvPr/>
        </p:nvPicPr>
        <p:blipFill>
          <a:blip r:embed="rId2"/>
          <a:stretch>
            <a:fillRect/>
          </a:stretch>
        </p:blipFill>
        <p:spPr>
          <a:xfrm>
            <a:off x="6178926" y="1690688"/>
            <a:ext cx="5271303" cy="4073742"/>
          </a:xfrm>
          <a:prstGeom prst="rect">
            <a:avLst/>
          </a:prstGeom>
        </p:spPr>
      </p:pic>
      <p:pic>
        <p:nvPicPr>
          <p:cNvPr id="4" name="Image 3">
            <a:extLst>
              <a:ext uri="{FF2B5EF4-FFF2-40B4-BE49-F238E27FC236}">
                <a16:creationId xmlns:a16="http://schemas.microsoft.com/office/drawing/2014/main" id="{B1508051-73A6-4CDB-9B1E-71D1D0465209}"/>
              </a:ext>
            </a:extLst>
          </p:cNvPr>
          <p:cNvPicPr/>
          <p:nvPr/>
        </p:nvPicPr>
        <p:blipFill>
          <a:blip r:embed="rId3"/>
          <a:stretch>
            <a:fillRect/>
          </a:stretch>
        </p:blipFill>
        <p:spPr>
          <a:xfrm>
            <a:off x="1169354" y="2173714"/>
            <a:ext cx="4236125" cy="3401698"/>
          </a:xfrm>
          <a:prstGeom prst="rect">
            <a:avLst/>
          </a:prstGeom>
        </p:spPr>
      </p:pic>
    </p:spTree>
    <p:extLst>
      <p:ext uri="{BB962C8B-B14F-4D97-AF65-F5344CB8AC3E}">
        <p14:creationId xmlns:p14="http://schemas.microsoft.com/office/powerpoint/2010/main" val="1985091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C8898-38E7-4F11-BCD5-2E5EA56983F5}"/>
              </a:ext>
            </a:extLst>
          </p:cNvPr>
          <p:cNvSpPr>
            <a:spLocks noGrp="1"/>
          </p:cNvSpPr>
          <p:nvPr>
            <p:ph type="title"/>
          </p:nvPr>
        </p:nvSpPr>
        <p:spPr/>
        <p:txBody>
          <a:bodyPr/>
          <a:lstStyle/>
          <a:p>
            <a:r>
              <a:rPr lang="fr-FR" dirty="0"/>
              <a:t>Conclusions</a:t>
            </a:r>
          </a:p>
        </p:txBody>
      </p:sp>
      <p:sp>
        <p:nvSpPr>
          <p:cNvPr id="3" name="Rectangle 2">
            <a:extLst>
              <a:ext uri="{FF2B5EF4-FFF2-40B4-BE49-F238E27FC236}">
                <a16:creationId xmlns:a16="http://schemas.microsoft.com/office/drawing/2014/main" id="{6FF32BDE-EE4A-4D13-BE9C-237DD81FED9F}"/>
              </a:ext>
            </a:extLst>
          </p:cNvPr>
          <p:cNvSpPr/>
          <p:nvPr/>
        </p:nvSpPr>
        <p:spPr>
          <a:xfrm>
            <a:off x="142876" y="1551684"/>
            <a:ext cx="11972924" cy="4419800"/>
          </a:xfrm>
          <a:prstGeom prst="rect">
            <a:avLst/>
          </a:prstGeom>
        </p:spPr>
        <p:txBody>
          <a:bodyPr wrap="square">
            <a:spAutoFit/>
          </a:bodyPr>
          <a:lstStyle/>
          <a:p>
            <a:pPr algn="just">
              <a:lnSpc>
                <a:spcPct val="107000"/>
              </a:lnSpc>
              <a:spcAft>
                <a:spcPts val="0"/>
              </a:spcAft>
            </a:pPr>
            <a:r>
              <a:rPr lang="fr-FR" sz="2400" b="1" dirty="0">
                <a:latin typeface="Times New Roman" panose="02020603050405020304" pitchFamily="18" charset="0"/>
                <a:ea typeface="Calibri" panose="020F0502020204030204" pitchFamily="34" charset="0"/>
                <a:cs typeface="Arial" panose="020B0604020202020204" pitchFamily="34" charset="0"/>
              </a:rPr>
              <a:t>De cette présentation, </a:t>
            </a:r>
            <a:r>
              <a:rPr lang="fr-FR" sz="2400" b="1" i="1" dirty="0">
                <a:latin typeface="Times New Roman" panose="02020603050405020304" pitchFamily="18" charset="0"/>
                <a:ea typeface="Calibri" panose="020F0502020204030204" pitchFamily="34" charset="0"/>
                <a:cs typeface="Arial" panose="020B0604020202020204" pitchFamily="34" charset="0"/>
              </a:rPr>
              <a:t>trois pistes de recherche</a:t>
            </a:r>
            <a:r>
              <a:rPr lang="fr-FR" sz="2400" b="1" dirty="0">
                <a:latin typeface="Times New Roman" panose="02020603050405020304" pitchFamily="18" charset="0"/>
                <a:ea typeface="Calibri" panose="020F0502020204030204" pitchFamily="34" charset="0"/>
                <a:cs typeface="Arial" panose="020B0604020202020204" pitchFamily="34" charset="0"/>
              </a:rPr>
              <a:t> peuvent être dégagées. </a:t>
            </a:r>
          </a:p>
          <a:p>
            <a:pPr algn="just">
              <a:lnSpc>
                <a:spcPct val="107000"/>
              </a:lnSpc>
              <a:spcAft>
                <a:spcPts val="0"/>
              </a:spcAft>
            </a:pP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L="342900" indent="-342900" algn="just">
              <a:lnSpc>
                <a:spcPct val="107000"/>
              </a:lnSpc>
              <a:spcAft>
                <a:spcPts val="0"/>
              </a:spcAft>
              <a:buFont typeface="Arial" panose="020B0604020202020204" pitchFamily="34" charset="0"/>
              <a:buChar char="•"/>
            </a:pPr>
            <a:r>
              <a:rPr lang="fr-FR" sz="2400" dirty="0">
                <a:latin typeface="Times New Roman" panose="02020603050405020304" pitchFamily="18" charset="0"/>
                <a:ea typeface="Calibri" panose="020F0502020204030204" pitchFamily="34" charset="0"/>
                <a:cs typeface="Arial" panose="020B0604020202020204" pitchFamily="34" charset="0"/>
              </a:rPr>
              <a:t>D’abord, dans quelle mesure l´Algérie peut exploiter ce type de partenariat avec les pays de l’UE, dans un objectif de 3-win ?  </a:t>
            </a:r>
          </a:p>
          <a:p>
            <a:pPr marL="342900" indent="-342900" algn="just">
              <a:lnSpc>
                <a:spcPct val="107000"/>
              </a:lnSpc>
              <a:spcAft>
                <a:spcPts val="0"/>
              </a:spcAft>
              <a:buFont typeface="Arial" panose="020B0604020202020204" pitchFamily="34" charset="0"/>
              <a:buChar char="•"/>
            </a:pP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L="342900" indent="-342900" algn="just">
              <a:lnSpc>
                <a:spcPct val="107000"/>
              </a:lnSpc>
              <a:spcAft>
                <a:spcPts val="0"/>
              </a:spcAft>
              <a:buFont typeface="Arial" panose="020B0604020202020204" pitchFamily="34" charset="0"/>
              <a:buChar char="•"/>
            </a:pPr>
            <a:r>
              <a:rPr lang="fr-FR" sz="2400" dirty="0">
                <a:latin typeface="Times New Roman" panose="02020603050405020304" pitchFamily="18" charset="0"/>
                <a:ea typeface="Calibri" panose="020F0502020204030204" pitchFamily="34" charset="0"/>
                <a:cs typeface="Arial" panose="020B0604020202020204" pitchFamily="34" charset="0"/>
              </a:rPr>
              <a:t>Puis, comment accroitre les mobilités estudiantines vers les pays de l’UE, avec une diversification des destinations ? </a:t>
            </a:r>
          </a:p>
          <a:p>
            <a:pPr marL="342900" indent="-342900" algn="just">
              <a:lnSpc>
                <a:spcPct val="107000"/>
              </a:lnSpc>
              <a:spcAft>
                <a:spcPts val="0"/>
              </a:spcAft>
              <a:buFont typeface="Arial" panose="020B0604020202020204" pitchFamily="34" charset="0"/>
              <a:buChar char="•"/>
            </a:pP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L="342900" indent="-342900" algn="just">
              <a:lnSpc>
                <a:spcPct val="107000"/>
              </a:lnSpc>
              <a:spcAft>
                <a:spcPts val="0"/>
              </a:spcAft>
              <a:buFont typeface="Arial" panose="020B0604020202020204" pitchFamily="34" charset="0"/>
              <a:buChar char="•"/>
            </a:pPr>
            <a:r>
              <a:rPr lang="fr-FR" sz="2400" dirty="0">
                <a:latin typeface="Times New Roman" panose="02020603050405020304" pitchFamily="18" charset="0"/>
                <a:ea typeface="Calibri" panose="020F0502020204030204" pitchFamily="34" charset="0"/>
                <a:cs typeface="Arial" panose="020B0604020202020204" pitchFamily="34" charset="0"/>
              </a:rPr>
              <a:t>Enfin, comment faire de la diaspora algérienne, un levier pour les transferts du savoir-faire notamment dans le domaine de l’intelligence artificielle pour une intégration forte de notre économie dans la révolution digitale ?</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944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767595E-CA2C-4B9A-A583-D10FED732138}"/>
              </a:ext>
            </a:extLst>
          </p:cNvPr>
          <p:cNvPicPr>
            <a:picLocks noChangeAspect="1"/>
          </p:cNvPicPr>
          <p:nvPr/>
        </p:nvPicPr>
        <p:blipFill>
          <a:blip r:embed="rId2"/>
          <a:stretch>
            <a:fillRect/>
          </a:stretch>
        </p:blipFill>
        <p:spPr>
          <a:xfrm>
            <a:off x="0" y="1003412"/>
            <a:ext cx="12259433" cy="5854588"/>
          </a:xfrm>
          <a:prstGeom prst="rect">
            <a:avLst/>
          </a:prstGeom>
        </p:spPr>
      </p:pic>
    </p:spTree>
    <p:extLst>
      <p:ext uri="{BB962C8B-B14F-4D97-AF65-F5344CB8AC3E}">
        <p14:creationId xmlns:p14="http://schemas.microsoft.com/office/powerpoint/2010/main" val="204540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7D85C1-46D9-48B7-ABB5-E5F57AD4B2E4}"/>
              </a:ext>
            </a:extLst>
          </p:cNvPr>
          <p:cNvSpPr>
            <a:spLocks noGrp="1"/>
          </p:cNvSpPr>
          <p:nvPr>
            <p:ph type="title"/>
          </p:nvPr>
        </p:nvSpPr>
        <p:spPr/>
        <p:txBody>
          <a:bodyPr/>
          <a:lstStyle/>
          <a:p>
            <a:r>
              <a:rPr lang="fr-FR" dirty="0"/>
              <a:t>Plan </a:t>
            </a:r>
          </a:p>
        </p:txBody>
      </p:sp>
      <p:sp>
        <p:nvSpPr>
          <p:cNvPr id="3" name="Espace réservé du contenu 2">
            <a:extLst>
              <a:ext uri="{FF2B5EF4-FFF2-40B4-BE49-F238E27FC236}">
                <a16:creationId xmlns:a16="http://schemas.microsoft.com/office/drawing/2014/main" id="{31E43562-3A8D-41DF-B823-102710586C5B}"/>
              </a:ext>
            </a:extLst>
          </p:cNvPr>
          <p:cNvSpPr>
            <a:spLocks noGrp="1"/>
          </p:cNvSpPr>
          <p:nvPr>
            <p:ph idx="1"/>
          </p:nvPr>
        </p:nvSpPr>
        <p:spPr>
          <a:xfrm>
            <a:off x="1828800" y="2133600"/>
            <a:ext cx="10363200" cy="3777622"/>
          </a:xfrm>
        </p:spPr>
        <p:txBody>
          <a:bodyPr/>
          <a:lstStyle/>
          <a:p>
            <a:pPr marL="0" indent="0">
              <a:buNone/>
            </a:pPr>
            <a:r>
              <a:rPr lang="fr-FR" sz="3600" dirty="0"/>
              <a:t>Introduction</a:t>
            </a:r>
          </a:p>
          <a:p>
            <a:pPr marL="514350" indent="-514350">
              <a:buAutoNum type="arabicPeriod"/>
            </a:pPr>
            <a:r>
              <a:rPr lang="fr-FR" sz="3600" dirty="0"/>
              <a:t>Profils des migrants dans les pays de l´Union Européenne :</a:t>
            </a:r>
          </a:p>
          <a:p>
            <a:pPr marL="514350" indent="-514350">
              <a:buAutoNum type="arabicPeriod"/>
            </a:pPr>
            <a:r>
              <a:rPr lang="fr-FR" sz="3600" dirty="0"/>
              <a:t>Le Dispositif « </a:t>
            </a:r>
            <a:r>
              <a:rPr lang="fr-FR" sz="3600" i="1" dirty="0">
                <a:solidFill>
                  <a:schemeClr val="tx1"/>
                </a:solidFill>
              </a:rPr>
              <a:t>partenariat pour les talents </a:t>
            </a:r>
            <a:r>
              <a:rPr lang="fr-FR" sz="3600" dirty="0"/>
              <a:t>» du nouveau pacte</a:t>
            </a:r>
          </a:p>
          <a:p>
            <a:pPr marL="0" indent="0">
              <a:buNone/>
            </a:pPr>
            <a:r>
              <a:rPr lang="fr-FR" sz="3600" dirty="0"/>
              <a:t>Conclusions</a:t>
            </a:r>
          </a:p>
          <a:p>
            <a:pPr marL="514350" indent="-514350">
              <a:buAutoNum type="arabicPeriod"/>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82647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C867AA-C2FE-4A1E-B4FB-C1D4DC7DE931}"/>
              </a:ext>
            </a:extLst>
          </p:cNvPr>
          <p:cNvSpPr>
            <a:spLocks noGrp="1"/>
          </p:cNvSpPr>
          <p:nvPr>
            <p:ph type="title"/>
          </p:nvPr>
        </p:nvSpPr>
        <p:spPr>
          <a:xfrm>
            <a:off x="559699" y="0"/>
            <a:ext cx="11862924" cy="619125"/>
          </a:xfrm>
        </p:spPr>
        <p:txBody>
          <a:bodyPr>
            <a:normAutofit fontScale="90000"/>
          </a:bodyPr>
          <a:lstStyle/>
          <a:p>
            <a:r>
              <a:rPr lang="fr-FR" dirty="0"/>
              <a:t>L´UE dans les migrations Internationales : Densité</a:t>
            </a:r>
          </a:p>
        </p:txBody>
      </p:sp>
      <p:sp>
        <p:nvSpPr>
          <p:cNvPr id="4" name="ZoneTexte 3">
            <a:extLst>
              <a:ext uri="{FF2B5EF4-FFF2-40B4-BE49-F238E27FC236}">
                <a16:creationId xmlns:a16="http://schemas.microsoft.com/office/drawing/2014/main" id="{2C745199-ABB5-466C-92DB-38AE7E55BF81}"/>
              </a:ext>
            </a:extLst>
          </p:cNvPr>
          <p:cNvSpPr txBox="1"/>
          <p:nvPr/>
        </p:nvSpPr>
        <p:spPr>
          <a:xfrm>
            <a:off x="8148680" y="2079653"/>
            <a:ext cx="3366286" cy="2308324"/>
          </a:xfrm>
          <a:prstGeom prst="rect">
            <a:avLst/>
          </a:prstGeom>
          <a:noFill/>
        </p:spPr>
        <p:txBody>
          <a:bodyPr wrap="square" rtlCol="0">
            <a:spAutoFit/>
          </a:bodyPr>
          <a:lstStyle/>
          <a:p>
            <a:r>
              <a:rPr lang="en-GB" dirty="0"/>
              <a:t>Migration flows: Immigration to the EU was 2.3 million in 2021. In 2021, </a:t>
            </a:r>
            <a:r>
              <a:rPr lang="en-GB" dirty="0">
                <a:solidFill>
                  <a:srgbClr val="FF0000"/>
                </a:solidFill>
              </a:rPr>
              <a:t>2.3 million immigrants came to the EU from non-EU countries </a:t>
            </a:r>
            <a:r>
              <a:rPr lang="en-GB" dirty="0"/>
              <a:t>and 1.4 million people previously residing in one EU Member State migrated to another Member State.</a:t>
            </a:r>
            <a:endParaRPr lang="fr-FR" dirty="0"/>
          </a:p>
        </p:txBody>
      </p:sp>
      <p:pic>
        <p:nvPicPr>
          <p:cNvPr id="5" name="Image 4">
            <a:extLst>
              <a:ext uri="{FF2B5EF4-FFF2-40B4-BE49-F238E27FC236}">
                <a16:creationId xmlns:a16="http://schemas.microsoft.com/office/drawing/2014/main" id="{ACA7B05F-627F-4B78-9959-93E0E6B43A09}"/>
              </a:ext>
            </a:extLst>
          </p:cNvPr>
          <p:cNvPicPr>
            <a:picLocks noChangeAspect="1"/>
          </p:cNvPicPr>
          <p:nvPr/>
        </p:nvPicPr>
        <p:blipFill>
          <a:blip r:embed="rId2"/>
          <a:stretch>
            <a:fillRect/>
          </a:stretch>
        </p:blipFill>
        <p:spPr>
          <a:xfrm>
            <a:off x="226577" y="1443037"/>
            <a:ext cx="7598421" cy="3971925"/>
          </a:xfrm>
          <a:prstGeom prst="rect">
            <a:avLst/>
          </a:prstGeom>
        </p:spPr>
      </p:pic>
      <p:sp>
        <p:nvSpPr>
          <p:cNvPr id="6" name="ZoneTexte 5">
            <a:extLst>
              <a:ext uri="{FF2B5EF4-FFF2-40B4-BE49-F238E27FC236}">
                <a16:creationId xmlns:a16="http://schemas.microsoft.com/office/drawing/2014/main" id="{CB298AB4-41C5-448A-A772-8D6DFD4DC5F4}"/>
              </a:ext>
            </a:extLst>
          </p:cNvPr>
          <p:cNvSpPr txBox="1"/>
          <p:nvPr/>
        </p:nvSpPr>
        <p:spPr>
          <a:xfrm>
            <a:off x="436969" y="6060935"/>
            <a:ext cx="10438727" cy="307777"/>
          </a:xfrm>
          <a:prstGeom prst="rect">
            <a:avLst/>
          </a:prstGeom>
          <a:solidFill>
            <a:schemeClr val="accent6">
              <a:lumMod val="60000"/>
              <a:lumOff val="40000"/>
            </a:schemeClr>
          </a:solidFill>
        </p:spPr>
        <p:txBody>
          <a:bodyPr wrap="square" rtlCol="0">
            <a:spAutoFit/>
          </a:bodyPr>
          <a:lstStyle/>
          <a:p>
            <a:r>
              <a:rPr lang="fr-FR" sz="1400"/>
              <a:t>https://commission.europa.eu/strategy-and-policy/priorities-2019-2024/promoting-our-european-way-life/statistics-migration-europe_en</a:t>
            </a:r>
            <a:endParaRPr lang="fr-FR" sz="1400" dirty="0"/>
          </a:p>
        </p:txBody>
      </p:sp>
    </p:spTree>
    <p:extLst>
      <p:ext uri="{BB962C8B-B14F-4D97-AF65-F5344CB8AC3E}">
        <p14:creationId xmlns:p14="http://schemas.microsoft.com/office/powerpoint/2010/main" val="259818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F221A7-C861-4CA2-80D2-F6AD6D67FA8D}"/>
              </a:ext>
            </a:extLst>
          </p:cNvPr>
          <p:cNvSpPr>
            <a:spLocks noGrp="1"/>
          </p:cNvSpPr>
          <p:nvPr>
            <p:ph type="title"/>
          </p:nvPr>
        </p:nvSpPr>
        <p:spPr/>
        <p:txBody>
          <a:bodyPr/>
          <a:lstStyle/>
          <a:p>
            <a:r>
              <a:rPr lang="fr-FR" dirty="0"/>
              <a:t>Profils des migrants dans les pays de l´UE</a:t>
            </a:r>
          </a:p>
        </p:txBody>
      </p:sp>
      <p:pic>
        <p:nvPicPr>
          <p:cNvPr id="6" name="Image 5">
            <a:extLst>
              <a:ext uri="{FF2B5EF4-FFF2-40B4-BE49-F238E27FC236}">
                <a16:creationId xmlns:a16="http://schemas.microsoft.com/office/drawing/2014/main" id="{3528F9F4-16BB-4DA0-8C39-2850D3953381}"/>
              </a:ext>
            </a:extLst>
          </p:cNvPr>
          <p:cNvPicPr>
            <a:picLocks noChangeAspect="1"/>
          </p:cNvPicPr>
          <p:nvPr/>
        </p:nvPicPr>
        <p:blipFill>
          <a:blip r:embed="rId2"/>
          <a:stretch>
            <a:fillRect/>
          </a:stretch>
        </p:blipFill>
        <p:spPr>
          <a:xfrm>
            <a:off x="1536727" y="1863725"/>
            <a:ext cx="8246543" cy="3760240"/>
          </a:xfrm>
          <a:prstGeom prst="rect">
            <a:avLst/>
          </a:prstGeom>
        </p:spPr>
      </p:pic>
      <p:sp>
        <p:nvSpPr>
          <p:cNvPr id="7" name="ZoneTexte 6">
            <a:extLst>
              <a:ext uri="{FF2B5EF4-FFF2-40B4-BE49-F238E27FC236}">
                <a16:creationId xmlns:a16="http://schemas.microsoft.com/office/drawing/2014/main" id="{0B9CD498-5FCF-4A4B-AA03-D7DD82EBCFBD}"/>
              </a:ext>
            </a:extLst>
          </p:cNvPr>
          <p:cNvSpPr txBox="1"/>
          <p:nvPr/>
        </p:nvSpPr>
        <p:spPr>
          <a:xfrm>
            <a:off x="436969" y="6060935"/>
            <a:ext cx="10438727" cy="307777"/>
          </a:xfrm>
          <a:prstGeom prst="rect">
            <a:avLst/>
          </a:prstGeom>
          <a:solidFill>
            <a:schemeClr val="accent6">
              <a:lumMod val="60000"/>
              <a:lumOff val="40000"/>
            </a:schemeClr>
          </a:solidFill>
        </p:spPr>
        <p:txBody>
          <a:bodyPr wrap="square" rtlCol="0">
            <a:spAutoFit/>
          </a:bodyPr>
          <a:lstStyle/>
          <a:p>
            <a:r>
              <a:rPr lang="fr-FR" sz="1400" dirty="0"/>
              <a:t>https://commission.europa.eu/strategy-and-policy/priorities-2019-2024/promoting-our-european-way-life/statistics-migration-europe_en</a:t>
            </a:r>
          </a:p>
        </p:txBody>
      </p:sp>
    </p:spTree>
    <p:extLst>
      <p:ext uri="{BB962C8B-B14F-4D97-AF65-F5344CB8AC3E}">
        <p14:creationId xmlns:p14="http://schemas.microsoft.com/office/powerpoint/2010/main" val="428143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3758A9-ECCF-4188-8E44-15F1CDA25EAA}"/>
              </a:ext>
            </a:extLst>
          </p:cNvPr>
          <p:cNvSpPr/>
          <p:nvPr/>
        </p:nvSpPr>
        <p:spPr>
          <a:xfrm>
            <a:off x="1038225" y="6658351"/>
            <a:ext cx="5619750" cy="22822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Source . INSEE, 2023</a:t>
            </a:r>
          </a:p>
        </p:txBody>
      </p:sp>
      <p:pic>
        <p:nvPicPr>
          <p:cNvPr id="5" name="Image 4">
            <a:extLst>
              <a:ext uri="{FF2B5EF4-FFF2-40B4-BE49-F238E27FC236}">
                <a16:creationId xmlns:a16="http://schemas.microsoft.com/office/drawing/2014/main" id="{F21BC3E7-F117-42DB-B6B5-904D39D98351}"/>
              </a:ext>
            </a:extLst>
          </p:cNvPr>
          <p:cNvPicPr>
            <a:picLocks noChangeAspect="1"/>
          </p:cNvPicPr>
          <p:nvPr/>
        </p:nvPicPr>
        <p:blipFill>
          <a:blip r:embed="rId2"/>
          <a:stretch>
            <a:fillRect/>
          </a:stretch>
        </p:blipFill>
        <p:spPr>
          <a:xfrm>
            <a:off x="0" y="256799"/>
            <a:ext cx="12192000" cy="6344401"/>
          </a:xfrm>
          <a:prstGeom prst="rect">
            <a:avLst/>
          </a:prstGeom>
        </p:spPr>
      </p:pic>
    </p:spTree>
    <p:extLst>
      <p:ext uri="{BB962C8B-B14F-4D97-AF65-F5344CB8AC3E}">
        <p14:creationId xmlns:p14="http://schemas.microsoft.com/office/powerpoint/2010/main" val="41979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83748C-672C-4A1B-90B0-74A14184EE2E}"/>
              </a:ext>
            </a:extLst>
          </p:cNvPr>
          <p:cNvSpPr>
            <a:spLocks noGrp="1"/>
          </p:cNvSpPr>
          <p:nvPr>
            <p:ph type="title"/>
          </p:nvPr>
        </p:nvSpPr>
        <p:spPr>
          <a:xfrm>
            <a:off x="1784822" y="147860"/>
            <a:ext cx="10288116" cy="709390"/>
          </a:xfrm>
        </p:spPr>
        <p:txBody>
          <a:bodyPr/>
          <a:lstStyle/>
          <a:p>
            <a:r>
              <a:rPr lang="fr-FR" dirty="0"/>
              <a:t>Emploi des migrants dans les pays de l´UE</a:t>
            </a:r>
          </a:p>
        </p:txBody>
      </p:sp>
      <p:sp>
        <p:nvSpPr>
          <p:cNvPr id="3" name="Rectangle 2">
            <a:extLst>
              <a:ext uri="{FF2B5EF4-FFF2-40B4-BE49-F238E27FC236}">
                <a16:creationId xmlns:a16="http://schemas.microsoft.com/office/drawing/2014/main" id="{21DE5461-43C4-4261-800F-AB0157B9C98F}"/>
              </a:ext>
            </a:extLst>
          </p:cNvPr>
          <p:cNvSpPr/>
          <p:nvPr/>
        </p:nvSpPr>
        <p:spPr>
          <a:xfrm>
            <a:off x="800733" y="1237366"/>
            <a:ext cx="11272205" cy="1477328"/>
          </a:xfrm>
          <a:prstGeom prst="rect">
            <a:avLst/>
          </a:prstGeom>
        </p:spPr>
        <p:txBody>
          <a:bodyPr wrap="square">
            <a:spAutoFit/>
          </a:bodyPr>
          <a:lstStyle/>
          <a:p>
            <a:r>
              <a:rPr lang="en-GB" b="0" i="0" dirty="0">
                <a:solidFill>
                  <a:srgbClr val="404040"/>
                </a:solidFill>
                <a:effectLst/>
                <a:latin typeface="arial" panose="020B0604020202020204" pitchFamily="34" charset="0"/>
              </a:rPr>
              <a:t>In 2021, </a:t>
            </a:r>
            <a:r>
              <a:rPr lang="en-GB" b="0" i="0" dirty="0">
                <a:solidFill>
                  <a:srgbClr val="FF0000"/>
                </a:solidFill>
                <a:effectLst/>
                <a:latin typeface="arial" panose="020B0604020202020204" pitchFamily="34" charset="0"/>
              </a:rPr>
              <a:t>8.84 million non-EU citizens </a:t>
            </a:r>
            <a:r>
              <a:rPr lang="en-GB" b="0" i="0" dirty="0">
                <a:solidFill>
                  <a:srgbClr val="404040"/>
                </a:solidFill>
                <a:effectLst/>
                <a:latin typeface="arial" panose="020B0604020202020204" pitchFamily="34" charset="0"/>
              </a:rPr>
              <a:t>were employed in the EU labour market, out of 189.7 million persons aged from 20 to 64, corresponding to </a:t>
            </a:r>
            <a:r>
              <a:rPr lang="en-GB" b="0" i="0" dirty="0">
                <a:solidFill>
                  <a:srgbClr val="FF0000"/>
                </a:solidFill>
                <a:effectLst/>
                <a:latin typeface="arial" panose="020B0604020202020204" pitchFamily="34" charset="0"/>
              </a:rPr>
              <a:t>4.7% of the total.</a:t>
            </a:r>
          </a:p>
          <a:p>
            <a:r>
              <a:rPr lang="en-GB" b="0" i="0" dirty="0">
                <a:solidFill>
                  <a:srgbClr val="404040"/>
                </a:solidFill>
                <a:effectLst/>
                <a:latin typeface="arial" panose="020B0604020202020204" pitchFamily="34" charset="0"/>
              </a:rPr>
              <a:t>The employment rate in the EU in the working-age population is higher for EU citizens (74%), than for non-EU citizens (59.1%) in 2021.</a:t>
            </a:r>
          </a:p>
          <a:p>
            <a:r>
              <a:rPr lang="en-GB" b="1" i="0" dirty="0">
                <a:solidFill>
                  <a:srgbClr val="404040"/>
                </a:solidFill>
                <a:effectLst/>
                <a:latin typeface="arial" panose="020B0604020202020204" pitchFamily="34" charset="0"/>
              </a:rPr>
              <a:t>Fact to consider: </a:t>
            </a:r>
            <a:r>
              <a:rPr lang="en-GB" b="1" i="0" dirty="0">
                <a:solidFill>
                  <a:srgbClr val="FF0000"/>
                </a:solidFill>
                <a:effectLst/>
                <a:latin typeface="arial" panose="020B0604020202020204" pitchFamily="34" charset="0"/>
              </a:rPr>
              <a:t>Many non-EU citizens are "essential workers"</a:t>
            </a:r>
          </a:p>
        </p:txBody>
      </p:sp>
      <p:pic>
        <p:nvPicPr>
          <p:cNvPr id="4" name="Image 3">
            <a:extLst>
              <a:ext uri="{FF2B5EF4-FFF2-40B4-BE49-F238E27FC236}">
                <a16:creationId xmlns:a16="http://schemas.microsoft.com/office/drawing/2014/main" id="{1EF7B0B6-3ED0-4AB2-A7F0-9DA69AD40242}"/>
              </a:ext>
            </a:extLst>
          </p:cNvPr>
          <p:cNvPicPr>
            <a:picLocks noChangeAspect="1"/>
          </p:cNvPicPr>
          <p:nvPr/>
        </p:nvPicPr>
        <p:blipFill>
          <a:blip r:embed="rId2"/>
          <a:stretch>
            <a:fillRect/>
          </a:stretch>
        </p:blipFill>
        <p:spPr>
          <a:xfrm>
            <a:off x="1290637" y="2956466"/>
            <a:ext cx="8805863" cy="3378313"/>
          </a:xfrm>
          <a:prstGeom prst="rect">
            <a:avLst/>
          </a:prstGeom>
        </p:spPr>
      </p:pic>
      <p:sp>
        <p:nvSpPr>
          <p:cNvPr id="5" name="ZoneTexte 4">
            <a:extLst>
              <a:ext uri="{FF2B5EF4-FFF2-40B4-BE49-F238E27FC236}">
                <a16:creationId xmlns:a16="http://schemas.microsoft.com/office/drawing/2014/main" id="{AF65E525-070D-41CA-896B-69FFFF9F0497}"/>
              </a:ext>
            </a:extLst>
          </p:cNvPr>
          <p:cNvSpPr txBox="1"/>
          <p:nvPr/>
        </p:nvSpPr>
        <p:spPr>
          <a:xfrm>
            <a:off x="408394" y="6334780"/>
            <a:ext cx="11664544" cy="523220"/>
          </a:xfrm>
          <a:prstGeom prst="rect">
            <a:avLst/>
          </a:prstGeom>
          <a:solidFill>
            <a:schemeClr val="accent6">
              <a:lumMod val="60000"/>
              <a:lumOff val="40000"/>
            </a:schemeClr>
          </a:solidFill>
        </p:spPr>
        <p:txBody>
          <a:bodyPr wrap="square" rtlCol="0">
            <a:spAutoFit/>
          </a:bodyPr>
          <a:lstStyle/>
          <a:p>
            <a:r>
              <a:rPr lang="fr-FR" sz="1400" dirty="0"/>
              <a:t>https://commission.europa.eu/strategy-and-policy/priorities-2019-2024/promoting-our-european-way-life/statistics-migration-europe_en</a:t>
            </a:r>
          </a:p>
        </p:txBody>
      </p:sp>
    </p:spTree>
    <p:extLst>
      <p:ext uri="{BB962C8B-B14F-4D97-AF65-F5344CB8AC3E}">
        <p14:creationId xmlns:p14="http://schemas.microsoft.com/office/powerpoint/2010/main" val="37233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721E99-F095-4356-891F-A9115CE2B93B}"/>
              </a:ext>
            </a:extLst>
          </p:cNvPr>
          <p:cNvSpPr>
            <a:spLocks noGrp="1"/>
          </p:cNvSpPr>
          <p:nvPr>
            <p:ph type="title"/>
          </p:nvPr>
        </p:nvSpPr>
        <p:spPr/>
        <p:txBody>
          <a:bodyPr/>
          <a:lstStyle/>
          <a:p>
            <a:r>
              <a:rPr lang="fr-FR" dirty="0"/>
              <a:t>Des niches sectorielles</a:t>
            </a:r>
          </a:p>
        </p:txBody>
      </p:sp>
      <p:pic>
        <p:nvPicPr>
          <p:cNvPr id="3" name="Image 2">
            <a:extLst>
              <a:ext uri="{FF2B5EF4-FFF2-40B4-BE49-F238E27FC236}">
                <a16:creationId xmlns:a16="http://schemas.microsoft.com/office/drawing/2014/main" id="{4BE3EF34-25F0-4EA0-857B-55F344BC8D29}"/>
              </a:ext>
            </a:extLst>
          </p:cNvPr>
          <p:cNvPicPr>
            <a:picLocks noChangeAspect="1"/>
          </p:cNvPicPr>
          <p:nvPr/>
        </p:nvPicPr>
        <p:blipFill>
          <a:blip r:embed="rId2"/>
          <a:stretch>
            <a:fillRect/>
          </a:stretch>
        </p:blipFill>
        <p:spPr>
          <a:xfrm>
            <a:off x="90487" y="1694074"/>
            <a:ext cx="9603771" cy="4630526"/>
          </a:xfrm>
          <a:prstGeom prst="rect">
            <a:avLst/>
          </a:prstGeom>
        </p:spPr>
      </p:pic>
      <p:sp>
        <p:nvSpPr>
          <p:cNvPr id="4" name="ZoneTexte 3">
            <a:extLst>
              <a:ext uri="{FF2B5EF4-FFF2-40B4-BE49-F238E27FC236}">
                <a16:creationId xmlns:a16="http://schemas.microsoft.com/office/drawing/2014/main" id="{5FF88CF3-01D3-4553-9DD7-F0C22AB67DFD}"/>
              </a:ext>
            </a:extLst>
          </p:cNvPr>
          <p:cNvSpPr txBox="1"/>
          <p:nvPr/>
        </p:nvSpPr>
        <p:spPr>
          <a:xfrm>
            <a:off x="265519" y="6324601"/>
            <a:ext cx="11859806" cy="307777"/>
          </a:xfrm>
          <a:prstGeom prst="rect">
            <a:avLst/>
          </a:prstGeom>
          <a:solidFill>
            <a:schemeClr val="accent6">
              <a:lumMod val="60000"/>
              <a:lumOff val="40000"/>
            </a:schemeClr>
          </a:solidFill>
        </p:spPr>
        <p:txBody>
          <a:bodyPr wrap="square" rtlCol="0">
            <a:spAutoFit/>
          </a:bodyPr>
          <a:lstStyle/>
          <a:p>
            <a:r>
              <a:rPr lang="fr-FR" sz="1400" dirty="0"/>
              <a:t>https://commission.europa.eu/strategy-and-policy/priorities-2019-2024/promoting-our-european-way-life/statistics-migration-europe_en</a:t>
            </a:r>
          </a:p>
        </p:txBody>
      </p:sp>
    </p:spTree>
    <p:extLst>
      <p:ext uri="{BB962C8B-B14F-4D97-AF65-F5344CB8AC3E}">
        <p14:creationId xmlns:p14="http://schemas.microsoft.com/office/powerpoint/2010/main" val="356780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185C30-E0FA-435B-BBD1-28E2A93F335D}"/>
              </a:ext>
            </a:extLst>
          </p:cNvPr>
          <p:cNvSpPr>
            <a:spLocks noGrp="1"/>
          </p:cNvSpPr>
          <p:nvPr>
            <p:ph type="title"/>
          </p:nvPr>
        </p:nvSpPr>
        <p:spPr/>
        <p:txBody>
          <a:bodyPr/>
          <a:lstStyle/>
          <a:p>
            <a:r>
              <a:rPr lang="fr-FR" dirty="0"/>
              <a:t>Des niches professionnelles</a:t>
            </a:r>
          </a:p>
        </p:txBody>
      </p:sp>
      <p:pic>
        <p:nvPicPr>
          <p:cNvPr id="3" name="Image 2">
            <a:extLst>
              <a:ext uri="{FF2B5EF4-FFF2-40B4-BE49-F238E27FC236}">
                <a16:creationId xmlns:a16="http://schemas.microsoft.com/office/drawing/2014/main" id="{15F64FEF-7C49-4441-9315-541D3092CE90}"/>
              </a:ext>
            </a:extLst>
          </p:cNvPr>
          <p:cNvPicPr>
            <a:picLocks noChangeAspect="1"/>
          </p:cNvPicPr>
          <p:nvPr/>
        </p:nvPicPr>
        <p:blipFill>
          <a:blip r:embed="rId2"/>
          <a:stretch>
            <a:fillRect/>
          </a:stretch>
        </p:blipFill>
        <p:spPr>
          <a:xfrm>
            <a:off x="1361969" y="1523541"/>
            <a:ext cx="9468061" cy="5027762"/>
          </a:xfrm>
          <a:prstGeom prst="rect">
            <a:avLst/>
          </a:prstGeom>
        </p:spPr>
      </p:pic>
      <p:sp>
        <p:nvSpPr>
          <p:cNvPr id="4" name="ZoneTexte 3">
            <a:extLst>
              <a:ext uri="{FF2B5EF4-FFF2-40B4-BE49-F238E27FC236}">
                <a16:creationId xmlns:a16="http://schemas.microsoft.com/office/drawing/2014/main" id="{3B54250F-69E2-4AB6-83FA-24ECBBEA955B}"/>
              </a:ext>
            </a:extLst>
          </p:cNvPr>
          <p:cNvSpPr txBox="1"/>
          <p:nvPr/>
        </p:nvSpPr>
        <p:spPr>
          <a:xfrm>
            <a:off x="314325" y="6243526"/>
            <a:ext cx="11877675" cy="307777"/>
          </a:xfrm>
          <a:prstGeom prst="rect">
            <a:avLst/>
          </a:prstGeom>
          <a:solidFill>
            <a:schemeClr val="accent6">
              <a:lumMod val="60000"/>
              <a:lumOff val="40000"/>
            </a:schemeClr>
          </a:solidFill>
        </p:spPr>
        <p:txBody>
          <a:bodyPr wrap="square" rtlCol="0">
            <a:spAutoFit/>
          </a:bodyPr>
          <a:lstStyle/>
          <a:p>
            <a:r>
              <a:rPr lang="fr-FR" sz="1400" dirty="0"/>
              <a:t>https://commission.europa.eu/strategy-and-policy/priorities-2019-2024/promoting-our-european-way-life/statistics-migration-europe_en</a:t>
            </a:r>
          </a:p>
        </p:txBody>
      </p:sp>
    </p:spTree>
    <p:extLst>
      <p:ext uri="{BB962C8B-B14F-4D97-AF65-F5344CB8AC3E}">
        <p14:creationId xmlns:p14="http://schemas.microsoft.com/office/powerpoint/2010/main" val="3392634720"/>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653</TotalTime>
  <Words>817</Words>
  <Application>Microsoft Office PowerPoint</Application>
  <PresentationFormat>Grand écran</PresentationFormat>
  <Paragraphs>54</Paragraphs>
  <Slides>19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Arial</vt:lpstr>
      <vt:lpstr>Calibri</vt:lpstr>
      <vt:lpstr>Century Gothic</vt:lpstr>
      <vt:lpstr>Roboto</vt:lpstr>
      <vt:lpstr>Times New Roman</vt:lpstr>
      <vt:lpstr>Wingdings 3</vt:lpstr>
      <vt:lpstr>Brin</vt:lpstr>
      <vt:lpstr>Nouveau Pacte de l´UE sur  les Migrations et les Refugiés </vt:lpstr>
      <vt:lpstr>Présentation PowerPoint</vt:lpstr>
      <vt:lpstr>Plan </vt:lpstr>
      <vt:lpstr>L´UE dans les migrations Internationales : Densité</vt:lpstr>
      <vt:lpstr>Profils des migrants dans les pays de l´UE</vt:lpstr>
      <vt:lpstr>Présentation PowerPoint</vt:lpstr>
      <vt:lpstr>Emploi des migrants dans les pays de l´UE</vt:lpstr>
      <vt:lpstr>Des niches sectorielles</vt:lpstr>
      <vt:lpstr>Des niches professionnelles</vt:lpstr>
      <vt:lpstr>Stock de migrants algériens - OCDE</vt:lpstr>
      <vt:lpstr>Flux annuel des migrants algériens - OCDE</vt:lpstr>
      <vt:lpstr>Des migrants de niveau supérieur en hausse</vt:lpstr>
      <vt:lpstr>2. Talent Race – renewed competition with digital economy ?</vt:lpstr>
      <vt:lpstr> Components of  Talent</vt:lpstr>
      <vt:lpstr>Mobilité internationale des étudiants</vt:lpstr>
      <vt:lpstr>Migration des médecins</vt:lpstr>
      <vt:lpstr>Stock des migrants médecins algériens </vt:lpstr>
      <vt:lpstr>Baisse Intention des migrations  et place de l´Algérie dans les pays du MENA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Nouveau Pacte de l´UE sur  les Migrations et les Refugiés</dc:title>
  <dc:creator>mohamed saib musette</dc:creator>
  <cp:lastModifiedBy>Zahir Hadibi</cp:lastModifiedBy>
  <cp:revision>28</cp:revision>
  <dcterms:created xsi:type="dcterms:W3CDTF">2023-04-25T18:14:07Z</dcterms:created>
  <dcterms:modified xsi:type="dcterms:W3CDTF">2023-05-01T20:00:26Z</dcterms:modified>
</cp:coreProperties>
</file>