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7" r:id="rId3"/>
    <p:sldId id="324" r:id="rId4"/>
    <p:sldId id="316" r:id="rId5"/>
    <p:sldId id="319" r:id="rId6"/>
    <p:sldId id="320" r:id="rId7"/>
    <p:sldId id="321" r:id="rId8"/>
    <p:sldId id="318" r:id="rId9"/>
    <p:sldId id="317" r:id="rId10"/>
    <p:sldId id="322" r:id="rId11"/>
    <p:sldId id="323" r:id="rId12"/>
    <p:sldId id="294" r:id="rId13"/>
    <p:sldId id="28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706" autoAdjust="0"/>
    <p:restoredTop sz="94660"/>
  </p:normalViewPr>
  <p:slideViewPr>
    <p:cSldViewPr>
      <p:cViewPr varScale="1">
        <p:scale>
          <a:sx n="69" d="100"/>
          <a:sy n="69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D4F8-DF25-4B42-ABFF-493BC2DFF6B1}" type="datetimeFigureOut">
              <a:rPr lang="fr-FR" smtClean="0"/>
              <a:pPr/>
              <a:t>22/05/2024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E0AEE-1644-43C3-AE5B-5B2A176037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825D8E-019A-4294-B10D-53BC6A08BF54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0F0E8-B694-434F-9618-004E87BAEAEB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EC0A4-6D01-4CA5-AC88-AC1E207E0C6E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79AE-EC7E-4C81-9A2B-BC527466B9BD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5C8C9-92CA-4733-A265-25F129E5151C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DF1DE-0558-4226-B789-1A6478BE507E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498D5-8D4A-4708-AFE6-F1AED433BE80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F38FD-05C2-41B2-9708-1EC5CB581D4C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F025D-5BAE-498B-BECE-85B070D19A66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32999A-90CC-4C73-B318-46C84FB6D0AE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7EE7D2-4B3D-4C84-8199-DC4E3FED9F7C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A6F0C5-3085-4BEE-9F62-342A8046B3DC}" type="datetime1">
              <a:rPr lang="fr-FR" smtClean="0"/>
              <a:pPr/>
              <a:t>22/05/2024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effectLst/>
                <a:latin typeface="Courier New" pitchFamily="49" charset="0"/>
                <a:ea typeface="Batang" pitchFamily="18" charset="-127"/>
                <a:cs typeface="Courier New" pitchFamily="49" charset="0"/>
              </a:rPr>
              <a:t>Université de Bejaia</a:t>
            </a:r>
            <a:br>
              <a:rPr lang="fr-FR" sz="2400" dirty="0" smtClean="0">
                <a:solidFill>
                  <a:schemeClr val="bg1"/>
                </a:solidFill>
                <a:effectLst/>
                <a:latin typeface="Courier New" pitchFamily="49" charset="0"/>
                <a:ea typeface="Batang" pitchFamily="18" charset="-127"/>
                <a:cs typeface="Courier New" pitchFamily="49" charset="0"/>
              </a:rPr>
            </a:br>
            <a:r>
              <a:rPr lang="fr-FR" sz="2400" dirty="0" smtClean="0">
                <a:solidFill>
                  <a:schemeClr val="bg1"/>
                </a:solidFill>
                <a:effectLst/>
                <a:latin typeface="Courier New" pitchFamily="49" charset="0"/>
                <a:ea typeface="Batang" pitchFamily="18" charset="-127"/>
                <a:cs typeface="Courier New" pitchFamily="49" charset="0"/>
              </a:rPr>
              <a:t>Faculté des sciences exactes</a:t>
            </a:r>
            <a:br>
              <a:rPr lang="fr-FR" sz="2400" dirty="0" smtClean="0">
                <a:solidFill>
                  <a:schemeClr val="bg1"/>
                </a:solidFill>
                <a:effectLst/>
                <a:latin typeface="Courier New" pitchFamily="49" charset="0"/>
                <a:ea typeface="Batang" pitchFamily="18" charset="-127"/>
                <a:cs typeface="Courier New" pitchFamily="49" charset="0"/>
              </a:rPr>
            </a:br>
            <a:r>
              <a:rPr lang="fr-FR" sz="2400" dirty="0" smtClean="0">
                <a:solidFill>
                  <a:schemeClr val="bg1"/>
                </a:solidFill>
                <a:effectLst/>
                <a:latin typeface="Courier New" pitchFamily="49" charset="0"/>
                <a:ea typeface="Batang" pitchFamily="18" charset="-127"/>
                <a:cs typeface="Courier New" pitchFamily="49" charset="0"/>
              </a:rPr>
              <a:t> Département d’Informatique</a:t>
            </a:r>
            <a:endParaRPr lang="fr-FR" sz="2400" dirty="0">
              <a:solidFill>
                <a:schemeClr val="bg1"/>
              </a:solidFill>
              <a:effectLst/>
              <a:latin typeface="Courier New" pitchFamily="49" charset="0"/>
              <a:ea typeface="Batang" pitchFamily="18" charset="-127"/>
              <a:cs typeface="Courier New" pitchFamily="49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00" y="1500174"/>
            <a:ext cx="7858180" cy="1928826"/>
          </a:xfrm>
        </p:spPr>
        <p:txBody>
          <a:bodyPr>
            <a:normAutofit fontScale="85000" lnSpcReduction="10000"/>
          </a:bodyPr>
          <a:lstStyle/>
          <a:p>
            <a:pPr algn="ctr">
              <a:spcAft>
                <a:spcPts val="600"/>
              </a:spcAft>
            </a:pPr>
            <a:r>
              <a:rPr lang="fr-FR" u="sng" dirty="0" smtClean="0">
                <a:solidFill>
                  <a:srgbClr val="0070C0"/>
                </a:solidFill>
                <a:latin typeface="Comic Sans MS" pitchFamily="66" charset="0"/>
              </a:rPr>
              <a:t>SUPPORT DE COURS: </a:t>
            </a:r>
            <a:endParaRPr lang="fr-FR" i="1" u="sng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ts val="1800"/>
              </a:spcBef>
            </a:pPr>
            <a:r>
              <a:rPr lang="fr-FR" sz="4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Systèmes Intelligents Ambiants</a:t>
            </a:r>
          </a:p>
          <a:p>
            <a:pPr algn="ctr">
              <a:spcBef>
                <a:spcPts val="1800"/>
              </a:spcBef>
            </a:pPr>
            <a:r>
              <a:rPr lang="fr-FR" sz="39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(SIA)</a:t>
            </a:r>
            <a:endParaRPr lang="fr-FR" sz="39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6357958"/>
            <a:ext cx="9144000" cy="50004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  <a:defRPr/>
            </a:pPr>
            <a:r>
              <a:rPr lang="fr-FR" b="1" i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Auteur: </a:t>
            </a:r>
            <a:r>
              <a:rPr lang="fr-FR" b="1" i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Dr. ATMANI Mouloud</a:t>
            </a:r>
            <a:r>
              <a:rPr lang="fr-FR" b="1" i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Spécialité </a:t>
            </a:r>
            <a:r>
              <a:rPr kumimoji="0" lang="fr-FR" b="1" i="1" u="none" strike="noStrike" kern="1200" cap="none" spc="0" normalizeH="0" baseline="0" noProof="0" dirty="0" smtClean="0">
                <a:solidFill>
                  <a:srgbClr val="FFFF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M1</a:t>
            </a:r>
            <a:r>
              <a:rPr kumimoji="0" lang="fr-FR" b="1" i="1" u="none" strike="noStrike" kern="1200" cap="none" spc="0" normalizeH="0" baseline="0" noProof="0" dirty="0" smtClean="0">
                <a:solidFill>
                  <a:schemeClr val="bg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fr-FR" b="1" i="1" u="none" strike="noStrike" kern="1200" cap="none" spc="0" normalizeH="0" baseline="0" noProof="0" dirty="0" smtClean="0">
                <a:solidFill>
                  <a:srgbClr val="FFFF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IA,</a:t>
            </a:r>
            <a:r>
              <a:rPr kumimoji="0" lang="fr-FR" b="1" i="1" u="none" strike="noStrike" kern="1200" cap="none" spc="0" normalizeH="0" baseline="0" noProof="0" dirty="0" smtClean="0">
                <a:solidFill>
                  <a:schemeClr val="bg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Année:</a:t>
            </a:r>
            <a:r>
              <a:rPr kumimoji="0" lang="fr-FR" b="1" i="1" u="none" strike="noStrike" kern="1200" cap="none" spc="0" normalizeH="0" noProof="0" dirty="0" smtClean="0">
                <a:solidFill>
                  <a:schemeClr val="bg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fr-FR" b="1" i="1" u="none" strike="noStrike" kern="1200" cap="none" spc="0" normalizeH="0" noProof="0" dirty="0" smtClean="0">
                <a:solidFill>
                  <a:srgbClr val="FFFF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2023/2024</a:t>
            </a:r>
            <a:endParaRPr kumimoji="0" lang="fr-FR" b="1" i="1" u="none" strike="noStrike" kern="1200" cap="none" spc="0" normalizeH="0" baseline="0" noProof="0" dirty="0">
              <a:solidFill>
                <a:srgbClr val="FFFF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" name="Image 9" descr="Smart Cit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429000"/>
            <a:ext cx="3786214" cy="1678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01090" y="6407944"/>
            <a:ext cx="496728" cy="365125"/>
          </a:xfrm>
        </p:spPr>
        <p:txBody>
          <a:bodyPr/>
          <a:lstStyle/>
          <a:p>
            <a:fld id="{CF4668DC-857F-487D-BFFA-8C0CA5037977}" type="slidenum">
              <a:rPr lang="fr-BE" sz="1400" smtClean="0">
                <a:solidFill>
                  <a:srgbClr val="002060"/>
                </a:solidFill>
              </a:rPr>
              <a:pPr/>
              <a:t>10</a:t>
            </a:fld>
            <a:endParaRPr lang="fr-BE" sz="900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122" name="AutoShape 2" descr="Initiation all&amp;amp;#39;informatique: Qu&amp;amp;#39;est ce qu&amp;amp;#39;un ordinat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8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8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28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AutoShape 2" descr="Plaque de porte en bois symbole &quot;Flèche directionnelle 90°&quot; | Seton F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85720" y="857232"/>
            <a:ext cx="767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  <a:latin typeface="Lucida Bright" pitchFamily="18" charset="0"/>
                <a:cs typeface="Lucida Bright" pitchFamily="18" charset="0"/>
              </a:rPr>
              <a:t>4. Défis et challenges des Systèmes  intelligents ambiants (suite)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282" y="1714488"/>
            <a:ext cx="592935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360363" algn="just">
              <a:lnSpc>
                <a:spcPct val="150000"/>
              </a:lnSpc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	L’utilisation des données personnelles (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images, vidéos, santé, empreintes, mots de passe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, 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données personnelles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, </a:t>
            </a:r>
            <a:r>
              <a:rPr lang="fr-FR" dirty="0" err="1" smtClean="0">
                <a:latin typeface="Lucida Bright" pitchFamily="18" charset="0"/>
                <a:cs typeface="Lucida Bright" pitchFamily="18" charset="0"/>
              </a:rPr>
              <a:t>etc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) doivent être  sécurisées à tous les niveaux pour ne pas porter atteinte au bon fonctionnement des objets, des services (notamment Cloud) et par conséquent, à la vie privée des utilisateurs des SIA.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7158" y="1214422"/>
            <a:ext cx="8501122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4.6. Sécurité et respect de la vie privée</a:t>
            </a:r>
            <a:endParaRPr lang="fr-FR" dirty="0" smtClean="0">
              <a:latin typeface="Lucida Bright" pitchFamily="18" charset="0"/>
              <a:cs typeface="Lucida Bright" pitchFamily="18" charset="0"/>
            </a:endParaRPr>
          </a:p>
        </p:txBody>
      </p:sp>
      <p:sp>
        <p:nvSpPr>
          <p:cNvPr id="2050" name="AutoShape 2" descr="Cybersécurité : l'importance de la sécurité informatique - 2i Acade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" name="Image 11" descr="Secur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3180" y="1894522"/>
            <a:ext cx="2807976" cy="210598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71472" y="4804816"/>
            <a:ext cx="8358246" cy="1285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>
              <a:lnSpc>
                <a:spcPct val="150000"/>
              </a:lnSpc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Le maillage complexe qui constitue les SIA fait de la </a:t>
            </a:r>
            <a:r>
              <a:rPr lang="fr-FR" b="1" dirty="0" err="1" smtClean="0">
                <a:latin typeface="Lucida Bright" pitchFamily="18" charset="0"/>
                <a:cs typeface="Lucida Bright" pitchFamily="18" charset="0"/>
              </a:rPr>
              <a:t>cybersécurité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une composante essentielle lorsqu’il s’agit de communiquer et traiter des données des utilisateurs.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01090" y="6407944"/>
            <a:ext cx="496728" cy="365125"/>
          </a:xfrm>
        </p:spPr>
        <p:txBody>
          <a:bodyPr/>
          <a:lstStyle/>
          <a:p>
            <a:fld id="{CF4668DC-857F-487D-BFFA-8C0CA5037977}" type="slidenum">
              <a:rPr lang="fr-BE" sz="1400" smtClean="0">
                <a:solidFill>
                  <a:srgbClr val="002060"/>
                </a:solidFill>
              </a:rPr>
              <a:pPr/>
              <a:t>11</a:t>
            </a:fld>
            <a:endParaRPr lang="fr-BE" sz="900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122" name="AutoShape 2" descr="Initiation all&amp;amp;#39;informatique: Qu&amp;amp;#39;est ce qu&amp;amp;#39;un ordinat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8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8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28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AutoShape 2" descr="Plaque de porte en bois symbole &quot;Flèche directionnelle 90°&quot; | Seton F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57158" y="928670"/>
            <a:ext cx="8501122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4.6. Sécurité et respect de la vie privée</a:t>
            </a:r>
            <a:endParaRPr lang="fr-FR" dirty="0" smtClean="0">
              <a:latin typeface="Lucida Bright" pitchFamily="18" charset="0"/>
              <a:cs typeface="Lucida Bright" pitchFamily="18" charset="0"/>
            </a:endParaRPr>
          </a:p>
        </p:txBody>
      </p:sp>
      <p:sp>
        <p:nvSpPr>
          <p:cNvPr id="2050" name="AutoShape 2" descr="Cybersécurité : l'importance de la sécurité informatique - 2i Acade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85720" y="1357298"/>
            <a:ext cx="8643998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>
              <a:lnSpc>
                <a:spcPct val="150000"/>
              </a:lnSpc>
              <a:spcAft>
                <a:spcPts val="1200"/>
              </a:spcAft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Plusieurs attaques sont possibles sur un SIA :</a:t>
            </a:r>
          </a:p>
          <a:p>
            <a:pPr indent="360363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Cheval de Troie: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modifier le fonctionnement des circuits intégrés</a:t>
            </a:r>
          </a:p>
          <a:p>
            <a:pPr indent="360363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 Réplication des objets: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ajouter un objet en dupliquant le numéro d’identification pour attaquer et corrompre le réseau;</a:t>
            </a:r>
          </a:p>
          <a:p>
            <a:pPr indent="360363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Attaques par déni de service (</a:t>
            </a:r>
            <a:r>
              <a:rPr lang="fr-FR" b="1" dirty="0" err="1" smtClean="0">
                <a:latin typeface="Lucida Bright" pitchFamily="18" charset="0"/>
                <a:cs typeface="Lucida Bright" pitchFamily="18" charset="0"/>
              </a:rPr>
              <a:t>DoS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)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: envoi en rafale d’un très grand nombre de messages, qui semblent légitimes, pour affaiblir le destinataire;</a:t>
            </a:r>
          </a:p>
          <a:p>
            <a:pPr indent="360363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Attaque physique: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vol de composants, accès aux serveurs, etc.</a:t>
            </a:r>
          </a:p>
          <a:p>
            <a:pPr indent="360363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Attaque par canal auxiliaire: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intercepter les communication et les déchiffrer;</a:t>
            </a:r>
          </a:p>
          <a:p>
            <a:pPr indent="360363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Attaque de collisions</a:t>
            </a:r>
            <a:r>
              <a:rPr lang="fr-FR" b="1" dirty="0" smtClean="0"/>
              <a:t>: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ajouter du bruit et des messages inutiles;</a:t>
            </a:r>
          </a:p>
          <a:p>
            <a:pPr indent="360363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Attaque par fragmentation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: une fois un paquet est découper en fragments, l’attaquant insère des fragments malveillants</a:t>
            </a:r>
          </a:p>
          <a:p>
            <a:pPr marL="442913" indent="-442913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Injection SQL: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lancer des opérations de lecture, d’écriture et de        suppression</a:t>
            </a:r>
          </a:p>
          <a:p>
            <a:pPr indent="360363" algn="just">
              <a:lnSpc>
                <a:spcPct val="150000"/>
              </a:lnSpc>
              <a:buFont typeface="Wingdings" pitchFamily="2" charset="2"/>
              <a:buChar char="q"/>
            </a:pPr>
            <a:endParaRPr lang="fr-FR" dirty="0" smtClean="0">
              <a:latin typeface="Lucida Bright" pitchFamily="18" charset="0"/>
              <a:cs typeface="Lucida Bright" pitchFamily="18" charset="0"/>
            </a:endParaRPr>
          </a:p>
          <a:p>
            <a:pPr indent="360363" algn="just">
              <a:lnSpc>
                <a:spcPct val="150000"/>
              </a:lnSpc>
              <a:buFont typeface="Wingdings" pitchFamily="2" charset="2"/>
              <a:buChar char="q"/>
            </a:pPr>
            <a:endParaRPr lang="fr-FR" b="1" dirty="0" smtClean="0"/>
          </a:p>
          <a:p>
            <a:pPr indent="360363" algn="just">
              <a:lnSpc>
                <a:spcPct val="150000"/>
              </a:lnSpc>
              <a:buFont typeface="Wingdings" pitchFamily="2" charset="2"/>
              <a:buChar char="q"/>
            </a:pPr>
            <a:endParaRPr lang="fr-FR" dirty="0" smtClean="0">
              <a:latin typeface="Lucida Bright" pitchFamily="18" charset="0"/>
              <a:cs typeface="Lucida Bright" pitchFamily="18" charset="0"/>
            </a:endParaRPr>
          </a:p>
          <a:p>
            <a:pPr indent="539750" algn="just">
              <a:lnSpc>
                <a:spcPct val="150000"/>
              </a:lnSpc>
              <a:buFont typeface="Wingdings" pitchFamily="2" charset="2"/>
              <a:buChar char="q"/>
            </a:pPr>
            <a:endParaRPr lang="fr-FR" dirty="0" smtClean="0">
              <a:latin typeface="Lucida Bright" pitchFamily="18" charset="0"/>
              <a:cs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72528" y="6407944"/>
            <a:ext cx="440504" cy="365125"/>
          </a:xfrm>
        </p:spPr>
        <p:txBody>
          <a:bodyPr/>
          <a:lstStyle/>
          <a:p>
            <a:fld id="{CF4668DC-857F-487D-BFFA-8C0CA5037977}" type="slidenum">
              <a:rPr lang="fr-BE" sz="1600" b="1" smtClean="0">
                <a:solidFill>
                  <a:srgbClr val="002060"/>
                </a:solidFill>
              </a:rPr>
              <a:pPr/>
              <a:t>12</a:t>
            </a:fld>
            <a:endParaRPr lang="fr-BE" sz="1600" b="1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500166" y="2714620"/>
            <a:ext cx="6643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FIN DU CHAPITRE 4</a:t>
            </a:r>
            <a:endParaRPr lang="fr-FR" sz="4400" b="1" dirty="0">
              <a:solidFill>
                <a:srgbClr val="0070C0"/>
              </a:solidFill>
              <a:latin typeface="Lucida Bright" pitchFamily="18" charset="0"/>
              <a:cs typeface="Lucida Bright" pitchFamily="18" charset="0"/>
            </a:endParaRPr>
          </a:p>
        </p:txBody>
      </p:sp>
      <p:sp>
        <p:nvSpPr>
          <p:cNvPr id="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0006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4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4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3600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4282" y="714356"/>
            <a:ext cx="685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Références</a:t>
            </a:r>
            <a:endParaRPr lang="fr-FR" sz="2000" b="1" u="sng" dirty="0">
              <a:solidFill>
                <a:srgbClr val="0070C0"/>
              </a:solidFill>
              <a:latin typeface="Lucida Bright" pitchFamily="18" charset="0"/>
              <a:cs typeface="Lucida Bright" pitchFamily="18" charset="0"/>
            </a:endParaRPr>
          </a:p>
        </p:txBody>
      </p:sp>
      <p:sp>
        <p:nvSpPr>
          <p:cNvPr id="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0006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4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4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3600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01090" y="6407944"/>
            <a:ext cx="511942" cy="365125"/>
          </a:xfrm>
        </p:spPr>
        <p:txBody>
          <a:bodyPr/>
          <a:lstStyle/>
          <a:p>
            <a:fld id="{CF4668DC-857F-487D-BFFA-8C0CA5037977}" type="slidenum">
              <a:rPr lang="fr-BE" sz="1600" b="1" smtClean="0">
                <a:solidFill>
                  <a:srgbClr val="002060"/>
                </a:solidFill>
              </a:rPr>
              <a:pPr/>
              <a:t>13</a:t>
            </a:fld>
            <a:endParaRPr lang="fr-BE" sz="1600" b="1" dirty="0">
              <a:solidFill>
                <a:srgbClr val="00206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57158" y="1071546"/>
            <a:ext cx="835824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 algn="just"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1]: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Jean-Pierre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Hauet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/>
              <a:t>«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La maison intelligente et connectée</a:t>
            </a:r>
            <a:r>
              <a:rPr lang="fr-FR" dirty="0" smtClean="0"/>
              <a:t>»,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Revue de l’Electricité et de l’Electronique (REE), 2020.</a:t>
            </a:r>
          </a:p>
          <a:p>
            <a:pPr marL="442913" indent="-442913"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[2]: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Amezzane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Ilham 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L’intelligence artificielle dans les Smart Homes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». Rapport technique,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Researchgate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mai 2015.</a:t>
            </a:r>
          </a:p>
          <a:p>
            <a:pPr marL="442913" indent="-442913"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[3]: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Union internationale des télécommunications  «</a:t>
            </a:r>
            <a:r>
              <a:rPr lang="fr-FR" dirty="0" smtClean="0"/>
              <a:t>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Systèmes de transport intelligents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».  Manuel sur les communications mobiles terrestres, volume 4, édition 2021.</a:t>
            </a:r>
          </a:p>
          <a:p>
            <a:pPr marL="442913" indent="-442913"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[4]: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Norbert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Streitz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al, 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Grand challenges for ambient intelligence and implications for design contexts and smart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societies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», Journal 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Ambient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Intelligence and Smart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Environments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2019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2913" indent="-442913"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[5]: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Yachir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Ali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«composition dynamique de services sensibles au contexte dans les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systemes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intelligents ambiants» , thèse de doctorat , USTHB, Université Paris-Est, 2014.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Titre 7"/>
          <p:cNvSpPr>
            <a:spLocks noGrp="1"/>
          </p:cNvSpPr>
          <p:nvPr>
            <p:ph type="title"/>
          </p:nvPr>
        </p:nvSpPr>
        <p:spPr>
          <a:xfrm>
            <a:off x="0" y="1500174"/>
            <a:ext cx="9144000" cy="392909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 algn="ctr"/>
            <a:r>
              <a:rPr lang="fr-FR" sz="40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Chapitre 4</a:t>
            </a:r>
            <a:br>
              <a:rPr lang="fr-FR" sz="40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fr-FR" sz="40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fr-FR" sz="40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lang="fr-FR" sz="54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Défis et challenges des SIA </a:t>
            </a:r>
            <a:endParaRPr lang="fr-FR" sz="40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7643866" cy="413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214282" y="714356"/>
            <a:ext cx="740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  <a:latin typeface="Lucida Bright" pitchFamily="18" charset="0"/>
                <a:cs typeface="Lucida Bright" pitchFamily="18" charset="0"/>
              </a:rPr>
              <a:t>4. Défis et challenges des Systèmes  intelligents ambiants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2984"/>
            <a:ext cx="9144000" cy="1242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  <a:cs typeface="Lucida Bright" pitchFamily="18" charset="0"/>
              </a:rPr>
              <a:t>		</a:t>
            </a:r>
            <a:r>
              <a:rPr lang="fr-FR" sz="1700" dirty="0" smtClean="0">
                <a:latin typeface="Lucida Bright" pitchFamily="18" charset="0"/>
                <a:cs typeface="Lucida Bright" pitchFamily="18" charset="0"/>
              </a:rPr>
              <a:t>Plusieurs défis sont apparus au fil du temps que les SIA se développent, notamment avec l’utilisation de différents équipements, de technologies de transmission de données hétérogènes . Parmi eux: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143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8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8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28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01090" y="6407944"/>
            <a:ext cx="496728" cy="365125"/>
          </a:xfrm>
        </p:spPr>
        <p:txBody>
          <a:bodyPr/>
          <a:lstStyle/>
          <a:p>
            <a:fld id="{CF4668DC-857F-487D-BFFA-8C0CA5037977}" type="slidenum">
              <a:rPr lang="fr-BE" sz="1400" smtClean="0">
                <a:solidFill>
                  <a:srgbClr val="002060"/>
                </a:solidFill>
              </a:rPr>
              <a:pPr/>
              <a:t>4</a:t>
            </a:fld>
            <a:endParaRPr lang="fr-BE" sz="900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122" name="AutoShape 2" descr="Initiation all&amp;amp;#39;informatique: Qu&amp;amp;#39;est ce qu&amp;amp;#39;un ordinat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8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8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28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AutoShape 2" descr="Plaque de porte en bois symbole &quot;Flèche directionnelle 90°&quot; | Seton F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14282" y="1214422"/>
            <a:ext cx="857256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4.1. Adaptation des SIA</a:t>
            </a:r>
            <a:endParaRPr lang="fr-FR" dirty="0" smtClean="0">
              <a:latin typeface="Lucida Bright" pitchFamily="18" charset="0"/>
              <a:cs typeface="Lucida Bright" pitchFamily="18" charset="0"/>
            </a:endParaRPr>
          </a:p>
          <a:p>
            <a:pPr marL="360363" indent="-360363" algn="just">
              <a:lnSpc>
                <a:spcPct val="150000"/>
              </a:lnSpc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	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  <a:cs typeface="Lucida Bright" pitchFamily="18" charset="0"/>
              </a:rPr>
              <a:t>4.1.1. Adaptation</a:t>
            </a:r>
          </a:p>
          <a:p>
            <a:pPr marL="360363" indent="-360363" algn="just">
              <a:lnSpc>
                <a:spcPct val="150000"/>
              </a:lnSpc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  <a:cs typeface="Lucida Bright" pitchFamily="18" charset="0"/>
              </a:rPr>
              <a:t>		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L’intégration des mécanismes d’auto-adaptation dans un système intelligent ambiant constitue la clé pour:</a:t>
            </a:r>
          </a:p>
          <a:p>
            <a:pPr marL="900113" indent="-360363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gérer les changements de contexte (utilisateur et environnementaux);</a:t>
            </a:r>
          </a:p>
          <a:p>
            <a:pPr marL="900113" indent="-360363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mtClean="0">
                <a:latin typeface="Lucida Bright" pitchFamily="18" charset="0"/>
                <a:cs typeface="Lucida Bright" pitchFamily="18" charset="0"/>
              </a:rPr>
              <a:t>permettre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d’augmenter le degré: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2976" y="4286256"/>
            <a:ext cx="4429156" cy="128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360363" algn="just">
              <a:lnSpc>
                <a:spcPct val="150000"/>
              </a:lnSpc>
              <a:buFont typeface="Wingdings" pitchFamily="2" charset="2"/>
              <a:buChar char="ü"/>
              <a:tabLst>
                <a:tab pos="984250" algn="l"/>
              </a:tabLst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d’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autonomie;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</a:t>
            </a:r>
          </a:p>
          <a:p>
            <a:pPr marL="623888" indent="-360363" algn="just">
              <a:lnSpc>
                <a:spcPct val="150000"/>
              </a:lnSpc>
              <a:buFont typeface="Wingdings" pitchFamily="2" charset="2"/>
              <a:buChar char="ü"/>
              <a:tabLst>
                <a:tab pos="984250" algn="l"/>
              </a:tabLst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de 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robustesse;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</a:t>
            </a:r>
          </a:p>
          <a:p>
            <a:pPr marL="623888" indent="-360363" algn="just">
              <a:lnSpc>
                <a:spcPct val="150000"/>
              </a:lnSpc>
              <a:buFont typeface="Wingdings" pitchFamily="2" charset="2"/>
              <a:buChar char="ü"/>
              <a:tabLst>
                <a:tab pos="984250" algn="l"/>
              </a:tabLst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de 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flexibilité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du système.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01090" y="6407944"/>
            <a:ext cx="496728" cy="365125"/>
          </a:xfrm>
        </p:spPr>
        <p:txBody>
          <a:bodyPr/>
          <a:lstStyle/>
          <a:p>
            <a:fld id="{CF4668DC-857F-487D-BFFA-8C0CA5037977}" type="slidenum">
              <a:rPr lang="fr-BE" sz="1400" smtClean="0">
                <a:solidFill>
                  <a:srgbClr val="002060"/>
                </a:solidFill>
              </a:rPr>
              <a:pPr/>
              <a:t>5</a:t>
            </a:fld>
            <a:endParaRPr lang="fr-BE" sz="900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122" name="AutoShape 2" descr="Initiation all&amp;amp;#39;informatique: Qu&amp;amp;#39;est ce qu&amp;amp;#39;un ordinat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8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8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28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AutoShape 2" descr="Plaque de porte en bois symbole &quot;Flèche directionnelle 90°&quot; | Seton F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85720" y="857232"/>
            <a:ext cx="688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  <a:latin typeface="Lucida Bright" pitchFamily="18" charset="0"/>
                <a:cs typeface="Lucida Bright" pitchFamily="18" charset="0"/>
              </a:rPr>
              <a:t>4. Défis et challenges des Systèmes  intelligents ambiants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1214422"/>
            <a:ext cx="850112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	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  <a:cs typeface="Lucida Bright" pitchFamily="18" charset="0"/>
              </a:rPr>
              <a:t>4.1.2. Types d’adaptation</a:t>
            </a:r>
          </a:p>
          <a:p>
            <a:pPr marL="360363" indent="-360363" algn="just">
              <a:lnSpc>
                <a:spcPct val="150000"/>
              </a:lnSpc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  <a:cs typeface="Lucida Bright" pitchFamily="18" charset="0"/>
              </a:rPr>
              <a:t>		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Il existe deux catégories d’adaptation des SIA: selon l’utilisateur et selon l’environnement: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14678" y="2500306"/>
            <a:ext cx="2714644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Adaptation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>
            <a:stCxn id="10" idx="2"/>
          </p:cNvCxnSpPr>
          <p:nvPr/>
        </p:nvCxnSpPr>
        <p:spPr>
          <a:xfrm rot="5400000">
            <a:off x="3464711" y="2250273"/>
            <a:ext cx="357190" cy="1857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572000" y="3000372"/>
            <a:ext cx="207170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72066" y="3429000"/>
            <a:ext cx="3143272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Selon l’environnement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00166" y="3429000"/>
            <a:ext cx="2714644" cy="50006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Selon l’utilisation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4348" y="4572008"/>
            <a:ext cx="1857388" cy="64294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Adaptation statique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6050" y="4572008"/>
            <a:ext cx="1857388" cy="64294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Adaptation dynamique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15008" y="4572008"/>
            <a:ext cx="1857388" cy="64294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Système adaptatif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33" name="Connecteur droit avec flèche 32"/>
          <p:cNvCxnSpPr>
            <a:stCxn id="20" idx="2"/>
            <a:endCxn id="29" idx="0"/>
          </p:cNvCxnSpPr>
          <p:nvPr/>
        </p:nvCxnSpPr>
        <p:spPr>
          <a:xfrm rot="5400000">
            <a:off x="1928794" y="3643314"/>
            <a:ext cx="642942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endCxn id="30" idx="0"/>
          </p:cNvCxnSpPr>
          <p:nvPr/>
        </p:nvCxnSpPr>
        <p:spPr>
          <a:xfrm>
            <a:off x="2857488" y="3929066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rot="5400000">
            <a:off x="6322231" y="425053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 animBg="1"/>
      <p:bldP spid="19" grpId="0" animBg="1"/>
      <p:bldP spid="20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01090" y="6407944"/>
            <a:ext cx="496728" cy="365125"/>
          </a:xfrm>
        </p:spPr>
        <p:txBody>
          <a:bodyPr/>
          <a:lstStyle/>
          <a:p>
            <a:fld id="{CF4668DC-857F-487D-BFFA-8C0CA5037977}" type="slidenum">
              <a:rPr lang="fr-BE" sz="1400" smtClean="0">
                <a:solidFill>
                  <a:srgbClr val="002060"/>
                </a:solidFill>
              </a:rPr>
              <a:pPr/>
              <a:t>6</a:t>
            </a:fld>
            <a:endParaRPr lang="fr-BE" sz="900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122" name="AutoShape 2" descr="Initiation all&amp;amp;#39;informatique: Qu&amp;amp;#39;est ce qu&amp;amp;#39;un ordinat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8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8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28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AutoShape 2" descr="Plaque de porte en bois symbole &quot;Flèche directionnelle 90°&quot; | Seton F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85720" y="857232"/>
            <a:ext cx="688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  <a:latin typeface="Lucida Bright" pitchFamily="18" charset="0"/>
                <a:cs typeface="Lucida Bright" pitchFamily="18" charset="0"/>
              </a:rPr>
              <a:t>4. Défis et challenges des Systèmes  intelligents ambiants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357158" y="1785926"/>
            <a:ext cx="85011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360363" algn="just">
              <a:lnSpc>
                <a:spcPct val="150000"/>
              </a:lnSpc>
              <a:spcBef>
                <a:spcPts val="600"/>
              </a:spcBef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Les connaissances contextuelles peuvent être directement observables à partir des dispositifs de mesure (capteur de luminosité, système de localisation, etc.) ou déduites (par inférence, par apprentissage, etc.). </a:t>
            </a:r>
          </a:p>
          <a:p>
            <a:pPr marL="360363" indent="360363" algn="just">
              <a:lnSpc>
                <a:spcPct val="150000"/>
              </a:lnSpc>
              <a:spcBef>
                <a:spcPts val="600"/>
              </a:spcBef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Ces connaissances peuvent être </a:t>
            </a:r>
            <a:r>
              <a:rPr lang="fr-FR" b="1" dirty="0" smtClean="0">
                <a:solidFill>
                  <a:srgbClr val="C00000"/>
                </a:solidFill>
                <a:latin typeface="Lucida Bright" pitchFamily="18" charset="0"/>
                <a:cs typeface="Lucida Bright" pitchFamily="18" charset="0"/>
              </a:rPr>
              <a:t>incomplètes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et </a:t>
            </a:r>
            <a:r>
              <a:rPr lang="fr-FR" b="1" dirty="0" smtClean="0">
                <a:solidFill>
                  <a:srgbClr val="C00000"/>
                </a:solidFill>
                <a:latin typeface="Lucida Bright" pitchFamily="18" charset="0"/>
                <a:cs typeface="Lucida Bright" pitchFamily="18" charset="0"/>
              </a:rPr>
              <a:t>imparfaites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d’où la nécessité de relever le défis afin d’assurer la </a:t>
            </a: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correction</a:t>
            </a:r>
            <a:r>
              <a:rPr lang="fr-FR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ou la </a:t>
            </a: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déduction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.</a:t>
            </a:r>
          </a:p>
          <a:p>
            <a:pPr marL="360363" indent="360363" algn="just">
              <a:lnSpc>
                <a:spcPct val="150000"/>
              </a:lnSpc>
              <a:spcBef>
                <a:spcPts val="600"/>
              </a:spcBef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Pour arriver à </a:t>
            </a: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résoudre ces défis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, il faut des outils de 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modélisation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(langages) et de 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traitement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(raisonnement, fusion, de prédiction, </a:t>
            </a:r>
            <a:r>
              <a:rPr lang="fr-FR" dirty="0" err="1" smtClean="0">
                <a:latin typeface="Lucida Bright" pitchFamily="18" charset="0"/>
                <a:cs typeface="Lucida Bright" pitchFamily="18" charset="0"/>
              </a:rPr>
              <a:t>etc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) du contexte très puissants.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596" y="1214422"/>
            <a:ext cx="850112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4.2. Sensibilité au contexte</a:t>
            </a:r>
            <a:endParaRPr lang="fr-FR" dirty="0" smtClean="0">
              <a:latin typeface="Lucida Bright" pitchFamily="18" charset="0"/>
              <a:cs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01090" y="6407944"/>
            <a:ext cx="496728" cy="365125"/>
          </a:xfrm>
        </p:spPr>
        <p:txBody>
          <a:bodyPr/>
          <a:lstStyle/>
          <a:p>
            <a:fld id="{CF4668DC-857F-487D-BFFA-8C0CA5037977}" type="slidenum">
              <a:rPr lang="fr-BE" sz="1400" smtClean="0">
                <a:solidFill>
                  <a:srgbClr val="002060"/>
                </a:solidFill>
              </a:rPr>
              <a:pPr/>
              <a:t>7</a:t>
            </a:fld>
            <a:endParaRPr lang="fr-BE" sz="900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122" name="AutoShape 2" descr="Initiation all&amp;amp;#39;informatique: Qu&amp;amp;#39;est ce qu&amp;amp;#39;un ordinat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8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8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28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AutoShape 2" descr="Plaque de porte en bois symbole &quot;Flèche directionnelle 90°&quot; | Seton F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85720" y="857232"/>
            <a:ext cx="688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  <a:latin typeface="Lucida Bright" pitchFamily="18" charset="0"/>
                <a:cs typeface="Lucida Bright" pitchFamily="18" charset="0"/>
              </a:rPr>
              <a:t>4. Défis et challenges des Systèmes  intelligents ambiants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282" y="1785926"/>
            <a:ext cx="850112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360363" algn="just">
              <a:lnSpc>
                <a:spcPct val="150000"/>
              </a:lnSpc>
              <a:spcBef>
                <a:spcPts val="600"/>
              </a:spcBef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Le défi lié à l’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hétérogénéité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des équipements et des applications utilisées dans les </a:t>
            </a:r>
            <a:r>
              <a:rPr lang="fr-FR" dirty="0" err="1" smtClean="0">
                <a:latin typeface="Lucida Bright" pitchFamily="18" charset="0"/>
                <a:cs typeface="Lucida Bright" pitchFamily="18" charset="0"/>
              </a:rPr>
              <a:t>SIAs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est d’actualité. Plusieurs dispositifs (objets) et  moyens de communication peuvent être mis ensemble pour le  traitement des données afin d’assurer des services adéquats aux utilisateurs.</a:t>
            </a:r>
          </a:p>
          <a:p>
            <a:pPr marL="360363" indent="360363" algn="just">
              <a:lnSpc>
                <a:spcPct val="150000"/>
              </a:lnSpc>
              <a:spcBef>
                <a:spcPts val="600"/>
              </a:spcBef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Permettre une bonne </a:t>
            </a: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interopérabilité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de différentes technologies est 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très compliqué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, notamment avec l’évolution fulgurante de la technologie. Cela impose des </a:t>
            </a: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adaptations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, notamment au niveau des programmes informatiques (</a:t>
            </a:r>
            <a:r>
              <a:rPr lang="fr-FR" dirty="0" err="1" smtClean="0">
                <a:latin typeface="Lucida Bright" pitchFamily="18" charset="0"/>
                <a:cs typeface="Lucida Bright" pitchFamily="18" charset="0"/>
              </a:rPr>
              <a:t>intergiciels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ou middleware).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596" y="1214422"/>
            <a:ext cx="850112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4.3. Interopérabilité et évolutivité</a:t>
            </a:r>
            <a:endParaRPr lang="fr-FR" dirty="0" smtClean="0">
              <a:latin typeface="Lucida Bright" pitchFamily="18" charset="0"/>
              <a:cs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01090" y="6407944"/>
            <a:ext cx="496728" cy="365125"/>
          </a:xfrm>
        </p:spPr>
        <p:txBody>
          <a:bodyPr/>
          <a:lstStyle/>
          <a:p>
            <a:fld id="{CF4668DC-857F-487D-BFFA-8C0CA5037977}" type="slidenum">
              <a:rPr lang="fr-BE" sz="1400" smtClean="0">
                <a:solidFill>
                  <a:srgbClr val="002060"/>
                </a:solidFill>
              </a:rPr>
              <a:pPr/>
              <a:t>8</a:t>
            </a:fld>
            <a:endParaRPr lang="fr-BE" sz="900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122" name="AutoShape 2" descr="Initiation all&amp;amp;#39;informatique: Qu&amp;amp;#39;est ce qu&amp;amp;#39;un ordinat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8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8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28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AutoShape 2" descr="Plaque de porte en bois symbole &quot;Flèche directionnelle 90°&quot; | Seton F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85720" y="857232"/>
            <a:ext cx="688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  <a:latin typeface="Lucida Bright" pitchFamily="18" charset="0"/>
                <a:cs typeface="Lucida Bright" pitchFamily="18" charset="0"/>
              </a:rPr>
              <a:t>4. Défis et challenges des Systèmes  intelligents ambiants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1643050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360363" algn="just">
              <a:lnSpc>
                <a:spcPct val="150000"/>
              </a:lnSpc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Les SIA sont, généralement, mis en place pour interagir avec les utilisateurs. Dans ce cas, il est 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impératif de passer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par:</a:t>
            </a:r>
          </a:p>
          <a:p>
            <a:pPr marL="720725" indent="-18097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l’identification et la reconnaissance des utilisateurs;</a:t>
            </a:r>
          </a:p>
          <a:p>
            <a:pPr marL="720725" indent="-18097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la détection de leur état physique et/ou mental</a:t>
            </a:r>
          </a:p>
          <a:p>
            <a:pPr marL="720725" indent="-18097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la détection de leur présence et absence</a:t>
            </a:r>
          </a:p>
          <a:p>
            <a:pPr marL="720725" indent="-18097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l’interaction permanente avec le système, etc.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596" y="1214422"/>
            <a:ext cx="850112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4.4. Systèmes non intrusifs</a:t>
            </a:r>
            <a:endParaRPr lang="fr-FR" dirty="0" smtClean="0">
              <a:latin typeface="Lucida Bright" pitchFamily="18" charset="0"/>
              <a:cs typeface="Lucida Bright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4376188"/>
            <a:ext cx="842968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>
              <a:lnSpc>
                <a:spcPct val="150000"/>
              </a:lnSpc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Par la suite, le système passe à l’étape de résolution de leurs problèmes et la mise en place des services désirés. Cependant, le système ne doit </a:t>
            </a:r>
            <a:r>
              <a:rPr lang="fr-FR" dirty="0" smtClean="0">
                <a:solidFill>
                  <a:srgbClr val="C00000"/>
                </a:solidFill>
                <a:latin typeface="Lucida Bright" pitchFamily="18" charset="0"/>
                <a:cs typeface="Lucida Bright" pitchFamily="18" charset="0"/>
              </a:rPr>
              <a:t>pas </a:t>
            </a:r>
            <a:r>
              <a:rPr lang="fr-FR" b="1" dirty="0" smtClean="0">
                <a:solidFill>
                  <a:srgbClr val="C00000"/>
                </a:solidFill>
                <a:latin typeface="Lucida Bright" pitchFamily="18" charset="0"/>
                <a:cs typeface="Lucida Bright" pitchFamily="18" charset="0"/>
              </a:rPr>
              <a:t>déranger et affecter la vie quotidienne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de ses usagers.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01090" y="6407944"/>
            <a:ext cx="496728" cy="365125"/>
          </a:xfrm>
        </p:spPr>
        <p:txBody>
          <a:bodyPr/>
          <a:lstStyle/>
          <a:p>
            <a:fld id="{CF4668DC-857F-487D-BFFA-8C0CA5037977}" type="slidenum">
              <a:rPr lang="fr-BE" sz="1400" smtClean="0">
                <a:solidFill>
                  <a:srgbClr val="002060"/>
                </a:solidFill>
              </a:rPr>
              <a:pPr/>
              <a:t>9</a:t>
            </a:fld>
            <a:endParaRPr lang="fr-BE" sz="900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122" name="AutoShape 2" descr="Initiation all&amp;amp;#39;informatique: Qu&amp;amp;#39;est ce qu&amp;amp;#39;un ordinate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itre 7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355600"/>
            <a:r>
              <a:rPr lang="fr-FR" sz="2800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Chap.4</a:t>
            </a:r>
            <a:r>
              <a:rPr lang="fr-FR" sz="2800" dirty="0" smtClean="0">
                <a:solidFill>
                  <a:srgbClr val="FFFF00"/>
                </a:solidFill>
                <a:effectLst/>
                <a:latin typeface="Courier New" pitchFamily="49" charset="0"/>
                <a:cs typeface="Courier New" pitchFamily="49" charset="0"/>
              </a:rPr>
              <a:t>:Défis et challenges des SIA</a:t>
            </a:r>
            <a:endParaRPr lang="fr-FR" sz="2800" dirty="0">
              <a:solidFill>
                <a:srgbClr val="FFFF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AutoShape 2" descr="Plaque de porte en bois symbole &quot;Flèche directionnelle 90°&quot; | Seton F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85720" y="857232"/>
            <a:ext cx="767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  <a:latin typeface="Lucida Bright" pitchFamily="18" charset="0"/>
                <a:cs typeface="Lucida Bright" pitchFamily="18" charset="0"/>
              </a:rPr>
              <a:t>4. Défis et challenges des Systèmes  intelligents ambiants (suite)</a:t>
            </a:r>
          </a:p>
        </p:txBody>
      </p:sp>
      <p:sp>
        <p:nvSpPr>
          <p:cNvPr id="9" name="Rectangle 8"/>
          <p:cNvSpPr/>
          <p:nvPr/>
        </p:nvSpPr>
        <p:spPr>
          <a:xfrm>
            <a:off x="357158" y="1714488"/>
            <a:ext cx="850112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457200" algn="just">
              <a:lnSpc>
                <a:spcPct val="150000"/>
              </a:lnSpc>
              <a:spcBef>
                <a:spcPts val="600"/>
              </a:spcBef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L’utilisation des réseaux d’</a:t>
            </a:r>
            <a:r>
              <a:rPr lang="fr-FR" dirty="0" err="1" smtClean="0">
                <a:latin typeface="Lucida Bright" pitchFamily="18" charset="0"/>
                <a:cs typeface="Lucida Bright" pitchFamily="18" charset="0"/>
              </a:rPr>
              <a:t>IoT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basés sur des objets connectés (22 milliards d’objets en 2025, selon Oracle) génèrent un volume de données très conséquent (environ 4,4 milliards Go en 2020).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596" y="1214422"/>
            <a:ext cx="8501122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  <a:latin typeface="Lucida Bright" pitchFamily="18" charset="0"/>
                <a:cs typeface="Lucida Bright" pitchFamily="18" charset="0"/>
              </a:rPr>
              <a:t>4.5. Gestion des données massives</a:t>
            </a:r>
            <a:endParaRPr lang="fr-FR" dirty="0" smtClean="0">
              <a:latin typeface="Lucida Bright" pitchFamily="18" charset="0"/>
              <a:cs typeface="Lucida Bright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472" y="3643314"/>
            <a:ext cx="835824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La collecte des données générées par les </a:t>
            </a:r>
            <a:r>
              <a:rPr lang="fr-FR" dirty="0" err="1" smtClean="0">
                <a:latin typeface="Lucida Bright" pitchFamily="18" charset="0"/>
                <a:cs typeface="Lucida Bright" pitchFamily="18" charset="0"/>
              </a:rPr>
              <a:t>IoT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en respectant les 3 principes premiers du </a:t>
            </a:r>
            <a:r>
              <a:rPr lang="fr-FR" dirty="0" err="1" smtClean="0">
                <a:latin typeface="Lucida Bright" pitchFamily="18" charset="0"/>
                <a:cs typeface="Lucida Bright" pitchFamily="18" charset="0"/>
              </a:rPr>
              <a:t>Big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Data : 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vitesse, volume et variété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 ;</a:t>
            </a:r>
          </a:p>
          <a:p>
            <a:pPr fontAlgn="base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Le stockage des données gigantesques;</a:t>
            </a:r>
          </a:p>
          <a:p>
            <a:pPr fontAlgn="base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L’analyse des données par des systèmes analytiques complexes ;</a:t>
            </a:r>
          </a:p>
          <a:p>
            <a:pPr fontAlgn="base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 La mise en place de rapport des données analysées.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1472" y="3214686"/>
            <a:ext cx="4164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Lucida Bright" pitchFamily="18" charset="0"/>
                <a:cs typeface="Lucida Bright" pitchFamily="18" charset="0"/>
              </a:rPr>
              <a:t>Les </a:t>
            </a:r>
            <a:r>
              <a:rPr lang="fr-FR" b="1" dirty="0" smtClean="0">
                <a:latin typeface="Lucida Bright" pitchFamily="18" charset="0"/>
                <a:cs typeface="Lucida Bright" pitchFamily="18" charset="0"/>
              </a:rPr>
              <a:t>défis </a:t>
            </a:r>
            <a:r>
              <a:rPr lang="fr-FR" dirty="0" smtClean="0">
                <a:latin typeface="Lucida Bright" pitchFamily="18" charset="0"/>
                <a:cs typeface="Lucida Bright" pitchFamily="18" charset="0"/>
              </a:rPr>
              <a:t>principaux résident dans: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12212</TotalTime>
  <Words>757</Words>
  <PresentationFormat>Affichage à l'écran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Rotonde</vt:lpstr>
      <vt:lpstr>Université de Bejaia Faculté des sciences exactes  Département d’Informatique</vt:lpstr>
      <vt:lpstr>Chapitre 4  Défis et challenges des SIA </vt:lpstr>
      <vt:lpstr>Chap.4:Défis et challenges des SIA</vt:lpstr>
      <vt:lpstr>Chap.4:Défis et challenges des SIA</vt:lpstr>
      <vt:lpstr>Chap.4:Défis et challenges des SIA</vt:lpstr>
      <vt:lpstr>Chap.4:Défis et challenges des SIA</vt:lpstr>
      <vt:lpstr>Chap.4:Défis et challenges des SIA</vt:lpstr>
      <vt:lpstr>Chap.4:Défis et challenges des SIA</vt:lpstr>
      <vt:lpstr>Chap.4:Défis et challenges des SIA</vt:lpstr>
      <vt:lpstr>Chap.4:Défis et challenges des SIA</vt:lpstr>
      <vt:lpstr>Chap.4:Défis et challenges des SIA</vt:lpstr>
      <vt:lpstr>Chap.4:Défis et challenges des SIA</vt:lpstr>
      <vt:lpstr>Chap.4:Défis et challenges des 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Université de Bejaia Faculté des sciences exactes  Département d’Informatique</dc:title>
  <dc:creator>Djeraoune</dc:creator>
  <cp:lastModifiedBy>Atmani Mouloud</cp:lastModifiedBy>
  <cp:revision>1164</cp:revision>
  <dcterms:created xsi:type="dcterms:W3CDTF">2019-04-14T21:08:33Z</dcterms:created>
  <dcterms:modified xsi:type="dcterms:W3CDTF">2024-05-22T17:41:32Z</dcterms:modified>
</cp:coreProperties>
</file>