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27" r:id="rId3"/>
    <p:sldId id="329" r:id="rId4"/>
    <p:sldId id="284" r:id="rId5"/>
    <p:sldId id="297" r:id="rId6"/>
    <p:sldId id="300" r:id="rId7"/>
    <p:sldId id="301" r:id="rId8"/>
    <p:sldId id="302" r:id="rId9"/>
    <p:sldId id="303" r:id="rId10"/>
    <p:sldId id="304" r:id="rId11"/>
    <p:sldId id="309" r:id="rId12"/>
    <p:sldId id="308" r:id="rId13"/>
    <p:sldId id="307" r:id="rId14"/>
    <p:sldId id="306" r:id="rId15"/>
    <p:sldId id="305" r:id="rId16"/>
    <p:sldId id="311" r:id="rId17"/>
    <p:sldId id="310" r:id="rId18"/>
    <p:sldId id="312" r:id="rId19"/>
    <p:sldId id="315" r:id="rId20"/>
    <p:sldId id="316" r:id="rId21"/>
    <p:sldId id="314" r:id="rId22"/>
    <p:sldId id="317" r:id="rId23"/>
    <p:sldId id="313" r:id="rId24"/>
    <p:sldId id="318" r:id="rId25"/>
    <p:sldId id="319" r:id="rId26"/>
    <p:sldId id="330" r:id="rId27"/>
    <p:sldId id="332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969-15DE-45D8-913A-56A2F7189E43}" type="datetimeFigureOut">
              <a:rPr lang="fr-FR" smtClean="0"/>
              <a:pPr/>
              <a:t>19/06/2013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EB0-A6CF-4B36-8A95-CA5E468A8B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969-15DE-45D8-913A-56A2F7189E43}" type="datetimeFigureOut">
              <a:rPr lang="fr-FR" smtClean="0"/>
              <a:pPr/>
              <a:t>19/06/2013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EB0-A6CF-4B36-8A95-CA5E468A8B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969-15DE-45D8-913A-56A2F7189E43}" type="datetimeFigureOut">
              <a:rPr lang="fr-FR" smtClean="0"/>
              <a:pPr/>
              <a:t>19/06/2013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EB0-A6CF-4B36-8A95-CA5E468A8B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969-15DE-45D8-913A-56A2F7189E43}" type="datetimeFigureOut">
              <a:rPr lang="fr-FR" smtClean="0"/>
              <a:pPr/>
              <a:t>19/06/2013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EB0-A6CF-4B36-8A95-CA5E468A8B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969-15DE-45D8-913A-56A2F7189E43}" type="datetimeFigureOut">
              <a:rPr lang="fr-FR" smtClean="0"/>
              <a:pPr/>
              <a:t>19/06/2013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EB0-A6CF-4B36-8A95-CA5E468A8B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969-15DE-45D8-913A-56A2F7189E43}" type="datetimeFigureOut">
              <a:rPr lang="fr-FR" smtClean="0"/>
              <a:pPr/>
              <a:t>19/06/2013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EB0-A6CF-4B36-8A95-CA5E468A8B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969-15DE-45D8-913A-56A2F7189E43}" type="datetimeFigureOut">
              <a:rPr lang="fr-FR" smtClean="0"/>
              <a:pPr/>
              <a:t>19/06/2013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EB0-A6CF-4B36-8A95-CA5E468A8B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969-15DE-45D8-913A-56A2F7189E43}" type="datetimeFigureOut">
              <a:rPr lang="fr-FR" smtClean="0"/>
              <a:pPr/>
              <a:t>19/06/2013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EB0-A6CF-4B36-8A95-CA5E468A8B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969-15DE-45D8-913A-56A2F7189E43}" type="datetimeFigureOut">
              <a:rPr lang="fr-FR" smtClean="0"/>
              <a:pPr/>
              <a:t>19/06/2013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EB0-A6CF-4B36-8A95-CA5E468A8B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969-15DE-45D8-913A-56A2F7189E43}" type="datetimeFigureOut">
              <a:rPr lang="fr-FR" smtClean="0"/>
              <a:pPr/>
              <a:t>19/06/2013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EB0-A6CF-4B36-8A95-CA5E468A8B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969-15DE-45D8-913A-56A2F7189E43}" type="datetimeFigureOut">
              <a:rPr lang="fr-FR" smtClean="0"/>
              <a:pPr/>
              <a:t>19/06/2013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EB0-A6CF-4B36-8A95-CA5E468A8B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BA969-15DE-45D8-913A-56A2F7189E43}" type="datetimeFigureOut">
              <a:rPr lang="fr-FR" smtClean="0"/>
              <a:pPr/>
              <a:t>19/06/2013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34EB0-A6CF-4B36-8A95-CA5E468A8B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1200" b="1" dirty="0"/>
              <a:t>République  Algérienne  Démocratique  Populaire</a:t>
            </a:r>
            <a:br>
              <a:rPr lang="fr-FR" sz="1200" b="1" dirty="0"/>
            </a:br>
            <a:r>
              <a:rPr lang="fr-FR" sz="1200" b="1" dirty="0"/>
              <a:t>                                         </a:t>
            </a:r>
            <a:br>
              <a:rPr lang="fr-FR" sz="1200" b="1" dirty="0"/>
            </a:br>
            <a:r>
              <a:rPr lang="fr-FR" sz="1200" b="1" dirty="0"/>
              <a:t>                             </a:t>
            </a:r>
            <a:r>
              <a:rPr lang="fr-FR" sz="1200" b="1" dirty="0" smtClean="0"/>
              <a:t>Ministère </a:t>
            </a:r>
            <a:r>
              <a:rPr lang="fr-FR" sz="1200" b="1" dirty="0"/>
              <a:t>de l’Enseignement Supérieur et de la Recherche scientifique</a:t>
            </a:r>
            <a:br>
              <a:rPr lang="fr-FR" sz="1200" b="1" dirty="0"/>
            </a:br>
            <a:r>
              <a:rPr lang="fr-FR" sz="1200" b="1" dirty="0"/>
              <a:t>                                         </a:t>
            </a:r>
            <a:endParaRPr lang="fr-FR" sz="1200" b="1" dirty="0" smtClean="0"/>
          </a:p>
          <a:p>
            <a:pPr algn="ctr">
              <a:buNone/>
            </a:pPr>
            <a:r>
              <a:rPr lang="fr-FR" sz="1200" b="1" dirty="0" smtClean="0"/>
              <a:t>     </a:t>
            </a:r>
            <a:r>
              <a:rPr lang="fr-FR" sz="1200" b="1" dirty="0"/>
              <a:t>Université Abderrahmane Mira-Bejaia- Faculté de Médecine.                                                           </a:t>
            </a:r>
            <a:br>
              <a:rPr lang="fr-FR" sz="1200" b="1" dirty="0"/>
            </a:br>
            <a:r>
              <a:rPr lang="fr-FR" sz="1200" b="1" dirty="0"/>
              <a:t>                                                       </a:t>
            </a:r>
            <a:br>
              <a:rPr lang="fr-FR" sz="1200" b="1" dirty="0"/>
            </a:br>
            <a:r>
              <a:rPr lang="fr-FR" sz="1200" b="1" dirty="0"/>
              <a:t>                                                     </a:t>
            </a:r>
            <a:br>
              <a:rPr lang="fr-FR" sz="1200" b="1" dirty="0"/>
            </a:br>
            <a:r>
              <a:rPr lang="fr-FR" sz="1200" b="1" dirty="0" smtClean="0"/>
              <a:t> </a:t>
            </a:r>
            <a:r>
              <a:rPr lang="fr-FR" sz="1200" b="1" dirty="0"/>
              <a:t>Module </a:t>
            </a:r>
            <a:r>
              <a:rPr lang="fr-FR" sz="1200" b="1" dirty="0" smtClean="0"/>
              <a:t>urgences -6è </a:t>
            </a:r>
            <a:r>
              <a:rPr lang="fr-FR" sz="1200" b="1" dirty="0"/>
              <a:t>année médecine -</a:t>
            </a:r>
            <a:r>
              <a:rPr lang="fr-FR" sz="1200" b="1" dirty="0" smtClean="0"/>
              <a:t>2012-2013</a:t>
            </a:r>
          </a:p>
          <a:p>
            <a:pPr algn="ctr">
              <a:buNone/>
            </a:pPr>
            <a:endParaRPr lang="fr-FR" sz="1200" b="1" dirty="0" smtClean="0"/>
          </a:p>
          <a:p>
            <a:pPr algn="ctr">
              <a:buNone/>
            </a:pPr>
            <a:endParaRPr lang="fr-FR" sz="1200" b="1" dirty="0"/>
          </a:p>
          <a:p>
            <a:pPr>
              <a:buNone/>
            </a:pPr>
            <a:endParaRPr lang="fr-FR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fr-FR" b="1" dirty="0">
                <a:solidFill>
                  <a:srgbClr val="0070C0"/>
                </a:solidFill>
              </a:rPr>
              <a:t>       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u="sng" dirty="0" smtClean="0">
                <a:solidFill>
                  <a:srgbClr val="0070C0"/>
                </a:solidFill>
              </a:rPr>
              <a:t>Prescription et surveillance des Anti-</a:t>
            </a:r>
          </a:p>
          <a:p>
            <a:pPr algn="ctr">
              <a:buNone/>
            </a:pPr>
            <a:r>
              <a:rPr lang="fr-FR" b="1" u="sng" dirty="0" smtClean="0">
                <a:solidFill>
                  <a:srgbClr val="0070C0"/>
                </a:solidFill>
              </a:rPr>
              <a:t>inflammatoires non  stéroïdiens (AINS)</a:t>
            </a:r>
          </a:p>
          <a:p>
            <a:pPr algn="ctr">
              <a:buNone/>
            </a:pPr>
            <a:endParaRPr lang="fr-FR" b="1" u="sng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fr-FR" sz="1300" b="1" dirty="0"/>
          </a:p>
          <a:p>
            <a:pPr algn="r">
              <a:buNone/>
            </a:pPr>
            <a:endParaRPr lang="fr-FR" sz="1300" b="1" dirty="0" smtClean="0"/>
          </a:p>
          <a:p>
            <a:pPr algn="r">
              <a:buNone/>
            </a:pPr>
            <a:endParaRPr lang="fr-FR" sz="1300" b="1" dirty="0"/>
          </a:p>
          <a:p>
            <a:pPr algn="r">
              <a:buNone/>
            </a:pPr>
            <a:endParaRPr lang="fr-FR" sz="1300" b="1" dirty="0" smtClean="0"/>
          </a:p>
          <a:p>
            <a:pPr algn="r">
              <a:buNone/>
            </a:pPr>
            <a:endParaRPr lang="fr-FR" sz="1300" b="1" dirty="0"/>
          </a:p>
          <a:p>
            <a:pPr algn="r">
              <a:buNone/>
            </a:pPr>
            <a:endParaRPr lang="fr-FR" sz="1500" b="1" dirty="0" smtClean="0"/>
          </a:p>
          <a:p>
            <a:pPr algn="ctr">
              <a:buNone/>
            </a:pPr>
            <a:r>
              <a:rPr lang="fr-FR" sz="1500" b="1" dirty="0"/>
              <a:t>  DR DEBBACHE </a:t>
            </a:r>
            <a:r>
              <a:rPr lang="fr-FR" sz="1500" b="1" dirty="0" smtClean="0"/>
              <a:t>H.L.N.S</a:t>
            </a:r>
            <a:endParaRPr lang="fr-FR" sz="1500" dirty="0" smtClean="0"/>
          </a:p>
          <a:p>
            <a:pPr algn="ctr">
              <a:buNone/>
            </a:pPr>
            <a:r>
              <a:rPr lang="fr-FR" sz="1500" b="1" dirty="0" smtClean="0"/>
              <a:t>    M.A Médecine interne</a:t>
            </a:r>
            <a:endParaRPr lang="fr-FR" sz="1500" dirty="0" smtClean="0"/>
          </a:p>
          <a:p>
            <a:pPr algn="ctr">
              <a:buNone/>
            </a:pP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2EA3-2AFE-4F2F-8476-FF6CE7A0C5E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sz="4200" b="1" dirty="0" smtClean="0"/>
              <a:t>a. </a:t>
            </a:r>
            <a:r>
              <a:rPr lang="fr-FR" sz="4200" b="1" u="sng" dirty="0" smtClean="0"/>
              <a:t>Effets </a:t>
            </a:r>
            <a:r>
              <a:rPr lang="fr-FR" sz="4200" b="1" u="sng" dirty="0"/>
              <a:t>indésirables </a:t>
            </a:r>
            <a:r>
              <a:rPr lang="fr-FR" sz="4200" b="1" u="sng" dirty="0" smtClean="0"/>
              <a:t>digestifs: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/>
              <a:t>• les </a:t>
            </a:r>
            <a:r>
              <a:rPr lang="fr-FR" b="1" dirty="0">
                <a:solidFill>
                  <a:srgbClr val="0070C0"/>
                </a:solidFill>
              </a:rPr>
              <a:t>manifestations fonctionnelles </a:t>
            </a:r>
            <a:r>
              <a:rPr lang="fr-FR" b="1" dirty="0"/>
              <a:t>(dyspepsie, gastralgies, nausées) : fréquentes (&gt;20%)</a:t>
            </a:r>
          </a:p>
          <a:p>
            <a:pPr>
              <a:buNone/>
            </a:pPr>
            <a:r>
              <a:rPr lang="fr-FR" b="1" dirty="0"/>
              <a:t>quel que soit l’AINS employé, rapidement résolutives à l’arrêt du produit. Elles sont mal</a:t>
            </a:r>
          </a:p>
          <a:p>
            <a:pPr>
              <a:buNone/>
            </a:pPr>
            <a:r>
              <a:rPr lang="fr-FR" b="1" dirty="0"/>
              <a:t>corrélées à l’existence de lésions de la muqueuse gastroduodénale </a:t>
            </a:r>
            <a:r>
              <a:rPr lang="fr-FR" b="1" dirty="0" smtClean="0"/>
              <a:t>;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/>
              <a:t>• les </a:t>
            </a:r>
            <a:r>
              <a:rPr lang="fr-FR" b="1" dirty="0">
                <a:solidFill>
                  <a:srgbClr val="0070C0"/>
                </a:solidFill>
              </a:rPr>
              <a:t>ulcères gastroduodénaux découverts lors d’examens endoscopiques </a:t>
            </a:r>
            <a:r>
              <a:rPr lang="fr-FR" b="1" dirty="0"/>
              <a:t>: </a:t>
            </a:r>
            <a:r>
              <a:rPr lang="fr-FR" b="1" dirty="0">
                <a:solidFill>
                  <a:srgbClr val="0070C0"/>
                </a:solidFill>
              </a:rPr>
              <a:t>plus fréquents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avec les AINS classiques qu’avec les </a:t>
            </a:r>
            <a:r>
              <a:rPr lang="fr-FR" b="1" dirty="0" err="1">
                <a:solidFill>
                  <a:srgbClr val="0070C0"/>
                </a:solidFill>
              </a:rPr>
              <a:t>coxibs</a:t>
            </a:r>
            <a:r>
              <a:rPr lang="fr-FR" b="1" dirty="0"/>
              <a:t>, </a:t>
            </a:r>
            <a:r>
              <a:rPr lang="fr-FR" b="1" dirty="0" smtClean="0"/>
              <a:t>ils </a:t>
            </a:r>
            <a:r>
              <a:rPr lang="fr-FR" b="1" dirty="0"/>
              <a:t>sont </a:t>
            </a:r>
            <a:r>
              <a:rPr lang="fr-FR" b="1" dirty="0">
                <a:solidFill>
                  <a:srgbClr val="0070C0"/>
                </a:solidFill>
              </a:rPr>
              <a:t>asymptomatiques dans la moitié des </a:t>
            </a:r>
            <a:r>
              <a:rPr lang="fr-FR" b="1" dirty="0" smtClean="0">
                <a:solidFill>
                  <a:srgbClr val="0070C0"/>
                </a:solidFill>
              </a:rPr>
              <a:t>cas;</a:t>
            </a:r>
          </a:p>
          <a:p>
            <a:pPr>
              <a:buNone/>
            </a:pPr>
            <a:endParaRPr lang="fr-FR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• l’ulcère symptomatique, simple ou compliqué </a:t>
            </a:r>
            <a:r>
              <a:rPr lang="fr-FR" b="1" dirty="0"/>
              <a:t>(hémorragie, perforation), </a:t>
            </a:r>
            <a:endParaRPr lang="fr-FR" b="1" dirty="0" smtClean="0"/>
          </a:p>
          <a:p>
            <a:pPr>
              <a:buNone/>
            </a:pPr>
            <a:endParaRPr lang="fr-FR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Les </a:t>
            </a:r>
            <a:r>
              <a:rPr lang="fr-FR" b="1" dirty="0">
                <a:solidFill>
                  <a:srgbClr val="0070C0"/>
                </a:solidFill>
              </a:rPr>
              <a:t>principales circonstances favorisantes (</a:t>
            </a:r>
            <a:r>
              <a:rPr lang="fr-FR" b="1" dirty="0" smtClean="0">
                <a:solidFill>
                  <a:srgbClr val="0070C0"/>
                </a:solidFill>
              </a:rPr>
              <a:t>ou facteurs </a:t>
            </a:r>
            <a:r>
              <a:rPr lang="fr-FR" b="1" dirty="0">
                <a:solidFill>
                  <a:srgbClr val="0070C0"/>
                </a:solidFill>
              </a:rPr>
              <a:t>de risque) sont : une posologie élevée (ou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l’association </a:t>
            </a:r>
            <a:r>
              <a:rPr lang="fr-FR" b="1" dirty="0">
                <a:solidFill>
                  <a:srgbClr val="0070C0"/>
                </a:solidFill>
              </a:rPr>
              <a:t>de 2 AINS), </a:t>
            </a:r>
            <a:r>
              <a:rPr lang="fr-FR" b="1" dirty="0" smtClean="0">
                <a:solidFill>
                  <a:srgbClr val="0070C0"/>
                </a:solidFill>
              </a:rPr>
              <a:t>un traitement </a:t>
            </a:r>
            <a:r>
              <a:rPr lang="fr-FR" b="1" dirty="0">
                <a:solidFill>
                  <a:srgbClr val="0070C0"/>
                </a:solidFill>
              </a:rPr>
              <a:t>prolongé (même s’il existe des ulcères de survenue précoce),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l’âge </a:t>
            </a:r>
            <a:r>
              <a:rPr lang="fr-FR" b="1" dirty="0">
                <a:solidFill>
                  <a:srgbClr val="0070C0"/>
                </a:solidFill>
              </a:rPr>
              <a:t>(&gt;65 ans</a:t>
            </a:r>
            <a:r>
              <a:rPr lang="fr-FR" b="1" dirty="0" smtClean="0">
                <a:solidFill>
                  <a:srgbClr val="0070C0"/>
                </a:solidFill>
              </a:rPr>
              <a:t>),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un antécédent d’ulcère ou de saignement digestif, la prise concomitante d’un antiagrégant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(</a:t>
            </a:r>
            <a:r>
              <a:rPr lang="fr-FR" b="1" dirty="0">
                <a:solidFill>
                  <a:srgbClr val="0070C0"/>
                </a:solidFill>
              </a:rPr>
              <a:t>aspirine, </a:t>
            </a:r>
            <a:r>
              <a:rPr lang="fr-FR" b="1" dirty="0" err="1">
                <a:solidFill>
                  <a:srgbClr val="0070C0"/>
                </a:solidFill>
              </a:rPr>
              <a:t>clopidogrel</a:t>
            </a:r>
            <a:r>
              <a:rPr lang="fr-FR" b="1" dirty="0">
                <a:solidFill>
                  <a:srgbClr val="0070C0"/>
                </a:solidFill>
              </a:rPr>
              <a:t>, </a:t>
            </a:r>
            <a:r>
              <a:rPr lang="fr-FR" b="1" dirty="0" err="1">
                <a:solidFill>
                  <a:srgbClr val="0070C0"/>
                </a:solidFill>
              </a:rPr>
              <a:t>prasugrel</a:t>
            </a:r>
            <a:r>
              <a:rPr lang="fr-FR" b="1" dirty="0">
                <a:solidFill>
                  <a:srgbClr val="0070C0"/>
                </a:solidFill>
              </a:rPr>
              <a:t>), d’un anticoagulant ou d’un corticoïde</a:t>
            </a:r>
          </a:p>
          <a:p>
            <a:pPr>
              <a:buNone/>
            </a:pPr>
            <a:r>
              <a:rPr lang="fr-FR" b="1" dirty="0"/>
              <a:t>systémique. </a:t>
            </a:r>
            <a:endParaRPr lang="fr-FR" b="1" dirty="0" smtClean="0"/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smtClean="0"/>
              <a:t>-D’après </a:t>
            </a:r>
            <a:r>
              <a:rPr lang="fr-FR" b="1" dirty="0"/>
              <a:t>les essais cliniques, les </a:t>
            </a:r>
            <a:r>
              <a:rPr lang="fr-FR" b="1" dirty="0" err="1">
                <a:solidFill>
                  <a:srgbClr val="0070C0"/>
                </a:solidFill>
              </a:rPr>
              <a:t>coxibs</a:t>
            </a:r>
            <a:r>
              <a:rPr lang="fr-FR" b="1" dirty="0">
                <a:solidFill>
                  <a:srgbClr val="0070C0"/>
                </a:solidFill>
              </a:rPr>
              <a:t> induisent moins d’ulcères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gastroduodénaux que les AINS non sélectifs administrés à leur posologie maximale,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/>
              <a:t>Sans </a:t>
            </a:r>
            <a:r>
              <a:rPr lang="fr-FR" b="1" dirty="0" err="1" smtClean="0"/>
              <a:t>gastroprotecteur</a:t>
            </a:r>
            <a:r>
              <a:rPr lang="fr-FR" b="1" dirty="0"/>
              <a:t>; </a:t>
            </a:r>
            <a:endParaRPr lang="fr-FR" b="1" dirty="0" smtClean="0"/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smtClean="0"/>
              <a:t>cet </a:t>
            </a:r>
            <a:r>
              <a:rPr lang="fr-FR" b="1" dirty="0">
                <a:solidFill>
                  <a:srgbClr val="0070C0"/>
                </a:solidFill>
              </a:rPr>
              <a:t>avantage n’est plus retrouvé quand le malade prend simultanément de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l’aspirine à dose </a:t>
            </a:r>
            <a:r>
              <a:rPr lang="fr-FR" b="1" dirty="0" err="1">
                <a:solidFill>
                  <a:srgbClr val="0070C0"/>
                </a:solidFill>
              </a:rPr>
              <a:t>antiagrégante</a:t>
            </a:r>
            <a:r>
              <a:rPr lang="fr-FR" b="1" dirty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c. </a:t>
            </a:r>
            <a:r>
              <a:rPr lang="fr-FR" b="1" u="sng" dirty="0"/>
              <a:t>Réactions </a:t>
            </a:r>
            <a:r>
              <a:rPr lang="fr-FR" b="1" u="sng" dirty="0" err="1" smtClean="0"/>
              <a:t>cutanéo</a:t>
            </a:r>
            <a:r>
              <a:rPr lang="fr-FR" b="1" u="sng" dirty="0" smtClean="0"/>
              <a:t>-muqueuses:</a:t>
            </a:r>
          </a:p>
          <a:p>
            <a:pPr>
              <a:buNone/>
            </a:pPr>
            <a:endParaRPr lang="fr-FR" b="1" i="1" u="sng" dirty="0"/>
          </a:p>
          <a:p>
            <a:pPr>
              <a:buNone/>
            </a:pPr>
            <a:r>
              <a:rPr lang="fr-FR" b="1" dirty="0" smtClean="0"/>
              <a:t>-Elles </a:t>
            </a:r>
            <a:r>
              <a:rPr lang="fr-FR" b="1" dirty="0"/>
              <a:t>consistent en </a:t>
            </a:r>
            <a:r>
              <a:rPr lang="fr-FR" b="1" dirty="0">
                <a:solidFill>
                  <a:srgbClr val="0070C0"/>
                </a:solidFill>
              </a:rPr>
              <a:t>prurit, éruptions diverses,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stomatite</a:t>
            </a:r>
            <a:r>
              <a:rPr lang="fr-FR" b="1" dirty="0">
                <a:solidFill>
                  <a:srgbClr val="0070C0"/>
                </a:solidFill>
              </a:rPr>
              <a:t>, </a:t>
            </a:r>
            <a:r>
              <a:rPr lang="fr-FR" b="1" dirty="0" smtClean="0">
                <a:solidFill>
                  <a:srgbClr val="0070C0"/>
                </a:solidFill>
              </a:rPr>
              <a:t>rhinite</a:t>
            </a:r>
            <a:r>
              <a:rPr lang="fr-FR" b="1" dirty="0">
                <a:solidFill>
                  <a:srgbClr val="0070C0"/>
                </a:solidFill>
              </a:rPr>
              <a:t>, bronchospasme et, dans une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bien moindre mesure, </a:t>
            </a:r>
            <a:r>
              <a:rPr lang="fr-FR" b="1" dirty="0" err="1">
                <a:solidFill>
                  <a:srgbClr val="0070C0"/>
                </a:solidFill>
              </a:rPr>
              <a:t>oedème</a:t>
            </a:r>
            <a:r>
              <a:rPr lang="fr-FR" b="1" dirty="0">
                <a:solidFill>
                  <a:srgbClr val="0070C0"/>
                </a:solidFill>
              </a:rPr>
              <a:t> de Quincke ou choc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anaphylactique</a:t>
            </a:r>
            <a:r>
              <a:rPr lang="fr-FR" b="1" dirty="0">
                <a:solidFill>
                  <a:srgbClr val="0070C0"/>
                </a:solidFill>
              </a:rPr>
              <a:t>.</a:t>
            </a:r>
            <a:r>
              <a:rPr lang="fr-FR" b="1" dirty="0"/>
              <a:t> </a:t>
            </a: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-Elles </a:t>
            </a:r>
            <a:r>
              <a:rPr lang="fr-FR" b="1" dirty="0"/>
              <a:t>sont </a:t>
            </a:r>
            <a:r>
              <a:rPr lang="fr-FR" b="1" dirty="0" smtClean="0">
                <a:solidFill>
                  <a:srgbClr val="0070C0"/>
                </a:solidFill>
              </a:rPr>
              <a:t>l’expression d’une </a:t>
            </a:r>
            <a:r>
              <a:rPr lang="fr-FR" b="1" dirty="0">
                <a:solidFill>
                  <a:srgbClr val="0070C0"/>
                </a:solidFill>
              </a:rPr>
              <a:t>allergie à la molécule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ou </a:t>
            </a:r>
            <a:r>
              <a:rPr lang="fr-FR" b="1" dirty="0">
                <a:solidFill>
                  <a:srgbClr val="0070C0"/>
                </a:solidFill>
              </a:rPr>
              <a:t>d’un état idiosyncrasique </a:t>
            </a:r>
            <a:r>
              <a:rPr lang="fr-FR" b="1" dirty="0"/>
              <a:t>dont le syndrome de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Widal </a:t>
            </a:r>
            <a:r>
              <a:rPr lang="fr-FR" b="1" dirty="0"/>
              <a:t>(</a:t>
            </a:r>
            <a:r>
              <a:rPr lang="fr-FR" b="1" dirty="0" err="1" smtClean="0"/>
              <a:t>asthme,polypose</a:t>
            </a:r>
            <a:r>
              <a:rPr lang="fr-FR" b="1" dirty="0" smtClean="0"/>
              <a:t> </a:t>
            </a:r>
            <a:r>
              <a:rPr lang="fr-FR" b="1" dirty="0" err="1"/>
              <a:t>naso</a:t>
            </a:r>
            <a:r>
              <a:rPr lang="fr-FR" b="1" dirty="0"/>
              <a:t>-sinusienne, asthme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à </a:t>
            </a:r>
            <a:r>
              <a:rPr lang="fr-FR" b="1" dirty="0"/>
              <a:t>l’aspirine et autres AINS) est la forme la plus</a:t>
            </a:r>
          </a:p>
          <a:p>
            <a:pPr>
              <a:buNone/>
            </a:pPr>
            <a:r>
              <a:rPr lang="fr-FR" b="1" dirty="0"/>
              <a:t>caractéristique.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sz="4200" b="1" dirty="0" smtClean="0"/>
              <a:t>d. </a:t>
            </a:r>
            <a:r>
              <a:rPr lang="fr-FR" sz="4200" b="1" u="sng" dirty="0"/>
              <a:t>Complications </a:t>
            </a:r>
            <a:r>
              <a:rPr lang="fr-FR" sz="4200" b="1" u="sng" dirty="0" err="1" smtClean="0"/>
              <a:t>réno</a:t>
            </a:r>
            <a:r>
              <a:rPr lang="fr-FR" sz="4200" b="1" u="sng" dirty="0" smtClean="0"/>
              <a:t>-vasculaires:</a:t>
            </a:r>
          </a:p>
          <a:p>
            <a:pPr>
              <a:buNone/>
            </a:pPr>
            <a:endParaRPr lang="fr-FR" sz="4200" b="1" dirty="0"/>
          </a:p>
          <a:p>
            <a:pPr>
              <a:buNone/>
            </a:pPr>
            <a:r>
              <a:rPr lang="fr-FR" b="1" dirty="0"/>
              <a:t>Les plus communes sont précoces, dose-dépendantes et consécutives à l’inhibition des </a:t>
            </a:r>
            <a:endParaRPr lang="fr-FR" b="1" dirty="0" smtClean="0"/>
          </a:p>
          <a:p>
            <a:pPr>
              <a:buNone/>
            </a:pPr>
            <a:r>
              <a:rPr lang="fr-FR" b="1" dirty="0" err="1" smtClean="0"/>
              <a:t>Cyclooxygénases</a:t>
            </a:r>
            <a:r>
              <a:rPr lang="fr-FR" b="1" dirty="0" smtClean="0"/>
              <a:t> (COX-1 </a:t>
            </a:r>
            <a:r>
              <a:rPr lang="fr-FR" b="1" dirty="0"/>
              <a:t>ou COX-2) rénales </a:t>
            </a:r>
            <a:r>
              <a:rPr lang="fr-FR" b="1" dirty="0" smtClean="0"/>
              <a:t>: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endParaRPr lang="fr-FR" sz="4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4200" b="1" dirty="0">
                <a:solidFill>
                  <a:srgbClr val="0070C0"/>
                </a:solidFill>
              </a:rPr>
              <a:t>• rétention hydro-sodée, </a:t>
            </a:r>
            <a:r>
              <a:rPr lang="fr-FR" b="1" dirty="0"/>
              <a:t>pouvant se traduire par des </a:t>
            </a:r>
            <a:r>
              <a:rPr lang="fr-FR" b="1" dirty="0" err="1"/>
              <a:t>oedèmes</a:t>
            </a:r>
            <a:r>
              <a:rPr lang="fr-FR" b="1" dirty="0"/>
              <a:t> des membres inférieurs, une</a:t>
            </a:r>
          </a:p>
          <a:p>
            <a:pPr>
              <a:buNone/>
            </a:pPr>
            <a:r>
              <a:rPr lang="fr-FR" b="1" dirty="0"/>
              <a:t>augmentation de la pression artérielle ou la décompensation d’une cardiopathie congestive </a:t>
            </a:r>
            <a:r>
              <a:rPr lang="fr-FR" b="1" dirty="0" smtClean="0"/>
              <a:t>;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sz="3800" b="1" dirty="0">
                <a:solidFill>
                  <a:srgbClr val="0070C0"/>
                </a:solidFill>
              </a:rPr>
              <a:t>• insuffisance rénale aiguë, </a:t>
            </a:r>
            <a:r>
              <a:rPr lang="fr-FR" b="1" dirty="0"/>
              <a:t>inaugurée par une </a:t>
            </a:r>
            <a:r>
              <a:rPr lang="fr-FR" b="1" dirty="0">
                <a:solidFill>
                  <a:srgbClr val="0070C0"/>
                </a:solidFill>
              </a:rPr>
              <a:t>oligurie réversible à l’arrêt de l’AINS</a:t>
            </a:r>
            <a:r>
              <a:rPr lang="fr-FR" b="1" dirty="0"/>
              <a:t>. Sa</a:t>
            </a:r>
          </a:p>
          <a:p>
            <a:pPr>
              <a:buNone/>
            </a:pPr>
            <a:r>
              <a:rPr lang="fr-FR" b="1" dirty="0"/>
              <a:t>survenue est favorisée par une </a:t>
            </a:r>
            <a:r>
              <a:rPr lang="fr-FR" b="1" dirty="0" err="1"/>
              <a:t>hypoperfusion</a:t>
            </a:r>
            <a:r>
              <a:rPr lang="fr-FR" b="1" dirty="0"/>
              <a:t> rénale préalable (</a:t>
            </a:r>
            <a:r>
              <a:rPr lang="fr-FR" b="1" dirty="0" err="1"/>
              <a:t>athéromatose</a:t>
            </a:r>
            <a:r>
              <a:rPr lang="fr-FR" b="1" dirty="0"/>
              <a:t>, néphropathie,</a:t>
            </a:r>
          </a:p>
          <a:p>
            <a:pPr>
              <a:buNone/>
            </a:pPr>
            <a:r>
              <a:rPr lang="fr-FR" b="1" dirty="0"/>
              <a:t>déshydratation, diurétique…) et la prise concomitante d’inhibiteurs de l’enzyme de</a:t>
            </a:r>
          </a:p>
          <a:p>
            <a:pPr>
              <a:buNone/>
            </a:pPr>
            <a:r>
              <a:rPr lang="fr-FR" b="1" dirty="0"/>
              <a:t>conversion (IEC) ou d’antagonistes de l’angiotensine II (</a:t>
            </a:r>
            <a:r>
              <a:rPr lang="fr-FR" b="1" dirty="0" err="1"/>
              <a:t>sartans</a:t>
            </a:r>
            <a:r>
              <a:rPr lang="fr-FR" b="1" dirty="0" smtClean="0"/>
              <a:t>).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smtClean="0"/>
              <a:t>-</a:t>
            </a:r>
            <a:r>
              <a:rPr lang="fr-FR" sz="4200" b="1" dirty="0" smtClean="0">
                <a:solidFill>
                  <a:srgbClr val="0070C0"/>
                </a:solidFill>
              </a:rPr>
              <a:t>Les </a:t>
            </a:r>
            <a:r>
              <a:rPr lang="fr-FR" sz="4200" b="1" dirty="0" err="1">
                <a:solidFill>
                  <a:srgbClr val="0070C0"/>
                </a:solidFill>
              </a:rPr>
              <a:t>coxibs</a:t>
            </a:r>
            <a:r>
              <a:rPr lang="fr-FR" sz="4200" b="1" dirty="0">
                <a:solidFill>
                  <a:srgbClr val="0070C0"/>
                </a:solidFill>
              </a:rPr>
              <a:t> </a:t>
            </a:r>
            <a:r>
              <a:rPr lang="fr-FR" b="1" dirty="0"/>
              <a:t>ont été incriminés dans la survenue </a:t>
            </a:r>
            <a:r>
              <a:rPr lang="fr-FR" sz="3800" b="1" dirty="0">
                <a:solidFill>
                  <a:srgbClr val="0070C0"/>
                </a:solidFill>
              </a:rPr>
              <a:t>d’accidents thrombotiques (infarctus du</a:t>
            </a:r>
          </a:p>
          <a:p>
            <a:pPr>
              <a:buNone/>
            </a:pPr>
            <a:r>
              <a:rPr lang="fr-FR" sz="3800" b="1" dirty="0">
                <a:solidFill>
                  <a:srgbClr val="0070C0"/>
                </a:solidFill>
              </a:rPr>
              <a:t>myocarde, accidents vasculaires cérébraux</a:t>
            </a:r>
            <a:r>
              <a:rPr lang="fr-FR" b="1" dirty="0" smtClean="0"/>
              <a:t>)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-Une </a:t>
            </a:r>
            <a:r>
              <a:rPr lang="fr-FR" sz="3800" b="1" dirty="0">
                <a:solidFill>
                  <a:srgbClr val="0070C0"/>
                </a:solidFill>
              </a:rPr>
              <a:t>augmentation prolongée de la </a:t>
            </a:r>
            <a:r>
              <a:rPr lang="fr-FR" sz="3800" b="1" dirty="0" smtClean="0">
                <a:solidFill>
                  <a:srgbClr val="0070C0"/>
                </a:solidFill>
              </a:rPr>
              <a:t>pression artérielle </a:t>
            </a:r>
            <a:r>
              <a:rPr lang="fr-FR" sz="3800" b="1" dirty="0">
                <a:solidFill>
                  <a:srgbClr val="0070C0"/>
                </a:solidFill>
              </a:rPr>
              <a:t>systolique induite par ces </a:t>
            </a:r>
            <a:endParaRPr lang="fr-FR" sz="3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3800" b="1" dirty="0" smtClean="0">
                <a:solidFill>
                  <a:srgbClr val="0070C0"/>
                </a:solidFill>
              </a:rPr>
              <a:t>médicaments </a:t>
            </a:r>
            <a:r>
              <a:rPr lang="fr-FR" b="1" dirty="0"/>
              <a:t>semble </a:t>
            </a:r>
            <a:r>
              <a:rPr lang="fr-FR" b="1" dirty="0" smtClean="0"/>
              <a:t>en </a:t>
            </a:r>
            <a:r>
              <a:rPr lang="fr-FR" b="1" dirty="0"/>
              <a:t>cause. </a:t>
            </a:r>
            <a:r>
              <a:rPr lang="fr-FR" b="1" dirty="0" smtClean="0"/>
              <a:t>Ce mécanisme </a:t>
            </a:r>
            <a:r>
              <a:rPr lang="fr-FR" b="1" dirty="0"/>
              <a:t>expliquerait que </a:t>
            </a:r>
            <a:r>
              <a:rPr lang="fr-FR" b="1" dirty="0">
                <a:solidFill>
                  <a:srgbClr val="0070C0"/>
                </a:solidFill>
              </a:rPr>
              <a:t>certains AINS classiques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comportent </a:t>
            </a:r>
            <a:r>
              <a:rPr lang="fr-FR" b="1" dirty="0">
                <a:solidFill>
                  <a:srgbClr val="0070C0"/>
                </a:solidFill>
              </a:rPr>
              <a:t>un risque </a:t>
            </a:r>
            <a:r>
              <a:rPr lang="fr-FR" b="1" dirty="0" smtClean="0">
                <a:solidFill>
                  <a:srgbClr val="0070C0"/>
                </a:solidFill>
              </a:rPr>
              <a:t>analogue lors d’une </a:t>
            </a:r>
            <a:r>
              <a:rPr lang="fr-FR" b="1" dirty="0">
                <a:solidFill>
                  <a:srgbClr val="0070C0"/>
                </a:solidFill>
              </a:rPr>
              <a:t>administration au long cours et à forte dose.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e. </a:t>
            </a:r>
            <a:r>
              <a:rPr lang="fr-FR" b="1" u="sng" dirty="0"/>
              <a:t>Complications </a:t>
            </a:r>
            <a:r>
              <a:rPr lang="fr-FR" b="1" u="sng" dirty="0" smtClean="0"/>
              <a:t>gynéco-obstétricales:</a:t>
            </a:r>
          </a:p>
          <a:p>
            <a:pPr>
              <a:buNone/>
            </a:pPr>
            <a:endParaRPr lang="fr-FR" b="1" u="sng" dirty="0"/>
          </a:p>
          <a:p>
            <a:pPr>
              <a:buNone/>
            </a:pPr>
            <a:r>
              <a:rPr lang="fr-FR" b="1" dirty="0"/>
              <a:t>En inhibant COX-2, les </a:t>
            </a:r>
            <a:r>
              <a:rPr lang="fr-FR" b="1" dirty="0">
                <a:solidFill>
                  <a:srgbClr val="0070C0"/>
                </a:solidFill>
              </a:rPr>
              <a:t>AINS exercent une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activité </a:t>
            </a:r>
            <a:r>
              <a:rPr lang="fr-FR" b="1" dirty="0" err="1">
                <a:solidFill>
                  <a:srgbClr val="0070C0"/>
                </a:solidFill>
              </a:rPr>
              <a:t>tocolytique</a:t>
            </a:r>
            <a:r>
              <a:rPr lang="fr-FR" b="1" dirty="0">
                <a:solidFill>
                  <a:srgbClr val="0070C0"/>
                </a:solidFill>
              </a:rPr>
              <a:t> et exposent le </a:t>
            </a:r>
            <a:r>
              <a:rPr lang="fr-FR" b="1" dirty="0" err="1">
                <a:solidFill>
                  <a:srgbClr val="0070C0"/>
                </a:solidFill>
              </a:rPr>
              <a:t>foetus</a:t>
            </a:r>
            <a:r>
              <a:rPr lang="fr-FR" b="1" dirty="0">
                <a:solidFill>
                  <a:srgbClr val="0070C0"/>
                </a:solidFill>
              </a:rPr>
              <a:t> à une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fermeture prématurée du canal artériel et à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une </a:t>
            </a:r>
            <a:r>
              <a:rPr lang="fr-FR" b="1" dirty="0">
                <a:solidFill>
                  <a:srgbClr val="0070C0"/>
                </a:solidFill>
              </a:rPr>
              <a:t>insuffisance rénale</a:t>
            </a:r>
            <a:r>
              <a:rPr lang="fr-FR" b="1" dirty="0"/>
              <a:t> à partir du 6ème mois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De grossesse</a:t>
            </a:r>
            <a:r>
              <a:rPr lang="fr-FR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/>
              <a:t>f. </a:t>
            </a:r>
            <a:r>
              <a:rPr lang="fr-FR" b="1" u="sng" dirty="0" smtClean="0"/>
              <a:t>Divers:</a:t>
            </a:r>
          </a:p>
          <a:p>
            <a:pPr>
              <a:buNone/>
            </a:pPr>
            <a:endParaRPr lang="fr-FR" b="1" u="sng" dirty="0"/>
          </a:p>
          <a:p>
            <a:pPr>
              <a:buNone/>
            </a:pPr>
            <a:r>
              <a:rPr lang="fr-FR" b="1" dirty="0" smtClean="0"/>
              <a:t>-Les </a:t>
            </a:r>
            <a:r>
              <a:rPr lang="fr-FR" b="1" dirty="0"/>
              <a:t>AINS provoquent parfois des</a:t>
            </a:r>
            <a:r>
              <a:rPr lang="fr-FR" b="1" dirty="0">
                <a:solidFill>
                  <a:srgbClr val="0070C0"/>
                </a:solidFill>
              </a:rPr>
              <a:t> troubles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neurosensoriels </a:t>
            </a:r>
            <a:r>
              <a:rPr lang="fr-FR" b="1" dirty="0"/>
              <a:t>(céphalées, vertiges,</a:t>
            </a:r>
          </a:p>
          <a:p>
            <a:pPr>
              <a:buNone/>
            </a:pPr>
            <a:r>
              <a:rPr lang="fr-FR" b="1" dirty="0"/>
              <a:t>acouphènes…), des </a:t>
            </a:r>
            <a:r>
              <a:rPr lang="fr-FR" b="1" dirty="0">
                <a:solidFill>
                  <a:srgbClr val="0070C0"/>
                </a:solidFill>
              </a:rPr>
              <a:t>ulcérations du grêle ou une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err="1" smtClean="0">
                <a:solidFill>
                  <a:srgbClr val="0070C0"/>
                </a:solidFill>
              </a:rPr>
              <a:t>oesophagite</a:t>
            </a:r>
            <a:r>
              <a:rPr lang="fr-FR" b="1" dirty="0">
                <a:solidFill>
                  <a:srgbClr val="0070C0"/>
                </a:solidFill>
              </a:rPr>
              <a:t>.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/>
              <a:t>-</a:t>
            </a:r>
            <a:r>
              <a:rPr lang="fr-FR" b="1" dirty="0" smtClean="0"/>
              <a:t>Les </a:t>
            </a:r>
            <a:r>
              <a:rPr lang="fr-FR" b="1" dirty="0">
                <a:solidFill>
                  <a:srgbClr val="0070C0"/>
                </a:solidFill>
              </a:rPr>
              <a:t>cytopénies sanguines sont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rares, </a:t>
            </a:r>
            <a:r>
              <a:rPr lang="fr-FR" b="1" dirty="0"/>
              <a:t>de même que </a:t>
            </a:r>
            <a:r>
              <a:rPr lang="fr-FR" b="1" dirty="0">
                <a:solidFill>
                  <a:srgbClr val="0070C0"/>
                </a:solidFill>
              </a:rPr>
              <a:t>les hépatites </a:t>
            </a:r>
            <a:r>
              <a:rPr lang="fr-FR" b="1" dirty="0"/>
              <a:t>; les </a:t>
            </a:r>
            <a:endParaRPr lang="fr-FR" b="1" dirty="0" smtClean="0"/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érythèmes </a:t>
            </a:r>
            <a:r>
              <a:rPr lang="fr-FR" b="1" dirty="0">
                <a:solidFill>
                  <a:srgbClr val="0070C0"/>
                </a:solidFill>
              </a:rPr>
              <a:t>polymorphes </a:t>
            </a:r>
            <a:r>
              <a:rPr lang="fr-FR" b="1" dirty="0"/>
              <a:t>(syndromes de Lyell et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de Stevens-Johnson</a:t>
            </a:r>
            <a:r>
              <a:rPr lang="fr-FR" b="1" dirty="0"/>
              <a:t>) sont exceptionnels.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III. </a:t>
            </a:r>
            <a:r>
              <a:rPr lang="fr-FR" b="1" u="sng" dirty="0"/>
              <a:t>Modalités de prescription des </a:t>
            </a:r>
            <a:r>
              <a:rPr lang="fr-FR" b="1" u="sng" dirty="0" smtClean="0"/>
              <a:t>AINS:</a:t>
            </a:r>
          </a:p>
          <a:p>
            <a:pPr>
              <a:buNone/>
            </a:pPr>
            <a:endParaRPr lang="fr-FR" b="1" u="sng" dirty="0"/>
          </a:p>
          <a:p>
            <a:pPr marL="514350" indent="-514350">
              <a:buAutoNum type="alphaLcPeriod"/>
            </a:pPr>
            <a:r>
              <a:rPr lang="fr-FR" b="1" dirty="0" smtClean="0"/>
              <a:t>Il </a:t>
            </a:r>
            <a:r>
              <a:rPr lang="fr-FR" b="1" dirty="0"/>
              <a:t>n’existe pas de prescription standard </a:t>
            </a:r>
            <a:r>
              <a:rPr lang="fr-FR" b="1" dirty="0" smtClean="0"/>
              <a:t>d’AINS</a:t>
            </a:r>
          </a:p>
          <a:p>
            <a:pPr marL="514350" indent="-514350">
              <a:buAutoNum type="alphaLcPeriod"/>
            </a:pPr>
            <a:endParaRPr lang="fr-FR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/>
              <a:t>Toute prescription d’AINS doit au préalable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faire </a:t>
            </a:r>
            <a:r>
              <a:rPr lang="fr-FR" b="1" dirty="0"/>
              <a:t>l’objet d’une </a:t>
            </a:r>
            <a:r>
              <a:rPr lang="fr-FR" b="1" dirty="0">
                <a:solidFill>
                  <a:srgbClr val="0070C0"/>
                </a:solidFill>
              </a:rPr>
              <a:t>évaluation personnalisée du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rapport bénéfice/risque prenant en compte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l’indication</a:t>
            </a:r>
            <a:r>
              <a:rPr lang="fr-FR" b="1" dirty="0">
                <a:solidFill>
                  <a:srgbClr val="0070C0"/>
                </a:solidFill>
              </a:rPr>
              <a:t>, le terrain physiopathologique du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malade et les traitements en cours.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 smtClean="0"/>
              <a:t>b. </a:t>
            </a:r>
            <a:r>
              <a:rPr lang="fr-FR" b="1" dirty="0"/>
              <a:t>Le recours aux </a:t>
            </a:r>
            <a:r>
              <a:rPr lang="fr-FR" b="1" dirty="0" smtClean="0"/>
              <a:t>AINS:</a:t>
            </a:r>
            <a:endParaRPr lang="fr-FR" b="1" dirty="0"/>
          </a:p>
          <a:p>
            <a:pPr>
              <a:buNone/>
            </a:pP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-</a:t>
            </a:r>
            <a:r>
              <a:rPr lang="fr-FR" b="1" dirty="0" smtClean="0">
                <a:solidFill>
                  <a:srgbClr val="0070C0"/>
                </a:solidFill>
              </a:rPr>
              <a:t>Il </a:t>
            </a:r>
            <a:r>
              <a:rPr lang="fr-FR" b="1" dirty="0">
                <a:solidFill>
                  <a:srgbClr val="0070C0"/>
                </a:solidFill>
              </a:rPr>
              <a:t>ne s’impose en pratique que lors des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rhumatismes </a:t>
            </a:r>
            <a:r>
              <a:rPr lang="fr-FR" b="1" dirty="0">
                <a:solidFill>
                  <a:srgbClr val="0070C0"/>
                </a:solidFill>
              </a:rPr>
              <a:t>inflammatoires, les spondylarthrites</a:t>
            </a:r>
          </a:p>
          <a:p>
            <a:pPr>
              <a:buNone/>
            </a:pPr>
            <a:r>
              <a:rPr lang="fr-FR" b="1" dirty="0"/>
              <a:t>surtout. </a:t>
            </a: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-En </a:t>
            </a:r>
            <a:r>
              <a:rPr lang="fr-FR" b="1" dirty="0">
                <a:solidFill>
                  <a:srgbClr val="0070C0"/>
                </a:solidFill>
              </a:rPr>
              <a:t>cas d’échec d’un AINS aux posologies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recommandées</a:t>
            </a:r>
            <a:r>
              <a:rPr lang="fr-FR" b="1" dirty="0">
                <a:solidFill>
                  <a:srgbClr val="0070C0"/>
                </a:solidFill>
              </a:rPr>
              <a:t>, on s’abstiendra de dépasser la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posologie maximale </a:t>
            </a:r>
            <a:r>
              <a:rPr lang="fr-FR" b="1" dirty="0"/>
              <a:t>autorisée ou de </a:t>
            </a:r>
            <a:r>
              <a:rPr lang="fr-FR" b="1" dirty="0" err="1"/>
              <a:t>co</a:t>
            </a:r>
            <a:r>
              <a:rPr lang="fr-FR" b="1" dirty="0"/>
              <a:t>-prescrire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un </a:t>
            </a:r>
            <a:r>
              <a:rPr lang="fr-FR" b="1" dirty="0"/>
              <a:t>autre AINS </a:t>
            </a:r>
            <a:r>
              <a:rPr lang="fr-FR" b="1" dirty="0">
                <a:solidFill>
                  <a:srgbClr val="0070C0"/>
                </a:solidFill>
              </a:rPr>
              <a:t>pour ne pas exposer le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malade à un risque excessif</a:t>
            </a:r>
            <a:r>
              <a:rPr lang="fr-FR" b="1" dirty="0" smtClean="0">
                <a:solidFill>
                  <a:srgbClr val="0070C0"/>
                </a:solidFill>
              </a:rPr>
              <a:t>.</a:t>
            </a:r>
            <a:endParaRPr lang="fr-F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c. </a:t>
            </a:r>
            <a:r>
              <a:rPr lang="fr-FR" b="1" dirty="0"/>
              <a:t>La dose et la durée minimales utiles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Dans tous les cas, on emploiera la dose minimale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utile</a:t>
            </a:r>
            <a:r>
              <a:rPr lang="fr-FR" b="1" dirty="0">
                <a:solidFill>
                  <a:srgbClr val="0070C0"/>
                </a:solidFill>
              </a:rPr>
              <a:t>, en commençant par des posologies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moyennes, voire faibles, </a:t>
            </a:r>
            <a:r>
              <a:rPr lang="fr-FR" b="1" dirty="0"/>
              <a:t>en particulier dans les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rhumatismes </a:t>
            </a:r>
            <a:r>
              <a:rPr lang="fr-FR" b="1" dirty="0"/>
              <a:t>dégénératifs et chez le sujet âgé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puisque les principaux effets indésirables des AINS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sont </a:t>
            </a:r>
            <a:r>
              <a:rPr lang="fr-FR" b="1" dirty="0">
                <a:solidFill>
                  <a:srgbClr val="0070C0"/>
                </a:solidFill>
              </a:rPr>
              <a:t>dose-dépendants.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-le </a:t>
            </a:r>
            <a:r>
              <a:rPr lang="fr-FR" b="1" dirty="0">
                <a:solidFill>
                  <a:srgbClr val="0070C0"/>
                </a:solidFill>
              </a:rPr>
              <a:t>traitement doit être interrompu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pendant les périodes de rémission, </a:t>
            </a:r>
            <a:r>
              <a:rPr lang="fr-FR" b="1" dirty="0"/>
              <a:t>d’autant que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les </a:t>
            </a:r>
            <a:r>
              <a:rPr lang="fr-FR" b="1" dirty="0">
                <a:solidFill>
                  <a:srgbClr val="0070C0"/>
                </a:solidFill>
              </a:rPr>
              <a:t>traitements prolongés prédisposent aux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complications digestives et cardiovasculaires</a:t>
            </a:r>
            <a:r>
              <a:rPr lang="fr-FR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d. </a:t>
            </a:r>
            <a:r>
              <a:rPr lang="fr-FR" b="1" u="sng" dirty="0"/>
              <a:t>Une prescription adaptée à </a:t>
            </a:r>
            <a:r>
              <a:rPr lang="fr-FR" b="1" u="sng" dirty="0" smtClean="0"/>
              <a:t>l’affection:</a:t>
            </a:r>
          </a:p>
          <a:p>
            <a:pPr>
              <a:buNone/>
            </a:pPr>
            <a:endParaRPr lang="fr-FR" b="1" u="sng" dirty="0"/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-Dans </a:t>
            </a:r>
            <a:r>
              <a:rPr lang="fr-FR" b="1" dirty="0">
                <a:solidFill>
                  <a:srgbClr val="0070C0"/>
                </a:solidFill>
              </a:rPr>
              <a:t>les rhumatismes inflammatoires, la douleur à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recrudescence </a:t>
            </a:r>
            <a:r>
              <a:rPr lang="fr-FR" b="1" dirty="0">
                <a:solidFill>
                  <a:srgbClr val="0070C0"/>
                </a:solidFill>
              </a:rPr>
              <a:t>nocturne et le dérouillage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matinal </a:t>
            </a:r>
            <a:r>
              <a:rPr lang="fr-FR" b="1" dirty="0"/>
              <a:t>conduisent à tenir le plus grand compte de la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cinétique </a:t>
            </a:r>
            <a:r>
              <a:rPr lang="fr-FR" b="1" dirty="0"/>
              <a:t>d’effet clinique de chaque</a:t>
            </a:r>
          </a:p>
          <a:p>
            <a:pPr>
              <a:buNone/>
            </a:pPr>
            <a:r>
              <a:rPr lang="fr-FR" b="1" dirty="0"/>
              <a:t>produit </a:t>
            </a:r>
            <a:r>
              <a:rPr lang="fr-FR" b="1" dirty="0">
                <a:solidFill>
                  <a:srgbClr val="0070C0"/>
                </a:solidFill>
              </a:rPr>
              <a:t>pour assurer une « couverture » nocturne. </a:t>
            </a:r>
            <a:r>
              <a:rPr lang="fr-FR" b="1" dirty="0"/>
              <a:t>On </a:t>
            </a:r>
            <a:endParaRPr lang="fr-FR" b="1" dirty="0" smtClean="0"/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privilégie </a:t>
            </a:r>
            <a:r>
              <a:rPr lang="fr-FR" b="1" dirty="0">
                <a:solidFill>
                  <a:srgbClr val="0070C0"/>
                </a:solidFill>
              </a:rPr>
              <a:t>donc souvent </a:t>
            </a:r>
            <a:r>
              <a:rPr lang="fr-FR" b="1" dirty="0" smtClean="0">
                <a:solidFill>
                  <a:srgbClr val="0070C0"/>
                </a:solidFill>
              </a:rPr>
              <a:t>l’emploi d’AINS </a:t>
            </a:r>
            <a:r>
              <a:rPr lang="fr-FR" b="1" dirty="0">
                <a:solidFill>
                  <a:srgbClr val="0070C0"/>
                </a:solidFill>
              </a:rPr>
              <a:t>à longue demi-vie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plasmatique </a:t>
            </a:r>
            <a:r>
              <a:rPr lang="fr-FR" b="1" dirty="0">
                <a:solidFill>
                  <a:srgbClr val="0070C0"/>
                </a:solidFill>
              </a:rPr>
              <a:t>(en prise quotidienne </a:t>
            </a:r>
            <a:r>
              <a:rPr lang="fr-FR" b="1" dirty="0" smtClean="0">
                <a:solidFill>
                  <a:srgbClr val="0070C0"/>
                </a:solidFill>
              </a:rPr>
              <a:t>unique</a:t>
            </a:r>
            <a:r>
              <a:rPr lang="fr-FR" b="1" dirty="0">
                <a:solidFill>
                  <a:srgbClr val="0070C0"/>
                </a:solidFill>
              </a:rPr>
              <a:t>) ou à libération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prolongée et, dans ce dernier cas, la prise vespérale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/>
              <a:t>constitue </a:t>
            </a:r>
            <a:r>
              <a:rPr lang="fr-FR" b="1" dirty="0"/>
              <a:t>un gage </a:t>
            </a:r>
            <a:r>
              <a:rPr lang="fr-FR" b="1" dirty="0" smtClean="0"/>
              <a:t>d’efficacité.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-Dans </a:t>
            </a:r>
            <a:r>
              <a:rPr lang="fr-FR" b="1" dirty="0">
                <a:solidFill>
                  <a:srgbClr val="0070C0"/>
                </a:solidFill>
              </a:rPr>
              <a:t>le traitement symptomatique de l’arthrose, dont la douleur est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typiquement de rythme </a:t>
            </a:r>
            <a:r>
              <a:rPr lang="fr-FR" b="1" dirty="0">
                <a:solidFill>
                  <a:srgbClr val="0070C0"/>
                </a:solidFill>
              </a:rPr>
              <a:t>mécanique, </a:t>
            </a:r>
            <a:r>
              <a:rPr lang="fr-FR" b="1" dirty="0"/>
              <a:t>la prise d’AINS ne se conçoit que </a:t>
            </a:r>
            <a:endParaRPr lang="fr-FR" b="1" dirty="0" smtClean="0"/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dans </a:t>
            </a:r>
            <a:r>
              <a:rPr lang="fr-FR" b="1" dirty="0">
                <a:solidFill>
                  <a:srgbClr val="0070C0"/>
                </a:solidFill>
              </a:rPr>
              <a:t>la </a:t>
            </a:r>
            <a:r>
              <a:rPr lang="fr-FR" b="1" dirty="0" smtClean="0">
                <a:solidFill>
                  <a:srgbClr val="0070C0"/>
                </a:solidFill>
              </a:rPr>
              <a:t>1ère </a:t>
            </a:r>
            <a:r>
              <a:rPr lang="fr-FR" b="1" dirty="0">
                <a:solidFill>
                  <a:srgbClr val="0070C0"/>
                </a:solidFill>
              </a:rPr>
              <a:t>partie de la </a:t>
            </a:r>
            <a:r>
              <a:rPr lang="fr-FR" b="1" dirty="0" err="1" smtClean="0">
                <a:solidFill>
                  <a:srgbClr val="0070C0"/>
                </a:solidFill>
              </a:rPr>
              <a:t>journée</a:t>
            </a:r>
            <a:r>
              <a:rPr lang="fr-FR" b="1" dirty="0" err="1" smtClean="0"/>
              <a:t>,uniquement</a:t>
            </a:r>
            <a:r>
              <a:rPr lang="fr-FR" b="1" dirty="0" smtClean="0"/>
              <a:t> </a:t>
            </a:r>
            <a:r>
              <a:rPr lang="fr-FR" b="1" dirty="0"/>
              <a:t>lors des poussées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douloureuses</a:t>
            </a:r>
            <a:r>
              <a:rPr lang="fr-FR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138627" cy="55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214546" y="6211669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Principaux AINS commercialisés en France (formes orales destinées à l’adulte).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/>
          <a:lstStyle/>
          <a:p>
            <a:pPr algn="ctr">
              <a:buNone/>
            </a:pPr>
            <a:endParaRPr lang="fr-FR" b="1" u="sng" dirty="0" smtClean="0"/>
          </a:p>
          <a:p>
            <a:pPr>
              <a:buNone/>
            </a:pPr>
            <a:r>
              <a:rPr lang="fr-FR" b="1" u="sng" dirty="0" smtClean="0"/>
              <a:t>Objectifs:</a:t>
            </a:r>
          </a:p>
          <a:p>
            <a:pPr>
              <a:buNone/>
            </a:pPr>
            <a:endParaRPr lang="fr-FR" b="1" u="sng" dirty="0"/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Reconnaître les indications, précautions d’emploi et les contre-indications</a:t>
            </a:r>
          </a:p>
          <a:p>
            <a:pPr>
              <a:buNone/>
            </a:pPr>
            <a:r>
              <a:rPr lang="fr-FR" b="1" dirty="0" smtClean="0"/>
              <a:t>des anti-inflammatoires non stéroïdiens (AINS)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Indiquer les modalités de prescription et de surveillance des AINS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Adapter la prescription des AINS chez les malades à risque majoré.</a:t>
            </a:r>
            <a:endParaRPr lang="fr-FR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4400" b="1" dirty="0" smtClean="0"/>
              <a:t>IV. </a:t>
            </a:r>
            <a:r>
              <a:rPr lang="fr-FR" sz="4400" b="1" u="sng" dirty="0" smtClean="0"/>
              <a:t>Contre-indications:</a:t>
            </a:r>
          </a:p>
          <a:p>
            <a:pPr>
              <a:buNone/>
            </a:pPr>
            <a:endParaRPr lang="fr-FR" sz="4400" b="1" u="sng" dirty="0"/>
          </a:p>
          <a:p>
            <a:pPr>
              <a:buNone/>
            </a:pPr>
            <a:r>
              <a:rPr lang="fr-FR" b="1" dirty="0"/>
              <a:t>Les AINS sont contre-indiqués </a:t>
            </a:r>
            <a:r>
              <a:rPr lang="fr-FR" b="1" dirty="0" smtClean="0"/>
              <a:t>dans:</a:t>
            </a:r>
          </a:p>
          <a:p>
            <a:pPr>
              <a:buNone/>
            </a:pPr>
            <a:endParaRPr lang="fr-FR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 -l’ulcère </a:t>
            </a:r>
            <a:r>
              <a:rPr lang="fr-FR" b="1" dirty="0">
                <a:solidFill>
                  <a:srgbClr val="0070C0"/>
                </a:solidFill>
              </a:rPr>
              <a:t>gastroduodénal évolutif, l’insuffisance </a:t>
            </a:r>
            <a:r>
              <a:rPr lang="fr-FR" b="1" dirty="0" smtClean="0">
                <a:solidFill>
                  <a:srgbClr val="0070C0"/>
                </a:solidFill>
              </a:rPr>
              <a:t> rénale</a:t>
            </a:r>
            <a:endParaRPr lang="fr-FR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/>
              <a:t>(clairance de la créatinine &lt; 30ml/min) </a:t>
            </a:r>
            <a:r>
              <a:rPr lang="fr-FR" b="1" dirty="0">
                <a:solidFill>
                  <a:srgbClr val="0070C0"/>
                </a:solidFill>
              </a:rPr>
              <a:t>ou hépatique </a:t>
            </a:r>
            <a:r>
              <a:rPr lang="fr-FR" b="1" dirty="0" smtClean="0">
                <a:solidFill>
                  <a:srgbClr val="0070C0"/>
                </a:solidFill>
              </a:rPr>
              <a:t>sévère, </a:t>
            </a:r>
          </a:p>
          <a:p>
            <a:pPr>
              <a:buNone/>
            </a:pPr>
            <a:r>
              <a:rPr lang="fr-FR" b="1" dirty="0" smtClean="0"/>
              <a:t>l</a:t>
            </a:r>
            <a:r>
              <a:rPr lang="fr-FR" b="1" dirty="0" smtClean="0">
                <a:solidFill>
                  <a:srgbClr val="0070C0"/>
                </a:solidFill>
              </a:rPr>
              <a:t>’insuffisance Cardiaque </a:t>
            </a:r>
            <a:r>
              <a:rPr lang="fr-FR" b="1" dirty="0" smtClean="0"/>
              <a:t>sévère </a:t>
            </a:r>
            <a:r>
              <a:rPr lang="fr-FR" b="1" dirty="0"/>
              <a:t>(NYHA II-IV) non </a:t>
            </a:r>
            <a:r>
              <a:rPr lang="fr-FR" b="1" dirty="0" smtClean="0"/>
              <a:t>contrôlée,</a:t>
            </a:r>
            <a:r>
              <a:rPr lang="fr-FR" b="1" dirty="0" smtClean="0">
                <a:solidFill>
                  <a:srgbClr val="0070C0"/>
                </a:solidFill>
              </a:rPr>
              <a:t> pendant 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la grossesse et </a:t>
            </a:r>
            <a:r>
              <a:rPr lang="fr-FR" b="1" dirty="0">
                <a:solidFill>
                  <a:srgbClr val="0070C0"/>
                </a:solidFill>
              </a:rPr>
              <a:t>l’allaitement</a:t>
            </a:r>
            <a:r>
              <a:rPr lang="fr-FR" b="1" dirty="0" smtClean="0"/>
              <a:t>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-Une </a:t>
            </a:r>
            <a:r>
              <a:rPr lang="fr-FR" b="1" dirty="0">
                <a:solidFill>
                  <a:srgbClr val="0070C0"/>
                </a:solidFill>
              </a:rPr>
              <a:t>hypersensibilité avérée à un AINS interdit son </a:t>
            </a:r>
            <a:r>
              <a:rPr lang="fr-FR" b="1" dirty="0" smtClean="0">
                <a:solidFill>
                  <a:srgbClr val="0070C0"/>
                </a:solidFill>
              </a:rPr>
              <a:t>emploi</a:t>
            </a:r>
          </a:p>
          <a:p>
            <a:pPr>
              <a:buNone/>
            </a:pPr>
            <a:endParaRPr lang="fr-FR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/>
              <a:t>-Les </a:t>
            </a:r>
            <a:r>
              <a:rPr lang="fr-FR" b="1" dirty="0"/>
              <a:t>injections </a:t>
            </a:r>
            <a:r>
              <a:rPr lang="fr-FR" b="1" dirty="0">
                <a:solidFill>
                  <a:srgbClr val="0070C0"/>
                </a:solidFill>
              </a:rPr>
              <a:t>intramusculaires sont prohibées en cas de troubles de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l’</a:t>
            </a:r>
            <a:r>
              <a:rPr lang="fr-FR" b="1" dirty="0" err="1" smtClean="0">
                <a:solidFill>
                  <a:srgbClr val="0070C0"/>
                </a:solidFill>
              </a:rPr>
              <a:t>hémostase,</a:t>
            </a:r>
            <a:r>
              <a:rPr lang="fr-FR" b="1" dirty="0" err="1" smtClean="0"/>
              <a:t>constitutionnels</a:t>
            </a:r>
            <a:r>
              <a:rPr lang="fr-FR" b="1" dirty="0" smtClean="0"/>
              <a:t> </a:t>
            </a:r>
            <a:r>
              <a:rPr lang="fr-FR" b="1" dirty="0"/>
              <a:t>ou acquis, iatrogènes ou non</a:t>
            </a:r>
            <a:r>
              <a:rPr lang="fr-FR" b="1" dirty="0" smtClean="0"/>
              <a:t>.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smtClean="0"/>
              <a:t>-Les </a:t>
            </a:r>
            <a:r>
              <a:rPr lang="fr-FR" b="1" dirty="0" err="1">
                <a:solidFill>
                  <a:srgbClr val="0070C0"/>
                </a:solidFill>
              </a:rPr>
              <a:t>coxibs</a:t>
            </a:r>
            <a:r>
              <a:rPr lang="fr-FR" b="1" dirty="0">
                <a:solidFill>
                  <a:srgbClr val="0070C0"/>
                </a:solidFill>
              </a:rPr>
              <a:t> sont en outre contre-indiqués en cas de cardiopathie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ischémique </a:t>
            </a:r>
            <a:r>
              <a:rPr lang="fr-FR" b="1" dirty="0" err="1" smtClean="0">
                <a:solidFill>
                  <a:srgbClr val="0070C0"/>
                </a:solidFill>
              </a:rPr>
              <a:t>avérée,d’</a:t>
            </a:r>
            <a:r>
              <a:rPr lang="fr-FR" b="1" dirty="0" smtClean="0">
                <a:solidFill>
                  <a:srgbClr val="0070C0"/>
                </a:solidFill>
              </a:rPr>
              <a:t>artériopathie </a:t>
            </a:r>
            <a:r>
              <a:rPr lang="fr-FR" b="1" dirty="0">
                <a:solidFill>
                  <a:srgbClr val="0070C0"/>
                </a:solidFill>
              </a:rPr>
              <a:t>périphérique et/ou d’antécédent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d’accident </a:t>
            </a:r>
            <a:r>
              <a:rPr lang="fr-FR" b="1" dirty="0">
                <a:solidFill>
                  <a:srgbClr val="0070C0"/>
                </a:solidFill>
              </a:rPr>
              <a:t>vasculaire cérébral, y compris </a:t>
            </a:r>
            <a:r>
              <a:rPr lang="fr-FR" b="1" dirty="0" smtClean="0">
                <a:solidFill>
                  <a:srgbClr val="0070C0"/>
                </a:solidFill>
              </a:rPr>
              <a:t>d’un accident </a:t>
            </a:r>
            <a:r>
              <a:rPr lang="fr-FR" b="1" dirty="0">
                <a:solidFill>
                  <a:srgbClr val="0070C0"/>
                </a:solidFill>
              </a:rPr>
              <a:t>ischémique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transitoire.</a:t>
            </a:r>
            <a:endParaRPr lang="fr-F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-On </a:t>
            </a:r>
            <a:r>
              <a:rPr lang="fr-FR" b="1" dirty="0" smtClean="0">
                <a:solidFill>
                  <a:srgbClr val="0070C0"/>
                </a:solidFill>
              </a:rPr>
              <a:t>évite enfin l’usage des AINS </a:t>
            </a:r>
            <a:r>
              <a:rPr lang="fr-FR" b="1" dirty="0" smtClean="0"/>
              <a:t>chez les </a:t>
            </a:r>
          </a:p>
          <a:p>
            <a:pPr>
              <a:buNone/>
            </a:pPr>
            <a:r>
              <a:rPr lang="fr-FR" b="1" dirty="0" err="1" smtClean="0"/>
              <a:t>asthmatiques,</a:t>
            </a:r>
            <a:r>
              <a:rPr lang="fr-FR" b="1" dirty="0" err="1" smtClean="0">
                <a:solidFill>
                  <a:srgbClr val="0070C0"/>
                </a:solidFill>
              </a:rPr>
              <a:t>entérocolopathie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0070C0"/>
                </a:solidFill>
              </a:rPr>
              <a:t>inflammatoire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et </a:t>
            </a:r>
            <a:r>
              <a:rPr lang="fr-FR" b="1" dirty="0">
                <a:solidFill>
                  <a:srgbClr val="0070C0"/>
                </a:solidFill>
              </a:rPr>
              <a:t>les patients </a:t>
            </a:r>
            <a:r>
              <a:rPr lang="fr-FR" b="1" dirty="0" smtClean="0">
                <a:solidFill>
                  <a:srgbClr val="0070C0"/>
                </a:solidFill>
              </a:rPr>
              <a:t>sous </a:t>
            </a:r>
            <a:r>
              <a:rPr lang="fr-FR" b="1" dirty="0">
                <a:solidFill>
                  <a:srgbClr val="0070C0"/>
                </a:solidFill>
              </a:rPr>
              <a:t>anticoagulants, </a:t>
            </a:r>
            <a:r>
              <a:rPr lang="fr-FR" b="1" dirty="0" err="1">
                <a:solidFill>
                  <a:srgbClr val="0070C0"/>
                </a:solidFill>
              </a:rPr>
              <a:t>ticlopidine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ou </a:t>
            </a:r>
            <a:r>
              <a:rPr lang="fr-FR" b="1" dirty="0" err="1">
                <a:solidFill>
                  <a:srgbClr val="0070C0"/>
                </a:solidFill>
              </a:rPr>
              <a:t>clopidogrel</a:t>
            </a:r>
            <a:r>
              <a:rPr lang="fr-FR" b="1" dirty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-L’association </a:t>
            </a:r>
            <a:r>
              <a:rPr lang="fr-FR" b="1" dirty="0">
                <a:solidFill>
                  <a:srgbClr val="0070C0"/>
                </a:solidFill>
              </a:rPr>
              <a:t>AINS-</a:t>
            </a:r>
            <a:r>
              <a:rPr lang="fr-FR" b="1" dirty="0" err="1">
                <a:solidFill>
                  <a:srgbClr val="0070C0"/>
                </a:solidFill>
              </a:rPr>
              <a:t>méthotrexate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/>
              <a:t>n’est permise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que </a:t>
            </a:r>
            <a:r>
              <a:rPr lang="fr-FR" b="1" dirty="0"/>
              <a:t>si la posologie hebdomadaire de</a:t>
            </a:r>
          </a:p>
          <a:p>
            <a:pPr>
              <a:buNone/>
            </a:pPr>
            <a:r>
              <a:rPr lang="fr-FR" b="1" dirty="0"/>
              <a:t>l’</a:t>
            </a:r>
            <a:r>
              <a:rPr lang="fr-FR" b="1" dirty="0" err="1"/>
              <a:t>antifolique</a:t>
            </a:r>
            <a:r>
              <a:rPr lang="fr-FR" b="1" dirty="0"/>
              <a:t> n’excède pas 15 mg.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4400" b="1" dirty="0" smtClean="0"/>
              <a:t>V. </a:t>
            </a:r>
            <a:r>
              <a:rPr lang="fr-FR" sz="4400" b="1" u="sng" dirty="0"/>
              <a:t>Précautions </a:t>
            </a:r>
            <a:r>
              <a:rPr lang="fr-FR" sz="4400" b="1" u="sng" dirty="0" smtClean="0"/>
              <a:t>d’emploi</a:t>
            </a:r>
            <a:r>
              <a:rPr lang="fr-FR" sz="4400" b="1" dirty="0" smtClean="0"/>
              <a:t>:</a:t>
            </a:r>
          </a:p>
          <a:p>
            <a:pPr>
              <a:buNone/>
            </a:pPr>
            <a:endParaRPr lang="fr-FR" sz="4400" b="1" dirty="0"/>
          </a:p>
          <a:p>
            <a:pPr>
              <a:buNone/>
            </a:pPr>
            <a:r>
              <a:rPr lang="fr-FR" b="1" dirty="0"/>
              <a:t>Lorsqu’ils sont indispensables, les AINS doivent être prescrits </a:t>
            </a:r>
            <a:r>
              <a:rPr lang="fr-FR" b="1" dirty="0">
                <a:solidFill>
                  <a:srgbClr val="0070C0"/>
                </a:solidFill>
              </a:rPr>
              <a:t>à la dose minimale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efficace et pour </a:t>
            </a:r>
            <a:r>
              <a:rPr lang="fr-FR" b="1" dirty="0">
                <a:solidFill>
                  <a:srgbClr val="0070C0"/>
                </a:solidFill>
              </a:rPr>
              <a:t>la seule durée nécessaire. Il est possible de limiter la posologie des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AINS</a:t>
            </a:r>
            <a:r>
              <a:rPr lang="fr-FR" b="1" dirty="0">
                <a:solidFill>
                  <a:srgbClr val="0070C0"/>
                </a:solidFill>
              </a:rPr>
              <a:t>, et </a:t>
            </a:r>
            <a:r>
              <a:rPr lang="fr-FR" b="1" dirty="0" smtClean="0">
                <a:solidFill>
                  <a:srgbClr val="0070C0"/>
                </a:solidFill>
              </a:rPr>
              <a:t>par </a:t>
            </a:r>
            <a:r>
              <a:rPr lang="fr-FR" b="1" dirty="0" smtClean="0"/>
              <a:t>conséquent </a:t>
            </a:r>
            <a:r>
              <a:rPr lang="fr-FR" b="1" dirty="0"/>
              <a:t>leur toxicité, en leur adjoignant du paracétamol et/ou un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opioïde.</a:t>
            </a:r>
          </a:p>
          <a:p>
            <a:pPr>
              <a:buNone/>
            </a:pPr>
            <a:endParaRPr lang="fr-FR" b="1" dirty="0"/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 </a:t>
            </a:r>
            <a:r>
              <a:rPr lang="fr-FR" b="1" u="sng" dirty="0">
                <a:solidFill>
                  <a:srgbClr val="0070C0"/>
                </a:solidFill>
              </a:rPr>
              <a:t>Chez les malades à risque digestif </a:t>
            </a:r>
            <a:r>
              <a:rPr lang="fr-FR" b="1" dirty="0" smtClean="0">
                <a:solidFill>
                  <a:srgbClr val="0070C0"/>
                </a:solidFill>
              </a:rPr>
              <a:t>: </a:t>
            </a:r>
            <a:r>
              <a:rPr lang="fr-FR" b="1" dirty="0" smtClean="0"/>
              <a:t>il </a:t>
            </a:r>
            <a:r>
              <a:rPr lang="fr-FR" b="1" dirty="0"/>
              <a:t>est </a:t>
            </a:r>
            <a:r>
              <a:rPr lang="fr-FR" b="1" dirty="0">
                <a:solidFill>
                  <a:srgbClr val="0070C0"/>
                </a:solidFill>
              </a:rPr>
              <a:t>recommandé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d’associer un inhibiteur de la pompe à </a:t>
            </a:r>
            <a:r>
              <a:rPr lang="fr-FR" b="1" dirty="0" smtClean="0">
                <a:solidFill>
                  <a:srgbClr val="0070C0"/>
                </a:solidFill>
              </a:rPr>
              <a:t>protons ou </a:t>
            </a:r>
            <a:r>
              <a:rPr lang="fr-FR" b="1" dirty="0">
                <a:solidFill>
                  <a:srgbClr val="0070C0"/>
                </a:solidFill>
              </a:rPr>
              <a:t>une prostaglandine de synthèse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/>
              <a:t>(</a:t>
            </a:r>
            <a:r>
              <a:rPr lang="fr-FR" b="1" dirty="0" err="1"/>
              <a:t>misoprostol</a:t>
            </a:r>
            <a:r>
              <a:rPr lang="fr-FR" b="1" dirty="0"/>
              <a:t>) à l’AINS, en </a:t>
            </a:r>
            <a:r>
              <a:rPr lang="fr-FR" b="1" dirty="0" smtClean="0"/>
              <a:t>sachant qu’aucun </a:t>
            </a:r>
            <a:r>
              <a:rPr lang="fr-FR" b="1" dirty="0"/>
              <a:t>de ces </a:t>
            </a:r>
            <a:r>
              <a:rPr lang="fr-FR" b="1" dirty="0" err="1"/>
              <a:t>gastroprotecteurs</a:t>
            </a:r>
            <a:r>
              <a:rPr lang="fr-FR" b="1" dirty="0"/>
              <a:t> ne met le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patient </a:t>
            </a:r>
            <a:r>
              <a:rPr lang="fr-FR" b="1" dirty="0"/>
              <a:t>totalement à l’abri de la survenue des</a:t>
            </a:r>
          </a:p>
          <a:p>
            <a:pPr>
              <a:buNone/>
            </a:pPr>
            <a:r>
              <a:rPr lang="fr-FR" b="1" dirty="0"/>
              <a:t>complications digestives majeures que sont l’hémorragie et la perforation. </a:t>
            </a: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-C’est surtout le cas des </a:t>
            </a:r>
            <a:r>
              <a:rPr lang="fr-FR" b="1" dirty="0" smtClean="0">
                <a:solidFill>
                  <a:srgbClr val="0070C0"/>
                </a:solidFill>
              </a:rPr>
              <a:t>patients cumulant plusieurs facteurs de risque, chez lesquels 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il convient d’éviter tous les AINS</a:t>
            </a:r>
            <a:r>
              <a:rPr lang="fr-FR" b="1" dirty="0" smtClean="0"/>
              <a:t>, qu’il s’agisse d’AINS classiques (en particulier du </a:t>
            </a:r>
          </a:p>
          <a:p>
            <a:pPr>
              <a:buNone/>
            </a:pPr>
            <a:r>
              <a:rPr lang="fr-FR" b="1" dirty="0" err="1" smtClean="0"/>
              <a:t>piroxicam</a:t>
            </a:r>
            <a:r>
              <a:rPr lang="fr-FR" b="1" dirty="0" smtClean="0"/>
              <a:t>) ou de </a:t>
            </a:r>
            <a:r>
              <a:rPr lang="fr-FR" b="1" dirty="0" err="1" smtClean="0"/>
              <a:t>coxibs</a:t>
            </a:r>
            <a:r>
              <a:rPr lang="fr-FR" b="1" dirty="0" smtClean="0"/>
              <a:t>.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smtClean="0"/>
              <a:t>- En cas </a:t>
            </a:r>
            <a:r>
              <a:rPr lang="fr-FR" b="1" dirty="0"/>
              <a:t>de </a:t>
            </a:r>
            <a:r>
              <a:rPr lang="fr-FR" b="1" dirty="0">
                <a:solidFill>
                  <a:srgbClr val="0070C0"/>
                </a:solidFill>
              </a:rPr>
              <a:t>dyspepsie due aux AINS, COX-2 sélectifs ou non, des </a:t>
            </a:r>
            <a:r>
              <a:rPr lang="fr-FR" b="1" dirty="0" err="1">
                <a:solidFill>
                  <a:srgbClr val="0070C0"/>
                </a:solidFill>
              </a:rPr>
              <a:t>anti-acides</a:t>
            </a:r>
            <a:r>
              <a:rPr lang="fr-FR" b="1" dirty="0">
                <a:solidFill>
                  <a:srgbClr val="0070C0"/>
                </a:solidFill>
              </a:rPr>
              <a:t> simples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suffisent</a:t>
            </a:r>
            <a:r>
              <a:rPr lang="fr-FR" b="1" dirty="0">
                <a:solidFill>
                  <a:srgbClr val="0070C0"/>
                </a:solidFill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b="1" u="sng" dirty="0" smtClean="0">
                <a:solidFill>
                  <a:srgbClr val="0070C0"/>
                </a:solidFill>
              </a:rPr>
              <a:t>Chez </a:t>
            </a:r>
            <a:r>
              <a:rPr lang="fr-FR" b="1" u="sng" dirty="0">
                <a:solidFill>
                  <a:srgbClr val="0070C0"/>
                </a:solidFill>
              </a:rPr>
              <a:t>les malades à risque d’insuffisance rénale </a:t>
            </a:r>
            <a:r>
              <a:rPr lang="fr-FR" b="1" u="sng" dirty="0" smtClean="0">
                <a:solidFill>
                  <a:srgbClr val="0070C0"/>
                </a:solidFill>
              </a:rPr>
              <a:t>aiguë: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0070C0"/>
                </a:solidFill>
              </a:rPr>
              <a:t>il convient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de </a:t>
            </a:r>
            <a:r>
              <a:rPr lang="fr-FR" b="1" dirty="0">
                <a:solidFill>
                  <a:srgbClr val="0070C0"/>
                </a:solidFill>
              </a:rPr>
              <a:t>s’assurer </a:t>
            </a:r>
            <a:r>
              <a:rPr lang="fr-FR" b="1" dirty="0" smtClean="0">
                <a:solidFill>
                  <a:srgbClr val="0070C0"/>
                </a:solidFill>
              </a:rPr>
              <a:t>au </a:t>
            </a:r>
            <a:r>
              <a:rPr lang="fr-FR" b="1" dirty="0" smtClean="0"/>
              <a:t>préalable </a:t>
            </a:r>
            <a:r>
              <a:rPr lang="fr-FR" b="1" dirty="0"/>
              <a:t>que le patient est </a:t>
            </a:r>
            <a:r>
              <a:rPr lang="fr-FR" b="1" dirty="0">
                <a:solidFill>
                  <a:srgbClr val="0070C0"/>
                </a:solidFill>
              </a:rPr>
              <a:t>correctement hydraté,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notamment </a:t>
            </a:r>
            <a:r>
              <a:rPr lang="fr-FR" b="1" dirty="0">
                <a:solidFill>
                  <a:srgbClr val="0070C0"/>
                </a:solidFill>
              </a:rPr>
              <a:t>quand il s’agit d’un sujet </a:t>
            </a:r>
            <a:r>
              <a:rPr lang="fr-FR" b="1" dirty="0" smtClean="0">
                <a:solidFill>
                  <a:srgbClr val="0070C0"/>
                </a:solidFill>
              </a:rPr>
              <a:t>âgé ou </a:t>
            </a:r>
            <a:r>
              <a:rPr lang="fr-FR" b="1" dirty="0">
                <a:solidFill>
                  <a:srgbClr val="0070C0"/>
                </a:solidFill>
              </a:rPr>
              <a:t>d’un malade traité par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un </a:t>
            </a:r>
            <a:r>
              <a:rPr lang="fr-FR" b="1" dirty="0">
                <a:solidFill>
                  <a:srgbClr val="0070C0"/>
                </a:solidFill>
              </a:rPr>
              <a:t>diurétique, un IEC ou un </a:t>
            </a:r>
            <a:r>
              <a:rPr lang="fr-FR" b="1" dirty="0" err="1">
                <a:solidFill>
                  <a:srgbClr val="0070C0"/>
                </a:solidFill>
              </a:rPr>
              <a:t>sartan</a:t>
            </a:r>
            <a:r>
              <a:rPr lang="fr-FR" b="1" dirty="0" smtClean="0"/>
              <a:t>.</a:t>
            </a:r>
          </a:p>
          <a:p>
            <a:pPr>
              <a:buNone/>
            </a:pPr>
            <a:endParaRPr lang="fr-FR" b="1" dirty="0"/>
          </a:p>
          <a:p>
            <a:pPr>
              <a:buFont typeface="Wingdings" pitchFamily="2" charset="2"/>
              <a:buChar char="Ø"/>
            </a:pPr>
            <a:r>
              <a:rPr lang="fr-FR" b="1" u="sng" dirty="0" smtClean="0">
                <a:solidFill>
                  <a:srgbClr val="0070C0"/>
                </a:solidFill>
              </a:rPr>
              <a:t>Chez </a:t>
            </a:r>
            <a:r>
              <a:rPr lang="fr-FR" b="1" u="sng" dirty="0">
                <a:solidFill>
                  <a:srgbClr val="0070C0"/>
                </a:solidFill>
              </a:rPr>
              <a:t>les patients à risque </a:t>
            </a:r>
            <a:r>
              <a:rPr lang="fr-FR" b="1" u="sng" dirty="0" smtClean="0">
                <a:solidFill>
                  <a:srgbClr val="0070C0"/>
                </a:solidFill>
              </a:rPr>
              <a:t>cardiovasculaire: 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0070C0"/>
                </a:solidFill>
              </a:rPr>
              <a:t>l’emploi prolongé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d’AINS classiques à </a:t>
            </a:r>
            <a:r>
              <a:rPr lang="fr-FR" b="1" dirty="0" smtClean="0"/>
              <a:t>posologie </a:t>
            </a:r>
            <a:r>
              <a:rPr lang="fr-FR" b="1" dirty="0"/>
              <a:t>élevée pourrait favoriser la survenue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d’accidents </a:t>
            </a:r>
            <a:r>
              <a:rPr lang="fr-FR" b="1" dirty="0"/>
              <a:t>thrombotiques. </a:t>
            </a:r>
            <a:endParaRPr lang="fr-FR" b="1" dirty="0" smtClean="0"/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smtClean="0"/>
              <a:t>-Outre </a:t>
            </a:r>
            <a:r>
              <a:rPr lang="fr-FR" b="1" dirty="0"/>
              <a:t>les </a:t>
            </a:r>
            <a:r>
              <a:rPr lang="fr-FR" b="1" dirty="0" smtClean="0"/>
              <a:t>contre indications mentionnées </a:t>
            </a:r>
            <a:r>
              <a:rPr lang="fr-FR" b="1" dirty="0"/>
              <a:t>plus haut, les </a:t>
            </a:r>
            <a:r>
              <a:rPr lang="fr-FR" b="1" dirty="0" err="1">
                <a:solidFill>
                  <a:srgbClr val="0070C0"/>
                </a:solidFill>
              </a:rPr>
              <a:t>coxibs</a:t>
            </a:r>
            <a:r>
              <a:rPr lang="fr-FR" b="1" dirty="0">
                <a:solidFill>
                  <a:srgbClr val="0070C0"/>
                </a:solidFill>
              </a:rPr>
              <a:t> ne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doivent </a:t>
            </a:r>
            <a:r>
              <a:rPr lang="fr-FR" b="1" dirty="0">
                <a:solidFill>
                  <a:srgbClr val="0070C0"/>
                </a:solidFill>
              </a:rPr>
              <a:t>être utilisés qu’après </a:t>
            </a:r>
            <a:r>
              <a:rPr lang="fr-FR" b="1" dirty="0" smtClean="0">
                <a:solidFill>
                  <a:srgbClr val="0070C0"/>
                </a:solidFill>
              </a:rPr>
              <a:t>une évaluation </a:t>
            </a:r>
            <a:r>
              <a:rPr lang="fr-FR" b="1" dirty="0">
                <a:solidFill>
                  <a:srgbClr val="0070C0"/>
                </a:solidFill>
              </a:rPr>
              <a:t>approfondie de leur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rapport </a:t>
            </a:r>
            <a:r>
              <a:rPr lang="fr-FR" b="1" dirty="0">
                <a:solidFill>
                  <a:srgbClr val="0070C0"/>
                </a:solidFill>
              </a:rPr>
              <a:t>bénéfice/risque chez </a:t>
            </a:r>
            <a:r>
              <a:rPr lang="fr-FR" b="1" dirty="0" smtClean="0">
                <a:solidFill>
                  <a:srgbClr val="0070C0"/>
                </a:solidFill>
              </a:rPr>
              <a:t> les </a:t>
            </a:r>
            <a:r>
              <a:rPr lang="fr-FR" b="1" dirty="0">
                <a:solidFill>
                  <a:srgbClr val="0070C0"/>
                </a:solidFill>
              </a:rPr>
              <a:t>malades présentant </a:t>
            </a:r>
            <a:r>
              <a:rPr lang="fr-FR" b="1" dirty="0" smtClean="0">
                <a:solidFill>
                  <a:srgbClr val="0070C0"/>
                </a:solidFill>
              </a:rPr>
              <a:t>des facteurs </a:t>
            </a:r>
            <a:r>
              <a:rPr lang="fr-FR" b="1" dirty="0">
                <a:solidFill>
                  <a:srgbClr val="0070C0"/>
                </a:solidFill>
              </a:rPr>
              <a:t>de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risque </a:t>
            </a:r>
            <a:r>
              <a:rPr lang="fr-FR" b="1" dirty="0">
                <a:solidFill>
                  <a:srgbClr val="0070C0"/>
                </a:solidFill>
              </a:rPr>
              <a:t>significatifs d’événements cardiovasculaires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/>
              <a:t>(</a:t>
            </a:r>
            <a:r>
              <a:rPr lang="fr-FR" b="1" dirty="0"/>
              <a:t>HTA, </a:t>
            </a:r>
            <a:r>
              <a:rPr lang="fr-FR" b="1" dirty="0" err="1" smtClean="0"/>
              <a:t>hyperlipidémie,diabète</a:t>
            </a:r>
            <a:r>
              <a:rPr lang="fr-FR" b="1" dirty="0"/>
              <a:t>, tabagisme).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VI. </a:t>
            </a:r>
            <a:r>
              <a:rPr lang="fr-FR" b="1" u="sng" dirty="0" smtClean="0"/>
              <a:t>Surveillance:</a:t>
            </a:r>
          </a:p>
          <a:p>
            <a:pPr>
              <a:buNone/>
            </a:pPr>
            <a:endParaRPr lang="fr-FR" b="1" u="sng" dirty="0"/>
          </a:p>
          <a:p>
            <a:pPr>
              <a:buNone/>
            </a:pPr>
            <a:r>
              <a:rPr lang="fr-FR" b="1" dirty="0" smtClean="0"/>
              <a:t>-Une </a:t>
            </a:r>
            <a:r>
              <a:rPr lang="fr-FR" b="1" dirty="0"/>
              <a:t>utilisation prolongée d’AINS ne se conçoit pas sans une </a:t>
            </a:r>
            <a:endParaRPr lang="fr-FR" b="1" dirty="0" smtClean="0"/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surveillance </a:t>
            </a:r>
            <a:r>
              <a:rPr lang="fr-FR" b="1" dirty="0">
                <a:solidFill>
                  <a:srgbClr val="0070C0"/>
                </a:solidFill>
              </a:rPr>
              <a:t>régulière, clinique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(poids, pression artérielle, recherche d’</a:t>
            </a:r>
            <a:r>
              <a:rPr lang="fr-FR" b="1" dirty="0" err="1">
                <a:solidFill>
                  <a:srgbClr val="0070C0"/>
                </a:solidFill>
              </a:rPr>
              <a:t>oedèmes</a:t>
            </a:r>
            <a:r>
              <a:rPr lang="fr-FR" b="1" dirty="0">
                <a:solidFill>
                  <a:srgbClr val="0070C0"/>
                </a:solidFill>
              </a:rPr>
              <a:t> des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membres </a:t>
            </a:r>
            <a:r>
              <a:rPr lang="fr-FR" b="1" dirty="0">
                <a:solidFill>
                  <a:srgbClr val="0070C0"/>
                </a:solidFill>
              </a:rPr>
              <a:t>inférieurs…) et biologique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(hémogramme, enzymes hépatiques, fonction rénale</a:t>
            </a:r>
            <a:r>
              <a:rPr lang="fr-FR" b="1" dirty="0" smtClean="0">
                <a:solidFill>
                  <a:srgbClr val="0070C0"/>
                </a:solidFill>
              </a:rPr>
              <a:t>).</a:t>
            </a:r>
          </a:p>
          <a:p>
            <a:pPr>
              <a:buNone/>
            </a:pPr>
            <a:endParaRPr lang="fr-FR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/>
              <a:t>-</a:t>
            </a:r>
            <a:r>
              <a:rPr lang="fr-FR" b="1" dirty="0" smtClean="0">
                <a:solidFill>
                  <a:srgbClr val="0070C0"/>
                </a:solidFill>
              </a:rPr>
              <a:t>Certaines </a:t>
            </a:r>
            <a:r>
              <a:rPr lang="fr-FR" b="1" dirty="0">
                <a:solidFill>
                  <a:srgbClr val="0070C0"/>
                </a:solidFill>
              </a:rPr>
              <a:t>associations morbides ou médicamenteuses supposent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des </a:t>
            </a:r>
            <a:r>
              <a:rPr lang="fr-FR" b="1" dirty="0">
                <a:solidFill>
                  <a:srgbClr val="0070C0"/>
                </a:solidFill>
              </a:rPr>
              <a:t>contrôles </a:t>
            </a:r>
            <a:r>
              <a:rPr lang="fr-FR" b="1" dirty="0" err="1" smtClean="0">
                <a:solidFill>
                  <a:srgbClr val="0070C0"/>
                </a:solidFill>
              </a:rPr>
              <a:t>particuliers</a:t>
            </a:r>
            <a:r>
              <a:rPr lang="fr-FR" b="1" dirty="0" err="1" smtClean="0"/>
              <a:t>,notamment</a:t>
            </a:r>
            <a:r>
              <a:rPr lang="fr-FR" b="1" dirty="0" smtClean="0"/>
              <a:t> </a:t>
            </a:r>
            <a:r>
              <a:rPr lang="fr-FR" b="1" dirty="0"/>
              <a:t>dans les jours suivant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l’introduction </a:t>
            </a:r>
            <a:r>
              <a:rPr lang="fr-FR" b="1" dirty="0"/>
              <a:t>de l’AINS, son changement de posologie,</a:t>
            </a:r>
          </a:p>
          <a:p>
            <a:pPr>
              <a:buNone/>
            </a:pPr>
            <a:r>
              <a:rPr lang="fr-FR" b="1" dirty="0"/>
              <a:t>voire son arrêt </a:t>
            </a:r>
            <a:r>
              <a:rPr lang="fr-FR" b="1" dirty="0" smtClean="0"/>
              <a:t>: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/>
              <a:t>• </a:t>
            </a:r>
            <a:r>
              <a:rPr lang="fr-FR" b="1" dirty="0">
                <a:solidFill>
                  <a:srgbClr val="0070C0"/>
                </a:solidFill>
              </a:rPr>
              <a:t>INR si le malade est sous anti-vitamine K </a:t>
            </a:r>
            <a:r>
              <a:rPr lang="fr-FR" b="1" dirty="0"/>
              <a:t>;</a:t>
            </a:r>
          </a:p>
          <a:p>
            <a:pPr>
              <a:buNone/>
            </a:pPr>
            <a:r>
              <a:rPr lang="fr-FR" b="1" dirty="0"/>
              <a:t>• </a:t>
            </a:r>
            <a:r>
              <a:rPr lang="fr-FR" b="1" dirty="0">
                <a:solidFill>
                  <a:srgbClr val="0070C0"/>
                </a:solidFill>
              </a:rPr>
              <a:t>pression artérielle </a:t>
            </a:r>
            <a:r>
              <a:rPr lang="fr-FR" b="1" dirty="0"/>
              <a:t>s’il suit un traitement antihypertenseur ;</a:t>
            </a:r>
          </a:p>
          <a:p>
            <a:pPr>
              <a:buNone/>
            </a:pPr>
            <a:r>
              <a:rPr lang="fr-FR" b="1" dirty="0"/>
              <a:t>• </a:t>
            </a:r>
            <a:r>
              <a:rPr lang="fr-FR" b="1" dirty="0">
                <a:solidFill>
                  <a:srgbClr val="0070C0"/>
                </a:solidFill>
              </a:rPr>
              <a:t>créatinine sérique </a:t>
            </a:r>
            <a:r>
              <a:rPr lang="fr-FR" b="1" dirty="0"/>
              <a:t>s’il est à risque rénal ;</a:t>
            </a:r>
          </a:p>
          <a:p>
            <a:pPr>
              <a:buNone/>
            </a:pPr>
            <a:r>
              <a:rPr lang="fr-FR" b="1" dirty="0"/>
              <a:t>• </a:t>
            </a:r>
            <a:r>
              <a:rPr lang="fr-FR" b="1" dirty="0">
                <a:solidFill>
                  <a:srgbClr val="0070C0"/>
                </a:solidFill>
              </a:rPr>
              <a:t>état </a:t>
            </a:r>
            <a:r>
              <a:rPr lang="fr-FR" b="1" dirty="0" err="1">
                <a:solidFill>
                  <a:srgbClr val="0070C0"/>
                </a:solidFill>
              </a:rPr>
              <a:t>cardiopulmonaire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/>
              <a:t>s’il est insuffisant cardiaque </a:t>
            </a:r>
            <a:r>
              <a:rPr lang="fr-FR" b="1" dirty="0" smtClean="0"/>
              <a:t>;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En résumé, la prescription d’un AINS par voie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générale </a:t>
            </a:r>
            <a:r>
              <a:rPr lang="fr-FR" b="1" dirty="0">
                <a:solidFill>
                  <a:srgbClr val="0070C0"/>
                </a:solidFill>
              </a:rPr>
              <a:t>se conçoit seulement en l’absence</a:t>
            </a:r>
          </a:p>
          <a:p>
            <a:pPr>
              <a:buNone/>
            </a:pPr>
            <a:r>
              <a:rPr lang="fr-FR" b="1" dirty="0"/>
              <a:t>d’alternative thérapeutique plus sûre,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/>
              <a:t>-La </a:t>
            </a:r>
            <a:r>
              <a:rPr lang="fr-FR" b="1" dirty="0">
                <a:solidFill>
                  <a:srgbClr val="0070C0"/>
                </a:solidFill>
              </a:rPr>
              <a:t>posologie et la durée du traitement seront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adaptées </a:t>
            </a:r>
            <a:r>
              <a:rPr lang="fr-FR" b="1" dirty="0">
                <a:solidFill>
                  <a:srgbClr val="0070C0"/>
                </a:solidFill>
              </a:rPr>
              <a:t>à chaque patient,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en se limitant au minimum nécessaire.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1436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4400" b="1" dirty="0" smtClean="0"/>
              <a:t>VII.  </a:t>
            </a:r>
            <a:r>
              <a:rPr lang="fr-FR" sz="4400" b="1" u="sng" dirty="0" smtClean="0"/>
              <a:t>Conclusion:</a:t>
            </a:r>
          </a:p>
          <a:p>
            <a:pPr>
              <a:buNone/>
            </a:pPr>
            <a:endParaRPr lang="fr-FR" sz="4400" b="1" u="sng" dirty="0" smtClean="0"/>
          </a:p>
          <a:p>
            <a:pPr>
              <a:buNone/>
            </a:pPr>
            <a:r>
              <a:rPr lang="fr-FR" b="1" dirty="0" smtClean="0"/>
              <a:t>Les </a:t>
            </a:r>
            <a:r>
              <a:rPr lang="fr-FR" b="1" dirty="0" smtClean="0">
                <a:solidFill>
                  <a:srgbClr val="0070C0"/>
                </a:solidFill>
              </a:rPr>
              <a:t>AINS sont des médicaments symptomatiques partageant 3 propriétés 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thérapeutiques (antipyrétique, antalgique et anti-inflammatoire) </a:t>
            </a:r>
            <a:r>
              <a:rPr lang="fr-FR" b="1" dirty="0" smtClean="0"/>
              <a:t>et exposant à des </a:t>
            </a:r>
          </a:p>
          <a:p>
            <a:pPr>
              <a:buNone/>
            </a:pPr>
            <a:r>
              <a:rPr lang="fr-FR" b="1" dirty="0" smtClean="0"/>
              <a:t>complications </a:t>
            </a:r>
            <a:r>
              <a:rPr lang="fr-FR" b="1" dirty="0" err="1" smtClean="0"/>
              <a:t>communes,liées</a:t>
            </a:r>
            <a:r>
              <a:rPr lang="fr-FR" b="1" dirty="0" smtClean="0"/>
              <a:t> à leur mécanisme d’action, l’inhibition de la synthèse </a:t>
            </a:r>
          </a:p>
          <a:p>
            <a:pPr>
              <a:buNone/>
            </a:pPr>
            <a:r>
              <a:rPr lang="fr-FR" b="1" dirty="0" smtClean="0"/>
              <a:t>des prostaglandines.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• </a:t>
            </a:r>
            <a:r>
              <a:rPr lang="fr-FR" b="1" dirty="0" smtClean="0">
                <a:solidFill>
                  <a:srgbClr val="0070C0"/>
                </a:solidFill>
              </a:rPr>
              <a:t>L’incidence d’un effet indésirable donné varie selon l’AINS (type, posologie) et le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terrain du malade </a:t>
            </a:r>
            <a:r>
              <a:rPr lang="fr-FR" b="1" dirty="0" smtClean="0"/>
              <a:t>(antécédents, </a:t>
            </a:r>
            <a:r>
              <a:rPr lang="fr-FR" b="1" dirty="0" err="1" smtClean="0"/>
              <a:t>comorbidités</a:t>
            </a:r>
            <a:r>
              <a:rPr lang="fr-FR" b="1" dirty="0" smtClean="0"/>
              <a:t>, médicaments associés) d’où la notion </a:t>
            </a:r>
          </a:p>
          <a:p>
            <a:pPr>
              <a:buNone/>
            </a:pPr>
            <a:r>
              <a:rPr lang="fr-FR" b="1" dirty="0" smtClean="0"/>
              <a:t>De « patients à risque » notamment du point de vue digestif (ulcères gastroduodénaux </a:t>
            </a:r>
          </a:p>
          <a:p>
            <a:pPr>
              <a:buNone/>
            </a:pPr>
            <a:r>
              <a:rPr lang="fr-FR" b="1" dirty="0" smtClean="0"/>
              <a:t>simples ou compliqués) et rénal.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• Les </a:t>
            </a:r>
            <a:r>
              <a:rPr lang="fr-FR" b="1" dirty="0" err="1" smtClean="0">
                <a:solidFill>
                  <a:srgbClr val="0070C0"/>
                </a:solidFill>
              </a:rPr>
              <a:t>coxibs</a:t>
            </a:r>
            <a:r>
              <a:rPr lang="fr-FR" b="1" dirty="0" smtClean="0">
                <a:solidFill>
                  <a:srgbClr val="0070C0"/>
                </a:solidFill>
              </a:rPr>
              <a:t> sont des AINS inhibiteurs sélectifs de COX-2 qui se différencient des AINS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classiques par leur absence d’activité </a:t>
            </a:r>
            <a:r>
              <a:rPr lang="fr-FR" b="1" dirty="0" err="1" smtClean="0">
                <a:solidFill>
                  <a:srgbClr val="0070C0"/>
                </a:solidFill>
              </a:rPr>
              <a:t>antiagrégante</a:t>
            </a:r>
            <a:r>
              <a:rPr lang="fr-FR" b="1" dirty="0" smtClean="0">
                <a:solidFill>
                  <a:srgbClr val="0070C0"/>
                </a:solidFill>
              </a:rPr>
              <a:t>. </a:t>
            </a:r>
            <a:r>
              <a:rPr lang="fr-FR" b="1" dirty="0" smtClean="0"/>
              <a:t>Cette caractéristique explique, au </a:t>
            </a:r>
          </a:p>
          <a:p>
            <a:pPr>
              <a:buNone/>
            </a:pPr>
            <a:r>
              <a:rPr lang="fr-FR" b="1" dirty="0" smtClean="0"/>
              <a:t>Moins en partie, leur surcroît de risque thrombotique chez les patients prédisposés. </a:t>
            </a:r>
          </a:p>
          <a:p>
            <a:pPr>
              <a:buNone/>
            </a:pPr>
            <a:r>
              <a:rPr lang="fr-FR" b="1" dirty="0" smtClean="0"/>
              <a:t>Leur avantage digestif a surtout été démontré par les études endoscopiques.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4400" b="1" u="sng" dirty="0" smtClean="0"/>
              <a:t>Conclusion:</a:t>
            </a:r>
          </a:p>
          <a:p>
            <a:pPr>
              <a:buNone/>
            </a:pPr>
            <a:endParaRPr lang="fr-FR" sz="4400" b="1" u="sng" dirty="0" smtClean="0"/>
          </a:p>
          <a:p>
            <a:pPr>
              <a:buNone/>
            </a:pPr>
            <a:r>
              <a:rPr lang="fr-FR" b="1" dirty="0" smtClean="0"/>
              <a:t>• Les effets indésirables graves, notamment rénaux </a:t>
            </a:r>
          </a:p>
          <a:p>
            <a:pPr>
              <a:buNone/>
            </a:pPr>
            <a:r>
              <a:rPr lang="fr-FR" b="1" dirty="0" smtClean="0"/>
              <a:t>et digestifs, sont en partie évitables</a:t>
            </a:r>
          </a:p>
          <a:p>
            <a:pPr>
              <a:buNone/>
            </a:pPr>
            <a:r>
              <a:rPr lang="fr-FR" b="1" dirty="0" smtClean="0"/>
              <a:t>pour peu qu’on suive quelques règles simples : </a:t>
            </a:r>
          </a:p>
          <a:p>
            <a:pPr>
              <a:buNone/>
            </a:pPr>
            <a:r>
              <a:rPr lang="fr-FR" b="1" dirty="0" smtClean="0"/>
              <a:t>prescription raisonnée des AINS après une</a:t>
            </a:r>
          </a:p>
          <a:p>
            <a:pPr>
              <a:buNone/>
            </a:pPr>
            <a:r>
              <a:rPr lang="fr-FR" b="1" dirty="0" smtClean="0"/>
              <a:t>évaluation personnalisée du rapport </a:t>
            </a:r>
          </a:p>
          <a:p>
            <a:pPr>
              <a:buNone/>
            </a:pPr>
            <a:r>
              <a:rPr lang="fr-FR" b="1" dirty="0" smtClean="0"/>
              <a:t>bénéfice/risque, pour la durée et à la </a:t>
            </a:r>
          </a:p>
          <a:p>
            <a:pPr>
              <a:buNone/>
            </a:pPr>
            <a:r>
              <a:rPr lang="fr-FR" b="1" dirty="0" smtClean="0"/>
              <a:t>Posologie minimales requises, en l’absence </a:t>
            </a:r>
          </a:p>
          <a:p>
            <a:pPr>
              <a:buNone/>
            </a:pPr>
            <a:r>
              <a:rPr lang="fr-FR" b="1" dirty="0" smtClean="0"/>
              <a:t>d’alternative thérapeutique plus sûre, dans le strict </a:t>
            </a:r>
          </a:p>
          <a:p>
            <a:pPr>
              <a:buNone/>
            </a:pPr>
            <a:r>
              <a:rPr lang="fr-FR" b="1" dirty="0" smtClean="0"/>
              <a:t>Respect de leurs indications et contre-indications.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14366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b="1" u="sng" dirty="0" smtClean="0"/>
          </a:p>
          <a:p>
            <a:pPr lvl="1">
              <a:buNone/>
            </a:pPr>
            <a:r>
              <a:rPr lang="fr-FR" sz="3800" b="1" u="sng" dirty="0" smtClean="0"/>
              <a:t>Plan:</a:t>
            </a:r>
          </a:p>
          <a:p>
            <a:pPr lvl="1">
              <a:buNone/>
            </a:pPr>
            <a:endParaRPr lang="fr-FR" sz="3800" b="1" u="sng" dirty="0" smtClean="0"/>
          </a:p>
          <a:p>
            <a:pPr lvl="1">
              <a:buNone/>
            </a:pPr>
            <a:r>
              <a:rPr lang="fr-FR" b="1" dirty="0" smtClean="0"/>
              <a:t>I  . </a:t>
            </a:r>
            <a:r>
              <a:rPr lang="fr-FR" b="1" u="sng" dirty="0" smtClean="0"/>
              <a:t>Contexte pharmacologique:</a:t>
            </a:r>
          </a:p>
          <a:p>
            <a:pPr lvl="1">
              <a:buNone/>
            </a:pPr>
            <a:r>
              <a:rPr lang="fr-FR" b="1" dirty="0" smtClean="0"/>
              <a:t>II . </a:t>
            </a:r>
            <a:r>
              <a:rPr lang="fr-FR" b="1" u="sng" dirty="0" smtClean="0"/>
              <a:t>Principales caractéristiques des AINS:</a:t>
            </a:r>
          </a:p>
          <a:p>
            <a:pPr marL="971550" lvl="1" indent="-514350">
              <a:buAutoNum type="arabicPeriod"/>
            </a:pPr>
            <a:r>
              <a:rPr lang="fr-FR" b="1" u="sng" dirty="0" smtClean="0"/>
              <a:t>Définition:</a:t>
            </a: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fr-FR" b="1" u="sng" dirty="0" smtClean="0"/>
              <a:t> Propriétés thérapeutiques:</a:t>
            </a: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fr-FR" b="1" dirty="0" smtClean="0"/>
              <a:t> </a:t>
            </a:r>
            <a:r>
              <a:rPr lang="fr-FR" b="1" u="sng" dirty="0" smtClean="0"/>
              <a:t>Voies d’administration:</a:t>
            </a:r>
          </a:p>
          <a:p>
            <a:pPr marL="971550" lvl="1" indent="-514350">
              <a:buNone/>
            </a:pPr>
            <a:r>
              <a:rPr lang="fr-FR" b="1" dirty="0" smtClean="0"/>
              <a:t>      a* Voies générales:</a:t>
            </a:r>
          </a:p>
          <a:p>
            <a:pPr marL="971550" lvl="1" indent="-514350">
              <a:buNone/>
            </a:pPr>
            <a:r>
              <a:rPr lang="fr-FR" b="1" dirty="0" smtClean="0"/>
              <a:t>      b*Voies locales:</a:t>
            </a:r>
          </a:p>
          <a:p>
            <a:pPr marL="971550" lvl="1" indent="-514350">
              <a:buNone/>
            </a:pPr>
            <a:r>
              <a:rPr lang="fr-FR" b="1" dirty="0" smtClean="0"/>
              <a:t>4.  </a:t>
            </a:r>
            <a:r>
              <a:rPr lang="fr-FR" b="1" u="sng" dirty="0" smtClean="0"/>
              <a:t>Principaux effets indésirables:</a:t>
            </a:r>
          </a:p>
          <a:p>
            <a:pPr marL="971550" lvl="1" indent="-514350">
              <a:buNone/>
            </a:pPr>
            <a:r>
              <a:rPr lang="fr-FR" b="1" dirty="0" smtClean="0"/>
              <a:t>III. </a:t>
            </a:r>
            <a:r>
              <a:rPr lang="fr-FR" b="1" u="sng" dirty="0" smtClean="0"/>
              <a:t>Modalités de prescription des AINS:</a:t>
            </a:r>
          </a:p>
          <a:p>
            <a:pPr marL="971550" lvl="1" indent="-514350">
              <a:buNone/>
            </a:pPr>
            <a:r>
              <a:rPr lang="fr-FR" b="1" dirty="0" smtClean="0"/>
              <a:t>IV.  </a:t>
            </a:r>
            <a:r>
              <a:rPr lang="fr-FR" b="1" u="sng" dirty="0" smtClean="0"/>
              <a:t>Contre-indications:</a:t>
            </a:r>
          </a:p>
          <a:p>
            <a:pPr marL="971550" lvl="1" indent="-514350">
              <a:buNone/>
            </a:pPr>
            <a:r>
              <a:rPr lang="fr-FR" b="1" dirty="0" smtClean="0"/>
              <a:t>V.   </a:t>
            </a:r>
            <a:r>
              <a:rPr lang="fr-FR" b="1" u="sng" dirty="0" smtClean="0"/>
              <a:t>Précautions d’emploi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sz="2800" b="1" dirty="0" smtClean="0"/>
              <a:t>       VI.   </a:t>
            </a:r>
            <a:r>
              <a:rPr lang="fr-FR" sz="2800" b="1" u="sng" dirty="0" smtClean="0"/>
              <a:t>Surveillance:</a:t>
            </a:r>
          </a:p>
          <a:p>
            <a:pPr>
              <a:buNone/>
            </a:pPr>
            <a:r>
              <a:rPr lang="fr-FR" sz="2800" b="1" dirty="0" smtClean="0"/>
              <a:t>      VII.   </a:t>
            </a:r>
            <a:r>
              <a:rPr lang="fr-FR" sz="2800" b="1" u="sng" dirty="0" smtClean="0"/>
              <a:t>Conclusion:</a:t>
            </a:r>
          </a:p>
          <a:p>
            <a:pPr marL="971550" lvl="1" indent="-514350">
              <a:buNone/>
            </a:pPr>
            <a:endParaRPr lang="fr-FR" b="1" dirty="0" smtClean="0"/>
          </a:p>
          <a:p>
            <a:pPr marL="971550" lvl="1" indent="-514350">
              <a:buNone/>
            </a:pPr>
            <a:endParaRPr lang="fr-FR" b="1" u="sng" dirty="0" smtClean="0"/>
          </a:p>
          <a:p>
            <a:pPr marL="971550" lvl="1" indent="-514350">
              <a:buNone/>
            </a:pPr>
            <a:endParaRPr lang="fr-FR" b="1" u="sng" dirty="0" smtClean="0"/>
          </a:p>
          <a:p>
            <a:pPr marL="971550" lvl="1" indent="-514350">
              <a:buNone/>
            </a:pPr>
            <a:endParaRPr lang="fr-FR" b="1" dirty="0" smtClean="0"/>
          </a:p>
          <a:p>
            <a:pPr marL="971550" lvl="1" indent="-514350">
              <a:buNone/>
            </a:pPr>
            <a:endParaRPr lang="fr-FR" b="1" dirty="0" smtClean="0"/>
          </a:p>
          <a:p>
            <a:pPr marL="971550" lvl="1" indent="-514350">
              <a:buFont typeface="Arial" pitchFamily="34" charset="0"/>
              <a:buAutoNum type="arabicPeriod"/>
            </a:pPr>
            <a:endParaRPr lang="fr-FR" b="1" u="sng" dirty="0" smtClean="0"/>
          </a:p>
          <a:p>
            <a:pPr marL="971550" lvl="1" indent="-514350">
              <a:buFont typeface="Arial" pitchFamily="34" charset="0"/>
              <a:buAutoNum type="arabicPeriod"/>
            </a:pPr>
            <a:endParaRPr lang="fr-FR" b="1" u="sng" dirty="0" smtClean="0"/>
          </a:p>
          <a:p>
            <a:pPr marL="971550" lvl="1" indent="-514350">
              <a:buAutoNum type="arabicPeriod"/>
            </a:pPr>
            <a:endParaRPr lang="fr-FR" b="1" u="sng" dirty="0" smtClean="0"/>
          </a:p>
          <a:p>
            <a:pPr lvl="1">
              <a:buNone/>
            </a:pPr>
            <a:endParaRPr lang="fr-FR" b="1" u="sng" dirty="0" smtClean="0"/>
          </a:p>
          <a:p>
            <a:pPr lvl="1">
              <a:buNone/>
            </a:pPr>
            <a:endParaRPr lang="fr-FR" b="1" u="sng" dirty="0" smtClean="0"/>
          </a:p>
          <a:p>
            <a:pPr lvl="1">
              <a:buNone/>
            </a:pPr>
            <a:endParaRPr lang="fr-FR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 smtClean="0"/>
              <a:t>I  . </a:t>
            </a:r>
            <a:r>
              <a:rPr lang="fr-FR" b="1" u="sng" dirty="0"/>
              <a:t>Contexte </a:t>
            </a:r>
            <a:r>
              <a:rPr lang="fr-FR" b="1" u="sng" dirty="0" smtClean="0"/>
              <a:t>pharmacologique: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smtClean="0"/>
              <a:t>-Les </a:t>
            </a:r>
            <a:r>
              <a:rPr lang="fr-FR" b="1" dirty="0">
                <a:solidFill>
                  <a:srgbClr val="0070C0"/>
                </a:solidFill>
              </a:rPr>
              <a:t>prostaglandines (PG) </a:t>
            </a:r>
            <a:r>
              <a:rPr lang="fr-FR" b="1" dirty="0" smtClean="0">
                <a:solidFill>
                  <a:srgbClr val="0070C0"/>
                </a:solidFill>
              </a:rPr>
              <a:t>sont </a:t>
            </a:r>
            <a:r>
              <a:rPr lang="fr-FR" b="1" dirty="0">
                <a:solidFill>
                  <a:srgbClr val="0070C0"/>
                </a:solidFill>
              </a:rPr>
              <a:t>synthétisées </a:t>
            </a:r>
            <a:r>
              <a:rPr lang="fr-FR" b="1" dirty="0"/>
              <a:t>à partir de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l’acide </a:t>
            </a:r>
            <a:r>
              <a:rPr lang="fr-FR" b="1" dirty="0" err="1"/>
              <a:t>arachidonique</a:t>
            </a:r>
            <a:r>
              <a:rPr lang="fr-FR" b="1" dirty="0"/>
              <a:t> (lui-même issu des phospholipides</a:t>
            </a:r>
          </a:p>
          <a:p>
            <a:pPr>
              <a:buNone/>
            </a:pPr>
            <a:r>
              <a:rPr lang="fr-FR" b="1" dirty="0"/>
              <a:t>membranaires) </a:t>
            </a:r>
            <a:r>
              <a:rPr lang="fr-FR" b="1" dirty="0">
                <a:solidFill>
                  <a:srgbClr val="0070C0"/>
                </a:solidFill>
              </a:rPr>
              <a:t>grâce à la </a:t>
            </a:r>
            <a:r>
              <a:rPr lang="fr-FR" b="1" dirty="0" err="1">
                <a:solidFill>
                  <a:srgbClr val="0070C0"/>
                </a:solidFill>
              </a:rPr>
              <a:t>cyclo</a:t>
            </a:r>
            <a:r>
              <a:rPr lang="fr-FR" b="1" dirty="0">
                <a:solidFill>
                  <a:srgbClr val="0070C0"/>
                </a:solidFill>
              </a:rPr>
              <a:t>-oxygénase (COX), dont il existe deux </a:t>
            </a:r>
            <a:r>
              <a:rPr lang="fr-FR" b="1" dirty="0" smtClean="0">
                <a:solidFill>
                  <a:srgbClr val="0070C0"/>
                </a:solidFill>
              </a:rPr>
              <a:t>iso-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enzymes :</a:t>
            </a:r>
          </a:p>
          <a:p>
            <a:pPr>
              <a:buNone/>
            </a:pPr>
            <a:endParaRPr lang="fr-FR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/>
              <a:t>• </a:t>
            </a:r>
            <a:r>
              <a:rPr lang="fr-FR" b="1" dirty="0">
                <a:solidFill>
                  <a:srgbClr val="0070C0"/>
                </a:solidFill>
              </a:rPr>
              <a:t>COX-1</a:t>
            </a:r>
            <a:r>
              <a:rPr lang="fr-FR" b="1" dirty="0"/>
              <a:t>, catalysant la </a:t>
            </a:r>
            <a:r>
              <a:rPr lang="fr-FR" b="1" dirty="0">
                <a:solidFill>
                  <a:srgbClr val="0070C0"/>
                </a:solidFill>
              </a:rPr>
              <a:t>formation de PG impliquées dans la </a:t>
            </a:r>
            <a:r>
              <a:rPr lang="fr-FR" b="1" dirty="0" err="1">
                <a:solidFill>
                  <a:srgbClr val="0070C0"/>
                </a:solidFill>
              </a:rPr>
              <a:t>cytoprotection</a:t>
            </a:r>
            <a:r>
              <a:rPr lang="fr-FR" b="1" dirty="0">
                <a:solidFill>
                  <a:srgbClr val="0070C0"/>
                </a:solidFill>
              </a:rPr>
              <a:t> de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la muqueuse </a:t>
            </a:r>
            <a:r>
              <a:rPr lang="fr-FR" b="1" dirty="0">
                <a:solidFill>
                  <a:srgbClr val="0070C0"/>
                </a:solidFill>
              </a:rPr>
              <a:t>gastrique, </a:t>
            </a:r>
            <a:r>
              <a:rPr lang="fr-FR" b="1" dirty="0"/>
              <a:t>la physiologie rénale, et la production de </a:t>
            </a:r>
            <a:endParaRPr lang="fr-FR" b="1" dirty="0" smtClean="0"/>
          </a:p>
          <a:p>
            <a:pPr>
              <a:buNone/>
            </a:pPr>
            <a:r>
              <a:rPr lang="fr-FR" b="1" dirty="0" err="1" smtClean="0"/>
              <a:t>thromboxane</a:t>
            </a:r>
            <a:r>
              <a:rPr lang="fr-FR" b="1" dirty="0" smtClean="0"/>
              <a:t> A2 (</a:t>
            </a:r>
            <a:r>
              <a:rPr lang="fr-FR" b="1" dirty="0"/>
              <a:t>prostaglandine vasoconstrictrice et pro-</a:t>
            </a:r>
            <a:r>
              <a:rPr lang="fr-FR" b="1" dirty="0" err="1"/>
              <a:t>agrégante</a:t>
            </a:r>
            <a:r>
              <a:rPr lang="fr-FR" b="1" dirty="0"/>
              <a:t>) par les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Plaquettes;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/>
              <a:t>•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COX-2  </a:t>
            </a:r>
            <a:r>
              <a:rPr lang="fr-FR" b="1" dirty="0" smtClean="0"/>
              <a:t>, </a:t>
            </a:r>
            <a:r>
              <a:rPr lang="fr-FR" b="1" dirty="0"/>
              <a:t>qui est essentiellement inductible, </a:t>
            </a:r>
            <a:r>
              <a:rPr lang="fr-FR" b="1" dirty="0">
                <a:solidFill>
                  <a:srgbClr val="0070C0"/>
                </a:solidFill>
              </a:rPr>
              <a:t>conduisant à la libération de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PG ayant un rôle </a:t>
            </a:r>
            <a:r>
              <a:rPr lang="fr-FR" b="1" dirty="0">
                <a:solidFill>
                  <a:srgbClr val="0070C0"/>
                </a:solidFill>
              </a:rPr>
              <a:t>dans la fièvre</a:t>
            </a:r>
            <a:r>
              <a:rPr lang="fr-FR" b="1" dirty="0"/>
              <a:t>, </a:t>
            </a:r>
            <a:r>
              <a:rPr lang="fr-FR" b="1" dirty="0">
                <a:solidFill>
                  <a:srgbClr val="0070C0"/>
                </a:solidFill>
              </a:rPr>
              <a:t>la douleur, l’inflammation, </a:t>
            </a:r>
            <a:r>
              <a:rPr lang="fr-FR" b="1" dirty="0"/>
              <a:t>la prolifération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cellulaire</a:t>
            </a:r>
            <a:r>
              <a:rPr lang="fr-FR" b="1" dirty="0"/>
              <a:t>, mais aussi </a:t>
            </a:r>
            <a:r>
              <a:rPr lang="fr-FR" b="1" dirty="0" smtClean="0"/>
              <a:t>la cicatrisation </a:t>
            </a:r>
            <a:r>
              <a:rPr lang="fr-FR" b="1" dirty="0"/>
              <a:t>et la fonction rénale et qui gouverne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la synthèse </a:t>
            </a:r>
            <a:r>
              <a:rPr lang="fr-FR" b="1" dirty="0"/>
              <a:t>de </a:t>
            </a:r>
            <a:r>
              <a:rPr lang="fr-FR" b="1" dirty="0" err="1" smtClean="0"/>
              <a:t>prostacycline</a:t>
            </a:r>
            <a:r>
              <a:rPr lang="fr-FR" b="1" dirty="0" smtClean="0"/>
              <a:t> </a:t>
            </a:r>
            <a:r>
              <a:rPr lang="fr-FR" b="1" dirty="0"/>
              <a:t>ou </a:t>
            </a:r>
            <a:r>
              <a:rPr lang="fr-FR" b="1" dirty="0" smtClean="0"/>
              <a:t>PGI2(prostaglandine </a:t>
            </a:r>
            <a:r>
              <a:rPr lang="fr-FR" b="1" dirty="0"/>
              <a:t>vasodilatatrice et </a:t>
            </a:r>
            <a:r>
              <a:rPr lang="fr-FR" b="1" dirty="0" smtClean="0"/>
              <a:t>anti-</a:t>
            </a:r>
          </a:p>
          <a:p>
            <a:pPr>
              <a:buNone/>
            </a:pPr>
            <a:r>
              <a:rPr lang="fr-FR" b="1" dirty="0" err="1" smtClean="0"/>
              <a:t>agrégant</a:t>
            </a:r>
            <a:r>
              <a:rPr lang="fr-FR" b="1" dirty="0"/>
              <a:t>) par les cellules </a:t>
            </a:r>
            <a:r>
              <a:rPr lang="fr-FR" b="1" dirty="0" smtClean="0"/>
              <a:t>Endothéliales</a:t>
            </a:r>
            <a:r>
              <a:rPr lang="fr-FR" b="1" dirty="0" smtClean="0">
                <a:solidFill>
                  <a:srgbClr val="0070C0"/>
                </a:solidFill>
              </a:rPr>
              <a:t>. </a:t>
            </a:r>
            <a:endParaRPr lang="fr-F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8654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sz="3600" b="1" dirty="0" smtClean="0"/>
              <a:t>II . </a:t>
            </a:r>
            <a:r>
              <a:rPr lang="fr-FR" sz="3600" b="1" u="sng" dirty="0" smtClean="0"/>
              <a:t>Principales </a:t>
            </a:r>
            <a:r>
              <a:rPr lang="fr-FR" sz="3600" b="1" u="sng" dirty="0"/>
              <a:t>caractéristiques des </a:t>
            </a:r>
            <a:r>
              <a:rPr lang="fr-FR" sz="3600" b="1" u="sng" dirty="0" smtClean="0"/>
              <a:t>AINS:</a:t>
            </a:r>
          </a:p>
          <a:p>
            <a:pPr>
              <a:buNone/>
            </a:pPr>
            <a:endParaRPr lang="fr-FR" sz="3600" b="1" dirty="0"/>
          </a:p>
          <a:p>
            <a:pPr>
              <a:buNone/>
            </a:pPr>
            <a:r>
              <a:rPr lang="fr-FR" sz="3600" b="1" dirty="0" smtClean="0"/>
              <a:t>1</a:t>
            </a:r>
            <a:r>
              <a:rPr lang="fr-FR" sz="3600" b="1" dirty="0"/>
              <a:t>. </a:t>
            </a:r>
            <a:r>
              <a:rPr lang="fr-FR" sz="3600" b="1" u="sng" dirty="0" smtClean="0"/>
              <a:t>Définition:</a:t>
            </a:r>
          </a:p>
          <a:p>
            <a:pPr>
              <a:buNone/>
            </a:pPr>
            <a:endParaRPr lang="fr-FR" b="1" i="1" dirty="0"/>
          </a:p>
          <a:p>
            <a:pPr>
              <a:buNone/>
            </a:pPr>
            <a:r>
              <a:rPr lang="fr-FR" b="1" dirty="0"/>
              <a:t>Les AINS regroupent l’ensemble </a:t>
            </a:r>
            <a:r>
              <a:rPr lang="fr-FR" b="1" dirty="0">
                <a:solidFill>
                  <a:srgbClr val="0070C0"/>
                </a:solidFill>
              </a:rPr>
              <a:t>des médicaments symptomatiques inhibiteurs de la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synthèse des PG. </a:t>
            </a:r>
            <a:r>
              <a:rPr lang="fr-FR" b="1" dirty="0"/>
              <a:t>C’est à ce mécanisme commun d’action que les AINS doivent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l’essentiel de leurs </a:t>
            </a:r>
            <a:r>
              <a:rPr lang="fr-FR" b="1" dirty="0"/>
              <a:t>propriétés et de leurs effets indésirables.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/>
              <a:t>-</a:t>
            </a:r>
            <a:r>
              <a:rPr lang="fr-FR" b="1" dirty="0" smtClean="0"/>
              <a:t>La </a:t>
            </a:r>
            <a:r>
              <a:rPr lang="fr-FR" b="1" dirty="0">
                <a:solidFill>
                  <a:srgbClr val="0070C0"/>
                </a:solidFill>
              </a:rPr>
              <a:t>diminution de la synthèse des PG par les AINS est consécutive à l’inhibition plus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ou moins sélective </a:t>
            </a:r>
            <a:r>
              <a:rPr lang="fr-FR" b="1" dirty="0">
                <a:solidFill>
                  <a:srgbClr val="0070C0"/>
                </a:solidFill>
              </a:rPr>
              <a:t>des iso-enzymes de la </a:t>
            </a:r>
            <a:r>
              <a:rPr lang="fr-FR" b="1" dirty="0" err="1">
                <a:solidFill>
                  <a:srgbClr val="0070C0"/>
                </a:solidFill>
              </a:rPr>
              <a:t>cyclo</a:t>
            </a:r>
            <a:r>
              <a:rPr lang="fr-FR" b="1" dirty="0">
                <a:solidFill>
                  <a:srgbClr val="0070C0"/>
                </a:solidFill>
              </a:rPr>
              <a:t>-oxygénase. </a:t>
            </a:r>
            <a:r>
              <a:rPr lang="fr-FR" b="1" dirty="0"/>
              <a:t>On distingue </a:t>
            </a:r>
            <a:r>
              <a:rPr lang="fr-FR" b="1" dirty="0">
                <a:solidFill>
                  <a:srgbClr val="0070C0"/>
                </a:solidFill>
              </a:rPr>
              <a:t>3 catégories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d’AINS :</a:t>
            </a:r>
          </a:p>
          <a:p>
            <a:pPr>
              <a:buNone/>
            </a:pPr>
            <a:endParaRPr lang="fr-FR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• inhibiteur sélectif de COX-1 : représenté par l’aspirine à faible dose (≤ 300 mg/j), </a:t>
            </a:r>
            <a:r>
              <a:rPr lang="fr-FR" b="1" dirty="0" smtClean="0">
                <a:solidFill>
                  <a:srgbClr val="0070C0"/>
                </a:solidFill>
              </a:rPr>
              <a:t>Seul </a:t>
            </a:r>
            <a:r>
              <a:rPr lang="fr-FR" b="1" dirty="0" smtClean="0"/>
              <a:t>AINS </a:t>
            </a:r>
            <a:r>
              <a:rPr lang="fr-FR" b="1" dirty="0"/>
              <a:t>ayant une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activité </a:t>
            </a:r>
            <a:r>
              <a:rPr lang="fr-FR" b="1" dirty="0"/>
              <a:t>anti-thrombotique </a:t>
            </a:r>
            <a:r>
              <a:rPr lang="fr-FR" b="1" dirty="0" smtClean="0"/>
              <a:t>;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• inhibiteurs non sélectifs ou « AINS classiques », inhibant COX-2 et COX-1 aux doses</a:t>
            </a:r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thérapeutiques. </a:t>
            </a:r>
            <a:r>
              <a:rPr lang="fr-FR" b="1" dirty="0"/>
              <a:t>Ils partagent 4 propriétés : activité </a:t>
            </a:r>
            <a:r>
              <a:rPr lang="fr-FR" b="1" dirty="0">
                <a:solidFill>
                  <a:srgbClr val="0070C0"/>
                </a:solidFill>
              </a:rPr>
              <a:t>antipyrétique, antalgique, </a:t>
            </a:r>
            <a:r>
              <a:rPr lang="fr-FR" b="1" dirty="0" err="1" smtClean="0">
                <a:solidFill>
                  <a:srgbClr val="0070C0"/>
                </a:solidFill>
              </a:rPr>
              <a:t>Antiinflammatoire</a:t>
            </a:r>
            <a:r>
              <a:rPr lang="fr-FR" b="1" dirty="0" smtClean="0">
                <a:solidFill>
                  <a:srgbClr val="0070C0"/>
                </a:solidFill>
              </a:rPr>
              <a:t> et 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inhibition </a:t>
            </a:r>
            <a:r>
              <a:rPr lang="fr-FR" b="1" dirty="0">
                <a:solidFill>
                  <a:srgbClr val="0070C0"/>
                </a:solidFill>
              </a:rPr>
              <a:t>des fonctions plaquettaires</a:t>
            </a:r>
            <a:r>
              <a:rPr lang="fr-FR" b="1" dirty="0"/>
              <a:t>. Ils exposent en outre à </a:t>
            </a:r>
            <a:r>
              <a:rPr lang="fr-FR" b="1" dirty="0" smtClean="0"/>
              <a:t>des complications </a:t>
            </a:r>
            <a:r>
              <a:rPr lang="fr-FR" b="1" dirty="0"/>
              <a:t>communes digestives,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rénales</a:t>
            </a:r>
            <a:r>
              <a:rPr lang="fr-FR" b="1" dirty="0"/>
              <a:t>, gynéco-obstétricales et à des </a:t>
            </a:r>
            <a:r>
              <a:rPr lang="fr-FR" b="1" dirty="0" smtClean="0"/>
              <a:t>réactions d’intolérance </a:t>
            </a:r>
            <a:r>
              <a:rPr lang="fr-FR" b="1" dirty="0" err="1"/>
              <a:t>cutanéo</a:t>
            </a:r>
            <a:r>
              <a:rPr lang="fr-FR" b="1" dirty="0"/>
              <a:t>-muqueuses </a:t>
            </a:r>
            <a:r>
              <a:rPr lang="fr-FR" b="1" dirty="0" smtClean="0"/>
              <a:t>;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• inhibiteurs sélectifs de COX-2 ou </a:t>
            </a:r>
            <a:r>
              <a:rPr lang="fr-FR" b="1" dirty="0" err="1">
                <a:solidFill>
                  <a:srgbClr val="0070C0"/>
                </a:solidFill>
              </a:rPr>
              <a:t>coxibs</a:t>
            </a:r>
            <a:r>
              <a:rPr lang="fr-FR" b="1" dirty="0">
                <a:solidFill>
                  <a:srgbClr val="0070C0"/>
                </a:solidFill>
              </a:rPr>
              <a:t>, qui se démarquent des précédents </a:t>
            </a:r>
            <a:r>
              <a:rPr lang="fr-FR" b="1" dirty="0" smtClean="0">
                <a:solidFill>
                  <a:srgbClr val="0070C0"/>
                </a:solidFill>
              </a:rPr>
              <a:t>par l’absence </a:t>
            </a:r>
            <a:r>
              <a:rPr lang="fr-FR" b="1" dirty="0">
                <a:solidFill>
                  <a:srgbClr val="0070C0"/>
                </a:solidFill>
              </a:rPr>
              <a:t>d’effet «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antiagrégant </a:t>
            </a:r>
            <a:r>
              <a:rPr lang="fr-FR" b="1" dirty="0">
                <a:solidFill>
                  <a:srgbClr val="0070C0"/>
                </a:solidFill>
              </a:rPr>
              <a:t>» plaquettaire.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sz="4200" b="1" dirty="0" smtClean="0"/>
              <a:t>2</a:t>
            </a:r>
            <a:r>
              <a:rPr lang="fr-FR" sz="4200" b="1" dirty="0"/>
              <a:t>. </a:t>
            </a:r>
            <a:r>
              <a:rPr lang="fr-FR" sz="4200" b="1" u="sng" dirty="0"/>
              <a:t>Propriétés </a:t>
            </a:r>
            <a:r>
              <a:rPr lang="fr-FR" sz="4200" b="1" u="sng" dirty="0" smtClean="0"/>
              <a:t>thérapeutiques:</a:t>
            </a:r>
          </a:p>
          <a:p>
            <a:pPr>
              <a:buNone/>
            </a:pPr>
            <a:endParaRPr lang="fr-FR" sz="3400" b="1" u="sng" dirty="0"/>
          </a:p>
          <a:p>
            <a:pPr>
              <a:buNone/>
            </a:pPr>
            <a:r>
              <a:rPr lang="fr-FR" sz="3400" b="1" dirty="0" smtClean="0"/>
              <a:t>*</a:t>
            </a:r>
            <a:r>
              <a:rPr lang="fr-FR" sz="3400" b="1" dirty="0" smtClean="0">
                <a:solidFill>
                  <a:srgbClr val="0070C0"/>
                </a:solidFill>
              </a:rPr>
              <a:t>Action antipyrétique:</a:t>
            </a:r>
          </a:p>
          <a:p>
            <a:pPr>
              <a:buNone/>
            </a:pPr>
            <a:endParaRPr lang="fr-FR" sz="3400" b="1" dirty="0"/>
          </a:p>
          <a:p>
            <a:pPr>
              <a:buNone/>
            </a:pPr>
            <a:r>
              <a:rPr lang="fr-FR" sz="3400" b="1" dirty="0"/>
              <a:t>Les AINS diminuent la fièvre d’origine </a:t>
            </a:r>
            <a:r>
              <a:rPr lang="fr-FR" sz="3400" b="1" dirty="0">
                <a:solidFill>
                  <a:srgbClr val="0070C0"/>
                </a:solidFill>
              </a:rPr>
              <a:t>infectieuse, inflammatoire ou néoplasique</a:t>
            </a:r>
            <a:r>
              <a:rPr lang="fr-FR" sz="34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fr-FR" sz="3400" b="1" dirty="0"/>
          </a:p>
          <a:p>
            <a:pPr>
              <a:buNone/>
            </a:pPr>
            <a:r>
              <a:rPr lang="fr-FR" sz="3400" b="1" dirty="0" smtClean="0"/>
              <a:t>*</a:t>
            </a:r>
            <a:r>
              <a:rPr lang="fr-FR" sz="3400" b="1" dirty="0" smtClean="0">
                <a:solidFill>
                  <a:srgbClr val="0070C0"/>
                </a:solidFill>
              </a:rPr>
              <a:t>Action antalgique:</a:t>
            </a:r>
            <a:endParaRPr lang="fr-FR" sz="34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3400" b="1" dirty="0"/>
              <a:t>Les AINS sont efficaces sur un </a:t>
            </a:r>
            <a:r>
              <a:rPr lang="fr-FR" sz="3400" b="1" dirty="0">
                <a:solidFill>
                  <a:srgbClr val="0070C0"/>
                </a:solidFill>
              </a:rPr>
              <a:t>large éventail de syndromes douloureux </a:t>
            </a:r>
            <a:r>
              <a:rPr lang="fr-FR" sz="3400" b="1" dirty="0"/>
              <a:t>par excès de</a:t>
            </a:r>
          </a:p>
          <a:p>
            <a:pPr>
              <a:buNone/>
            </a:pPr>
            <a:r>
              <a:rPr lang="fr-FR" sz="3400" b="1" dirty="0"/>
              <a:t>nociception :</a:t>
            </a:r>
          </a:p>
          <a:p>
            <a:pPr>
              <a:buNone/>
            </a:pPr>
            <a:r>
              <a:rPr lang="fr-FR" sz="3400" b="1" dirty="0"/>
              <a:t>• </a:t>
            </a:r>
            <a:r>
              <a:rPr lang="fr-FR" sz="3400" b="1" dirty="0">
                <a:solidFill>
                  <a:srgbClr val="0070C0"/>
                </a:solidFill>
              </a:rPr>
              <a:t>aigus </a:t>
            </a:r>
            <a:r>
              <a:rPr lang="fr-FR" sz="3400" b="1" dirty="0"/>
              <a:t>: douleurs dentaires, postopératoires, post-traumatiques, céphalées ou migraines,</a:t>
            </a:r>
          </a:p>
          <a:p>
            <a:pPr>
              <a:buNone/>
            </a:pPr>
            <a:r>
              <a:rPr lang="fr-FR" sz="3400" b="1" dirty="0"/>
              <a:t>coliques néphrétiques, pathologie ORL…</a:t>
            </a:r>
          </a:p>
          <a:p>
            <a:pPr>
              <a:buNone/>
            </a:pPr>
            <a:r>
              <a:rPr lang="fr-FR" sz="3400" b="1" dirty="0"/>
              <a:t>• chroniques : affections rhumatologiques dégénératives, douleurs néoplasiques… A cet</a:t>
            </a:r>
          </a:p>
          <a:p>
            <a:pPr>
              <a:buNone/>
            </a:pPr>
            <a:r>
              <a:rPr lang="fr-FR" sz="3400" b="1" dirty="0"/>
              <a:t>égard, les AINS forment, avec le paracétamol, le premier palier de la stratégie préconisée</a:t>
            </a:r>
          </a:p>
          <a:p>
            <a:pPr>
              <a:buNone/>
            </a:pPr>
            <a:r>
              <a:rPr lang="fr-FR" sz="3400" b="1" dirty="0"/>
              <a:t>par l’OMS dans le traitement des douleurs cancéreuses</a:t>
            </a:r>
            <a:r>
              <a:rPr lang="fr-FR" sz="3400" b="1" dirty="0" smtClean="0"/>
              <a:t>.</a:t>
            </a:r>
          </a:p>
          <a:p>
            <a:pPr>
              <a:buNone/>
            </a:pPr>
            <a:endParaRPr lang="fr-FR" sz="3400" b="1" dirty="0" smtClean="0"/>
          </a:p>
          <a:p>
            <a:pPr>
              <a:buNone/>
            </a:pPr>
            <a:r>
              <a:rPr lang="fr-FR" sz="3400" b="1" dirty="0" smtClean="0"/>
              <a:t>*</a:t>
            </a:r>
            <a:r>
              <a:rPr lang="fr-FR" sz="3400" b="1" dirty="0" smtClean="0">
                <a:solidFill>
                  <a:srgbClr val="0070C0"/>
                </a:solidFill>
              </a:rPr>
              <a:t>Action anti-inflammatoire:</a:t>
            </a:r>
            <a:endParaRPr lang="fr-FR" sz="34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fr-FR" sz="3400" b="1" dirty="0" smtClean="0"/>
          </a:p>
          <a:p>
            <a:pPr>
              <a:buNone/>
            </a:pPr>
            <a:r>
              <a:rPr lang="fr-FR" sz="3400" b="1" dirty="0"/>
              <a:t>-</a:t>
            </a:r>
            <a:r>
              <a:rPr lang="fr-FR" sz="3400" b="1" dirty="0" smtClean="0"/>
              <a:t>au </a:t>
            </a:r>
            <a:r>
              <a:rPr lang="fr-FR" sz="3400" b="1" dirty="0"/>
              <a:t>cours des </a:t>
            </a:r>
            <a:r>
              <a:rPr lang="fr-FR" sz="3400" b="1" dirty="0">
                <a:solidFill>
                  <a:srgbClr val="0070C0"/>
                </a:solidFill>
              </a:rPr>
              <a:t>accès aigus microcristallins </a:t>
            </a:r>
            <a:r>
              <a:rPr lang="fr-FR" sz="3400" b="1" dirty="0"/>
              <a:t>(goutte, chondrocalcinose) et </a:t>
            </a:r>
            <a:r>
              <a:rPr lang="fr-FR" sz="3400" b="1" dirty="0">
                <a:solidFill>
                  <a:srgbClr val="0070C0"/>
                </a:solidFill>
              </a:rPr>
              <a:t>des rhumatismes</a:t>
            </a:r>
          </a:p>
          <a:p>
            <a:pPr>
              <a:buNone/>
            </a:pPr>
            <a:r>
              <a:rPr lang="fr-FR" sz="3400" b="1" dirty="0">
                <a:solidFill>
                  <a:srgbClr val="0070C0"/>
                </a:solidFill>
              </a:rPr>
              <a:t>inflammatoires chroniques </a:t>
            </a:r>
            <a:r>
              <a:rPr lang="fr-FR" sz="3400" b="1" dirty="0"/>
              <a:t>(polyarthrite rhumatoïde et spondylarthrites surtout).</a:t>
            </a:r>
          </a:p>
          <a:p>
            <a:pPr>
              <a:buNone/>
            </a:pPr>
            <a:r>
              <a:rPr lang="fr-FR" sz="3400" b="1" dirty="0"/>
              <a:t>A noter que l’action anti-inflammatoire </a:t>
            </a:r>
            <a:r>
              <a:rPr lang="fr-FR" sz="3400" b="1" dirty="0">
                <a:solidFill>
                  <a:srgbClr val="0070C0"/>
                </a:solidFill>
              </a:rPr>
              <a:t>requiert généralement des posologies d’AINS plus</a:t>
            </a:r>
          </a:p>
          <a:p>
            <a:pPr>
              <a:buNone/>
            </a:pPr>
            <a:r>
              <a:rPr lang="fr-FR" sz="3400" b="1" dirty="0">
                <a:solidFill>
                  <a:srgbClr val="0070C0"/>
                </a:solidFill>
              </a:rPr>
              <a:t>élevées </a:t>
            </a:r>
            <a:r>
              <a:rPr lang="fr-FR" sz="3400" b="1" dirty="0"/>
              <a:t>que celles nécessaires dans les autres variétés de douleurs ou dans la fièvre.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3600" b="1" dirty="0" smtClean="0"/>
              <a:t>3</a:t>
            </a:r>
            <a:r>
              <a:rPr lang="fr-FR" sz="3600" b="1" dirty="0"/>
              <a:t>. </a:t>
            </a:r>
            <a:r>
              <a:rPr lang="fr-FR" sz="3600" b="1" u="sng" dirty="0"/>
              <a:t>Voies </a:t>
            </a:r>
            <a:r>
              <a:rPr lang="fr-FR" sz="3600" b="1" u="sng" dirty="0" smtClean="0"/>
              <a:t>d’administration:</a:t>
            </a:r>
          </a:p>
          <a:p>
            <a:pPr>
              <a:buNone/>
            </a:pPr>
            <a:endParaRPr lang="fr-FR" b="1" u="sng" dirty="0"/>
          </a:p>
          <a:p>
            <a:pPr>
              <a:buNone/>
            </a:pPr>
            <a:r>
              <a:rPr lang="fr-FR" b="1" dirty="0" smtClean="0"/>
              <a:t>a* Voies générales: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/>
              <a:t>Elles comportent toutes les mêmes risques, auxquels s’ajoutent parfois des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Complications locales </a:t>
            </a:r>
            <a:r>
              <a:rPr lang="fr-FR" b="1" dirty="0"/>
              <a:t>particulières</a:t>
            </a:r>
            <a:r>
              <a:rPr lang="fr-FR" b="1" dirty="0" smtClean="0"/>
              <a:t>.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/>
              <a:t>• </a:t>
            </a:r>
            <a:r>
              <a:rPr lang="fr-FR" b="1" dirty="0">
                <a:solidFill>
                  <a:srgbClr val="0070C0"/>
                </a:solidFill>
              </a:rPr>
              <a:t>Voie orale </a:t>
            </a:r>
            <a:r>
              <a:rPr lang="fr-FR" b="1" dirty="0"/>
              <a:t>: c’est la mieux adaptée aux traitements prolongés. La prise du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Médicament pendant </a:t>
            </a:r>
            <a:r>
              <a:rPr lang="fr-FR" b="1" dirty="0"/>
              <a:t>le repas ralentit sa vitesse d’absorption, mais améliore parfois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la tolérance fonctionnelle </a:t>
            </a:r>
            <a:r>
              <a:rPr lang="fr-FR" b="1" dirty="0"/>
              <a:t>digestive </a:t>
            </a:r>
            <a:r>
              <a:rPr lang="fr-FR" b="1" dirty="0" smtClean="0"/>
              <a:t>;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/>
              <a:t>• </a:t>
            </a:r>
            <a:r>
              <a:rPr lang="fr-FR" b="1" dirty="0">
                <a:solidFill>
                  <a:srgbClr val="0070C0"/>
                </a:solidFill>
              </a:rPr>
              <a:t>Voie rectale </a:t>
            </a:r>
            <a:r>
              <a:rPr lang="fr-FR" b="1" dirty="0"/>
              <a:t>: les suppositoires sont résorbés plus irrégulièrement que les formes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orales ;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/>
              <a:t>• </a:t>
            </a:r>
            <a:r>
              <a:rPr lang="fr-FR" b="1" dirty="0">
                <a:solidFill>
                  <a:srgbClr val="0070C0"/>
                </a:solidFill>
              </a:rPr>
              <a:t>Voie intramusculaire </a:t>
            </a:r>
            <a:r>
              <a:rPr lang="fr-FR" b="1" dirty="0"/>
              <a:t>: surtout intéressante </a:t>
            </a:r>
            <a:r>
              <a:rPr lang="fr-FR" b="1" dirty="0">
                <a:solidFill>
                  <a:srgbClr val="0070C0"/>
                </a:solidFill>
              </a:rPr>
              <a:t>quand l’administration orale est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impossible ou dans </a:t>
            </a:r>
            <a:r>
              <a:rPr lang="fr-FR" b="1" dirty="0">
                <a:solidFill>
                  <a:srgbClr val="0070C0"/>
                </a:solidFill>
              </a:rPr>
              <a:t>un contexte d’urgence vu sa rapidité d’action </a:t>
            </a:r>
            <a:r>
              <a:rPr lang="fr-FR" b="1" dirty="0"/>
              <a:t>(colique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néphrétique</a:t>
            </a:r>
            <a:r>
              <a:rPr lang="fr-FR" b="1" dirty="0"/>
              <a:t>). </a:t>
            </a:r>
            <a:r>
              <a:rPr lang="fr-FR" b="1" dirty="0">
                <a:solidFill>
                  <a:srgbClr val="0070C0"/>
                </a:solidFill>
              </a:rPr>
              <a:t>Son emploi </a:t>
            </a:r>
            <a:r>
              <a:rPr lang="fr-FR" b="1" dirty="0" smtClean="0">
                <a:solidFill>
                  <a:srgbClr val="0070C0"/>
                </a:solidFill>
              </a:rPr>
              <a:t>en rhumatologie </a:t>
            </a:r>
            <a:r>
              <a:rPr lang="fr-FR" b="1" dirty="0">
                <a:solidFill>
                  <a:srgbClr val="0070C0"/>
                </a:solidFill>
              </a:rPr>
              <a:t>est en revanche discutable : </a:t>
            </a:r>
            <a:r>
              <a:rPr lang="fr-FR" b="1" dirty="0" smtClean="0"/>
              <a:t>elle </a:t>
            </a:r>
            <a:r>
              <a:rPr lang="fr-FR" b="1" dirty="0">
                <a:solidFill>
                  <a:srgbClr val="0070C0"/>
                </a:solidFill>
              </a:rPr>
              <a:t>ne met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pas </a:t>
            </a:r>
            <a:r>
              <a:rPr lang="fr-FR" b="1" dirty="0">
                <a:solidFill>
                  <a:srgbClr val="0070C0"/>
                </a:solidFill>
              </a:rPr>
              <a:t>à </a:t>
            </a:r>
            <a:r>
              <a:rPr lang="fr-FR" b="1" dirty="0" smtClean="0">
                <a:solidFill>
                  <a:srgbClr val="0070C0"/>
                </a:solidFill>
              </a:rPr>
              <a:t>l’abri des </a:t>
            </a:r>
            <a:r>
              <a:rPr lang="fr-FR" b="1" dirty="0">
                <a:solidFill>
                  <a:srgbClr val="0070C0"/>
                </a:solidFill>
              </a:rPr>
              <a:t>complications systémiques, notamment digestives, tout en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comportant </a:t>
            </a:r>
            <a:r>
              <a:rPr lang="fr-FR" b="1" dirty="0">
                <a:solidFill>
                  <a:srgbClr val="0070C0"/>
                </a:solidFill>
              </a:rPr>
              <a:t>un risque </a:t>
            </a:r>
            <a:r>
              <a:rPr lang="fr-FR" b="1" dirty="0" smtClean="0">
                <a:solidFill>
                  <a:srgbClr val="0070C0"/>
                </a:solidFill>
              </a:rPr>
              <a:t>de nécrose </a:t>
            </a:r>
            <a:r>
              <a:rPr lang="fr-FR" b="1" dirty="0">
                <a:solidFill>
                  <a:srgbClr val="0070C0"/>
                </a:solidFill>
              </a:rPr>
              <a:t>ou d’abcès de la fesse</a:t>
            </a:r>
            <a:r>
              <a:rPr lang="fr-FR" b="1" dirty="0"/>
              <a:t>. En pratique, il faut limiter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son </a:t>
            </a:r>
            <a:r>
              <a:rPr lang="fr-FR" b="1" dirty="0"/>
              <a:t>usage à des cures </a:t>
            </a:r>
            <a:r>
              <a:rPr lang="fr-FR" b="1" dirty="0" smtClean="0"/>
              <a:t> brèves </a:t>
            </a:r>
            <a:r>
              <a:rPr lang="fr-FR" b="1" dirty="0"/>
              <a:t>de </a:t>
            </a:r>
            <a:r>
              <a:rPr lang="fr-FR" b="1" dirty="0" smtClean="0"/>
              <a:t>2-3 jr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b*</a:t>
            </a:r>
            <a:r>
              <a:rPr lang="fr-FR" b="1" u="sng" dirty="0" smtClean="0"/>
              <a:t>Voies locales</a:t>
            </a:r>
            <a:r>
              <a:rPr lang="fr-FR" b="1" dirty="0" smtClean="0"/>
              <a:t>: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smtClean="0"/>
              <a:t>-Les </a:t>
            </a:r>
            <a:r>
              <a:rPr lang="fr-FR" b="1" dirty="0">
                <a:solidFill>
                  <a:srgbClr val="0070C0"/>
                </a:solidFill>
              </a:rPr>
              <a:t>applications de gel ou de pommades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/>
              <a:t>d’AINS peuvent </a:t>
            </a:r>
            <a:r>
              <a:rPr lang="fr-FR" b="1" dirty="0"/>
              <a:t>suffire à soulager les douleurs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Liées à </a:t>
            </a:r>
            <a:r>
              <a:rPr lang="fr-FR" b="1" dirty="0"/>
              <a:t>une entorse bénigne, une contusion,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une </a:t>
            </a:r>
            <a:r>
              <a:rPr lang="fr-FR" b="1" dirty="0" err="1"/>
              <a:t>tendinopathie</a:t>
            </a:r>
            <a:r>
              <a:rPr lang="fr-FR" b="1" dirty="0"/>
              <a:t>, une arthrose de petites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articulations</a:t>
            </a:r>
            <a:r>
              <a:rPr lang="fr-FR" b="1" dirty="0"/>
              <a:t>.</a:t>
            </a:r>
          </a:p>
          <a:p>
            <a:pPr>
              <a:buNone/>
            </a:pPr>
            <a:r>
              <a:rPr lang="fr-FR" b="1" dirty="0" smtClean="0"/>
              <a:t>-Ces </a:t>
            </a:r>
            <a:r>
              <a:rPr lang="fr-FR" b="1" dirty="0"/>
              <a:t>formes </a:t>
            </a:r>
            <a:r>
              <a:rPr lang="fr-FR" b="1" dirty="0">
                <a:solidFill>
                  <a:srgbClr val="0070C0"/>
                </a:solidFill>
              </a:rPr>
              <a:t>exposent à des réactions locales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d’hypersensibilité</a:t>
            </a:r>
            <a:r>
              <a:rPr lang="fr-FR" b="1" dirty="0"/>
              <a:t>, voire générales, du fait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d’un faible </a:t>
            </a:r>
            <a:r>
              <a:rPr lang="fr-FR" b="1" dirty="0"/>
              <a:t>passage systémique de l’AINS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4. </a:t>
            </a:r>
            <a:r>
              <a:rPr lang="fr-FR" b="1" u="sng" dirty="0"/>
              <a:t>Principaux effets </a:t>
            </a:r>
            <a:r>
              <a:rPr lang="fr-FR" b="1" u="sng" dirty="0" smtClean="0"/>
              <a:t>indésirables:</a:t>
            </a:r>
            <a:endParaRPr lang="fr-FR" b="1" u="sng" dirty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/>
              <a:t>-</a:t>
            </a:r>
            <a:r>
              <a:rPr lang="fr-FR" b="1" dirty="0" smtClean="0">
                <a:solidFill>
                  <a:srgbClr val="0070C0"/>
                </a:solidFill>
              </a:rPr>
              <a:t>Tous </a:t>
            </a:r>
            <a:r>
              <a:rPr lang="fr-FR" b="1" dirty="0">
                <a:solidFill>
                  <a:srgbClr val="0070C0"/>
                </a:solidFill>
              </a:rPr>
              <a:t>les AINS exposent potentiellement aux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mêmes </a:t>
            </a:r>
            <a:r>
              <a:rPr lang="fr-FR" b="1" dirty="0">
                <a:solidFill>
                  <a:srgbClr val="0070C0"/>
                </a:solidFill>
              </a:rPr>
              <a:t>types de complications.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-Mais l’incidence d’un </a:t>
            </a:r>
            <a:r>
              <a:rPr lang="fr-FR" b="1" dirty="0"/>
              <a:t>effet indésirable donné </a:t>
            </a:r>
            <a:endParaRPr lang="fr-FR" b="1" dirty="0" smtClean="0"/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dépend </a:t>
            </a:r>
            <a:r>
              <a:rPr lang="fr-FR" b="1" dirty="0">
                <a:solidFill>
                  <a:srgbClr val="0070C0"/>
                </a:solidFill>
              </a:rPr>
              <a:t>de la nature </a:t>
            </a:r>
            <a:r>
              <a:rPr lang="fr-FR" b="1" dirty="0" smtClean="0">
                <a:solidFill>
                  <a:srgbClr val="0070C0"/>
                </a:solidFill>
              </a:rPr>
              <a:t>de </a:t>
            </a:r>
            <a:r>
              <a:rPr lang="fr-FR" b="1" dirty="0">
                <a:solidFill>
                  <a:srgbClr val="0070C0"/>
                </a:solidFill>
              </a:rPr>
              <a:t>l’AINS et souvent de sa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posologie ainsi que </a:t>
            </a:r>
            <a:r>
              <a:rPr lang="fr-FR" b="1" dirty="0">
                <a:solidFill>
                  <a:srgbClr val="0070C0"/>
                </a:solidFill>
              </a:rPr>
              <a:t>du terrain du malade et des 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médicaments associés</a:t>
            </a:r>
            <a:r>
              <a:rPr lang="fr-FR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15863</TotalTime>
  <Words>2419</Words>
  <Application>Microsoft Office PowerPoint</Application>
  <PresentationFormat>Affichage à l'écran (4:3)</PresentationFormat>
  <Paragraphs>382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samsung</dc:creator>
  <cp:lastModifiedBy>Your User Name</cp:lastModifiedBy>
  <cp:revision>16</cp:revision>
  <dcterms:created xsi:type="dcterms:W3CDTF">2013-05-22T18:52:31Z</dcterms:created>
  <dcterms:modified xsi:type="dcterms:W3CDTF">2013-06-19T21:07:36Z</dcterms:modified>
</cp:coreProperties>
</file>