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1"/>
  </p:notesMasterIdLst>
  <p:sldIdLst>
    <p:sldId id="256" r:id="rId2"/>
    <p:sldId id="265" r:id="rId3"/>
    <p:sldId id="263" r:id="rId4"/>
    <p:sldId id="267" r:id="rId5"/>
    <p:sldId id="264" r:id="rId6"/>
    <p:sldId id="290" r:id="rId7"/>
    <p:sldId id="268" r:id="rId8"/>
    <p:sldId id="269" r:id="rId9"/>
    <p:sldId id="279" r:id="rId10"/>
    <p:sldId id="291" r:id="rId11"/>
    <p:sldId id="280" r:id="rId12"/>
    <p:sldId id="271" r:id="rId13"/>
    <p:sldId id="272" r:id="rId14"/>
    <p:sldId id="292" r:id="rId15"/>
    <p:sldId id="273" r:id="rId16"/>
    <p:sldId id="274" r:id="rId17"/>
    <p:sldId id="275" r:id="rId18"/>
    <p:sldId id="281" r:id="rId19"/>
    <p:sldId id="276" r:id="rId20"/>
    <p:sldId id="313" r:id="rId21"/>
    <p:sldId id="278" r:id="rId22"/>
    <p:sldId id="288" r:id="rId23"/>
    <p:sldId id="298" r:id="rId24"/>
    <p:sldId id="299" r:id="rId25"/>
    <p:sldId id="300" r:id="rId26"/>
    <p:sldId id="301" r:id="rId27"/>
    <p:sldId id="302" r:id="rId28"/>
    <p:sldId id="303" r:id="rId29"/>
    <p:sldId id="306" r:id="rId3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FF99"/>
    <a:srgbClr val="4D5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10"/>
  </p:normalViewPr>
  <p:slideViewPr>
    <p:cSldViewPr snapToGrid="0" snapToObjects="1">
      <p:cViewPr varScale="1">
        <p:scale>
          <a:sx n="59" d="100"/>
          <a:sy n="59" d="100"/>
        </p:scale>
        <p:origin x="726"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4664075" y="0"/>
            <a:ext cx="3565525" cy="73183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3567112" cy="731838"/>
          </a:xfrm>
          <a:prstGeom prst="rect">
            <a:avLst/>
          </a:prstGeom>
        </p:spPr>
        <p:txBody>
          <a:bodyPr vert="horz" lIns="91440" tIns="45720" rIns="91440" bIns="45720" rtlCol="1"/>
          <a:lstStyle>
            <a:lvl1pPr algn="l">
              <a:defRPr sz="1200"/>
            </a:lvl1pPr>
          </a:lstStyle>
          <a:p>
            <a:fld id="{3FB320DE-1BDE-4991-A667-6BDF5036B202}" type="datetimeFigureOut">
              <a:rPr lang="ar-SA" smtClean="0"/>
              <a:t>24/05/1446</a:t>
            </a:fld>
            <a:endParaRPr lang="ar-SA"/>
          </a:p>
        </p:txBody>
      </p:sp>
      <p:sp>
        <p:nvSpPr>
          <p:cNvPr id="4" name="عنصر نائب لصورة الشريحة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822325" y="6950075"/>
            <a:ext cx="6584950" cy="6583363"/>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4664075" y="13896975"/>
            <a:ext cx="3565525" cy="73025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13896975"/>
            <a:ext cx="3567112" cy="730250"/>
          </a:xfrm>
          <a:prstGeom prst="rect">
            <a:avLst/>
          </a:prstGeom>
        </p:spPr>
        <p:txBody>
          <a:bodyPr vert="horz" lIns="91440" tIns="45720" rIns="91440" bIns="45720" rtlCol="1" anchor="b"/>
          <a:lstStyle>
            <a:lvl1pPr algn="l">
              <a:defRPr sz="1200"/>
            </a:lvl1pPr>
          </a:lstStyle>
          <a:p>
            <a:fld id="{62A17EC9-9DA8-428C-A35A-7BE279A65674}" type="slidenum">
              <a:rPr lang="ar-SA" smtClean="0"/>
              <a:t>‹N°›</a:t>
            </a:fld>
            <a:endParaRPr lang="ar-SA"/>
          </a:p>
        </p:txBody>
      </p:sp>
    </p:spTree>
    <p:extLst>
      <p:ext uri="{BB962C8B-B14F-4D97-AF65-F5344CB8AC3E}">
        <p14:creationId xmlns:p14="http://schemas.microsoft.com/office/powerpoint/2010/main" val="28995561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sp>
        <p:nvSpPr>
          <p:cNvPr id="5" name="Text 1"/>
          <p:cNvSpPr/>
          <p:nvPr/>
        </p:nvSpPr>
        <p:spPr>
          <a:xfrm>
            <a:off x="692364" y="4114800"/>
            <a:ext cx="7637032" cy="1061485"/>
          </a:xfrm>
          <a:prstGeom prst="rect">
            <a:avLst/>
          </a:prstGeom>
          <a:solidFill>
            <a:schemeClr val="tx2">
              <a:lumMod val="20000"/>
              <a:lumOff val="80000"/>
            </a:schemeClr>
          </a:solidFill>
          <a:ln/>
          <a:scene3d>
            <a:camera prst="orthographicFront"/>
            <a:lightRig rig="threePt" dir="t"/>
          </a:scene3d>
          <a:sp3d>
            <a:bevelT w="152400" h="50800" prst="softRound"/>
          </a:sp3d>
        </p:spPr>
        <p:txBody>
          <a:bodyPr wrap="square" rtlCol="0" anchor="t"/>
          <a:lstStyle/>
          <a:p>
            <a:pPr>
              <a:lnSpc>
                <a:spcPts val="6561"/>
              </a:lnSpc>
            </a:pPr>
            <a:r>
              <a:rPr lang="fr-FR" sz="4800" b="1" kern="0" spc="-105" dirty="0">
                <a:solidFill>
                  <a:srgbClr val="000000"/>
                </a:solidFill>
                <a:latin typeface="adonis-web" pitchFamily="34" charset="0"/>
                <a:ea typeface="adonis-web" pitchFamily="34" charset="-122"/>
                <a:cs typeface="adonis-web" pitchFamily="34" charset="-120"/>
              </a:rPr>
              <a:t>La psychologie de la santé </a:t>
            </a: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36513"/>
            <a:ext cx="5486400" cy="826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562" y="1070393"/>
            <a:ext cx="5608637" cy="1901825"/>
          </a:xfrm>
          <a:prstGeom prst="rect">
            <a:avLst/>
          </a:prstGeom>
          <a:ln/>
          <a:effectLst>
            <a:glow rad="139700">
              <a:schemeClr val="accent6">
                <a:satMod val="175000"/>
                <a:alpha val="40000"/>
              </a:schemeClr>
            </a:glow>
          </a:effectLst>
          <a:scene3d>
            <a:camera prst="orthographicFront"/>
            <a:lightRig rig="threePt" dir="t"/>
          </a:scene3d>
          <a:sp3d>
            <a:bevelT w="152400" h="50800" prst="softRound"/>
          </a:sp3d>
        </p:spPr>
        <p:style>
          <a:lnRef idx="2">
            <a:schemeClr val="accent4">
              <a:shade val="50000"/>
            </a:schemeClr>
          </a:lnRef>
          <a:fillRef idx="1">
            <a:schemeClr val="accent4"/>
          </a:fillRef>
          <a:effectRef idx="0">
            <a:schemeClr val="accent4"/>
          </a:effectRef>
          <a:fontRef idx="minor">
            <a:schemeClr val="lt1"/>
          </a:fontRef>
        </p:style>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6923" y="6482838"/>
            <a:ext cx="1890713" cy="493713"/>
          </a:xfrm>
          <a:prstGeom prst="rect">
            <a:avLst/>
          </a:prstGeom>
          <a:solidFill>
            <a:srgbClr val="92D050"/>
          </a:solidFill>
          <a:ln>
            <a:noFill/>
          </a:ln>
          <a:effectLst>
            <a:softEdge rad="6350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3657600" y="0"/>
            <a:ext cx="10972800" cy="8229600"/>
          </a:xfrm>
          <a:prstGeom prst="rect">
            <a:avLst/>
          </a:prstGeom>
          <a:solidFill>
            <a:srgbClr val="FFFFFF">
              <a:alpha val="75000"/>
            </a:srgbClr>
          </a:solidFill>
          <a:ln w="13811">
            <a:solidFill>
              <a:srgbClr val="FFFFFF">
                <a:alpha val="64000"/>
              </a:srgbClr>
            </a:solidFill>
            <a:prstDash val="solid"/>
          </a:ln>
        </p:spPr>
        <p:txBody>
          <a:bodyPr/>
          <a:lstStyle/>
          <a:p>
            <a:r>
              <a:rPr lang="fr-FR" sz="2400" b="1" dirty="0" smtClean="0">
                <a:latin typeface="Times New Roman" panose="02020603050405020304" pitchFamily="18" charset="0"/>
                <a:cs typeface="Times New Roman" panose="02020603050405020304" pitchFamily="18" charset="0"/>
              </a:rPr>
              <a:t>B</a:t>
            </a:r>
            <a:r>
              <a:rPr lang="fr-FR" sz="2400" b="1" dirty="0">
                <a:latin typeface="Times New Roman" panose="02020603050405020304" pitchFamily="18" charset="0"/>
                <a:cs typeface="Times New Roman" panose="02020603050405020304" pitchFamily="18" charset="0"/>
              </a:rPr>
              <a:t>. Le modèle des événements de la vie </a:t>
            </a:r>
            <a:r>
              <a:rPr lang="fr-FR" sz="2400" b="1" dirty="0" smtClean="0">
                <a:latin typeface="Times New Roman" panose="02020603050405020304" pitchFamily="18" charset="0"/>
                <a:cs typeface="Times New Roman" panose="02020603050405020304" pitchFamily="18" charset="0"/>
              </a:rPr>
              <a:t>:</a:t>
            </a:r>
          </a:p>
          <a:p>
            <a:endParaRPr lang="fr-FR" dirty="0"/>
          </a:p>
          <a:p>
            <a:r>
              <a:rPr lang="fr-FR" sz="2000" b="1" dirty="0" err="1">
                <a:latin typeface="Times New Roman" panose="02020603050405020304" pitchFamily="18" charset="0"/>
                <a:cs typeface="Times New Roman" panose="02020603050405020304" pitchFamily="18" charset="0"/>
              </a:rPr>
              <a:t>Rahe</a:t>
            </a:r>
            <a:r>
              <a:rPr lang="fr-FR" sz="2000" b="1" dirty="0">
                <a:latin typeface="Times New Roman" panose="02020603050405020304" pitchFamily="18" charset="0"/>
                <a:cs typeface="Times New Roman" panose="02020603050405020304" pitchFamily="18" charset="0"/>
              </a:rPr>
              <a:t> et T. Holmes</a:t>
            </a:r>
            <a:r>
              <a:rPr lang="fr-FR" sz="2000" dirty="0">
                <a:latin typeface="Times New Roman" panose="02020603050405020304" pitchFamily="18" charset="0"/>
                <a:cs typeface="Times New Roman" panose="02020603050405020304" pitchFamily="18" charset="0"/>
              </a:rPr>
              <a:t> ont tenté d’identifier les événements de vie rencontrés par les </a:t>
            </a:r>
            <a:r>
              <a:rPr lang="fr-FR" sz="2000" b="1" dirty="0">
                <a:latin typeface="Times New Roman" panose="02020603050405020304" pitchFamily="18" charset="0"/>
                <a:cs typeface="Times New Roman" panose="02020603050405020304" pitchFamily="18" charset="0"/>
              </a:rPr>
              <a:t>marins de vs </a:t>
            </a:r>
            <a:r>
              <a:rPr lang="fr-FR" sz="2000" b="1" dirty="0" err="1">
                <a:latin typeface="Times New Roman" panose="02020603050405020304" pitchFamily="18" charset="0"/>
                <a:cs typeface="Times New Roman" panose="02020603050405020304" pitchFamily="18" charset="0"/>
              </a:rPr>
              <a:t>Nouy</a:t>
            </a:r>
            <a:r>
              <a:rPr lang="fr-FR" sz="2000" dirty="0">
                <a:latin typeface="Times New Roman" panose="02020603050405020304" pitchFamily="18" charset="0"/>
                <a:cs typeface="Times New Roman" panose="02020603050405020304" pitchFamily="18" charset="0"/>
              </a:rPr>
              <a:t> qui entraînent des changements dans leur vie. Ils ont établi un lien entre les maladies organiques et les événements de vie rencontrés par ces marins. Les chercheurs ont utilisé un questionnaire appelé "Questionnaire sur les changements de vie récents", qui se divise en cinq axes : santé, travail, logement et famille, relations sociales, situation économique. Ce questionnaire permet d'identifier le nombre d'événements stressants survenus sur une période donnée et de demander aux répondants d'évaluer l'événement stressant, sa fréquence et son intensité sur une échelle de 0 à 100, 100 représentant le niveau de stress le plus élevé (la mort d'un individu est considérée comme l'événement le plus stressant par de nombreux chercheurs</a:t>
            </a:r>
            <a:r>
              <a:rPr lang="fr-FR" sz="2000" dirty="0" smtClean="0">
                <a:latin typeface="Times New Roman" panose="02020603050405020304" pitchFamily="18" charset="0"/>
                <a:cs typeface="Times New Roman" panose="02020603050405020304" pitchFamily="18" charset="0"/>
              </a:rPr>
              <a:t>).</a:t>
            </a:r>
          </a:p>
          <a:p>
            <a:endParaRPr lang="en-US" sz="2000" dirty="0" smtClean="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Les partisans de l'approche épidémiologique utilisent ce type de questionnaires organisés pour déterminer la relation entre les événements de vie stressants et l'apparition ou le développement de troubles organiques et psychologiques. Malgré l'efficacité de ces questionnaires, ils ont été soumis à de nombreuses critiques, notamment le fait qu'ils ne prennent en compte que les événements soudains et primaires, négligeant les événements de stress chroniques. Ils ignorent également le rôle de l'individu concernant les types de réponses à ces événements stressants. En effet, bien que des situations de stress puissent sembler similaires, les réponses d'une personne </a:t>
            </a:r>
          </a:p>
          <a:p>
            <a:r>
              <a:rPr lang="fr-FR" dirty="0" smtClean="0"/>
              <a:t>.</a:t>
            </a:r>
          </a:p>
        </p:txBody>
      </p:sp>
      <p:sp>
        <p:nvSpPr>
          <p:cNvPr id="6" name="Text 2"/>
          <p:cNvSpPr/>
          <p:nvPr/>
        </p:nvSpPr>
        <p:spPr>
          <a:xfrm>
            <a:off x="4474754" y="2338585"/>
            <a:ext cx="9315450" cy="5088910"/>
          </a:xfrm>
          <a:prstGeom prst="rect">
            <a:avLst/>
          </a:prstGeom>
          <a:noFill/>
          <a:ln/>
        </p:spPr>
        <p:txBody>
          <a:bodyPr wrap="square" rtlCol="0" anchor="t"/>
          <a:lstStyle/>
          <a:p>
            <a:pPr>
              <a:lnSpc>
                <a:spcPct val="150000"/>
              </a:lnSpc>
            </a:pPr>
            <a:endParaRPr lang="fr-FR" sz="2400" kern="0" spc="-35" dirty="0" smtClean="0">
              <a:solidFill>
                <a:srgbClr val="272525"/>
              </a:solidFill>
              <a:latin typeface="Source Sans Pro" pitchFamily="34" charset="0"/>
              <a:ea typeface="Source Sans Pro" pitchFamily="34" charset="-122"/>
              <a:cs typeface="Source Sans Pro" pitchFamily="34" charset="-12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sp>
        <p:nvSpPr>
          <p:cNvPr id="8" name="Text 1"/>
          <p:cNvSpPr/>
          <p:nvPr/>
        </p:nvSpPr>
        <p:spPr>
          <a:xfrm>
            <a:off x="4202029" y="1943100"/>
            <a:ext cx="8858250" cy="1405896"/>
          </a:xfrm>
          <a:prstGeom prst="rect">
            <a:avLst/>
          </a:prstGeom>
          <a:noFill/>
          <a:ln/>
        </p:spPr>
        <p:txBody>
          <a:bodyPr wrap="none" rtlCol="0" anchor="t"/>
          <a:lstStyle/>
          <a:p>
            <a:pPr>
              <a:lnSpc>
                <a:spcPts val="5468"/>
              </a:lnSpc>
            </a:pPr>
            <a:endParaRPr lang="fr-FR" sz="4000" b="1" kern="0" spc="-87" dirty="0" err="1">
              <a:solidFill>
                <a:srgbClr val="7030A0"/>
              </a:solidFill>
              <a:latin typeface="adonis-web" pitchFamily="34" charset="0"/>
              <a:ea typeface="adonis-web" pitchFamily="34" charset="-122"/>
              <a:cs typeface="adonis-web" pitchFamily="34" charset="-120"/>
            </a:endParaRP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686233"/>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3657600" y="0"/>
            <a:ext cx="10972800" cy="8229600"/>
          </a:xfrm>
          <a:prstGeom prst="rect">
            <a:avLst/>
          </a:prstGeom>
          <a:solidFill>
            <a:srgbClr val="FFFFFF">
              <a:alpha val="75000"/>
            </a:srgbClr>
          </a:solidFill>
          <a:ln w="13811">
            <a:solidFill>
              <a:srgbClr val="FFFFFF">
                <a:alpha val="64000"/>
              </a:srgbClr>
            </a:solidFill>
            <a:prstDash val="solid"/>
          </a:ln>
        </p:spPr>
        <p:txBody>
          <a:bodyPr/>
          <a:lstStyle/>
          <a:p>
            <a:endParaRPr lang="fr-FR" sz="2000" b="1" dirty="0" smtClean="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D. Le modèle de Herawitz </a:t>
            </a:r>
            <a:r>
              <a:rPr lang="fr-FR" sz="2400" b="1" dirty="0" smtClean="0">
                <a:latin typeface="Times New Roman" panose="02020603050405020304" pitchFamily="18" charset="0"/>
                <a:cs typeface="Times New Roman" panose="02020603050405020304" pitchFamily="18" charset="0"/>
              </a:rPr>
              <a:t>:</a:t>
            </a:r>
            <a:endParaRPr lang="fr-FR" sz="2400" b="1" dirty="0">
              <a:latin typeface="Times New Roman" panose="02020603050405020304" pitchFamily="18" charset="0"/>
              <a:cs typeface="Times New Roman" panose="02020603050405020304" pitchFamily="18" charset="0"/>
            </a:endParaRPr>
          </a:p>
          <a:p>
            <a:endParaRPr lang="fr-FR" sz="2000" b="1" dirty="0" smtClean="0">
              <a:latin typeface="Times New Roman" panose="02020603050405020304" pitchFamily="18" charset="0"/>
              <a:cs typeface="Times New Roman" panose="02020603050405020304" pitchFamily="18" charset="0"/>
            </a:endParaRPr>
          </a:p>
          <a:p>
            <a:r>
              <a:rPr lang="fr-FR" sz="2000" b="1" dirty="0" smtClean="0">
                <a:latin typeface="Times New Roman" panose="02020603050405020304" pitchFamily="18" charset="0"/>
                <a:cs typeface="Times New Roman" panose="02020603050405020304" pitchFamily="18" charset="0"/>
              </a:rPr>
              <a:t>Herawitz</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pense qu'il existe plusieurs systèmes qui interagissent lors de la réponse à un facteur de stress, parmi lesquels :</a:t>
            </a:r>
          </a:p>
          <a:p>
            <a:pPr lvl="0"/>
            <a:r>
              <a:rPr lang="fr-FR" sz="2000" b="1" dirty="0">
                <a:latin typeface="Times New Roman" panose="02020603050405020304" pitchFamily="18" charset="0"/>
                <a:cs typeface="Times New Roman" panose="02020603050405020304" pitchFamily="18" charset="0"/>
              </a:rPr>
              <a:t>Système d'activation</a:t>
            </a:r>
            <a:r>
              <a:rPr lang="fr-FR" sz="2000" dirty="0">
                <a:latin typeface="Times New Roman" panose="02020603050405020304" pitchFamily="18" charset="0"/>
                <a:cs typeface="Times New Roman" panose="02020603050405020304" pitchFamily="18" charset="0"/>
              </a:rPr>
              <a:t> : Il assure une vigilance suffisante pour traiter l'information</a:t>
            </a:r>
            <a:r>
              <a:rPr lang="fr-FR" sz="2000" dirty="0" smtClean="0">
                <a:latin typeface="Times New Roman" panose="02020603050405020304" pitchFamily="18" charset="0"/>
                <a:cs typeface="Times New Roman" panose="02020603050405020304" pitchFamily="18" charset="0"/>
              </a:rPr>
              <a:t>.</a:t>
            </a:r>
          </a:p>
          <a:p>
            <a:pPr lvl="0"/>
            <a:endParaRPr lang="fr-FR" sz="2000" dirty="0">
              <a:latin typeface="Times New Roman" panose="02020603050405020304" pitchFamily="18" charset="0"/>
              <a:cs typeface="Times New Roman" panose="02020603050405020304" pitchFamily="18" charset="0"/>
            </a:endParaRPr>
          </a:p>
          <a:p>
            <a:pPr lvl="0"/>
            <a:r>
              <a:rPr lang="fr-FR" sz="2000" b="1" dirty="0">
                <a:latin typeface="Times New Roman" panose="02020603050405020304" pitchFamily="18" charset="0"/>
                <a:cs typeface="Times New Roman" panose="02020603050405020304" pitchFamily="18" charset="0"/>
              </a:rPr>
              <a:t>Système de pensées</a:t>
            </a:r>
            <a:r>
              <a:rPr lang="fr-FR" sz="2000" dirty="0">
                <a:latin typeface="Times New Roman" panose="02020603050405020304" pitchFamily="18" charset="0"/>
                <a:cs typeface="Times New Roman" panose="02020603050405020304" pitchFamily="18" charset="0"/>
              </a:rPr>
              <a:t> : Il compare l'événement vécu aux représentations antérieures concernant le soi et le monde.</a:t>
            </a:r>
          </a:p>
          <a:p>
            <a:pPr lvl="0"/>
            <a:r>
              <a:rPr lang="fr-FR" sz="2000" b="1" dirty="0">
                <a:latin typeface="Times New Roman" panose="02020603050405020304" pitchFamily="18" charset="0"/>
                <a:cs typeface="Times New Roman" panose="02020603050405020304" pitchFamily="18" charset="0"/>
              </a:rPr>
              <a:t>Système émotionnel</a:t>
            </a:r>
            <a:r>
              <a:rPr lang="fr-FR" sz="2000" dirty="0">
                <a:latin typeface="Times New Roman" panose="02020603050405020304" pitchFamily="18" charset="0"/>
                <a:cs typeface="Times New Roman" panose="02020603050405020304" pitchFamily="18" charset="0"/>
              </a:rPr>
              <a:t> : Il régule les conflits internes résultant de l'événement</a:t>
            </a:r>
            <a:r>
              <a:rPr lang="fr-FR" sz="2000" dirty="0" smtClean="0">
                <a:latin typeface="Times New Roman" panose="02020603050405020304" pitchFamily="18" charset="0"/>
                <a:cs typeface="Times New Roman" panose="02020603050405020304" pitchFamily="18" charset="0"/>
              </a:rPr>
              <a:t>.</a:t>
            </a:r>
          </a:p>
          <a:p>
            <a:pPr lvl="0"/>
            <a:endParaRPr lang="fr-FR" sz="2000" dirty="0">
              <a:latin typeface="Times New Roman" panose="02020603050405020304" pitchFamily="18" charset="0"/>
              <a:cs typeface="Times New Roman" panose="02020603050405020304" pitchFamily="18" charset="0"/>
            </a:endParaRPr>
          </a:p>
          <a:p>
            <a:pPr lvl="0"/>
            <a:r>
              <a:rPr lang="fr-FR" sz="2000" b="1" dirty="0">
                <a:latin typeface="Times New Roman" panose="02020603050405020304" pitchFamily="18" charset="0"/>
                <a:cs typeface="Times New Roman" panose="02020603050405020304" pitchFamily="18" charset="0"/>
              </a:rPr>
              <a:t>Système de contrôle</a:t>
            </a:r>
            <a:r>
              <a:rPr lang="fr-FR" sz="2000" dirty="0">
                <a:latin typeface="Times New Roman" panose="02020603050405020304" pitchFamily="18" charset="0"/>
                <a:cs typeface="Times New Roman" panose="02020603050405020304" pitchFamily="18" charset="0"/>
              </a:rPr>
              <a:t> : Il adapte la réponse selon les capacités de l'individu.</a:t>
            </a:r>
          </a:p>
          <a:p>
            <a:r>
              <a:rPr lang="fr-FR" sz="2000" dirty="0">
                <a:latin typeface="Times New Roman" panose="02020603050405020304" pitchFamily="18" charset="0"/>
                <a:cs typeface="Times New Roman" panose="02020603050405020304" pitchFamily="18" charset="0"/>
              </a:rPr>
              <a:t>Lorsque le stress devient intense, il y a une baisse de l'activité et de l'efficacité de ces systèmes, et un échec à s'adapter à la situation stressante, ce qui conduit à l'apparition de </a:t>
            </a:r>
            <a:r>
              <a:rPr lang="fr-FR" sz="2000" dirty="0" smtClean="0">
                <a:latin typeface="Times New Roman" panose="02020603050405020304" pitchFamily="18" charset="0"/>
                <a:cs typeface="Times New Roman" panose="02020603050405020304" pitchFamily="18" charset="0"/>
              </a:rPr>
              <a:t>maladies</a:t>
            </a:r>
          </a:p>
          <a:p>
            <a:r>
              <a:rPr lang="fr-FR" sz="2000" dirty="0">
                <a:latin typeface="Times New Roman" panose="02020603050405020304" pitchFamily="18" charset="0"/>
                <a:cs typeface="Times New Roman" panose="02020603050405020304" pitchFamily="18" charset="0"/>
              </a:rPr>
              <a:t>Bien que le modèle biomédical soit un des modèles utilisés dans le domaine médical, il présente une approche unidimensionnelle et mécanique (stimulus - réponse) et ne reconnaît que l'aspect objectif (gravité, durée, fréquence), tout en ignorant les prédispositions cognitives, émotionnelles et comportementales qui organisent les facteurs de stress et les manières de répondre à ceux-ci</a:t>
            </a: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055415"/>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0972800" cy="8229600"/>
          </a:xfrm>
          <a:prstGeom prst="rect">
            <a:avLst/>
          </a:prstGeom>
          <a:solidFill>
            <a:srgbClr val="FFFFFF">
              <a:alpha val="75000"/>
            </a:srgbClr>
          </a:solidFill>
          <a:ln w="13811">
            <a:solidFill>
              <a:srgbClr val="FFFFFF">
                <a:alpha val="64000"/>
              </a:srgbClr>
            </a:solidFill>
            <a:prstDash val="solid"/>
          </a:ln>
        </p:spPr>
        <p:txBody>
          <a:bodyPr/>
          <a:lstStyle/>
          <a:p>
            <a:r>
              <a:rPr lang="fr-FR" dirty="0" smtClean="0"/>
              <a:t>.</a:t>
            </a:r>
            <a:endParaRPr lang="fr-FR" dirty="0"/>
          </a:p>
          <a:p>
            <a:endParaRPr lang="en-US" sz="2000" dirty="0" smtClean="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3. Le modèle psychosomatique </a:t>
            </a:r>
            <a:r>
              <a:rPr lang="fr-FR" sz="2400" b="1" dirty="0" smtClean="0">
                <a:latin typeface="Times New Roman" panose="02020603050405020304" pitchFamily="18" charset="0"/>
                <a:cs typeface="Times New Roman" panose="02020603050405020304" pitchFamily="18" charset="0"/>
              </a:rPr>
              <a:t>:</a:t>
            </a:r>
          </a:p>
          <a:p>
            <a:endParaRPr lang="en-US" sz="2000" b="1"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Le modèle psychosomatique part du postulat suivant : il est impossible de séparer dans notre écoute de la souffrance individuelle le corps et l’esprit (Soma et </a:t>
            </a:r>
            <a:r>
              <a:rPr lang="fr-FR" sz="2000" dirty="0" err="1">
                <a:latin typeface="Times New Roman" panose="02020603050405020304" pitchFamily="18" charset="0"/>
                <a:cs typeface="Times New Roman" panose="02020603050405020304" pitchFamily="18" charset="0"/>
              </a:rPr>
              <a:t>psyche</a:t>
            </a:r>
            <a:r>
              <a:rPr lang="fr-FR" sz="2000" dirty="0">
                <a:latin typeface="Times New Roman" panose="02020603050405020304" pitchFamily="18" charset="0"/>
                <a:cs typeface="Times New Roman" panose="02020603050405020304" pitchFamily="18" charset="0"/>
              </a:rPr>
              <a:t>). En effet, ce qui affecte le corps par des maladies, des troubles et des déséquilibres a un impact direct sur l’esprit, et les douleurs et souffrances psychologiques affectent également le corps. Ainsi, il est impossible de dissocier le corps de l’esprit, car ils sont interdépendants dans la santé et la maladie.</a:t>
            </a:r>
          </a:p>
          <a:p>
            <a:r>
              <a:rPr lang="fr-FR" sz="2000" dirty="0">
                <a:latin typeface="Times New Roman" panose="02020603050405020304" pitchFamily="18" charset="0"/>
                <a:cs typeface="Times New Roman" panose="02020603050405020304" pitchFamily="18" charset="0"/>
              </a:rPr>
              <a:t>À partir de cela, l’approche du traitement des maladies repose sur une perspective holistique, celle de l’unité psychosomatique, sans tenir compte de l'âge, du sexe ou de la maladie. Dans la recherche psychosomatique, nous prenons en compte : l'état de santé, l'apparence du corps à travers les vêtements, l'équilibre staturo-pondéral, et les caractéristiques spécifiques comme la posture, le degré d'impact de la maladie, les expressions faciales, le poids, la taille, ainsi que le ton de la voix et le regard. Tous ces éléments sont des caractéristiques et des indicateurs à considérer.</a:t>
            </a:r>
          </a:p>
          <a:p>
            <a:r>
              <a:rPr lang="fr-FR" sz="2000" dirty="0">
                <a:latin typeface="Times New Roman" panose="02020603050405020304" pitchFamily="18" charset="0"/>
                <a:cs typeface="Times New Roman" panose="02020603050405020304" pitchFamily="18" charset="0"/>
              </a:rPr>
              <a:t>L'expression somatique ne se manifeste pas toujours, mais dans de nombreux cas, elle est nécessaire comme un état temporaire, le temps que l'individu retrouve son équilibre et réorganise son état psychosomatique (l'équilibre psychosomatique). </a:t>
            </a:r>
          </a:p>
          <a:p>
            <a:endParaRPr lang="fr-FR" dirty="0"/>
          </a:p>
        </p:txBody>
      </p:sp>
      <p:sp>
        <p:nvSpPr>
          <p:cNvPr id="6" name="Text 2"/>
          <p:cNvSpPr/>
          <p:nvPr/>
        </p:nvSpPr>
        <p:spPr>
          <a:xfrm>
            <a:off x="1010900" y="1986428"/>
            <a:ext cx="9142750" cy="4728509"/>
          </a:xfrm>
          <a:prstGeom prst="rect">
            <a:avLst/>
          </a:prstGeom>
          <a:noFill/>
          <a:ln/>
        </p:spPr>
        <p:txBody>
          <a:bodyPr wrap="square" rtlCol="0" anchor="t"/>
          <a:lstStyle/>
          <a:p>
            <a:pPr>
              <a:lnSpc>
                <a:spcPts val="2799"/>
              </a:lnSpc>
            </a:pPr>
            <a:endParaRPr lang="fr-FR" sz="3200" b="1" u="sng" kern="0" spc="-35" dirty="0" smtClean="0">
              <a:solidFill>
                <a:srgbClr val="FF0000"/>
              </a:solidFill>
              <a:latin typeface="Source Sans Pro" pitchFamily="34" charset="0"/>
              <a:ea typeface="Source Sans Pro" pitchFamily="34" charset="-122"/>
              <a:cs typeface="Source Sans Pro" pitchFamily="34" charset="-12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1"/>
          <p:cNvSpPr/>
          <p:nvPr/>
        </p:nvSpPr>
        <p:spPr>
          <a:xfrm>
            <a:off x="1188601" y="1229071"/>
            <a:ext cx="2519613" cy="694373"/>
          </a:xfrm>
          <a:prstGeom prst="rect">
            <a:avLst/>
          </a:prstGeom>
          <a:noFill/>
          <a:ln/>
        </p:spPr>
        <p:txBody>
          <a:bodyPr wrap="none" rtlCol="0" anchor="t"/>
          <a:lstStyle/>
          <a:p>
            <a:pPr>
              <a:lnSpc>
                <a:spcPts val="5468"/>
              </a:lnSpc>
            </a:pPr>
            <a:endParaRPr lang="fr-FR" sz="4374" b="1" kern="0" spc="-87" dirty="0">
              <a:solidFill>
                <a:srgbClr val="7030A0"/>
              </a:solidFill>
              <a:latin typeface="adonis-web" pitchFamily="34" charset="0"/>
              <a:ea typeface="adonis-web" pitchFamily="34" charset="-122"/>
              <a:cs typeface="adonis-web" pitchFamily="34" charset="-120"/>
            </a:endParaRPr>
          </a:p>
        </p:txBody>
      </p:sp>
    </p:spTree>
    <p:extLst>
      <p:ext uri="{BB962C8B-B14F-4D97-AF65-F5344CB8AC3E}">
        <p14:creationId xmlns:p14="http://schemas.microsoft.com/office/powerpoint/2010/main" val="1559256907"/>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3657599" y="0"/>
            <a:ext cx="10776857" cy="8229600"/>
          </a:xfrm>
          <a:prstGeom prst="rect">
            <a:avLst/>
          </a:prstGeom>
          <a:solidFill>
            <a:srgbClr val="FFFFFF">
              <a:alpha val="75000"/>
            </a:srgbClr>
          </a:solidFill>
          <a:ln w="13811">
            <a:solidFill>
              <a:srgbClr val="FFFFFF">
                <a:alpha val="64000"/>
              </a:srgbClr>
            </a:solidFill>
            <a:prstDash val="solid"/>
          </a:ln>
        </p:spPr>
        <p:txBody>
          <a:bodyPr/>
          <a:lstStyle/>
          <a:p>
            <a:r>
              <a:rPr lang="fr-FR" sz="2400" b="1" dirty="0">
                <a:latin typeface="Times New Roman" panose="02020603050405020304" pitchFamily="18" charset="0"/>
                <a:cs typeface="Times New Roman" panose="02020603050405020304" pitchFamily="18" charset="0"/>
              </a:rPr>
              <a:t>III - Les modèles modernes d’interprétation de la santé et de la </a:t>
            </a:r>
            <a:r>
              <a:rPr lang="fr-FR" sz="2400" b="1" dirty="0" smtClean="0">
                <a:latin typeface="Times New Roman" panose="02020603050405020304" pitchFamily="18" charset="0"/>
                <a:cs typeface="Times New Roman" panose="02020603050405020304" pitchFamily="18" charset="0"/>
              </a:rPr>
              <a:t>maladie</a:t>
            </a:r>
          </a:p>
          <a:p>
            <a:r>
              <a:rPr lang="fr-FR" sz="2400" dirty="0">
                <a:latin typeface="Times New Roman" panose="02020603050405020304" pitchFamily="18" charset="0"/>
                <a:cs typeface="Times New Roman" panose="02020603050405020304" pitchFamily="18" charset="0"/>
              </a:rPr>
              <a:t/>
            </a:r>
            <a:br>
              <a:rPr lang="fr-FR" sz="2400" dirty="0">
                <a:latin typeface="Times New Roman" panose="02020603050405020304" pitchFamily="18" charset="0"/>
                <a:cs typeface="Times New Roman" panose="02020603050405020304" pitchFamily="18" charset="0"/>
              </a:rPr>
            </a:br>
            <a:r>
              <a:rPr lang="fr-FR" sz="2400" b="1" dirty="0">
                <a:latin typeface="Times New Roman" panose="02020603050405020304" pitchFamily="18" charset="0"/>
                <a:cs typeface="Times New Roman" panose="02020603050405020304" pitchFamily="18" charset="0"/>
              </a:rPr>
              <a:t>1 - Le modèle comportemental </a:t>
            </a:r>
            <a:r>
              <a:rPr lang="fr-FR" sz="2400" b="1" dirty="0" smtClean="0">
                <a:latin typeface="Times New Roman" panose="02020603050405020304" pitchFamily="18" charset="0"/>
                <a:cs typeface="Times New Roman" panose="02020603050405020304" pitchFamily="18" charset="0"/>
              </a:rPr>
              <a:t>:</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Les partisans de la médecine comportementale ont proposé le modèle bio-psycho-social afin d'analyser les comportements favorisant l'apparition de maladies ainsi que les comportements de santé. L’accent mis sur ces comportements permet d’élaborer des interventions pour modifier les habitudes pathogènes de l'individu. Il est possible de traiter directement les problèmes du patient au niveau où ils s'expriment, qu’ils soient d'ordre physique, verbal, moteur, imaginaire ou émotionnel, en réévaluant avec lui le contrat thérapeutique centré sur l'ensemble de sa problématique.</a:t>
            </a:r>
          </a:p>
          <a:p>
            <a:endParaRPr lang="en-US" sz="2000" dirty="0" smtClean="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Une attention particulière est également portée à la prévention, car la santé repose sur des comportements collectifs organisés par l’environnement social. Les avancées récentes en médecine comportementale ont démontré l'efficacité des campagnes de sensibilisation collective visant à changer les comportements perçus comme des facteurs de risque. Le développement réel de l'approche comportementale en médecine, en psychiatrie et en psychologie n’a été effectif que dans les dernières décennies, </a:t>
            </a:r>
            <a:r>
              <a:rPr lang="fr-FR" sz="2000" dirty="0" err="1">
                <a:latin typeface="Times New Roman" panose="02020603050405020304" pitchFamily="18" charset="0"/>
                <a:cs typeface="Times New Roman" panose="02020603050405020304" pitchFamily="18" charset="0"/>
              </a:rPr>
              <a:t>Birk</a:t>
            </a:r>
            <a:r>
              <a:rPr lang="fr-FR" sz="2000" dirty="0">
                <a:latin typeface="Times New Roman" panose="02020603050405020304" pitchFamily="18" charset="0"/>
                <a:cs typeface="Times New Roman" panose="02020603050405020304" pitchFamily="18" charset="0"/>
              </a:rPr>
              <a:t> étant le premier à utiliser le terme "médecine comportementale" en 1973, en tant que titre pour un ouvrage collectif sur le modèle de rétroaction biologique, constituant une étape vers l'élaboration d’un modèle bio-psycho-social orienté vers la promotion des comportements de santé.</a:t>
            </a:r>
          </a:p>
          <a:p>
            <a:endParaRPr lang="en-US" dirty="0" smtClean="0"/>
          </a:p>
          <a:p>
            <a:endParaRPr lang="fr-FR" dirty="0"/>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5"/>
          <p:cNvSpPr/>
          <p:nvPr/>
        </p:nvSpPr>
        <p:spPr>
          <a:xfrm>
            <a:off x="9237305" y="3879055"/>
            <a:ext cx="3769567" cy="2727018"/>
          </a:xfrm>
          <a:prstGeom prst="rect">
            <a:avLst/>
          </a:prstGeom>
          <a:noFill/>
          <a:ln/>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ts val="2799"/>
              </a:lnSpc>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
        <p:nvSpPr>
          <p:cNvPr id="15" name="Text 5"/>
          <p:cNvSpPr/>
          <p:nvPr/>
        </p:nvSpPr>
        <p:spPr>
          <a:xfrm>
            <a:off x="5078185" y="3879055"/>
            <a:ext cx="3580623" cy="2310112"/>
          </a:xfrm>
          <a:prstGeom prst="rect">
            <a:avLst/>
          </a:prstGeom>
          <a:noFill/>
          <a:ln/>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ts val="2799"/>
              </a:lnSpc>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Tree>
    <p:extLst>
      <p:ext uri="{BB962C8B-B14F-4D97-AF65-F5344CB8AC3E}">
        <p14:creationId xmlns:p14="http://schemas.microsoft.com/office/powerpoint/2010/main" val="722172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3657600" y="0"/>
            <a:ext cx="10972800" cy="8229600"/>
          </a:xfrm>
          <a:prstGeom prst="rect">
            <a:avLst/>
          </a:prstGeom>
          <a:solidFill>
            <a:srgbClr val="FFFFFF">
              <a:alpha val="75000"/>
            </a:srgbClr>
          </a:solidFill>
          <a:ln w="13811">
            <a:solidFill>
              <a:srgbClr val="FFFFFF">
                <a:alpha val="64000"/>
              </a:srgbClr>
            </a:solidFill>
            <a:prstDash val="solid"/>
          </a:ln>
        </p:spPr>
        <p:txBody>
          <a:bodyPr/>
          <a:lstStyle/>
          <a:p>
            <a:pPr lvl="0"/>
            <a:r>
              <a:rPr lang="fr-FR" sz="2400" b="1" dirty="0">
                <a:latin typeface="Times New Roman" panose="02020603050405020304" pitchFamily="18" charset="0"/>
                <a:cs typeface="Times New Roman" panose="02020603050405020304" pitchFamily="18" charset="0"/>
              </a:rPr>
              <a:t>La psychologie médicale </a:t>
            </a:r>
            <a:r>
              <a:rPr lang="fr-FR" sz="2400" b="1" dirty="0" smtClean="0">
                <a:latin typeface="Times New Roman" panose="02020603050405020304" pitchFamily="18" charset="0"/>
                <a:cs typeface="Times New Roman" panose="02020603050405020304" pitchFamily="18" charset="0"/>
              </a:rPr>
              <a:t>:</a:t>
            </a:r>
          </a:p>
          <a:p>
            <a:pPr lvl="0"/>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La psychologie médicale est un nouveau champ d’étude qui s’intéresse aux répercussions psychologiques de toute maladie chez un patient et à la relation entre le médecin et le patient.</a:t>
            </a:r>
          </a:p>
          <a:p>
            <a:r>
              <a:rPr lang="fr-FR" sz="2000" dirty="0">
                <a:latin typeface="Times New Roman" panose="02020603050405020304" pitchFamily="18" charset="0"/>
                <a:cs typeface="Times New Roman" panose="02020603050405020304" pitchFamily="18" charset="0"/>
              </a:rPr>
              <a:t> La relation entre la médecine psychosomatique et la psychologie médicale est étroite, en raison de la convergence des problèmes liés à la personnalité du patient.</a:t>
            </a:r>
          </a:p>
          <a:p>
            <a:r>
              <a:rPr lang="fr-FR" sz="2000" dirty="0">
                <a:latin typeface="Times New Roman" panose="02020603050405020304" pitchFamily="18" charset="0"/>
                <a:cs typeface="Times New Roman" panose="02020603050405020304" pitchFamily="18" charset="0"/>
              </a:rPr>
              <a:t>La psychologie médicale se distingue de la psychiatrie, qui se concentre sur les maladies mentales, en s’intéressant aux réponses psychologiques de tout patient souffrant d’une maladie particulière. Elle cherche à éclairer le médecin sur ce qui se passe entre lui et son patient. Le principal sujet de la psychologie médicale est donc l’étude de la relation entre le médecin et le patient, de l’importance de cette relation et de son impact sur la santé et la maladie </a:t>
            </a:r>
            <a:r>
              <a:rPr lang="fr-FR" sz="2000" b="1" dirty="0">
                <a:latin typeface="Times New Roman" panose="02020603050405020304" pitchFamily="18" charset="0"/>
                <a:cs typeface="Times New Roman" panose="02020603050405020304" pitchFamily="18" charset="0"/>
              </a:rPr>
              <a:t>(Schneider, 1969).</a:t>
            </a:r>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L’échange entre le médecin et le patient inclut le patient lui-même, sa structure psychologique et la maladie dont il souffre, ainsi que le médecin, sa propre structure et les objectifs poursuivis par le traitement qu’il administre. D’un point de vue strictement médical, le corps du patient est étudié comme une machine, comme un objet, dissocié de son contexte psycho-social. Le patient évoque le type d’accueil qu’il reçoit du médecin, qui peut être chaleureux, encourageant ou parfois hostile, suscitant des sentiments de manque ou de frustration</a:t>
            </a:r>
          </a:p>
          <a:p>
            <a:endParaRPr lang="fr-FR" dirty="0"/>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668409"/>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US" dirty="0"/>
          </a:p>
          <a:p>
            <a:r>
              <a:rPr lang="fr-FR" sz="2400" b="1" dirty="0">
                <a:latin typeface="Times New Roman" panose="02020603050405020304" pitchFamily="18" charset="0"/>
                <a:cs typeface="Times New Roman" panose="02020603050405020304" pitchFamily="18" charset="0"/>
              </a:rPr>
              <a:t>Les modèles de la relation médecin-patient </a:t>
            </a:r>
            <a:r>
              <a:rPr lang="fr-FR" sz="2400" b="1" dirty="0" smtClean="0">
                <a:latin typeface="Times New Roman" panose="02020603050405020304" pitchFamily="18" charset="0"/>
                <a:cs typeface="Times New Roman" panose="02020603050405020304" pitchFamily="18" charset="0"/>
              </a:rPr>
              <a:t>:</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Selon le concept de </a:t>
            </a:r>
            <a:r>
              <a:rPr lang="fr-FR" sz="2000" dirty="0" err="1">
                <a:latin typeface="Times New Roman" panose="02020603050405020304" pitchFamily="18" charset="0"/>
                <a:cs typeface="Times New Roman" panose="02020603050405020304" pitchFamily="18" charset="0"/>
              </a:rPr>
              <a:t>Hollender</a:t>
            </a:r>
            <a:r>
              <a:rPr lang="fr-FR" sz="2000" dirty="0">
                <a:latin typeface="Times New Roman" panose="02020603050405020304" pitchFamily="18" charset="0"/>
                <a:cs typeface="Times New Roman" panose="02020603050405020304" pitchFamily="18" charset="0"/>
              </a:rPr>
              <a:t>, on distingue trois niveaux de relations entre le médecin et le patient.</a:t>
            </a:r>
          </a:p>
          <a:p>
            <a:pPr lvl="1"/>
            <a:r>
              <a:rPr lang="fr-FR" sz="2400" b="1" dirty="0">
                <a:latin typeface="Times New Roman" panose="02020603050405020304" pitchFamily="18" charset="0"/>
                <a:cs typeface="Times New Roman" panose="02020603050405020304" pitchFamily="18" charset="0"/>
              </a:rPr>
              <a:t>Niveau 1 : Activité du médecin et passivité du patient:</a:t>
            </a:r>
            <a:endParaRPr lang="fr-FR" sz="24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Dans cette situation, le patient est passif et soumis à l'autorité du médecin, qui exerce un contrôle total sur lui. Ce type de relation se retrouve souvent dans les urgences ou lors d'interventions chirurgicales (comme en cas de coma), où la relation s’apparente à celle entre une mère et un nourrisson.</a:t>
            </a:r>
          </a:p>
          <a:p>
            <a:pPr lvl="1"/>
            <a:r>
              <a:rPr lang="fr-FR" sz="2400" b="1" dirty="0">
                <a:latin typeface="Times New Roman" panose="02020603050405020304" pitchFamily="18" charset="0"/>
                <a:cs typeface="Times New Roman" panose="02020603050405020304" pitchFamily="18" charset="0"/>
              </a:rPr>
              <a:t>Niveau 2 : Direction du médecin et coopération du patient:</a:t>
            </a:r>
            <a:endParaRPr lang="fr-FR" sz="24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Ce modèle est le plus courant. Le patient est capable de participer activement, et le médecin lui demande cette collaboration. Après avoir posé le diagnostic, le médecin donne des directives ou des conseils, attendant du patient qu’il coopère et suive ses instructions, comme le ferait un enfant envers un adulte.</a:t>
            </a:r>
          </a:p>
          <a:p>
            <a:pPr lvl="1"/>
            <a:r>
              <a:rPr lang="fr-FR" sz="2400" b="1" dirty="0">
                <a:latin typeface="Times New Roman" panose="02020603050405020304" pitchFamily="18" charset="0"/>
                <a:cs typeface="Times New Roman" panose="02020603050405020304" pitchFamily="18" charset="0"/>
              </a:rPr>
              <a:t>Niveau 3 : Partenariat réciproque entre le médecin et le patient:</a:t>
            </a:r>
            <a:endParaRPr lang="fr-FR" sz="24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Ce modèle de relation est particulièrement pertinent dans le cas des maladies chroniques, où le médecin demande au patient de s’impliquer dans la prise en charge de sa propre santé et de son traitement à long terme. Dans ce cadre, le patient suit les instructions médicales de manière autonome et responsable, reflétant une relation entre deux adultes.</a:t>
            </a:r>
          </a:p>
          <a:p>
            <a:r>
              <a:rPr lang="fr-FR" sz="2000" dirty="0">
                <a:latin typeface="Times New Roman" panose="02020603050405020304" pitchFamily="18" charset="0"/>
                <a:cs typeface="Times New Roman" panose="02020603050405020304" pitchFamily="18" charset="0"/>
              </a:rPr>
              <a:t>Ces trois modèles ne se distinguent pas en termes d’avantages ou d'inconvénients, mais sont plutôt adaptés à des situations spécifiques. Par exemple, le médecin ne peut pas demander la coopération d’un patient inconscient et doit agir en urgence. Par ailleurs, un comportement autoritaire du médecin avec certains patients chroniques peut engendrer une dépendance infantile, entravant leur réhabilitation et suscitant un sentiment de rébellion face aux </a:t>
            </a:r>
            <a:r>
              <a:rPr lang="fr-FR" sz="2000" dirty="0" smtClean="0">
                <a:latin typeface="Times New Roman" panose="02020603050405020304" pitchFamily="18" charset="0"/>
                <a:cs typeface="Times New Roman" panose="02020603050405020304" pitchFamily="18" charset="0"/>
              </a:rPr>
              <a:t>instructions.</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Ainsi</a:t>
            </a:r>
            <a:r>
              <a:rPr lang="fr-FR" sz="2000" dirty="0">
                <a:latin typeface="Times New Roman" panose="02020603050405020304" pitchFamily="18" charset="0"/>
                <a:cs typeface="Times New Roman" panose="02020603050405020304" pitchFamily="18" charset="0"/>
              </a:rPr>
              <a:t>, il est essentiel que le médecin soit flexible dans l'application de ces modèles et adapte son approche à chaque situation.</a:t>
            </a:r>
          </a:p>
          <a:p>
            <a:r>
              <a:rPr lang="fr-FR" dirty="0" smtClean="0"/>
              <a:t> </a:t>
            </a:r>
            <a:endParaRPr lang="fr-FR" dirty="0"/>
          </a:p>
          <a:p>
            <a:endParaRPr lang="fr-FR" dirty="0"/>
          </a:p>
        </p:txBody>
      </p:sp>
      <p:sp>
        <p:nvSpPr>
          <p:cNvPr id="6" name="Text 2"/>
          <p:cNvSpPr/>
          <p:nvPr/>
        </p:nvSpPr>
        <p:spPr>
          <a:xfrm>
            <a:off x="1010900" y="2347170"/>
            <a:ext cx="8431649" cy="4604468"/>
          </a:xfrm>
          <a:prstGeom prst="rect">
            <a:avLst/>
          </a:prstGeom>
          <a:noFill/>
          <a:ln/>
        </p:spPr>
        <p:txBody>
          <a:bodyPr wrap="square" rtlCol="0" anchor="t"/>
          <a:lstStyle/>
          <a:p>
            <a:pPr>
              <a:lnSpc>
                <a:spcPct val="150000"/>
              </a:lnSpc>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spTree>
    <p:extLst>
      <p:ext uri="{BB962C8B-B14F-4D97-AF65-F5344CB8AC3E}">
        <p14:creationId xmlns:p14="http://schemas.microsoft.com/office/powerpoint/2010/main" val="3991704413"/>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0972800" cy="8229600"/>
          </a:xfrm>
          <a:prstGeom prst="rect">
            <a:avLst/>
          </a:prstGeom>
          <a:solidFill>
            <a:srgbClr val="FFFFFF">
              <a:alpha val="75000"/>
            </a:srgbClr>
          </a:solidFill>
          <a:ln w="13811">
            <a:solidFill>
              <a:srgbClr val="FFFFFF">
                <a:alpha val="64000"/>
              </a:srgbClr>
            </a:solidFill>
            <a:prstDash val="solid"/>
          </a:ln>
        </p:spPr>
        <p:txBody>
          <a:bodyPr/>
          <a:lstStyle/>
          <a:p>
            <a:endParaRPr lang="fr-FR" dirty="0" smtClean="0"/>
          </a:p>
          <a:p>
            <a:endParaRPr lang="fr-FR" dirty="0"/>
          </a:p>
          <a:p>
            <a:endParaRPr lang="fr-FR" dirty="0" smtClean="0"/>
          </a:p>
          <a:p>
            <a:endParaRPr lang="fr-FR" dirty="0"/>
          </a:p>
          <a:p>
            <a:r>
              <a:rPr lang="fr-FR" sz="2400" b="1" dirty="0">
                <a:latin typeface="Times New Roman" panose="02020603050405020304" pitchFamily="18" charset="0"/>
                <a:cs typeface="Times New Roman" panose="02020603050405020304" pitchFamily="18" charset="0"/>
              </a:rPr>
              <a:t>D - La psychologie de la santé </a:t>
            </a:r>
            <a:r>
              <a:rPr lang="fr-FR" sz="2400" b="1" dirty="0" smtClean="0">
                <a:latin typeface="Times New Roman" panose="02020603050405020304" pitchFamily="18" charset="0"/>
                <a:cs typeface="Times New Roman" panose="02020603050405020304" pitchFamily="18" charset="0"/>
              </a:rPr>
              <a:t>:</a:t>
            </a:r>
          </a:p>
          <a:p>
            <a:endParaRPr lang="fr-FR" sz="24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La psychologie de la santé est un domaine de recherche fondamentale et appliquée, en développement constant au niveau mondial. Elle vise à étudier, comprendre et prédire les facteurs psychologiques qui jouent un rôle dans l’apparition des maladies organiques et qui peuvent aussi accélérer ou ralentir leur évolution </a:t>
            </a:r>
            <a:r>
              <a:rPr lang="fr-FR" sz="2000" b="1" dirty="0">
                <a:latin typeface="Times New Roman" panose="02020603050405020304" pitchFamily="18" charset="0"/>
                <a:cs typeface="Times New Roman" panose="02020603050405020304" pitchFamily="18" charset="0"/>
              </a:rPr>
              <a:t>(B. Schweitzer, 1994).</a:t>
            </a:r>
            <a:endParaRPr lang="fr-FR" sz="20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Les </a:t>
            </a:r>
            <a:r>
              <a:rPr lang="fr-FR" sz="2000" dirty="0">
                <a:latin typeface="Times New Roman" panose="02020603050405020304" pitchFamily="18" charset="0"/>
                <a:cs typeface="Times New Roman" panose="02020603050405020304" pitchFamily="18" charset="0"/>
              </a:rPr>
              <a:t>spécialistes de la psychologie de la santé estiment que trois principaux facteurs de risque interagissent de manière complexe pour influer sur la santé </a:t>
            </a:r>
            <a:r>
              <a:rPr lang="fr-FR" sz="2000" dirty="0" smtClean="0">
                <a:latin typeface="Times New Roman" panose="02020603050405020304" pitchFamily="18" charset="0"/>
                <a:cs typeface="Times New Roman" panose="02020603050405020304" pitchFamily="18" charset="0"/>
              </a:rPr>
              <a:t>:</a:t>
            </a:r>
          </a:p>
          <a:p>
            <a:endParaRPr lang="fr-FR" sz="2000" dirty="0">
              <a:latin typeface="Times New Roman" panose="02020603050405020304" pitchFamily="18" charset="0"/>
              <a:cs typeface="Times New Roman" panose="02020603050405020304" pitchFamily="18" charset="0"/>
            </a:endParaRPr>
          </a:p>
          <a:p>
            <a:pPr lvl="0"/>
            <a:r>
              <a:rPr lang="fr-FR" sz="2000" b="1" dirty="0">
                <a:latin typeface="Times New Roman" panose="02020603050405020304" pitchFamily="18" charset="0"/>
                <a:cs typeface="Times New Roman" panose="02020603050405020304" pitchFamily="18" charset="0"/>
              </a:rPr>
              <a:t>Les antécédents</a:t>
            </a:r>
            <a:r>
              <a:rPr lang="fr-FR" sz="2000" dirty="0">
                <a:latin typeface="Times New Roman" panose="02020603050405020304" pitchFamily="18" charset="0"/>
                <a:cs typeface="Times New Roman" panose="02020603050405020304" pitchFamily="18" charset="0"/>
              </a:rPr>
              <a:t> : Ils font référence aux facteurs environnementaux, sociodémographiques, et à des facteurs susceptibles d’affaiblir ou de protéger les individus, ainsi qu'aux facteurs situationnels (styles de vie, traits de personnalité) qui rendent certaines personnes plus prédisposées aux maladies</a:t>
            </a:r>
            <a:r>
              <a:rPr lang="fr-FR" sz="2000" dirty="0" smtClean="0">
                <a:latin typeface="Times New Roman" panose="02020603050405020304" pitchFamily="18" charset="0"/>
                <a:cs typeface="Times New Roman" panose="02020603050405020304" pitchFamily="18" charset="0"/>
              </a:rPr>
              <a:t>.</a:t>
            </a:r>
          </a:p>
          <a:p>
            <a:pPr lvl="0"/>
            <a:endParaRPr lang="fr-FR" sz="2000" dirty="0">
              <a:latin typeface="Times New Roman" panose="02020603050405020304" pitchFamily="18" charset="0"/>
              <a:cs typeface="Times New Roman" panose="02020603050405020304" pitchFamily="18" charset="0"/>
            </a:endParaRPr>
          </a:p>
          <a:p>
            <a:pPr lvl="0"/>
            <a:r>
              <a:rPr lang="fr-FR" sz="2000" b="1" dirty="0">
                <a:latin typeface="Times New Roman" panose="02020603050405020304" pitchFamily="18" charset="0"/>
                <a:cs typeface="Times New Roman" panose="02020603050405020304" pitchFamily="18" charset="0"/>
              </a:rPr>
              <a:t>Les médiateurs</a:t>
            </a:r>
            <a:r>
              <a:rPr lang="fr-FR" sz="2000" dirty="0">
                <a:latin typeface="Times New Roman" panose="02020603050405020304" pitchFamily="18" charset="0"/>
                <a:cs typeface="Times New Roman" panose="02020603050405020304" pitchFamily="18" charset="0"/>
              </a:rPr>
              <a:t> : Ce sont les stratégies que les patients utilisent pour faire face à des situations spécifiques, comme l’évaluation de la situation, les ressources disponibles et l’adoption de stratégies de résistance</a:t>
            </a:r>
            <a:r>
              <a:rPr lang="fr-FR" sz="2000" dirty="0" smtClean="0">
                <a:latin typeface="Times New Roman" panose="02020603050405020304" pitchFamily="18" charset="0"/>
                <a:cs typeface="Times New Roman" panose="02020603050405020304" pitchFamily="18" charset="0"/>
              </a:rPr>
              <a:t>.</a:t>
            </a:r>
          </a:p>
          <a:p>
            <a:pPr lvl="0"/>
            <a:endParaRPr lang="fr-FR" sz="2000" dirty="0">
              <a:latin typeface="Times New Roman" panose="02020603050405020304" pitchFamily="18" charset="0"/>
              <a:cs typeface="Times New Roman" panose="02020603050405020304" pitchFamily="18" charset="0"/>
            </a:endParaRPr>
          </a:p>
          <a:p>
            <a:pPr lvl="0"/>
            <a:r>
              <a:rPr lang="fr-FR" sz="2000" b="1" dirty="0">
                <a:latin typeface="Times New Roman" panose="02020603050405020304" pitchFamily="18" charset="0"/>
                <a:cs typeface="Times New Roman" panose="02020603050405020304" pitchFamily="18" charset="0"/>
              </a:rPr>
              <a:t>Les critères de résultats (ou aboutissements)</a:t>
            </a:r>
            <a:r>
              <a:rPr lang="fr-FR" sz="2000" dirty="0">
                <a:latin typeface="Times New Roman" panose="02020603050405020304" pitchFamily="18" charset="0"/>
                <a:cs typeface="Times New Roman" panose="02020603050405020304" pitchFamily="18" charset="0"/>
              </a:rPr>
              <a:t> : Il s'agit de l'état fonctionnel (évaluation de l’état de santé) qui varie en fonction des maladies, ainsi que de l’état émotionnel (bien-être et qualité de vie).</a:t>
            </a:r>
          </a:p>
          <a:p>
            <a:endParaRPr lang="en-US" dirty="0" smtClean="0"/>
          </a:p>
          <a:p>
            <a:endParaRPr lang="fr-FR" dirty="0"/>
          </a:p>
        </p:txBody>
      </p:sp>
      <p:sp>
        <p:nvSpPr>
          <p:cNvPr id="6" name="Text 2"/>
          <p:cNvSpPr/>
          <p:nvPr/>
        </p:nvSpPr>
        <p:spPr>
          <a:xfrm>
            <a:off x="833198" y="1924599"/>
            <a:ext cx="9739551" cy="5475329"/>
          </a:xfrm>
          <a:prstGeom prst="rect">
            <a:avLst/>
          </a:prstGeom>
          <a:noFill/>
          <a:ln/>
        </p:spPr>
        <p:txBody>
          <a:bodyPr wrap="square" rtlCol="0" anchor="t"/>
          <a:lstStyle/>
          <a:p>
            <a:pPr>
              <a:lnSpc>
                <a:spcPct val="150000"/>
              </a:lnSpc>
            </a:pPr>
            <a:endParaRPr lang="fr-FR" sz="3200" b="1" u="sng" kern="0" spc="-35" dirty="0">
              <a:solidFill>
                <a:srgbClr val="FF0000"/>
              </a:solidFill>
              <a:latin typeface="Source Sans Pro" pitchFamily="34" charset="0"/>
              <a:ea typeface="Source Sans Pro" pitchFamily="34" charset="-122"/>
              <a:cs typeface="Source Sans Pro" pitchFamily="34" charset="-12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460805"/>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114300"/>
            <a:ext cx="10972800" cy="8115300"/>
          </a:xfrm>
          <a:prstGeom prst="rect">
            <a:avLst/>
          </a:prstGeom>
          <a:solidFill>
            <a:srgbClr val="FFFFFF">
              <a:alpha val="75000"/>
            </a:srgbClr>
          </a:solidFill>
          <a:ln w="13811">
            <a:solidFill>
              <a:srgbClr val="FFFFFF">
                <a:alpha val="64000"/>
              </a:srgbClr>
            </a:solidFill>
            <a:prstDash val="solid"/>
          </a:ln>
        </p:spPr>
        <p:txBody>
          <a:bodyPr/>
          <a:lstStyle/>
          <a:p>
            <a:r>
              <a:rPr lang="fr-FR" sz="2400" b="1" dirty="0">
                <a:latin typeface="Times New Roman" panose="02020603050405020304" pitchFamily="18" charset="0"/>
                <a:cs typeface="Times New Roman" panose="02020603050405020304" pitchFamily="18" charset="0"/>
              </a:rPr>
              <a:t>Les modèles de la psychologie de la santé </a:t>
            </a:r>
            <a:endParaRPr lang="fr-FR" sz="2400" b="1" dirty="0" smtClean="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4.1 Modèle bio-psycho-social : </a:t>
            </a:r>
            <a:endParaRPr lang="fr-FR" sz="2400" b="1" dirty="0" smtClean="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Ce modèle a été élaboré au départ par Engel 1977 comme un nouveau modèle médical qui intègre les apports des recherches de la biologie de la psychologie et de la sociologie à la médecine. Il s’agit d’un cadre théorique base sur cette perspective intégratrice pour expliquer la santé et la maladie il dégage plusieurs types de facteurs : biologiques, psychologiques et sociaux, qui interviennent à différents niveaux et à l’intérieur d’un ensemble de processus qui conditionnent le fonctionnement de l’organisme, soit en maintenant l’individu en santé, soit en conduisant à la maladie. A la différence du modèle biomédical qui appréhende la maladie ou la santé essentiellement à partir d’une vision des équilibres\déséquilibre biochimiques et neurophysiologiques, ce model prend en compte une diversité de facteurs et leur interdépendance pour comprendre la sante ou le déclenchement et l’évolution des maladies </a:t>
            </a:r>
          </a:p>
          <a:p>
            <a:r>
              <a:rPr lang="fr-FR" sz="2000" dirty="0">
                <a:latin typeface="Times New Roman" panose="02020603050405020304" pitchFamily="18" charset="0"/>
                <a:cs typeface="Times New Roman" panose="02020603050405020304" pitchFamily="18" charset="0"/>
              </a:rPr>
              <a:t>Ce sont en particulier les facteurs psychosociaux lies à la personnalité, a l’adaptation, au soutien social qui ont été privilégies. </a:t>
            </a:r>
          </a:p>
          <a:p>
            <a:endParaRPr lang="fr-FR" dirty="0"/>
          </a:p>
        </p:txBody>
      </p:sp>
      <p:sp>
        <p:nvSpPr>
          <p:cNvPr id="6" name="Text 2"/>
          <p:cNvSpPr/>
          <p:nvPr/>
        </p:nvSpPr>
        <p:spPr>
          <a:xfrm>
            <a:off x="1188601" y="2688660"/>
            <a:ext cx="9129951" cy="4263253"/>
          </a:xfrm>
          <a:prstGeom prst="rect">
            <a:avLst/>
          </a:prstGeom>
          <a:noFill/>
          <a:ln/>
        </p:spPr>
        <p:txBody>
          <a:bodyPr wrap="square" rtlCol="0" anchor="t"/>
          <a:lstStyle/>
          <a:p>
            <a:pPr>
              <a:lnSpc>
                <a:spcPct val="150000"/>
              </a:lnSpc>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765744"/>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0972800" cy="8229600"/>
          </a:xfrm>
          <a:prstGeom prst="rect">
            <a:avLst/>
          </a:prstGeom>
          <a:solidFill>
            <a:srgbClr val="FFFFFF">
              <a:alpha val="75000"/>
            </a:srgbClr>
          </a:solidFill>
          <a:ln w="13811">
            <a:solidFill>
              <a:srgbClr val="FFFFFF">
                <a:alpha val="64000"/>
              </a:srgbClr>
            </a:solidFill>
            <a:prstDash val="solid"/>
          </a:ln>
        </p:spPr>
        <p:txBody>
          <a:bodyPr/>
          <a:lstStyle/>
          <a:p>
            <a:endParaRPr lang="fr-FR" sz="2000" dirty="0" smtClean="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Ce </a:t>
            </a:r>
            <a:r>
              <a:rPr lang="fr-FR" sz="2000" dirty="0">
                <a:latin typeface="Times New Roman" panose="02020603050405020304" pitchFamily="18" charset="0"/>
                <a:cs typeface="Times New Roman" panose="02020603050405020304" pitchFamily="18" charset="0"/>
              </a:rPr>
              <a:t>corpus de connaissances, fonde au départ sur une description globalisante de la nature et de la nature et du niveau de différents en jeu, a intègre les apports de nouvelles disciplines comme l’oncologie </a:t>
            </a:r>
          </a:p>
          <a:p>
            <a:r>
              <a:rPr lang="fr-FR" sz="2000" dirty="0">
                <a:latin typeface="Times New Roman" panose="02020603050405020304" pitchFamily="18" charset="0"/>
                <a:cs typeface="Times New Roman" panose="02020603050405020304" pitchFamily="18" charset="0"/>
              </a:rPr>
              <a:t>ou la </a:t>
            </a:r>
            <a:r>
              <a:rPr lang="fr-FR" sz="2000" dirty="0" err="1">
                <a:latin typeface="Times New Roman" panose="02020603050405020304" pitchFamily="18" charset="0"/>
                <a:cs typeface="Times New Roman" panose="02020603050405020304" pitchFamily="18" charset="0"/>
              </a:rPr>
              <a:t>psychoneuro</a:t>
            </a:r>
            <a:r>
              <a:rPr lang="fr-FR" sz="2000" dirty="0">
                <a:latin typeface="Times New Roman" panose="02020603050405020304" pitchFamily="18" charset="0"/>
                <a:cs typeface="Times New Roman" panose="02020603050405020304" pitchFamily="18" charset="0"/>
              </a:rPr>
              <a:t>-immunologie, et se caractérise aujourd’hui par une conception plus intégratrice. </a:t>
            </a:r>
          </a:p>
          <a:p>
            <a:r>
              <a:rPr lang="fr-FR" sz="2000" dirty="0">
                <a:latin typeface="Times New Roman" panose="02020603050405020304" pitchFamily="18" charset="0"/>
                <a:cs typeface="Times New Roman" panose="02020603050405020304" pitchFamily="18" charset="0"/>
              </a:rPr>
              <a:t>Dans cette perspective les différents sont appréhendes à travers un système d’interdépendance qui met l’accent sur leur Co fonctionnement, notamment dans l’apparition et l’évolution de diverses maladies. </a:t>
            </a:r>
          </a:p>
          <a:p>
            <a:r>
              <a:rPr lang="fr-FR" sz="2000" dirty="0">
                <a:latin typeface="Times New Roman" panose="02020603050405020304" pitchFamily="18" charset="0"/>
                <a:cs typeface="Times New Roman" panose="02020603050405020304" pitchFamily="18" charset="0"/>
              </a:rPr>
              <a:t>Maladie appende comme un ensemble de facteurs biologiques, psychologiques et sociaux. </a:t>
            </a:r>
          </a:p>
          <a:p>
            <a:r>
              <a:rPr lang="fr-FR" sz="2000" dirty="0">
                <a:latin typeface="Times New Roman" panose="02020603050405020304" pitchFamily="18" charset="0"/>
                <a:cs typeface="Times New Roman" panose="02020603050405020304" pitchFamily="18" charset="0"/>
              </a:rPr>
              <a:t>Essaie de dépasser le dualisme corps\esprit. </a:t>
            </a:r>
          </a:p>
          <a:p>
            <a:r>
              <a:rPr lang="fr-FR" sz="2000" dirty="0">
                <a:latin typeface="Times New Roman" panose="02020603050405020304" pitchFamily="18" charset="0"/>
                <a:cs typeface="Times New Roman" panose="02020603050405020304" pitchFamily="18" charset="0"/>
              </a:rPr>
              <a:t>Le diagnostic médical et la prescription doivent prendre en compte les aspects biologiques, psychologiques et sociaux. </a:t>
            </a: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nvPicPr>
        <p:blipFill>
          <a:blip r:embed="rId5"/>
          <a:stretch>
            <a:fillRect/>
          </a:stretch>
        </p:blipFill>
        <p:spPr>
          <a:xfrm>
            <a:off x="2383971" y="3395419"/>
            <a:ext cx="6988629" cy="4638238"/>
          </a:xfrm>
          <a:prstGeom prst="rect">
            <a:avLst/>
          </a:prstGeom>
        </p:spPr>
      </p:pic>
    </p:spTree>
    <p:extLst>
      <p:ext uri="{BB962C8B-B14F-4D97-AF65-F5344CB8AC3E}">
        <p14:creationId xmlns:p14="http://schemas.microsoft.com/office/powerpoint/2010/main" val="389852284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3657600" y="0"/>
            <a:ext cx="10972800" cy="8229600"/>
          </a:xfrm>
          <a:prstGeom prst="rect">
            <a:avLst/>
          </a:prstGeom>
          <a:solidFill>
            <a:srgbClr val="FFFFFF">
              <a:alpha val="75000"/>
            </a:srgbClr>
          </a:solidFill>
          <a:ln w="13811">
            <a:solidFill>
              <a:srgbClr val="FFFFFF">
                <a:alpha val="64000"/>
              </a:srgbClr>
            </a:solidFill>
            <a:prstDash val="solid"/>
          </a:ln>
        </p:spPr>
        <p:txBody>
          <a:bodyPr/>
          <a:lstStyle/>
          <a:p>
            <a:endParaRPr lang="fr-FR" sz="2400" b="1" dirty="0" smtClean="0">
              <a:latin typeface="Times New Roman" panose="02020603050405020304" pitchFamily="18" charset="0"/>
              <a:cs typeface="Times New Roman" panose="02020603050405020304" pitchFamily="18" charset="0"/>
            </a:endParaRPr>
          </a:p>
          <a:p>
            <a:r>
              <a:rPr lang="fr-FR" sz="2400" b="1" dirty="0" smtClean="0">
                <a:latin typeface="Times New Roman" panose="02020603050405020304" pitchFamily="18" charset="0"/>
                <a:cs typeface="Times New Roman" panose="02020603050405020304" pitchFamily="18" charset="0"/>
              </a:rPr>
              <a:t>4.2 </a:t>
            </a:r>
            <a:r>
              <a:rPr lang="fr-FR" sz="2400" b="1" dirty="0">
                <a:latin typeface="Times New Roman" panose="02020603050405020304" pitchFamily="18" charset="0"/>
                <a:cs typeface="Times New Roman" panose="02020603050405020304" pitchFamily="18" charset="0"/>
              </a:rPr>
              <a:t>Modèle interactionniste : </a:t>
            </a:r>
            <a:endParaRPr lang="fr-FR" sz="2400" b="1" dirty="0" smtClean="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Le modèle interactionniste souligne l’importance des interactions dynamiques entre les facteurs individuels, environnementaux et sociaux dans le processus de santé et de maladie. Selon ce modèle, la santé et le bien-être d’une personne résultent d’une interrelation complexe entre différents éléments : </a:t>
            </a:r>
            <a:endParaRPr lang="fr-FR" sz="2000" dirty="0" smtClean="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1-Facteurs individuels : </a:t>
            </a:r>
            <a:endParaRPr lang="fr-FR" sz="24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-Caractéristiques biologiques (âge, sexe, génétique, etc.) </a:t>
            </a:r>
          </a:p>
          <a:p>
            <a:r>
              <a:rPr lang="fr-FR" sz="2000" dirty="0">
                <a:latin typeface="Times New Roman" panose="02020603050405020304" pitchFamily="18" charset="0"/>
                <a:cs typeface="Times New Roman" panose="02020603050405020304" pitchFamily="18" charset="0"/>
              </a:rPr>
              <a:t>-Comportements et styles de vie (alimentation, activité physique, tabagisme, etc.) </a:t>
            </a:r>
          </a:p>
          <a:p>
            <a:r>
              <a:rPr lang="fr-FR" sz="2000" dirty="0">
                <a:latin typeface="Times New Roman" panose="02020603050405020304" pitchFamily="18" charset="0"/>
                <a:cs typeface="Times New Roman" panose="02020603050405020304" pitchFamily="18" charset="0"/>
              </a:rPr>
              <a:t>-Facteurs psychologiques (personnalité, émotions, stress, etc.) </a:t>
            </a:r>
            <a:endParaRPr lang="fr-FR" sz="2000" dirty="0" smtClean="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2-Facteurs environnementaux : </a:t>
            </a:r>
            <a:endParaRPr lang="fr-FR" sz="24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-Conditions de vie (logement, accès aux soins, pollution, etc.) </a:t>
            </a:r>
          </a:p>
          <a:p>
            <a:r>
              <a:rPr lang="fr-FR" sz="2000" dirty="0">
                <a:latin typeface="Times New Roman" panose="02020603050405020304" pitchFamily="18" charset="0"/>
                <a:cs typeface="Times New Roman" panose="02020603050405020304" pitchFamily="18" charset="0"/>
              </a:rPr>
              <a:t>-Environnement social (relations, soutien social, normes culturelles, etc.) </a:t>
            </a:r>
          </a:p>
          <a:p>
            <a:r>
              <a:rPr lang="fr-FR" sz="2000" dirty="0">
                <a:latin typeface="Times New Roman" panose="02020603050405020304" pitchFamily="18" charset="0"/>
                <a:cs typeface="Times New Roman" panose="02020603050405020304" pitchFamily="18" charset="0"/>
              </a:rPr>
              <a:t>-Facteurs économiques et politiques (revenus, emploi, politiques de santé, etc.). </a:t>
            </a:r>
            <a:endParaRPr lang="fr-FR" sz="2000" dirty="0" smtClean="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3-Processus d’interaction dynamique : </a:t>
            </a:r>
            <a:endParaRPr lang="fr-FR" sz="2400" b="1" dirty="0" smtClean="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-Environnementaux et sociaux interagissent de manière complexe et bidirectionnelle. </a:t>
            </a:r>
          </a:p>
          <a:p>
            <a:r>
              <a:rPr lang="fr-FR" sz="2000" dirty="0">
                <a:latin typeface="Times New Roman" panose="02020603050405020304" pitchFamily="18" charset="0"/>
                <a:cs typeface="Times New Roman" panose="02020603050405020304" pitchFamily="18" charset="0"/>
              </a:rPr>
              <a:t>-Les expériences de santé et de maladie résultent de ces interactions dynamiques. </a:t>
            </a:r>
          </a:p>
          <a:p>
            <a:r>
              <a:rPr lang="fr-FR" sz="2000" dirty="0">
                <a:latin typeface="Times New Roman" panose="02020603050405020304" pitchFamily="18" charset="0"/>
                <a:cs typeface="Times New Roman" panose="02020603050405020304" pitchFamily="18" charset="0"/>
              </a:rPr>
              <a:t>-Les interventions visant à promouvoir la santé doivent prendre en compte cette complexité. </a:t>
            </a:r>
          </a:p>
          <a:p>
            <a:r>
              <a:rPr lang="fr-FR" sz="2000" dirty="0">
                <a:latin typeface="Times New Roman" panose="02020603050405020304" pitchFamily="18" charset="0"/>
                <a:cs typeface="Times New Roman" panose="02020603050405020304" pitchFamily="18" charset="0"/>
              </a:rPr>
              <a:t>Ce modèle met l’accent sur l’importance de considérer la personne dans son ensemble, en tenant compte de ses caractéristiques personnelles ainsi que de son environnement social et physique. Il permet d’adaptée a chaque individu pour comprendre et influencer les processus de santé et de maladie. </a:t>
            </a: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019159"/>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3788228" y="1094014"/>
            <a:ext cx="10515601" cy="6825343"/>
          </a:xfrm>
          <a:prstGeom prst="rect">
            <a:avLst/>
          </a:prstGeom>
          <a:solidFill>
            <a:srgbClr val="FFFFFF">
              <a:alpha val="75000"/>
            </a:srgbClr>
          </a:solidFill>
          <a:ln w="13811">
            <a:solidFill>
              <a:srgbClr val="FFFFFF">
                <a:alpha val="64000"/>
              </a:srgbClr>
            </a:solidFill>
            <a:prstDash val="solid"/>
          </a:ln>
        </p:spPr>
        <p:txBody>
          <a:bodyPr/>
          <a:lstStyle/>
          <a:p>
            <a:endParaRPr lang="fr-FR" sz="2400" dirty="0" smtClean="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Un </a:t>
            </a:r>
            <a:r>
              <a:rPr lang="fr-FR" sz="2400" dirty="0">
                <a:latin typeface="Times New Roman" panose="02020603050405020304" pitchFamily="18" charset="0"/>
                <a:cs typeface="Times New Roman" panose="02020603050405020304" pitchFamily="18" charset="0"/>
              </a:rPr>
              <a:t>aperçu historique du développement de modèles expliquant la santé et la maladie </a:t>
            </a:r>
            <a:endParaRPr lang="fr-FR"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lvl="0"/>
            <a:r>
              <a:rPr lang="fr-FR" sz="2400" kern="100" dirty="0">
                <a:latin typeface="Times New Roman" panose="02020603050405020304" pitchFamily="18" charset="0"/>
                <a:ea typeface="Calibri" panose="020F0502020204030204" pitchFamily="34" charset="0"/>
                <a:cs typeface="Times New Roman" panose="02020603050405020304" pitchFamily="18" charset="0"/>
              </a:rPr>
              <a:t>Contribution de la psychanalyse dans l'interprétation de la santé et de la maladie :</a:t>
            </a:r>
          </a:p>
          <a:p>
            <a:endParaRPr lang="en-US" sz="2400" dirty="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Contribution de la physiologie dans l'explication de la santé et de la </a:t>
            </a:r>
            <a:r>
              <a:rPr lang="fr-FR" sz="2400" dirty="0" smtClean="0">
                <a:latin typeface="Times New Roman" panose="02020603050405020304" pitchFamily="18" charset="0"/>
                <a:cs typeface="Times New Roman" panose="02020603050405020304" pitchFamily="18" charset="0"/>
              </a:rPr>
              <a:t>maladie</a:t>
            </a:r>
          </a:p>
          <a:p>
            <a:endParaRPr lang="en-US" sz="2400" dirty="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 Contribution </a:t>
            </a:r>
            <a:r>
              <a:rPr lang="fr-FR" sz="2400" dirty="0">
                <a:latin typeface="Times New Roman" panose="02020603050405020304" pitchFamily="18" charset="0"/>
                <a:cs typeface="Times New Roman" panose="02020603050405020304" pitchFamily="18" charset="0"/>
              </a:rPr>
              <a:t>du modèle du stress et de la résistance dans l'explication de la santé et de la maladie</a:t>
            </a:r>
          </a:p>
          <a:p>
            <a:endParaRPr lang="en-US" sz="2400" dirty="0" smtClean="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 Les </a:t>
            </a:r>
            <a:r>
              <a:rPr lang="fr-FR" sz="2400" dirty="0">
                <a:latin typeface="Times New Roman" panose="02020603050405020304" pitchFamily="18" charset="0"/>
                <a:cs typeface="Times New Roman" panose="02020603050405020304" pitchFamily="18" charset="0"/>
              </a:rPr>
              <a:t>modèles de la psychologie de la santé </a:t>
            </a:r>
          </a:p>
          <a:p>
            <a:endParaRPr lang="en-US" sz="2400" dirty="0" smtClean="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 Modèles </a:t>
            </a:r>
            <a:r>
              <a:rPr lang="fr-FR" sz="2400" dirty="0">
                <a:latin typeface="Times New Roman" panose="02020603050405020304" pitchFamily="18" charset="0"/>
                <a:cs typeface="Times New Roman" panose="02020603050405020304" pitchFamily="18" charset="0"/>
              </a:rPr>
              <a:t>classiques expliquant la santé et la </a:t>
            </a:r>
            <a:r>
              <a:rPr lang="fr-FR" sz="2400" dirty="0" smtClean="0">
                <a:latin typeface="Times New Roman" panose="02020603050405020304" pitchFamily="18" charset="0"/>
                <a:cs typeface="Times New Roman" panose="02020603050405020304" pitchFamily="18" charset="0"/>
              </a:rPr>
              <a:t>maladie</a:t>
            </a:r>
          </a:p>
          <a:p>
            <a:endParaRPr lang="en-US" sz="2400" dirty="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 Les </a:t>
            </a:r>
            <a:r>
              <a:rPr lang="fr-FR" sz="2400" dirty="0">
                <a:latin typeface="Times New Roman" panose="02020603050405020304" pitchFamily="18" charset="0"/>
                <a:cs typeface="Times New Roman" panose="02020603050405020304" pitchFamily="18" charset="0"/>
              </a:rPr>
              <a:t>modèles modernes d’interprétation de la santé et de la </a:t>
            </a:r>
            <a:r>
              <a:rPr lang="fr-FR" sz="2400" dirty="0" smtClean="0">
                <a:latin typeface="Times New Roman" panose="02020603050405020304" pitchFamily="18" charset="0"/>
                <a:cs typeface="Times New Roman" panose="02020603050405020304" pitchFamily="18" charset="0"/>
              </a:rPr>
              <a:t>maladie</a:t>
            </a:r>
          </a:p>
          <a:p>
            <a:endParaRPr lang="en-US" sz="2400" b="1" dirty="0"/>
          </a:p>
          <a:p>
            <a:endParaRPr lang="fr-FR" sz="2400" dirty="0"/>
          </a:p>
        </p:txBody>
      </p:sp>
      <p:sp>
        <p:nvSpPr>
          <p:cNvPr id="6" name="Text 2"/>
          <p:cNvSpPr/>
          <p:nvPr/>
        </p:nvSpPr>
        <p:spPr>
          <a:xfrm>
            <a:off x="4923933" y="2432957"/>
            <a:ext cx="8567477" cy="4980213"/>
          </a:xfrm>
          <a:prstGeom prst="rect">
            <a:avLst/>
          </a:prstGeom>
          <a:noFill/>
          <a:ln/>
        </p:spPr>
        <p:txBody>
          <a:bodyPr wrap="square" rtlCol="0" anchor="t"/>
          <a:lstStyle/>
          <a:p>
            <a:pPr>
              <a:lnSpc>
                <a:spcPct val="200000"/>
              </a:lnSpc>
            </a:pPr>
            <a:endParaRPr lang="fr-FR" sz="2400" b="1" kern="0" spc="-35" dirty="0">
              <a:solidFill>
                <a:srgbClr val="272525"/>
              </a:solidFill>
              <a:latin typeface="Source Sans Pro" pitchFamily="34" charset="0"/>
              <a:ea typeface="Source Sans Pro" pitchFamily="34" charset="-122"/>
              <a:cs typeface="Source Sans Pro" pitchFamily="34" charset="-12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229220"/>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3657600" y="0"/>
            <a:ext cx="10972800" cy="8229600"/>
          </a:xfrm>
          <a:prstGeom prst="rect">
            <a:avLst/>
          </a:prstGeom>
          <a:solidFill>
            <a:srgbClr val="FFFFFF">
              <a:alpha val="75000"/>
            </a:srgbClr>
          </a:solidFill>
          <a:ln w="13811">
            <a:solidFill>
              <a:srgbClr val="FFFFFF">
                <a:alpha val="64000"/>
              </a:srgbClr>
            </a:solidFill>
            <a:prstDash val="solid"/>
          </a:ln>
        </p:spPr>
        <p:txBody>
          <a:bodyPr/>
          <a:lstStyle/>
          <a:p>
            <a:endParaRPr lang="en-US" b="1" dirty="0" smtClean="0"/>
          </a:p>
          <a:p>
            <a:endParaRPr lang="fr-FR" b="1" dirty="0" smtClean="0"/>
          </a:p>
          <a:p>
            <a:endParaRPr lang="fr-FR" sz="2000" b="1" dirty="0">
              <a:latin typeface="Times New Roman" panose="02020603050405020304" pitchFamily="18" charset="0"/>
              <a:cs typeface="Times New Roman" panose="02020603050405020304" pitchFamily="18" charset="0"/>
            </a:endParaRPr>
          </a:p>
          <a:p>
            <a:r>
              <a:rPr lang="fr-FR" sz="2400" b="1" dirty="0" smtClean="0">
                <a:latin typeface="Times New Roman" panose="02020603050405020304" pitchFamily="18" charset="0"/>
                <a:cs typeface="Times New Roman" panose="02020603050405020304" pitchFamily="18" charset="0"/>
              </a:rPr>
              <a:t>4.3 </a:t>
            </a:r>
            <a:r>
              <a:rPr lang="fr-FR" sz="2400" b="1" dirty="0">
                <a:latin typeface="Times New Roman" panose="02020603050405020304" pitchFamily="18" charset="0"/>
                <a:cs typeface="Times New Roman" panose="02020603050405020304" pitchFamily="18" charset="0"/>
              </a:rPr>
              <a:t>Modèle Transactionnel : </a:t>
            </a:r>
            <a:endParaRPr lang="fr-FR" sz="2400" b="1"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Modèle développé par </a:t>
            </a:r>
            <a:r>
              <a:rPr lang="fr-FR" sz="2000" dirty="0" err="1">
                <a:latin typeface="Times New Roman" panose="02020603050405020304" pitchFamily="18" charset="0"/>
                <a:cs typeface="Times New Roman" panose="02020603050405020304" pitchFamily="18" charset="0"/>
              </a:rPr>
              <a:t>Lazarus</a:t>
            </a:r>
            <a:r>
              <a:rPr lang="fr-FR" sz="2000" dirty="0">
                <a:latin typeface="Times New Roman" panose="02020603050405020304" pitchFamily="18" charset="0"/>
                <a:cs typeface="Times New Roman" panose="02020603050405020304" pitchFamily="18" charset="0"/>
              </a:rPr>
              <a:t> et </a:t>
            </a:r>
            <a:r>
              <a:rPr lang="fr-FR" sz="2000" dirty="0" err="1">
                <a:latin typeface="Times New Roman" panose="02020603050405020304" pitchFamily="18" charset="0"/>
                <a:cs typeface="Times New Roman" panose="02020603050405020304" pitchFamily="18" charset="0"/>
              </a:rPr>
              <a:t>Folkman</a:t>
            </a:r>
            <a:r>
              <a:rPr lang="fr-FR" sz="2000" dirty="0">
                <a:latin typeface="Times New Roman" panose="02020603050405020304" pitchFamily="18" charset="0"/>
                <a:cs typeface="Times New Roman" panose="02020603050405020304" pitchFamily="18" charset="0"/>
              </a:rPr>
              <a:t> 1984 </a:t>
            </a:r>
          </a:p>
          <a:p>
            <a:r>
              <a:rPr lang="fr-FR" sz="2000" dirty="0">
                <a:latin typeface="Times New Roman" panose="02020603050405020304" pitchFamily="18" charset="0"/>
                <a:cs typeface="Times New Roman" panose="02020603050405020304" pitchFamily="18" charset="0"/>
              </a:rPr>
              <a:t>Les transactions jouent un rôle facilitateur entre des antécédents et la survenue d’un état de santé ou </a:t>
            </a:r>
            <a:r>
              <a:rPr lang="fr-FR" sz="2000" dirty="0" smtClean="0">
                <a:latin typeface="Times New Roman" panose="02020603050405020304" pitchFamily="18" charset="0"/>
                <a:cs typeface="Times New Roman" panose="02020603050405020304" pitchFamily="18" charset="0"/>
              </a:rPr>
              <a:t>d’une </a:t>
            </a:r>
            <a:r>
              <a:rPr lang="fr-FR" sz="2000" dirty="0">
                <a:latin typeface="Times New Roman" panose="02020603050405020304" pitchFamily="18" charset="0"/>
                <a:cs typeface="Times New Roman" panose="02020603050405020304" pitchFamily="18" charset="0"/>
              </a:rPr>
              <a:t>maladie</a:t>
            </a:r>
            <a:r>
              <a:rPr lang="fr-FR" dirty="0"/>
              <a:t>. </a:t>
            </a:r>
            <a:endParaRPr lang="fr-FR" dirty="0" smtClean="0"/>
          </a:p>
          <a:p>
            <a:endParaRPr lang="fr-FR" dirty="0"/>
          </a:p>
          <a:p>
            <a:r>
              <a:rPr lang="fr-FR" dirty="0" smtClean="0"/>
              <a:t> </a:t>
            </a:r>
            <a:endParaRPr lang="fr-FR" dirty="0"/>
          </a:p>
        </p:txBody>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pic>
        <p:nvPicPr>
          <p:cNvPr id="5" name="Image 4"/>
          <p:cNvPicPr>
            <a:picLocks noChangeAspect="1"/>
          </p:cNvPicPr>
          <p:nvPr/>
        </p:nvPicPr>
        <p:blipFill>
          <a:blip r:embed="rId5"/>
          <a:stretch>
            <a:fillRect/>
          </a:stretch>
        </p:blipFill>
        <p:spPr>
          <a:xfrm>
            <a:off x="4160820" y="3167743"/>
            <a:ext cx="10257309" cy="4408714"/>
          </a:xfrm>
          <a:prstGeom prst="rect">
            <a:avLst/>
          </a:prstGeom>
        </p:spPr>
      </p:pic>
    </p:spTree>
    <p:extLst>
      <p:ext uri="{BB962C8B-B14F-4D97-AF65-F5344CB8AC3E}">
        <p14:creationId xmlns:p14="http://schemas.microsoft.com/office/powerpoint/2010/main" val="1244755193"/>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0972800" cy="8229600"/>
          </a:xfrm>
          <a:prstGeom prst="rect">
            <a:avLst/>
          </a:prstGeom>
          <a:solidFill>
            <a:srgbClr val="FFFFFF">
              <a:alpha val="75000"/>
            </a:srgbClr>
          </a:solidFill>
          <a:ln w="13811">
            <a:solidFill>
              <a:srgbClr val="FFFFFF">
                <a:alpha val="64000"/>
              </a:srgbClr>
            </a:solidFill>
            <a:prstDash val="solid"/>
          </a:ln>
        </p:spPr>
        <p:txBody>
          <a:bodyPr/>
          <a:lstStyle/>
          <a:p>
            <a:endParaRPr lang="fr-FR" b="1" dirty="0" smtClean="0"/>
          </a:p>
          <a:p>
            <a:endParaRPr lang="fr-FR" b="1" dirty="0"/>
          </a:p>
          <a:p>
            <a:endParaRPr lang="fr-FR" b="1" dirty="0" smtClean="0"/>
          </a:p>
          <a:p>
            <a:endParaRPr lang="fr-FR" sz="2000" b="1" dirty="0">
              <a:latin typeface="Times New Roman" panose="02020603050405020304" pitchFamily="18" charset="0"/>
              <a:cs typeface="Times New Roman" panose="02020603050405020304" pitchFamily="18" charset="0"/>
            </a:endParaRPr>
          </a:p>
          <a:p>
            <a:endParaRPr lang="fr-FR" sz="2000" b="1" dirty="0" smtClean="0">
              <a:latin typeface="Times New Roman" panose="02020603050405020304" pitchFamily="18" charset="0"/>
              <a:cs typeface="Times New Roman" panose="02020603050405020304" pitchFamily="18" charset="0"/>
            </a:endParaRPr>
          </a:p>
          <a:p>
            <a:r>
              <a:rPr lang="fr-FR" sz="2400" b="1" dirty="0" smtClean="0">
                <a:latin typeface="Times New Roman" panose="02020603050405020304" pitchFamily="18" charset="0"/>
                <a:cs typeface="Times New Roman" panose="02020603050405020304" pitchFamily="18" charset="0"/>
              </a:rPr>
              <a:t>4.4 </a:t>
            </a:r>
            <a:r>
              <a:rPr lang="fr-FR" sz="2400" b="1" dirty="0">
                <a:latin typeface="Times New Roman" panose="02020603050405020304" pitchFamily="18" charset="0"/>
                <a:cs typeface="Times New Roman" panose="02020603050405020304" pitchFamily="18" charset="0"/>
              </a:rPr>
              <a:t>Modèle intégratif : </a:t>
            </a:r>
            <a:endParaRPr lang="fr-FR" sz="2400" b="1" dirty="0" smtClean="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r>
              <a:rPr lang="fr-FR" sz="2000" dirty="0" err="1">
                <a:latin typeface="Times New Roman" panose="02020603050405020304" pitchFamily="18" charset="0"/>
                <a:cs typeface="Times New Roman" panose="02020603050405020304" pitchFamily="18" charset="0"/>
              </a:rPr>
              <a:t>Bruchon</a:t>
            </a:r>
            <a:r>
              <a:rPr lang="fr-FR" sz="2000" dirty="0">
                <a:latin typeface="Times New Roman" panose="02020603050405020304" pitchFamily="18" charset="0"/>
                <a:cs typeface="Times New Roman" panose="02020603050405020304" pitchFamily="18" charset="0"/>
              </a:rPr>
              <a:t>-Schweitzer et </a:t>
            </a:r>
            <a:r>
              <a:rPr lang="fr-FR" sz="2000" dirty="0" err="1">
                <a:latin typeface="Times New Roman" panose="02020603050405020304" pitchFamily="18" charset="0"/>
                <a:cs typeface="Times New Roman" panose="02020603050405020304" pitchFamily="18" charset="0"/>
              </a:rPr>
              <a:t>Dantzer</a:t>
            </a:r>
            <a:r>
              <a:rPr lang="fr-FR" sz="2000" dirty="0">
                <a:latin typeface="Times New Roman" panose="02020603050405020304" pitchFamily="18" charset="0"/>
                <a:cs typeface="Times New Roman" panose="02020603050405020304" pitchFamily="18" charset="0"/>
              </a:rPr>
              <a:t> (1994) ont élaboré un modèle intégratif base sur trois composantes essentielles d’abord, les antécédents ou prédicteurs qui regroupent les facteurs socio-environnementaux (évènements de vie stressants, mode de vie, milieu social.) et facteurs personnels (style de comportement, antécédents biomédicaux, type de personnalité, ils constituent des facteurs de risque et de pronostic des problèmes de santé, les médiateurs ou modérateurs qui désignent les processus transactionnels qui ont un rôle fondamental en modulant l’impact des facteurs environnementaux et personnels, sur l’état de santé (soutien social, forme d’adaptation, perception des évènements de sa propre capacité de réaction). </a:t>
            </a:r>
          </a:p>
          <a:p>
            <a:r>
              <a:rPr lang="fr-FR" sz="2000" dirty="0">
                <a:latin typeface="Times New Roman" panose="02020603050405020304" pitchFamily="18" charset="0"/>
                <a:cs typeface="Times New Roman" panose="02020603050405020304" pitchFamily="18" charset="0"/>
              </a:rPr>
              <a:t>Enfin, les issues ou critères qui sont l’état de santé sur lequel débouchent ces processus </a:t>
            </a:r>
            <a:endParaRPr lang="fr-FR" sz="2000" dirty="0" smtClean="0">
              <a:latin typeface="Times New Roman" panose="02020603050405020304" pitchFamily="18" charset="0"/>
              <a:cs typeface="Times New Roman" panose="02020603050405020304" pitchFamily="18" charset="0"/>
            </a:endParaRPr>
          </a:p>
          <a:p>
            <a:endParaRPr lang="fr-FR" dirty="0"/>
          </a:p>
        </p:txBody>
      </p:sp>
      <p:sp>
        <p:nvSpPr>
          <p:cNvPr id="6" name="Text 2"/>
          <p:cNvSpPr/>
          <p:nvPr/>
        </p:nvSpPr>
        <p:spPr>
          <a:xfrm>
            <a:off x="1010899" y="2165359"/>
            <a:ext cx="9682401" cy="5534526"/>
          </a:xfrm>
          <a:prstGeom prst="rect">
            <a:avLst/>
          </a:prstGeom>
          <a:noFill/>
          <a:ln/>
        </p:spPr>
        <p:txBody>
          <a:bodyPr wrap="square" rtlCol="0" anchor="t"/>
          <a:lstStyle/>
          <a:p>
            <a:pPr>
              <a:lnSpc>
                <a:spcPct val="150000"/>
              </a:lnSpc>
            </a:pPr>
            <a:endParaRPr lang="fr-FR" sz="2400" kern="0" spc="-35" dirty="0" smtClean="0">
              <a:solidFill>
                <a:srgbClr val="272525"/>
              </a:solidFill>
              <a:latin typeface="Source Sans Pro" pitchFamily="34" charset="0"/>
              <a:ea typeface="Source Sans Pro" pitchFamily="34" charset="-122"/>
              <a:cs typeface="Source Sans Pro" pitchFamily="34" charset="-12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908578"/>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9219" name="Picture 3" descr="C:\Users\nano\Desktop\400714219_676442707931302_2103698645302278436_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43" y="531017"/>
            <a:ext cx="9633857" cy="7167563"/>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990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0972800" cy="8229599"/>
          </a:xfrm>
          <a:prstGeom prst="rect">
            <a:avLst/>
          </a:prstGeom>
          <a:solidFill>
            <a:srgbClr val="FFFFFF">
              <a:alpha val="75000"/>
            </a:srgbClr>
          </a:solidFill>
          <a:ln w="13811">
            <a:solidFill>
              <a:srgbClr val="FFFFFF">
                <a:alpha val="64000"/>
              </a:srgbClr>
            </a:solidFill>
            <a:prstDash val="solid"/>
          </a:ln>
        </p:spPr>
        <p:txBody>
          <a:bodyPr/>
          <a:lstStyle/>
          <a:p>
            <a:r>
              <a:rPr lang="fr-FR" sz="2000" b="1" dirty="0">
                <a:latin typeface="Times New Roman" panose="02020603050405020304" pitchFamily="18" charset="0"/>
                <a:cs typeface="Times New Roman" panose="02020603050405020304" pitchFamily="18" charset="0"/>
              </a:rPr>
              <a:t>5- Croyances relatives à la santé et la maladie </a:t>
            </a:r>
            <a:r>
              <a:rPr lang="fr-FR" sz="2000" b="1" dirty="0" smtClean="0">
                <a:latin typeface="Times New Roman" panose="02020603050405020304" pitchFamily="18" charset="0"/>
                <a:cs typeface="Times New Roman" panose="02020603050405020304" pitchFamily="18" charset="0"/>
              </a:rPr>
              <a:t>:</a:t>
            </a:r>
            <a:endParaRPr lang="fr-FR" dirty="0" smtClean="0"/>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fr-FR" sz="2000" b="1" dirty="0">
                <a:latin typeface="Times New Roman" panose="02020603050405020304" pitchFamily="18" charset="0"/>
                <a:cs typeface="Times New Roman" panose="02020603050405020304" pitchFamily="18" charset="0"/>
              </a:rPr>
              <a:t>5.1 Perspective du patient :</a:t>
            </a:r>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Pour le patient, la maladie est une expérience subjective, avec ses propres croyances et perceptions sur les causes et le traitement.</a:t>
            </a:r>
          </a:p>
          <a:p>
            <a:r>
              <a:rPr lang="fr-FR" sz="2000" b="1" dirty="0">
                <a:latin typeface="Times New Roman" panose="02020603050405020304" pitchFamily="18" charset="0"/>
                <a:cs typeface="Times New Roman" panose="02020603050405020304" pitchFamily="18" charset="0"/>
              </a:rPr>
              <a:t>5.2 Perspective de médecin :</a:t>
            </a:r>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Pour le médecin, la maladie est souvent perçue comme une affection organique à traiter de manière médicale.</a:t>
            </a:r>
          </a:p>
          <a:p>
            <a:r>
              <a:rPr lang="fr-FR" sz="2000" b="1" dirty="0">
                <a:latin typeface="Times New Roman" panose="02020603050405020304" pitchFamily="18" charset="0"/>
                <a:cs typeface="Times New Roman" panose="02020603050405020304" pitchFamily="18" charset="0"/>
              </a:rPr>
              <a:t>5.3 Importance des croyances :</a:t>
            </a:r>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Il est essentiel d’évaluer l’écart entre les croyances du patient et les connaissances médicales pour mieux comprendre et prendre en compte ces différences.</a:t>
            </a:r>
          </a:p>
          <a:p>
            <a:r>
              <a:rPr lang="fr-FR" sz="2000" b="1" dirty="0">
                <a:latin typeface="Times New Roman" panose="02020603050405020304" pitchFamily="18" charset="0"/>
                <a:cs typeface="Times New Roman" panose="02020603050405020304" pitchFamily="18" charset="0"/>
              </a:rPr>
              <a:t>5.4 Rôle du professionnel :</a:t>
            </a:r>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Les professionnels de santé doivent être attentifs aux croyances des patients et chercher à les corriger si nécessaire, afin d’optimiser les soins.</a:t>
            </a:r>
          </a:p>
          <a:p>
            <a:endParaRPr lang="en-US" sz="2000" dirty="0" smtClean="0">
              <a:latin typeface="Times New Roman" panose="02020603050405020304" pitchFamily="18" charset="0"/>
              <a:cs typeface="Times New Roman" panose="02020603050405020304" pitchFamily="18" charset="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descr="L'approche de la Médithérapie sur le modèle biopsychosocial"/>
          <p:cNvPicPr/>
          <p:nvPr/>
        </p:nvPicPr>
        <p:blipFill>
          <a:blip r:embed="rId5">
            <a:extLst>
              <a:ext uri="{28A0092B-C50C-407E-A947-70E740481C1C}">
                <a14:useLocalDpi xmlns:a14="http://schemas.microsoft.com/office/drawing/2010/main" val="0"/>
              </a:ext>
            </a:extLst>
          </a:blip>
          <a:srcRect/>
          <a:stretch>
            <a:fillRect/>
          </a:stretch>
        </p:blipFill>
        <p:spPr bwMode="auto">
          <a:xfrm>
            <a:off x="2620736" y="1001758"/>
            <a:ext cx="3162300" cy="2045970"/>
          </a:xfrm>
          <a:prstGeom prst="rect">
            <a:avLst/>
          </a:prstGeom>
          <a:noFill/>
          <a:ln>
            <a:noFill/>
          </a:ln>
        </p:spPr>
      </p:pic>
    </p:spTree>
    <p:extLst>
      <p:ext uri="{BB962C8B-B14F-4D97-AF65-F5344CB8AC3E}">
        <p14:creationId xmlns:p14="http://schemas.microsoft.com/office/powerpoint/2010/main" val="977964361"/>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0972800" cy="8229600"/>
          </a:xfrm>
          <a:prstGeom prst="rect">
            <a:avLst/>
          </a:prstGeom>
          <a:solidFill>
            <a:srgbClr val="FFFFFF">
              <a:alpha val="75000"/>
            </a:srgbClr>
          </a:solidFill>
          <a:ln w="13811">
            <a:solidFill>
              <a:srgbClr val="FFFFFF">
                <a:alpha val="64000"/>
              </a:srgbClr>
            </a:solidFill>
            <a:prstDash val="solid"/>
          </a:ln>
        </p:spPr>
        <p:txBody>
          <a:bodyPr/>
          <a:lstStyle/>
          <a:p>
            <a:endParaRPr lang="fr-FR" b="1" dirty="0" smtClean="0"/>
          </a:p>
          <a:p>
            <a:endParaRPr lang="fr-FR" b="1" dirty="0" smtClean="0"/>
          </a:p>
          <a:p>
            <a:r>
              <a:rPr lang="fr-FR" sz="2400" b="1" dirty="0" smtClean="0">
                <a:latin typeface="Times New Roman" panose="02020603050405020304" pitchFamily="18" charset="0"/>
                <a:cs typeface="Times New Roman" panose="02020603050405020304" pitchFamily="18" charset="0"/>
              </a:rPr>
              <a:t>6-Les </a:t>
            </a:r>
            <a:r>
              <a:rPr lang="fr-FR" sz="2400" b="1" dirty="0">
                <a:latin typeface="Times New Roman" panose="02020603050405020304" pitchFamily="18" charset="0"/>
                <a:cs typeface="Times New Roman" panose="02020603050405020304" pitchFamily="18" charset="0"/>
              </a:rPr>
              <a:t>facteurs de protection et de risque lié à la santé :</a:t>
            </a:r>
            <a:endParaRPr lang="fr-FR" sz="2400" dirty="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1. facteurs de protection :</a:t>
            </a:r>
            <a:endParaRPr lang="fr-FR" sz="2400" dirty="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Mode de vie sain :</a:t>
            </a:r>
            <a:endParaRPr lang="fr-FR" sz="2400" dirty="0">
              <a:latin typeface="Times New Roman" panose="02020603050405020304" pitchFamily="18" charset="0"/>
              <a:cs typeface="Times New Roman" panose="02020603050405020304" pitchFamily="18" charset="0"/>
            </a:endParaRPr>
          </a:p>
          <a:p>
            <a:r>
              <a:rPr lang="fr-FR" dirty="0"/>
              <a:t>-</a:t>
            </a:r>
            <a:r>
              <a:rPr lang="fr-FR" sz="2000" dirty="0">
                <a:latin typeface="Times New Roman" panose="02020603050405020304" pitchFamily="18" charset="0"/>
                <a:cs typeface="Times New Roman" panose="02020603050405020304" pitchFamily="18" charset="0"/>
              </a:rPr>
              <a:t>alimentation équilibrée et nutritive </a:t>
            </a:r>
          </a:p>
          <a:p>
            <a:r>
              <a:rPr lang="fr-FR" sz="2000" dirty="0">
                <a:latin typeface="Times New Roman" panose="02020603050405020304" pitchFamily="18" charset="0"/>
                <a:cs typeface="Times New Roman" panose="02020603050405020304" pitchFamily="18" charset="0"/>
              </a:rPr>
              <a:t>-activité physique régulière</a:t>
            </a:r>
          </a:p>
          <a:p>
            <a:r>
              <a:rPr lang="fr-FR" sz="2000" dirty="0">
                <a:latin typeface="Times New Roman" panose="02020603050405020304" pitchFamily="18" charset="0"/>
                <a:cs typeface="Times New Roman" panose="02020603050405020304" pitchFamily="18" charset="0"/>
              </a:rPr>
              <a:t>-gestion adéquate du stress</a:t>
            </a:r>
          </a:p>
          <a:p>
            <a:r>
              <a:rPr lang="fr-FR" sz="2000" dirty="0">
                <a:latin typeface="Times New Roman" panose="02020603050405020304" pitchFamily="18" charset="0"/>
                <a:cs typeface="Times New Roman" panose="02020603050405020304" pitchFamily="18" charset="0"/>
              </a:rPr>
              <a:t>-sommeil suffisant et de qualité </a:t>
            </a:r>
          </a:p>
          <a:p>
            <a:r>
              <a:rPr lang="fr-FR" sz="2000" dirty="0">
                <a:latin typeface="Times New Roman" panose="02020603050405020304" pitchFamily="18" charset="0"/>
                <a:cs typeface="Times New Roman" panose="02020603050405020304" pitchFamily="18" charset="0"/>
              </a:rPr>
              <a:t>-évitement du tabac, de l’alcool et des </a:t>
            </a:r>
            <a:r>
              <a:rPr lang="fr-FR" sz="2000" dirty="0" smtClean="0">
                <a:latin typeface="Times New Roman" panose="02020603050405020304" pitchFamily="18" charset="0"/>
                <a:cs typeface="Times New Roman" panose="02020603050405020304" pitchFamily="18" charset="0"/>
              </a:rPr>
              <a:t>drogues</a:t>
            </a:r>
          </a:p>
          <a:p>
            <a:endParaRPr lang="fr-FR" dirty="0"/>
          </a:p>
          <a:p>
            <a:r>
              <a:rPr lang="fr-FR" sz="2400" b="1" dirty="0">
                <a:latin typeface="Times New Roman" panose="02020603050405020304" pitchFamily="18" charset="0"/>
                <a:cs typeface="Times New Roman" panose="02020603050405020304" pitchFamily="18" charset="0"/>
              </a:rPr>
              <a:t>Suivi médical régulier </a:t>
            </a:r>
            <a:r>
              <a:rPr lang="fr-FR" b="1" dirty="0" smtClean="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-examens de dépistage précoce</a:t>
            </a:r>
          </a:p>
          <a:p>
            <a:r>
              <a:rPr lang="fr-FR" dirty="0">
                <a:latin typeface="Times New Roman" panose="02020603050405020304" pitchFamily="18" charset="0"/>
                <a:cs typeface="Times New Roman" panose="02020603050405020304" pitchFamily="18" charset="0"/>
              </a:rPr>
              <a:t>-vaccination à jour</a:t>
            </a:r>
          </a:p>
          <a:p>
            <a:r>
              <a:rPr lang="fr-FR" dirty="0">
                <a:latin typeface="Times New Roman" panose="02020603050405020304" pitchFamily="18" charset="0"/>
                <a:cs typeface="Times New Roman" panose="02020603050405020304" pitchFamily="18" charset="0"/>
              </a:rPr>
              <a:t>-suivi des maladies </a:t>
            </a:r>
            <a:r>
              <a:rPr lang="fr-FR" dirty="0" smtClean="0">
                <a:latin typeface="Times New Roman" panose="02020603050405020304" pitchFamily="18" charset="0"/>
                <a:cs typeface="Times New Roman" panose="02020603050405020304" pitchFamily="18" charset="0"/>
              </a:rPr>
              <a:t>chroniques</a:t>
            </a:r>
          </a:p>
          <a:p>
            <a:endParaRPr lang="fr-FR" dirty="0"/>
          </a:p>
          <a:p>
            <a:r>
              <a:rPr lang="fr-FR" sz="2400" b="1" dirty="0">
                <a:latin typeface="Times New Roman" panose="02020603050405020304" pitchFamily="18" charset="0"/>
                <a:cs typeface="Times New Roman" panose="02020603050405020304" pitchFamily="18" charset="0"/>
              </a:rPr>
              <a:t>Environnement favorable </a:t>
            </a:r>
            <a:r>
              <a:rPr lang="fr-FR" sz="2400" b="1" dirty="0" smtClean="0">
                <a:latin typeface="Times New Roman" panose="02020603050405020304" pitchFamily="18" charset="0"/>
                <a:cs typeface="Times New Roman" panose="02020603050405020304" pitchFamily="18" charset="0"/>
              </a:rPr>
              <a:t>:</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-air et eau propres</a:t>
            </a:r>
          </a:p>
          <a:p>
            <a:r>
              <a:rPr lang="fr-FR" sz="2000" dirty="0">
                <a:latin typeface="Times New Roman" panose="02020603050405020304" pitchFamily="18" charset="0"/>
                <a:cs typeface="Times New Roman" panose="02020603050405020304" pitchFamily="18" charset="0"/>
              </a:rPr>
              <a:t>-accès aux soins de </a:t>
            </a:r>
            <a:r>
              <a:rPr lang="fr-FR" sz="2000" dirty="0" smtClean="0">
                <a:latin typeface="Times New Roman" panose="02020603050405020304" pitchFamily="18" charset="0"/>
                <a:cs typeface="Times New Roman" panose="02020603050405020304" pitchFamily="18" charset="0"/>
              </a:rPr>
              <a:t>santé</a:t>
            </a:r>
          </a:p>
          <a:p>
            <a:endParaRPr lang="fr-FR" sz="2000" dirty="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Facteurs psychosociaux positifs </a:t>
            </a:r>
            <a:r>
              <a:rPr lang="fr-FR" sz="2400" b="1" dirty="0" smtClean="0">
                <a:latin typeface="Times New Roman" panose="02020603050405020304" pitchFamily="18" charset="0"/>
                <a:cs typeface="Times New Roman" panose="02020603050405020304" pitchFamily="18" charset="0"/>
              </a:rPr>
              <a:t>:</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-soutien social et familial</a:t>
            </a:r>
          </a:p>
          <a:p>
            <a:r>
              <a:rPr lang="fr-FR" sz="2000" dirty="0">
                <a:latin typeface="Times New Roman" panose="02020603050405020304" pitchFamily="18" charset="0"/>
                <a:cs typeface="Times New Roman" panose="02020603050405020304" pitchFamily="18" charset="0"/>
              </a:rPr>
              <a:t>-estime de soi et sentiment de contrôle</a:t>
            </a:r>
          </a:p>
          <a:p>
            <a:r>
              <a:rPr lang="fr-FR" sz="2000" dirty="0">
                <a:latin typeface="Times New Roman" panose="02020603050405020304" pitchFamily="18" charset="0"/>
                <a:cs typeface="Times New Roman" panose="02020603050405020304" pitchFamily="18" charset="0"/>
              </a:rPr>
              <a:t>-capacité d’adaptation et de résilience</a:t>
            </a:r>
          </a:p>
          <a:p>
            <a:endParaRPr lang="fr-FR" dirty="0"/>
          </a:p>
          <a:p>
            <a:r>
              <a:rPr lang="fr-FR" dirty="0"/>
              <a:t> </a:t>
            </a:r>
          </a:p>
          <a:p>
            <a:endParaRPr lang="fr-FR" sz="2000" dirty="0">
              <a:latin typeface="Times New Roman" panose="02020603050405020304" pitchFamily="18" charset="0"/>
              <a:cs typeface="Times New Roman" panose="02020603050405020304" pitchFamily="18" charset="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4975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fr-FR" b="1" dirty="0" smtClean="0"/>
          </a:p>
          <a:p>
            <a:r>
              <a:rPr lang="fr-FR" sz="2400" b="1" dirty="0" smtClean="0">
                <a:latin typeface="Times New Roman" panose="02020603050405020304" pitchFamily="18" charset="0"/>
                <a:cs typeface="Times New Roman" panose="02020603050405020304" pitchFamily="18" charset="0"/>
              </a:rPr>
              <a:t>2</a:t>
            </a:r>
            <a:r>
              <a:rPr lang="fr-FR" sz="2400" b="1" dirty="0">
                <a:latin typeface="Times New Roman" panose="02020603050405020304" pitchFamily="18" charset="0"/>
                <a:cs typeface="Times New Roman" panose="02020603050405020304" pitchFamily="18" charset="0"/>
              </a:rPr>
              <a:t>. Facteurs de risque :</a:t>
            </a:r>
          </a:p>
          <a:p>
            <a:r>
              <a:rPr lang="fr-FR" sz="2400" b="1" dirty="0">
                <a:latin typeface="Times New Roman" panose="02020603050405020304" pitchFamily="18" charset="0"/>
                <a:cs typeface="Times New Roman" panose="02020603050405020304" pitchFamily="18" charset="0"/>
              </a:rPr>
              <a:t>Mode de vie malsain </a:t>
            </a:r>
            <a:r>
              <a:rPr lang="fr-FR" sz="2400" b="1" dirty="0" smtClean="0">
                <a:latin typeface="Times New Roman" panose="02020603050405020304" pitchFamily="18" charset="0"/>
                <a:cs typeface="Times New Roman" panose="02020603050405020304" pitchFamily="18" charset="0"/>
              </a:rPr>
              <a:t>:</a:t>
            </a:r>
          </a:p>
          <a:p>
            <a:endParaRPr lang="fr-FR" sz="2400" b="1"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-alimentation riche en graisses, sucres et sel</a:t>
            </a:r>
          </a:p>
          <a:p>
            <a:r>
              <a:rPr lang="fr-FR" sz="2000" dirty="0">
                <a:latin typeface="Times New Roman" panose="02020603050405020304" pitchFamily="18" charset="0"/>
                <a:cs typeface="Times New Roman" panose="02020603050405020304" pitchFamily="18" charset="0"/>
              </a:rPr>
              <a:t>-stress élève et gestion </a:t>
            </a:r>
            <a:r>
              <a:rPr lang="fr-FR" sz="2000" dirty="0" smtClean="0">
                <a:latin typeface="Times New Roman" panose="02020603050405020304" pitchFamily="18" charset="0"/>
                <a:cs typeface="Times New Roman" panose="02020603050405020304" pitchFamily="18" charset="0"/>
              </a:rPr>
              <a:t>inadéquate</a:t>
            </a:r>
          </a:p>
          <a:p>
            <a:endParaRPr lang="fr-FR" sz="2000" dirty="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Facteurs psychosociaux négatifs </a:t>
            </a:r>
            <a:r>
              <a:rPr lang="fr-FR" sz="2400" b="1" dirty="0" smtClean="0">
                <a:latin typeface="Times New Roman" panose="02020603050405020304" pitchFamily="18" charset="0"/>
                <a:cs typeface="Times New Roman" panose="02020603050405020304" pitchFamily="18" charset="0"/>
              </a:rPr>
              <a:t>:</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-isolement social</a:t>
            </a:r>
          </a:p>
          <a:p>
            <a:r>
              <a:rPr lang="fr-FR" sz="2000" dirty="0">
                <a:latin typeface="Times New Roman" panose="02020603050405020304" pitchFamily="18" charset="0"/>
                <a:cs typeface="Times New Roman" panose="02020603050405020304" pitchFamily="18" charset="0"/>
              </a:rPr>
              <a:t>-faible niveau d’éducation</a:t>
            </a:r>
          </a:p>
          <a:p>
            <a:r>
              <a:rPr lang="fr-FR" sz="2000" dirty="0">
                <a:latin typeface="Times New Roman" panose="02020603050405020304" pitchFamily="18" charset="0"/>
                <a:cs typeface="Times New Roman" panose="02020603050405020304" pitchFamily="18" charset="0"/>
              </a:rPr>
              <a:t>-pauvreté et précarité économique</a:t>
            </a:r>
          </a:p>
          <a:p>
            <a:r>
              <a:rPr lang="fr-FR" sz="2000" dirty="0">
                <a:latin typeface="Times New Roman" panose="02020603050405020304" pitchFamily="18" charset="0"/>
                <a:cs typeface="Times New Roman" panose="02020603050405020304" pitchFamily="18" charset="0"/>
              </a:rPr>
              <a:t>-discrimination et inégalités</a:t>
            </a: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39552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La </a:t>
            </a:r>
            <a:r>
              <a:rPr lang="fr-FR" sz="2400" b="1" dirty="0" smtClean="0">
                <a:latin typeface="Times New Roman" panose="02020603050405020304" pitchFamily="18" charset="0"/>
                <a:cs typeface="Times New Roman" panose="02020603050405020304" pitchFamily="18" charset="0"/>
              </a:rPr>
              <a:t>qualité</a:t>
            </a:r>
            <a:r>
              <a:rPr lang="en-US" sz="2400" b="1" dirty="0" smtClean="0">
                <a:latin typeface="Times New Roman" panose="02020603050405020304" pitchFamily="18" charset="0"/>
                <a:cs typeface="Times New Roman" panose="02020603050405020304" pitchFamily="18" charset="0"/>
              </a:rPr>
              <a:t> de vie:</a:t>
            </a:r>
          </a:p>
          <a:p>
            <a:endParaRPr lang="en-US" sz="2400" b="1"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La </a:t>
            </a:r>
            <a:r>
              <a:rPr lang="fr-FR" sz="2000" dirty="0" smtClean="0">
                <a:latin typeface="Times New Roman" panose="02020603050405020304" pitchFamily="18" charset="0"/>
                <a:cs typeface="Times New Roman" panose="02020603050405020304" pitchFamily="18" charset="0"/>
              </a:rPr>
              <a:t>qualité</a:t>
            </a:r>
            <a:r>
              <a:rPr lang="en-US" sz="2000" dirty="0" smtClean="0">
                <a:latin typeface="Times New Roman" panose="02020603050405020304" pitchFamily="18" charset="0"/>
                <a:cs typeface="Times New Roman" panose="02020603050405020304" pitchFamily="18" charset="0"/>
              </a:rPr>
              <a:t> de vie </a:t>
            </a:r>
            <a:r>
              <a:rPr lang="fr-FR" sz="2000" dirty="0" smtClean="0">
                <a:latin typeface="Times New Roman" panose="02020603050405020304" pitchFamily="18" charset="0"/>
                <a:cs typeface="Times New Roman" panose="02020603050405020304" pitchFamily="18" charset="0"/>
              </a:rPr>
              <a:t>est</a:t>
            </a:r>
            <a:r>
              <a:rPr lang="en-US" sz="2000"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essentielle</a:t>
            </a:r>
            <a:r>
              <a:rPr lang="en-US" sz="2000" dirty="0" smtClean="0">
                <a:latin typeface="Times New Roman" panose="02020603050405020304" pitchFamily="18" charset="0"/>
                <a:cs typeface="Times New Roman" panose="02020603050405020304" pitchFamily="18" charset="0"/>
              </a:rPr>
              <a:t> </a:t>
            </a:r>
            <a:r>
              <a:rPr lang="fr-FR" sz="2000" noProof="1" smtClean="0">
                <a:latin typeface="Times New Roman" panose="02020603050405020304" pitchFamily="18" charset="0"/>
                <a:cs typeface="Times New Roman" panose="02020603050405020304" pitchFamily="18" charset="0"/>
              </a:rPr>
              <a:t>dans</a:t>
            </a:r>
            <a:r>
              <a:rPr lang="en-US" sz="2000" dirty="0" smtClean="0">
                <a:latin typeface="Times New Roman" panose="02020603050405020304" pitchFamily="18" charset="0"/>
                <a:cs typeface="Times New Roman" panose="02020603050405020304" pitchFamily="18" charset="0"/>
              </a:rPr>
              <a:t> le </a:t>
            </a:r>
            <a:r>
              <a:rPr lang="fr-FR" sz="2000" dirty="0" smtClean="0">
                <a:latin typeface="Times New Roman" panose="02020603050405020304" pitchFamily="18" charset="0"/>
                <a:cs typeface="Times New Roman" panose="02020603050405020304" pitchFamily="18" charset="0"/>
              </a:rPr>
              <a:t>domaine</a:t>
            </a:r>
            <a:r>
              <a:rPr lang="en-US" sz="2000" dirty="0" smtClean="0">
                <a:latin typeface="Times New Roman" panose="02020603050405020304" pitchFamily="18" charset="0"/>
                <a:cs typeface="Times New Roman" panose="02020603050405020304" pitchFamily="18" charset="0"/>
              </a:rPr>
              <a:t> de la </a:t>
            </a:r>
            <a:r>
              <a:rPr lang="fr-FR" sz="2000" dirty="0" smtClean="0">
                <a:latin typeface="Times New Roman" panose="02020603050405020304" pitchFamily="18" charset="0"/>
                <a:cs typeface="Times New Roman" panose="02020603050405020304" pitchFamily="18" charset="0"/>
              </a:rPr>
              <a:t>psychologie</a:t>
            </a:r>
            <a:r>
              <a:rPr lang="en-US" sz="2000" dirty="0" smtClean="0">
                <a:latin typeface="Times New Roman" panose="02020603050405020304" pitchFamily="18" charset="0"/>
                <a:cs typeface="Times New Roman" panose="02020603050405020304" pitchFamily="18" charset="0"/>
              </a:rPr>
              <a:t> de la </a:t>
            </a:r>
            <a:r>
              <a:rPr lang="fr-FR" sz="2000" dirty="0" smtClean="0">
                <a:latin typeface="Times New Roman" panose="02020603050405020304" pitchFamily="18" charset="0"/>
                <a:cs typeface="Times New Roman" panose="02020603050405020304" pitchFamily="18" charset="0"/>
              </a:rPr>
              <a:t>santé</a:t>
            </a:r>
            <a:r>
              <a:rPr lang="en-US" sz="2000" dirty="0" smtClean="0">
                <a:latin typeface="Times New Roman" panose="02020603050405020304" pitchFamily="18" charset="0"/>
                <a:cs typeface="Times New Roman" panose="02020603050405020304" pitchFamily="18" charset="0"/>
              </a:rPr>
              <a:t>, car </a:t>
            </a:r>
            <a:r>
              <a:rPr lang="en-US" sz="2000" dirty="0" err="1" smtClean="0">
                <a:latin typeface="Times New Roman" panose="02020603050405020304" pitchFamily="18" charset="0"/>
                <a:cs typeface="Times New Roman" panose="02020603050405020304" pitchFamily="18" charset="0"/>
              </a:rPr>
              <a:t>elle</a:t>
            </a:r>
            <a:r>
              <a:rPr lang="en-US" sz="2000" dirty="0" smtClean="0">
                <a:latin typeface="Times New Roman" panose="02020603050405020304" pitchFamily="18" charset="0"/>
                <a:cs typeface="Times New Roman" panose="02020603050405020304" pitchFamily="18" charset="0"/>
              </a:rPr>
              <a:t> influence</a:t>
            </a:r>
          </a:p>
          <a:p>
            <a:r>
              <a:rPr lang="en-US" sz="2000" dirty="0">
                <a:latin typeface="Times New Roman" panose="02020603050405020304" pitchFamily="18" charset="0"/>
                <a:cs typeface="Times New Roman" panose="02020603050405020304" pitchFamily="18" charset="0"/>
              </a:rPr>
              <a:t>n</a:t>
            </a:r>
            <a:r>
              <a:rPr lang="en-US" sz="2000" dirty="0" smtClean="0">
                <a:latin typeface="Times New Roman" panose="02020603050405020304" pitchFamily="18" charset="0"/>
                <a:cs typeface="Times New Roman" panose="02020603050405020304" pitchFamily="18" charset="0"/>
              </a:rPr>
              <a:t>on </a:t>
            </a:r>
            <a:r>
              <a:rPr lang="fr-FR" sz="2000" noProof="1" smtClean="0">
                <a:latin typeface="Times New Roman" panose="02020603050405020304" pitchFamily="18" charset="0"/>
                <a:cs typeface="Times New Roman" panose="02020603050405020304" pitchFamily="18" charset="0"/>
              </a:rPr>
              <a:t>seulement</a:t>
            </a:r>
            <a:r>
              <a:rPr lang="en-US" sz="2000" dirty="0" smtClean="0">
                <a:latin typeface="Times New Roman" panose="02020603050405020304" pitchFamily="18" charset="0"/>
                <a:cs typeface="Times New Roman" panose="02020603050405020304" pitchFamily="18" charset="0"/>
              </a:rPr>
              <a:t> la santé physique, </a:t>
            </a:r>
            <a:r>
              <a:rPr lang="en-US" sz="2000" dirty="0" err="1" smtClean="0">
                <a:latin typeface="Times New Roman" panose="02020603050405020304" pitchFamily="18" charset="0"/>
                <a:cs typeface="Times New Roman" panose="02020603050405020304" pitchFamily="18" charset="0"/>
              </a:rPr>
              <a:t>mais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aussi</a:t>
            </a:r>
            <a:r>
              <a:rPr lang="en-US" sz="2000" dirty="0" smtClean="0">
                <a:latin typeface="Times New Roman" panose="02020603050405020304" pitchFamily="18" charset="0"/>
                <a:cs typeface="Times New Roman" panose="02020603050405020304" pitchFamily="18" charset="0"/>
              </a:rPr>
              <a:t> le </a:t>
            </a:r>
            <a:r>
              <a:rPr lang="fr-FR" sz="2000" dirty="0" smtClean="0">
                <a:latin typeface="Times New Roman" panose="02020603050405020304" pitchFamily="18" charset="0"/>
                <a:cs typeface="Times New Roman" panose="02020603050405020304" pitchFamily="18" charset="0"/>
              </a:rPr>
              <a:t>bien</a:t>
            </a:r>
            <a:r>
              <a:rPr lang="en-US" sz="2000" dirty="0" smtClean="0">
                <a:latin typeface="Times New Roman" panose="02020603050405020304" pitchFamily="18" charset="0"/>
                <a:cs typeface="Times New Roman" panose="02020603050405020304" pitchFamily="18" charset="0"/>
              </a:rPr>
              <a:t> </a:t>
            </a:r>
            <a:r>
              <a:rPr lang="fr-FR" sz="2000" noProof="1" smtClean="0">
                <a:latin typeface="Times New Roman" panose="02020603050405020304" pitchFamily="18" charset="0"/>
                <a:cs typeface="Times New Roman" panose="02020603050405020304" pitchFamily="18" charset="0"/>
              </a:rPr>
              <a:t>etre</a:t>
            </a:r>
            <a:r>
              <a:rPr lang="en-US" sz="2000" dirty="0" smtClean="0">
                <a:latin typeface="Times New Roman" panose="02020603050405020304" pitchFamily="18" charset="0"/>
                <a:cs typeface="Times New Roman" panose="02020603050405020304" pitchFamily="18" charset="0"/>
              </a:rPr>
              <a:t> general des </a:t>
            </a:r>
            <a:r>
              <a:rPr lang="en-US" sz="2000" dirty="0" err="1" smtClean="0">
                <a:latin typeface="Times New Roman" panose="02020603050405020304" pitchFamily="18" charset="0"/>
                <a:cs typeface="Times New Roman" panose="02020603050405020304" pitchFamily="18" charset="0"/>
              </a:rPr>
              <a:t>individus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En</a:t>
            </a:r>
            <a:r>
              <a:rPr lang="en-US" sz="2000" dirty="0" smtClean="0">
                <a:latin typeface="Times New Roman" panose="02020603050405020304" pitchFamily="18" charset="0"/>
                <a:cs typeface="Times New Roman" panose="02020603050405020304" pitchFamily="18" charset="0"/>
              </a:rPr>
              <a:t> integrant des</a:t>
            </a:r>
          </a:p>
          <a:p>
            <a:r>
              <a:rPr lang="en-US" sz="2000" dirty="0" smtClean="0">
                <a:latin typeface="Times New Roman" panose="02020603050405020304" pitchFamily="18" charset="0"/>
                <a:cs typeface="Times New Roman" panose="02020603050405020304" pitchFamily="18" charset="0"/>
              </a:rPr>
              <a:t>approaches psychologies, </a:t>
            </a:r>
            <a:r>
              <a:rPr lang="en-US" sz="2000" dirty="0" err="1" smtClean="0">
                <a:latin typeface="Times New Roman" panose="02020603050405020304" pitchFamily="18" charset="0"/>
                <a:cs typeface="Times New Roman" panose="02020603050405020304" pitchFamily="18" charset="0"/>
              </a:rPr>
              <a:t>il</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est</a:t>
            </a:r>
            <a:r>
              <a:rPr lang="en-US" sz="2000" dirty="0" smtClean="0">
                <a:latin typeface="Times New Roman" panose="02020603050405020304" pitchFamily="18" charset="0"/>
                <a:cs typeface="Times New Roman" panose="02020603050405020304" pitchFamily="18" charset="0"/>
              </a:rPr>
              <a:t> possible </a:t>
            </a:r>
            <a:r>
              <a:rPr lang="en-US" sz="2000" dirty="0" err="1" smtClean="0">
                <a:latin typeface="Times New Roman" panose="02020603050405020304" pitchFamily="18" charset="0"/>
                <a:cs typeface="Times New Roman" panose="02020603050405020304" pitchFamily="18" charset="0"/>
              </a:rPr>
              <a:t>d’améliorer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significativement</a:t>
            </a:r>
            <a:r>
              <a:rPr lang="en-US" sz="2000" dirty="0" smtClean="0">
                <a:latin typeface="Times New Roman" panose="02020603050405020304" pitchFamily="18" charset="0"/>
                <a:cs typeface="Times New Roman" panose="02020603050405020304" pitchFamily="18" charset="0"/>
              </a:rPr>
              <a:t> la </a:t>
            </a:r>
            <a:r>
              <a:rPr lang="en-US" sz="2000" dirty="0" err="1" smtClean="0">
                <a:latin typeface="Times New Roman" panose="02020603050405020304" pitchFamily="18" charset="0"/>
                <a:cs typeface="Times New Roman" panose="02020603050405020304" pitchFamily="18" charset="0"/>
              </a:rPr>
              <a:t>qualité</a:t>
            </a:r>
            <a:r>
              <a:rPr lang="en-US" sz="2000" dirty="0" smtClean="0">
                <a:latin typeface="Times New Roman" panose="02020603050405020304" pitchFamily="18" charset="0"/>
                <a:cs typeface="Times New Roman" panose="02020603050405020304" pitchFamily="18" charset="0"/>
              </a:rPr>
              <a:t> de vie des </a:t>
            </a:r>
            <a:r>
              <a:rPr lang="en-US" sz="2000" dirty="0" err="1" smtClean="0">
                <a:latin typeface="Times New Roman" panose="02020603050405020304" pitchFamily="18" charset="0"/>
                <a:cs typeface="Times New Roman" panose="02020603050405020304" pitchFamily="18" charset="0"/>
              </a:rPr>
              <a:t>personnes</a:t>
            </a:r>
            <a:r>
              <a:rPr lang="en-US" sz="2000" dirty="0" smtClean="0">
                <a:latin typeface="Times New Roman" panose="02020603050405020304" pitchFamily="18" charset="0"/>
                <a:cs typeface="Times New Roman" panose="02020603050405020304" pitchFamily="18" charset="0"/>
              </a:rPr>
              <a:t>, </a:t>
            </a:r>
          </a:p>
          <a:p>
            <a:r>
              <a:rPr lang="en-US" sz="2000" dirty="0" err="1" smtClean="0">
                <a:latin typeface="Times New Roman" panose="02020603050405020304" pitchFamily="18" charset="0"/>
                <a:cs typeface="Times New Roman" panose="02020603050405020304" pitchFamily="18" charset="0"/>
              </a:rPr>
              <a:t>en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particulier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celles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souffrant</a:t>
            </a:r>
            <a:r>
              <a:rPr lang="en-US" sz="2000" dirty="0" smtClean="0">
                <a:latin typeface="Times New Roman" panose="02020603050405020304" pitchFamily="18" charset="0"/>
                <a:cs typeface="Times New Roman" panose="02020603050405020304" pitchFamily="18" charset="0"/>
              </a:rPr>
              <a:t> de maladies </a:t>
            </a:r>
            <a:r>
              <a:rPr lang="en-US" sz="2000" dirty="0" err="1" smtClean="0">
                <a:latin typeface="Times New Roman" panose="02020603050405020304" pitchFamily="18" charset="0"/>
                <a:cs typeface="Times New Roman" panose="02020603050405020304" pitchFamily="18" charset="0"/>
              </a:rPr>
              <a:t>chroniques</a:t>
            </a:r>
            <a:r>
              <a:rPr lang="en-US" sz="2000" dirty="0" smtClean="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fr-FR" sz="2400" b="1" dirty="0" smtClean="0">
                <a:latin typeface="Times New Roman" panose="02020603050405020304" pitchFamily="18" charset="0"/>
                <a:cs typeface="Times New Roman" panose="02020603050405020304" pitchFamily="18" charset="0"/>
              </a:rPr>
              <a:t>Historique</a:t>
            </a:r>
            <a:r>
              <a:rPr lang="en-US" sz="2400" b="1" dirty="0" smtClean="0">
                <a:latin typeface="Times New Roman" panose="02020603050405020304" pitchFamily="18" charset="0"/>
                <a:cs typeface="Times New Roman" panose="02020603050405020304" pitchFamily="18" charset="0"/>
              </a:rPr>
              <a:t> et evolution du concept de </a:t>
            </a:r>
            <a:r>
              <a:rPr lang="en-US" sz="2400" b="1" dirty="0" err="1" smtClean="0">
                <a:latin typeface="Times New Roman" panose="02020603050405020304" pitchFamily="18" charset="0"/>
                <a:cs typeface="Times New Roman" panose="02020603050405020304" pitchFamily="18" charset="0"/>
              </a:rPr>
              <a:t>qualité</a:t>
            </a:r>
            <a:r>
              <a:rPr lang="en-US" sz="2400" b="1" dirty="0" smtClean="0">
                <a:latin typeface="Times New Roman" panose="02020603050405020304" pitchFamily="18" charset="0"/>
                <a:cs typeface="Times New Roman" panose="02020603050405020304" pitchFamily="18" charset="0"/>
              </a:rPr>
              <a:t> de vie:</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Le concept de </a:t>
            </a:r>
            <a:r>
              <a:rPr lang="fr-FR" sz="2000" dirty="0" smtClean="0">
                <a:latin typeface="Times New Roman" panose="02020603050405020304" pitchFamily="18" charset="0"/>
                <a:cs typeface="Times New Roman" panose="02020603050405020304" pitchFamily="18" charset="0"/>
              </a:rPr>
              <a:t>qualité</a:t>
            </a:r>
            <a:r>
              <a:rPr lang="en-US" sz="2000" dirty="0" smtClean="0">
                <a:latin typeface="Times New Roman" panose="02020603050405020304" pitchFamily="18" charset="0"/>
                <a:cs typeface="Times New Roman" panose="02020603050405020304" pitchFamily="18" charset="0"/>
              </a:rPr>
              <a:t> de vie </a:t>
            </a:r>
            <a:r>
              <a:rPr lang="en-US" sz="2000" dirty="0" err="1" smtClean="0">
                <a:latin typeface="Times New Roman" panose="02020603050405020304" pitchFamily="18" charset="0"/>
                <a:cs typeface="Times New Roman" panose="02020603050405020304" pitchFamily="18" charset="0"/>
              </a:rPr>
              <a:t>n’est</a:t>
            </a:r>
            <a:r>
              <a:rPr lang="en-US" sz="2000" dirty="0" smtClean="0">
                <a:latin typeface="Times New Roman" panose="02020603050405020304" pitchFamily="18" charset="0"/>
                <a:cs typeface="Times New Roman" panose="02020603050405020304" pitchFamily="18" charset="0"/>
              </a:rPr>
              <a:t> pas nouveau. </a:t>
            </a:r>
            <a:r>
              <a:rPr lang="en-US" sz="2000" dirty="0" err="1" smtClean="0">
                <a:latin typeface="Times New Roman" panose="02020603050405020304" pitchFamily="18" charset="0"/>
                <a:cs typeface="Times New Roman" panose="02020603050405020304" pitchFamily="18" charset="0"/>
              </a:rPr>
              <a:t>Historiquement</a:t>
            </a:r>
            <a:r>
              <a:rPr lang="en-US" sz="2000" dirty="0" smtClean="0">
                <a:latin typeface="Times New Roman" panose="02020603050405020304" pitchFamily="18" charset="0"/>
                <a:cs typeface="Times New Roman" panose="02020603050405020304" pitchFamily="18" charset="0"/>
              </a:rPr>
              <a:t> et de </a:t>
            </a:r>
            <a:r>
              <a:rPr lang="en-US" sz="2000" dirty="0" err="1" smtClean="0">
                <a:latin typeface="Times New Roman" panose="02020603050405020304" pitchFamily="18" charset="0"/>
                <a:cs typeface="Times New Roman" panose="02020603050405020304" pitchFamily="18" charset="0"/>
              </a:rPr>
              <a:t>maniére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schématique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comme</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Le </a:t>
            </a:r>
            <a:r>
              <a:rPr lang="fr-FR" sz="2000" dirty="0" smtClean="0">
                <a:latin typeface="Times New Roman" panose="02020603050405020304" pitchFamily="18" charset="0"/>
                <a:cs typeface="Times New Roman" panose="02020603050405020304" pitchFamily="18" charset="0"/>
              </a:rPr>
              <a:t>souligne</a:t>
            </a:r>
            <a:r>
              <a:rPr lang="en-US" sz="2000" dirty="0" smtClean="0">
                <a:latin typeface="Times New Roman" panose="02020603050405020304" pitchFamily="18" charset="0"/>
                <a:cs typeface="Times New Roman" panose="02020603050405020304" pitchFamily="18" charset="0"/>
              </a:rPr>
              <a:t> Martin (1999), </a:t>
            </a:r>
            <a:r>
              <a:rPr lang="en-US" sz="2000" dirty="0" err="1" smtClean="0">
                <a:latin typeface="Times New Roman" panose="02020603050405020304" pitchFamily="18" charset="0"/>
                <a:cs typeface="Times New Roman" panose="02020603050405020304" pitchFamily="18" charset="0"/>
              </a:rPr>
              <a:t>quatre</a:t>
            </a:r>
            <a:r>
              <a:rPr lang="en-US" sz="2000" dirty="0" smtClean="0">
                <a:latin typeface="Times New Roman" panose="02020603050405020304" pitchFamily="18" charset="0"/>
                <a:cs typeface="Times New Roman" panose="02020603050405020304" pitchFamily="18" charset="0"/>
              </a:rPr>
              <a:t> approaches </a:t>
            </a:r>
            <a:r>
              <a:rPr lang="en-US" sz="2000" dirty="0" err="1" smtClean="0">
                <a:latin typeface="Times New Roman" panose="02020603050405020304" pitchFamily="18" charset="0"/>
                <a:cs typeface="Times New Roman" panose="02020603050405020304" pitchFamily="18" charset="0"/>
              </a:rPr>
              <a:t>sont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envisagées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Ces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différentes</a:t>
            </a:r>
            <a:r>
              <a:rPr lang="en-US" sz="2000" dirty="0" smtClean="0">
                <a:latin typeface="Times New Roman" panose="02020603050405020304" pitchFamily="18" charset="0"/>
                <a:cs typeface="Times New Roman" panose="02020603050405020304" pitchFamily="18" charset="0"/>
              </a:rPr>
              <a:t> approaches </a:t>
            </a:r>
            <a:r>
              <a:rPr lang="en-US" sz="2000" dirty="0" err="1" smtClean="0">
                <a:latin typeface="Times New Roman" panose="02020603050405020304" pitchFamily="18" charset="0"/>
                <a:cs typeface="Times New Roman" panose="02020603050405020304" pitchFamily="18" charset="0"/>
              </a:rPr>
              <a:t>peuvent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etre</a:t>
            </a:r>
            <a:r>
              <a:rPr lang="en-US" sz="2000" dirty="0" smtClean="0">
                <a:latin typeface="Times New Roman" panose="02020603050405020304" pitchFamily="18" charset="0"/>
                <a:cs typeface="Times New Roman" panose="02020603050405020304" pitchFamily="18" charset="0"/>
              </a:rPr>
              <a:t> </a:t>
            </a:r>
          </a:p>
          <a:p>
            <a:r>
              <a:rPr lang="en-US" sz="2000" dirty="0" err="1" smtClean="0">
                <a:latin typeface="Times New Roman" panose="02020603050405020304" pitchFamily="18" charset="0"/>
                <a:cs typeface="Times New Roman" panose="02020603050405020304" pitchFamily="18" charset="0"/>
              </a:rPr>
              <a:t>d</a:t>
            </a:r>
            <a:r>
              <a:rPr lang="en-US" sz="2000" dirty="0" err="1">
                <a:latin typeface="Times New Roman" panose="02020603050405020304" pitchFamily="18" charset="0"/>
                <a:cs typeface="Times New Roman" panose="02020603050405020304" pitchFamily="18" charset="0"/>
              </a:rPr>
              <a:t>é</a:t>
            </a:r>
            <a:r>
              <a:rPr lang="en-US" sz="2000" dirty="0" err="1" smtClean="0">
                <a:latin typeface="Times New Roman" panose="02020603050405020304" pitchFamily="18" charset="0"/>
                <a:cs typeface="Times New Roman" panose="02020603050405020304" pitchFamily="18" charset="0"/>
              </a:rPr>
              <a:t>composes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périodes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d’intérest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en</a:t>
            </a:r>
            <a:r>
              <a:rPr lang="en-US" sz="2000" dirty="0" smtClean="0">
                <a:latin typeface="Times New Roman" panose="02020603050405020304" pitchFamily="18" charset="0"/>
                <a:cs typeface="Times New Roman" panose="02020603050405020304" pitchFamily="18" charset="0"/>
              </a:rPr>
              <a:t> function du </a:t>
            </a:r>
            <a:r>
              <a:rPr lang="en-US" sz="2000" dirty="0" err="1" smtClean="0">
                <a:latin typeface="Times New Roman" panose="02020603050405020304" pitchFamily="18" charset="0"/>
                <a:cs typeface="Times New Roman" panose="02020603050405020304" pitchFamily="18" charset="0"/>
              </a:rPr>
              <a:t>domaine</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ceux</a:t>
            </a:r>
            <a:r>
              <a:rPr lang="en-US" sz="2000" dirty="0" smtClean="0">
                <a:latin typeface="Times New Roman" panose="02020603050405020304" pitchFamily="18" charset="0"/>
                <a:cs typeface="Times New Roman" panose="02020603050405020304" pitchFamily="18" charset="0"/>
              </a:rPr>
              <a:t> qui </a:t>
            </a:r>
            <a:r>
              <a:rPr lang="en-US" sz="2000" dirty="0" err="1" smtClean="0">
                <a:latin typeface="Times New Roman" panose="02020603050405020304" pitchFamily="18" charset="0"/>
                <a:cs typeface="Times New Roman" panose="02020603050405020304" pitchFamily="18" charset="0"/>
              </a:rPr>
              <a:t>l’abordent</a:t>
            </a:r>
            <a:r>
              <a:rPr lang="en-US" sz="2000" dirty="0" smtClean="0">
                <a:latin typeface="Times New Roman" panose="02020603050405020304" pitchFamily="18" charset="0"/>
                <a:cs typeface="Times New Roman" panose="02020603050405020304" pitchFamily="18" charset="0"/>
              </a:rPr>
              <a:t>: philosophes,</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psychosociologues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politologues</a:t>
            </a:r>
            <a:r>
              <a:rPr lang="en-US" sz="2000" dirty="0" smtClean="0">
                <a:latin typeface="Times New Roman" panose="02020603050405020304" pitchFamily="18" charset="0"/>
                <a:cs typeface="Times New Roman" panose="02020603050405020304" pitchFamily="18" charset="0"/>
              </a:rPr>
              <a:t> et </a:t>
            </a:r>
            <a:r>
              <a:rPr lang="en-US" sz="2000" dirty="0" err="1" smtClean="0">
                <a:latin typeface="Times New Roman" panose="02020603050405020304" pitchFamily="18" charset="0"/>
                <a:cs typeface="Times New Roman" panose="02020603050405020304" pitchFamily="18" charset="0"/>
              </a:rPr>
              <a:t>médecins</a:t>
            </a:r>
            <a:r>
              <a:rPr lang="en-US" sz="2000" dirty="0" smtClean="0">
                <a:latin typeface="Times New Roman" panose="02020603050405020304" pitchFamily="18" charset="0"/>
                <a:cs typeface="Times New Roman" panose="02020603050405020304" pitchFamily="18" charset="0"/>
              </a:rPr>
              <a:t>. Nous </a:t>
            </a:r>
            <a:r>
              <a:rPr lang="en-US" sz="2000" dirty="0" err="1" smtClean="0">
                <a:latin typeface="Times New Roman" panose="02020603050405020304" pitchFamily="18" charset="0"/>
                <a:cs typeface="Times New Roman" panose="02020603050405020304" pitchFamily="18" charset="0"/>
              </a:rPr>
              <a:t>allons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briévement</a:t>
            </a:r>
            <a:r>
              <a:rPr lang="en-US" sz="2000" dirty="0" smtClean="0">
                <a:latin typeface="Times New Roman" panose="02020603050405020304" pitchFamily="18" charset="0"/>
                <a:cs typeface="Times New Roman" panose="02020603050405020304" pitchFamily="18" charset="0"/>
              </a:rPr>
              <a:t> resume </a:t>
            </a:r>
            <a:r>
              <a:rPr lang="en-US" sz="2000" dirty="0" err="1" smtClean="0">
                <a:latin typeface="Times New Roman" panose="02020603050405020304" pitchFamily="18" charset="0"/>
                <a:cs typeface="Times New Roman" panose="02020603050405020304" pitchFamily="18" charset="0"/>
              </a:rPr>
              <a:t>ces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différentes</a:t>
            </a:r>
            <a:r>
              <a:rPr lang="en-US" sz="2000" dirty="0" smtClean="0">
                <a:latin typeface="Times New Roman" panose="02020603050405020304" pitchFamily="18" charset="0"/>
                <a:cs typeface="Times New Roman" panose="02020603050405020304" pitchFamily="18" charset="0"/>
              </a:rPr>
              <a:t> approaches.</a:t>
            </a:r>
          </a:p>
          <a:p>
            <a:r>
              <a:rPr lang="fr-FR" sz="2000" dirty="0" smtClean="0">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21650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0972800" cy="8229600"/>
          </a:xfrm>
          <a:prstGeom prst="rect">
            <a:avLst/>
          </a:prstGeom>
          <a:solidFill>
            <a:srgbClr val="FFFFFF">
              <a:alpha val="75000"/>
            </a:srgbClr>
          </a:solidFill>
          <a:ln w="13811">
            <a:solidFill>
              <a:srgbClr val="FFFFFF">
                <a:alpha val="64000"/>
              </a:srgbClr>
            </a:solidFill>
            <a:prstDash val="solid"/>
          </a:ln>
        </p:spPr>
        <p:txBody>
          <a:bodyPr/>
          <a:lstStyle/>
          <a:p>
            <a:endParaRPr lang="fr-FR"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L approche philosophique, psychosociologique, politologue et l'approche médicale.</a:t>
            </a:r>
          </a:p>
          <a:p>
            <a:endParaRPr lang="fr-FR" sz="2000" dirty="0">
              <a:latin typeface="Times New Roman" panose="02020603050405020304" pitchFamily="18" charset="0"/>
              <a:cs typeface="Times New Roman" panose="02020603050405020304" pitchFamily="18" charset="0"/>
            </a:endParaRPr>
          </a:p>
          <a:p>
            <a:r>
              <a:rPr lang="fr-FR" sz="2400" b="1" dirty="0" smtClean="0">
                <a:latin typeface="Times New Roman" panose="02020603050405020304" pitchFamily="18" charset="0"/>
                <a:cs typeface="Times New Roman" panose="02020603050405020304" pitchFamily="18" charset="0"/>
              </a:rPr>
              <a:t>La qualité de vie: </a:t>
            </a:r>
            <a:r>
              <a:rPr lang="fr-FR" sz="2000" dirty="0" smtClean="0">
                <a:latin typeface="Times New Roman" panose="02020603050405020304" pitchFamily="18" charset="0"/>
                <a:cs typeface="Times New Roman" panose="02020603050405020304" pitchFamily="18" charset="0"/>
              </a:rPr>
              <a:t>celle de l’OMS (1993), qui considère la qualité de vie comme la perception qu’a</a:t>
            </a:r>
          </a:p>
          <a:p>
            <a:r>
              <a:rPr lang="fr-FR" sz="2000" dirty="0" smtClean="0">
                <a:latin typeface="Times New Roman" panose="02020603050405020304" pitchFamily="18" charset="0"/>
                <a:cs typeface="Times New Roman" panose="02020603050405020304" pitchFamily="18" charset="0"/>
              </a:rPr>
              <a:t>Un individu de sa place dans l’existence, dans le contexte de sa culture et de son système de valeurs en </a:t>
            </a:r>
          </a:p>
          <a:p>
            <a:r>
              <a:rPr lang="fr-FR" sz="2000" dirty="0">
                <a:latin typeface="Times New Roman" panose="02020603050405020304" pitchFamily="18" charset="0"/>
                <a:cs typeface="Times New Roman" panose="02020603050405020304" pitchFamily="18" charset="0"/>
              </a:rPr>
              <a:t>r</a:t>
            </a:r>
            <a:r>
              <a:rPr lang="fr-FR" sz="2000" dirty="0" smtClean="0">
                <a:latin typeface="Times New Roman" panose="02020603050405020304" pitchFamily="18" charset="0"/>
                <a:cs typeface="Times New Roman" panose="02020603050405020304" pitchFamily="18" charset="0"/>
              </a:rPr>
              <a:t>elation avec ses objectifs, ses attentes, ses normes….</a:t>
            </a:r>
          </a:p>
          <a:p>
            <a:r>
              <a:rPr lang="fr-FR" sz="2000" dirty="0" smtClean="0">
                <a:latin typeface="Times New Roman" panose="02020603050405020304" pitchFamily="18" charset="0"/>
                <a:cs typeface="Times New Roman" panose="02020603050405020304" pitchFamily="18" charset="0"/>
              </a:rPr>
              <a:t>C’est un concept intégrant de manière complexe la santé physique de la personne, son </a:t>
            </a:r>
            <a:r>
              <a:rPr lang="fr-FR" sz="2000" dirty="0" err="1" smtClean="0">
                <a:latin typeface="Times New Roman" panose="02020603050405020304" pitchFamily="18" charset="0"/>
                <a:cs typeface="Times New Roman" panose="02020603050405020304" pitchFamily="18" charset="0"/>
              </a:rPr>
              <a:t>etat</a:t>
            </a:r>
            <a:r>
              <a:rPr lang="fr-FR" sz="2000" dirty="0" smtClean="0">
                <a:latin typeface="Times New Roman" panose="02020603050405020304" pitchFamily="18" charset="0"/>
                <a:cs typeface="Times New Roman" panose="02020603050405020304" pitchFamily="18" charset="0"/>
              </a:rPr>
              <a:t> psychologique </a:t>
            </a:r>
          </a:p>
          <a:p>
            <a:r>
              <a:rPr lang="fr-FR" sz="2000" dirty="0">
                <a:latin typeface="Times New Roman" panose="02020603050405020304" pitchFamily="18" charset="0"/>
                <a:cs typeface="Times New Roman" panose="02020603050405020304" pitchFamily="18" charset="0"/>
              </a:rPr>
              <a:t>s</a:t>
            </a:r>
            <a:r>
              <a:rPr lang="fr-FR" sz="2000" dirty="0" smtClean="0">
                <a:latin typeface="Times New Roman" panose="02020603050405020304" pitchFamily="18" charset="0"/>
                <a:cs typeface="Times New Roman" panose="02020603050405020304" pitchFamily="18" charset="0"/>
              </a:rPr>
              <a:t>on  niveau d’indépendance, ses croyances personnelles, ses relations sociales, ainsi que sa relation aux </a:t>
            </a:r>
          </a:p>
          <a:p>
            <a:r>
              <a:rPr lang="fr-FR" sz="2000" dirty="0" smtClean="0">
                <a:latin typeface="Times New Roman" panose="02020603050405020304" pitchFamily="18" charset="0"/>
                <a:cs typeface="Times New Roman" panose="02020603050405020304" pitchFamily="18" charset="0"/>
              </a:rPr>
              <a:t>éléments essentiels de son environnement.</a:t>
            </a:r>
          </a:p>
          <a:p>
            <a:endParaRPr lang="fr-FR" sz="2000" dirty="0">
              <a:latin typeface="Times New Roman" panose="02020603050405020304" pitchFamily="18" charset="0"/>
              <a:cs typeface="Times New Roman" panose="02020603050405020304" pitchFamily="18" charset="0"/>
            </a:endParaRPr>
          </a:p>
          <a:p>
            <a:r>
              <a:rPr lang="fr-FR" sz="2400" b="1" dirty="0" smtClean="0">
                <a:latin typeface="Times New Roman" panose="02020603050405020304" pitchFamily="18" charset="0"/>
                <a:cs typeface="Times New Roman" panose="02020603050405020304" pitchFamily="18" charset="0"/>
              </a:rPr>
              <a:t>L’</a:t>
            </a:r>
            <a:r>
              <a:rPr lang="fr-FR" sz="2400" b="1" dirty="0">
                <a:latin typeface="Times New Roman" panose="02020603050405020304" pitchFamily="18" charset="0"/>
                <a:cs typeface="Times New Roman" panose="02020603050405020304" pitchFamily="18" charset="0"/>
              </a:rPr>
              <a:t>é</a:t>
            </a:r>
            <a:r>
              <a:rPr lang="fr-FR" sz="2400" b="1" dirty="0" smtClean="0">
                <a:latin typeface="Times New Roman" panose="02020603050405020304" pitchFamily="18" charset="0"/>
                <a:cs typeface="Times New Roman" panose="02020603050405020304" pitchFamily="18" charset="0"/>
              </a:rPr>
              <a:t>valuation de la qualité de vie:</a:t>
            </a:r>
          </a:p>
          <a:p>
            <a:r>
              <a:rPr lang="fr-FR" sz="2000" dirty="0" smtClean="0">
                <a:latin typeface="Times New Roman" panose="02020603050405020304" pitchFamily="18" charset="0"/>
                <a:cs typeface="Times New Roman" panose="02020603050405020304" pitchFamily="18" charset="0"/>
              </a:rPr>
              <a:t>Dans le domaine de la santé, la mesure de la qualité de vie s’adresse plus </a:t>
            </a:r>
            <a:r>
              <a:rPr lang="fr-FR" sz="2000" dirty="0" err="1" smtClean="0">
                <a:latin typeface="Times New Roman" panose="02020603050405020304" pitchFamily="18" charset="0"/>
                <a:cs typeface="Times New Roman" panose="02020603050405020304" pitchFamily="18" charset="0"/>
              </a:rPr>
              <a:t>particuliérement</a:t>
            </a:r>
            <a:r>
              <a:rPr lang="fr-FR" sz="2000" dirty="0" smtClean="0">
                <a:latin typeface="Times New Roman" panose="02020603050405020304" pitchFamily="18" charset="0"/>
                <a:cs typeface="Times New Roman" panose="02020603050405020304" pitchFamily="18" charset="0"/>
              </a:rPr>
              <a:t> aux sujets en </a:t>
            </a:r>
          </a:p>
          <a:p>
            <a:r>
              <a:rPr lang="fr-FR" sz="2000" dirty="0" smtClean="0">
                <a:latin typeface="Times New Roman" panose="02020603050405020304" pitchFamily="18" charset="0"/>
                <a:cs typeface="Times New Roman" panose="02020603050405020304" pitchFamily="18" charset="0"/>
              </a:rPr>
              <a:t>souffrance physique et ou psychique. Cette mesure suppose une prise de conscience par l’équipe soignante de l’échec relatif des </a:t>
            </a:r>
            <a:r>
              <a:rPr lang="fr-FR" sz="2000" dirty="0" err="1" smtClean="0">
                <a:latin typeface="Times New Roman" panose="02020603050405020304" pitchFamily="18" charset="0"/>
                <a:cs typeface="Times New Roman" panose="02020603050405020304" pitchFamily="18" charset="0"/>
              </a:rPr>
              <a:t>hétro</a:t>
            </a:r>
            <a:r>
              <a:rPr lang="fr-FR" sz="2000" dirty="0" smtClean="0">
                <a:latin typeface="Times New Roman" panose="02020603050405020304" pitchFamily="18" charset="0"/>
                <a:cs typeface="Times New Roman" panose="02020603050405020304" pitchFamily="18" charset="0"/>
              </a:rPr>
              <a:t>-évaluations conventionnelles et du </a:t>
            </a:r>
            <a:r>
              <a:rPr lang="fr-FR" sz="2000" dirty="0" err="1" smtClean="0">
                <a:latin typeface="Times New Roman" panose="02020603050405020304" pitchFamily="18" charset="0"/>
                <a:cs typeface="Times New Roman" panose="02020603050405020304" pitchFamily="18" charset="0"/>
              </a:rPr>
              <a:t>role</a:t>
            </a:r>
            <a:r>
              <a:rPr lang="fr-FR" sz="2000" dirty="0" smtClean="0">
                <a:latin typeface="Times New Roman" panose="02020603050405020304" pitchFamily="18" charset="0"/>
                <a:cs typeface="Times New Roman" panose="02020603050405020304" pitchFamily="18" charset="0"/>
              </a:rPr>
              <a:t> actif du patient dans la prise en considération de son vécu subjectif.</a:t>
            </a:r>
          </a:p>
          <a:p>
            <a:endParaRPr lang="fr-FR" sz="2000" dirty="0" smtClean="0">
              <a:latin typeface="Times New Roman" panose="02020603050405020304" pitchFamily="18" charset="0"/>
              <a:cs typeface="Times New Roman" panose="02020603050405020304" pitchFamily="18" charset="0"/>
            </a:endParaRPr>
          </a:p>
          <a:p>
            <a:r>
              <a:rPr lang="fr-FR" sz="2400" b="1" dirty="0" smtClean="0">
                <a:latin typeface="Times New Roman" panose="02020603050405020304" pitchFamily="18" charset="0"/>
                <a:cs typeface="Times New Roman" panose="02020603050405020304" pitchFamily="18" charset="0"/>
              </a:rPr>
              <a:t>Pathologies et qualité de vie:</a:t>
            </a:r>
          </a:p>
          <a:p>
            <a:endParaRPr lang="fr-FR" sz="2400" b="1"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Le terme de qualité de vie est concept qui englobe les </a:t>
            </a:r>
            <a:r>
              <a:rPr lang="fr-FR" sz="2000" dirty="0" err="1" smtClean="0">
                <a:latin typeface="Times New Roman" panose="02020603050405020304" pitchFamily="18" charset="0"/>
                <a:cs typeface="Times New Roman" panose="02020603050405020304" pitchFamily="18" charset="0"/>
              </a:rPr>
              <a:t>concéquences</a:t>
            </a:r>
            <a:r>
              <a:rPr lang="fr-FR" sz="2000" dirty="0" smtClean="0">
                <a:latin typeface="Times New Roman" panose="02020603050405020304" pitchFamily="18" charset="0"/>
                <a:cs typeface="Times New Roman" panose="02020603050405020304" pitchFamily="18" charset="0"/>
              </a:rPr>
              <a:t> physiques, psychologiques, sociales d’une maladie, par opposition à ses répercussions strictement clinique nous pouvons le rapprocher de la citations de l’OMS 1948.</a:t>
            </a:r>
          </a:p>
          <a:p>
            <a:r>
              <a:rPr lang="fr-FR" sz="2000" dirty="0" smtClean="0">
                <a:latin typeface="Times New Roman" panose="02020603050405020304" pitchFamily="18" charset="0"/>
                <a:cs typeface="Times New Roman" panose="02020603050405020304" pitchFamily="18" charset="0"/>
              </a:rPr>
              <a:t>-la santé n’est pas seulement l’absence de maladie ou d’infirmité mais un état complet de </a:t>
            </a:r>
            <a:r>
              <a:rPr lang="fr-FR" sz="2000" dirty="0" err="1" smtClean="0">
                <a:latin typeface="Times New Roman" panose="02020603050405020304" pitchFamily="18" charset="0"/>
                <a:cs typeface="Times New Roman" panose="02020603050405020304" pitchFamily="18" charset="0"/>
              </a:rPr>
              <a:t>bien-étre</a:t>
            </a:r>
            <a:r>
              <a:rPr lang="fr-FR" sz="2000" dirty="0" smtClean="0">
                <a:latin typeface="Times New Roman" panose="02020603050405020304" pitchFamily="18" charset="0"/>
                <a:cs typeface="Times New Roman" panose="02020603050405020304" pitchFamily="18" charset="0"/>
              </a:rPr>
              <a:t> physique, mental et social.</a:t>
            </a:r>
          </a:p>
          <a:p>
            <a:r>
              <a:rPr lang="fr-FR" sz="2000" dirty="0" smtClean="0">
                <a:latin typeface="Times New Roman" panose="02020603050405020304" pitchFamily="18" charset="0"/>
                <a:cs typeface="Times New Roman" panose="02020603050405020304" pitchFamily="18" charset="0"/>
              </a:rPr>
              <a:t>Cette citation a été complétée en 1986 par les éléments suivants:</a:t>
            </a:r>
          </a:p>
          <a:p>
            <a:r>
              <a:rPr lang="fr-FR" sz="2000" dirty="0" smtClean="0">
                <a:latin typeface="Times New Roman" panose="02020603050405020304" pitchFamily="18" charset="0"/>
                <a:cs typeface="Times New Roman" panose="02020603050405020304" pitchFamily="18" charset="0"/>
              </a:rPr>
              <a:t>.</a:t>
            </a:r>
            <a:endParaRPr lang="fr-FR" sz="2400" dirty="0" smtClean="0">
              <a:latin typeface="Times New Roman" panose="02020603050405020304" pitchFamily="18" charset="0"/>
              <a:cs typeface="Times New Roman" panose="02020603050405020304" pitchFamily="18" charset="0"/>
            </a:endParaRPr>
          </a:p>
          <a:p>
            <a:endParaRPr lang="fr-FR" sz="2000" dirty="0" smtClean="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  </a:t>
            </a:r>
          </a:p>
          <a:p>
            <a:r>
              <a:rPr lang="fr-FR" sz="2000" dirty="0" smtClean="0">
                <a:latin typeface="Times New Roman" panose="02020603050405020304" pitchFamily="18" charset="0"/>
                <a:cs typeface="Times New Roman" panose="02020603050405020304" pitchFamily="18" charset="0"/>
              </a:rPr>
              <a:t> </a:t>
            </a:r>
          </a:p>
          <a:p>
            <a:endParaRPr lang="fr-FR" sz="2000" noProof="1">
              <a:latin typeface="Times New Roman" panose="02020603050405020304" pitchFamily="18" charset="0"/>
              <a:cs typeface="Times New Roman" panose="02020603050405020304" pitchFamily="18" charset="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126858"/>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0972800" cy="8229600"/>
          </a:xfrm>
          <a:prstGeom prst="rect">
            <a:avLst/>
          </a:prstGeom>
          <a:solidFill>
            <a:srgbClr val="FFFFFF">
              <a:alpha val="75000"/>
            </a:srgbClr>
          </a:solidFill>
          <a:ln w="13811">
            <a:solidFill>
              <a:srgbClr val="FFFFFF">
                <a:alpha val="64000"/>
              </a:srgbClr>
            </a:solidFill>
            <a:prstDash val="solid"/>
          </a:ln>
        </p:spPr>
        <p:txBody>
          <a:bodyPr/>
          <a:lstStyle/>
          <a:p>
            <a:endParaRPr lang="fr-FR" dirty="0"/>
          </a:p>
          <a:p>
            <a:r>
              <a:rPr lang="fr-FR" sz="2000" dirty="0">
                <a:latin typeface="Times New Roman" panose="02020603050405020304" pitchFamily="18" charset="0"/>
                <a:cs typeface="Times New Roman" panose="02020603050405020304" pitchFamily="18" charset="0"/>
              </a:rPr>
              <a:t>La santé est une ressource de la vie quotidienne et non un but de la vie, la santé est ce qui permet à un groupe ou à individu d’une part de réaliser ses ambitions et de satisfaire ses besoins, et d’autre part d’évoluer avec le milieu ou de s’adapter à </a:t>
            </a:r>
            <a:r>
              <a:rPr lang="fr-FR" sz="2000" dirty="0" smtClean="0">
                <a:latin typeface="Times New Roman" panose="02020603050405020304" pitchFamily="18" charset="0"/>
                <a:cs typeface="Times New Roman" panose="02020603050405020304" pitchFamily="18" charset="0"/>
              </a:rPr>
              <a:t>celui-ci</a:t>
            </a:r>
            <a:endParaRPr lang="fr-FR" sz="2000" dirty="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L’évaluation de la qualité de vie est également essentielle dans le domaine suivants: la cancérologie les affections cardiaques, les affections chroniques invalidantes et la psychiatrie.</a:t>
            </a:r>
          </a:p>
          <a:p>
            <a:endParaRPr lang="fr-FR" sz="2000" dirty="0" smtClean="0">
              <a:latin typeface="Times New Roman" panose="02020603050405020304" pitchFamily="18" charset="0"/>
              <a:cs typeface="Times New Roman" panose="02020603050405020304" pitchFamily="18" charset="0"/>
            </a:endParaRPr>
          </a:p>
          <a:p>
            <a:r>
              <a:rPr lang="fr-FR" sz="2400" b="1" dirty="0" smtClean="0">
                <a:latin typeface="Times New Roman" panose="02020603050405020304" pitchFamily="18" charset="0"/>
                <a:cs typeface="Times New Roman" panose="02020603050405020304" pitchFamily="18" charset="0"/>
              </a:rPr>
              <a:t>Le rôle des traits de personnalité:</a:t>
            </a:r>
          </a:p>
          <a:p>
            <a:endParaRPr lang="fr-FR" sz="2400" b="1"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Dans les maladies organiques il </a:t>
            </a:r>
            <a:r>
              <a:rPr lang="fr-FR" sz="2000" dirty="0" err="1" smtClean="0">
                <a:latin typeface="Times New Roman" panose="02020603050405020304" pitchFamily="18" charset="0"/>
                <a:cs typeface="Times New Roman" panose="02020603050405020304" pitchFamily="18" charset="0"/>
              </a:rPr>
              <a:t>ya</a:t>
            </a:r>
            <a:r>
              <a:rPr lang="fr-FR" sz="2000" dirty="0" smtClean="0">
                <a:latin typeface="Times New Roman" panose="02020603050405020304" pitchFamily="18" charset="0"/>
                <a:cs typeface="Times New Roman" panose="02020603050405020304" pitchFamily="18" charset="0"/>
              </a:rPr>
              <a:t> 3 types de personnalité </a:t>
            </a:r>
          </a:p>
          <a:p>
            <a:r>
              <a:rPr lang="fr-FR" sz="2000" b="1" dirty="0" smtClean="0">
                <a:latin typeface="Times New Roman" panose="02020603050405020304" pitchFamily="18" charset="0"/>
                <a:cs typeface="Times New Roman" panose="02020603050405020304" pitchFamily="18" charset="0"/>
              </a:rPr>
              <a:t>1- le type A : Friedman et </a:t>
            </a:r>
            <a:r>
              <a:rPr lang="fr-FR" sz="2000" b="1" dirty="0" err="1" smtClean="0">
                <a:latin typeface="Times New Roman" panose="02020603050405020304" pitchFamily="18" charset="0"/>
                <a:cs typeface="Times New Roman" panose="02020603050405020304" pitchFamily="18" charset="0"/>
              </a:rPr>
              <a:t>Rosenman</a:t>
            </a:r>
            <a:r>
              <a:rPr lang="fr-FR" sz="2000" b="1" dirty="0" smtClean="0">
                <a:latin typeface="Times New Roman" panose="02020603050405020304" pitchFamily="18" charset="0"/>
                <a:cs typeface="Times New Roman" panose="02020603050405020304" pitchFamily="18" charset="0"/>
              </a:rPr>
              <a:t> 1959</a:t>
            </a:r>
          </a:p>
          <a:p>
            <a:r>
              <a:rPr lang="fr-FR" sz="2000" b="1" dirty="0" smtClean="0">
                <a:latin typeface="Times New Roman" panose="02020603050405020304" pitchFamily="18" charset="0"/>
                <a:cs typeface="Times New Roman" panose="02020603050405020304" pitchFamily="18" charset="0"/>
              </a:rPr>
              <a:t>Caractéristiques:</a:t>
            </a:r>
          </a:p>
          <a:p>
            <a:endParaRPr lang="fr-FR" sz="2000" b="1"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compétitifs- ambitieux, impatients et souvent en proie au stress, tendent à être hostiles et agressifs ce qui peut exacerber les réponses physiologiques au stress.</a:t>
            </a:r>
          </a:p>
          <a:p>
            <a:r>
              <a:rPr lang="fr-FR" sz="2000" dirty="0" smtClean="0">
                <a:latin typeface="Times New Roman" panose="02020603050405020304" pitchFamily="18" charset="0"/>
                <a:cs typeface="Times New Roman" panose="02020603050405020304" pitchFamily="18" charset="0"/>
              </a:rPr>
              <a:t>Les personnes de type A sont associés à un risque accru de maladie cardiovasculaires, notamment en raison de l’hypertension.</a:t>
            </a:r>
          </a:p>
          <a:p>
            <a:endParaRPr lang="fr-FR" sz="2000" b="1" dirty="0">
              <a:latin typeface="Times New Roman" panose="02020603050405020304" pitchFamily="18" charset="0"/>
              <a:cs typeface="Times New Roman" panose="02020603050405020304" pitchFamily="18" charset="0"/>
            </a:endParaRPr>
          </a:p>
          <a:p>
            <a:r>
              <a:rPr lang="fr-FR" sz="2000" b="1" dirty="0" smtClean="0">
                <a:latin typeface="Times New Roman" panose="02020603050405020304" pitchFamily="18" charset="0"/>
                <a:cs typeface="Times New Roman" panose="02020603050405020304" pitchFamily="18" charset="0"/>
              </a:rPr>
              <a:t>2-le type B: Kaplan 1992</a:t>
            </a:r>
          </a:p>
          <a:p>
            <a:r>
              <a:rPr lang="fr-FR" sz="2000" dirty="0" smtClean="0">
                <a:latin typeface="Times New Roman" panose="02020603050405020304" pitchFamily="18" charset="0"/>
                <a:cs typeface="Times New Roman" panose="02020603050405020304" pitchFamily="18" charset="0"/>
              </a:rPr>
              <a:t>Plus détendus, moins compétitifs et souvent plus patients.</a:t>
            </a:r>
          </a:p>
          <a:p>
            <a:endParaRPr lang="fr-FR" sz="2000" dirty="0">
              <a:latin typeface="Times New Roman" panose="02020603050405020304" pitchFamily="18" charset="0"/>
              <a:cs typeface="Times New Roman" panose="02020603050405020304" pitchFamily="18" charset="0"/>
            </a:endParaRPr>
          </a:p>
          <a:p>
            <a:r>
              <a:rPr lang="fr-FR" sz="2000" b="1" dirty="0" smtClean="0">
                <a:latin typeface="Times New Roman" panose="02020603050405020304" pitchFamily="18" charset="0"/>
                <a:cs typeface="Times New Roman" panose="02020603050405020304" pitchFamily="18" charset="0"/>
              </a:rPr>
              <a:t>3-le type C:</a:t>
            </a:r>
          </a:p>
          <a:p>
            <a:r>
              <a:rPr lang="fr-FR" sz="2000" dirty="0" smtClean="0">
                <a:latin typeface="Times New Roman" panose="02020603050405020304" pitchFamily="18" charset="0"/>
                <a:cs typeface="Times New Roman" panose="02020603050405020304" pitchFamily="18" charset="0"/>
              </a:rPr>
              <a:t>Souvent associés à des traits comme la conformité, la dépendance au regard des autres, et une tendance à réprimer les émotions, il peuvent avoir des difficultés à exprimer leurs sentiments ce qui peut mener à une internalisation du stress.</a:t>
            </a:r>
            <a:endParaRPr lang="fr-FR" sz="2000" dirty="0">
              <a:latin typeface="Times New Roman" panose="02020603050405020304" pitchFamily="18" charset="0"/>
              <a:cs typeface="Times New Roman" panose="02020603050405020304" pitchFamily="18" charset="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05319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0972800" cy="8229600"/>
          </a:xfrm>
          <a:prstGeom prst="rect">
            <a:avLst/>
          </a:prstGeom>
          <a:solidFill>
            <a:srgbClr val="FFFFFF">
              <a:alpha val="75000"/>
            </a:srgbClr>
          </a:solidFill>
          <a:ln w="13811">
            <a:solidFill>
              <a:srgbClr val="FFFFFF">
                <a:alpha val="64000"/>
              </a:srgbClr>
            </a:solidFill>
            <a:prstDash val="solid"/>
          </a:ln>
        </p:spPr>
        <p:txBody>
          <a:bodyPr/>
          <a:lstStyle/>
          <a:p>
            <a:endParaRPr lang="fr-FR" sz="2400" b="1" dirty="0" smtClean="0">
              <a:latin typeface="Times New Roman" panose="02020603050405020304" pitchFamily="18" charset="0"/>
              <a:cs typeface="Times New Roman" panose="02020603050405020304" pitchFamily="18" charset="0"/>
            </a:endParaRPr>
          </a:p>
          <a:p>
            <a:r>
              <a:rPr lang="fr-FR" sz="2400" b="1" dirty="0" smtClean="0">
                <a:latin typeface="Times New Roman" panose="02020603050405020304" pitchFamily="18" charset="0"/>
                <a:cs typeface="Times New Roman" panose="02020603050405020304" pitchFamily="18" charset="0"/>
              </a:rPr>
              <a:t>La résilience:</a:t>
            </a:r>
          </a:p>
          <a:p>
            <a:endParaRPr lang="fr-FR"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La résilience (</a:t>
            </a:r>
            <a:r>
              <a:rPr lang="fr-FR" sz="2000" dirty="0" err="1" smtClean="0">
                <a:latin typeface="Times New Roman" panose="02020603050405020304" pitchFamily="18" charset="0"/>
                <a:cs typeface="Times New Roman" panose="02020603050405020304" pitchFamily="18" charset="0"/>
              </a:rPr>
              <a:t>Hardiness</a:t>
            </a:r>
            <a:r>
              <a:rPr lang="fr-FR" sz="2000" dirty="0" smtClean="0">
                <a:latin typeface="Times New Roman" panose="02020603050405020304" pitchFamily="18" charset="0"/>
                <a:cs typeface="Times New Roman" panose="02020603050405020304" pitchFamily="18" charset="0"/>
              </a:rPr>
              <a:t>) est un ensemble de caractéristiques, selon </a:t>
            </a:r>
            <a:r>
              <a:rPr lang="fr-FR" sz="2000" dirty="0" err="1" smtClean="0">
                <a:latin typeface="Times New Roman" panose="02020603050405020304" pitchFamily="18" charset="0"/>
                <a:cs typeface="Times New Roman" panose="02020603050405020304" pitchFamily="18" charset="0"/>
              </a:rPr>
              <a:t>Kobassa</a:t>
            </a:r>
            <a:r>
              <a:rPr lang="fr-FR" sz="2000" dirty="0" smtClean="0">
                <a:latin typeface="Times New Roman" panose="02020603050405020304" pitchFamily="18" charset="0"/>
                <a:cs typeface="Times New Roman" panose="02020603050405020304" pitchFamily="18" charset="0"/>
              </a:rPr>
              <a:t> et ses </a:t>
            </a:r>
            <a:r>
              <a:rPr lang="fr-FR" sz="2000" dirty="0" err="1" smtClean="0">
                <a:latin typeface="Times New Roman" panose="02020603050405020304" pitchFamily="18" charset="0"/>
                <a:cs typeface="Times New Roman" panose="02020603050405020304" pitchFamily="18" charset="0"/>
              </a:rPr>
              <a:t>collégues</a:t>
            </a:r>
            <a:r>
              <a:rPr lang="fr-FR" sz="2000" dirty="0" smtClean="0">
                <a:latin typeface="Times New Roman" panose="02020603050405020304" pitchFamily="18" charset="0"/>
                <a:cs typeface="Times New Roman" panose="02020603050405020304" pitchFamily="18" charset="0"/>
              </a:rPr>
              <a:t> (1982), qui</a:t>
            </a:r>
          </a:p>
          <a:p>
            <a:r>
              <a:rPr lang="fr-FR" sz="2000" dirty="0" smtClean="0">
                <a:latin typeface="Times New Roman" panose="02020603050405020304" pitchFamily="18" charset="0"/>
                <a:cs typeface="Times New Roman" panose="02020603050405020304" pitchFamily="18" charset="0"/>
              </a:rPr>
              <a:t>se distingue chez les individus et les aide à résister aux événements stressants de la vie.</a:t>
            </a:r>
          </a:p>
          <a:p>
            <a:r>
              <a:rPr lang="fr-FR" sz="2000" dirty="0" smtClean="0">
                <a:latin typeface="Times New Roman" panose="02020603050405020304" pitchFamily="18" charset="0"/>
                <a:cs typeface="Times New Roman" panose="02020603050405020304" pitchFamily="18" charset="0"/>
              </a:rPr>
              <a:t>Parmi ces caractéristiques se trouvent l’engagement dans diverses activités ou la participation, une nature</a:t>
            </a:r>
          </a:p>
          <a:p>
            <a:r>
              <a:rPr lang="fr-FR" sz="2000" dirty="0">
                <a:latin typeface="Times New Roman" panose="02020603050405020304" pitchFamily="18" charset="0"/>
                <a:cs typeface="Times New Roman" panose="02020603050405020304" pitchFamily="18" charset="0"/>
              </a:rPr>
              <a:t>s</a:t>
            </a:r>
            <a:r>
              <a:rPr lang="fr-FR" sz="2000" dirty="0" smtClean="0">
                <a:latin typeface="Times New Roman" panose="02020603050405020304" pitchFamily="18" charset="0"/>
                <a:cs typeface="Times New Roman" panose="02020603050405020304" pitchFamily="18" charset="0"/>
              </a:rPr>
              <a:t>ociale, un goût pour le défi et les opportunités, ainsi qu’une tendance à interpréter les événements en termes de responsabilité personnelle et de contrôle.  </a:t>
            </a:r>
          </a:p>
          <a:p>
            <a:r>
              <a:rPr lang="fr-FR" sz="2000" dirty="0" smtClean="0">
                <a:latin typeface="Times New Roman" panose="02020603050405020304" pitchFamily="18" charset="0"/>
                <a:cs typeface="Times New Roman" panose="02020603050405020304" pitchFamily="18" charset="0"/>
              </a:rPr>
              <a:t>Le facteur de contrôle a été mesuré par Cohen et Edward en 1989.</a:t>
            </a:r>
          </a:p>
          <a:p>
            <a:r>
              <a:rPr lang="fr-FR" sz="2000" dirty="0" smtClean="0">
                <a:latin typeface="Times New Roman" panose="02020603050405020304" pitchFamily="18" charset="0"/>
                <a:cs typeface="Times New Roman" panose="02020603050405020304" pitchFamily="18" charset="0"/>
              </a:rPr>
              <a:t>Des études récentes ont montré que la résilience a un impact direct sur la santé. En effet, les individus qui se distinguent par leur résilience utilisent des stratégies de résistance actives lorsqu’ils sont confrontés à  des situations stressantes, telles que la résolution de problèmes et la recherche de soutien social. (</a:t>
            </a:r>
            <a:r>
              <a:rPr lang="fr-FR" sz="2000" dirty="0" err="1" smtClean="0">
                <a:latin typeface="Times New Roman" panose="02020603050405020304" pitchFamily="18" charset="0"/>
                <a:cs typeface="Times New Roman" panose="02020603050405020304" pitchFamily="18" charset="0"/>
              </a:rPr>
              <a:t>Horner</a:t>
            </a:r>
            <a:r>
              <a:rPr lang="fr-FR" sz="2000" dirty="0" smtClean="0">
                <a:latin typeface="Times New Roman" panose="02020603050405020304" pitchFamily="18" charset="0"/>
                <a:cs typeface="Times New Roman" panose="02020603050405020304" pitchFamily="18" charset="0"/>
              </a:rPr>
              <a:t>, 1998)</a:t>
            </a:r>
          </a:p>
          <a:p>
            <a:endParaRPr lang="fr-FR" sz="2000" dirty="0" smtClean="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50445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207280" y="848676"/>
            <a:ext cx="4443889" cy="694373"/>
          </a:xfrm>
          <a:prstGeom prst="rect">
            <a:avLst/>
          </a:prstGeom>
          <a:noFill/>
          <a:ln/>
        </p:spPr>
        <p:txBody>
          <a:bodyPr wrap="none" rtlCol="0" anchor="t"/>
          <a:lstStyle/>
          <a:p>
            <a:pPr>
              <a:lnSpc>
                <a:spcPts val="5468"/>
              </a:lnSpc>
            </a:pPr>
            <a:endParaRPr lang="en-US" sz="4374" b="1" kern="0" spc="-87" dirty="0">
              <a:solidFill>
                <a:srgbClr val="7030A0"/>
              </a:solidFill>
              <a:latin typeface="adonis-web" pitchFamily="34" charset="0"/>
              <a:ea typeface="adonis-web" pitchFamily="34" charset="-122"/>
              <a:cs typeface="adonis-web" pitchFamily="34" charset="-120"/>
            </a:endParaRPr>
          </a:p>
        </p:txBody>
      </p:sp>
      <p:sp>
        <p:nvSpPr>
          <p:cNvPr id="9" name="Shape 5"/>
          <p:cNvSpPr/>
          <p:nvPr/>
        </p:nvSpPr>
        <p:spPr>
          <a:xfrm>
            <a:off x="3657600" y="244929"/>
            <a:ext cx="10423116" cy="7674429"/>
          </a:xfrm>
          <a:prstGeom prst="roundRect">
            <a:avLst>
              <a:gd name="adj" fmla="val 5490"/>
            </a:avLst>
          </a:prstGeom>
          <a:solidFill>
            <a:srgbClr val="F0D4F7"/>
          </a:solidFill>
          <a:ln w="13811">
            <a:solidFill>
              <a:srgbClr val="E1A9EF"/>
            </a:solidFill>
            <a:prstDash val="solid"/>
          </a:ln>
        </p:spPr>
        <p:txBody>
          <a:bodyPr/>
          <a:lstStyle/>
          <a:p>
            <a:r>
              <a:rPr lang="fr-FR" sz="2400" b="1" dirty="0">
                <a:latin typeface="Times New Roman" panose="02020603050405020304" pitchFamily="18" charset="0"/>
                <a:cs typeface="Times New Roman" panose="02020603050405020304" pitchFamily="18" charset="0"/>
              </a:rPr>
              <a:t>Un aperçu historique du développement de modèles expliquant la santé et la maladie :</a:t>
            </a:r>
            <a:endParaRPr lang="fr-FR" sz="2400" dirty="0">
              <a:latin typeface="Times New Roman" panose="02020603050405020304" pitchFamily="18" charset="0"/>
              <a:cs typeface="Times New Roman" panose="02020603050405020304" pitchFamily="18" charset="0"/>
            </a:endParaRPr>
          </a:p>
          <a:p>
            <a:endParaRPr lang="fr-FR"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Cette </a:t>
            </a:r>
            <a:r>
              <a:rPr lang="fr-FR" sz="2000" dirty="0">
                <a:latin typeface="Times New Roman" panose="02020603050405020304" pitchFamily="18" charset="0"/>
                <a:cs typeface="Times New Roman" panose="02020603050405020304" pitchFamily="18" charset="0"/>
              </a:rPr>
              <a:t>notion de lien entre le psychisme et le corps s’est perpétuée au fil des siècles chez de nombreux scientifiques, </a:t>
            </a:r>
            <a:r>
              <a:rPr lang="ar-SA" sz="2000"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tels qu’Ibn </a:t>
            </a:r>
            <a:r>
              <a:rPr lang="fr-FR" sz="2000" dirty="0" err="1">
                <a:latin typeface="Times New Roman" panose="02020603050405020304" pitchFamily="18" charset="0"/>
                <a:cs typeface="Times New Roman" panose="02020603050405020304" pitchFamily="18" charset="0"/>
              </a:rPr>
              <a:t>Sina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Willes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Traussseau</a:t>
            </a:r>
            <a:r>
              <a:rPr lang="fr-FR" sz="2000" dirty="0">
                <a:latin typeface="Times New Roman" panose="02020603050405020304" pitchFamily="18" charset="0"/>
                <a:cs typeface="Times New Roman" panose="02020603050405020304" pitchFamily="18" charset="0"/>
              </a:rPr>
              <a:t>, et Pinel (1772-1867), jusqu’à l’émergence de la psychosomatique en 1918 (</a:t>
            </a:r>
            <a:r>
              <a:rPr lang="fr-FR" sz="2000" dirty="0" err="1">
                <a:latin typeface="Times New Roman" panose="02020603050405020304" pitchFamily="18" charset="0"/>
                <a:cs typeface="Times New Roman" panose="02020603050405020304" pitchFamily="18" charset="0"/>
              </a:rPr>
              <a:t>Haynal</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Passini</a:t>
            </a:r>
            <a:r>
              <a:rPr lang="fr-FR" sz="2000" dirty="0">
                <a:latin typeface="Times New Roman" panose="02020603050405020304" pitchFamily="18" charset="0"/>
                <a:cs typeface="Times New Roman" panose="02020603050405020304" pitchFamily="18" charset="0"/>
              </a:rPr>
              <a:t>, 1984).</a:t>
            </a:r>
          </a:p>
          <a:p>
            <a:endParaRPr lang="en-US" sz="2000" dirty="0" smtClean="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Malgré ces tentatives de relier les aspects physiques et psychiques, les nombreuses découvertes précises en chimie, physiologie et anatomie ont conduit les médecins à concevoir la maladie comme un trouble organique et mécanique résultant d'un dysfonctionnement physiologique et de lésions au niveau des organes et systèmes. Les facteurs psychologiques étaient alors souvent ignorés, considérés comme difficiles à interpréter et à valider (Bakal, 1979).</a:t>
            </a:r>
          </a:p>
          <a:p>
            <a:endParaRPr lang="en-US" sz="2000" dirty="0" smtClean="0">
              <a:latin typeface="Times New Roman" panose="02020603050405020304" pitchFamily="18" charset="0"/>
              <a:cs typeface="Times New Roman" panose="02020603050405020304" pitchFamily="18" charset="0"/>
            </a:endParaRPr>
          </a:p>
          <a:p>
            <a:r>
              <a:rPr lang="fr-FR" sz="2000" b="1" dirty="0" smtClean="0">
                <a:latin typeface="Times New Roman" panose="02020603050405020304" pitchFamily="18" charset="0"/>
                <a:cs typeface="Times New Roman" panose="02020603050405020304" pitchFamily="18" charset="0"/>
              </a:rPr>
              <a:t>Freud, en 1934,</a:t>
            </a:r>
            <a:r>
              <a:rPr lang="fr-FR" sz="2000" dirty="0" smtClean="0">
                <a:latin typeface="Times New Roman" panose="02020603050405020304" pitchFamily="18" charset="0"/>
                <a:cs typeface="Times New Roman" panose="02020603050405020304" pitchFamily="18" charset="0"/>
              </a:rPr>
              <a:t> a analysé les conflits œdipiens pour traiter les troubles somatiques, comme les cas d’hystérie de conversion. Il pensait que les traumatismes psychiques précoces de l’enfance contribuaient à l’apparition de symptômes organiques dans des organes spécifiques, tels que la cécité hystérique dans le cas de </a:t>
            </a:r>
            <a:r>
              <a:rPr lang="fr-FR" sz="2000" b="1" dirty="0" smtClean="0">
                <a:latin typeface="Times New Roman" panose="02020603050405020304" pitchFamily="18" charset="0"/>
                <a:cs typeface="Times New Roman" panose="02020603050405020304" pitchFamily="18" charset="0"/>
              </a:rPr>
              <a:t>Dora</a:t>
            </a:r>
            <a:r>
              <a:rPr lang="fr-FR" sz="2000" dirty="0" smtClean="0">
                <a:latin typeface="Times New Roman" panose="02020603050405020304" pitchFamily="18" charset="0"/>
                <a:cs typeface="Times New Roman" panose="02020603050405020304" pitchFamily="18" charset="0"/>
              </a:rPr>
              <a:t>, classés dans les troubles hystériques de conversion.</a:t>
            </a:r>
          </a:p>
          <a:p>
            <a:endParaRPr lang="fr-FR" dirty="0"/>
          </a:p>
        </p:txBody>
      </p:sp>
      <p:sp>
        <p:nvSpPr>
          <p:cNvPr id="11" name="Text 7"/>
          <p:cNvSpPr/>
          <p:nvPr/>
        </p:nvSpPr>
        <p:spPr>
          <a:xfrm>
            <a:off x="4490796" y="2540157"/>
            <a:ext cx="9306401" cy="1744192"/>
          </a:xfrm>
          <a:prstGeom prst="rect">
            <a:avLst/>
          </a:prstGeom>
          <a:noFill/>
          <a:ln/>
        </p:spPr>
        <p:txBody>
          <a:bodyPr wrap="square" rtlCol="0" anchor="t"/>
          <a:lstStyle/>
          <a:p>
            <a:pPr>
              <a:lnSpc>
                <a:spcPct val="150000"/>
              </a:lnSpc>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
        <p:nvSpPr>
          <p:cNvPr id="14" name="Text 10"/>
          <p:cNvSpPr/>
          <p:nvPr/>
        </p:nvSpPr>
        <p:spPr>
          <a:xfrm>
            <a:off x="4490799" y="5222668"/>
            <a:ext cx="9306400" cy="1918554"/>
          </a:xfrm>
          <a:prstGeom prst="rect">
            <a:avLst/>
          </a:prstGeom>
          <a:noFill/>
          <a:ln/>
        </p:spPr>
        <p:txBody>
          <a:bodyPr wrap="square" rtlCol="0" anchor="t"/>
          <a:lstStyle/>
          <a:p>
            <a:pPr>
              <a:lnSpc>
                <a:spcPct val="150000"/>
              </a:lnSpc>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4300" y="457200"/>
            <a:ext cx="10678886" cy="7772400"/>
          </a:xfrm>
          <a:prstGeom prst="rect">
            <a:avLst/>
          </a:prstGeom>
        </p:spPr>
      </p:pic>
      <p:sp>
        <p:nvSpPr>
          <p:cNvPr id="6" name="Text 2"/>
          <p:cNvSpPr/>
          <p:nvPr/>
        </p:nvSpPr>
        <p:spPr>
          <a:xfrm>
            <a:off x="751996" y="1578758"/>
            <a:ext cx="9835793" cy="1475874"/>
          </a:xfrm>
          <a:prstGeom prst="rect">
            <a:avLst/>
          </a:prstGeom>
          <a:noFill/>
          <a:ln/>
        </p:spPr>
        <p:txBody>
          <a:bodyPr wrap="square" rtlCol="0" anchor="t"/>
          <a:lstStyle/>
          <a:p>
            <a:pPr>
              <a:lnSpc>
                <a:spcPct val="150000"/>
              </a:lnSpc>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1"/>
          <p:cNvSpPr/>
          <p:nvPr/>
        </p:nvSpPr>
        <p:spPr>
          <a:xfrm>
            <a:off x="677937" y="621581"/>
            <a:ext cx="6563203" cy="694373"/>
          </a:xfrm>
          <a:prstGeom prst="rect">
            <a:avLst/>
          </a:prstGeom>
          <a:noFill/>
          <a:ln/>
        </p:spPr>
        <p:txBody>
          <a:bodyPr wrap="none" rtlCol="0" anchor="t"/>
          <a:lstStyle/>
          <a:p>
            <a:pPr>
              <a:lnSpc>
                <a:spcPts val="5468"/>
              </a:lnSpc>
            </a:pPr>
            <a:endParaRPr lang="en-US" sz="4374" b="1" kern="0" spc="-87" dirty="0">
              <a:solidFill>
                <a:srgbClr val="7030A0"/>
              </a:solidFill>
              <a:latin typeface="adonis-web" pitchFamily="34" charset="0"/>
              <a:ea typeface="adonis-web" pitchFamily="34" charset="-122"/>
              <a:cs typeface="adonis-web" pitchFamily="34" charset="-120"/>
            </a:endParaRPr>
          </a:p>
        </p:txBody>
      </p:sp>
      <p:sp>
        <p:nvSpPr>
          <p:cNvPr id="4" name="Rectangle 3"/>
          <p:cNvSpPr/>
          <p:nvPr/>
        </p:nvSpPr>
        <p:spPr>
          <a:xfrm>
            <a:off x="114300" y="1316598"/>
            <a:ext cx="10473489" cy="9635908"/>
          </a:xfrm>
          <a:prstGeom prst="rect">
            <a:avLst/>
          </a:prstGeom>
        </p:spPr>
        <p:txBody>
          <a:bodyPr wrap="square">
            <a:spAutoFit/>
          </a:bodyPr>
          <a:lstStyle/>
          <a:p>
            <a:pPr marL="342900" lvl="0" indent="-342900" algn="justLow">
              <a:lnSpc>
                <a:spcPct val="150000"/>
              </a:lnSpc>
              <a:spcAft>
                <a:spcPts val="800"/>
              </a:spcAft>
              <a:buFont typeface="+mj-lt"/>
              <a:buAutoNum type="arabicPeriod"/>
            </a:pPr>
            <a:r>
              <a:rPr lang="fr-FR" sz="2400" b="1" kern="100" dirty="0">
                <a:latin typeface="Times New Roman" panose="02020603050405020304" pitchFamily="18" charset="0"/>
                <a:ea typeface="Calibri" panose="020F0502020204030204" pitchFamily="34" charset="0"/>
                <a:cs typeface="Times New Roman" panose="02020603050405020304" pitchFamily="18" charset="0"/>
              </a:rPr>
              <a:t>Contribution de la psychanalyse dans l'interprétation de la santé et de la maladie </a:t>
            </a:r>
            <a:r>
              <a:rPr lang="fr-FR" sz="2400" b="1" kern="100"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24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lvl="0">
              <a:lnSpc>
                <a:spcPct val="150000"/>
              </a:lnSpc>
              <a:spcAft>
                <a:spcPts val="800"/>
              </a:spcAft>
            </a:pPr>
            <a:r>
              <a:rPr lang="fr-FR" sz="2000" kern="100" dirty="0" smtClean="0">
                <a:latin typeface="Times New Roman" panose="02020603050405020304" pitchFamily="18" charset="0"/>
                <a:ea typeface="Calibri" panose="020F0502020204030204" pitchFamily="34" charset="0"/>
                <a:cs typeface="Times New Roman" panose="02020603050405020304" pitchFamily="18" charset="0"/>
              </a:rPr>
              <a:t>Les </a:t>
            </a:r>
            <a:r>
              <a:rPr lang="fr-FR" sz="2000" kern="100" dirty="0">
                <a:latin typeface="Times New Roman" panose="02020603050405020304" pitchFamily="18" charset="0"/>
                <a:ea typeface="Calibri" panose="020F0502020204030204" pitchFamily="34" charset="0"/>
                <a:cs typeface="Times New Roman" panose="02020603050405020304" pitchFamily="18" charset="0"/>
              </a:rPr>
              <a:t>partisans de la psychanalyse s'accordent pour dire que les maladies psychosomatiques résultent de régressions et de fixations touchant les stades de développement, notamment au stade prégénital. </a:t>
            </a:r>
            <a:r>
              <a:rPr lang="fr-FR" sz="2000" b="1" kern="100" dirty="0">
                <a:latin typeface="Times New Roman" panose="02020603050405020304" pitchFamily="18" charset="0"/>
                <a:ea typeface="Calibri" panose="020F0502020204030204" pitchFamily="34" charset="0"/>
                <a:cs typeface="Times New Roman" panose="02020603050405020304" pitchFamily="18" charset="0"/>
              </a:rPr>
              <a:t>Marty (1976)</a:t>
            </a:r>
            <a:r>
              <a:rPr lang="fr-FR" sz="2000" kern="100" dirty="0">
                <a:latin typeface="Times New Roman" panose="02020603050405020304" pitchFamily="18" charset="0"/>
                <a:ea typeface="Calibri" panose="020F0502020204030204" pitchFamily="34" charset="0"/>
                <a:cs typeface="Times New Roman" panose="02020603050405020304" pitchFamily="18" charset="0"/>
              </a:rPr>
              <a:t> estime que les niveaux de fixation se développent progressivement en raison des résistances qui surviennent entre les mouvements évolutifs et les mouvements contre-évolutifs. Les mouvements évolutifs sont activés par le programme établi au début de la vie, tandis que les mouvements contre-évolutifs vont dans une direction opposée, ramenant l'organisation fonctionnelle à une étape antérieure moins structurée</a:t>
            </a:r>
            <a:r>
              <a:rPr lang="fr-FR" sz="2000" kern="100" dirty="0" smtClean="0">
                <a:latin typeface="Times New Roman" panose="02020603050405020304" pitchFamily="18" charset="0"/>
                <a:ea typeface="Calibri" panose="020F0502020204030204" pitchFamily="34" charset="0"/>
                <a:cs typeface="Times New Roman" panose="02020603050405020304" pitchFamily="18" charset="0"/>
              </a:rPr>
              <a:t>.« </a:t>
            </a:r>
          </a:p>
          <a:p>
            <a:r>
              <a:rPr lang="fr-FR" sz="2000" b="1" dirty="0">
                <a:latin typeface="Times New Roman" panose="02020603050405020304" pitchFamily="18" charset="0"/>
                <a:cs typeface="Times New Roman" panose="02020603050405020304" pitchFamily="18" charset="0"/>
              </a:rPr>
              <a:t>"Marty </a:t>
            </a:r>
            <a:r>
              <a:rPr lang="fr-FR" sz="2000" dirty="0">
                <a:latin typeface="Times New Roman" panose="02020603050405020304" pitchFamily="18" charset="0"/>
                <a:cs typeface="Times New Roman" panose="02020603050405020304" pitchFamily="18" charset="0"/>
              </a:rPr>
              <a:t>affirme que la dégradation de l'organisation psychique indique une progression de l'activité des pulsions de mort. C'est une situation qui se manifeste lorsque l'organisation activée par les pulsions de vie échoue, affectant ainsi les niveaux de développement et les stades de croissance </a:t>
            </a:r>
            <a:r>
              <a:rPr lang="fr-FR" sz="2000" b="1" dirty="0">
                <a:latin typeface="Times New Roman" panose="02020603050405020304" pitchFamily="18" charset="0"/>
                <a:cs typeface="Times New Roman" panose="02020603050405020304" pitchFamily="18" charset="0"/>
              </a:rPr>
              <a:t>(Marty, 1976, p. 104).</a:t>
            </a:r>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Les partisans de la psychanalyse estiment que les maladies psychosomatiques se situent à mi-chemin entre la névrose et la psychose et sont désignées par divers termes, notamment névrose d'organe (Névrose D'organe) et psychose d'organe (Psychose d'organe). </a:t>
            </a:r>
          </a:p>
          <a:p>
            <a:pPr marL="914400" algn="justLow">
              <a:lnSpc>
                <a:spcPct val="150000"/>
              </a:lnSpc>
              <a:spcAft>
                <a:spcPts val="800"/>
              </a:spcAft>
            </a:pPr>
            <a:endParaRPr lang="en-US" sz="1400" kern="100" dirty="0">
              <a:effectLst/>
              <a:latin typeface="Times New Roman" panose="02020603050405020304" pitchFamily="18" charset="0"/>
              <a:ea typeface="Calibri" panose="020F0502020204030204" pitchFamily="34" charset="0"/>
              <a:cs typeface="Arial" panose="020B0604020202020204" pitchFamily="34" charset="0"/>
            </a:endParaRPr>
          </a:p>
          <a:p>
            <a:pPr marL="914400" algn="justLow">
              <a:lnSpc>
                <a:spcPct val="150000"/>
              </a:lnSpc>
              <a:spcAft>
                <a:spcPts val="800"/>
              </a:spcAft>
            </a:pPr>
            <a:endParaRPr lang="en-US" sz="1400" kern="100" dirty="0" smtClean="0">
              <a:latin typeface="Times New Roman" panose="02020603050405020304" pitchFamily="18" charset="0"/>
              <a:ea typeface="Calibri" panose="020F0502020204030204" pitchFamily="34" charset="0"/>
              <a:cs typeface="Arial" panose="020B0604020202020204" pitchFamily="34" charset="0"/>
            </a:endParaRPr>
          </a:p>
          <a:p>
            <a:pPr marL="914400" algn="justLow">
              <a:lnSpc>
                <a:spcPct val="150000"/>
              </a:lnSpc>
              <a:spcAft>
                <a:spcPts val="800"/>
              </a:spcAft>
            </a:pPr>
            <a:endParaRPr lang="en-US" sz="1400" kern="100" dirty="0">
              <a:effectLst/>
              <a:latin typeface="Times New Roman" panose="02020603050405020304" pitchFamily="18" charset="0"/>
              <a:ea typeface="Calibri" panose="020F0502020204030204" pitchFamily="34" charset="0"/>
              <a:cs typeface="Arial" panose="020B0604020202020204" pitchFamily="34" charset="0"/>
            </a:endParaRPr>
          </a:p>
          <a:p>
            <a:pPr marL="914400" algn="justLow">
              <a:lnSpc>
                <a:spcPct val="150000"/>
              </a:lnSpc>
              <a:spcAft>
                <a:spcPts val="800"/>
              </a:spcAft>
            </a:pPr>
            <a:endParaRPr lang="en-US" sz="1400" kern="100" dirty="0" smtClean="0">
              <a:latin typeface="Times New Roman" panose="02020603050405020304" pitchFamily="18" charset="0"/>
              <a:ea typeface="Calibri" panose="020F0502020204030204" pitchFamily="34" charset="0"/>
              <a:cs typeface="Arial" panose="020B0604020202020204" pitchFamily="34" charset="0"/>
            </a:endParaRPr>
          </a:p>
          <a:p>
            <a:pPr marL="914400" algn="justLow">
              <a:lnSpc>
                <a:spcPct val="150000"/>
              </a:lnSpc>
              <a:spcAft>
                <a:spcPts val="800"/>
              </a:spcAft>
            </a:pPr>
            <a:endParaRPr lang="en-US" sz="1400" kern="100" dirty="0">
              <a:effectLst/>
              <a:latin typeface="Times New Roman" panose="02020603050405020304" pitchFamily="18" charset="0"/>
              <a:ea typeface="Calibri" panose="020F0502020204030204" pitchFamily="34" charset="0"/>
              <a:cs typeface="Arial" panose="020B0604020202020204" pitchFamily="34" charset="0"/>
            </a:endParaRPr>
          </a:p>
          <a:p>
            <a:pPr marL="914400" algn="justLow">
              <a:lnSpc>
                <a:spcPct val="150000"/>
              </a:lnSpc>
              <a:spcAft>
                <a:spcPts val="800"/>
              </a:spcAft>
            </a:pPr>
            <a:endParaRPr lang="en-US" sz="1400" kern="100" dirty="0" smtClean="0">
              <a:latin typeface="Times New Roman" panose="02020603050405020304" pitchFamily="18" charset="0"/>
              <a:ea typeface="Calibri" panose="020F0502020204030204" pitchFamily="34" charset="0"/>
              <a:cs typeface="Arial" panose="020B0604020202020204" pitchFamily="34" charset="0"/>
            </a:endParaRPr>
          </a:p>
          <a:p>
            <a:pPr marL="914400" algn="justLow">
              <a:lnSpc>
                <a:spcPct val="150000"/>
              </a:lnSpc>
              <a:spcAft>
                <a:spcPts val="800"/>
              </a:spcAft>
            </a:pPr>
            <a:endParaRPr lang="fr-FR"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3061817"/>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3804556" y="146956"/>
            <a:ext cx="10564587" cy="7968343"/>
          </a:xfrm>
          <a:prstGeom prst="rect">
            <a:avLst/>
          </a:prstGeom>
          <a:solidFill>
            <a:srgbClr val="FFFFFF">
              <a:alpha val="75000"/>
            </a:srgbClr>
          </a:solidFill>
          <a:ln w="13811">
            <a:solidFill>
              <a:srgbClr val="FFFFFF">
                <a:alpha val="64000"/>
              </a:srgbClr>
            </a:solidFill>
            <a:prstDash val="solid"/>
          </a:ln>
        </p:spPr>
        <p:txBody>
          <a:bodyPr/>
          <a:lstStyle/>
          <a:p>
            <a:r>
              <a:rPr lang="fr-FR" sz="2000" b="1" dirty="0">
                <a:latin typeface="Times New Roman" panose="02020603050405020304" pitchFamily="18" charset="0"/>
                <a:cs typeface="Times New Roman" panose="02020603050405020304" pitchFamily="18" charset="0"/>
              </a:rPr>
              <a:t>Marty</a:t>
            </a:r>
            <a:r>
              <a:rPr lang="fr-FR" sz="2000" dirty="0">
                <a:latin typeface="Times New Roman" panose="02020603050405020304" pitchFamily="18" charset="0"/>
                <a:cs typeface="Times New Roman" panose="02020603050405020304" pitchFamily="18" charset="0"/>
              </a:rPr>
              <a:t> a introduit plusieurs concepts comme les névroses mentales, les névroses de caractère et les névroses de comportement (Névrose de comportement). Ces syndromes psychosomatiques ne peuvent avoir de sens que dans la compréhension du système psychique global de l'individu</a:t>
            </a:r>
            <a:r>
              <a:rPr lang="fr-FR" sz="2000"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Selon la perspective psychanalytique, définir la maladie psychosomatique nécessite de diagnostiquer le conflit existant entre les différents niveaux et d’identifier sa relation avec les troubles du patient </a:t>
            </a:r>
            <a:r>
              <a:rPr lang="fr-FR" sz="2000" b="1" dirty="0">
                <a:latin typeface="Times New Roman" panose="02020603050405020304" pitchFamily="18" charset="0"/>
                <a:cs typeface="Times New Roman" panose="02020603050405020304" pitchFamily="18" charset="0"/>
              </a:rPr>
              <a:t>(Ey et al., 1978).</a:t>
            </a:r>
            <a:r>
              <a:rPr lang="fr-FR" sz="2000" dirty="0">
                <a:latin typeface="Times New Roman" panose="02020603050405020304" pitchFamily="18" charset="0"/>
                <a:cs typeface="Times New Roman" panose="02020603050405020304" pitchFamily="18" charset="0"/>
              </a:rPr>
              <a:t> L'approche psychanalytique considère que les conflits que le patient rencontre dans ses relations avec son monde extérieur, qu'il transpose vers son monde intérieur, constituent la cause directe du développement de la maladie </a:t>
            </a:r>
            <a:r>
              <a:rPr lang="fr-FR" sz="2000" b="1" dirty="0">
                <a:latin typeface="Times New Roman" panose="02020603050405020304" pitchFamily="18" charset="0"/>
                <a:cs typeface="Times New Roman" panose="02020603050405020304" pitchFamily="18" charset="0"/>
              </a:rPr>
              <a:t>(Bergeret, 1986).</a:t>
            </a:r>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 Les tenants de cette approche soutiennent que ce conflit, s'il ne trouve pas d'issue ou de résolution, mène à des manifestations pathologiques de nature somatique ou </a:t>
            </a:r>
            <a:r>
              <a:rPr lang="fr-FR" sz="2000" dirty="0" smtClean="0">
                <a:latin typeface="Times New Roman" panose="02020603050405020304" pitchFamily="18" charset="0"/>
                <a:cs typeface="Times New Roman" panose="02020603050405020304" pitchFamily="18" charset="0"/>
              </a:rPr>
              <a:t>psychosomatique</a:t>
            </a:r>
          </a:p>
          <a:p>
            <a:endParaRPr lang="en-US"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Le conflit vécu génère des émotions négatives telles que la tension, la colère et l'anxiété. Ces émotions peuvent entraîner des troubles fonctionnels, se manifestant par le transfert de l'excitation du système nerveux central vers le système nerveux autonome, en raison de l'incapacité de l'individu à exprimer son anxiété, sa colère, sa tension ou son agressivité...</a:t>
            </a:r>
          </a:p>
          <a:p>
            <a:r>
              <a:rPr lang="fr-FR" sz="2000" dirty="0">
                <a:latin typeface="Times New Roman" panose="02020603050405020304" pitchFamily="18" charset="0"/>
                <a:cs typeface="Times New Roman" panose="02020603050405020304" pitchFamily="18" charset="0"/>
              </a:rPr>
              <a:t>La situation qui engendre la maladie présente un caractère affectif propre au patient concerné, en lien avec son passé, c’est-à-dire avec une problématique conflictuelle qu’il n’a pas réussi à résoudre</a:t>
            </a:r>
            <a:r>
              <a:rPr lang="fr-FR" sz="2000" b="1" dirty="0">
                <a:latin typeface="Times New Roman" panose="02020603050405020304" pitchFamily="18" charset="0"/>
                <a:cs typeface="Times New Roman" panose="02020603050405020304" pitchFamily="18" charset="0"/>
              </a:rPr>
              <a:t> (Bergeret, 1986)."</a:t>
            </a:r>
            <a:endParaRPr lang="fr-FR"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fr-FR" sz="2000" b="1" dirty="0">
                <a:latin typeface="Times New Roman" panose="02020603050405020304" pitchFamily="18" charset="0"/>
                <a:cs typeface="Times New Roman" panose="02020603050405020304" pitchFamily="18" charset="0"/>
              </a:rPr>
              <a:t>"Marty </a:t>
            </a:r>
            <a:r>
              <a:rPr lang="fr-FR" sz="2000" dirty="0">
                <a:latin typeface="Times New Roman" panose="02020603050405020304" pitchFamily="18" charset="0"/>
                <a:cs typeface="Times New Roman" panose="02020603050405020304" pitchFamily="18" charset="0"/>
              </a:rPr>
              <a:t>décrit la pensée du patient psychosomatique comme une pensée opératoire et l’associe à un langage dévitalisé. Ces théories d’orientation psychanalytique ont provoqué une véritable révolution dans le domaine de la santé et de la maladie, car elles ont marqué le point de départ des recherches scientifiques psychologiques et somatiques </a:t>
            </a:r>
            <a:r>
              <a:rPr lang="fr-FR" sz="2000" b="1" dirty="0">
                <a:latin typeface="Times New Roman" panose="02020603050405020304" pitchFamily="18" charset="0"/>
                <a:cs typeface="Times New Roman" panose="02020603050405020304" pitchFamily="18" charset="0"/>
              </a:rPr>
              <a:t>(</a:t>
            </a:r>
            <a:r>
              <a:rPr lang="fr-FR" sz="2000" b="1" dirty="0" err="1">
                <a:latin typeface="Times New Roman" panose="02020603050405020304" pitchFamily="18" charset="0"/>
                <a:cs typeface="Times New Roman" panose="02020603050405020304" pitchFamily="18" charset="0"/>
              </a:rPr>
              <a:t>Cottraux</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Haynal</a:t>
            </a:r>
            <a:r>
              <a:rPr lang="fr-FR" sz="2000" b="1" dirty="0">
                <a:latin typeface="Times New Roman" panose="02020603050405020304" pitchFamily="18" charset="0"/>
                <a:cs typeface="Times New Roman" panose="02020603050405020304" pitchFamily="18" charset="0"/>
              </a:rPr>
              <a:t> et </a:t>
            </a:r>
            <a:r>
              <a:rPr lang="fr-FR" sz="2000" b="1" dirty="0" err="1">
                <a:latin typeface="Times New Roman" panose="02020603050405020304" pitchFamily="18" charset="0"/>
                <a:cs typeface="Times New Roman" panose="02020603050405020304" pitchFamily="18" charset="0"/>
              </a:rPr>
              <a:t>Passini</a:t>
            </a:r>
            <a:r>
              <a:rPr lang="fr-FR" sz="2000" b="1" dirty="0">
                <a:latin typeface="Times New Roman" panose="02020603050405020304" pitchFamily="18" charset="0"/>
                <a:cs typeface="Times New Roman" panose="02020603050405020304" pitchFamily="18" charset="0"/>
              </a:rPr>
              <a:t>, 1983).</a:t>
            </a:r>
            <a:endParaRPr lang="fr-FR" sz="2000" dirty="0">
              <a:latin typeface="Times New Roman" panose="02020603050405020304" pitchFamily="18" charset="0"/>
              <a:cs typeface="Times New Roman" panose="02020603050405020304" pitchFamily="18" charset="0"/>
            </a:endParaRPr>
          </a:p>
          <a:p>
            <a:endParaRPr lang="fr-FR" dirty="0"/>
          </a:p>
          <a:p>
            <a:endParaRPr lang="fr-FR" dirty="0"/>
          </a:p>
        </p:txBody>
      </p:sp>
      <p:sp>
        <p:nvSpPr>
          <p:cNvPr id="6" name="Text 2"/>
          <p:cNvSpPr/>
          <p:nvPr/>
        </p:nvSpPr>
        <p:spPr>
          <a:xfrm>
            <a:off x="4586038" y="2512922"/>
            <a:ext cx="9071810" cy="1611065"/>
          </a:xfrm>
          <a:prstGeom prst="rect">
            <a:avLst/>
          </a:prstGeom>
          <a:noFill/>
          <a:ln/>
        </p:spPr>
        <p:txBody>
          <a:bodyPr wrap="square" rtlCol="0" anchor="t"/>
          <a:lstStyle/>
          <a:p>
            <a:pPr>
              <a:lnSpc>
                <a:spcPct val="150000"/>
              </a:lnSpc>
            </a:pPr>
            <a:endParaRPr lang="fr-FR" sz="2400" kern="0" spc="-35" dirty="0" smtClean="0">
              <a:solidFill>
                <a:srgbClr val="272525"/>
              </a:solidFill>
              <a:latin typeface="Source Sans Pro" pitchFamily="34" charset="0"/>
              <a:ea typeface="Source Sans Pro" pitchFamily="34" charset="-122"/>
              <a:cs typeface="Source Sans Pro" pitchFamily="34" charset="-12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2"/>
          <p:cNvSpPr/>
          <p:nvPr/>
        </p:nvSpPr>
        <p:spPr>
          <a:xfrm>
            <a:off x="4586038" y="5419224"/>
            <a:ext cx="9071810" cy="1539885"/>
          </a:xfrm>
          <a:prstGeom prst="rect">
            <a:avLst/>
          </a:prstGeom>
          <a:noFill/>
          <a:ln/>
        </p:spPr>
        <p:txBody>
          <a:bodyPr wrap="square" rtlCol="0" anchor="t"/>
          <a:lstStyle/>
          <a:p>
            <a:pPr>
              <a:lnSpc>
                <a:spcPct val="150000"/>
              </a:lnSpc>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
        <p:nvSpPr>
          <p:cNvPr id="8" name="Text 1"/>
          <p:cNvSpPr/>
          <p:nvPr/>
        </p:nvSpPr>
        <p:spPr>
          <a:xfrm>
            <a:off x="4586038" y="1584282"/>
            <a:ext cx="5010139" cy="694373"/>
          </a:xfrm>
          <a:prstGeom prst="rect">
            <a:avLst/>
          </a:prstGeom>
          <a:noFill/>
          <a:ln/>
        </p:spPr>
        <p:txBody>
          <a:bodyPr wrap="none" rtlCol="0" anchor="t"/>
          <a:lstStyle/>
          <a:p>
            <a:pPr>
              <a:lnSpc>
                <a:spcPts val="5468"/>
              </a:lnSpc>
            </a:pPr>
            <a:r>
              <a:rPr lang="en-US" sz="4374" kern="0" spc="-87" dirty="0" smtClean="0">
                <a:solidFill>
                  <a:srgbClr val="7030A0"/>
                </a:solidFill>
                <a:latin typeface="adonis-web" pitchFamily="34" charset="0"/>
                <a:ea typeface="adonis-web" pitchFamily="34" charset="-122"/>
                <a:cs typeface="adonis-web" pitchFamily="34" charset="-120"/>
              </a:rPr>
              <a:t> </a:t>
            </a:r>
            <a:endParaRPr lang="en-US" sz="4374" kern="0" spc="-87" dirty="0">
              <a:solidFill>
                <a:srgbClr val="7030A0"/>
              </a:solidFill>
              <a:latin typeface="adonis-web" pitchFamily="34" charset="0"/>
              <a:ea typeface="adonis-web" pitchFamily="34" charset="-122"/>
              <a:cs typeface="adonis-web" pitchFamily="34" charset="-120"/>
            </a:endParaRPr>
          </a:p>
        </p:txBody>
      </p:sp>
      <p:sp>
        <p:nvSpPr>
          <p:cNvPr id="11" name="Text 1"/>
          <p:cNvSpPr/>
          <p:nvPr/>
        </p:nvSpPr>
        <p:spPr>
          <a:xfrm>
            <a:off x="3657600" y="1584282"/>
            <a:ext cx="10842171" cy="5992175"/>
          </a:xfrm>
          <a:prstGeom prst="rect">
            <a:avLst/>
          </a:prstGeom>
          <a:noFill/>
          <a:ln/>
        </p:spPr>
        <p:txBody>
          <a:bodyPr wrap="none" rtlCol="0" anchor="t"/>
          <a:lstStyle/>
          <a:p>
            <a:pPr>
              <a:lnSpc>
                <a:spcPts val="5468"/>
              </a:lnSpc>
            </a:pPr>
            <a:endParaRPr lang="fr-FR" sz="4374" kern="0" spc="-87" dirty="0">
              <a:solidFill>
                <a:srgbClr val="7030A0"/>
              </a:solidFill>
              <a:latin typeface="adonis-web" pitchFamily="34" charset="0"/>
              <a:ea typeface="adonis-web" pitchFamily="34" charset="-122"/>
              <a:cs typeface="adonis-web" pitchFamily="34" charset="-120"/>
            </a:endParaRPr>
          </a:p>
        </p:txBody>
      </p:sp>
    </p:spTree>
    <p:extLst>
      <p:ext uri="{BB962C8B-B14F-4D97-AF65-F5344CB8AC3E}">
        <p14:creationId xmlns:p14="http://schemas.microsoft.com/office/powerpoint/2010/main" val="100701174"/>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212270" y="0"/>
            <a:ext cx="10564587" cy="8229599"/>
          </a:xfrm>
          <a:prstGeom prst="rect">
            <a:avLst/>
          </a:prstGeom>
          <a:solidFill>
            <a:srgbClr val="FFFFFF">
              <a:alpha val="75000"/>
            </a:srgbClr>
          </a:solidFill>
          <a:ln w="13811">
            <a:solidFill>
              <a:srgbClr val="FFFFFF">
                <a:alpha val="64000"/>
              </a:srgbClr>
            </a:solidFill>
            <a:prstDash val="solid"/>
          </a:ln>
        </p:spPr>
        <p:txBody>
          <a:bodyPr/>
          <a:lstStyle/>
          <a:p>
            <a:r>
              <a:rPr lang="fr-FR" sz="2400" b="1" dirty="0">
                <a:latin typeface="Times New Roman" panose="02020603050405020304" pitchFamily="18" charset="0"/>
                <a:cs typeface="Times New Roman" panose="02020603050405020304" pitchFamily="18" charset="0"/>
              </a:rPr>
              <a:t>2 - Contribution de la physiologie dans l'explication de la santé et de la </a:t>
            </a:r>
            <a:r>
              <a:rPr lang="fr-FR" sz="2400" b="1" dirty="0" smtClean="0">
                <a:latin typeface="Times New Roman" panose="02020603050405020304" pitchFamily="18" charset="0"/>
                <a:cs typeface="Times New Roman" panose="02020603050405020304" pitchFamily="18" charset="0"/>
              </a:rPr>
              <a:t>maladie:</a:t>
            </a:r>
          </a:p>
          <a:p>
            <a:r>
              <a:rPr lang="fr-FR" dirty="0"/>
              <a:t/>
            </a:r>
            <a:br>
              <a:rPr lang="fr-FR" dirty="0"/>
            </a:br>
            <a:r>
              <a:rPr lang="fr-FR" sz="2000" b="1" dirty="0">
                <a:latin typeface="Times New Roman" panose="02020603050405020304" pitchFamily="18" charset="0"/>
                <a:cs typeface="Times New Roman" panose="02020603050405020304" pitchFamily="18" charset="0"/>
              </a:rPr>
              <a:t>En 1929</a:t>
            </a:r>
            <a:r>
              <a:rPr lang="fr-FR" sz="2000" dirty="0">
                <a:latin typeface="Times New Roman" panose="02020603050405020304" pitchFamily="18" charset="0"/>
                <a:cs typeface="Times New Roman" panose="02020603050405020304" pitchFamily="18" charset="0"/>
              </a:rPr>
              <a:t>, le scientifique </a:t>
            </a:r>
            <a:r>
              <a:rPr lang="fr-FR" sz="2000" b="1" dirty="0">
                <a:latin typeface="Times New Roman" panose="02020603050405020304" pitchFamily="18" charset="0"/>
                <a:cs typeface="Times New Roman" panose="02020603050405020304" pitchFamily="18" charset="0"/>
              </a:rPr>
              <a:t>Cannon</a:t>
            </a:r>
            <a:r>
              <a:rPr lang="fr-FR" sz="2000" dirty="0">
                <a:latin typeface="Times New Roman" panose="02020603050405020304" pitchFamily="18" charset="0"/>
                <a:cs typeface="Times New Roman" panose="02020603050405020304" pitchFamily="18" charset="0"/>
              </a:rPr>
              <a:t> a contribué à clarifier la relation entre les aspects physiologiques et psychologiques. Il a mené des expériences sur des animaux soumis à des stimuli externes, entraînant chez eux des troubles organiques tels que l’ulcère gastrique, et a mis en évidence la libération d'adrénaline sous l'effet de stress causé par une douleur, un effort physique ou une forte </a:t>
            </a:r>
            <a:r>
              <a:rPr lang="fr-FR" sz="2000" dirty="0" smtClean="0">
                <a:latin typeface="Times New Roman" panose="02020603050405020304" pitchFamily="18" charset="0"/>
                <a:cs typeface="Times New Roman" panose="02020603050405020304" pitchFamily="18" charset="0"/>
              </a:rPr>
              <a:t>émotion. </a:t>
            </a:r>
            <a:r>
              <a:rPr lang="fr-FR" sz="2000" dirty="0">
                <a:latin typeface="Times New Roman" panose="02020603050405020304" pitchFamily="18" charset="0"/>
                <a:cs typeface="Times New Roman" panose="02020603050405020304" pitchFamily="18" charset="0"/>
              </a:rPr>
              <a:t>Il a ainsi formulé la théorie psychophysiologique de l’émotion, appelée théorie cortico-diencéphalique </a:t>
            </a:r>
            <a:r>
              <a:rPr lang="fr-FR" sz="2000" b="1" dirty="0">
                <a:latin typeface="Times New Roman" panose="02020603050405020304" pitchFamily="18" charset="0"/>
                <a:cs typeface="Times New Roman" panose="02020603050405020304" pitchFamily="18" charset="0"/>
              </a:rPr>
              <a:t>(</a:t>
            </a:r>
            <a:r>
              <a:rPr lang="fr-FR" sz="2000" b="1" dirty="0" err="1">
                <a:latin typeface="Times New Roman" panose="02020603050405020304" pitchFamily="18" charset="0"/>
                <a:cs typeface="Times New Roman" panose="02020603050405020304" pitchFamily="18" charset="0"/>
              </a:rPr>
              <a:t>Haynal</a:t>
            </a:r>
            <a:r>
              <a:rPr lang="fr-FR" sz="2000" b="1" dirty="0">
                <a:latin typeface="Times New Roman" panose="02020603050405020304" pitchFamily="18" charset="0"/>
                <a:cs typeface="Times New Roman" panose="02020603050405020304" pitchFamily="18" charset="0"/>
              </a:rPr>
              <a:t> et </a:t>
            </a:r>
            <a:r>
              <a:rPr lang="fr-FR" sz="2000" b="1" dirty="0" err="1">
                <a:latin typeface="Times New Roman" panose="02020603050405020304" pitchFamily="18" charset="0"/>
                <a:cs typeface="Times New Roman" panose="02020603050405020304" pitchFamily="18" charset="0"/>
              </a:rPr>
              <a:t>Passini</a:t>
            </a:r>
            <a:r>
              <a:rPr lang="fr-FR" sz="2000" b="1" dirty="0">
                <a:latin typeface="Times New Roman" panose="02020603050405020304" pitchFamily="18" charset="0"/>
                <a:cs typeface="Times New Roman" panose="02020603050405020304" pitchFamily="18" charset="0"/>
              </a:rPr>
              <a:t>, 1997, p. 18</a:t>
            </a:r>
            <a:r>
              <a:rPr lang="fr-FR" sz="2000" b="1" dirty="0" smtClean="0">
                <a:latin typeface="Times New Roman" panose="02020603050405020304" pitchFamily="18" charset="0"/>
                <a:cs typeface="Times New Roman" panose="02020603050405020304" pitchFamily="18" charset="0"/>
              </a:rPr>
              <a:t>).</a:t>
            </a:r>
          </a:p>
          <a:p>
            <a:endParaRPr lang="en-US" sz="2000" b="1" dirty="0">
              <a:latin typeface="Times New Roman" panose="02020603050405020304" pitchFamily="18" charset="0"/>
              <a:cs typeface="Times New Roman" panose="02020603050405020304" pitchFamily="18" charset="0"/>
            </a:endParaRPr>
          </a:p>
          <a:p>
            <a:r>
              <a:rPr lang="fr-FR" sz="2000" b="1" dirty="0">
                <a:latin typeface="Times New Roman" panose="02020603050405020304" pitchFamily="18" charset="0"/>
                <a:cs typeface="Times New Roman" panose="02020603050405020304" pitchFamily="18" charset="0"/>
              </a:rPr>
              <a:t>En 1947, Wolf</a:t>
            </a:r>
            <a:r>
              <a:rPr lang="fr-FR" sz="2000" dirty="0">
                <a:latin typeface="Times New Roman" panose="02020603050405020304" pitchFamily="18" charset="0"/>
                <a:cs typeface="Times New Roman" panose="02020603050405020304" pitchFamily="18" charset="0"/>
              </a:rPr>
              <a:t>, grâce à plusieurs expériences, a démontré l’existence de réponses fonctionnelles spécifiques à chaque individu en réaction à des stimuli émotionnels environnementaux. Il a affirmé que la majorité des événements de la vie jouent un rôle dans les réponses émotionnelles, lesquelles sont accompagnées de déséquilibres physiologiques. Il a noté que les personnes exposées à des difficultés de vie nombreuses sont plus susceptibles de développer des maladies organiques que celles ayant une vie sans problèmes</a:t>
            </a:r>
            <a:r>
              <a:rPr lang="fr-FR"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Ces théories ont permis de poser une base neurophysiologique pour l’étude des maladies psychosomatiques. </a:t>
            </a:r>
          </a:p>
          <a:p>
            <a:r>
              <a:rPr lang="fr-FR" sz="2000" dirty="0">
                <a:latin typeface="Times New Roman" panose="02020603050405020304" pitchFamily="18" charset="0"/>
                <a:cs typeface="Times New Roman" panose="02020603050405020304" pitchFamily="18" charset="0"/>
              </a:rPr>
              <a:t>Il convient également de mentionner l’école russe dirigée par </a:t>
            </a:r>
            <a:r>
              <a:rPr lang="fr-FR" sz="2000" dirty="0" err="1">
                <a:latin typeface="Times New Roman" panose="02020603050405020304" pitchFamily="18" charset="0"/>
                <a:cs typeface="Times New Roman" panose="02020603050405020304" pitchFamily="18" charset="0"/>
              </a:rPr>
              <a:t>Bykov</a:t>
            </a:r>
            <a:r>
              <a:rPr lang="fr-FR" sz="2000" dirty="0">
                <a:latin typeface="Times New Roman" panose="02020603050405020304" pitchFamily="18" charset="0"/>
                <a:cs typeface="Times New Roman" panose="02020603050405020304" pitchFamily="18" charset="0"/>
              </a:rPr>
              <a:t>, qui repose sur la réflexologie, issue des recherches de Pavlov et de sa théorie cortico-viscérale. Cette école a introduit le concept de "névroses expérimentales", désignant des troubles comportementaux, nerveux, viscéraux et corporels. Ces expériences ont contribué à expliquer les symptômes psycho-organiques chez l’individu </a:t>
            </a:r>
            <a:r>
              <a:rPr lang="fr-FR" sz="2000" b="1" dirty="0">
                <a:latin typeface="Times New Roman" panose="02020603050405020304" pitchFamily="18" charset="0"/>
                <a:cs typeface="Times New Roman" panose="02020603050405020304" pitchFamily="18" charset="0"/>
              </a:rPr>
              <a:t>(</a:t>
            </a:r>
            <a:r>
              <a:rPr lang="fr-FR" sz="2000" b="1" dirty="0" err="1">
                <a:latin typeface="Times New Roman" panose="02020603050405020304" pitchFamily="18" charset="0"/>
                <a:cs typeface="Times New Roman" panose="02020603050405020304" pitchFamily="18" charset="0"/>
              </a:rPr>
              <a:t>Haynal</a:t>
            </a:r>
            <a:r>
              <a:rPr lang="fr-FR" sz="2000" b="1" dirty="0">
                <a:latin typeface="Times New Roman" panose="02020603050405020304" pitchFamily="18" charset="0"/>
                <a:cs typeface="Times New Roman" panose="02020603050405020304" pitchFamily="18" charset="0"/>
              </a:rPr>
              <a:t> et </a:t>
            </a:r>
            <a:r>
              <a:rPr lang="fr-FR" sz="2000" b="1" dirty="0" err="1">
                <a:latin typeface="Times New Roman" panose="02020603050405020304" pitchFamily="18" charset="0"/>
                <a:cs typeface="Times New Roman" panose="02020603050405020304" pitchFamily="18" charset="0"/>
              </a:rPr>
              <a:t>Passini</a:t>
            </a:r>
            <a:r>
              <a:rPr lang="fr-FR" sz="2000" b="1" dirty="0">
                <a:latin typeface="Times New Roman" panose="02020603050405020304" pitchFamily="18" charset="0"/>
                <a:cs typeface="Times New Roman" panose="02020603050405020304" pitchFamily="18" charset="0"/>
              </a:rPr>
              <a:t>, 1997</a:t>
            </a:r>
            <a:r>
              <a:rPr lang="fr-FR" sz="2000" b="1"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Les recherches menées par </a:t>
            </a:r>
            <a:r>
              <a:rPr lang="fr-FR" sz="2000" b="1" dirty="0">
                <a:latin typeface="Times New Roman" panose="02020603050405020304" pitchFamily="18" charset="0"/>
                <a:cs typeface="Times New Roman" panose="02020603050405020304" pitchFamily="18" charset="0"/>
              </a:rPr>
              <a:t>Selye</a:t>
            </a:r>
            <a:r>
              <a:rPr lang="fr-FR" sz="20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et ses collègues en 1956</a:t>
            </a:r>
            <a:r>
              <a:rPr lang="fr-FR" sz="2000" dirty="0">
                <a:latin typeface="Times New Roman" panose="02020603050405020304" pitchFamily="18" charset="0"/>
                <a:cs typeface="Times New Roman" panose="02020603050405020304" pitchFamily="18" charset="0"/>
              </a:rPr>
              <a:t> ont montré l’influence des facteurs environnementaux et psychosociaux sur le système immunitaire humain. Ces études ont mis en lumière les différences entre les individus exposés au bacille de Koch : un groupe a montré une résistance à cette maladie tandis que l’autre a développé la tuberculose."</a:t>
            </a:r>
          </a:p>
          <a:p>
            <a:endParaRPr lang="fr-FR" sz="2000" dirty="0">
              <a:latin typeface="Times New Roman" panose="02020603050405020304" pitchFamily="18" charset="0"/>
              <a:cs typeface="Times New Roman" panose="02020603050405020304" pitchFamily="18" charset="0"/>
            </a:endParaRPr>
          </a:p>
        </p:txBody>
      </p:sp>
      <p:sp>
        <p:nvSpPr>
          <p:cNvPr id="6" name="Text 2"/>
          <p:cNvSpPr/>
          <p:nvPr/>
        </p:nvSpPr>
        <p:spPr>
          <a:xfrm>
            <a:off x="833197" y="1385244"/>
            <a:ext cx="9758603" cy="6664742"/>
          </a:xfrm>
          <a:prstGeom prst="rect">
            <a:avLst/>
          </a:prstGeom>
          <a:noFill/>
          <a:ln/>
        </p:spPr>
        <p:txBody>
          <a:bodyPr wrap="square" rtlCol="0" anchor="t"/>
          <a:lstStyle/>
          <a:p>
            <a:pPr>
              <a:lnSpc>
                <a:spcPct val="150000"/>
              </a:lnSpc>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2"/>
          <p:cNvSpPr/>
          <p:nvPr/>
        </p:nvSpPr>
        <p:spPr>
          <a:xfrm>
            <a:off x="833198" y="3890210"/>
            <a:ext cx="9758602" cy="3058323"/>
          </a:xfrm>
          <a:prstGeom prst="rect">
            <a:avLst/>
          </a:prstGeom>
          <a:noFill/>
          <a:ln/>
        </p:spPr>
        <p:txBody>
          <a:bodyPr wrap="square" rtlCol="0" anchor="t"/>
          <a:lstStyle/>
          <a:p>
            <a:pPr>
              <a:lnSpc>
                <a:spcPct val="150000"/>
              </a:lnSpc>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Tree>
    <p:extLst>
      <p:ext uri="{BB962C8B-B14F-4D97-AF65-F5344CB8AC3E}">
        <p14:creationId xmlns:p14="http://schemas.microsoft.com/office/powerpoint/2010/main" val="2036378490"/>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3657600" y="0"/>
            <a:ext cx="10972800" cy="8229600"/>
          </a:xfrm>
          <a:prstGeom prst="rect">
            <a:avLst/>
          </a:prstGeom>
          <a:solidFill>
            <a:srgbClr val="FFFFFF">
              <a:alpha val="75000"/>
            </a:srgbClr>
          </a:solidFill>
          <a:ln w="13811">
            <a:solidFill>
              <a:srgbClr val="FFFFFF">
                <a:alpha val="64000"/>
              </a:srgbClr>
            </a:solidFill>
            <a:prstDash val="solid"/>
          </a:ln>
        </p:spPr>
        <p:txBody>
          <a:bodyPr/>
          <a:lstStyle/>
          <a:p>
            <a:r>
              <a:rPr lang="fr-FR" sz="2400" b="1" dirty="0">
                <a:latin typeface="Times New Roman" panose="02020603050405020304" pitchFamily="18" charset="0"/>
                <a:cs typeface="Times New Roman" panose="02020603050405020304" pitchFamily="18" charset="0"/>
              </a:rPr>
              <a:t>3- Contribution du modèle du stress et de la résistance dans l'explication de la santé et de la maladie </a:t>
            </a:r>
            <a:r>
              <a:rPr lang="fr-FR" sz="2400" b="1" dirty="0" smtClean="0">
                <a:latin typeface="Times New Roman" panose="02020603050405020304" pitchFamily="18" charset="0"/>
                <a:cs typeface="Times New Roman" panose="02020603050405020304" pitchFamily="18" charset="0"/>
              </a:rPr>
              <a:t>:</a:t>
            </a:r>
          </a:p>
          <a:p>
            <a:endParaRPr lang="fr-FR" sz="2400" dirty="0">
              <a:latin typeface="Times New Roman" panose="02020603050405020304" pitchFamily="18" charset="0"/>
              <a:cs typeface="Times New Roman" panose="02020603050405020304" pitchFamily="18" charset="0"/>
            </a:endParaRPr>
          </a:p>
          <a:p>
            <a:r>
              <a:rPr lang="fr-FR" sz="2000" b="1" dirty="0">
                <a:latin typeface="Times New Roman" panose="02020603050405020304" pitchFamily="18" charset="0"/>
                <a:cs typeface="Times New Roman" panose="02020603050405020304" pitchFamily="18" charset="0"/>
              </a:rPr>
              <a:t>En 1956, Selye</a:t>
            </a:r>
            <a:r>
              <a:rPr lang="fr-FR" sz="2000" dirty="0">
                <a:latin typeface="Times New Roman" panose="02020603050405020304" pitchFamily="18" charset="0"/>
                <a:cs typeface="Times New Roman" panose="02020603050405020304" pitchFamily="18" charset="0"/>
              </a:rPr>
              <a:t> a utilisé le concept de stress pour désigner ce phénomène qui influence la structure psychocorporelle, provoquant un changement temporaire ou permanent de cette structure. Cependant, les recherches récentes de </a:t>
            </a:r>
            <a:r>
              <a:rPr lang="fr-FR" sz="2000" dirty="0" err="1">
                <a:latin typeface="Times New Roman" panose="02020603050405020304" pitchFamily="18" charset="0"/>
                <a:cs typeface="Times New Roman" panose="02020603050405020304" pitchFamily="18" charset="0"/>
              </a:rPr>
              <a:t>Lazarus</a:t>
            </a:r>
            <a:r>
              <a:rPr lang="fr-FR" sz="2000" dirty="0">
                <a:latin typeface="Times New Roman" panose="02020603050405020304" pitchFamily="18" charset="0"/>
                <a:cs typeface="Times New Roman" panose="02020603050405020304" pitchFamily="18" charset="0"/>
              </a:rPr>
              <a:t> et </a:t>
            </a:r>
            <a:r>
              <a:rPr lang="fr-FR" sz="2000" dirty="0" err="1">
                <a:latin typeface="Times New Roman" panose="02020603050405020304" pitchFamily="18" charset="0"/>
                <a:cs typeface="Times New Roman" panose="02020603050405020304" pitchFamily="18" charset="0"/>
              </a:rPr>
              <a:t>Folkman</a:t>
            </a:r>
            <a:r>
              <a:rPr lang="fr-FR" sz="2000" dirty="0">
                <a:latin typeface="Times New Roman" panose="02020603050405020304" pitchFamily="18" charset="0"/>
                <a:cs typeface="Times New Roman" panose="02020603050405020304" pitchFamily="18" charset="0"/>
              </a:rPr>
              <a:t> (1984), basées sur une approche cognitive, soulignent que le </a:t>
            </a:r>
            <a:r>
              <a:rPr lang="fr-FR" sz="2000" dirty="0" err="1">
                <a:latin typeface="Times New Roman" panose="02020603050405020304" pitchFamily="18" charset="0"/>
                <a:cs typeface="Times New Roman" panose="02020603050405020304" pitchFamily="18" charset="0"/>
              </a:rPr>
              <a:t>stresseur</a:t>
            </a:r>
            <a:r>
              <a:rPr lang="fr-FR" sz="2000" dirty="0">
                <a:latin typeface="Times New Roman" panose="02020603050405020304" pitchFamily="18" charset="0"/>
                <a:cs typeface="Times New Roman" panose="02020603050405020304" pitchFamily="18" charset="0"/>
              </a:rPr>
              <a:t> n’a pas la même signification pour tous les individus, car chacun l’interprète en fonction de ses expériences personnelles et de ses connaissances acquises par l'éducation et la socialisation.</a:t>
            </a:r>
          </a:p>
          <a:p>
            <a:endParaRPr lang="en-US" sz="2000" dirty="0" smtClean="0">
              <a:latin typeface="Times New Roman" panose="02020603050405020304" pitchFamily="18" charset="0"/>
              <a:cs typeface="Times New Roman" panose="02020603050405020304" pitchFamily="18" charset="0"/>
            </a:endParaRPr>
          </a:p>
          <a:p>
            <a:r>
              <a:rPr lang="fr-FR" sz="2000" b="1" dirty="0">
                <a:latin typeface="Times New Roman" panose="02020603050405020304" pitchFamily="18" charset="0"/>
                <a:cs typeface="Times New Roman" panose="02020603050405020304" pitchFamily="18" charset="0"/>
              </a:rPr>
              <a:t>Selye</a:t>
            </a:r>
            <a:r>
              <a:rPr lang="fr-FR" sz="2000" dirty="0">
                <a:latin typeface="Times New Roman" panose="02020603050405020304" pitchFamily="18" charset="0"/>
                <a:cs typeface="Times New Roman" panose="02020603050405020304" pitchFamily="18" charset="0"/>
              </a:rPr>
              <a:t> a qualifié les réponses physiologiques et organiques associées à l’état de stress de syndrome d’adaptation. </a:t>
            </a:r>
          </a:p>
          <a:p>
            <a:r>
              <a:rPr lang="fr-FR" sz="2000" dirty="0">
                <a:latin typeface="Times New Roman" panose="02020603050405020304" pitchFamily="18" charset="0"/>
                <a:cs typeface="Times New Roman" panose="02020603050405020304" pitchFamily="18" charset="0"/>
              </a:rPr>
              <a:t>lequel comprend trois phases : la première est l’alarme, une réaction aiguë qui survient immédiatement après le choc</a:t>
            </a:r>
            <a:r>
              <a:rPr lang="fr-FR"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lvl="0"/>
            <a:r>
              <a:rPr lang="fr-FR" sz="2000" dirty="0">
                <a:latin typeface="Times New Roman" panose="02020603050405020304" pitchFamily="18" charset="0"/>
                <a:cs typeface="Times New Roman" panose="02020603050405020304" pitchFamily="18" charset="0"/>
              </a:rPr>
              <a:t>La deuxième phase est celle de la résistance, une réponse adaptative.</a:t>
            </a:r>
          </a:p>
          <a:p>
            <a:pPr lvl="0"/>
            <a:r>
              <a:rPr lang="fr-FR" sz="2000" dirty="0">
                <a:latin typeface="Times New Roman" panose="02020603050405020304" pitchFamily="18" charset="0"/>
                <a:cs typeface="Times New Roman" panose="02020603050405020304" pitchFamily="18" charset="0"/>
              </a:rPr>
              <a:t>La troisième phase est la décompensation, marquée par l'épuisement.</a:t>
            </a:r>
          </a:p>
          <a:p>
            <a:pPr lvl="0"/>
            <a:r>
              <a:rPr lang="fr-FR" sz="2000" dirty="0">
                <a:latin typeface="Times New Roman" panose="02020603050405020304" pitchFamily="18" charset="0"/>
                <a:cs typeface="Times New Roman" panose="02020603050405020304" pitchFamily="18" charset="0"/>
              </a:rPr>
              <a:t>Les études longitudinales sur les événements de vie (Life </a:t>
            </a:r>
            <a:r>
              <a:rPr lang="fr-FR" sz="2000" dirty="0" err="1">
                <a:latin typeface="Times New Roman" panose="02020603050405020304" pitchFamily="18" charset="0"/>
                <a:cs typeface="Times New Roman" panose="02020603050405020304" pitchFamily="18" charset="0"/>
              </a:rPr>
              <a:t>events</a:t>
            </a:r>
            <a:r>
              <a:rPr lang="fr-FR" sz="2000" dirty="0">
                <a:latin typeface="Times New Roman" panose="02020603050405020304" pitchFamily="18" charset="0"/>
                <a:cs typeface="Times New Roman" panose="02020603050405020304" pitchFamily="18" charset="0"/>
              </a:rPr>
              <a:t>) ont permis de clarifier le lien entre les changements de vie et les manifestations pathologiques </a:t>
            </a:r>
            <a:r>
              <a:rPr lang="fr-FR" sz="2000" b="1" dirty="0">
                <a:latin typeface="Times New Roman" panose="02020603050405020304" pitchFamily="18" charset="0"/>
                <a:cs typeface="Times New Roman" panose="02020603050405020304" pitchFamily="18" charset="0"/>
              </a:rPr>
              <a:t>(</a:t>
            </a:r>
            <a:r>
              <a:rPr lang="fr-FR" sz="2000" b="1" dirty="0" err="1">
                <a:latin typeface="Times New Roman" panose="02020603050405020304" pitchFamily="18" charset="0"/>
                <a:cs typeface="Times New Roman" panose="02020603050405020304" pitchFamily="18" charset="0"/>
              </a:rPr>
              <a:t>Rahe</a:t>
            </a:r>
            <a:r>
              <a:rPr lang="fr-FR" sz="2000" b="1" dirty="0">
                <a:latin typeface="Times New Roman" panose="02020603050405020304" pitchFamily="18" charset="0"/>
                <a:cs typeface="Times New Roman" panose="02020603050405020304" pitchFamily="18" charset="0"/>
              </a:rPr>
              <a:t> et Holmes, 1967).</a:t>
            </a:r>
            <a:r>
              <a:rPr lang="fr-FR" sz="2000" dirty="0">
                <a:latin typeface="Times New Roman" panose="02020603050405020304" pitchFamily="18" charset="0"/>
                <a:cs typeface="Times New Roman" panose="02020603050405020304" pitchFamily="18" charset="0"/>
              </a:rPr>
              <a:t> Les événements de vie ont été classés selon leur type et leur gravité, des plus graves et complexes aux plus simples. Ces études ont démontré que même les événements stressants mineurs, mais accumulés, peuvent engendrer des situations de stress parfois plus intenses et influentes que des événements sévères et soudains </a:t>
            </a:r>
            <a:r>
              <a:rPr lang="fr-FR" sz="2000" b="1" dirty="0">
                <a:latin typeface="Times New Roman" panose="02020603050405020304" pitchFamily="18" charset="0"/>
                <a:cs typeface="Times New Roman" panose="02020603050405020304" pitchFamily="18" charset="0"/>
              </a:rPr>
              <a:t>(Askar, 2003</a:t>
            </a:r>
            <a:r>
              <a:rPr lang="fr-FR" sz="2000" b="1"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Ces recherches ont conduit à l’élaboration du modèle du stress et de la diathèse (</a:t>
            </a:r>
            <a:r>
              <a:rPr lang="fr-FR" sz="2000" dirty="0" err="1">
                <a:latin typeface="Times New Roman" panose="02020603050405020304" pitchFamily="18" charset="0"/>
                <a:cs typeface="Times New Roman" panose="02020603050405020304" pitchFamily="18" charset="0"/>
              </a:rPr>
              <a:t>Diathesis</a:t>
            </a:r>
            <a:r>
              <a:rPr lang="fr-FR" sz="2000" dirty="0">
                <a:latin typeface="Times New Roman" panose="02020603050405020304" pitchFamily="18" charset="0"/>
                <a:cs typeface="Times New Roman" panose="02020603050405020304" pitchFamily="18" charset="0"/>
              </a:rPr>
              <a:t>-Stress Model), qui décrit l'interaction entre les facteurs biologiques, psychologiques et sociaux, s’inspirant du modèle biopsychosocial moderne en psychologie </a:t>
            </a:r>
            <a:r>
              <a:rPr lang="fr-FR" sz="2000" b="1" dirty="0">
                <a:latin typeface="Times New Roman" panose="02020603050405020304" pitchFamily="18" charset="0"/>
                <a:cs typeface="Times New Roman" panose="02020603050405020304" pitchFamily="18" charset="0"/>
              </a:rPr>
              <a:t>(Bakal, 1979)."</a:t>
            </a:r>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Le modèle de prédisposition/pression a proposé un cadre conceptuel pour comprendre les interactions complexes entre les facteurs biologiques, physiologiques et les facteurs </a:t>
            </a:r>
            <a:r>
              <a:rPr lang="fr-FR" sz="2000" dirty="0" smtClean="0">
                <a:latin typeface="Times New Roman" panose="02020603050405020304" pitchFamily="18" charset="0"/>
                <a:cs typeface="Times New Roman" panose="02020603050405020304" pitchFamily="18" charset="0"/>
              </a:rPr>
              <a:t>psychosociaux</a:t>
            </a:r>
            <a:r>
              <a:rPr lang="fr-FR" sz="2000" dirty="0">
                <a:latin typeface="Times New Roman" panose="02020603050405020304" pitchFamily="18" charset="0"/>
                <a:cs typeface="Times New Roman" panose="02020603050405020304" pitchFamily="18" charset="0"/>
              </a:rPr>
              <a:t>.</a:t>
            </a:r>
          </a:p>
          <a:p>
            <a:endParaRPr lang="fr-FR" dirty="0"/>
          </a:p>
        </p:txBody>
      </p:sp>
      <p:sp>
        <p:nvSpPr>
          <p:cNvPr id="6" name="Text 2"/>
          <p:cNvSpPr/>
          <p:nvPr/>
        </p:nvSpPr>
        <p:spPr>
          <a:xfrm>
            <a:off x="4438651" y="3048000"/>
            <a:ext cx="9290382" cy="2695074"/>
          </a:xfrm>
          <a:prstGeom prst="rect">
            <a:avLst/>
          </a:prstGeom>
          <a:noFill/>
          <a:ln/>
        </p:spPr>
        <p:txBody>
          <a:bodyPr wrap="square" rtlCol="0" anchor="t"/>
          <a:lstStyle/>
          <a:p>
            <a:pPr>
              <a:lnSpc>
                <a:spcPct val="150000"/>
              </a:lnSpc>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1"/>
          <p:cNvSpPr/>
          <p:nvPr/>
        </p:nvSpPr>
        <p:spPr>
          <a:xfrm>
            <a:off x="4438650" y="942598"/>
            <a:ext cx="9290383" cy="1479760"/>
          </a:xfrm>
          <a:prstGeom prst="rect">
            <a:avLst/>
          </a:prstGeom>
          <a:noFill/>
          <a:ln/>
        </p:spPr>
        <p:txBody>
          <a:bodyPr wrap="none" rtlCol="0" anchor="t"/>
          <a:lstStyle/>
          <a:p>
            <a:pPr>
              <a:lnSpc>
                <a:spcPts val="5468"/>
              </a:lnSpc>
            </a:pPr>
            <a:endParaRPr lang="fr-FR" sz="4374" b="1" kern="0" spc="-87" dirty="0">
              <a:solidFill>
                <a:srgbClr val="7030A0"/>
              </a:solidFill>
              <a:latin typeface="adonis-web" pitchFamily="34" charset="0"/>
              <a:ea typeface="adonis-web" pitchFamily="34" charset="-122"/>
              <a:cs typeface="adonis-web" pitchFamily="34" charset="-120"/>
            </a:endParaRPr>
          </a:p>
        </p:txBody>
      </p:sp>
    </p:spTree>
    <p:extLst>
      <p:ext uri="{BB962C8B-B14F-4D97-AF65-F5344CB8AC3E}">
        <p14:creationId xmlns:p14="http://schemas.microsoft.com/office/powerpoint/2010/main" val="1921944736"/>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0972800" cy="8229600"/>
          </a:xfrm>
          <a:prstGeom prst="rect">
            <a:avLst/>
          </a:prstGeom>
          <a:solidFill>
            <a:srgbClr val="FFFFFF">
              <a:alpha val="75000"/>
            </a:srgbClr>
          </a:solidFill>
          <a:ln w="13811">
            <a:solidFill>
              <a:srgbClr val="FFFFFF">
                <a:alpha val="64000"/>
              </a:srgbClr>
            </a:solidFill>
            <a:prstDash val="solid"/>
          </a:ln>
        </p:spPr>
        <p:txBody>
          <a:bodyPr/>
          <a:lstStyle/>
          <a:p>
            <a:r>
              <a:rPr lang="fr-FR" sz="2400" b="1" dirty="0"/>
              <a:t>Modèles classiques expliquant la santé et la maladie :</a:t>
            </a:r>
            <a:endParaRPr lang="fr-FR" sz="2400" dirty="0"/>
          </a:p>
          <a:p>
            <a:pPr marL="457200" indent="-457200">
              <a:buAutoNum type="arabicPeriod"/>
            </a:pPr>
            <a:r>
              <a:rPr lang="fr-FR" sz="2400" b="1" dirty="0" smtClean="0">
                <a:latin typeface="Times New Roman" panose="02020603050405020304" pitchFamily="18" charset="0"/>
                <a:cs typeface="Times New Roman" panose="02020603050405020304" pitchFamily="18" charset="0"/>
              </a:rPr>
              <a:t>Le </a:t>
            </a:r>
            <a:r>
              <a:rPr lang="fr-FR" sz="2400" b="1" dirty="0">
                <a:latin typeface="Times New Roman" panose="02020603050405020304" pitchFamily="18" charset="0"/>
                <a:cs typeface="Times New Roman" panose="02020603050405020304" pitchFamily="18" charset="0"/>
              </a:rPr>
              <a:t>modèle biomédical (Le modèle </a:t>
            </a:r>
            <a:r>
              <a:rPr lang="fr-FR" sz="2400" b="1" dirty="0" err="1">
                <a:latin typeface="Times New Roman" panose="02020603050405020304" pitchFamily="18" charset="0"/>
                <a:cs typeface="Times New Roman" panose="02020603050405020304" pitchFamily="18" charset="0"/>
              </a:rPr>
              <a:t>Biomedical</a:t>
            </a:r>
            <a:r>
              <a:rPr lang="fr-FR" sz="2400" b="1" dirty="0">
                <a:latin typeface="Times New Roman" panose="02020603050405020304" pitchFamily="18" charset="0"/>
                <a:cs typeface="Times New Roman" panose="02020603050405020304" pitchFamily="18" charset="0"/>
              </a:rPr>
              <a:t>) </a:t>
            </a:r>
            <a:r>
              <a:rPr lang="fr-FR" sz="2400" b="1" dirty="0" smtClean="0">
                <a:latin typeface="Times New Roman" panose="02020603050405020304" pitchFamily="18" charset="0"/>
                <a:cs typeface="Times New Roman" panose="02020603050405020304" pitchFamily="18" charset="0"/>
              </a:rPr>
              <a:t>:</a:t>
            </a:r>
          </a:p>
          <a:p>
            <a:pPr marL="457200" indent="-457200">
              <a:buAutoNum type="arabicPeriod"/>
            </a:pPr>
            <a:endParaRPr lang="fr-FR" sz="2400" dirty="0"/>
          </a:p>
          <a:p>
            <a:r>
              <a:rPr lang="fr-FR" sz="2000" dirty="0">
                <a:latin typeface="Times New Roman" panose="02020603050405020304" pitchFamily="18" charset="0"/>
                <a:cs typeface="Times New Roman" panose="02020603050405020304" pitchFamily="18" charset="0"/>
              </a:rPr>
              <a:t>Les partisans de ce modèle croient que la maladie résulte de facteurs pathologiques externes (traumatismes, virus, toxines) ou de facteurs internes (déséquilibre biochimique). Cette vision est encore largement répandue dans la pratique médicale et dans les théories de la santé et de la maladie. </a:t>
            </a:r>
          </a:p>
          <a:p>
            <a:r>
              <a:rPr lang="fr-FR" sz="2000" dirty="0">
                <a:latin typeface="Times New Roman" panose="02020603050405020304" pitchFamily="18" charset="0"/>
                <a:cs typeface="Times New Roman" panose="02020603050405020304" pitchFamily="18" charset="0"/>
              </a:rPr>
              <a:t>Ces idées suggèrent que les facteurs externes ou internes sont les causes directes de l'apparition de la maladie organique, affirmant ainsi que la maladie est une nécessité causale : cause - effet ou stimulus - réponse. Les causes sont donc identiques, et tout comme la maladie est organique et affecte les organes et leurs fonctions, les causes doivent également être organiques (physiologiques, biochimiques</a:t>
            </a:r>
            <a:r>
              <a:rPr lang="fr-FR" sz="2000" dirty="0" smtClean="0">
                <a:latin typeface="Times New Roman" panose="02020603050405020304" pitchFamily="18" charset="0"/>
                <a:cs typeface="Times New Roman" panose="02020603050405020304" pitchFamily="18" charset="0"/>
              </a:rPr>
              <a:t>).</a:t>
            </a:r>
          </a:p>
          <a:p>
            <a:r>
              <a:rPr lang="fr-FR" sz="2000" dirty="0">
                <a:latin typeface="Times New Roman" panose="02020603050405020304" pitchFamily="18" charset="0"/>
                <a:cs typeface="Times New Roman" panose="02020603050405020304" pitchFamily="18" charset="0"/>
              </a:rPr>
              <a:t>Le modèle biomédical a été influencé par les idées et les recherches de Louis Pasteur, qui s'appuient principalement sur les développements de la biologie et s'intéressent aux agents pathogènes directs de la maladie, qu'il convient de modifier pour les éliminer. Cependant, cette idée a rapidement été renforcée par des théories du </a:t>
            </a:r>
            <a:r>
              <a:rPr lang="fr-FR" sz="2000" dirty="0" smtClean="0">
                <a:latin typeface="Times New Roman" panose="02020603050405020304" pitchFamily="18" charset="0"/>
                <a:cs typeface="Times New Roman" panose="02020603050405020304" pitchFamily="18" charset="0"/>
              </a:rPr>
              <a:t>stress</a:t>
            </a:r>
          </a:p>
          <a:p>
            <a:endParaRPr lang="en-US" sz="2000" dirty="0">
              <a:latin typeface="Times New Roman" panose="02020603050405020304" pitchFamily="18" charset="0"/>
              <a:cs typeface="Times New Roman" panose="02020603050405020304" pitchFamily="18" charset="0"/>
            </a:endParaRPr>
          </a:p>
          <a:p>
            <a:r>
              <a:rPr lang="fr-FR" sz="2000" b="1" dirty="0">
                <a:latin typeface="Times New Roman" panose="02020603050405020304" pitchFamily="18" charset="0"/>
                <a:cs typeface="Times New Roman" panose="02020603050405020304" pitchFamily="18" charset="0"/>
              </a:rPr>
              <a:t>En 1974, Selye</a:t>
            </a:r>
            <a:r>
              <a:rPr lang="fr-FR" sz="2000" dirty="0">
                <a:latin typeface="Times New Roman" panose="02020603050405020304" pitchFamily="18" charset="0"/>
                <a:cs typeface="Times New Roman" panose="02020603050405020304" pitchFamily="18" charset="0"/>
              </a:rPr>
              <a:t> définit le stress comme une réponse ou une réaction non spécifique à un facteur de stress. Le stress ne conduit pas nécessairement à un état pathologique, et </a:t>
            </a:r>
            <a:r>
              <a:rPr lang="fr-FR" sz="2000" b="1" dirty="0">
                <a:latin typeface="Times New Roman" panose="02020603050405020304" pitchFamily="18" charset="0"/>
                <a:cs typeface="Times New Roman" panose="02020603050405020304" pitchFamily="18" charset="0"/>
              </a:rPr>
              <a:t>Selye</a:t>
            </a:r>
            <a:r>
              <a:rPr lang="fr-FR" sz="2000" dirty="0">
                <a:latin typeface="Times New Roman" panose="02020603050405020304" pitchFamily="18" charset="0"/>
                <a:cs typeface="Times New Roman" panose="02020603050405020304" pitchFamily="18" charset="0"/>
              </a:rPr>
              <a:t> parle donc de "stress sans détresse", suggérant que la survenue de maladies liées au stress dépend d'un manque de capacité de l'individu à faire face à cette situation de stress (coping). Les maladies résultant du stress apparaissent lorsque l'individu a une prédisposition interne à la maladie, par exemple, en cas d'infection ou d'intoxication </a:t>
            </a:r>
            <a:r>
              <a:rPr lang="fr-FR" sz="2000" b="1" dirty="0">
                <a:latin typeface="Times New Roman" panose="02020603050405020304" pitchFamily="18" charset="0"/>
                <a:cs typeface="Times New Roman" panose="02020603050405020304" pitchFamily="18" charset="0"/>
              </a:rPr>
              <a:t>(Selye, 1976).</a:t>
            </a:r>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De nombreux modèles ont vu le jour pour confirmer que le stress, en tant qu'état physiologique et psychologique vécu par l'individu, peut entraîner l'apparition de maladies, tels que :</a:t>
            </a:r>
          </a:p>
          <a:p>
            <a:r>
              <a:rPr lang="fr-FR" dirty="0" smtClean="0"/>
              <a:t>.</a:t>
            </a:r>
            <a:endParaRPr lang="fr-FR" dirty="0"/>
          </a:p>
          <a:p>
            <a:endParaRPr lang="fr-FR" dirty="0"/>
          </a:p>
        </p:txBody>
      </p:sp>
      <p:sp>
        <p:nvSpPr>
          <p:cNvPr id="6" name="Text 2"/>
          <p:cNvSpPr/>
          <p:nvPr/>
        </p:nvSpPr>
        <p:spPr>
          <a:xfrm>
            <a:off x="704861" y="2228005"/>
            <a:ext cx="9644302" cy="4154905"/>
          </a:xfrm>
          <a:prstGeom prst="rect">
            <a:avLst/>
          </a:prstGeom>
          <a:noFill/>
          <a:ln/>
        </p:spPr>
        <p:txBody>
          <a:bodyPr wrap="square" rtlCol="0" anchor="t"/>
          <a:lstStyle/>
          <a:p>
            <a:pPr>
              <a:lnSpc>
                <a:spcPct val="150000"/>
              </a:lnSpc>
            </a:pPr>
            <a:endParaRPr lang="fr-FR" sz="2400" kern="0" spc="-35" dirty="0" smtClean="0">
              <a:solidFill>
                <a:srgbClr val="272525"/>
              </a:solidFill>
              <a:latin typeface="Source Sans Pro" pitchFamily="34" charset="0"/>
              <a:ea typeface="Source Sans Pro" pitchFamily="34" charset="-122"/>
              <a:cs typeface="Source Sans Pro" pitchFamily="34" charset="-12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1"/>
          <p:cNvSpPr/>
          <p:nvPr/>
        </p:nvSpPr>
        <p:spPr>
          <a:xfrm>
            <a:off x="704861" y="534699"/>
            <a:ext cx="5010139" cy="694373"/>
          </a:xfrm>
          <a:prstGeom prst="rect">
            <a:avLst/>
          </a:prstGeom>
          <a:noFill/>
          <a:ln/>
        </p:spPr>
        <p:txBody>
          <a:bodyPr wrap="none" rtlCol="0" anchor="t"/>
          <a:lstStyle/>
          <a:p>
            <a:pPr>
              <a:lnSpc>
                <a:spcPts val="5468"/>
              </a:lnSpc>
            </a:pPr>
            <a:endParaRPr lang="fr-FR" sz="4374" b="1" kern="0" spc="-87" dirty="0" smtClean="0">
              <a:solidFill>
                <a:srgbClr val="7030A0"/>
              </a:solidFill>
              <a:latin typeface="adonis-web" pitchFamily="34" charset="0"/>
              <a:ea typeface="adonis-web" pitchFamily="34" charset="-122"/>
              <a:cs typeface="adonis-web" pitchFamily="34" charset="-120"/>
            </a:endParaRPr>
          </a:p>
        </p:txBody>
      </p:sp>
    </p:spTree>
    <p:extLst>
      <p:ext uri="{BB962C8B-B14F-4D97-AF65-F5344CB8AC3E}">
        <p14:creationId xmlns:p14="http://schemas.microsoft.com/office/powerpoint/2010/main" val="623797360"/>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114300"/>
            <a:ext cx="10972800" cy="8115300"/>
          </a:xfrm>
          <a:prstGeom prst="rect">
            <a:avLst/>
          </a:prstGeom>
          <a:solidFill>
            <a:srgbClr val="FFFFFF">
              <a:alpha val="75000"/>
            </a:srgbClr>
          </a:solidFill>
          <a:ln w="13811">
            <a:solidFill>
              <a:srgbClr val="FFFFFF">
                <a:alpha val="64000"/>
              </a:srgbClr>
            </a:solidFill>
            <a:prstDash val="solid"/>
          </a:ln>
        </p:spPr>
        <p:txBody>
          <a:bodyPr/>
          <a:lstStyle/>
          <a:p>
            <a:pPr marL="342900" indent="-342900">
              <a:buAutoNum type="alphaUcPeriod"/>
            </a:pPr>
            <a:r>
              <a:rPr lang="fr-FR" sz="2400" b="1" dirty="0" smtClean="0">
                <a:latin typeface="Times New Roman" panose="02020603050405020304" pitchFamily="18" charset="0"/>
                <a:cs typeface="Times New Roman" panose="02020603050405020304" pitchFamily="18" charset="0"/>
              </a:rPr>
              <a:t>Le </a:t>
            </a:r>
            <a:r>
              <a:rPr lang="fr-FR" sz="2400" b="1" dirty="0">
                <a:latin typeface="Times New Roman" panose="02020603050405020304" pitchFamily="18" charset="0"/>
                <a:cs typeface="Times New Roman" panose="02020603050405020304" pitchFamily="18" charset="0"/>
              </a:rPr>
              <a:t>modèle neuroendocrinien </a:t>
            </a:r>
            <a:r>
              <a:rPr lang="fr-FR" sz="2400" b="1" dirty="0" smtClean="0">
                <a:latin typeface="Times New Roman" panose="02020603050405020304" pitchFamily="18" charset="0"/>
                <a:cs typeface="Times New Roman" panose="02020603050405020304" pitchFamily="18" charset="0"/>
              </a:rPr>
              <a:t>:</a:t>
            </a:r>
          </a:p>
          <a:p>
            <a:pPr marL="342900" indent="-342900">
              <a:buAutoNum type="alphaUcPeriod"/>
            </a:pPr>
            <a:endParaRPr lang="fr-FR"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Ce modèle repose sur les résultats des recherches de </a:t>
            </a:r>
            <a:r>
              <a:rPr lang="fr-FR" sz="2000" b="1" dirty="0">
                <a:latin typeface="Times New Roman" panose="02020603050405020304" pitchFamily="18" charset="0"/>
                <a:cs typeface="Times New Roman" panose="02020603050405020304" pitchFamily="18" charset="0"/>
              </a:rPr>
              <a:t>Selye</a:t>
            </a:r>
            <a:r>
              <a:rPr lang="fr-FR" sz="2000" dirty="0">
                <a:latin typeface="Times New Roman" panose="02020603050405020304" pitchFamily="18" charset="0"/>
                <a:cs typeface="Times New Roman" panose="02020603050405020304" pitchFamily="18" charset="0"/>
              </a:rPr>
              <a:t>. Pendant la troisième phase décrite par </a:t>
            </a:r>
            <a:r>
              <a:rPr lang="fr-FR" sz="2000" b="1" dirty="0">
                <a:latin typeface="Times New Roman" panose="02020603050405020304" pitchFamily="18" charset="0"/>
                <a:cs typeface="Times New Roman" panose="02020603050405020304" pitchFamily="18" charset="0"/>
              </a:rPr>
              <a:t>Selye</a:t>
            </a:r>
            <a:r>
              <a:rPr lang="fr-FR" sz="2000" dirty="0">
                <a:latin typeface="Times New Roman" panose="02020603050405020304" pitchFamily="18" charset="0"/>
                <a:cs typeface="Times New Roman" panose="02020603050405020304" pitchFamily="18" charset="0"/>
              </a:rPr>
              <a:t>, la phase d'épuisement, qui constitue le syndrome général d'adaptation, l'individu devient incapable de résister à la maladie. Divers systèmes fonctionnels sont alors en état d'asthénie, et les réponses de l'organisme au stress se manifestent à travers le système nerveux et le système endocrinien. La réponse </a:t>
            </a:r>
            <a:r>
              <a:rPr lang="fr-FR" sz="2000" dirty="0" smtClean="0">
                <a:latin typeface="Times New Roman" panose="02020603050405020304" pitchFamily="18" charset="0"/>
                <a:cs typeface="Times New Roman" panose="02020603050405020304" pitchFamily="18" charset="0"/>
              </a:rPr>
              <a:t>neuroendocrinienne</a:t>
            </a:r>
          </a:p>
          <a:p>
            <a:r>
              <a:rPr lang="fr-FR" sz="2000" dirty="0">
                <a:latin typeface="Times New Roman" panose="02020603050405020304" pitchFamily="18" charset="0"/>
                <a:cs typeface="Times New Roman" panose="02020603050405020304" pitchFamily="18" charset="0"/>
              </a:rPr>
              <a:t>Dans le syndrome local d'adaptation, le stress affecte un organe particulier, et la réponse inflammatoire ciblée vise à cerner et à éliminer le danger (par exemple, l'apparition d'une petite inflammation sous forme d'abcès au lieu d'une septicémie généralisée). Certains hormones, lorsqu'elles sont activées, favorisent une activité </a:t>
            </a:r>
            <a:r>
              <a:rPr lang="fr-FR" sz="2000" dirty="0" err="1">
                <a:latin typeface="Times New Roman" panose="02020603050405020304" pitchFamily="18" charset="0"/>
                <a:cs typeface="Times New Roman" panose="02020603050405020304" pitchFamily="18" charset="0"/>
              </a:rPr>
              <a:t>bio-physiologique</a:t>
            </a:r>
            <a:r>
              <a:rPr lang="fr-FR" sz="2000" dirty="0">
                <a:latin typeface="Times New Roman" panose="02020603050405020304" pitchFamily="18" charset="0"/>
                <a:cs typeface="Times New Roman" panose="02020603050405020304" pitchFamily="18" charset="0"/>
              </a:rPr>
              <a:t> qui aide à faire face à la maladie.</a:t>
            </a:r>
            <a:endParaRPr lang="en-US" sz="2000" dirty="0">
              <a:latin typeface="Times New Roman" panose="02020603050405020304" pitchFamily="18" charset="0"/>
              <a:cs typeface="Times New Roman" panose="02020603050405020304" pitchFamily="18" charset="0"/>
            </a:endParaRPr>
          </a:p>
          <a:p>
            <a:endParaRPr lang="fr-FR" sz="2000" dirty="0"/>
          </a:p>
        </p:txBody>
      </p:sp>
      <p:sp>
        <p:nvSpPr>
          <p:cNvPr id="6" name="Text 2"/>
          <p:cNvSpPr/>
          <p:nvPr/>
        </p:nvSpPr>
        <p:spPr>
          <a:xfrm>
            <a:off x="1301417" y="3187034"/>
            <a:ext cx="9282351" cy="2490014"/>
          </a:xfrm>
          <a:prstGeom prst="rect">
            <a:avLst/>
          </a:prstGeom>
          <a:noFill/>
          <a:ln/>
        </p:spPr>
        <p:txBody>
          <a:bodyPr wrap="square" rtlCol="0" anchor="t"/>
          <a:lstStyle/>
          <a:p>
            <a:pPr>
              <a:lnSpc>
                <a:spcPct val="150000"/>
              </a:lnSpc>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621792"/>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90709"/>
        </a:solidFill>
        <a:ln w="13811">
          <a:solidFill>
            <a:srgbClr val="91080B"/>
          </a:solidFill>
          <a:prstDash val="solid"/>
        </a:ln>
      </a:spPr>
      <a:bodyPr/>
      <a:lstStyle>
        <a:defPPr>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4244</Words>
  <Application>Microsoft Office PowerPoint</Application>
  <PresentationFormat>Personnalisé</PresentationFormat>
  <Paragraphs>349</Paragraphs>
  <Slides>29</Slides>
  <Notes>29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adonis-web</vt:lpstr>
      <vt:lpstr>Arial</vt:lpstr>
      <vt:lpstr>Calibri</vt:lpstr>
      <vt:lpstr>Source Sans Pro</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Lenovo</cp:lastModifiedBy>
  <cp:revision>135</cp:revision>
  <dcterms:created xsi:type="dcterms:W3CDTF">2023-11-28T16:29:54Z</dcterms:created>
  <dcterms:modified xsi:type="dcterms:W3CDTF">2024-11-25T18:30:39Z</dcterms:modified>
</cp:coreProperties>
</file>