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5" r:id="rId18"/>
    <p:sldId id="276" r:id="rId19"/>
    <p:sldId id="277" r:id="rId20"/>
    <p:sldId id="278" r:id="rId21"/>
    <p:sldId id="279" r:id="rId22"/>
    <p:sldId id="271" r:id="rId23"/>
    <p:sldId id="272" r:id="rId24"/>
    <p:sldId id="273"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7231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2545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62433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15701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024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08891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46259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42243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80264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685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0744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48119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9603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83314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40702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25271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11/19/2024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7341805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7067" y="1391478"/>
            <a:ext cx="7766936" cy="2659358"/>
          </a:xfrm>
        </p:spPr>
        <p:txBody>
          <a:bodyPr/>
          <a:lstStyle/>
          <a:p>
            <a:pPr algn="ctr"/>
            <a:r>
              <a:rPr lang="fr-FR" dirty="0" smtClean="0">
                <a:solidFill>
                  <a:schemeClr val="tx1"/>
                </a:solidFill>
                <a:latin typeface="Times New Roman" panose="02020603050405020304" pitchFamily="18" charset="0"/>
                <a:cs typeface="Times New Roman" panose="02020603050405020304" pitchFamily="18" charset="0"/>
              </a:rPr>
              <a:t>L’observance (</a:t>
            </a:r>
            <a:r>
              <a:rPr lang="fr-FR" dirty="0" err="1" smtClean="0">
                <a:solidFill>
                  <a:schemeClr val="tx1"/>
                </a:solidFill>
                <a:latin typeface="Times New Roman" panose="02020603050405020304" pitchFamily="18" charset="0"/>
                <a:cs typeface="Times New Roman" panose="02020603050405020304" pitchFamily="18" charset="0"/>
              </a:rPr>
              <a:t>compliance</a:t>
            </a:r>
            <a:r>
              <a:rPr lang="fr-FR" dirty="0" smtClean="0">
                <a:solidFill>
                  <a:schemeClr val="tx1"/>
                </a:solidFill>
                <a:latin typeface="Times New Roman" panose="02020603050405020304" pitchFamily="18" charset="0"/>
                <a:cs typeface="Times New Roman" panose="02020603050405020304" pitchFamily="18" charset="0"/>
              </a:rPr>
              <a:t>) thérapeutique</a:t>
            </a:r>
            <a:endParaRPr lang="fr-FR" dirty="0">
              <a:solidFill>
                <a:schemeClr val="tx1"/>
              </a:solidFill>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p:txBody>
          <a:bodyPr>
            <a:normAutofit/>
          </a:bodyPr>
          <a:lstStyle/>
          <a:p>
            <a:r>
              <a:rPr lang="fr-FR" sz="2000" b="1" dirty="0" smtClean="0"/>
              <a:t>Dr. Ait-</a:t>
            </a:r>
            <a:r>
              <a:rPr lang="fr-FR" sz="2000" b="1" dirty="0" err="1" smtClean="0"/>
              <a:t>aldjet</a:t>
            </a:r>
            <a:endParaRPr lang="fr-FR" sz="2000" b="1" dirty="0" smtClean="0"/>
          </a:p>
        </p:txBody>
      </p:sp>
    </p:spTree>
    <p:extLst>
      <p:ext uri="{BB962C8B-B14F-4D97-AF65-F5344CB8AC3E}">
        <p14:creationId xmlns:p14="http://schemas.microsoft.com/office/powerpoint/2010/main" val="3870466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solidFill>
                  <a:schemeClr val="tx1"/>
                </a:solidFill>
              </a:rPr>
              <a:t/>
            </a:r>
            <a:br>
              <a:rPr lang="fr-FR" sz="2400" dirty="0" smtClean="0">
                <a:solidFill>
                  <a:schemeClr val="tx1"/>
                </a:solidFill>
              </a:rPr>
            </a:br>
            <a:endParaRPr lang="fr-FR" sz="2400" dirty="0">
              <a:solidFill>
                <a:schemeClr val="tx1"/>
              </a:solidFill>
            </a:endParaRPr>
          </a:p>
        </p:txBody>
      </p:sp>
      <p:sp>
        <p:nvSpPr>
          <p:cNvPr id="3" name="Espace réservé du contenu 2"/>
          <p:cNvSpPr>
            <a:spLocks noGrp="1"/>
          </p:cNvSpPr>
          <p:nvPr>
            <p:ph idx="1"/>
          </p:nvPr>
        </p:nvSpPr>
        <p:spPr>
          <a:xfrm>
            <a:off x="677334" y="609601"/>
            <a:ext cx="8596668" cy="5431762"/>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que de perception subjective de ce contexte par le patient.</a:t>
            </a:r>
          </a:p>
          <a:p>
            <a:pPr marL="0" indent="0">
              <a:buNone/>
            </a:pPr>
            <a:r>
              <a:rPr lang="fr-FR" sz="2400" dirty="0" smtClean="0">
                <a:latin typeface="Times New Roman" panose="02020603050405020304" pitchFamily="18" charset="0"/>
                <a:cs typeface="Times New Roman" panose="02020603050405020304" pitchFamily="18" charset="0"/>
              </a:rPr>
              <a:t>Le HCM a été le premier modèle a prendre en compte la manière dont les sujets vivent et ressentent leur observance a travers les effets (conséquences immédiates ou différées) que celle-ci a sur leur vie (fig.1).</a:t>
            </a:r>
          </a:p>
          <a:p>
            <a:pPr marL="0" indent="0">
              <a:buNone/>
            </a:pPr>
            <a:r>
              <a:rPr lang="fr-FR" sz="2400" dirty="0" smtClean="0">
                <a:latin typeface="Times New Roman" panose="02020603050405020304" pitchFamily="18" charset="0"/>
                <a:cs typeface="Times New Roman" panose="02020603050405020304" pitchFamily="18" charset="0"/>
              </a:rPr>
              <a:t>Ce modèle comprend trois types de variables:</a:t>
            </a:r>
          </a:p>
          <a:p>
            <a:pPr marL="0" indent="0">
              <a:buNone/>
            </a:pPr>
            <a:r>
              <a:rPr lang="fr-FR" sz="2400" dirty="0" smtClean="0">
                <a:latin typeface="Times New Roman" panose="02020603050405020304" pitchFamily="18" charset="0"/>
                <a:cs typeface="Times New Roman" panose="02020603050405020304" pitchFamily="18" charset="0"/>
              </a:rPr>
              <a:t>-les variables dites antécédentes ou situationnelles qui se déclinent selon plusieurs aspects, comme les caractéristiques du traitement (dosage, gout, couleur, complexité de la posologie, emballage du médicament), la qualité des instructions fournies ( nature et objectifs du traitement, adaptation au mode de vie, le type d’instructions (écrit-verbal).</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175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609599"/>
            <a:ext cx="8678701" cy="2716697"/>
          </a:xfrm>
        </p:spPr>
        <p:txBody>
          <a:bodyPr>
            <a:normAutofit/>
          </a:bodyPr>
          <a:lstStyle/>
          <a:p>
            <a:r>
              <a:rPr lang="fr-FR" sz="2400" dirty="0" smtClean="0">
                <a:solidFill>
                  <a:schemeClr val="tx1"/>
                </a:solidFill>
                <a:latin typeface="Times New Roman" panose="02020603050405020304" pitchFamily="18" charset="0"/>
                <a:cs typeface="Times New Roman" panose="02020603050405020304" pitchFamily="18" charset="0"/>
              </a:rPr>
              <a:t>-</a:t>
            </a:r>
            <a:r>
              <a:rPr lang="fr-FR" sz="2400" dirty="0" smtClean="0">
                <a:solidFill>
                  <a:schemeClr val="tx1"/>
                </a:solidFill>
                <a:latin typeface="Times New Roman" panose="02020603050405020304" pitchFamily="18" charset="0"/>
                <a:cs typeface="Times New Roman" panose="02020603050405020304" pitchFamily="18" charset="0"/>
              </a:rPr>
              <a:t>L’adéquation </a:t>
            </a:r>
            <a:r>
              <a:rPr lang="fr-FR" sz="2400" dirty="0" smtClean="0">
                <a:solidFill>
                  <a:schemeClr val="tx1"/>
                </a:solidFill>
                <a:latin typeface="Times New Roman" panose="02020603050405020304" pitchFamily="18" charset="0"/>
                <a:cs typeface="Times New Roman" panose="02020603050405020304" pitchFamily="18" charset="0"/>
              </a:rPr>
              <a:t>de la communication (verbale et écrite), la facilite de compréhension et de lisibilité des instructions, le suivi du patient (quantité et fréquence des consultations…), le soutien social, familial, ainsi que la qualité de la relation entre le patient et le médecin.</a:t>
            </a:r>
            <a:r>
              <a:rPr lang="fr-FR" sz="2400" dirty="0" smtClean="0">
                <a:solidFill>
                  <a:schemeClr val="tx1"/>
                </a:solidFill>
              </a:rPr>
              <a:t/>
            </a:r>
            <a:br>
              <a:rPr lang="fr-FR" sz="2400" dirty="0" smtClean="0">
                <a:solidFill>
                  <a:schemeClr val="tx1"/>
                </a:solidFill>
              </a:rPr>
            </a:br>
            <a:r>
              <a:rPr lang="fr-FR" sz="2400" dirty="0" smtClean="0">
                <a:solidFill>
                  <a:schemeClr val="tx1"/>
                </a:solidFill>
              </a:rPr>
              <a:t> </a:t>
            </a:r>
            <a:endParaRPr lang="fr-FR" sz="2400" dirty="0">
              <a:solidFill>
                <a:schemeClr val="tx1"/>
              </a:solidFill>
            </a:endParaRPr>
          </a:p>
        </p:txBody>
      </p:sp>
      <p:sp>
        <p:nvSpPr>
          <p:cNvPr id="3" name="Espace réservé du contenu 2"/>
          <p:cNvSpPr>
            <a:spLocks noGrp="1"/>
          </p:cNvSpPr>
          <p:nvPr>
            <p:ph idx="1"/>
          </p:nvPr>
        </p:nvSpPr>
        <p:spPr>
          <a:xfrm>
            <a:off x="677333" y="2597426"/>
            <a:ext cx="9073747" cy="6407911"/>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-les facteurs individuels subjectifs impliquent quant a eux la perception que le patient a de sa situation de malade. Ce sont ses croyances, ses perception vis-à-vis de </a:t>
            </a:r>
            <a:r>
              <a:rPr lang="fr-FR" sz="2400" dirty="0" smtClean="0">
                <a:latin typeface="Times New Roman" panose="02020603050405020304" pitchFamily="18" charset="0"/>
                <a:cs typeface="Times New Roman" panose="02020603050405020304" pitchFamily="18" charset="0"/>
              </a:rPr>
              <a:t>l’</a:t>
            </a:r>
            <a:r>
              <a:rPr lang="fr-FR" sz="2400" dirty="0" err="1" smtClean="0">
                <a:latin typeface="Times New Roman" panose="02020603050405020304" pitchFamily="18" charset="0"/>
                <a:cs typeface="Times New Roman" panose="02020603050405020304" pitchFamily="18" charset="0"/>
              </a:rPr>
              <a:t>éfficacité</a:t>
            </a:r>
            <a:r>
              <a:rPr lang="fr-FR" sz="2400"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des traitements, le cout perçu, la gravite estimée et le degré de satisfaction qui sont ici envisages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3797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599"/>
            <a:ext cx="8596668" cy="3140765"/>
          </a:xfrm>
        </p:spPr>
        <p:txBody>
          <a:bodyPr>
            <a:noAutofit/>
          </a:bodyPr>
          <a:lstStyle/>
          <a:p>
            <a:r>
              <a:rPr lang="fr-FR" sz="2400" dirty="0" smtClean="0">
                <a:solidFill>
                  <a:schemeClr val="tx1"/>
                </a:solidFill>
                <a:latin typeface="Times New Roman" panose="02020603050405020304" pitchFamily="18" charset="0"/>
                <a:cs typeface="Times New Roman" panose="02020603050405020304" pitchFamily="18" charset="0"/>
              </a:rPr>
              <a:t>-les conséquences concernent a la fois les bénéfices et les inconvénient induire ou être induits en retour par les facteurs individuels subjectifs et par la </a:t>
            </a:r>
            <a:r>
              <a:rPr lang="fr-FR" sz="2400" dirty="0" err="1" smtClean="0">
                <a:solidFill>
                  <a:schemeClr val="tx1"/>
                </a:solidFill>
                <a:latin typeface="Times New Roman" panose="02020603050405020304" pitchFamily="18" charset="0"/>
                <a:cs typeface="Times New Roman" panose="02020603050405020304" pitchFamily="18" charset="0"/>
              </a:rPr>
              <a:t>compliace</a:t>
            </a:r>
            <a:r>
              <a:rPr lang="fr-FR" sz="2400" dirty="0" smtClean="0">
                <a:solidFill>
                  <a:schemeClr val="tx1"/>
                </a:solidFill>
                <a:latin typeface="Times New Roman" panose="02020603050405020304" pitchFamily="18" charset="0"/>
                <a:cs typeface="Times New Roman" panose="02020603050405020304" pitchFamily="18" charset="0"/>
              </a:rPr>
              <a:t> elle-même. Ces bénéfices peuvent être sociaux (valorisation par autrui), personnels (amélioration de </a:t>
            </a:r>
            <a:r>
              <a:rPr lang="fr-FR" sz="2400" dirty="0" smtClean="0">
                <a:solidFill>
                  <a:schemeClr val="tx1"/>
                </a:solidFill>
                <a:latin typeface="Times New Roman" panose="02020603050405020304" pitchFamily="18" charset="0"/>
                <a:cs typeface="Times New Roman" panose="02020603050405020304" pitchFamily="18" charset="0"/>
              </a:rPr>
              <a:t>l’</a:t>
            </a:r>
            <a:r>
              <a:rPr lang="fr-FR" sz="2400" dirty="0">
                <a:solidFill>
                  <a:schemeClr val="tx1"/>
                </a:solidFill>
                <a:latin typeface="Times New Roman" panose="02020603050405020304" pitchFamily="18" charset="0"/>
                <a:cs typeface="Times New Roman" panose="02020603050405020304" pitchFamily="18" charset="0"/>
              </a:rPr>
              <a:t>é</a:t>
            </a:r>
            <a:r>
              <a:rPr lang="fr-FR" sz="2400" dirty="0" smtClean="0">
                <a:solidFill>
                  <a:schemeClr val="tx1"/>
                </a:solidFill>
                <a:latin typeface="Times New Roman" panose="02020603050405020304" pitchFamily="18" charset="0"/>
                <a:cs typeface="Times New Roman" panose="02020603050405020304" pitchFamily="18" charset="0"/>
              </a:rPr>
              <a:t>tat </a:t>
            </a:r>
            <a:r>
              <a:rPr lang="fr-FR" sz="2400" dirty="0" smtClean="0">
                <a:solidFill>
                  <a:schemeClr val="tx1"/>
                </a:solidFill>
                <a:latin typeface="Times New Roman" panose="02020603050405020304" pitchFamily="18" charset="0"/>
                <a:cs typeface="Times New Roman" panose="02020603050405020304" pitchFamily="18" charset="0"/>
              </a:rPr>
              <a:t>de sante, ou réduction des symptomes), voire financiers (gains économiques par l’</a:t>
            </a:r>
            <a:r>
              <a:rPr lang="fr-FR" sz="2400" dirty="0" err="1" smtClean="0">
                <a:solidFill>
                  <a:schemeClr val="tx1"/>
                </a:solidFill>
                <a:latin typeface="Times New Roman" panose="02020603050405020304" pitchFamily="18" charset="0"/>
                <a:cs typeface="Times New Roman" panose="02020603050405020304" pitchFamily="18" charset="0"/>
              </a:rPr>
              <a:t>arret</a:t>
            </a:r>
            <a:r>
              <a:rPr lang="fr-FR" sz="2400" dirty="0" smtClean="0">
                <a:solidFill>
                  <a:schemeClr val="tx1"/>
                </a:solidFill>
                <a:latin typeface="Times New Roman" panose="02020603050405020304" pitchFamily="18" charset="0"/>
                <a:cs typeface="Times New Roman" panose="02020603050405020304" pitchFamily="18" charset="0"/>
              </a:rPr>
              <a:t> de la cigarette). Les inconvénients sont du même registre, physiques (par l’aggravation de la situation du malade ou par l’</a:t>
            </a:r>
            <a:r>
              <a:rPr lang="fr-FR" sz="2400" dirty="0" err="1" smtClean="0">
                <a:solidFill>
                  <a:schemeClr val="tx1"/>
                </a:solidFill>
                <a:latin typeface="Times New Roman" panose="02020603050405020304" pitchFamily="18" charset="0"/>
                <a:cs typeface="Times New Roman" panose="02020603050405020304" pitchFamily="18" charset="0"/>
              </a:rPr>
              <a:t>agmentation</a:t>
            </a:r>
            <a:r>
              <a:rPr lang="fr-FR" sz="2400" dirty="0" smtClean="0">
                <a:solidFill>
                  <a:schemeClr val="tx1"/>
                </a:solidFill>
                <a:latin typeface="Times New Roman" panose="02020603050405020304" pitchFamily="18" charset="0"/>
                <a:cs typeface="Times New Roman" panose="02020603050405020304" pitchFamily="18" charset="0"/>
              </a:rPr>
              <a:t> de </a:t>
            </a:r>
            <a:r>
              <a:rPr lang="fr-FR" sz="2400" dirty="0" smtClean="0">
                <a:solidFill>
                  <a:schemeClr val="tx1"/>
                </a:solidFill>
                <a:latin typeface="Times New Roman" panose="02020603050405020304" pitchFamily="18" charset="0"/>
                <a:cs typeface="Times New Roman" panose="02020603050405020304" pitchFamily="18" charset="0"/>
              </a:rPr>
              <a:t>l’intensité </a:t>
            </a:r>
            <a:r>
              <a:rPr lang="fr-FR" sz="2400" dirty="0" smtClean="0">
                <a:solidFill>
                  <a:schemeClr val="tx1"/>
                </a:solidFill>
                <a:latin typeface="Times New Roman" panose="02020603050405020304" pitchFamily="18" charset="0"/>
                <a:cs typeface="Times New Roman" panose="02020603050405020304" pitchFamily="18" charset="0"/>
              </a:rPr>
              <a:t>ou du traitement) ou sociaux(par la stigmatisation que la maladie ou les symptomes peuvent impliquer pour le malade dans sa vie quotidienne). Bénéfices et inconvénients peuvent ici être immédiats ou différés!</a:t>
            </a:r>
            <a:endParaRPr lang="fr-FR" sz="24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flipH="1">
            <a:off x="8984974" y="6586330"/>
            <a:ext cx="66261" cy="79513"/>
          </a:xfrm>
        </p:spPr>
        <p:txBody>
          <a:bodyPr>
            <a:normAutofit fontScale="25000" lnSpcReduction="20000"/>
          </a:bodyPr>
          <a:lstStyle/>
          <a:p>
            <a:endParaRPr lang="fr-FR" dirty="0"/>
          </a:p>
        </p:txBody>
      </p:sp>
    </p:spTree>
    <p:extLst>
      <p:ext uri="{BB962C8B-B14F-4D97-AF65-F5344CB8AC3E}">
        <p14:creationId xmlns:p14="http://schemas.microsoft.com/office/powerpoint/2010/main" val="7236850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28870"/>
          </a:xfrm>
        </p:spPr>
        <p:txBody>
          <a:bodyPr>
            <a:normAutofit/>
          </a:bodyPr>
          <a:lstStyle/>
          <a:p>
            <a:r>
              <a:rPr lang="fr-FR" sz="2400" b="1" dirty="0" smtClean="0">
                <a:solidFill>
                  <a:schemeClr val="tx1"/>
                </a:solidFill>
                <a:latin typeface="Times New Roman" panose="02020603050405020304" pitchFamily="18" charset="0"/>
                <a:cs typeface="Times New Roman" panose="02020603050405020304" pitchFamily="18" charset="0"/>
              </a:rPr>
              <a:t>Modèle de </a:t>
            </a:r>
            <a:r>
              <a:rPr lang="fr-FR" sz="2400" b="1" dirty="0" err="1" smtClean="0">
                <a:solidFill>
                  <a:schemeClr val="tx1"/>
                </a:solidFill>
                <a:latin typeface="Times New Roman" panose="02020603050405020304" pitchFamily="18" charset="0"/>
                <a:cs typeface="Times New Roman" panose="02020603050405020304" pitchFamily="18" charset="0"/>
              </a:rPr>
              <a:t>compliance</a:t>
            </a:r>
            <a:r>
              <a:rPr lang="fr-FR" sz="2400" b="1" dirty="0" smtClean="0">
                <a:solidFill>
                  <a:schemeClr val="tx1"/>
                </a:solidFill>
                <a:latin typeface="Times New Roman" panose="02020603050405020304" pitchFamily="18" charset="0"/>
                <a:cs typeface="Times New Roman" panose="02020603050405020304" pitchFamily="18" charset="0"/>
              </a:rPr>
              <a:t> en santé (</a:t>
            </a:r>
            <a:r>
              <a:rPr lang="fr-FR" sz="2400" b="1" dirty="0" err="1" smtClean="0">
                <a:solidFill>
                  <a:schemeClr val="tx1"/>
                </a:solidFill>
                <a:latin typeface="Times New Roman" panose="02020603050405020304" pitchFamily="18" charset="0"/>
                <a:cs typeface="Times New Roman" panose="02020603050405020304" pitchFamily="18" charset="0"/>
              </a:rPr>
              <a:t>Heiby</a:t>
            </a:r>
            <a:r>
              <a:rPr lang="fr-FR" sz="2400" b="1" dirty="0" smtClean="0">
                <a:solidFill>
                  <a:schemeClr val="tx1"/>
                </a:solidFill>
                <a:latin typeface="Times New Roman" panose="02020603050405020304" pitchFamily="18" charset="0"/>
                <a:cs typeface="Times New Roman" panose="02020603050405020304" pitchFamily="18" charset="0"/>
              </a:rPr>
              <a:t> et </a:t>
            </a:r>
            <a:r>
              <a:rPr lang="fr-FR" sz="2400" b="1" dirty="0" err="1" smtClean="0">
                <a:solidFill>
                  <a:schemeClr val="tx1"/>
                </a:solidFill>
                <a:latin typeface="Times New Roman" panose="02020603050405020304" pitchFamily="18" charset="0"/>
                <a:cs typeface="Times New Roman" panose="02020603050405020304" pitchFamily="18" charset="0"/>
              </a:rPr>
              <a:t>carlston</a:t>
            </a:r>
            <a:r>
              <a:rPr lang="fr-FR" sz="2400" b="1" dirty="0" smtClean="0">
                <a:solidFill>
                  <a:schemeClr val="tx1"/>
                </a:solidFill>
                <a:latin typeface="Times New Roman" panose="02020603050405020304" pitchFamily="18" charset="0"/>
                <a:cs typeface="Times New Roman" panose="02020603050405020304" pitchFamily="18" charset="0"/>
              </a:rPr>
              <a:t> 1986)</a:t>
            </a:r>
            <a:endParaRPr lang="fr-FR" sz="2400" b="1" dirty="0">
              <a:solidFill>
                <a:schemeClr val="tx1"/>
              </a:solidFill>
              <a:latin typeface="Times New Roman" panose="02020603050405020304" pitchFamily="18" charset="0"/>
              <a:cs typeface="Times New Roman" panose="02020603050405020304" pitchFamily="18" charset="0"/>
            </a:endParaRPr>
          </a:p>
        </p:txBody>
      </p:sp>
      <p:pic>
        <p:nvPicPr>
          <p:cNvPr id="4" name="Espace réservé du contenu 3"/>
          <p:cNvPicPr>
            <a:picLocks noGrp="1" noChangeAspect="1"/>
          </p:cNvPicPr>
          <p:nvPr>
            <p:ph idx="1"/>
          </p:nvPr>
        </p:nvPicPr>
        <p:blipFill>
          <a:blip r:embed="rId2"/>
          <a:stretch>
            <a:fillRect/>
          </a:stretch>
        </p:blipFill>
        <p:spPr>
          <a:xfrm>
            <a:off x="677335" y="1603513"/>
            <a:ext cx="8837726" cy="4108174"/>
          </a:xfrm>
          <a:prstGeom prst="rect">
            <a:avLst/>
          </a:prstGeom>
        </p:spPr>
      </p:pic>
    </p:spTree>
    <p:extLst>
      <p:ext uri="{BB962C8B-B14F-4D97-AF65-F5344CB8AC3E}">
        <p14:creationId xmlns:p14="http://schemas.microsoft.com/office/powerpoint/2010/main" val="42329390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solidFill>
                  <a:schemeClr val="tx1"/>
                </a:solidFill>
                <a:latin typeface="Times New Roman" panose="02020603050405020304" pitchFamily="18" charset="0"/>
                <a:cs typeface="Times New Roman" panose="02020603050405020304" pitchFamily="18" charset="0"/>
              </a:rPr>
              <a:t>2/ modèle de prédiction des comportements de santé:</a:t>
            </a:r>
            <a:endParaRPr lang="fr-FR" sz="32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r>
              <a:rPr lang="fr-FR" sz="2400" dirty="0" smtClean="0">
                <a:latin typeface="Times New Roman" panose="02020603050405020304" pitchFamily="18" charset="0"/>
                <a:cs typeface="Times New Roman" panose="02020603050405020304" pitchFamily="18" charset="0"/>
              </a:rPr>
              <a:t>Le modèle de prédiction des comportements de santé intégré plusieurs approches, théories et concepts isoles explicatifs de l’observance (et des comportements de santé en général). Il a été propose par </a:t>
            </a:r>
            <a:r>
              <a:rPr lang="fr-FR" sz="2400" dirty="0" err="1" smtClean="0">
                <a:latin typeface="Times New Roman" panose="02020603050405020304" pitchFamily="18" charset="0"/>
                <a:cs typeface="Times New Roman" panose="02020603050405020304" pitchFamily="18" charset="0"/>
              </a:rPr>
              <a:t>Pender</a:t>
            </a:r>
            <a:r>
              <a:rPr lang="fr-FR" sz="2400" dirty="0" smtClean="0">
                <a:latin typeface="Times New Roman" panose="02020603050405020304" pitchFamily="18" charset="0"/>
                <a:cs typeface="Times New Roman" panose="02020603050405020304" pitchFamily="18" charset="0"/>
              </a:rPr>
              <a:t> (1975) et utilise avec une population de patient de patients ayant fait l’objet d’un pontage cardiaque. Le MPCS se fonde principalement sur le modèle des croyances de santé (HBM) et y intégré des facteurs issus de la théorie d’apprentissage social, du lieu de contrôle de la santé (HLC), et de plusieurs autres facteurs, originaux ou modifies. Intégratif, le MPCS se compose de cinq catégories de facteurs: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7194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4812" y="669898"/>
            <a:ext cx="8599188" cy="45719"/>
          </a:xfrm>
        </p:spPr>
        <p:txBody>
          <a:bodyPr>
            <a:normAutofit fontScale="90000"/>
          </a:bodyPr>
          <a:lstStyle/>
          <a:p>
            <a:r>
              <a:rPr lang="fr-FR" dirty="0" smtClean="0">
                <a:solidFill>
                  <a:schemeClr val="tx1"/>
                </a:solidFill>
                <a:latin typeface="Times New Roman" panose="02020603050405020304" pitchFamily="18" charset="0"/>
                <a:cs typeface="Times New Roman" panose="02020603050405020304" pitchFamily="18" charset="0"/>
              </a:rPr>
              <a:t>Les facteurs</a:t>
            </a:r>
            <a:endParaRPr lang="fr-FR"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544812" y="1683027"/>
            <a:ext cx="8729190" cy="4358336"/>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-Les facteurs sociodémographiques (sexe, âge).</a:t>
            </a:r>
          </a:p>
          <a:p>
            <a:pPr marL="0" indent="0">
              <a:buNone/>
            </a:pPr>
            <a:r>
              <a:rPr lang="fr-FR" sz="2400" dirty="0" smtClean="0">
                <a:latin typeface="Times New Roman" panose="02020603050405020304" pitchFamily="18" charset="0"/>
                <a:cs typeface="Times New Roman" panose="02020603050405020304" pitchFamily="18" charset="0"/>
              </a:rPr>
              <a:t>-les perceptions individuelles relative a la santé, a la maladie et aux bénéfices du traitement.</a:t>
            </a:r>
          </a:p>
          <a:p>
            <a:pPr marL="0" indent="0">
              <a:buNone/>
            </a:pPr>
            <a:r>
              <a:rPr lang="fr-FR" sz="2400" dirty="0" smtClean="0">
                <a:latin typeface="Times New Roman" panose="02020603050405020304" pitchFamily="18" charset="0"/>
                <a:cs typeface="Times New Roman" panose="02020603050405020304" pitchFamily="18" charset="0"/>
              </a:rPr>
              <a:t>-la perception des obstacles aux comportements de santé.</a:t>
            </a:r>
          </a:p>
          <a:p>
            <a:pPr marL="0" indent="0">
              <a:buNone/>
            </a:pPr>
            <a:r>
              <a:rPr lang="fr-FR" sz="2400" dirty="0" smtClean="0">
                <a:latin typeface="Times New Roman" panose="02020603050405020304" pitchFamily="18" charset="0"/>
                <a:cs typeface="Times New Roman" panose="02020603050405020304" pitchFamily="18" charset="0"/>
              </a:rPr>
              <a:t>-les signaux d’action ou déclencheurs peuvent être considères comme des indicateurs internes (fatigue, symptomes).</a:t>
            </a:r>
          </a:p>
          <a:p>
            <a:pPr marL="0" indent="0">
              <a:buNone/>
            </a:pPr>
            <a:r>
              <a:rPr lang="fr-FR" sz="2400" dirty="0" smtClean="0">
                <a:latin typeface="Times New Roman" panose="02020603050405020304" pitchFamily="18" charset="0"/>
                <a:cs typeface="Times New Roman" panose="02020603050405020304" pitchFamily="18" charset="0"/>
              </a:rPr>
              <a:t>-la probabilité d’adoption du comportement de santé.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6274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874643"/>
            <a:ext cx="8596668" cy="795132"/>
          </a:xfrm>
        </p:spPr>
        <p:txBody>
          <a:bodyPr>
            <a:normAutofit/>
          </a:bodyPr>
          <a:lstStyle/>
          <a:p>
            <a:r>
              <a:rPr lang="fr-FR" sz="2400" b="1" dirty="0" smtClean="0">
                <a:solidFill>
                  <a:schemeClr val="tx1"/>
                </a:solidFill>
                <a:latin typeface="Times New Roman" panose="02020603050405020304" pitchFamily="18" charset="0"/>
                <a:cs typeface="Times New Roman" panose="02020603050405020304" pitchFamily="18" charset="0"/>
              </a:rPr>
              <a:t>Modèle de prédiction des comportements de santé (MPCS): </a:t>
            </a:r>
            <a:endParaRPr lang="fr-FR" sz="2400" b="1" dirty="0">
              <a:solidFill>
                <a:schemeClr val="tx1"/>
              </a:solidFill>
              <a:latin typeface="Times New Roman" panose="02020603050405020304" pitchFamily="18" charset="0"/>
              <a:cs typeface="Times New Roman" panose="02020603050405020304" pitchFamily="18" charset="0"/>
            </a:endParaRPr>
          </a:p>
        </p:txBody>
      </p:sp>
      <p:pic>
        <p:nvPicPr>
          <p:cNvPr id="4" name="Espace réservé du contenu 3"/>
          <p:cNvPicPr>
            <a:picLocks noGrp="1" noChangeAspect="1"/>
          </p:cNvPicPr>
          <p:nvPr>
            <p:ph idx="1"/>
          </p:nvPr>
        </p:nvPicPr>
        <p:blipFill>
          <a:blip r:embed="rId2"/>
          <a:stretch>
            <a:fillRect/>
          </a:stretch>
        </p:blipFill>
        <p:spPr>
          <a:xfrm>
            <a:off x="1020417" y="1457740"/>
            <a:ext cx="7832035" cy="3617844"/>
          </a:xfrm>
          <a:prstGeom prst="rect">
            <a:avLst/>
          </a:prstGeom>
        </p:spPr>
      </p:pic>
    </p:spTree>
    <p:extLst>
      <p:ext uri="{BB962C8B-B14F-4D97-AF65-F5344CB8AC3E}">
        <p14:creationId xmlns:p14="http://schemas.microsoft.com/office/powerpoint/2010/main" val="145272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113183"/>
            <a:ext cx="8596668" cy="636104"/>
          </a:xfrm>
        </p:spPr>
        <p:txBody>
          <a:bodyPr>
            <a:normAutofit/>
          </a:bodyPr>
          <a:lstStyle/>
          <a:p>
            <a:r>
              <a:rPr lang="fr-FR" sz="2400" b="1" dirty="0" smtClean="0">
                <a:solidFill>
                  <a:schemeClr val="tx1"/>
                </a:solidFill>
              </a:rPr>
              <a:t>La suite</a:t>
            </a:r>
            <a:endParaRPr lang="fr-FR" sz="2400" b="1" dirty="0">
              <a:solidFill>
                <a:schemeClr val="tx1"/>
              </a:solidFill>
            </a:endParaRPr>
          </a:p>
        </p:txBody>
      </p:sp>
      <p:sp>
        <p:nvSpPr>
          <p:cNvPr id="3" name="Espace réservé du contenu 2"/>
          <p:cNvSpPr>
            <a:spLocks noGrp="1"/>
          </p:cNvSpPr>
          <p:nvPr>
            <p:ph idx="1"/>
          </p:nvPr>
        </p:nvSpPr>
        <p:spPr>
          <a:xfrm>
            <a:off x="677334" y="1974573"/>
            <a:ext cx="8596668" cy="4066789"/>
          </a:xfrm>
        </p:spPr>
        <p:txBody>
          <a:bodyPr>
            <a:normAutofit/>
          </a:bodyPr>
          <a:lstStyle/>
          <a:p>
            <a:pPr marL="0" indent="0">
              <a:buNone/>
            </a:pPr>
            <a:r>
              <a:rPr lang="fr-FR" sz="2400" dirty="0" err="1" smtClean="0">
                <a:latin typeface="Times New Roman" panose="02020603050405020304" pitchFamily="18" charset="0"/>
                <a:cs typeface="Times New Roman" panose="02020603050405020304" pitchFamily="18" charset="0"/>
              </a:rPr>
              <a:t>Lopper</a:t>
            </a:r>
            <a:r>
              <a:rPr lang="fr-FR" sz="2400" dirty="0" smtClean="0">
                <a:latin typeface="Times New Roman" panose="02020603050405020304" pitchFamily="18" charset="0"/>
                <a:cs typeface="Times New Roman" panose="02020603050405020304" pitchFamily="18" charset="0"/>
              </a:rPr>
              <a:t> dans l’avenir, afin d’assurer une compréhension plus juste de ce que vivent les patients confrontes a la maladie et qui ne manifestent pas toujours l’observance que l’on attend d’eux.</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9625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anose="02020603050405020304" pitchFamily="18" charset="0"/>
                <a:cs typeface="Times New Roman" panose="02020603050405020304" pitchFamily="18" charset="0"/>
              </a:rPr>
              <a:t>3/ le modèle systémique de soins préventifs (MSSP):</a:t>
            </a:r>
            <a:endParaRPr lang="fr-FR" sz="3200" b="1"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 Le modèle for </a:t>
            </a:r>
            <a:r>
              <a:rPr lang="fr-FR" sz="2400" dirty="0" err="1" smtClean="0">
                <a:latin typeface="Times New Roman" panose="02020603050405020304" pitchFamily="18" charset="0"/>
                <a:cs typeface="Times New Roman" panose="02020603050405020304" pitchFamily="18" charset="0"/>
              </a:rPr>
              <a:t>clinical</a:t>
            </a:r>
            <a:r>
              <a:rPr lang="fr-FR" sz="2400" dirty="0" smtClean="0">
                <a:latin typeface="Times New Roman" panose="02020603050405020304" pitchFamily="18" charset="0"/>
                <a:cs typeface="Times New Roman" panose="02020603050405020304" pitchFamily="18" charset="0"/>
              </a:rPr>
              <a:t> prévention se veut un modèle intégratif, directement construit pour </a:t>
            </a:r>
            <a:r>
              <a:rPr lang="fr-FR" sz="2400" dirty="0" smtClean="0">
                <a:latin typeface="Times New Roman" panose="02020603050405020304" pitchFamily="18" charset="0"/>
                <a:cs typeface="Times New Roman" panose="02020603050405020304" pitchFamily="18" charset="0"/>
              </a:rPr>
              <a:t>l’</a:t>
            </a:r>
            <a:r>
              <a:rPr lang="fr-FR" sz="2400" dirty="0">
                <a:latin typeface="Times New Roman" panose="02020603050405020304" pitchFamily="18" charset="0"/>
                <a:cs typeface="Times New Roman" panose="02020603050405020304" pitchFamily="18" charset="0"/>
              </a:rPr>
              <a:t>é</a:t>
            </a:r>
            <a:r>
              <a:rPr lang="fr-FR" sz="2400" dirty="0" smtClean="0">
                <a:latin typeface="Times New Roman" panose="02020603050405020304" pitchFamily="18" charset="0"/>
                <a:cs typeface="Times New Roman" panose="02020603050405020304" pitchFamily="18" charset="0"/>
              </a:rPr>
              <a:t>tude </a:t>
            </a:r>
            <a:r>
              <a:rPr lang="fr-FR" sz="2400" dirty="0" smtClean="0">
                <a:latin typeface="Times New Roman" panose="02020603050405020304" pitchFamily="18" charset="0"/>
                <a:cs typeface="Times New Roman" panose="02020603050405020304" pitchFamily="18" charset="0"/>
              </a:rPr>
              <a:t>de l’observance, dans le cadre de la pratique clinique, même s’il intégré en son sein bon nombre de paramètres issus de la prévention. Pour ses auteurs le MSSP a la particularité de mettre en évidence les rôles respectifs du patient et du médecin (soignant) dans </a:t>
            </a:r>
            <a:r>
              <a:rPr lang="fr-FR" sz="2400" dirty="0" smtClean="0">
                <a:latin typeface="Times New Roman" panose="02020603050405020304" pitchFamily="18" charset="0"/>
                <a:cs typeface="Times New Roman" panose="02020603050405020304" pitchFamily="18" charset="0"/>
              </a:rPr>
              <a:t>l’</a:t>
            </a:r>
            <a:r>
              <a:rPr lang="fr-FR" sz="2400" dirty="0">
                <a:latin typeface="Times New Roman" panose="02020603050405020304" pitchFamily="18" charset="0"/>
                <a:cs typeface="Times New Roman" panose="02020603050405020304" pitchFamily="18" charset="0"/>
              </a:rPr>
              <a:t>é</a:t>
            </a:r>
            <a:r>
              <a:rPr lang="fr-FR" sz="2400" dirty="0" smtClean="0">
                <a:latin typeface="Times New Roman" panose="02020603050405020304" pitchFamily="18" charset="0"/>
                <a:cs typeface="Times New Roman" panose="02020603050405020304" pitchFamily="18" charset="0"/>
              </a:rPr>
              <a:t>mergence </a:t>
            </a:r>
            <a:r>
              <a:rPr lang="fr-FR" sz="2400" dirty="0" smtClean="0">
                <a:latin typeface="Times New Roman" panose="02020603050405020304" pitchFamily="18" charset="0"/>
                <a:cs typeface="Times New Roman" panose="02020603050405020304" pitchFamily="18" charset="0"/>
              </a:rPr>
              <a:t>des conduites de prévention et d’observance.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12206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8382" y="1007164"/>
            <a:ext cx="8465619" cy="923235"/>
          </a:xfrm>
        </p:spPr>
        <p:txBody>
          <a:bodyPr/>
          <a:lstStyle/>
          <a:p>
            <a:r>
              <a:rPr lang="fr-FR" dirty="0" smtClean="0">
                <a:solidFill>
                  <a:schemeClr val="tx1"/>
                </a:solidFill>
              </a:rPr>
              <a:t>suite</a:t>
            </a:r>
            <a:endParaRPr lang="fr-FR" dirty="0">
              <a:solidFill>
                <a:schemeClr val="tx1"/>
              </a:solidFill>
            </a:endParaRPr>
          </a:p>
        </p:txBody>
      </p:sp>
      <p:sp>
        <p:nvSpPr>
          <p:cNvPr id="3" name="Espace réservé du contenu 2"/>
          <p:cNvSpPr>
            <a:spLocks noGrp="1"/>
          </p:cNvSpPr>
          <p:nvPr>
            <p:ph idx="1"/>
          </p:nvPr>
        </p:nvSpPr>
        <p:spPr>
          <a:xfrm>
            <a:off x="677334" y="1749287"/>
            <a:ext cx="8596668" cy="4292075"/>
          </a:xfrm>
        </p:spPr>
        <p:txBody>
          <a:bodyPr>
            <a:normAutofit fontScale="92500" lnSpcReduction="10000"/>
          </a:bodyPr>
          <a:lstStyle/>
          <a:p>
            <a:pPr marL="0" indent="0">
              <a:buNone/>
            </a:pPr>
            <a:r>
              <a:rPr lang="fr-FR" sz="2400" dirty="0" smtClean="0">
                <a:latin typeface="Times New Roman" panose="02020603050405020304" pitchFamily="18" charset="0"/>
                <a:cs typeface="Times New Roman" panose="02020603050405020304" pitchFamily="18" charset="0"/>
              </a:rPr>
              <a:t>Le modèle a été </a:t>
            </a:r>
            <a:r>
              <a:rPr lang="fr-FR" sz="2400" dirty="0" smtClean="0">
                <a:latin typeface="Times New Roman" panose="02020603050405020304" pitchFamily="18" charset="0"/>
                <a:cs typeface="Times New Roman" panose="02020603050405020304" pitchFamily="18" charset="0"/>
              </a:rPr>
              <a:t>conçu</a:t>
            </a:r>
            <a:r>
              <a:rPr lang="fr-FR" sz="2400" dirty="0" smtClean="0">
                <a:latin typeface="Times New Roman" panose="02020603050405020304" pitchFamily="18" charset="0"/>
                <a:cs typeface="Times New Roman" panose="02020603050405020304" pitchFamily="18" charset="0"/>
              </a:rPr>
              <a:t>, en 1992, par Walsh et </a:t>
            </a:r>
            <a:r>
              <a:rPr lang="fr-FR" sz="2400" dirty="0" err="1" smtClean="0">
                <a:latin typeface="Times New Roman" panose="02020603050405020304" pitchFamily="18" charset="0"/>
                <a:cs typeface="Times New Roman" panose="02020603050405020304" pitchFamily="18" charset="0"/>
              </a:rPr>
              <a:t>McPhee</a:t>
            </a:r>
            <a:r>
              <a:rPr lang="fr-FR" sz="2400" dirty="0" smtClean="0">
                <a:latin typeface="Times New Roman" panose="02020603050405020304" pitchFamily="18" charset="0"/>
                <a:cs typeface="Times New Roman" panose="02020603050405020304" pitchFamily="18" charset="0"/>
              </a:rPr>
              <a:t> a partir du HBM et des modèle de Bandura (1977) et de </a:t>
            </a:r>
            <a:r>
              <a:rPr lang="fr-FR" sz="2400" dirty="0" err="1" smtClean="0">
                <a:latin typeface="Times New Roman" panose="02020603050405020304" pitchFamily="18" charset="0"/>
                <a:cs typeface="Times New Roman" panose="02020603050405020304" pitchFamily="18" charset="0"/>
              </a:rPr>
              <a:t>Fishbein</a:t>
            </a:r>
            <a:r>
              <a:rPr lang="fr-FR" sz="2400" dirty="0" smtClean="0">
                <a:latin typeface="Times New Roman" panose="02020603050405020304" pitchFamily="18" charset="0"/>
                <a:cs typeface="Times New Roman" panose="02020603050405020304" pitchFamily="18" charset="0"/>
              </a:rPr>
              <a:t> et </a:t>
            </a:r>
            <a:r>
              <a:rPr lang="fr-FR" sz="2400" dirty="0" err="1" smtClean="0">
                <a:latin typeface="Times New Roman" panose="02020603050405020304" pitchFamily="18" charset="0"/>
                <a:cs typeface="Times New Roman" panose="02020603050405020304" pitchFamily="18" charset="0"/>
              </a:rPr>
              <a:t>Ajzen</a:t>
            </a:r>
            <a:r>
              <a:rPr lang="fr-FR" sz="2400" dirty="0" smtClean="0">
                <a:latin typeface="Times New Roman" panose="02020603050405020304" pitchFamily="18" charset="0"/>
                <a:cs typeface="Times New Roman" panose="02020603050405020304" pitchFamily="18" charset="0"/>
              </a:rPr>
              <a:t> (1975). Le MSSP distingue trois catégories de facteurs (prédisposant, facilitants, renforçant) et y intégré les facteurs relatifs au soignant. En outre, il ajoute des facteurs organisationnels, des facteurs lies au comportement de prévention, et des facteurs situationnels (fig.2).</a:t>
            </a:r>
          </a:p>
          <a:p>
            <a:pPr marL="0" indent="0">
              <a:buNone/>
            </a:pPr>
            <a:r>
              <a:rPr lang="fr-FR" sz="2400" dirty="0" smtClean="0">
                <a:latin typeface="Times New Roman" panose="02020603050405020304" pitchFamily="18" charset="0"/>
                <a:cs typeface="Times New Roman" panose="02020603050405020304" pitchFamily="18" charset="0"/>
              </a:rPr>
              <a:t>Pour les patients les facteurs prédisposant concernent aussi bien les caractéristiques sociodémographique (sexe, âge, statut…), les croyances et attitudes (croyance religieuses ou culturelles, les peurs, les motivations de l’individu, les attitudes a </a:t>
            </a:r>
            <a:r>
              <a:rPr lang="fr-FR" sz="2400" dirty="0" smtClean="0">
                <a:latin typeface="Times New Roman" panose="02020603050405020304" pitchFamily="18" charset="0"/>
                <a:cs typeface="Times New Roman" panose="02020603050405020304" pitchFamily="18" charset="0"/>
              </a:rPr>
              <a:t>l’</a:t>
            </a:r>
            <a:r>
              <a:rPr lang="fr-FR" sz="2400" dirty="0">
                <a:latin typeface="Times New Roman" panose="02020603050405020304" pitchFamily="18" charset="0"/>
                <a:cs typeface="Times New Roman" panose="02020603050405020304" pitchFamily="18" charset="0"/>
              </a:rPr>
              <a:t>é</a:t>
            </a:r>
            <a:r>
              <a:rPr lang="fr-FR" sz="2400" dirty="0" smtClean="0">
                <a:latin typeface="Times New Roman" panose="02020603050405020304" pitchFamily="18" charset="0"/>
                <a:cs typeface="Times New Roman" panose="02020603050405020304" pitchFamily="18" charset="0"/>
              </a:rPr>
              <a:t>gard </a:t>
            </a:r>
            <a:r>
              <a:rPr lang="fr-FR" sz="2400" dirty="0" smtClean="0">
                <a:latin typeface="Times New Roman" panose="02020603050405020304" pitchFamily="18" charset="0"/>
                <a:cs typeface="Times New Roman" panose="02020603050405020304" pitchFamily="18" charset="0"/>
              </a:rPr>
              <a:t>de la prévention, le sentiment </a:t>
            </a:r>
            <a:r>
              <a:rPr lang="fr-FR" sz="2400" dirty="0" smtClean="0">
                <a:latin typeface="Times New Roman" panose="02020603050405020304" pitchFamily="18" charset="0"/>
                <a:cs typeface="Times New Roman" panose="02020603050405020304" pitchFamily="18" charset="0"/>
              </a:rPr>
              <a:t>d’</a:t>
            </a:r>
            <a:r>
              <a:rPr lang="fr-FR" sz="2400" dirty="0" err="1" smtClean="0">
                <a:latin typeface="Times New Roman" panose="02020603050405020304" pitchFamily="18" charset="0"/>
                <a:cs typeface="Times New Roman" panose="02020603050405020304" pitchFamily="18" charset="0"/>
              </a:rPr>
              <a:t>oautoéfficacite</a:t>
            </a:r>
            <a:r>
              <a:rPr lang="fr-FR" sz="2400"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et de contrôle par rapport a la maladie, ainsi que la valeur accordée a la maladie). Pour les médecins les facteurs prédisposant incluent des paramètres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340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plan</a:t>
            </a:r>
            <a:endParaRPr lang="fr-FR" dirty="0"/>
          </a:p>
        </p:txBody>
      </p:sp>
      <p:sp>
        <p:nvSpPr>
          <p:cNvPr id="3" name="Espace réservé du contenu 2"/>
          <p:cNvSpPr>
            <a:spLocks noGrp="1"/>
          </p:cNvSpPr>
          <p:nvPr>
            <p:ph idx="1"/>
          </p:nvPr>
        </p:nvSpPr>
        <p:spPr/>
        <p:txBody>
          <a:bodyPr>
            <a:normAutofit/>
          </a:bodyPr>
          <a:lstStyle/>
          <a:p>
            <a:r>
              <a:rPr lang="fr-FR" sz="2400" dirty="0" smtClean="0">
                <a:latin typeface="Times New Roman" panose="02020603050405020304" pitchFamily="18" charset="0"/>
                <a:cs typeface="Times New Roman" panose="02020603050405020304" pitchFamily="18" charset="0"/>
              </a:rPr>
              <a:t>1-Définition</a:t>
            </a:r>
            <a:endParaRPr lang="fr-FR" sz="2400" dirty="0" smtClean="0">
              <a:latin typeface="Times New Roman" panose="02020603050405020304" pitchFamily="18" charset="0"/>
              <a:cs typeface="Times New Roman" panose="02020603050405020304" pitchFamily="18" charset="0"/>
            </a:endParaRPr>
          </a:p>
          <a:p>
            <a:r>
              <a:rPr lang="fr-FR" sz="2400" dirty="0" smtClean="0">
                <a:latin typeface="Times New Roman" panose="02020603050405020304" pitchFamily="18" charset="0"/>
                <a:cs typeface="Times New Roman" panose="02020603050405020304" pitchFamily="18" charset="0"/>
              </a:rPr>
              <a:t>2-Les </a:t>
            </a:r>
            <a:r>
              <a:rPr lang="fr-FR" sz="2400" dirty="0" smtClean="0">
                <a:latin typeface="Times New Roman" panose="02020603050405020304" pitchFamily="18" charset="0"/>
                <a:cs typeface="Times New Roman" panose="02020603050405020304" pitchFamily="18" charset="0"/>
              </a:rPr>
              <a:t>types</a:t>
            </a:r>
          </a:p>
          <a:p>
            <a:r>
              <a:rPr lang="fr-FR" sz="2400" dirty="0" smtClean="0">
                <a:latin typeface="Times New Roman" panose="02020603050405020304" pitchFamily="18" charset="0"/>
                <a:cs typeface="Times New Roman" panose="02020603050405020304" pitchFamily="18" charset="0"/>
              </a:rPr>
              <a:t>3-Les </a:t>
            </a:r>
            <a:r>
              <a:rPr lang="fr-FR" sz="2400" dirty="0" smtClean="0">
                <a:latin typeface="Times New Roman" panose="02020603050405020304" pitchFamily="18" charset="0"/>
                <a:cs typeface="Times New Roman" panose="02020603050405020304" pitchFamily="18" charset="0"/>
              </a:rPr>
              <a:t>modèles théorique relatifs a l’observance thérapeutique</a:t>
            </a:r>
          </a:p>
          <a:p>
            <a:r>
              <a:rPr lang="fr-FR" sz="2400" dirty="0" smtClean="0">
                <a:latin typeface="Times New Roman" panose="02020603050405020304" pitchFamily="18" charset="0"/>
                <a:cs typeface="Times New Roman" panose="02020603050405020304" pitchFamily="18" charset="0"/>
              </a:rPr>
              <a:t>Le modèle de </a:t>
            </a:r>
            <a:r>
              <a:rPr lang="fr-FR" sz="2400" dirty="0" err="1" smtClean="0">
                <a:latin typeface="Times New Roman" panose="02020603050405020304" pitchFamily="18" charset="0"/>
                <a:cs typeface="Times New Roman" panose="02020603050405020304" pitchFamily="18" charset="0"/>
              </a:rPr>
              <a:t>compliance</a:t>
            </a:r>
            <a:r>
              <a:rPr lang="fr-FR" sz="2400" dirty="0" smtClean="0">
                <a:latin typeface="Times New Roman" panose="02020603050405020304" pitchFamily="18" charset="0"/>
                <a:cs typeface="Times New Roman" panose="02020603050405020304" pitchFamily="18" charset="0"/>
              </a:rPr>
              <a:t> en santé</a:t>
            </a:r>
          </a:p>
          <a:p>
            <a:r>
              <a:rPr lang="fr-FR" sz="2400" dirty="0" smtClean="0">
                <a:latin typeface="Times New Roman" panose="02020603050405020304" pitchFamily="18" charset="0"/>
                <a:cs typeface="Times New Roman" panose="02020603050405020304" pitchFamily="18" charset="0"/>
              </a:rPr>
              <a:t>Le modèle de prédiction des comportements de santé  </a:t>
            </a:r>
          </a:p>
          <a:p>
            <a:r>
              <a:rPr lang="fr-FR" sz="2400" dirty="0" smtClean="0">
                <a:latin typeface="Times New Roman" panose="02020603050405020304" pitchFamily="18" charset="0"/>
                <a:cs typeface="Times New Roman" panose="02020603050405020304" pitchFamily="18" charset="0"/>
              </a:rPr>
              <a:t>Les caractéristique des patients</a:t>
            </a:r>
          </a:p>
          <a:p>
            <a:r>
              <a:rPr lang="fr-FR" sz="2400" dirty="0" smtClean="0">
                <a:latin typeface="Times New Roman" panose="02020603050405020304" pitchFamily="18" charset="0"/>
                <a:cs typeface="Times New Roman" panose="02020603050405020304" pitchFamily="18" charset="0"/>
              </a:rPr>
              <a:t>La qualité relationnelle, implication du patient et observance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88262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22852"/>
          </a:xfrm>
        </p:spPr>
        <p:txBody>
          <a:bodyPr>
            <a:normAutofit fontScale="90000"/>
          </a:bodyPr>
          <a:lstStyle/>
          <a:p>
            <a:r>
              <a:rPr lang="fr-FR" dirty="0" smtClean="0">
                <a:solidFill>
                  <a:schemeClr val="tx1"/>
                </a:solidFill>
              </a:rPr>
              <a:t>suite</a:t>
            </a:r>
            <a:endParaRPr lang="fr-FR" dirty="0">
              <a:solidFill>
                <a:schemeClr val="tx1"/>
              </a:solidFill>
            </a:endParaRPr>
          </a:p>
        </p:txBody>
      </p:sp>
      <p:sp>
        <p:nvSpPr>
          <p:cNvPr id="3" name="Espace réservé du contenu 2"/>
          <p:cNvSpPr>
            <a:spLocks noGrp="1"/>
          </p:cNvSpPr>
          <p:nvPr>
            <p:ph idx="1"/>
          </p:nvPr>
        </p:nvSpPr>
        <p:spPr>
          <a:xfrm>
            <a:off x="821634" y="1338954"/>
            <a:ext cx="8452367" cy="5287133"/>
          </a:xfrm>
        </p:spPr>
        <p:txBody>
          <a:bodyPr>
            <a:noAutofit/>
          </a:bodyPr>
          <a:lstStyle/>
          <a:p>
            <a:pPr marL="0" indent="0">
              <a:buNone/>
            </a:pPr>
            <a:r>
              <a:rPr lang="fr-FR" sz="2400" dirty="0" smtClean="0">
                <a:latin typeface="Times New Roman" panose="02020603050405020304" pitchFamily="18" charset="0"/>
                <a:cs typeface="Times New Roman" panose="02020603050405020304" pitchFamily="18" charset="0"/>
              </a:rPr>
              <a:t>Similaires a ceux des patients comme le sexe ou l'âge. Certains sont plus spécifiques comme les attitudes envers la prévention, la perception de son auto efficacité, la perception qu’il a de la motivation du patient et de son niveau d’information ou encore la perception de sa propre compétence médicale et de son rôle éducatif.</a:t>
            </a:r>
          </a:p>
          <a:p>
            <a:pPr marL="0" indent="0">
              <a:buNone/>
            </a:pPr>
            <a:r>
              <a:rPr lang="fr-FR" sz="2400" dirty="0" smtClean="0">
                <a:latin typeface="Times New Roman" panose="02020603050405020304" pitchFamily="18" charset="0"/>
                <a:cs typeface="Times New Roman" panose="02020603050405020304" pitchFamily="18" charset="0"/>
              </a:rPr>
              <a:t>Les facteurs capitanats pour le patient concernent son habileté et ses ressources par rapport a l’observance, les connaissances a sa disposition, les facteurs physiologiques propres a chaque patient et logistiques en terme par exemple </a:t>
            </a:r>
            <a:r>
              <a:rPr lang="fr-FR" sz="2400" dirty="0" smtClean="0">
                <a:latin typeface="Times New Roman" panose="02020603050405020304" pitchFamily="18" charset="0"/>
                <a:cs typeface="Times New Roman" panose="02020603050405020304" pitchFamily="18" charset="0"/>
              </a:rPr>
              <a:t>d’accessibilité </a:t>
            </a:r>
            <a:r>
              <a:rPr lang="fr-FR" sz="2400" dirty="0" smtClean="0">
                <a:latin typeface="Times New Roman" panose="02020603050405020304" pitchFamily="18" charset="0"/>
                <a:cs typeface="Times New Roman" panose="02020603050405020304" pitchFamily="18" charset="0"/>
              </a:rPr>
              <a:t>matérielle aux soins (accès aux soins plus ou moins aise, horaires…). Pour le médecin cela concerne plutôt ses compétences réelles en prévention (en </a:t>
            </a:r>
            <a:r>
              <a:rPr lang="fr-FR" sz="2400" dirty="0">
                <a:latin typeface="Times New Roman" panose="02020603050405020304" pitchFamily="18" charset="0"/>
                <a:cs typeface="Times New Roman" panose="02020603050405020304" pitchFamily="18" charset="0"/>
              </a:rPr>
              <a:t>é</a:t>
            </a:r>
            <a:r>
              <a:rPr lang="fr-FR" sz="2400" dirty="0" smtClean="0">
                <a:latin typeface="Times New Roman" panose="02020603050405020304" pitchFamily="18" charset="0"/>
                <a:cs typeface="Times New Roman" panose="02020603050405020304" pitchFamily="18" charset="0"/>
              </a:rPr>
              <a:t>ducation </a:t>
            </a:r>
            <a:r>
              <a:rPr lang="fr-FR" sz="2400" dirty="0" smtClean="0">
                <a:latin typeface="Times New Roman" panose="02020603050405020304" pitchFamily="18" charset="0"/>
                <a:cs typeface="Times New Roman" panose="02020603050405020304" pitchFamily="18" charset="0"/>
              </a:rPr>
              <a:t>et formation), sa spécialité médicale, son degré</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2035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839789"/>
            <a:ext cx="8596668" cy="644454"/>
          </a:xfrm>
        </p:spPr>
        <p:txBody>
          <a:bodyPr/>
          <a:lstStyle/>
          <a:p>
            <a:r>
              <a:rPr lang="fr-FR" dirty="0" smtClean="0">
                <a:solidFill>
                  <a:schemeClr val="tx1"/>
                </a:solidFill>
              </a:rPr>
              <a:t>suite</a:t>
            </a:r>
            <a:endParaRPr lang="fr-FR" dirty="0">
              <a:solidFill>
                <a:schemeClr val="tx1"/>
              </a:solidFill>
            </a:endParaRPr>
          </a:p>
        </p:txBody>
      </p:sp>
      <p:sp>
        <p:nvSpPr>
          <p:cNvPr id="3" name="Espace réservé du contenu 2"/>
          <p:cNvSpPr>
            <a:spLocks noGrp="1"/>
          </p:cNvSpPr>
          <p:nvPr>
            <p:ph idx="1"/>
          </p:nvPr>
        </p:nvSpPr>
        <p:spPr>
          <a:xfrm>
            <a:off x="677333" y="1656523"/>
            <a:ext cx="8584889" cy="3947518"/>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D’expertise technique (médicale), sa compréhension des buts et orientations de la prévention, cela concerne également les facteurs logistiques a sa disposition (temps, place, personnel, équipement, disponibilité de matériel éducatif).</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1514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anose="02020603050405020304" pitchFamily="18" charset="0"/>
                <a:cs typeface="Times New Roman" panose="02020603050405020304" pitchFamily="18" charset="0"/>
              </a:rPr>
              <a:t>Les caractéristiques des patients:</a:t>
            </a:r>
            <a:endParaRPr lang="fr-FR" sz="3200" b="1"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77334" y="1643271"/>
            <a:ext cx="8596668" cy="4398092"/>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Il n’a jamais été vraiment possible d’isoler des profils psychologiques susceptibles d’expliquer la plus ou moins bonne observance des patients, cependant, il semble exister un certain consensus sur le fait qu’un faible soutien social associe a une forte isolation des malades conduit a une mauvaise observance.</a:t>
            </a:r>
          </a:p>
          <a:p>
            <a:pPr marL="0" indent="0">
              <a:buNone/>
            </a:pPr>
            <a:r>
              <a:rPr lang="fr-FR" sz="2400" dirty="0" smtClean="0">
                <a:latin typeface="Times New Roman" panose="02020603050405020304" pitchFamily="18" charset="0"/>
                <a:cs typeface="Times New Roman" panose="02020603050405020304" pitchFamily="18" charset="0"/>
              </a:rPr>
              <a:t>-le soutien social en tant que ressource externe a la disposition de l’individu va moduler et généralement atténuer l’impact des facteurs lies au traitement et a la maladie. Son mécanisme d’action est plutôt indirect que direct par une modification de </a:t>
            </a:r>
            <a:r>
              <a:rPr lang="fr-FR" sz="2400" dirty="0" smtClean="0">
                <a:latin typeface="Times New Roman" panose="02020603050405020304" pitchFamily="18" charset="0"/>
                <a:cs typeface="Times New Roman" panose="02020603050405020304" pitchFamily="18" charset="0"/>
              </a:rPr>
              <a:t>l’</a:t>
            </a:r>
            <a:r>
              <a:rPr lang="fr-FR" sz="2400" dirty="0">
                <a:latin typeface="Times New Roman" panose="02020603050405020304" pitchFamily="18" charset="0"/>
                <a:cs typeface="Times New Roman" panose="02020603050405020304" pitchFamily="18" charset="0"/>
              </a:rPr>
              <a:t>é</a:t>
            </a:r>
            <a:r>
              <a:rPr lang="fr-FR" sz="2400" dirty="0" smtClean="0">
                <a:latin typeface="Times New Roman" panose="02020603050405020304" pitchFamily="18" charset="0"/>
                <a:cs typeface="Times New Roman" panose="02020603050405020304" pitchFamily="18" charset="0"/>
              </a:rPr>
              <a:t>valuation </a:t>
            </a:r>
            <a:r>
              <a:rPr lang="fr-FR" sz="2400" dirty="0" smtClean="0">
                <a:latin typeface="Times New Roman" panose="02020603050405020304" pitchFamily="18" charset="0"/>
                <a:cs typeface="Times New Roman" panose="02020603050405020304" pitchFamily="18" charset="0"/>
              </a:rPr>
              <a:t>de la situation stressante et par la promotion de stratégies d’ajustement plus efficientes.</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87339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1404730"/>
          </a:xfrm>
        </p:spPr>
        <p:txBody>
          <a:bodyPr>
            <a:normAutofit fontScale="90000"/>
          </a:bodyPr>
          <a:lstStyle/>
          <a:p>
            <a:r>
              <a:rPr lang="fr-FR" dirty="0" smtClean="0">
                <a:solidFill>
                  <a:schemeClr val="tx1"/>
                </a:solidFill>
                <a:latin typeface="Times New Roman" panose="02020603050405020304" pitchFamily="18" charset="0"/>
                <a:cs typeface="Times New Roman" panose="02020603050405020304" pitchFamily="18" charset="0"/>
              </a:rPr>
              <a:t>Caractéristique associées avec l’observance thérapeutique (inspire de </a:t>
            </a:r>
            <a:r>
              <a:rPr lang="fr-FR" dirty="0" err="1" smtClean="0">
                <a:solidFill>
                  <a:schemeClr val="tx1"/>
                </a:solidFill>
                <a:latin typeface="Times New Roman" panose="02020603050405020304" pitchFamily="18" charset="0"/>
                <a:cs typeface="Times New Roman" panose="02020603050405020304" pitchFamily="18" charset="0"/>
              </a:rPr>
              <a:t>Meichenbaum</a:t>
            </a:r>
            <a:r>
              <a:rPr lang="fr-FR" dirty="0" smtClean="0">
                <a:solidFill>
                  <a:schemeClr val="tx1"/>
                </a:solidFill>
                <a:latin typeface="Times New Roman" panose="02020603050405020304" pitchFamily="18" charset="0"/>
                <a:cs typeface="Times New Roman" panose="02020603050405020304" pitchFamily="18" charset="0"/>
              </a:rPr>
              <a:t> et </a:t>
            </a:r>
            <a:r>
              <a:rPr lang="fr-FR" dirty="0" err="1" smtClean="0">
                <a:solidFill>
                  <a:schemeClr val="tx1"/>
                </a:solidFill>
                <a:latin typeface="Times New Roman" panose="02020603050405020304" pitchFamily="18" charset="0"/>
                <a:cs typeface="Times New Roman" panose="02020603050405020304" pitchFamily="18" charset="0"/>
              </a:rPr>
              <a:t>Turk</a:t>
            </a:r>
            <a:r>
              <a:rPr lang="fr-FR" dirty="0" smtClean="0">
                <a:solidFill>
                  <a:schemeClr val="tx1"/>
                </a:solidFill>
                <a:latin typeface="Times New Roman" panose="02020603050405020304" pitchFamily="18" charset="0"/>
                <a:cs typeface="Times New Roman" panose="02020603050405020304" pitchFamily="18" charset="0"/>
              </a:rPr>
              <a:t>, 1987)</a:t>
            </a:r>
            <a:endParaRPr lang="fr-FR"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646815240"/>
              </p:ext>
            </p:extLst>
          </p:nvPr>
        </p:nvGraphicFramePr>
        <p:xfrm>
          <a:off x="677863" y="2160588"/>
          <a:ext cx="8596311" cy="302260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0840">
                <a:tc>
                  <a:txBody>
                    <a:bodyPr/>
                    <a:lstStyle/>
                    <a:p>
                      <a:r>
                        <a:rPr lang="fr-FR" dirty="0" smtClean="0">
                          <a:latin typeface="Times New Roman" panose="02020603050405020304" pitchFamily="18" charset="0"/>
                          <a:cs typeface="Times New Roman" panose="02020603050405020304" pitchFamily="18" charset="0"/>
                        </a:rPr>
                        <a:t>Variables psychosociales</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Variables </a:t>
                      </a:r>
                      <a:r>
                        <a:rPr lang="fr-FR" dirty="0" err="1" smtClean="0">
                          <a:latin typeface="Times New Roman" panose="02020603050405020304" pitchFamily="18" charset="0"/>
                          <a:cs typeface="Times New Roman" panose="02020603050405020304" pitchFamily="18" charset="0"/>
                        </a:rPr>
                        <a:t>personnologiques</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Représentation et croyances en matière de santé</a:t>
                      </a:r>
                      <a:endParaRPr lang="fr-F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fr-FR" dirty="0" smtClean="0">
                          <a:latin typeface="Times New Roman" panose="02020603050405020304" pitchFamily="18" charset="0"/>
                          <a:cs typeface="Times New Roman" panose="02020603050405020304" pitchFamily="18" charset="0"/>
                        </a:rPr>
                        <a:t>-situation sociale du malade.</a:t>
                      </a:r>
                    </a:p>
                    <a:p>
                      <a:r>
                        <a:rPr lang="fr-FR" dirty="0" smtClean="0">
                          <a:latin typeface="Times New Roman" panose="02020603050405020304" pitchFamily="18" charset="0"/>
                          <a:cs typeface="Times New Roman" panose="02020603050405020304" pitchFamily="18" charset="0"/>
                        </a:rPr>
                        <a:t>-potentiel et qualité du soutien social perçu</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-mauvaise mémoire.</a:t>
                      </a:r>
                    </a:p>
                    <a:p>
                      <a:r>
                        <a:rPr lang="fr-FR" dirty="0" smtClean="0">
                          <a:latin typeface="Times New Roman" panose="02020603050405020304" pitchFamily="18" charset="0"/>
                          <a:cs typeface="Times New Roman" panose="02020603050405020304" pitchFamily="18" charset="0"/>
                        </a:rPr>
                        <a:t>-niveau de compréhension</a:t>
                      </a:r>
                    </a:p>
                    <a:p>
                      <a:r>
                        <a:rPr lang="fr-FR" dirty="0" smtClean="0">
                          <a:latin typeface="Times New Roman" panose="02020603050405020304" pitchFamily="18" charset="0"/>
                          <a:cs typeface="Times New Roman" panose="02020603050405020304" pitchFamily="18" charset="0"/>
                        </a:rPr>
                        <a:t>-sensibilité a l’empathie.</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Représentation inadaptée ou erroné.</a:t>
                      </a:r>
                    </a:p>
                    <a:p>
                      <a:r>
                        <a:rPr lang="fr-FR" dirty="0" smtClean="0">
                          <a:latin typeface="Times New Roman" panose="02020603050405020304" pitchFamily="18" charset="0"/>
                          <a:cs typeface="Times New Roman" panose="02020603050405020304" pitchFamily="18" charset="0"/>
                        </a:rPr>
                        <a:t>Représentation</a:t>
                      </a:r>
                      <a:r>
                        <a:rPr lang="fr-FR" baseline="0" dirty="0" smtClean="0">
                          <a:latin typeface="Times New Roman" panose="02020603050405020304" pitchFamily="18" charset="0"/>
                          <a:cs typeface="Times New Roman" panose="02020603050405020304" pitchFamily="18" charset="0"/>
                        </a:rPr>
                        <a:t> ethnique ou culturelle de la maladie et du traitement en conflit avec les exigences médicales</a:t>
                      </a:r>
                      <a:endParaRPr lang="fr-F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endParaRPr lang="fr-FR" dirty="0"/>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435117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solidFill>
                  <a:schemeClr val="tx1"/>
                </a:solidFill>
                <a:latin typeface="Times New Roman" panose="02020603050405020304" pitchFamily="18" charset="0"/>
                <a:cs typeface="Times New Roman" panose="02020603050405020304" pitchFamily="18" charset="0"/>
              </a:rPr>
              <a:t>La qualité relationnelle, implication du patient et observance:</a:t>
            </a:r>
            <a:endParaRPr lang="fr-FR" sz="32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r>
              <a:rPr lang="fr-FR" sz="2400" dirty="0" smtClean="0">
                <a:latin typeface="Times New Roman" panose="02020603050405020304" pitchFamily="18" charset="0"/>
                <a:cs typeface="Times New Roman" panose="02020603050405020304" pitchFamily="18" charset="0"/>
              </a:rPr>
              <a:t>-la qualité relationnelle entre le patient et le professionnel de la santé peut avoir une influence sur l’observance du traitement.</a:t>
            </a:r>
          </a:p>
          <a:p>
            <a:r>
              <a:rPr lang="fr-FR" sz="2400" dirty="0" smtClean="0">
                <a:latin typeface="Times New Roman" panose="02020603050405020304" pitchFamily="18" charset="0"/>
                <a:cs typeface="Times New Roman" panose="02020603050405020304" pitchFamily="18" charset="0"/>
              </a:rPr>
              <a:t>Lorsque le patient se sent écouté, compris et soutenu, il est plus enclin a suivre les recommandations et a être implique dans propre sante. Une bonne communication et une relation de confiance peuvent donc favoriser une meilleure observance thérapeutique.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3483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99930"/>
            <a:ext cx="8596668" cy="830470"/>
          </a:xfrm>
        </p:spPr>
        <p:txBody>
          <a:bodyPr>
            <a:normAutofit/>
          </a:bodyPr>
          <a:lstStyle/>
          <a:p>
            <a:r>
              <a:rPr lang="fr-FR" sz="3200" dirty="0">
                <a:solidFill>
                  <a:schemeClr val="tx1"/>
                </a:solidFill>
                <a:latin typeface="Times New Roman" panose="02020603050405020304" pitchFamily="18" charset="0"/>
                <a:cs typeface="Times New Roman" panose="02020603050405020304" pitchFamily="18" charset="0"/>
              </a:rPr>
              <a:t>conclusion</a:t>
            </a:r>
          </a:p>
        </p:txBody>
      </p:sp>
      <p:sp>
        <p:nvSpPr>
          <p:cNvPr id="3" name="Espace réservé du contenu 2"/>
          <p:cNvSpPr>
            <a:spLocks noGrp="1"/>
          </p:cNvSpPr>
          <p:nvPr>
            <p:ph idx="1"/>
          </p:nvPr>
        </p:nvSpPr>
        <p:spPr>
          <a:xfrm>
            <a:off x="677334" y="1930401"/>
            <a:ext cx="8596668" cy="4110962"/>
          </a:xfrm>
        </p:spPr>
        <p:txBody>
          <a:bodyPr/>
          <a:lstStyle/>
          <a:p>
            <a:pPr marL="0" indent="0">
              <a:buNone/>
            </a:pPr>
            <a:r>
              <a:rPr lang="fr-FR" sz="2400" dirty="0" smtClean="0">
                <a:latin typeface="Times New Roman" panose="02020603050405020304" pitchFamily="18" charset="0"/>
                <a:cs typeface="Times New Roman" panose="02020603050405020304" pitchFamily="18" charset="0"/>
              </a:rPr>
              <a:t>Afin </a:t>
            </a:r>
            <a:r>
              <a:rPr lang="fr-FR" sz="2400" dirty="0">
                <a:latin typeface="Times New Roman" panose="02020603050405020304" pitchFamily="18" charset="0"/>
                <a:cs typeface="Times New Roman" panose="02020603050405020304" pitchFamily="18" charset="0"/>
              </a:rPr>
              <a:t>d'améliorer l'observance des patients, il convient de décrypter le sens de la non-observance. Par définition ce sens revêt un caractère singulier, propre à chaque patient, même si les situations rencontrées peuvent présenter quelques similitudes. Suivre un traitement à la lettre ne va jamais de soi, surtout lorsque celui-ci est un tant soit peu prolongé ou que ses résultats ne sont pas concrètement et rapidement perceptibles. Quoi qu'il en soit l'observance est un reflet (peut-être un</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0828625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800" b="1" dirty="0" smtClean="0">
                <a:solidFill>
                  <a:schemeClr val="tx1"/>
                </a:solidFill>
                <a:latin typeface="Times New Roman" panose="02020603050405020304" pitchFamily="18" charset="0"/>
                <a:cs typeface="Times New Roman" panose="02020603050405020304" pitchFamily="18" charset="0"/>
              </a:rPr>
              <a:t/>
            </a:r>
            <a:br>
              <a:rPr lang="fr-FR" sz="2800" b="1" dirty="0" smtClean="0">
                <a:solidFill>
                  <a:schemeClr val="tx1"/>
                </a:solidFill>
                <a:latin typeface="Times New Roman" panose="02020603050405020304" pitchFamily="18" charset="0"/>
                <a:cs typeface="Times New Roman" panose="02020603050405020304" pitchFamily="18" charset="0"/>
              </a:rPr>
            </a:br>
            <a:r>
              <a:rPr lang="fr-FR" sz="2800" b="1" dirty="0">
                <a:solidFill>
                  <a:schemeClr val="tx1"/>
                </a:solidFill>
                <a:latin typeface="Times New Roman" panose="02020603050405020304" pitchFamily="18" charset="0"/>
                <a:cs typeface="Times New Roman" panose="02020603050405020304" pitchFamily="18" charset="0"/>
              </a:rPr>
              <a:t/>
            </a:r>
            <a:br>
              <a:rPr lang="fr-FR" sz="2800" b="1" dirty="0">
                <a:solidFill>
                  <a:schemeClr val="tx1"/>
                </a:solidFill>
                <a:latin typeface="Times New Roman" panose="02020603050405020304" pitchFamily="18" charset="0"/>
                <a:cs typeface="Times New Roman" panose="02020603050405020304" pitchFamily="18" charset="0"/>
              </a:rPr>
            </a:br>
            <a:r>
              <a:rPr lang="fr-FR" sz="2800" b="1" dirty="0" smtClean="0">
                <a:solidFill>
                  <a:schemeClr val="tx1"/>
                </a:solidFill>
                <a:latin typeface="Times New Roman" panose="02020603050405020304" pitchFamily="18" charset="0"/>
                <a:cs typeface="Times New Roman" panose="02020603050405020304" pitchFamily="18" charset="0"/>
              </a:rPr>
              <a:t>Définition</a:t>
            </a:r>
            <a:r>
              <a:rPr lang="fr-FR" sz="2800" dirty="0" smtClean="0">
                <a:solidFill>
                  <a:schemeClr val="tx1"/>
                </a:solidFill>
                <a:latin typeface="Times New Roman" panose="02020603050405020304" pitchFamily="18" charset="0"/>
                <a:cs typeface="Times New Roman" panose="02020603050405020304" pitchFamily="18" charset="0"/>
              </a:rPr>
              <a:t/>
            </a:r>
            <a:br>
              <a:rPr lang="fr-FR" sz="2800" dirty="0" smtClean="0">
                <a:solidFill>
                  <a:schemeClr val="tx1"/>
                </a:solidFill>
                <a:latin typeface="Times New Roman" panose="02020603050405020304" pitchFamily="18" charset="0"/>
                <a:cs typeface="Times New Roman" panose="02020603050405020304" pitchFamily="18" charset="0"/>
              </a:rPr>
            </a:br>
            <a:r>
              <a:rPr lang="fr-FR" sz="2800" dirty="0" smtClean="0">
                <a:solidFill>
                  <a:schemeClr val="tx1"/>
                </a:solidFill>
                <a:latin typeface="Times New Roman" panose="02020603050405020304" pitchFamily="18" charset="0"/>
                <a:cs typeface="Times New Roman" panose="02020603050405020304" pitchFamily="18" charset="0"/>
              </a:rPr>
              <a:t/>
            </a:r>
            <a:br>
              <a:rPr lang="fr-FR" sz="2800" dirty="0" smtClean="0">
                <a:solidFill>
                  <a:schemeClr val="tx1"/>
                </a:solidFill>
                <a:latin typeface="Times New Roman" panose="02020603050405020304" pitchFamily="18" charset="0"/>
                <a:cs typeface="Times New Roman" panose="02020603050405020304" pitchFamily="18" charset="0"/>
              </a:rPr>
            </a:br>
            <a:r>
              <a:rPr lang="fr-FR" sz="2800" dirty="0" smtClean="0">
                <a:solidFill>
                  <a:schemeClr val="tx1"/>
                </a:solidFill>
                <a:latin typeface="Times New Roman" panose="02020603050405020304" pitchFamily="18" charset="0"/>
                <a:cs typeface="Times New Roman" panose="02020603050405020304" pitchFamily="18" charset="0"/>
              </a:rPr>
              <a:t>-l’éducation thérapeutique du patient vise a aider les patients a acquérir ou maintenir les compétences dont ils ont besoin pour gérer au mieux leur vie avec une maladie chronique (OMS, 1998, recommandation HAS 2007).</a:t>
            </a:r>
            <a:br>
              <a:rPr lang="fr-FR" sz="2800" dirty="0" smtClean="0">
                <a:solidFill>
                  <a:schemeClr val="tx1"/>
                </a:solidFill>
                <a:latin typeface="Times New Roman" panose="02020603050405020304" pitchFamily="18" charset="0"/>
                <a:cs typeface="Times New Roman" panose="02020603050405020304" pitchFamily="18" charset="0"/>
              </a:rPr>
            </a:br>
            <a:r>
              <a:rPr lang="fr-FR" sz="2800" dirty="0" smtClean="0">
                <a:solidFill>
                  <a:schemeClr val="tx1"/>
                </a:solidFill>
                <a:latin typeface="Times New Roman" panose="02020603050405020304" pitchFamily="18" charset="0"/>
                <a:cs typeface="Times New Roman" panose="02020603050405020304" pitchFamily="18" charset="0"/>
              </a:rPr>
              <a:t>-une information orale ou écrite, un conseil de prévention peuvent être délivres par un professionnel de santé a diverses occasions mais </a:t>
            </a:r>
            <a:r>
              <a:rPr lang="fr-FR" sz="2800" dirty="0" smtClean="0">
                <a:solidFill>
                  <a:schemeClr val="tx1"/>
                </a:solidFill>
                <a:latin typeface="Times New Roman" panose="02020603050405020304" pitchFamily="18" charset="0"/>
                <a:cs typeface="Times New Roman" panose="02020603050405020304" pitchFamily="18" charset="0"/>
              </a:rPr>
              <a:t>n’</a:t>
            </a:r>
            <a:r>
              <a:rPr lang="fr-FR" sz="2800" dirty="0">
                <a:solidFill>
                  <a:schemeClr val="tx1"/>
                </a:solidFill>
                <a:latin typeface="Times New Roman" panose="02020603050405020304" pitchFamily="18" charset="0"/>
                <a:cs typeface="Times New Roman" panose="02020603050405020304" pitchFamily="18" charset="0"/>
              </a:rPr>
              <a:t>é</a:t>
            </a:r>
            <a:r>
              <a:rPr lang="fr-FR" sz="2800" dirty="0" smtClean="0">
                <a:solidFill>
                  <a:schemeClr val="tx1"/>
                </a:solidFill>
                <a:latin typeface="Times New Roman" panose="02020603050405020304" pitchFamily="18" charset="0"/>
                <a:cs typeface="Times New Roman" panose="02020603050405020304" pitchFamily="18" charset="0"/>
              </a:rPr>
              <a:t>quivalent </a:t>
            </a:r>
            <a:r>
              <a:rPr lang="fr-FR" sz="2800" dirty="0" smtClean="0">
                <a:solidFill>
                  <a:schemeClr val="tx1"/>
                </a:solidFill>
                <a:latin typeface="Times New Roman" panose="02020603050405020304" pitchFamily="18" charset="0"/>
                <a:cs typeface="Times New Roman" panose="02020603050405020304" pitchFamily="18" charset="0"/>
              </a:rPr>
              <a:t>pas a une éducation thérapeutique du patient</a:t>
            </a:r>
            <a:r>
              <a:rPr lang="fr-FR" sz="2800" dirty="0" smtClean="0">
                <a:solidFill>
                  <a:schemeClr val="tx1"/>
                </a:solidFill>
                <a:latin typeface="Times New Roman" panose="02020603050405020304" pitchFamily="18" charset="0"/>
                <a:cs typeface="Times New Roman" panose="02020603050405020304" pitchFamily="18" charset="0"/>
              </a:rPr>
              <a:t>.</a:t>
            </a:r>
            <a:r>
              <a:rPr lang="fr-FR" sz="2800" dirty="0" smtClean="0">
                <a:solidFill>
                  <a:schemeClr val="tx1"/>
                </a:solidFill>
              </a:rPr>
              <a:t/>
            </a:r>
            <a:br>
              <a:rPr lang="fr-FR" sz="2800" dirty="0" smtClean="0">
                <a:solidFill>
                  <a:schemeClr val="tx1"/>
                </a:solidFill>
              </a:rPr>
            </a:br>
            <a:r>
              <a:rPr lang="fr-FR" sz="2800" dirty="0">
                <a:solidFill>
                  <a:schemeClr val="tx1"/>
                </a:solidFill>
                <a:latin typeface="Times New Roman" panose="02020603050405020304" pitchFamily="18" charset="0"/>
                <a:cs typeface="Times New Roman" panose="02020603050405020304" pitchFamily="18" charset="0"/>
              </a:rPr>
              <a:t>-Accompagner le patient dans son processus de « devenir autrement le même (2006).</a:t>
            </a:r>
            <a:r>
              <a:rPr lang="fr-FR" sz="2800" dirty="0" smtClean="0">
                <a:solidFill>
                  <a:schemeClr val="tx1"/>
                </a:solidFill>
              </a:rPr>
              <a:t>  </a:t>
            </a:r>
            <a:br>
              <a:rPr lang="fr-FR" sz="2800" dirty="0" smtClean="0">
                <a:solidFill>
                  <a:schemeClr val="tx1"/>
                </a:solidFill>
              </a:rPr>
            </a:br>
            <a:r>
              <a:rPr lang="fr-FR" sz="2800" dirty="0">
                <a:solidFill>
                  <a:schemeClr val="tx1"/>
                </a:solidFill>
              </a:rPr>
              <a:t/>
            </a:r>
            <a:br>
              <a:rPr lang="fr-FR" sz="2800" dirty="0">
                <a:solidFill>
                  <a:schemeClr val="tx1"/>
                </a:solidFill>
              </a:rPr>
            </a:br>
            <a:r>
              <a:rPr lang="fr-FR" sz="2800" dirty="0" smtClean="0">
                <a:solidFill>
                  <a:schemeClr val="tx1"/>
                </a:solidFill>
              </a:rPr>
              <a:t/>
            </a:r>
            <a:br>
              <a:rPr lang="fr-FR" sz="2800" dirty="0" smtClean="0">
                <a:solidFill>
                  <a:schemeClr val="tx1"/>
                </a:solidFill>
              </a:rPr>
            </a:br>
            <a:endParaRPr lang="fr-FR" sz="2800" dirty="0">
              <a:solidFill>
                <a:schemeClr val="tx1"/>
              </a:solidFill>
            </a:endParaRPr>
          </a:p>
        </p:txBody>
      </p:sp>
      <p:sp>
        <p:nvSpPr>
          <p:cNvPr id="3" name="Espace réservé du contenu 2"/>
          <p:cNvSpPr>
            <a:spLocks noGrp="1"/>
          </p:cNvSpPr>
          <p:nvPr>
            <p:ph idx="1"/>
          </p:nvPr>
        </p:nvSpPr>
        <p:spPr>
          <a:xfrm flipH="1" flipV="1">
            <a:off x="8958469" y="4822160"/>
            <a:ext cx="76349" cy="227511"/>
          </a:xfrm>
        </p:spPr>
        <p:txBody>
          <a:bodyPr>
            <a:normAutofit fontScale="62500" lnSpcReduction="20000"/>
          </a:bodyPr>
          <a:lstStyle/>
          <a:p>
            <a:endParaRPr lang="fr-FR" dirty="0"/>
          </a:p>
        </p:txBody>
      </p:sp>
    </p:spTree>
    <p:extLst>
      <p:ext uri="{BB962C8B-B14F-4D97-AF65-F5344CB8AC3E}">
        <p14:creationId xmlns:p14="http://schemas.microsoft.com/office/powerpoint/2010/main" val="3623440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195618"/>
          </a:xfrm>
        </p:spPr>
        <p:txBody>
          <a:bodyPr>
            <a:normAutofit fontScale="90000"/>
          </a:bodyPr>
          <a:lstStyle/>
          <a:p>
            <a:endParaRPr lang="fr-FR" sz="24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r>
              <a:rPr lang="fr-FR" sz="3600" b="1" dirty="0" smtClean="0">
                <a:latin typeface="Times New Roman" panose="02020603050405020304" pitchFamily="18" charset="0"/>
                <a:cs typeface="Times New Roman" panose="02020603050405020304" pitchFamily="18" charset="0"/>
              </a:rPr>
              <a:t>Finalités de l’ETP</a:t>
            </a:r>
            <a:r>
              <a:rPr lang="fr-FR" sz="3600" dirty="0" smtClean="0">
                <a:latin typeface="Times New Roman" panose="02020603050405020304" pitchFamily="18" charset="0"/>
                <a:cs typeface="Times New Roman" panose="02020603050405020304" pitchFamily="18" charset="0"/>
              </a:rPr>
              <a:t>:</a:t>
            </a:r>
          </a:p>
          <a:p>
            <a:r>
              <a:rPr lang="fr-FR" sz="2400" dirty="0" smtClean="0">
                <a:latin typeface="Times New Roman" panose="02020603050405020304" pitchFamily="18" charset="0"/>
                <a:cs typeface="Times New Roman" panose="02020603050405020304" pitchFamily="18" charset="0"/>
              </a:rPr>
              <a:t>-Qualité de vie</a:t>
            </a:r>
          </a:p>
          <a:p>
            <a:r>
              <a:rPr lang="fr-FR" sz="2400" dirty="0" smtClean="0">
                <a:latin typeface="Times New Roman" panose="02020603050405020304" pitchFamily="18" charset="0"/>
                <a:cs typeface="Times New Roman" panose="02020603050405020304" pitchFamily="18" charset="0"/>
              </a:rPr>
              <a:t>Bien-être</a:t>
            </a:r>
          </a:p>
          <a:p>
            <a:r>
              <a:rPr lang="fr-FR" sz="2400" dirty="0" smtClean="0">
                <a:latin typeface="Times New Roman" panose="02020603050405020304" pitchFamily="18" charset="0"/>
                <a:cs typeface="Times New Roman" panose="02020603050405020304" pitchFamily="18" charset="0"/>
              </a:rPr>
              <a:t>Autonomie</a:t>
            </a:r>
          </a:p>
          <a:p>
            <a:pPr marL="0" indent="0">
              <a:buNone/>
            </a:pPr>
            <a:endParaRPr lang="fr-FR" sz="2400" dirty="0" smtClean="0"/>
          </a:p>
          <a:p>
            <a:pPr marL="0" indent="0">
              <a:buNone/>
            </a:pPr>
            <a:endParaRPr lang="fr-FR" sz="2400" dirty="0"/>
          </a:p>
        </p:txBody>
      </p:sp>
    </p:spTree>
    <p:extLst>
      <p:ext uri="{BB962C8B-B14F-4D97-AF65-F5344CB8AC3E}">
        <p14:creationId xmlns:p14="http://schemas.microsoft.com/office/powerpoint/2010/main" val="2977669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1"/>
                </a:solidFill>
                <a:latin typeface="Times New Roman" panose="02020603050405020304" pitchFamily="18" charset="0"/>
                <a:cs typeface="Times New Roman" panose="02020603050405020304" pitchFamily="18" charset="0"/>
              </a:rPr>
              <a:t>La non-</a:t>
            </a:r>
            <a:r>
              <a:rPr lang="fr-FR" dirty="0" err="1" smtClean="0">
                <a:solidFill>
                  <a:schemeClr val="tx1"/>
                </a:solidFill>
                <a:latin typeface="Times New Roman" panose="02020603050405020304" pitchFamily="18" charset="0"/>
                <a:cs typeface="Times New Roman" panose="02020603050405020304" pitchFamily="18" charset="0"/>
              </a:rPr>
              <a:t>compliance</a:t>
            </a:r>
            <a:r>
              <a:rPr lang="fr-FR" dirty="0" smtClean="0">
                <a:solidFill>
                  <a:schemeClr val="tx1"/>
                </a:solidFill>
                <a:latin typeface="Times New Roman" panose="02020603050405020304" pitchFamily="18" charset="0"/>
                <a:cs typeface="Times New Roman" panose="02020603050405020304" pitchFamily="18" charset="0"/>
              </a:rPr>
              <a:t>/non-observance:</a:t>
            </a:r>
            <a:r>
              <a:rPr lang="fr-FR" dirty="0" smtClean="0">
                <a:solidFill>
                  <a:schemeClr val="tx1"/>
                </a:solidFill>
              </a:rPr>
              <a:t/>
            </a:r>
            <a:br>
              <a:rPr lang="fr-FR" dirty="0" smtClean="0">
                <a:solidFill>
                  <a:schemeClr val="tx1"/>
                </a:solidFill>
              </a:rPr>
            </a:br>
            <a:endParaRPr lang="fr-FR" dirty="0">
              <a:solidFill>
                <a:schemeClr val="tx1"/>
              </a:solidFill>
            </a:endParaRPr>
          </a:p>
        </p:txBody>
      </p:sp>
      <p:sp>
        <p:nvSpPr>
          <p:cNvPr id="3" name="Espace réservé du contenu 2"/>
          <p:cNvSpPr>
            <a:spLocks noGrp="1"/>
          </p:cNvSpPr>
          <p:nvPr>
            <p:ph idx="1"/>
          </p:nvPr>
        </p:nvSpPr>
        <p:spPr>
          <a:xfrm>
            <a:off x="677334" y="1775791"/>
            <a:ext cx="8596668" cy="4265571"/>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fait référence au fait de ne pas se conforme ou ne pas suivre les règles, les instructions, ou les recommandation, cela peut s’appliquer a différents domaines, comme la santé </a:t>
            </a:r>
          </a:p>
          <a:p>
            <a:pPr marL="0" indent="0">
              <a:buNone/>
            </a:pPr>
            <a:r>
              <a:rPr lang="fr-FR" sz="2400" dirty="0" smtClean="0">
                <a:latin typeface="Times New Roman" panose="02020603050405020304" pitchFamily="18" charset="0"/>
                <a:cs typeface="Times New Roman" panose="02020603050405020304" pitchFamily="18" charset="0"/>
              </a:rPr>
              <a:t>Par exemple: si un patient ne prend pas ses médicaments conformément a la prescription du médecin cela peut-être considère comme un non-</a:t>
            </a:r>
            <a:r>
              <a:rPr lang="fr-FR" sz="2400" dirty="0" err="1" smtClean="0">
                <a:latin typeface="Times New Roman" panose="02020603050405020304" pitchFamily="18" charset="0"/>
                <a:cs typeface="Times New Roman" panose="02020603050405020304" pitchFamily="18" charset="0"/>
              </a:rPr>
              <a:t>compliance</a:t>
            </a:r>
            <a:r>
              <a:rPr lang="fr-FR" sz="2400" dirty="0" smtClean="0">
                <a:latin typeface="Times New Roman" panose="02020603050405020304" pitchFamily="18" charset="0"/>
                <a:cs typeface="Times New Roman" panose="02020603050405020304" pitchFamily="18" charset="0"/>
              </a:rPr>
              <a:t>/non-observance</a:t>
            </a:r>
          </a:p>
          <a:p>
            <a:pPr marL="0" indent="0">
              <a:buNone/>
            </a:pPr>
            <a:r>
              <a:rPr lang="fr-FR" sz="2400" dirty="0" smtClean="0">
                <a:latin typeface="Times New Roman" panose="02020603050405020304" pitchFamily="18" charset="0"/>
                <a:cs typeface="Times New Roman" panose="02020603050405020304" pitchFamily="18" charset="0"/>
              </a:rPr>
              <a:t>-près de 8000 articles, en majorité anglo-saxons ont été publies sur ce thème avant 1990 et environ 4000 depuis ces dix dernière années.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9931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6835" y="609599"/>
            <a:ext cx="8757167" cy="3154017"/>
          </a:xfrm>
        </p:spPr>
        <p:txBody>
          <a:bodyPr>
            <a:normAutofit/>
          </a:bodyPr>
          <a:lstStyle/>
          <a:p>
            <a:r>
              <a:rPr lang="fr-FR" sz="2400" dirty="0" smtClean="0">
                <a:solidFill>
                  <a:schemeClr val="tx1"/>
                </a:solidFill>
                <a:latin typeface="Times New Roman" panose="02020603050405020304" pitchFamily="18" charset="0"/>
                <a:cs typeface="Times New Roman" panose="02020603050405020304" pitchFamily="18" charset="0"/>
              </a:rPr>
              <a:t>On montre ainsi que plus 80% des patients souffrant de maladies chroniques, telles que le diabète, l’asthme, l’hypertension ne suivent pas correctement leur traitement.</a:t>
            </a:r>
            <a:endParaRPr lang="fr-FR" sz="24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77334" y="1930401"/>
            <a:ext cx="8596668" cy="4110962"/>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C’est-a-dire de façon suffisante pour atteindre un bénéfice thérapeutique optimal.</a:t>
            </a:r>
          </a:p>
          <a:p>
            <a:pPr marL="0" indent="0">
              <a:buNone/>
            </a:pPr>
            <a:r>
              <a:rPr lang="fr-FR" sz="2400" dirty="0" smtClean="0">
                <a:latin typeface="Times New Roman" panose="02020603050405020304" pitchFamily="18" charset="0"/>
                <a:cs typeface="Times New Roman" panose="02020603050405020304" pitchFamily="18" charset="0"/>
              </a:rPr>
              <a:t>Les troubles psychiatrique telles que la:</a:t>
            </a:r>
          </a:p>
          <a:p>
            <a:pPr marL="0" indent="0">
              <a:buNone/>
            </a:pPr>
            <a:r>
              <a:rPr lang="fr-FR" sz="2400" dirty="0" smtClean="0">
                <a:latin typeface="Times New Roman" panose="02020603050405020304" pitchFamily="18" charset="0"/>
                <a:cs typeface="Times New Roman" panose="02020603050405020304" pitchFamily="18" charset="0"/>
              </a:rPr>
              <a:t>-Schizophrénie pour laquelle 73% des hospitalisations sont lies a un non-respect des prises médicamenteuses (Novak, 1999).</a:t>
            </a:r>
          </a:p>
          <a:p>
            <a:pPr marL="0" indent="0">
              <a:buNone/>
            </a:pPr>
            <a:r>
              <a:rPr lang="fr-FR" sz="2400" dirty="0" smtClean="0">
                <a:latin typeface="Times New Roman" panose="02020603050405020304" pitchFamily="18" charset="0"/>
                <a:cs typeface="Times New Roman" panose="02020603050405020304" pitchFamily="18" charset="0"/>
              </a:rPr>
              <a:t>-la dépression, ou seulement 74% des personnes sous antidépresseurs prennent correctement leurs médicaments c’est-a-dire en respectant le nombre de prises et la durée du traitement (</a:t>
            </a:r>
            <a:r>
              <a:rPr lang="fr-FR" sz="2400" dirty="0" err="1" smtClean="0">
                <a:latin typeface="Times New Roman" panose="02020603050405020304" pitchFamily="18" charset="0"/>
                <a:cs typeface="Times New Roman" panose="02020603050405020304" pitchFamily="18" charset="0"/>
              </a:rPr>
              <a:t>Carney</a:t>
            </a:r>
            <a:r>
              <a:rPr lang="fr-FR" sz="2400" dirty="0" smtClean="0">
                <a:latin typeface="Times New Roman" panose="02020603050405020304" pitchFamily="18" charset="0"/>
                <a:cs typeface="Times New Roman" panose="02020603050405020304" pitchFamily="18" charset="0"/>
              </a:rPr>
              <a:t> 1995).</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623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1"/>
                </a:solidFill>
                <a:latin typeface="Times New Roman" panose="02020603050405020304" pitchFamily="18" charset="0"/>
                <a:cs typeface="Times New Roman" panose="02020603050405020304" pitchFamily="18" charset="0"/>
              </a:rPr>
              <a:t>Les types de non-observance:</a:t>
            </a:r>
            <a:r>
              <a:rPr lang="fr-FR" b="1" dirty="0" smtClean="0">
                <a:solidFill>
                  <a:schemeClr val="tx1"/>
                </a:solidFill>
              </a:rPr>
              <a:t/>
            </a:r>
            <a:br>
              <a:rPr lang="fr-FR" b="1" dirty="0" smtClean="0">
                <a:solidFill>
                  <a:schemeClr val="tx1"/>
                </a:solidFill>
              </a:rPr>
            </a:br>
            <a:endParaRPr lang="fr-FR" b="1" dirty="0">
              <a:solidFill>
                <a:schemeClr val="tx1"/>
              </a:solidFill>
            </a:endParaRPr>
          </a:p>
        </p:txBody>
      </p:sp>
      <p:sp>
        <p:nvSpPr>
          <p:cNvPr id="3" name="Espace réservé du contenu 2"/>
          <p:cNvSpPr>
            <a:spLocks noGrp="1"/>
          </p:cNvSpPr>
          <p:nvPr>
            <p:ph idx="1"/>
          </p:nvPr>
        </p:nvSpPr>
        <p:spPr>
          <a:xfrm>
            <a:off x="677334" y="1497497"/>
            <a:ext cx="8596668" cy="4543866"/>
          </a:xfrm>
        </p:spPr>
        <p:txBody>
          <a:bodyPr>
            <a:normAutofit/>
          </a:bodyPr>
          <a:lstStyle/>
          <a:p>
            <a:pPr marL="0" indent="0">
              <a:buNone/>
            </a:pPr>
            <a:r>
              <a:rPr lang="fr-FR" sz="2400" b="1" dirty="0" smtClean="0">
                <a:latin typeface="Times New Roman" panose="02020603050405020304" pitchFamily="18" charset="0"/>
                <a:cs typeface="Times New Roman" panose="02020603050405020304" pitchFamily="18" charset="0"/>
              </a:rPr>
              <a:t>1/l’observance erratique: </a:t>
            </a:r>
            <a:r>
              <a:rPr lang="fr-FR" sz="2400" dirty="0" smtClean="0">
                <a:latin typeface="Times New Roman" panose="02020603050405020304" pitchFamily="18" charset="0"/>
                <a:cs typeface="Times New Roman" panose="02020603050405020304" pitchFamily="18" charset="0"/>
              </a:rPr>
              <a:t>elle est liée au mode de vie et aux circonstances de la vie quotidienne.</a:t>
            </a:r>
          </a:p>
          <a:p>
            <a:pPr marL="0" indent="0">
              <a:buNone/>
            </a:pPr>
            <a:r>
              <a:rPr lang="fr-FR" sz="2400" b="1" dirty="0" smtClean="0">
                <a:latin typeface="Times New Roman" panose="02020603050405020304" pitchFamily="18" charset="0"/>
                <a:cs typeface="Times New Roman" panose="02020603050405020304" pitchFamily="18" charset="0"/>
              </a:rPr>
              <a:t>2/l’observance délibérée: </a:t>
            </a:r>
            <a:r>
              <a:rPr lang="fr-FR" sz="2400" dirty="0" smtClean="0">
                <a:latin typeface="Times New Roman" panose="02020603050405020304" pitchFamily="18" charset="0"/>
                <a:cs typeface="Times New Roman" panose="02020603050405020304" pitchFamily="18" charset="0"/>
              </a:rPr>
              <a:t>liée au déni de la maladie a la peur parmi les effets des médicaments concernant les effets secondaires ou des croyances personnelles, cependant il est important de discuter de ces préoccupations avec un professionnel de la santé entre le médecin et le patient pour prendre des décisions éclairées.</a:t>
            </a:r>
            <a:r>
              <a:rPr lang="fr-FR" sz="2400" b="1" dirty="0" smtClean="0">
                <a:latin typeface="Times New Roman" panose="02020603050405020304" pitchFamily="18" charset="0"/>
                <a:cs typeface="Times New Roman" panose="02020603050405020304" pitchFamily="18" charset="0"/>
              </a:rPr>
              <a:t> </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0527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73540"/>
          </a:xfrm>
        </p:spPr>
        <p:txBody>
          <a:bodyPr>
            <a:normAutofit/>
          </a:bodyPr>
          <a:lstStyle/>
          <a:p>
            <a:r>
              <a:rPr lang="fr-FR" sz="2400" b="1" dirty="0" smtClean="0">
                <a:solidFill>
                  <a:schemeClr val="tx1"/>
                </a:solidFill>
                <a:latin typeface="Times New Roman" panose="02020603050405020304" pitchFamily="18" charset="0"/>
                <a:cs typeface="Times New Roman" panose="02020603050405020304" pitchFamily="18" charset="0"/>
              </a:rPr>
              <a:t>Les différentes formes de non-observance, tire de </a:t>
            </a:r>
            <a:r>
              <a:rPr lang="fr-FR" sz="2400" b="1" dirty="0" err="1" smtClean="0">
                <a:solidFill>
                  <a:schemeClr val="tx1"/>
                </a:solidFill>
                <a:latin typeface="Times New Roman" panose="02020603050405020304" pitchFamily="18" charset="0"/>
                <a:cs typeface="Times New Roman" panose="02020603050405020304" pitchFamily="18" charset="0"/>
              </a:rPr>
              <a:t>Munzenberger</a:t>
            </a:r>
            <a:r>
              <a:rPr lang="fr-FR" sz="2400" b="1" dirty="0" smtClean="0">
                <a:solidFill>
                  <a:schemeClr val="tx1"/>
                </a:solidFill>
                <a:latin typeface="Times New Roman" panose="02020603050405020304" pitchFamily="18" charset="0"/>
                <a:cs typeface="Times New Roman" panose="02020603050405020304" pitchFamily="18" charset="0"/>
              </a:rPr>
              <a:t> et al 1996:</a:t>
            </a:r>
            <a:endParaRPr lang="fr-FR" sz="24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619102771"/>
              </p:ext>
            </p:extLst>
          </p:nvPr>
        </p:nvGraphicFramePr>
        <p:xfrm>
          <a:off x="677334" y="1583141"/>
          <a:ext cx="8596841" cy="5274860"/>
        </p:xfrm>
        <a:graphic>
          <a:graphicData uri="http://schemas.openxmlformats.org/drawingml/2006/table">
            <a:tbl>
              <a:tblPr firstRow="1" bandRow="1">
                <a:tableStyleId>{5C22544A-7EE6-4342-B048-85BDC9FD1C3A}</a:tableStyleId>
              </a:tblPr>
              <a:tblGrid>
                <a:gridCol w="4279459">
                  <a:extLst>
                    <a:ext uri="{9D8B030D-6E8A-4147-A177-3AD203B41FA5}">
                      <a16:colId xmlns:a16="http://schemas.microsoft.com/office/drawing/2014/main" val="20000"/>
                    </a:ext>
                  </a:extLst>
                </a:gridCol>
                <a:gridCol w="4317382">
                  <a:extLst>
                    <a:ext uri="{9D8B030D-6E8A-4147-A177-3AD203B41FA5}">
                      <a16:colId xmlns:a16="http://schemas.microsoft.com/office/drawing/2014/main" val="20001"/>
                    </a:ext>
                  </a:extLst>
                </a:gridCol>
              </a:tblGrid>
              <a:tr h="388562">
                <a:tc>
                  <a:txBody>
                    <a:bodyPr/>
                    <a:lstStyle/>
                    <a:p>
                      <a:r>
                        <a:rPr lang="fr-FR" dirty="0" smtClean="0">
                          <a:latin typeface="Times New Roman" panose="02020603050405020304" pitchFamily="18" charset="0"/>
                          <a:cs typeface="Times New Roman" panose="02020603050405020304" pitchFamily="18" charset="0"/>
                        </a:rPr>
                        <a:t>Gradation de la non-observance</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Caractéristique </a:t>
                      </a:r>
                      <a:endParaRPr lang="fr-F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958098">
                <a:tc>
                  <a:txBody>
                    <a:bodyPr/>
                    <a:lstStyle/>
                    <a:p>
                      <a:r>
                        <a:rPr lang="fr-FR" dirty="0" smtClean="0">
                          <a:latin typeface="Times New Roman" panose="02020603050405020304" pitchFamily="18" charset="0"/>
                          <a:cs typeface="Times New Roman" panose="02020603050405020304" pitchFamily="18" charset="0"/>
                        </a:rPr>
                        <a:t>Les arrêts définitifs</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Forme</a:t>
                      </a:r>
                      <a:r>
                        <a:rPr lang="fr-FR" baseline="0" dirty="0" smtClean="0">
                          <a:latin typeface="Times New Roman" panose="02020603050405020304" pitchFamily="18" charset="0"/>
                          <a:cs typeface="Times New Roman" panose="02020603050405020304" pitchFamily="18" charset="0"/>
                        </a:rPr>
                        <a:t> de non-observance la plus aigue</a:t>
                      </a:r>
                    </a:p>
                    <a:p>
                      <a:r>
                        <a:rPr lang="fr-FR" baseline="0" dirty="0" smtClean="0">
                          <a:latin typeface="Times New Roman" panose="02020603050405020304" pitchFamily="18" charset="0"/>
                          <a:cs typeface="Times New Roman" panose="02020603050405020304" pitchFamily="18" charset="0"/>
                        </a:rPr>
                        <a:t>Comportements non-</a:t>
                      </a:r>
                      <a:r>
                        <a:rPr lang="fr-FR" baseline="0" dirty="0" err="1" smtClean="0">
                          <a:latin typeface="Times New Roman" panose="02020603050405020304" pitchFamily="18" charset="0"/>
                          <a:cs typeface="Times New Roman" panose="02020603050405020304" pitchFamily="18" charset="0"/>
                        </a:rPr>
                        <a:t>observants</a:t>
                      </a:r>
                      <a:r>
                        <a:rPr lang="fr-FR" baseline="0" dirty="0" smtClean="0">
                          <a:latin typeface="Times New Roman" panose="02020603050405020304" pitchFamily="18" charset="0"/>
                          <a:cs typeface="Times New Roman" panose="02020603050405020304" pitchFamily="18" charset="0"/>
                        </a:rPr>
                        <a:t> les plus visibles: perdus de vue.</a:t>
                      </a:r>
                    </a:p>
                  </a:txBody>
                  <a:tcPr/>
                </a:tc>
                <a:extLst>
                  <a:ext uri="{0D108BD9-81ED-4DB2-BD59-A6C34878D82A}">
                    <a16:rowId xmlns:a16="http://schemas.microsoft.com/office/drawing/2014/main" val="10001"/>
                  </a:ext>
                </a:extLst>
              </a:tr>
              <a:tr h="1245527">
                <a:tc>
                  <a:txBody>
                    <a:bodyPr/>
                    <a:lstStyle/>
                    <a:p>
                      <a:r>
                        <a:rPr lang="fr-FR" dirty="0" smtClean="0">
                          <a:latin typeface="Times New Roman" panose="02020603050405020304" pitchFamily="18" charset="0"/>
                          <a:cs typeface="Times New Roman" panose="02020603050405020304" pitchFamily="18" charset="0"/>
                        </a:rPr>
                        <a:t>Les arrêts momentanés</a:t>
                      </a:r>
                      <a:endParaRPr lang="fr-FR"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Comportement décidés par les patients (ex: pendant quelques semaines)</a:t>
                      </a:r>
                    </a:p>
                    <a:p>
                      <a:r>
                        <a:rPr lang="fr-FR" dirty="0" smtClean="0">
                          <a:latin typeface="Times New Roman" panose="02020603050405020304" pitchFamily="18" charset="0"/>
                          <a:cs typeface="Times New Roman" panose="02020603050405020304" pitchFamily="18" charset="0"/>
                        </a:rPr>
                        <a:t>Plus difficile a mesurer pour le médecin.</a:t>
                      </a:r>
                      <a:endParaRPr lang="fr-F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2682673">
                <a:tc>
                  <a:txBody>
                    <a:bodyPr/>
                    <a:lstStyle/>
                    <a:p>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Les oublis</a:t>
                      </a:r>
                    </a:p>
                    <a:p>
                      <a:endParaRPr lang="fr-FR" dirty="0" smtClean="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Les</a:t>
                      </a:r>
                      <a:r>
                        <a:rPr lang="fr-FR" baseline="0" dirty="0" smtClean="0">
                          <a:latin typeface="Times New Roman" panose="02020603050405020304" pitchFamily="18" charset="0"/>
                          <a:cs typeface="Times New Roman" panose="02020603050405020304" pitchFamily="18" charset="0"/>
                        </a:rPr>
                        <a:t> prises groupées</a:t>
                      </a:r>
                      <a:endParaRPr lang="fr-FR" dirty="0" smtClean="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Comportement les plus fréquents et difficilement visibles pour le médecin. </a:t>
                      </a:r>
                    </a:p>
                    <a:p>
                      <a:r>
                        <a:rPr lang="fr-FR" dirty="0" smtClean="0">
                          <a:latin typeface="Times New Roman" panose="02020603050405020304" pitchFamily="18" charset="0"/>
                          <a:cs typeface="Times New Roman" panose="02020603050405020304" pitchFamily="18" charset="0"/>
                        </a:rPr>
                        <a:t>La</a:t>
                      </a:r>
                      <a:r>
                        <a:rPr lang="fr-FR" baseline="0" dirty="0" smtClean="0">
                          <a:latin typeface="Times New Roman" panose="02020603050405020304" pitchFamily="18" charset="0"/>
                          <a:cs typeface="Times New Roman" panose="02020603050405020304" pitchFamily="18" charset="0"/>
                        </a:rPr>
                        <a:t> quasi-totalité des patients avoue oublier fréquemment ou occasionnellement leurs médicaments.</a:t>
                      </a:r>
                    </a:p>
                    <a:p>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-comportements moins fréquents prise de la totalité des médicaments en une ou deux prises par jour au lieu</a:t>
                      </a:r>
                      <a:r>
                        <a:rPr lang="fr-FR" baseline="0" dirty="0" smtClean="0">
                          <a:latin typeface="Times New Roman" panose="02020603050405020304" pitchFamily="18" charset="0"/>
                          <a:cs typeface="Times New Roman" panose="02020603050405020304" pitchFamily="18" charset="0"/>
                        </a:rPr>
                        <a:t> de trois.</a:t>
                      </a:r>
                      <a:endParaRPr lang="fr-FR"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33145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solidFill>
                  <a:schemeClr val="tx1"/>
                </a:solidFill>
                <a:latin typeface="Times New Roman" panose="02020603050405020304" pitchFamily="18" charset="0"/>
                <a:cs typeface="Times New Roman" panose="02020603050405020304" pitchFamily="18" charset="0"/>
              </a:rPr>
              <a:t>Les modèles théoriques relatifs a l’observance thérapeutique:</a:t>
            </a:r>
            <a:endParaRPr lang="fr-FR" sz="3200"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Autofit/>
          </a:bodyPr>
          <a:lstStyle/>
          <a:p>
            <a:pPr marL="0" indent="0">
              <a:buNone/>
            </a:pPr>
            <a:r>
              <a:rPr lang="fr-FR" sz="2400" b="1" dirty="0" smtClean="0">
                <a:latin typeface="Times New Roman" panose="02020603050405020304" pitchFamily="18" charset="0"/>
                <a:cs typeface="Times New Roman" panose="02020603050405020304" pitchFamily="18" charset="0"/>
              </a:rPr>
              <a:t>1/ le modèle de </a:t>
            </a:r>
            <a:r>
              <a:rPr lang="fr-FR" sz="2400" b="1" dirty="0" err="1" smtClean="0">
                <a:latin typeface="Times New Roman" panose="02020603050405020304" pitchFamily="18" charset="0"/>
                <a:cs typeface="Times New Roman" panose="02020603050405020304" pitchFamily="18" charset="0"/>
              </a:rPr>
              <a:t>compliance</a:t>
            </a:r>
            <a:r>
              <a:rPr lang="fr-FR" sz="2400" b="1" dirty="0" smtClean="0">
                <a:latin typeface="Times New Roman" panose="02020603050405020304" pitchFamily="18" charset="0"/>
                <a:cs typeface="Times New Roman" panose="02020603050405020304" pitchFamily="18" charset="0"/>
              </a:rPr>
              <a:t> en santé:</a:t>
            </a:r>
          </a:p>
          <a:p>
            <a:pPr marL="0" indent="0">
              <a:buNone/>
            </a:pPr>
            <a:r>
              <a:rPr lang="fr-FR" sz="2400" dirty="0" smtClean="0">
                <a:latin typeface="Times New Roman" panose="02020603050405020304" pitchFamily="18" charset="0"/>
                <a:cs typeface="Times New Roman" panose="02020603050405020304" pitchFamily="18" charset="0"/>
              </a:rPr>
              <a:t>Le </a:t>
            </a:r>
            <a:r>
              <a:rPr lang="fr-FR" sz="2400" dirty="0" err="1" smtClean="0">
                <a:latin typeface="Times New Roman" panose="02020603050405020304" pitchFamily="18" charset="0"/>
                <a:cs typeface="Times New Roman" panose="02020603050405020304" pitchFamily="18" charset="0"/>
              </a:rPr>
              <a:t>Health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Compliance</a:t>
            </a:r>
            <a:r>
              <a:rPr lang="fr-FR" sz="2400" dirty="0" smtClean="0">
                <a:latin typeface="Times New Roman" panose="02020603050405020304" pitchFamily="18" charset="0"/>
                <a:cs typeface="Times New Roman" panose="02020603050405020304" pitchFamily="18" charset="0"/>
              </a:rPr>
              <a:t> Model (modèle de </a:t>
            </a:r>
            <a:r>
              <a:rPr lang="fr-FR" sz="2400" dirty="0" err="1" smtClean="0">
                <a:latin typeface="Times New Roman" panose="02020603050405020304" pitchFamily="18" charset="0"/>
                <a:cs typeface="Times New Roman" panose="02020603050405020304" pitchFamily="18" charset="0"/>
              </a:rPr>
              <a:t>compliance</a:t>
            </a:r>
            <a:r>
              <a:rPr lang="fr-FR" sz="2400" dirty="0" smtClean="0">
                <a:latin typeface="Times New Roman" panose="02020603050405020304" pitchFamily="18" charset="0"/>
                <a:cs typeface="Times New Roman" panose="02020603050405020304" pitchFamily="18" charset="0"/>
              </a:rPr>
              <a:t> en santé, HCM développé par </a:t>
            </a:r>
            <a:r>
              <a:rPr lang="fr-FR" sz="2400" dirty="0" err="1" smtClean="0">
                <a:latin typeface="Times New Roman" panose="02020603050405020304" pitchFamily="18" charset="0"/>
                <a:cs typeface="Times New Roman" panose="02020603050405020304" pitchFamily="18" charset="0"/>
              </a:rPr>
              <a:t>Heiby</a:t>
            </a:r>
            <a:r>
              <a:rPr lang="fr-FR" sz="2400" dirty="0" smtClean="0">
                <a:latin typeface="Times New Roman" panose="02020603050405020304" pitchFamily="18" charset="0"/>
                <a:cs typeface="Times New Roman" panose="02020603050405020304" pitchFamily="18" charset="0"/>
              </a:rPr>
              <a:t> et </a:t>
            </a:r>
            <a:r>
              <a:rPr lang="fr-FR" sz="2400" dirty="0" err="1" smtClean="0">
                <a:latin typeface="Times New Roman" panose="02020603050405020304" pitchFamily="18" charset="0"/>
                <a:cs typeface="Times New Roman" panose="02020603050405020304" pitchFamily="18" charset="0"/>
              </a:rPr>
              <a:t>Carlston</a:t>
            </a:r>
            <a:r>
              <a:rPr lang="fr-FR" sz="2400" dirty="0" smtClean="0">
                <a:latin typeface="Times New Roman" panose="02020603050405020304" pitchFamily="18" charset="0"/>
                <a:cs typeface="Times New Roman" panose="02020603050405020304" pitchFamily="18" charset="0"/>
              </a:rPr>
              <a:t> (1986) est une version complétée d’un modèle socio comportemental explicatif de l’observance aux recommandations d’exercices physiques réguliers. Le HCM se veut explicatif des comportements relatifs au suivi des traitements médicaux, qui est présente comme dépendant a la fois de facteurs situationnels antécédents) et des conséquences qu’impliquent pour le patient la prise des médicaments par exemple. Ces conséquences sont définies tant en termes de contexte objectif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0473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499</TotalTime>
  <Words>1871</Words>
  <Application>Microsoft Office PowerPoint</Application>
  <PresentationFormat>Grand écran</PresentationFormat>
  <Paragraphs>99</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Times New Roman</vt:lpstr>
      <vt:lpstr>Trebuchet MS</vt:lpstr>
      <vt:lpstr>Wingdings 3</vt:lpstr>
      <vt:lpstr>Facette</vt:lpstr>
      <vt:lpstr>L’observance (compliance) thérapeutique</vt:lpstr>
      <vt:lpstr>Le plan</vt:lpstr>
      <vt:lpstr>  Définition  -l’éducation thérapeutique du patient vise a aider les patients a acquérir ou maintenir les compétences dont ils ont besoin pour gérer au mieux leur vie avec une maladie chronique (OMS, 1998, recommandation HAS 2007). -une information orale ou écrite, un conseil de prévention peuvent être délivres par un professionnel de santé a diverses occasions mais n’équivalent pas a une éducation thérapeutique du patient. -Accompagner le patient dans son processus de « devenir autrement le même (2006).     </vt:lpstr>
      <vt:lpstr>Présentation PowerPoint</vt:lpstr>
      <vt:lpstr>La non-compliance/non-observance: </vt:lpstr>
      <vt:lpstr>On montre ainsi que plus 80% des patients souffrant de maladies chroniques, telles que le diabète, l’asthme, l’hypertension ne suivent pas correctement leur traitement.</vt:lpstr>
      <vt:lpstr>Les types de non-observance: </vt:lpstr>
      <vt:lpstr>Les différentes formes de non-observance, tire de Munzenberger et al 1996:</vt:lpstr>
      <vt:lpstr>Les modèles théoriques relatifs a l’observance thérapeutique:</vt:lpstr>
      <vt:lpstr> </vt:lpstr>
      <vt:lpstr>-L’adéquation de la communication (verbale et écrite), la facilite de compréhension et de lisibilité des instructions, le suivi du patient (quantité et fréquence des consultations…), le soutien social, familial, ainsi que la qualité de la relation entre le patient et le médecin.  </vt:lpstr>
      <vt:lpstr>-les conséquences concernent a la fois les bénéfices et les inconvénient induire ou être induits en retour par les facteurs individuels subjectifs et par la compliace elle-même. Ces bénéfices peuvent être sociaux (valorisation par autrui), personnels (amélioration de l’état de sante, ou réduction des symptomes), voire financiers (gains économiques par l’arret de la cigarette). Les inconvénients sont du même registre, physiques (par l’aggravation de la situation du malade ou par l’agmentation de l’intensité ou du traitement) ou sociaux(par la stigmatisation que la maladie ou les symptomes peuvent impliquer pour le malade dans sa vie quotidienne). Bénéfices et inconvénients peuvent ici être immédiats ou différés!</vt:lpstr>
      <vt:lpstr>Modèle de compliance en santé (Heiby et carlston 1986)</vt:lpstr>
      <vt:lpstr>2/ modèle de prédiction des comportements de santé:</vt:lpstr>
      <vt:lpstr>Les facteurs</vt:lpstr>
      <vt:lpstr>Modèle de prédiction des comportements de santé (MPCS): </vt:lpstr>
      <vt:lpstr>La suite</vt:lpstr>
      <vt:lpstr>3/ le modèle systémique de soins préventifs (MSSP):</vt:lpstr>
      <vt:lpstr>suite</vt:lpstr>
      <vt:lpstr>suite</vt:lpstr>
      <vt:lpstr>suite</vt:lpstr>
      <vt:lpstr>Les caractéristiques des patients:</vt:lpstr>
      <vt:lpstr>Caractéristique associées avec l’observance thérapeutique (inspire de Meichenbaum et Turk, 1987)</vt:lpstr>
      <vt:lpstr>La qualité relationnelle, implication du patient et observance: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L’observance (compliance) therapeutique</dc:title>
  <dc:creator>Lenovo</dc:creator>
  <cp:lastModifiedBy>Lenovo</cp:lastModifiedBy>
  <cp:revision>62</cp:revision>
  <dcterms:created xsi:type="dcterms:W3CDTF">2024-01-09T14:09:24Z</dcterms:created>
  <dcterms:modified xsi:type="dcterms:W3CDTF">2024-11-19T18:40:21Z</dcterms:modified>
</cp:coreProperties>
</file>