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62" r:id="rId2"/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3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9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2168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24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493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38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561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0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37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2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166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1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5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03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91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8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fada.birzeit.edu/handle/20.500.11889/8682" TargetMode="External"/><Relationship Id="rId3" Type="http://schemas.openxmlformats.org/officeDocument/2006/relationships/audio" Target="../media/media6.wma"/><Relationship Id="rId7" Type="http://schemas.openxmlformats.org/officeDocument/2006/relationships/image" Target="../media/image4.png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4249" y="90131"/>
            <a:ext cx="10895526" cy="6542489"/>
          </a:xfrm>
        </p:spPr>
        <p:txBody>
          <a:bodyPr/>
          <a:lstStyle/>
          <a:p>
            <a:pPr algn="ctr"/>
            <a:r>
              <a:rPr lang="ar-DZ" b="1" dirty="0">
                <a:solidFill>
                  <a:srgbClr val="7030A0"/>
                </a:solidFill>
              </a:rPr>
              <a:t>اعداد: الدكتورة </a:t>
            </a:r>
            <a:r>
              <a:rPr lang="ar-DZ" b="1" dirty="0" err="1">
                <a:solidFill>
                  <a:srgbClr val="7030A0"/>
                </a:solidFill>
              </a:rPr>
              <a:t>ججيقة</a:t>
            </a:r>
            <a:r>
              <a:rPr lang="ar-DZ" b="1" dirty="0">
                <a:solidFill>
                  <a:srgbClr val="7030A0"/>
                </a:solidFill>
              </a:rPr>
              <a:t> بسوف</a:t>
            </a:r>
            <a:endParaRPr lang="fr-FR" dirty="0">
              <a:solidFill>
                <a:srgbClr val="7030A0"/>
              </a:solidFill>
            </a:endParaRPr>
          </a:p>
          <a:p>
            <a:pPr algn="ctr"/>
            <a:r>
              <a:rPr lang="ar-DZ" b="1" dirty="0">
                <a:solidFill>
                  <a:srgbClr val="7030A0"/>
                </a:solidFill>
              </a:rPr>
              <a:t>الدرجة العلمية: أستاذ محاضر (أ)</a:t>
            </a:r>
            <a:endParaRPr lang="fr-FR" dirty="0">
              <a:solidFill>
                <a:srgbClr val="7030A0"/>
              </a:solidFill>
            </a:endParaRPr>
          </a:p>
          <a:p>
            <a:pPr algn="ctr"/>
            <a:r>
              <a:rPr lang="fr-FR" b="1" dirty="0">
                <a:solidFill>
                  <a:srgbClr val="7030A0"/>
                </a:solidFill>
              </a:rPr>
              <a:t>djedjiga.bessouf@univ-bejaia.dz</a:t>
            </a:r>
            <a:r>
              <a:rPr lang="ar-DZ" b="1" dirty="0">
                <a:solidFill>
                  <a:srgbClr val="7030A0"/>
                </a:solidFill>
              </a:rPr>
              <a:t>البريد المهني : </a:t>
            </a:r>
            <a:endParaRPr lang="fr-FR" dirty="0">
              <a:solidFill>
                <a:srgbClr val="7030A0"/>
              </a:solidFill>
            </a:endParaRPr>
          </a:p>
          <a:p>
            <a:pPr algn="ctr"/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3435391" y="2215166"/>
            <a:ext cx="2972995" cy="107123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DZ" b="1" dirty="0">
                <a:solidFill>
                  <a:schemeClr val="accent4"/>
                </a:solidFill>
              </a:rPr>
              <a:t>المحاضرة الحادية عشر (مطران خليل مطران).</a:t>
            </a:r>
            <a:endParaRPr lang="fr-FR" dirty="0">
              <a:solidFill>
                <a:schemeClr val="accent4"/>
              </a:solidFill>
            </a:endParaRPr>
          </a:p>
        </p:txBody>
      </p:sp>
      <p:sp>
        <p:nvSpPr>
          <p:cNvPr id="6" name="Arrondir un rectangle avec un coin du même côté 5"/>
          <p:cNvSpPr/>
          <p:nvPr/>
        </p:nvSpPr>
        <p:spPr>
          <a:xfrm>
            <a:off x="5331731" y="3714600"/>
            <a:ext cx="2337760" cy="9144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dirty="0" smtClean="0">
                <a:solidFill>
                  <a:srgbClr val="FFFF00"/>
                </a:solidFill>
              </a:rPr>
              <a:t>2-نماذج شعرية</a:t>
            </a:r>
            <a:r>
              <a:rPr lang="ar-DZ" dirty="0" smtClean="0"/>
              <a:t> </a:t>
            </a:r>
            <a:endParaRPr lang="fr-FR" dirty="0"/>
          </a:p>
        </p:txBody>
      </p:sp>
      <p:sp>
        <p:nvSpPr>
          <p:cNvPr id="7" name="Arrondir un rectangle avec un coin du même côté 6"/>
          <p:cNvSpPr/>
          <p:nvPr/>
        </p:nvSpPr>
        <p:spPr>
          <a:xfrm>
            <a:off x="1606591" y="2335438"/>
            <a:ext cx="1337644" cy="950959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dirty="0" smtClean="0">
                <a:solidFill>
                  <a:srgbClr val="FFFF00"/>
                </a:solidFill>
              </a:rPr>
              <a:t>3</a:t>
            </a:r>
            <a:r>
              <a:rPr lang="ar-DZ" sz="1200" dirty="0" smtClean="0">
                <a:solidFill>
                  <a:srgbClr val="FFFF00"/>
                </a:solidFill>
              </a:rPr>
              <a:t>-الخصائص الفنية في شعر (مطران خليل مطران</a:t>
            </a:r>
            <a:r>
              <a:rPr lang="ar-DZ" dirty="0" smtClean="0">
                <a:solidFill>
                  <a:srgbClr val="FFFF00"/>
                </a:solidFill>
              </a:rPr>
              <a:t>)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8" name="Arrondir un rectangle avec un coin du même côté 7"/>
          <p:cNvSpPr/>
          <p:nvPr/>
        </p:nvSpPr>
        <p:spPr>
          <a:xfrm>
            <a:off x="7669490" y="2335438"/>
            <a:ext cx="1332841" cy="9144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1400" dirty="0" smtClean="0">
                <a:solidFill>
                  <a:srgbClr val="FFFF00"/>
                </a:solidFill>
              </a:rPr>
              <a:t>1-هوية وثقافة (مطران خليل مطران)</a:t>
            </a:r>
            <a:endParaRPr lang="fr-FR" sz="1400" dirty="0">
              <a:solidFill>
                <a:srgbClr val="FFFF00"/>
              </a:solidFill>
            </a:endParaRPr>
          </a:p>
        </p:txBody>
      </p:sp>
      <p:sp>
        <p:nvSpPr>
          <p:cNvPr id="9" name="Losange 8"/>
          <p:cNvSpPr/>
          <p:nvPr/>
        </p:nvSpPr>
        <p:spPr>
          <a:xfrm>
            <a:off x="4921889" y="5163762"/>
            <a:ext cx="1260008" cy="9144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1400" dirty="0" smtClean="0">
                <a:solidFill>
                  <a:srgbClr val="00B0F0"/>
                </a:solidFill>
              </a:rPr>
              <a:t>الحزن والألم</a:t>
            </a:r>
            <a:endParaRPr lang="fr-FR" sz="1400" dirty="0">
              <a:solidFill>
                <a:srgbClr val="00B0F0"/>
              </a:solidFill>
            </a:endParaRPr>
          </a:p>
        </p:txBody>
      </p:sp>
      <p:sp>
        <p:nvSpPr>
          <p:cNvPr id="11" name="Losange 10"/>
          <p:cNvSpPr/>
          <p:nvPr/>
        </p:nvSpPr>
        <p:spPr>
          <a:xfrm>
            <a:off x="6078828" y="5423794"/>
            <a:ext cx="1304297" cy="9144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DZ" sz="1400" dirty="0" smtClean="0">
                <a:solidFill>
                  <a:srgbClr val="00B0F0"/>
                </a:solidFill>
              </a:rPr>
              <a:t>الوصف</a:t>
            </a:r>
            <a:endParaRPr lang="fr-FR" sz="1400" dirty="0">
              <a:solidFill>
                <a:srgbClr val="00B0F0"/>
              </a:solidFill>
            </a:endParaRPr>
          </a:p>
        </p:txBody>
      </p:sp>
      <p:sp>
        <p:nvSpPr>
          <p:cNvPr id="12" name="Losange 11"/>
          <p:cNvSpPr/>
          <p:nvPr/>
        </p:nvSpPr>
        <p:spPr>
          <a:xfrm>
            <a:off x="7383125" y="5440900"/>
            <a:ext cx="1164807" cy="9144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DZ" sz="1400" dirty="0" smtClean="0">
                <a:solidFill>
                  <a:srgbClr val="00B0F0"/>
                </a:solidFill>
              </a:rPr>
              <a:t>الغزل</a:t>
            </a:r>
            <a:endParaRPr lang="fr-FR" sz="1400" dirty="0">
              <a:solidFill>
                <a:srgbClr val="00B0F0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6349919" y="2820472"/>
            <a:ext cx="1378040" cy="872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2944235" y="2829197"/>
            <a:ext cx="607066" cy="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stCxn id="4" idx="1"/>
            <a:endCxn id="6" idx="2"/>
          </p:cNvCxnSpPr>
          <p:nvPr/>
        </p:nvCxnSpPr>
        <p:spPr>
          <a:xfrm rot="16200000" flipH="1">
            <a:off x="4684109" y="3524177"/>
            <a:ext cx="885403" cy="409842"/>
          </a:xfrm>
          <a:prstGeom prst="bentConnector2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6532959" y="4629000"/>
            <a:ext cx="1471505" cy="8383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6511539" y="4644734"/>
            <a:ext cx="248883" cy="898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5944641" y="4630788"/>
            <a:ext cx="532644" cy="8383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63" y="90131"/>
            <a:ext cx="1516176" cy="162324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4" y="90131"/>
            <a:ext cx="1516176" cy="1623244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7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969">
        <p:split orient="vert"/>
      </p:transition>
    </mc:Choice>
    <mc:Fallback>
      <p:transition spd="slow" advTm="2296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07067" y="858644"/>
            <a:ext cx="7766936" cy="847493"/>
          </a:xfrm>
        </p:spPr>
        <p:txBody>
          <a:bodyPr/>
          <a:lstStyle/>
          <a:p>
            <a:r>
              <a:rPr lang="ar-DZ" sz="4000" b="1" dirty="0" smtClean="0">
                <a:cs typeface="Arabic Transparent" panose="02010000000000000000" pitchFamily="2" charset="-78"/>
              </a:rPr>
              <a:t>المحاضرة الحادية عشر/مطران خليل مطران.</a:t>
            </a:r>
            <a:endParaRPr lang="fr-FR" sz="4000" b="1" dirty="0">
              <a:cs typeface="Arabic Transparent" panose="02010000000000000000" pitchFamily="2" charset="-78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00223" y="1828800"/>
            <a:ext cx="10531156" cy="50292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ar-DZ" sz="2000" b="1" dirty="0" smtClean="0">
                <a:cs typeface="Arabic Transparent" panose="02010000000000000000" pitchFamily="2" charset="-78"/>
              </a:rPr>
              <a:t>1</a:t>
            </a:r>
            <a:r>
              <a:rPr lang="ar-DZ" sz="2400" b="1" dirty="0" smtClean="0">
                <a:solidFill>
                  <a:srgbClr val="FF0000"/>
                </a:solidFill>
                <a:cs typeface="Arabic Transparent" panose="02010000000000000000" pitchFamily="2" charset="-78"/>
              </a:rPr>
              <a:t>-هوية و ثقافة (مطران خليل مطران):</a:t>
            </a:r>
          </a:p>
          <a:p>
            <a:pPr>
              <a:lnSpc>
                <a:spcPct val="150000"/>
              </a:lnSpc>
            </a:pPr>
            <a:r>
              <a:rPr lang="ar-DZ" sz="2000" b="1" dirty="0" smtClean="0">
                <a:cs typeface="Arabic Transparent" panose="02010000000000000000" pitchFamily="2" charset="-78"/>
              </a:rPr>
              <a:t>ولد شاعر القطرين (مطران خليل مطران) عام 1872م في مدينة (بلعبك) تلقى تعليمه على يد والده، </a:t>
            </a:r>
            <a:r>
              <a:rPr lang="ar-DZ" sz="2000" b="1" dirty="0" smtClean="0">
                <a:cs typeface="Arabic Transparent" panose="02010000000000000000" pitchFamily="2" charset="-78"/>
              </a:rPr>
              <a:t>وقد  </a:t>
            </a:r>
            <a:r>
              <a:rPr lang="ar-DZ" sz="2000" b="1" dirty="0" smtClean="0">
                <a:cs typeface="Arabic Transparent" panose="02010000000000000000" pitchFamily="2" charset="-78"/>
              </a:rPr>
              <a:t>ألتحق بالمدرسة (</a:t>
            </a:r>
            <a:r>
              <a:rPr lang="ar-DZ" sz="2000" b="1" dirty="0" err="1" smtClean="0">
                <a:cs typeface="Arabic Transparent" panose="02010000000000000000" pitchFamily="2" charset="-78"/>
              </a:rPr>
              <a:t>الطريكية</a:t>
            </a:r>
            <a:r>
              <a:rPr lang="ar-DZ" sz="2000" b="1" dirty="0" smtClean="0">
                <a:cs typeface="Arabic Transparent" panose="02010000000000000000" pitchFamily="2" charset="-78"/>
              </a:rPr>
              <a:t>) في بيروت، كما تعلم اللغة الفرنسية و أتقنها، وقد عرف بثقافته الشعرية، و بموهبته الفطرية ، وباحتكاكه العميق بالواقع المعاش، و بالأدب العربي باطلاعه الواسع على أعمال الكثير من الأدباء و الشعراء، </a:t>
            </a:r>
            <a:r>
              <a:rPr lang="ar-DZ" sz="2000" b="1" dirty="0" smtClean="0">
                <a:cs typeface="Arabic Transparent" panose="02010000000000000000" pitchFamily="2" charset="-78"/>
              </a:rPr>
              <a:t>وقد </a:t>
            </a:r>
            <a:r>
              <a:rPr lang="ar-DZ" sz="2000" b="1" dirty="0" smtClean="0">
                <a:cs typeface="Arabic Transparent" panose="02010000000000000000" pitchFamily="2" charset="-78"/>
              </a:rPr>
              <a:t>أسهم في تحرير جريدة (الأهرام، الوطن، اللواء، المؤيد...) بالإضافة لمساهمته في تطوير المسرح العربي بترجمته لعدة مسرحيات أوروبية كمسرحية (هملت) لشكسبير .</a:t>
            </a:r>
          </a:p>
          <a:p>
            <a:pPr>
              <a:lnSpc>
                <a:spcPct val="150000"/>
              </a:lnSpc>
            </a:pPr>
            <a:r>
              <a:rPr lang="ar-DZ" sz="2000" b="1" dirty="0" smtClean="0">
                <a:cs typeface="Arabic Transparent" panose="02010000000000000000" pitchFamily="2" charset="-78"/>
              </a:rPr>
              <a:t>توفي في 30حزيران عام 1949م مخلفا عدة آثار: (مرآة في ملخص التاريخ العام، آثار حافظ و شوقي و البارودي).</a:t>
            </a:r>
          </a:p>
          <a:p>
            <a:endParaRPr lang="fr-FR" sz="2000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4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0924">
        <p14:reveal/>
      </p:transition>
    </mc:Choice>
    <mc:Fallback>
      <p:transition spd="slow" advTm="70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8287"/>
          </a:xfrm>
        </p:spPr>
        <p:txBody>
          <a:bodyPr/>
          <a:lstStyle/>
          <a:p>
            <a:pPr algn="ctr"/>
            <a:r>
              <a:rPr lang="ar-DZ" dirty="0" smtClean="0"/>
              <a:t>2-نماذج شعرية: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87887"/>
            <a:ext cx="9731022" cy="5654780"/>
          </a:xfrm>
        </p:spPr>
        <p:txBody>
          <a:bodyPr>
            <a:normAutofit fontScale="25000" lnSpcReduction="20000"/>
          </a:bodyPr>
          <a:lstStyle/>
          <a:p>
            <a:pPr marL="0" indent="0" algn="r">
              <a:lnSpc>
                <a:spcPct val="160000"/>
              </a:lnSpc>
              <a:buNone/>
            </a:pPr>
            <a:r>
              <a:rPr lang="ar-DZ" sz="7200" b="1" dirty="0" smtClean="0">
                <a:cs typeface="Arabic Transparent" panose="02010000000000000000" pitchFamily="2" charset="-78"/>
              </a:rPr>
              <a:t>من بين الأغراض الشعرية التي خاضها الشاعر (مطران خليل مطران):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ar-DZ" sz="7200" b="1" dirty="0">
                <a:cs typeface="Arabic Transparent" panose="02010000000000000000" pitchFamily="2" charset="-78"/>
              </a:rPr>
              <a:t> </a:t>
            </a:r>
            <a:r>
              <a:rPr lang="ar-DZ" sz="7200" b="1" dirty="0" smtClean="0">
                <a:cs typeface="Arabic Transparent" panose="02010000000000000000" pitchFamily="2" charset="-78"/>
              </a:rPr>
              <a:t>    </a:t>
            </a:r>
            <a:r>
              <a:rPr lang="ar-DZ" sz="7200" b="1" dirty="0" smtClean="0">
                <a:solidFill>
                  <a:schemeClr val="accent1"/>
                </a:solidFill>
                <a:cs typeface="Arabic Transparent" panose="02010000000000000000" pitchFamily="2" charset="-78"/>
              </a:rPr>
              <a:t>أ-غرض الغزل: </a:t>
            </a:r>
            <a:r>
              <a:rPr lang="ar-DZ" sz="7200" b="1" dirty="0" smtClean="0">
                <a:solidFill>
                  <a:schemeClr val="tx1"/>
                </a:solidFill>
                <a:cs typeface="Arabic Transparent" panose="02010000000000000000" pitchFamily="2" charset="-78"/>
              </a:rPr>
              <a:t>يقول الشاعر: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ar-DZ" sz="7200" b="1" dirty="0" smtClean="0">
                <a:cs typeface="Arabic Transparent" panose="02010000000000000000" pitchFamily="2" charset="-78"/>
              </a:rPr>
              <a:t>كتمت دهرا لا بخوف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ar-DZ" sz="7200" b="1" dirty="0" smtClean="0">
                <a:cs typeface="Arabic Transparent" panose="02010000000000000000" pitchFamily="2" charset="-78"/>
              </a:rPr>
              <a:t>                                                   وما أنا من يروعه الحمام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ar-DZ" sz="7200" b="1" dirty="0" smtClean="0">
                <a:cs typeface="Arabic Transparent" panose="02010000000000000000" pitchFamily="2" charset="-78"/>
              </a:rPr>
              <a:t>ولكني حرصت عليك منهم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ar-DZ" sz="7200" b="1" dirty="0" smtClean="0">
                <a:cs typeface="Arabic Transparent" panose="02010000000000000000" pitchFamily="2" charset="-78"/>
              </a:rPr>
              <a:t>                                                  ولو أودى بمهجتي الغرام            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ar-DZ" sz="7200" b="1" dirty="0" smtClean="0">
                <a:solidFill>
                  <a:srgbClr val="FFFF00"/>
                </a:solidFill>
                <a:cs typeface="Arabic Transparent" panose="02010000000000000000" pitchFamily="2" charset="-78"/>
              </a:rPr>
              <a:t>ب-غرض الوصف: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ar-DZ" sz="7200" b="1" dirty="0" smtClean="0">
                <a:cs typeface="Arabic Transparent" panose="02010000000000000000" pitchFamily="2" charset="-78"/>
              </a:rPr>
              <a:t>من علم الزهر أن يفتر لي كذبا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ar-DZ" sz="7200" b="1" dirty="0" smtClean="0">
                <a:cs typeface="Arabic Transparent" panose="02010000000000000000" pitchFamily="2" charset="-78"/>
              </a:rPr>
              <a:t>                                                  و باكي السحب أن يندى وما صدقا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ar-DZ" sz="7200" b="1" dirty="0" smtClean="0">
                <a:cs typeface="Arabic Transparent" panose="02010000000000000000" pitchFamily="2" charset="-78"/>
              </a:rPr>
              <a:t>ونائح الطير إيلامي بمنطقته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ar-DZ" sz="7200" b="1" dirty="0" smtClean="0">
                <a:cs typeface="Arabic Transparent" panose="02010000000000000000" pitchFamily="2" charset="-78"/>
              </a:rPr>
              <a:t>                                                 كأنه شارح حالي بما نطقا؟   </a:t>
            </a:r>
            <a:r>
              <a:rPr lang="ar-DZ" sz="6400" b="1" dirty="0" smtClean="0">
                <a:cs typeface="Arabic Transparent" panose="02010000000000000000" pitchFamily="2" charset="-78"/>
              </a:rPr>
              <a:t>         </a:t>
            </a:r>
            <a:r>
              <a:rPr lang="ar-DZ" dirty="0" smtClean="0"/>
              <a:t>   </a:t>
            </a:r>
          </a:p>
          <a:p>
            <a:pPr marL="0" indent="0" algn="r">
              <a:buNone/>
            </a:pPr>
            <a:endParaRPr lang="fr-FR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1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10"/>
    </mc:Choice>
    <mc:Fallback>
      <p:transition spd="slow" advTm="5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DZ" dirty="0" smtClean="0"/>
              <a:t>3-الخصائص الفنية في شعر (مطران خليل مطران)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044" y="2212622"/>
            <a:ext cx="9268178" cy="4333144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ar-DZ" sz="1600" dirty="0" smtClean="0">
                <a:cs typeface="Arabic Transparent" panose="02010000000000000000" pitchFamily="2" charset="-78"/>
              </a:rPr>
              <a:t>   </a:t>
            </a:r>
            <a:r>
              <a:rPr lang="ar-DZ" sz="2000" b="1" dirty="0" smtClean="0">
                <a:cs typeface="Arabic Transparent" panose="02010000000000000000" pitchFamily="2" charset="-78"/>
              </a:rPr>
              <a:t>من بين الخصائص الفنية التي استخلصناها من شعر (مطران خليل مطران) نذكر ما يلي: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ar-DZ" sz="2000" b="1" dirty="0" smtClean="0">
                <a:cs typeface="Arabic Transparent" panose="02010000000000000000" pitchFamily="2" charset="-78"/>
              </a:rPr>
              <a:t>*الاعتماد على عنصر الخيال.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ar-DZ" sz="2000" b="1" dirty="0" smtClean="0">
                <a:cs typeface="Arabic Transparent" panose="02010000000000000000" pitchFamily="2" charset="-78"/>
              </a:rPr>
              <a:t>*الوحدة العضوية في القصيدة.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ar-DZ" sz="2000" b="1" dirty="0" smtClean="0">
                <a:cs typeface="Arabic Transparent" panose="02010000000000000000" pitchFamily="2" charset="-78"/>
              </a:rPr>
              <a:t>*التكرار.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ar-DZ" sz="2000" b="1" dirty="0" smtClean="0">
                <a:cs typeface="Arabic Transparent" panose="02010000000000000000" pitchFamily="2" charset="-78"/>
              </a:rPr>
              <a:t>*البعد عن الألفاظ الغريبة والأساليب الصاخبة.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ar-DZ" sz="2000" b="1" dirty="0" smtClean="0">
                <a:cs typeface="Arabic Transparent" panose="02010000000000000000" pitchFamily="2" charset="-78"/>
              </a:rPr>
              <a:t>*العناية بالشعر القصصي.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ar-DZ" sz="2000" b="1" dirty="0" smtClean="0">
                <a:cs typeface="Arabic Transparent" panose="02010000000000000000" pitchFamily="2" charset="-78"/>
              </a:rPr>
              <a:t>*تأثره بالثقافة الفرنسية.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ar-DZ" sz="2000" b="1" dirty="0" smtClean="0">
                <a:cs typeface="Arabic Transparent" panose="02010000000000000000" pitchFamily="2" charset="-78"/>
              </a:rPr>
              <a:t>*التحرر من جمود التقاليد الشعرية.</a:t>
            </a:r>
            <a:endParaRPr lang="fr-FR" sz="2000" b="1" dirty="0">
              <a:cs typeface="Arabic Transparent" panose="020100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5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27"/>
    </mc:Choice>
    <mc:Fallback>
      <p:transition spd="slow" advTm="40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97980"/>
          </a:xfrm>
        </p:spPr>
        <p:txBody>
          <a:bodyPr>
            <a:normAutofit/>
          </a:bodyPr>
          <a:lstStyle/>
          <a:p>
            <a:pPr algn="ctr"/>
            <a:r>
              <a:rPr lang="ar-DZ" sz="5400" b="1" dirty="0" smtClean="0">
                <a:solidFill>
                  <a:srgbClr val="00B0F0"/>
                </a:solidFill>
              </a:rPr>
              <a:t>خاتمة</a:t>
            </a:r>
            <a:endParaRPr lang="fr-FR" sz="5400" b="1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986845"/>
            <a:ext cx="9609756" cy="2539999"/>
          </a:xfrm>
        </p:spPr>
        <p:txBody>
          <a:bodyPr/>
          <a:lstStyle/>
          <a:p>
            <a:pPr marL="0" indent="0" algn="r">
              <a:lnSpc>
                <a:spcPct val="150000"/>
              </a:lnSpc>
              <a:buNone/>
            </a:pPr>
            <a:r>
              <a:rPr lang="ar-DZ" dirty="0" smtClean="0"/>
              <a:t>      </a:t>
            </a:r>
            <a:r>
              <a:rPr lang="ar-DZ" sz="2400" b="1" dirty="0" smtClean="0">
                <a:cs typeface="Arabic Transparent" panose="02010000000000000000" pitchFamily="2" charset="-78"/>
              </a:rPr>
              <a:t>من خلال المحاولات التجديدية التي جاء بها الرجل (مطران خليل مطران) تمكن أن يكون مدرسة جديدة تسمى (المدرسة الرومانسية) بفضل فرادته الشخصية التي جاءت عن طريق مزجه بين الثقافة الغربية والعربية.</a:t>
            </a:r>
            <a:endParaRPr lang="fr-FR" sz="2400" b="1" dirty="0">
              <a:cs typeface="Arabic Transparent" panose="020100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3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21"/>
    </mc:Choice>
    <mc:Fallback>
      <p:transition spd="slow" advTm="2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DZ" sz="6000" b="1" dirty="0" smtClean="0"/>
              <a:t>الدعائم البيداغوجية:</a:t>
            </a:r>
            <a:endParaRPr lang="fr-FR" sz="6000" b="1" dirty="0"/>
          </a:p>
        </p:txBody>
      </p:sp>
      <p:graphicFrame>
        <p:nvGraphicFramePr>
          <p:cNvPr id="4" name="Espace réservé du contenu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5937814"/>
              </p:ext>
            </p:extLst>
          </p:nvPr>
        </p:nvGraphicFramePr>
        <p:xfrm>
          <a:off x="7326313" y="2387600"/>
          <a:ext cx="1717675" cy="244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5" imgW="15239688" imgH="21659814" progId="AcroExch.Document.11">
                  <p:embed/>
                </p:oleObj>
              </mc:Choice>
              <mc:Fallback>
                <p:oleObj name="Acrobat Document" r:id="rId5" imgW="15239688" imgH="2165981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26313" y="2387600"/>
                        <a:ext cx="1717675" cy="244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1" y="2515550"/>
            <a:ext cx="3918436" cy="2204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2687" y="5852322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https://fada.birzeit.edu/handle/20.500.11889/8682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https://www.youtube.com/watch?v=9oMd0QkXvJ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14" y="2483981"/>
            <a:ext cx="1963769" cy="22356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9397" y="5232799"/>
            <a:ext cx="8912179" cy="434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 rtl="1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1-مطران خليل مطران، ديوان خليل مطران، دار </a:t>
            </a:r>
            <a:r>
              <a:rPr lang="ar-SA" sz="2000" b="1" dirty="0" err="1"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مازون</a:t>
            </a: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عبود، بيروت، لبنان، ج1، 1975 م.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4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12"/>
    </mc:Choice>
    <mc:Fallback>
      <p:transition spd="slow" advTm="31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</TotalTime>
  <Words>382</Words>
  <Application>Microsoft Office PowerPoint</Application>
  <PresentationFormat>Grand écran</PresentationFormat>
  <Paragraphs>41</Paragraphs>
  <Slides>6</Slides>
  <Notes>0</Notes>
  <HiddenSlides>0</HiddenSlides>
  <MMClips>6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5" baseType="lpstr">
      <vt:lpstr>Arabic Transparent</vt:lpstr>
      <vt:lpstr>Arial</vt:lpstr>
      <vt:lpstr>Calibri</vt:lpstr>
      <vt:lpstr>Simplified Arabic</vt:lpstr>
      <vt:lpstr>Tahoma</vt:lpstr>
      <vt:lpstr>Trebuchet MS</vt:lpstr>
      <vt:lpstr>Wingdings 3</vt:lpstr>
      <vt:lpstr>Facette</vt:lpstr>
      <vt:lpstr>Acrobat Document</vt:lpstr>
      <vt:lpstr>Présentation PowerPoint</vt:lpstr>
      <vt:lpstr>المحاضرة الحادية عشر/مطران خليل مطران.</vt:lpstr>
      <vt:lpstr>2-نماذج شعرية:</vt:lpstr>
      <vt:lpstr>3-الخصائص الفنية في شعر (مطران خليل مطران)</vt:lpstr>
      <vt:lpstr>خاتمة</vt:lpstr>
      <vt:lpstr>الدعائم البيداغوجية: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المحاضرة الحادية عشر/مطران خليل مطران.</dc:title>
  <dc:creator>pc-lenovo</dc:creator>
  <cp:lastModifiedBy>pc-lenovo</cp:lastModifiedBy>
  <cp:revision>18</cp:revision>
  <dcterms:created xsi:type="dcterms:W3CDTF">2024-10-11T14:36:59Z</dcterms:created>
  <dcterms:modified xsi:type="dcterms:W3CDTF">2024-11-08T18:09:24Z</dcterms:modified>
</cp:coreProperties>
</file>