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260" r:id="rId2"/>
    <p:sldId id="259" r:id="rId3"/>
    <p:sldId id="256" r:id="rId4"/>
    <p:sldId id="257" r:id="rId5"/>
    <p:sldId id="258" r:id="rId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95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5EF200-3AEA-4166-AE07-6B3DB6592A91}" type="doc">
      <dgm:prSet loTypeId="urn:microsoft.com/office/officeart/2016/7/layout/RepeatingBendingProcessNew" loCatId="process" qsTypeId="urn:microsoft.com/office/officeart/2005/8/quickstyle/simple1" qsCatId="simple" csTypeId="urn:microsoft.com/office/officeart/2005/8/colors/colorful5" csCatId="colorful" phldr="1"/>
      <dgm:spPr/>
      <dgm:t>
        <a:bodyPr/>
        <a:lstStyle/>
        <a:p>
          <a:endParaRPr lang="en-US"/>
        </a:p>
      </dgm:t>
    </dgm:pt>
    <dgm:pt modelId="{27F0657A-A08A-4894-A193-C69F3B1B2A41}">
      <dgm:prSet custT="1"/>
      <dgm:spPr/>
      <dgm:t>
        <a:bodyPr/>
        <a:lstStyle/>
        <a:p>
          <a:r>
            <a:rPr lang="fr-FR" sz="2400" b="1" dirty="0"/>
            <a:t>Les premières tentatives d’amélioration concernaient les points essentiels suivants :</a:t>
          </a:r>
          <a:endParaRPr lang="en-US" sz="2400" dirty="0"/>
        </a:p>
      </dgm:t>
    </dgm:pt>
    <dgm:pt modelId="{014CD809-7703-4B79-9239-70DC5B8A48E6}" type="parTrans" cxnId="{3A4FFCFB-59B6-4749-A765-F0529B8B4B13}">
      <dgm:prSet/>
      <dgm:spPr/>
      <dgm:t>
        <a:bodyPr/>
        <a:lstStyle/>
        <a:p>
          <a:endParaRPr lang="en-US" sz="2400"/>
        </a:p>
      </dgm:t>
    </dgm:pt>
    <dgm:pt modelId="{53DAF728-DCCD-435A-A5D7-BA69D5874950}" type="sibTrans" cxnId="{3A4FFCFB-59B6-4749-A765-F0529B8B4B13}">
      <dgm:prSet/>
      <dgm:spPr/>
      <dgm:t>
        <a:bodyPr/>
        <a:lstStyle/>
        <a:p>
          <a:endParaRPr lang="en-US" sz="2400"/>
        </a:p>
      </dgm:t>
    </dgm:pt>
    <dgm:pt modelId="{619007F0-A3EB-4D23-9CE4-9B75A73E3104}">
      <dgm:prSet custT="1"/>
      <dgm:spPr/>
      <dgm:t>
        <a:bodyPr/>
        <a:lstStyle/>
        <a:p>
          <a:r>
            <a:rPr lang="fr-FR" sz="1800"/>
            <a:t>Des conditions de travail. </a:t>
          </a:r>
          <a:endParaRPr lang="en-US" sz="1800"/>
        </a:p>
      </dgm:t>
    </dgm:pt>
    <dgm:pt modelId="{DF0EF951-4530-4F93-B051-2A3C2BC11391}" type="parTrans" cxnId="{4820275C-8279-427F-9082-F838050C5BC4}">
      <dgm:prSet/>
      <dgm:spPr/>
      <dgm:t>
        <a:bodyPr/>
        <a:lstStyle/>
        <a:p>
          <a:endParaRPr lang="en-US" sz="2400"/>
        </a:p>
      </dgm:t>
    </dgm:pt>
    <dgm:pt modelId="{30FFC08A-42B3-4EB5-A5F0-7046D145B76F}" type="sibTrans" cxnId="{4820275C-8279-427F-9082-F838050C5BC4}">
      <dgm:prSet/>
      <dgm:spPr/>
      <dgm:t>
        <a:bodyPr/>
        <a:lstStyle/>
        <a:p>
          <a:endParaRPr lang="en-US" sz="2400"/>
        </a:p>
      </dgm:t>
    </dgm:pt>
    <dgm:pt modelId="{50678E74-9E3A-470C-BC43-EF13418EE83E}">
      <dgm:prSet custT="1"/>
      <dgm:spPr/>
      <dgm:t>
        <a:bodyPr/>
        <a:lstStyle/>
        <a:p>
          <a:r>
            <a:rPr lang="fr-FR" sz="1800" dirty="0"/>
            <a:t>La révision graduelle du système de rémunération </a:t>
          </a:r>
          <a:endParaRPr lang="en-US" sz="1800" dirty="0"/>
        </a:p>
      </dgm:t>
    </dgm:pt>
    <dgm:pt modelId="{3A246F33-4F78-4381-94A3-A766FF029BC7}" type="parTrans" cxnId="{5613CD71-EBD3-4600-8566-84CF06EFA8F4}">
      <dgm:prSet/>
      <dgm:spPr/>
      <dgm:t>
        <a:bodyPr/>
        <a:lstStyle/>
        <a:p>
          <a:endParaRPr lang="en-US" sz="2400"/>
        </a:p>
      </dgm:t>
    </dgm:pt>
    <dgm:pt modelId="{4A2B74B1-0BE0-4D49-B89A-747C13EBA364}" type="sibTrans" cxnId="{5613CD71-EBD3-4600-8566-84CF06EFA8F4}">
      <dgm:prSet/>
      <dgm:spPr/>
      <dgm:t>
        <a:bodyPr/>
        <a:lstStyle/>
        <a:p>
          <a:endParaRPr lang="en-US" sz="2400"/>
        </a:p>
      </dgm:t>
    </dgm:pt>
    <dgm:pt modelId="{FD0E98B2-C8E2-46FA-8621-3833C47DBF15}">
      <dgm:prSet custT="1"/>
      <dgm:spPr/>
      <dgm:t>
        <a:bodyPr/>
        <a:lstStyle/>
        <a:p>
          <a:r>
            <a:rPr lang="fr-FR" sz="1800" dirty="0"/>
            <a:t>La réorganisation du système de sécurité sociale, </a:t>
          </a:r>
          <a:endParaRPr lang="en-US" sz="1800" dirty="0"/>
        </a:p>
      </dgm:t>
    </dgm:pt>
    <dgm:pt modelId="{1D0987D2-C7AF-4090-A401-4F2FE07B37BB}" type="parTrans" cxnId="{6FA10346-E894-4833-991F-1C296ED8952E}">
      <dgm:prSet/>
      <dgm:spPr/>
      <dgm:t>
        <a:bodyPr/>
        <a:lstStyle/>
        <a:p>
          <a:endParaRPr lang="en-US" sz="2400"/>
        </a:p>
      </dgm:t>
    </dgm:pt>
    <dgm:pt modelId="{E5E61982-D5CD-4824-BEBA-1742DCF26820}" type="sibTrans" cxnId="{6FA10346-E894-4833-991F-1C296ED8952E}">
      <dgm:prSet/>
      <dgm:spPr/>
      <dgm:t>
        <a:bodyPr/>
        <a:lstStyle/>
        <a:p>
          <a:endParaRPr lang="en-US" sz="2400"/>
        </a:p>
      </dgm:t>
    </dgm:pt>
    <dgm:pt modelId="{19BA2AD7-779A-4A33-A7F4-DA84F694E3B9}">
      <dgm:prSet custT="1"/>
      <dgm:spPr/>
      <dgm:t>
        <a:bodyPr/>
        <a:lstStyle/>
        <a:p>
          <a:r>
            <a:rPr lang="fr-FR" sz="1800" dirty="0"/>
            <a:t>La création de la Caisse nationale de sécurité sociale en 1964  </a:t>
          </a:r>
          <a:endParaRPr lang="en-US" sz="1800" dirty="0"/>
        </a:p>
      </dgm:t>
    </dgm:pt>
    <dgm:pt modelId="{D41DB5DB-6CCF-46F6-9849-50570DB28300}" type="parTrans" cxnId="{CA8839A3-8F2F-491F-A2E1-F7E7CC4EBEDD}">
      <dgm:prSet/>
      <dgm:spPr/>
      <dgm:t>
        <a:bodyPr/>
        <a:lstStyle/>
        <a:p>
          <a:endParaRPr lang="en-US" sz="2400"/>
        </a:p>
      </dgm:t>
    </dgm:pt>
    <dgm:pt modelId="{6EA34510-3467-4380-89A5-98B6E9D2AF85}" type="sibTrans" cxnId="{CA8839A3-8F2F-491F-A2E1-F7E7CC4EBEDD}">
      <dgm:prSet/>
      <dgm:spPr/>
      <dgm:t>
        <a:bodyPr/>
        <a:lstStyle/>
        <a:p>
          <a:endParaRPr lang="en-US" sz="2400"/>
        </a:p>
      </dgm:t>
    </dgm:pt>
    <dgm:pt modelId="{897DA210-07AB-430B-8886-45778E349F60}">
      <dgm:prSet custT="1"/>
      <dgm:spPr/>
      <dgm:t>
        <a:bodyPr/>
        <a:lstStyle/>
        <a:p>
          <a:r>
            <a:rPr lang="fr-FR" sz="1800" dirty="0"/>
            <a:t>Réforme de l'administration du travail et celle de la fonction publique par la révision de l'organisation de l'administration du ministère chargé du travail en adaptant son fonctionnement aux exigences nouvelles du monde du travail ;</a:t>
          </a:r>
          <a:endParaRPr lang="en-US" sz="1800" dirty="0"/>
        </a:p>
      </dgm:t>
    </dgm:pt>
    <dgm:pt modelId="{63C48249-DCA8-4CAC-91FE-70A5EA387610}" type="parTrans" cxnId="{1FD01E9F-5417-4E00-9A4B-7EB49A770485}">
      <dgm:prSet/>
      <dgm:spPr/>
      <dgm:t>
        <a:bodyPr/>
        <a:lstStyle/>
        <a:p>
          <a:endParaRPr lang="en-US" sz="2400"/>
        </a:p>
      </dgm:t>
    </dgm:pt>
    <dgm:pt modelId="{383AC1D5-9B2A-4704-BEF9-6485B527EF08}" type="sibTrans" cxnId="{1FD01E9F-5417-4E00-9A4B-7EB49A770485}">
      <dgm:prSet/>
      <dgm:spPr/>
      <dgm:t>
        <a:bodyPr/>
        <a:lstStyle/>
        <a:p>
          <a:endParaRPr lang="en-US" sz="2400"/>
        </a:p>
      </dgm:t>
    </dgm:pt>
    <dgm:pt modelId="{C97D3460-7663-47FA-95DF-035B40D1A605}">
      <dgm:prSet custT="1"/>
      <dgm:spPr/>
      <dgm:t>
        <a:bodyPr/>
        <a:lstStyle/>
        <a:p>
          <a:r>
            <a:rPr lang="fr-FR" sz="1800"/>
            <a:t>Adoption d’un texte fondateur portant statut général de la Fonction publique, </a:t>
          </a:r>
          <a:endParaRPr lang="en-US" sz="1800"/>
        </a:p>
      </dgm:t>
    </dgm:pt>
    <dgm:pt modelId="{E5A0CC75-3E18-4F0A-ABCD-C1DFA0AA65E4}" type="parTrans" cxnId="{EDD6E382-0A52-4703-98AE-5141CA7E07E8}">
      <dgm:prSet/>
      <dgm:spPr/>
      <dgm:t>
        <a:bodyPr/>
        <a:lstStyle/>
        <a:p>
          <a:endParaRPr lang="en-US" sz="2400"/>
        </a:p>
      </dgm:t>
    </dgm:pt>
    <dgm:pt modelId="{404228DC-D5AF-4173-8EF0-4F069390A8D1}" type="sibTrans" cxnId="{EDD6E382-0A52-4703-98AE-5141CA7E07E8}">
      <dgm:prSet/>
      <dgm:spPr/>
      <dgm:t>
        <a:bodyPr/>
        <a:lstStyle/>
        <a:p>
          <a:endParaRPr lang="en-US" sz="2400"/>
        </a:p>
      </dgm:t>
    </dgm:pt>
    <dgm:pt modelId="{9A6A7C09-74A1-4109-A1C2-904E5A40F213}">
      <dgm:prSet custT="1"/>
      <dgm:spPr/>
      <dgm:t>
        <a:bodyPr/>
        <a:lstStyle/>
        <a:p>
          <a:r>
            <a:rPr lang="fr-FR" sz="1800" dirty="0"/>
            <a:t>Veil à </a:t>
          </a:r>
          <a:r>
            <a:rPr lang="fr-FR" sz="1800" b="1" dirty="0"/>
            <a:t>l'application de la législation et de la réglementation du travail</a:t>
          </a:r>
          <a:r>
            <a:rPr lang="fr-FR" sz="1800" dirty="0"/>
            <a:t> dans toutes les entreprises quel qu'en soit l'objet ou la forme juridique, à l'exception de celles dont le personnel est soumis au statut général de la Fonction publique.</a:t>
          </a:r>
          <a:endParaRPr lang="en-US" sz="1800" dirty="0"/>
        </a:p>
      </dgm:t>
    </dgm:pt>
    <dgm:pt modelId="{C74BE106-2C31-481C-99F2-8E8E1BF2BF30}" type="parTrans" cxnId="{D290477E-EC29-41D1-97EF-A9A6479E50C8}">
      <dgm:prSet/>
      <dgm:spPr/>
      <dgm:t>
        <a:bodyPr/>
        <a:lstStyle/>
        <a:p>
          <a:endParaRPr lang="en-US" sz="2400"/>
        </a:p>
      </dgm:t>
    </dgm:pt>
    <dgm:pt modelId="{CE34C3F4-17FC-4531-8CD7-668F322EE083}" type="sibTrans" cxnId="{D290477E-EC29-41D1-97EF-A9A6479E50C8}">
      <dgm:prSet/>
      <dgm:spPr/>
      <dgm:t>
        <a:bodyPr/>
        <a:lstStyle/>
        <a:p>
          <a:endParaRPr lang="en-US" sz="2400"/>
        </a:p>
      </dgm:t>
    </dgm:pt>
    <dgm:pt modelId="{3568D4C8-BD15-40B4-A56F-52D566CEFDEC}">
      <dgm:prSet custT="1"/>
      <dgm:spPr/>
      <dgm:t>
        <a:bodyPr/>
        <a:lstStyle/>
        <a:p>
          <a:r>
            <a:rPr lang="fr-FR" sz="1800"/>
            <a:t>Réorganisation de </a:t>
          </a:r>
          <a:r>
            <a:rPr lang="fr-FR" sz="1800" b="1"/>
            <a:t>l’Inspection du travail </a:t>
          </a:r>
          <a:r>
            <a:rPr lang="fr-FR" sz="1800"/>
            <a:t>en unifiant des corps de contrôle dans le domaine de la législation et la réglementation du travail, devenus désormais sous la tutelle exclusive du ministère du Travail et le corps de l'inspection du travail et de la main-d'œuvre prend alors le nom d'Inspection du travail.</a:t>
          </a:r>
          <a:endParaRPr lang="en-US" sz="1800"/>
        </a:p>
      </dgm:t>
    </dgm:pt>
    <dgm:pt modelId="{C45D655B-3F11-4443-A11F-AB08CB03C3CF}" type="parTrans" cxnId="{B0C4F0AD-488E-4DD6-B70E-3AC7D3D8C880}">
      <dgm:prSet/>
      <dgm:spPr/>
      <dgm:t>
        <a:bodyPr/>
        <a:lstStyle/>
        <a:p>
          <a:endParaRPr lang="en-US" sz="2400"/>
        </a:p>
      </dgm:t>
    </dgm:pt>
    <dgm:pt modelId="{3925226B-79FA-482B-A4A0-888C7DC945DD}" type="sibTrans" cxnId="{B0C4F0AD-488E-4DD6-B70E-3AC7D3D8C880}">
      <dgm:prSet/>
      <dgm:spPr/>
      <dgm:t>
        <a:bodyPr/>
        <a:lstStyle/>
        <a:p>
          <a:endParaRPr lang="en-US" sz="2400"/>
        </a:p>
      </dgm:t>
    </dgm:pt>
    <dgm:pt modelId="{F1B2FC15-B42F-4BD8-960F-CF8E3BF53D3C}" type="pres">
      <dgm:prSet presAssocID="{635EF200-3AEA-4166-AE07-6B3DB6592A91}" presName="Name0" presStyleCnt="0">
        <dgm:presLayoutVars>
          <dgm:dir/>
          <dgm:resizeHandles val="exact"/>
        </dgm:presLayoutVars>
      </dgm:prSet>
      <dgm:spPr/>
    </dgm:pt>
    <dgm:pt modelId="{F7C7EFB0-6ECE-45D4-BE5D-726F2DB0AAFA}" type="pres">
      <dgm:prSet presAssocID="{27F0657A-A08A-4894-A193-C69F3B1B2A41}" presName="node" presStyleLbl="node1" presStyleIdx="0" presStyleCnt="1" custScaleX="156575">
        <dgm:presLayoutVars>
          <dgm:bulletEnabled val="1"/>
        </dgm:presLayoutVars>
      </dgm:prSet>
      <dgm:spPr/>
    </dgm:pt>
  </dgm:ptLst>
  <dgm:cxnLst>
    <dgm:cxn modelId="{3F077306-88A0-44FB-8D03-EB85A183FD8B}" type="presOf" srcId="{27F0657A-A08A-4894-A193-C69F3B1B2A41}" destId="{F7C7EFB0-6ECE-45D4-BE5D-726F2DB0AAFA}" srcOrd="0" destOrd="0" presId="urn:microsoft.com/office/officeart/2016/7/layout/RepeatingBendingProcessNew"/>
    <dgm:cxn modelId="{B7C0A63E-3A90-4684-B7F9-2FB79B2455BC}" type="presOf" srcId="{3568D4C8-BD15-40B4-A56F-52D566CEFDEC}" destId="{F7C7EFB0-6ECE-45D4-BE5D-726F2DB0AAFA}" srcOrd="0" destOrd="8" presId="urn:microsoft.com/office/officeart/2016/7/layout/RepeatingBendingProcessNew"/>
    <dgm:cxn modelId="{4820275C-8279-427F-9082-F838050C5BC4}" srcId="{27F0657A-A08A-4894-A193-C69F3B1B2A41}" destId="{619007F0-A3EB-4D23-9CE4-9B75A73E3104}" srcOrd="0" destOrd="0" parTransId="{DF0EF951-4530-4F93-B051-2A3C2BC11391}" sibTransId="{30FFC08A-42B3-4EB5-A5F0-7046D145B76F}"/>
    <dgm:cxn modelId="{6FA10346-E894-4833-991F-1C296ED8952E}" srcId="{27F0657A-A08A-4894-A193-C69F3B1B2A41}" destId="{FD0E98B2-C8E2-46FA-8621-3833C47DBF15}" srcOrd="2" destOrd="0" parTransId="{1D0987D2-C7AF-4090-A401-4F2FE07B37BB}" sibTransId="{E5E61982-D5CD-4824-BEBA-1742DCF26820}"/>
    <dgm:cxn modelId="{5613CD71-EBD3-4600-8566-84CF06EFA8F4}" srcId="{27F0657A-A08A-4894-A193-C69F3B1B2A41}" destId="{50678E74-9E3A-470C-BC43-EF13418EE83E}" srcOrd="1" destOrd="0" parTransId="{3A246F33-4F78-4381-94A3-A766FF029BC7}" sibTransId="{4A2B74B1-0BE0-4D49-B89A-747C13EBA364}"/>
    <dgm:cxn modelId="{85F6BD52-C0CA-41B4-A9E2-5A3CEF065122}" type="presOf" srcId="{619007F0-A3EB-4D23-9CE4-9B75A73E3104}" destId="{F7C7EFB0-6ECE-45D4-BE5D-726F2DB0AAFA}" srcOrd="0" destOrd="1" presId="urn:microsoft.com/office/officeart/2016/7/layout/RepeatingBendingProcessNew"/>
    <dgm:cxn modelId="{E56D7C56-47E7-40F4-ADAB-33DAFC3F85A6}" type="presOf" srcId="{635EF200-3AEA-4166-AE07-6B3DB6592A91}" destId="{F1B2FC15-B42F-4BD8-960F-CF8E3BF53D3C}" srcOrd="0" destOrd="0" presId="urn:microsoft.com/office/officeart/2016/7/layout/RepeatingBendingProcessNew"/>
    <dgm:cxn modelId="{3AEFBF59-E9D1-4E07-B916-C99DE788BF3D}" type="presOf" srcId="{FD0E98B2-C8E2-46FA-8621-3833C47DBF15}" destId="{F7C7EFB0-6ECE-45D4-BE5D-726F2DB0AAFA}" srcOrd="0" destOrd="3" presId="urn:microsoft.com/office/officeart/2016/7/layout/RepeatingBendingProcessNew"/>
    <dgm:cxn modelId="{D290477E-EC29-41D1-97EF-A9A6479E50C8}" srcId="{27F0657A-A08A-4894-A193-C69F3B1B2A41}" destId="{9A6A7C09-74A1-4109-A1C2-904E5A40F213}" srcOrd="6" destOrd="0" parTransId="{C74BE106-2C31-481C-99F2-8E8E1BF2BF30}" sibTransId="{CE34C3F4-17FC-4531-8CD7-668F322EE083}"/>
    <dgm:cxn modelId="{EDD6E382-0A52-4703-98AE-5141CA7E07E8}" srcId="{27F0657A-A08A-4894-A193-C69F3B1B2A41}" destId="{C97D3460-7663-47FA-95DF-035B40D1A605}" srcOrd="5" destOrd="0" parTransId="{E5A0CC75-3E18-4F0A-ABCD-C1DFA0AA65E4}" sibTransId="{404228DC-D5AF-4173-8EF0-4F069390A8D1}"/>
    <dgm:cxn modelId="{E49C0F86-4DA4-469D-93E7-2850BC1C0BB9}" type="presOf" srcId="{9A6A7C09-74A1-4109-A1C2-904E5A40F213}" destId="{F7C7EFB0-6ECE-45D4-BE5D-726F2DB0AAFA}" srcOrd="0" destOrd="7" presId="urn:microsoft.com/office/officeart/2016/7/layout/RepeatingBendingProcessNew"/>
    <dgm:cxn modelId="{032FEC86-1CAD-4350-8F50-782CA7F946B4}" type="presOf" srcId="{50678E74-9E3A-470C-BC43-EF13418EE83E}" destId="{F7C7EFB0-6ECE-45D4-BE5D-726F2DB0AAFA}" srcOrd="0" destOrd="2" presId="urn:microsoft.com/office/officeart/2016/7/layout/RepeatingBendingProcessNew"/>
    <dgm:cxn modelId="{9835F094-6124-41AE-8A70-9CB76CF5196C}" type="presOf" srcId="{897DA210-07AB-430B-8886-45778E349F60}" destId="{F7C7EFB0-6ECE-45D4-BE5D-726F2DB0AAFA}" srcOrd="0" destOrd="5" presId="urn:microsoft.com/office/officeart/2016/7/layout/RepeatingBendingProcessNew"/>
    <dgm:cxn modelId="{1FD01E9F-5417-4E00-9A4B-7EB49A770485}" srcId="{27F0657A-A08A-4894-A193-C69F3B1B2A41}" destId="{897DA210-07AB-430B-8886-45778E349F60}" srcOrd="4" destOrd="0" parTransId="{63C48249-DCA8-4CAC-91FE-70A5EA387610}" sibTransId="{383AC1D5-9B2A-4704-BEF9-6485B527EF08}"/>
    <dgm:cxn modelId="{CA8839A3-8F2F-491F-A2E1-F7E7CC4EBEDD}" srcId="{27F0657A-A08A-4894-A193-C69F3B1B2A41}" destId="{19BA2AD7-779A-4A33-A7F4-DA84F694E3B9}" srcOrd="3" destOrd="0" parTransId="{D41DB5DB-6CCF-46F6-9849-50570DB28300}" sibTransId="{6EA34510-3467-4380-89A5-98B6E9D2AF85}"/>
    <dgm:cxn modelId="{B0C4F0AD-488E-4DD6-B70E-3AC7D3D8C880}" srcId="{27F0657A-A08A-4894-A193-C69F3B1B2A41}" destId="{3568D4C8-BD15-40B4-A56F-52D566CEFDEC}" srcOrd="7" destOrd="0" parTransId="{C45D655B-3F11-4443-A11F-AB08CB03C3CF}" sibTransId="{3925226B-79FA-482B-A4A0-888C7DC945DD}"/>
    <dgm:cxn modelId="{E103D8D4-351D-4A91-925F-DEE48E97F0E9}" type="presOf" srcId="{19BA2AD7-779A-4A33-A7F4-DA84F694E3B9}" destId="{F7C7EFB0-6ECE-45D4-BE5D-726F2DB0AAFA}" srcOrd="0" destOrd="4" presId="urn:microsoft.com/office/officeart/2016/7/layout/RepeatingBendingProcessNew"/>
    <dgm:cxn modelId="{197B30EA-2AB0-4A35-84CE-933CDCC76663}" type="presOf" srcId="{C97D3460-7663-47FA-95DF-035B40D1A605}" destId="{F7C7EFB0-6ECE-45D4-BE5D-726F2DB0AAFA}" srcOrd="0" destOrd="6" presId="urn:microsoft.com/office/officeart/2016/7/layout/RepeatingBendingProcessNew"/>
    <dgm:cxn modelId="{3A4FFCFB-59B6-4749-A765-F0529B8B4B13}" srcId="{635EF200-3AEA-4166-AE07-6B3DB6592A91}" destId="{27F0657A-A08A-4894-A193-C69F3B1B2A41}" srcOrd="0" destOrd="0" parTransId="{014CD809-7703-4B79-9239-70DC5B8A48E6}" sibTransId="{53DAF728-DCCD-435A-A5D7-BA69D5874950}"/>
    <dgm:cxn modelId="{75F1CC53-0970-46E4-899F-0D84936102B8}" type="presParOf" srcId="{F1B2FC15-B42F-4BD8-960F-CF8E3BF53D3C}" destId="{F7C7EFB0-6ECE-45D4-BE5D-726F2DB0AAFA}" srcOrd="0"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C7EFB0-6ECE-45D4-BE5D-726F2DB0AAFA}">
      <dsp:nvSpPr>
        <dsp:cNvPr id="0" name=""/>
        <dsp:cNvSpPr/>
      </dsp:nvSpPr>
      <dsp:spPr>
        <a:xfrm>
          <a:off x="8351" y="8219"/>
          <a:ext cx="10911125" cy="4181175"/>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1468" tIns="358431" rIns="341468" bIns="358431" numCol="1" spcCol="1270" anchor="t" anchorCtr="0">
          <a:noAutofit/>
        </a:bodyPr>
        <a:lstStyle/>
        <a:p>
          <a:pPr marL="0" lvl="0" indent="0" algn="l" defTabSz="1066800">
            <a:lnSpc>
              <a:spcPct val="90000"/>
            </a:lnSpc>
            <a:spcBef>
              <a:spcPct val="0"/>
            </a:spcBef>
            <a:spcAft>
              <a:spcPct val="35000"/>
            </a:spcAft>
            <a:buNone/>
          </a:pPr>
          <a:r>
            <a:rPr lang="fr-FR" sz="2400" b="1" kern="1200" dirty="0"/>
            <a:t>Les premières tentatives d’amélioration concernaient les points essentiels suivants :</a:t>
          </a:r>
          <a:endParaRPr lang="en-US" sz="2400" kern="1200" dirty="0"/>
        </a:p>
        <a:p>
          <a:pPr marL="171450" lvl="1" indent="-171450" algn="l" defTabSz="800100">
            <a:lnSpc>
              <a:spcPct val="90000"/>
            </a:lnSpc>
            <a:spcBef>
              <a:spcPct val="0"/>
            </a:spcBef>
            <a:spcAft>
              <a:spcPct val="15000"/>
            </a:spcAft>
            <a:buChar char="•"/>
          </a:pPr>
          <a:r>
            <a:rPr lang="fr-FR" sz="1800" kern="1200"/>
            <a:t>Des conditions de travail. </a:t>
          </a:r>
          <a:endParaRPr lang="en-US" sz="1800" kern="1200"/>
        </a:p>
        <a:p>
          <a:pPr marL="171450" lvl="1" indent="-171450" algn="l" defTabSz="800100">
            <a:lnSpc>
              <a:spcPct val="90000"/>
            </a:lnSpc>
            <a:spcBef>
              <a:spcPct val="0"/>
            </a:spcBef>
            <a:spcAft>
              <a:spcPct val="15000"/>
            </a:spcAft>
            <a:buChar char="•"/>
          </a:pPr>
          <a:r>
            <a:rPr lang="fr-FR" sz="1800" kern="1200" dirty="0"/>
            <a:t>La révision graduelle du système de rémunération </a:t>
          </a:r>
          <a:endParaRPr lang="en-US" sz="1800" kern="1200" dirty="0"/>
        </a:p>
        <a:p>
          <a:pPr marL="171450" lvl="1" indent="-171450" algn="l" defTabSz="800100">
            <a:lnSpc>
              <a:spcPct val="90000"/>
            </a:lnSpc>
            <a:spcBef>
              <a:spcPct val="0"/>
            </a:spcBef>
            <a:spcAft>
              <a:spcPct val="15000"/>
            </a:spcAft>
            <a:buChar char="•"/>
          </a:pPr>
          <a:r>
            <a:rPr lang="fr-FR" sz="1800" kern="1200" dirty="0"/>
            <a:t>La réorganisation du système de sécurité sociale, </a:t>
          </a:r>
          <a:endParaRPr lang="en-US" sz="1800" kern="1200" dirty="0"/>
        </a:p>
        <a:p>
          <a:pPr marL="171450" lvl="1" indent="-171450" algn="l" defTabSz="800100">
            <a:lnSpc>
              <a:spcPct val="90000"/>
            </a:lnSpc>
            <a:spcBef>
              <a:spcPct val="0"/>
            </a:spcBef>
            <a:spcAft>
              <a:spcPct val="15000"/>
            </a:spcAft>
            <a:buChar char="•"/>
          </a:pPr>
          <a:r>
            <a:rPr lang="fr-FR" sz="1800" kern="1200" dirty="0"/>
            <a:t>La création de la Caisse nationale de sécurité sociale en 1964  </a:t>
          </a:r>
          <a:endParaRPr lang="en-US" sz="1800" kern="1200" dirty="0"/>
        </a:p>
        <a:p>
          <a:pPr marL="171450" lvl="1" indent="-171450" algn="l" defTabSz="800100">
            <a:lnSpc>
              <a:spcPct val="90000"/>
            </a:lnSpc>
            <a:spcBef>
              <a:spcPct val="0"/>
            </a:spcBef>
            <a:spcAft>
              <a:spcPct val="15000"/>
            </a:spcAft>
            <a:buChar char="•"/>
          </a:pPr>
          <a:r>
            <a:rPr lang="fr-FR" sz="1800" kern="1200" dirty="0"/>
            <a:t>Réforme de l'administration du travail et celle de la fonction publique par la révision de l'organisation de l'administration du ministère chargé du travail en adaptant son fonctionnement aux exigences nouvelles du monde du travail ;</a:t>
          </a:r>
          <a:endParaRPr lang="en-US" sz="1800" kern="1200" dirty="0"/>
        </a:p>
        <a:p>
          <a:pPr marL="171450" lvl="1" indent="-171450" algn="l" defTabSz="800100">
            <a:lnSpc>
              <a:spcPct val="90000"/>
            </a:lnSpc>
            <a:spcBef>
              <a:spcPct val="0"/>
            </a:spcBef>
            <a:spcAft>
              <a:spcPct val="15000"/>
            </a:spcAft>
            <a:buChar char="•"/>
          </a:pPr>
          <a:r>
            <a:rPr lang="fr-FR" sz="1800" kern="1200"/>
            <a:t>Adoption d’un texte fondateur portant statut général de la Fonction publique, </a:t>
          </a:r>
          <a:endParaRPr lang="en-US" sz="1800" kern="1200"/>
        </a:p>
        <a:p>
          <a:pPr marL="171450" lvl="1" indent="-171450" algn="l" defTabSz="800100">
            <a:lnSpc>
              <a:spcPct val="90000"/>
            </a:lnSpc>
            <a:spcBef>
              <a:spcPct val="0"/>
            </a:spcBef>
            <a:spcAft>
              <a:spcPct val="15000"/>
            </a:spcAft>
            <a:buChar char="•"/>
          </a:pPr>
          <a:r>
            <a:rPr lang="fr-FR" sz="1800" kern="1200" dirty="0"/>
            <a:t>Veil à </a:t>
          </a:r>
          <a:r>
            <a:rPr lang="fr-FR" sz="1800" b="1" kern="1200" dirty="0"/>
            <a:t>l'application de la législation et de la réglementation du travail</a:t>
          </a:r>
          <a:r>
            <a:rPr lang="fr-FR" sz="1800" kern="1200" dirty="0"/>
            <a:t> dans toutes les entreprises quel qu'en soit l'objet ou la forme juridique, à l'exception de celles dont le personnel est soumis au statut général de la Fonction publique.</a:t>
          </a:r>
          <a:endParaRPr lang="en-US" sz="1800" kern="1200" dirty="0"/>
        </a:p>
        <a:p>
          <a:pPr marL="171450" lvl="1" indent="-171450" algn="l" defTabSz="800100">
            <a:lnSpc>
              <a:spcPct val="90000"/>
            </a:lnSpc>
            <a:spcBef>
              <a:spcPct val="0"/>
            </a:spcBef>
            <a:spcAft>
              <a:spcPct val="15000"/>
            </a:spcAft>
            <a:buChar char="•"/>
          </a:pPr>
          <a:r>
            <a:rPr lang="fr-FR" sz="1800" kern="1200"/>
            <a:t>Réorganisation de </a:t>
          </a:r>
          <a:r>
            <a:rPr lang="fr-FR" sz="1800" b="1" kern="1200"/>
            <a:t>l’Inspection du travail </a:t>
          </a:r>
          <a:r>
            <a:rPr lang="fr-FR" sz="1800" kern="1200"/>
            <a:t>en unifiant des corps de contrôle dans le domaine de la législation et la réglementation du travail, devenus désormais sous la tutelle exclusive du ministère du Travail et le corps de l'inspection du travail et de la main-d'œuvre prend alors le nom d'Inspection du travail.</a:t>
          </a:r>
          <a:endParaRPr lang="en-US" sz="1800" kern="1200"/>
        </a:p>
      </dsp:txBody>
      <dsp:txXfrm>
        <a:off x="8351" y="8219"/>
        <a:ext cx="10911125" cy="4181175"/>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A159D2-305C-4372-9027-5905D0096E11}" type="datetimeFigureOut">
              <a:rPr lang="fr-FR" smtClean="0"/>
              <a:t>05/01/2025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8359CD-0B01-43AC-AA49-BCD7C9BE561E}" type="slidenum">
              <a:rPr lang="fr-FR" smtClean="0"/>
              <a:t>‹N°›</a:t>
            </a:fld>
            <a:endParaRPr lang="fr-FR"/>
          </a:p>
        </p:txBody>
      </p:sp>
    </p:spTree>
    <p:extLst>
      <p:ext uri="{BB962C8B-B14F-4D97-AF65-F5344CB8AC3E}">
        <p14:creationId xmlns:p14="http://schemas.microsoft.com/office/powerpoint/2010/main" val="4020659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E8359CD-0B01-43AC-AA49-BCD7C9BE561E}" type="slidenum">
              <a:rPr lang="fr-FR" smtClean="0"/>
              <a:t>3</a:t>
            </a:fld>
            <a:endParaRPr lang="fr-FR"/>
          </a:p>
        </p:txBody>
      </p:sp>
    </p:spTree>
    <p:extLst>
      <p:ext uri="{BB962C8B-B14F-4D97-AF65-F5344CB8AC3E}">
        <p14:creationId xmlns:p14="http://schemas.microsoft.com/office/powerpoint/2010/main" val="1558337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53EB98-7056-0701-BE3C-11C0D2740BD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1701C5B4-2D55-D87E-DD75-534A6E74EE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989F2575-6CEB-68BC-41D5-560737ED695A}"/>
              </a:ext>
            </a:extLst>
          </p:cNvPr>
          <p:cNvSpPr>
            <a:spLocks noGrp="1"/>
          </p:cNvSpPr>
          <p:nvPr>
            <p:ph type="dt" sz="half" idx="10"/>
          </p:nvPr>
        </p:nvSpPr>
        <p:spPr/>
        <p:txBody>
          <a:bodyPr/>
          <a:lstStyle/>
          <a:p>
            <a:fld id="{3DAA8B32-6443-459C-B51C-FBF8AB8A4B85}" type="datetimeFigureOut">
              <a:rPr lang="fr-FR" smtClean="0"/>
              <a:t>05/01/2025</a:t>
            </a:fld>
            <a:endParaRPr lang="fr-FR"/>
          </a:p>
        </p:txBody>
      </p:sp>
      <p:sp>
        <p:nvSpPr>
          <p:cNvPr id="5" name="Espace réservé du pied de page 4">
            <a:extLst>
              <a:ext uri="{FF2B5EF4-FFF2-40B4-BE49-F238E27FC236}">
                <a16:creationId xmlns:a16="http://schemas.microsoft.com/office/drawing/2014/main" id="{38433144-FC49-BA44-03C2-02C2EB7568C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4D6B51A-C6AB-DA24-08B6-118E3BDEF910}"/>
              </a:ext>
            </a:extLst>
          </p:cNvPr>
          <p:cNvSpPr>
            <a:spLocks noGrp="1"/>
          </p:cNvSpPr>
          <p:nvPr>
            <p:ph type="sldNum" sz="quarter" idx="12"/>
          </p:nvPr>
        </p:nvSpPr>
        <p:spPr/>
        <p:txBody>
          <a:bodyPr/>
          <a:lstStyle/>
          <a:p>
            <a:fld id="{470C7C96-01E3-4D67-9692-7F48924EF7FE}" type="slidenum">
              <a:rPr lang="fr-FR" smtClean="0"/>
              <a:t>‹N°›</a:t>
            </a:fld>
            <a:endParaRPr lang="fr-FR"/>
          </a:p>
        </p:txBody>
      </p:sp>
    </p:spTree>
    <p:extLst>
      <p:ext uri="{BB962C8B-B14F-4D97-AF65-F5344CB8AC3E}">
        <p14:creationId xmlns:p14="http://schemas.microsoft.com/office/powerpoint/2010/main" val="1281619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B25CC2-4980-6EDC-D974-AFAF9621485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64CED385-EEB6-B45C-F080-38164FFFFB3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5CE41E3-2CB3-688D-32C8-2F7B3C46EBC4}"/>
              </a:ext>
            </a:extLst>
          </p:cNvPr>
          <p:cNvSpPr>
            <a:spLocks noGrp="1"/>
          </p:cNvSpPr>
          <p:nvPr>
            <p:ph type="dt" sz="half" idx="10"/>
          </p:nvPr>
        </p:nvSpPr>
        <p:spPr/>
        <p:txBody>
          <a:bodyPr/>
          <a:lstStyle/>
          <a:p>
            <a:fld id="{3DAA8B32-6443-459C-B51C-FBF8AB8A4B85}" type="datetimeFigureOut">
              <a:rPr lang="fr-FR" smtClean="0"/>
              <a:t>05/01/2025</a:t>
            </a:fld>
            <a:endParaRPr lang="fr-FR"/>
          </a:p>
        </p:txBody>
      </p:sp>
      <p:sp>
        <p:nvSpPr>
          <p:cNvPr id="5" name="Espace réservé du pied de page 4">
            <a:extLst>
              <a:ext uri="{FF2B5EF4-FFF2-40B4-BE49-F238E27FC236}">
                <a16:creationId xmlns:a16="http://schemas.microsoft.com/office/drawing/2014/main" id="{68B46845-FCA6-C5F4-575F-4EC7DA4B364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4E1AF8C-175A-984C-6B30-D349AEC2F29A}"/>
              </a:ext>
            </a:extLst>
          </p:cNvPr>
          <p:cNvSpPr>
            <a:spLocks noGrp="1"/>
          </p:cNvSpPr>
          <p:nvPr>
            <p:ph type="sldNum" sz="quarter" idx="12"/>
          </p:nvPr>
        </p:nvSpPr>
        <p:spPr/>
        <p:txBody>
          <a:bodyPr/>
          <a:lstStyle/>
          <a:p>
            <a:fld id="{470C7C96-01E3-4D67-9692-7F48924EF7FE}" type="slidenum">
              <a:rPr lang="fr-FR" smtClean="0"/>
              <a:t>‹N°›</a:t>
            </a:fld>
            <a:endParaRPr lang="fr-FR"/>
          </a:p>
        </p:txBody>
      </p:sp>
    </p:spTree>
    <p:extLst>
      <p:ext uri="{BB962C8B-B14F-4D97-AF65-F5344CB8AC3E}">
        <p14:creationId xmlns:p14="http://schemas.microsoft.com/office/powerpoint/2010/main" val="1855187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A4270160-76EE-7FDA-1FE5-7DD6E1D1B469}"/>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623D1D52-6F80-634F-9EF2-61FA0A560CF2}"/>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BCA144B-D83F-E535-ED9E-CD7B60665588}"/>
              </a:ext>
            </a:extLst>
          </p:cNvPr>
          <p:cNvSpPr>
            <a:spLocks noGrp="1"/>
          </p:cNvSpPr>
          <p:nvPr>
            <p:ph type="dt" sz="half" idx="10"/>
          </p:nvPr>
        </p:nvSpPr>
        <p:spPr/>
        <p:txBody>
          <a:bodyPr/>
          <a:lstStyle/>
          <a:p>
            <a:fld id="{3DAA8B32-6443-459C-B51C-FBF8AB8A4B85}" type="datetimeFigureOut">
              <a:rPr lang="fr-FR" smtClean="0"/>
              <a:t>05/01/2025</a:t>
            </a:fld>
            <a:endParaRPr lang="fr-FR"/>
          </a:p>
        </p:txBody>
      </p:sp>
      <p:sp>
        <p:nvSpPr>
          <p:cNvPr id="5" name="Espace réservé du pied de page 4">
            <a:extLst>
              <a:ext uri="{FF2B5EF4-FFF2-40B4-BE49-F238E27FC236}">
                <a16:creationId xmlns:a16="http://schemas.microsoft.com/office/drawing/2014/main" id="{48ECC894-AD06-7A2A-0C3D-04FE3155890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F5E2687-2865-F40A-5DE2-535B88D2E0DA}"/>
              </a:ext>
            </a:extLst>
          </p:cNvPr>
          <p:cNvSpPr>
            <a:spLocks noGrp="1"/>
          </p:cNvSpPr>
          <p:nvPr>
            <p:ph type="sldNum" sz="quarter" idx="12"/>
          </p:nvPr>
        </p:nvSpPr>
        <p:spPr/>
        <p:txBody>
          <a:bodyPr/>
          <a:lstStyle/>
          <a:p>
            <a:fld id="{470C7C96-01E3-4D67-9692-7F48924EF7FE}" type="slidenum">
              <a:rPr lang="fr-FR" smtClean="0"/>
              <a:t>‹N°›</a:t>
            </a:fld>
            <a:endParaRPr lang="fr-FR"/>
          </a:p>
        </p:txBody>
      </p:sp>
    </p:spTree>
    <p:extLst>
      <p:ext uri="{BB962C8B-B14F-4D97-AF65-F5344CB8AC3E}">
        <p14:creationId xmlns:p14="http://schemas.microsoft.com/office/powerpoint/2010/main" val="3805252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E9142D-5CF3-47AC-2BDA-A3D95738F77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919E5BB-E288-7C52-27DC-71CF4528F48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275A0C1-3F50-F8A5-A81E-ED1D210F6EA7}"/>
              </a:ext>
            </a:extLst>
          </p:cNvPr>
          <p:cNvSpPr>
            <a:spLocks noGrp="1"/>
          </p:cNvSpPr>
          <p:nvPr>
            <p:ph type="dt" sz="half" idx="10"/>
          </p:nvPr>
        </p:nvSpPr>
        <p:spPr/>
        <p:txBody>
          <a:bodyPr/>
          <a:lstStyle/>
          <a:p>
            <a:fld id="{3DAA8B32-6443-459C-B51C-FBF8AB8A4B85}" type="datetimeFigureOut">
              <a:rPr lang="fr-FR" smtClean="0"/>
              <a:t>05/01/2025</a:t>
            </a:fld>
            <a:endParaRPr lang="fr-FR"/>
          </a:p>
        </p:txBody>
      </p:sp>
      <p:sp>
        <p:nvSpPr>
          <p:cNvPr id="5" name="Espace réservé du pied de page 4">
            <a:extLst>
              <a:ext uri="{FF2B5EF4-FFF2-40B4-BE49-F238E27FC236}">
                <a16:creationId xmlns:a16="http://schemas.microsoft.com/office/drawing/2014/main" id="{3210033C-2999-996F-4D44-BD6FEF88C58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68B3DCA-1F3E-D2B6-CD46-22BEC34BDDC8}"/>
              </a:ext>
            </a:extLst>
          </p:cNvPr>
          <p:cNvSpPr>
            <a:spLocks noGrp="1"/>
          </p:cNvSpPr>
          <p:nvPr>
            <p:ph type="sldNum" sz="quarter" idx="12"/>
          </p:nvPr>
        </p:nvSpPr>
        <p:spPr/>
        <p:txBody>
          <a:bodyPr/>
          <a:lstStyle/>
          <a:p>
            <a:fld id="{470C7C96-01E3-4D67-9692-7F48924EF7FE}" type="slidenum">
              <a:rPr lang="fr-FR" smtClean="0"/>
              <a:t>‹N°›</a:t>
            </a:fld>
            <a:endParaRPr lang="fr-FR"/>
          </a:p>
        </p:txBody>
      </p:sp>
    </p:spTree>
    <p:extLst>
      <p:ext uri="{BB962C8B-B14F-4D97-AF65-F5344CB8AC3E}">
        <p14:creationId xmlns:p14="http://schemas.microsoft.com/office/powerpoint/2010/main" val="1404054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A3AE90-930C-DB7B-B988-5BDF71C0696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D5CB972-0C0B-8E62-EB16-42009E40238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B1CD9C4-CFED-E9AA-A5E4-B5A2A5B49C6C}"/>
              </a:ext>
            </a:extLst>
          </p:cNvPr>
          <p:cNvSpPr>
            <a:spLocks noGrp="1"/>
          </p:cNvSpPr>
          <p:nvPr>
            <p:ph type="dt" sz="half" idx="10"/>
          </p:nvPr>
        </p:nvSpPr>
        <p:spPr/>
        <p:txBody>
          <a:bodyPr/>
          <a:lstStyle/>
          <a:p>
            <a:fld id="{3DAA8B32-6443-459C-B51C-FBF8AB8A4B85}" type="datetimeFigureOut">
              <a:rPr lang="fr-FR" smtClean="0"/>
              <a:t>05/01/2025</a:t>
            </a:fld>
            <a:endParaRPr lang="fr-FR"/>
          </a:p>
        </p:txBody>
      </p:sp>
      <p:sp>
        <p:nvSpPr>
          <p:cNvPr id="5" name="Espace réservé du pied de page 4">
            <a:extLst>
              <a:ext uri="{FF2B5EF4-FFF2-40B4-BE49-F238E27FC236}">
                <a16:creationId xmlns:a16="http://schemas.microsoft.com/office/drawing/2014/main" id="{5520DA34-05D4-A400-5958-7F58FAEFAEC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D859E98-CBD7-6AA5-0AD6-5A305CB82CB7}"/>
              </a:ext>
            </a:extLst>
          </p:cNvPr>
          <p:cNvSpPr>
            <a:spLocks noGrp="1"/>
          </p:cNvSpPr>
          <p:nvPr>
            <p:ph type="sldNum" sz="quarter" idx="12"/>
          </p:nvPr>
        </p:nvSpPr>
        <p:spPr/>
        <p:txBody>
          <a:bodyPr/>
          <a:lstStyle/>
          <a:p>
            <a:fld id="{470C7C96-01E3-4D67-9692-7F48924EF7FE}" type="slidenum">
              <a:rPr lang="fr-FR" smtClean="0"/>
              <a:t>‹N°›</a:t>
            </a:fld>
            <a:endParaRPr lang="fr-FR"/>
          </a:p>
        </p:txBody>
      </p:sp>
    </p:spTree>
    <p:extLst>
      <p:ext uri="{BB962C8B-B14F-4D97-AF65-F5344CB8AC3E}">
        <p14:creationId xmlns:p14="http://schemas.microsoft.com/office/powerpoint/2010/main" val="1651806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C48546-95E6-EE35-14F6-A09E86F4F91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22F9300-C91A-CEC0-C13A-9C813FD1079E}"/>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E6BFD0B-6392-E953-E396-437111371DC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066C3A92-C3EF-5486-5143-1C6D4A2AA6DF}"/>
              </a:ext>
            </a:extLst>
          </p:cNvPr>
          <p:cNvSpPr>
            <a:spLocks noGrp="1"/>
          </p:cNvSpPr>
          <p:nvPr>
            <p:ph type="dt" sz="half" idx="10"/>
          </p:nvPr>
        </p:nvSpPr>
        <p:spPr/>
        <p:txBody>
          <a:bodyPr/>
          <a:lstStyle/>
          <a:p>
            <a:fld id="{3DAA8B32-6443-459C-B51C-FBF8AB8A4B85}" type="datetimeFigureOut">
              <a:rPr lang="fr-FR" smtClean="0"/>
              <a:t>05/01/2025</a:t>
            </a:fld>
            <a:endParaRPr lang="fr-FR"/>
          </a:p>
        </p:txBody>
      </p:sp>
      <p:sp>
        <p:nvSpPr>
          <p:cNvPr id="6" name="Espace réservé du pied de page 5">
            <a:extLst>
              <a:ext uri="{FF2B5EF4-FFF2-40B4-BE49-F238E27FC236}">
                <a16:creationId xmlns:a16="http://schemas.microsoft.com/office/drawing/2014/main" id="{74FDD901-2E63-6A10-4090-86B858DFAD5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D3FB02B-226D-1F8A-92B3-E5F5A3D120AE}"/>
              </a:ext>
            </a:extLst>
          </p:cNvPr>
          <p:cNvSpPr>
            <a:spLocks noGrp="1"/>
          </p:cNvSpPr>
          <p:nvPr>
            <p:ph type="sldNum" sz="quarter" idx="12"/>
          </p:nvPr>
        </p:nvSpPr>
        <p:spPr/>
        <p:txBody>
          <a:bodyPr/>
          <a:lstStyle/>
          <a:p>
            <a:fld id="{470C7C96-01E3-4D67-9692-7F48924EF7FE}" type="slidenum">
              <a:rPr lang="fr-FR" smtClean="0"/>
              <a:t>‹N°›</a:t>
            </a:fld>
            <a:endParaRPr lang="fr-FR"/>
          </a:p>
        </p:txBody>
      </p:sp>
    </p:spTree>
    <p:extLst>
      <p:ext uri="{BB962C8B-B14F-4D97-AF65-F5344CB8AC3E}">
        <p14:creationId xmlns:p14="http://schemas.microsoft.com/office/powerpoint/2010/main" val="2679232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DED39E-09E1-960E-BA50-F4AA71C1FF1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1ADEC38-5A43-995A-FEF5-345EB1EE05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00B00DD-1652-5721-884C-4B41CFE2680E}"/>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67CEBE72-1B93-E99F-8E64-B77AA424DA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454B78D-BA3C-8A21-B775-161E44B3514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79C6E1D0-7D5B-7986-5492-A45D9C7CB99C}"/>
              </a:ext>
            </a:extLst>
          </p:cNvPr>
          <p:cNvSpPr>
            <a:spLocks noGrp="1"/>
          </p:cNvSpPr>
          <p:nvPr>
            <p:ph type="dt" sz="half" idx="10"/>
          </p:nvPr>
        </p:nvSpPr>
        <p:spPr/>
        <p:txBody>
          <a:bodyPr/>
          <a:lstStyle/>
          <a:p>
            <a:fld id="{3DAA8B32-6443-459C-B51C-FBF8AB8A4B85}" type="datetimeFigureOut">
              <a:rPr lang="fr-FR" smtClean="0"/>
              <a:t>05/01/2025</a:t>
            </a:fld>
            <a:endParaRPr lang="fr-FR"/>
          </a:p>
        </p:txBody>
      </p:sp>
      <p:sp>
        <p:nvSpPr>
          <p:cNvPr id="8" name="Espace réservé du pied de page 7">
            <a:extLst>
              <a:ext uri="{FF2B5EF4-FFF2-40B4-BE49-F238E27FC236}">
                <a16:creationId xmlns:a16="http://schemas.microsoft.com/office/drawing/2014/main" id="{097D5E53-C077-D2A4-D016-B738317930F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9790CDF1-142C-836C-8CCC-306036186A20}"/>
              </a:ext>
            </a:extLst>
          </p:cNvPr>
          <p:cNvSpPr>
            <a:spLocks noGrp="1"/>
          </p:cNvSpPr>
          <p:nvPr>
            <p:ph type="sldNum" sz="quarter" idx="12"/>
          </p:nvPr>
        </p:nvSpPr>
        <p:spPr/>
        <p:txBody>
          <a:bodyPr/>
          <a:lstStyle/>
          <a:p>
            <a:fld id="{470C7C96-01E3-4D67-9692-7F48924EF7FE}" type="slidenum">
              <a:rPr lang="fr-FR" smtClean="0"/>
              <a:t>‹N°›</a:t>
            </a:fld>
            <a:endParaRPr lang="fr-FR"/>
          </a:p>
        </p:txBody>
      </p:sp>
    </p:spTree>
    <p:extLst>
      <p:ext uri="{BB962C8B-B14F-4D97-AF65-F5344CB8AC3E}">
        <p14:creationId xmlns:p14="http://schemas.microsoft.com/office/powerpoint/2010/main" val="816097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64D38A-A69E-ACBE-B41F-B3D324B51F2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A0B7804-E3B3-C6D3-CCC1-6330DAFDAB6A}"/>
              </a:ext>
            </a:extLst>
          </p:cNvPr>
          <p:cNvSpPr>
            <a:spLocks noGrp="1"/>
          </p:cNvSpPr>
          <p:nvPr>
            <p:ph type="dt" sz="half" idx="10"/>
          </p:nvPr>
        </p:nvSpPr>
        <p:spPr/>
        <p:txBody>
          <a:bodyPr/>
          <a:lstStyle/>
          <a:p>
            <a:fld id="{3DAA8B32-6443-459C-B51C-FBF8AB8A4B85}" type="datetimeFigureOut">
              <a:rPr lang="fr-FR" smtClean="0"/>
              <a:t>05/01/2025</a:t>
            </a:fld>
            <a:endParaRPr lang="fr-FR"/>
          </a:p>
        </p:txBody>
      </p:sp>
      <p:sp>
        <p:nvSpPr>
          <p:cNvPr id="4" name="Espace réservé du pied de page 3">
            <a:extLst>
              <a:ext uri="{FF2B5EF4-FFF2-40B4-BE49-F238E27FC236}">
                <a16:creationId xmlns:a16="http://schemas.microsoft.com/office/drawing/2014/main" id="{DEC2475F-2779-5A21-0B6D-DFAF63D96B8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82BCF4F-2B0B-0642-2BCD-7DCF9F4627A2}"/>
              </a:ext>
            </a:extLst>
          </p:cNvPr>
          <p:cNvSpPr>
            <a:spLocks noGrp="1"/>
          </p:cNvSpPr>
          <p:nvPr>
            <p:ph type="sldNum" sz="quarter" idx="12"/>
          </p:nvPr>
        </p:nvSpPr>
        <p:spPr/>
        <p:txBody>
          <a:bodyPr/>
          <a:lstStyle/>
          <a:p>
            <a:fld id="{470C7C96-01E3-4D67-9692-7F48924EF7FE}" type="slidenum">
              <a:rPr lang="fr-FR" smtClean="0"/>
              <a:t>‹N°›</a:t>
            </a:fld>
            <a:endParaRPr lang="fr-FR"/>
          </a:p>
        </p:txBody>
      </p:sp>
    </p:spTree>
    <p:extLst>
      <p:ext uri="{BB962C8B-B14F-4D97-AF65-F5344CB8AC3E}">
        <p14:creationId xmlns:p14="http://schemas.microsoft.com/office/powerpoint/2010/main" val="2945819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7FA81A4-182D-81E7-DB07-43EE9AF3B7A2}"/>
              </a:ext>
            </a:extLst>
          </p:cNvPr>
          <p:cNvSpPr>
            <a:spLocks noGrp="1"/>
          </p:cNvSpPr>
          <p:nvPr>
            <p:ph type="dt" sz="half" idx="10"/>
          </p:nvPr>
        </p:nvSpPr>
        <p:spPr/>
        <p:txBody>
          <a:bodyPr/>
          <a:lstStyle/>
          <a:p>
            <a:fld id="{3DAA8B32-6443-459C-B51C-FBF8AB8A4B85}" type="datetimeFigureOut">
              <a:rPr lang="fr-FR" smtClean="0"/>
              <a:t>05/01/2025</a:t>
            </a:fld>
            <a:endParaRPr lang="fr-FR"/>
          </a:p>
        </p:txBody>
      </p:sp>
      <p:sp>
        <p:nvSpPr>
          <p:cNvPr id="3" name="Espace réservé du pied de page 2">
            <a:extLst>
              <a:ext uri="{FF2B5EF4-FFF2-40B4-BE49-F238E27FC236}">
                <a16:creationId xmlns:a16="http://schemas.microsoft.com/office/drawing/2014/main" id="{E737C579-6FAB-42E2-5D9F-867DCA03763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B6CFB459-ACC4-890C-642C-188F00E18EBB}"/>
              </a:ext>
            </a:extLst>
          </p:cNvPr>
          <p:cNvSpPr>
            <a:spLocks noGrp="1"/>
          </p:cNvSpPr>
          <p:nvPr>
            <p:ph type="sldNum" sz="quarter" idx="12"/>
          </p:nvPr>
        </p:nvSpPr>
        <p:spPr/>
        <p:txBody>
          <a:bodyPr/>
          <a:lstStyle/>
          <a:p>
            <a:fld id="{470C7C96-01E3-4D67-9692-7F48924EF7FE}" type="slidenum">
              <a:rPr lang="fr-FR" smtClean="0"/>
              <a:t>‹N°›</a:t>
            </a:fld>
            <a:endParaRPr lang="fr-FR"/>
          </a:p>
        </p:txBody>
      </p:sp>
    </p:spTree>
    <p:extLst>
      <p:ext uri="{BB962C8B-B14F-4D97-AF65-F5344CB8AC3E}">
        <p14:creationId xmlns:p14="http://schemas.microsoft.com/office/powerpoint/2010/main" val="3507683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85C6C0-DF89-16C2-4949-F0F2494D051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387D2597-52C4-2367-111E-42C59E32DF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7DB21BFF-59B9-C57B-0E3E-52C5181C63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A992518-7CD6-6F25-9713-67103308103E}"/>
              </a:ext>
            </a:extLst>
          </p:cNvPr>
          <p:cNvSpPr>
            <a:spLocks noGrp="1"/>
          </p:cNvSpPr>
          <p:nvPr>
            <p:ph type="dt" sz="half" idx="10"/>
          </p:nvPr>
        </p:nvSpPr>
        <p:spPr/>
        <p:txBody>
          <a:bodyPr/>
          <a:lstStyle/>
          <a:p>
            <a:fld id="{3DAA8B32-6443-459C-B51C-FBF8AB8A4B85}" type="datetimeFigureOut">
              <a:rPr lang="fr-FR" smtClean="0"/>
              <a:t>05/01/2025</a:t>
            </a:fld>
            <a:endParaRPr lang="fr-FR"/>
          </a:p>
        </p:txBody>
      </p:sp>
      <p:sp>
        <p:nvSpPr>
          <p:cNvPr id="6" name="Espace réservé du pied de page 5">
            <a:extLst>
              <a:ext uri="{FF2B5EF4-FFF2-40B4-BE49-F238E27FC236}">
                <a16:creationId xmlns:a16="http://schemas.microsoft.com/office/drawing/2014/main" id="{CDC16436-2422-5B19-4074-7981C404158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E31215B-E2A8-99C8-D227-3F1D24127D94}"/>
              </a:ext>
            </a:extLst>
          </p:cNvPr>
          <p:cNvSpPr>
            <a:spLocks noGrp="1"/>
          </p:cNvSpPr>
          <p:nvPr>
            <p:ph type="sldNum" sz="quarter" idx="12"/>
          </p:nvPr>
        </p:nvSpPr>
        <p:spPr/>
        <p:txBody>
          <a:bodyPr/>
          <a:lstStyle/>
          <a:p>
            <a:fld id="{470C7C96-01E3-4D67-9692-7F48924EF7FE}" type="slidenum">
              <a:rPr lang="fr-FR" smtClean="0"/>
              <a:t>‹N°›</a:t>
            </a:fld>
            <a:endParaRPr lang="fr-FR"/>
          </a:p>
        </p:txBody>
      </p:sp>
    </p:spTree>
    <p:extLst>
      <p:ext uri="{BB962C8B-B14F-4D97-AF65-F5344CB8AC3E}">
        <p14:creationId xmlns:p14="http://schemas.microsoft.com/office/powerpoint/2010/main" val="3000769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991705-980C-BE0F-B697-3A650677277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E795860-CC7B-D909-2968-3BE9FE867B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3EABC3D-4301-33A6-8C5E-A1DD45132F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38D844F-B181-A2CF-DB3A-39E94717A3F0}"/>
              </a:ext>
            </a:extLst>
          </p:cNvPr>
          <p:cNvSpPr>
            <a:spLocks noGrp="1"/>
          </p:cNvSpPr>
          <p:nvPr>
            <p:ph type="dt" sz="half" idx="10"/>
          </p:nvPr>
        </p:nvSpPr>
        <p:spPr/>
        <p:txBody>
          <a:bodyPr/>
          <a:lstStyle/>
          <a:p>
            <a:fld id="{3DAA8B32-6443-459C-B51C-FBF8AB8A4B85}" type="datetimeFigureOut">
              <a:rPr lang="fr-FR" smtClean="0"/>
              <a:t>05/01/2025</a:t>
            </a:fld>
            <a:endParaRPr lang="fr-FR"/>
          </a:p>
        </p:txBody>
      </p:sp>
      <p:sp>
        <p:nvSpPr>
          <p:cNvPr id="6" name="Espace réservé du pied de page 5">
            <a:extLst>
              <a:ext uri="{FF2B5EF4-FFF2-40B4-BE49-F238E27FC236}">
                <a16:creationId xmlns:a16="http://schemas.microsoft.com/office/drawing/2014/main" id="{2DF8F84E-7977-69D5-B3DE-2DEFF894767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3085212-7F80-C881-9863-73957F2B707E}"/>
              </a:ext>
            </a:extLst>
          </p:cNvPr>
          <p:cNvSpPr>
            <a:spLocks noGrp="1"/>
          </p:cNvSpPr>
          <p:nvPr>
            <p:ph type="sldNum" sz="quarter" idx="12"/>
          </p:nvPr>
        </p:nvSpPr>
        <p:spPr/>
        <p:txBody>
          <a:bodyPr/>
          <a:lstStyle/>
          <a:p>
            <a:fld id="{470C7C96-01E3-4D67-9692-7F48924EF7FE}" type="slidenum">
              <a:rPr lang="fr-FR" smtClean="0"/>
              <a:t>‹N°›</a:t>
            </a:fld>
            <a:endParaRPr lang="fr-FR"/>
          </a:p>
        </p:txBody>
      </p:sp>
    </p:spTree>
    <p:extLst>
      <p:ext uri="{BB962C8B-B14F-4D97-AF65-F5344CB8AC3E}">
        <p14:creationId xmlns:p14="http://schemas.microsoft.com/office/powerpoint/2010/main" val="2676178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4F26E0D-033A-21AF-E800-8070CDA9E6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9E16E489-762D-0B17-4936-FAB6FCEFAE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23D6663-DC10-5A19-43CA-67E4B000C4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DAA8B32-6443-459C-B51C-FBF8AB8A4B85}" type="datetimeFigureOut">
              <a:rPr lang="fr-FR" smtClean="0"/>
              <a:t>05/01/2025</a:t>
            </a:fld>
            <a:endParaRPr lang="fr-FR"/>
          </a:p>
        </p:txBody>
      </p:sp>
      <p:sp>
        <p:nvSpPr>
          <p:cNvPr id="5" name="Espace réservé du pied de page 4">
            <a:extLst>
              <a:ext uri="{FF2B5EF4-FFF2-40B4-BE49-F238E27FC236}">
                <a16:creationId xmlns:a16="http://schemas.microsoft.com/office/drawing/2014/main" id="{E604AFB0-1E51-0B06-6C89-1A623424FB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C43C1E77-C513-64E4-EF76-0249824DA6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70C7C96-01E3-4D67-9692-7F48924EF7FE}" type="slidenum">
              <a:rPr lang="fr-FR" smtClean="0"/>
              <a:t>‹N°›</a:t>
            </a:fld>
            <a:endParaRPr lang="fr-FR"/>
          </a:p>
        </p:txBody>
      </p:sp>
    </p:spTree>
    <p:extLst>
      <p:ext uri="{BB962C8B-B14F-4D97-AF65-F5344CB8AC3E}">
        <p14:creationId xmlns:p14="http://schemas.microsoft.com/office/powerpoint/2010/main" val="15743976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798FE0E0-D95D-46EF-A375-475D4DB0E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BFB0BB5-0DB2-B340-FD49-83F2AE4EE7EB}"/>
              </a:ext>
            </a:extLst>
          </p:cNvPr>
          <p:cNvSpPr>
            <a:spLocks noGrp="1"/>
          </p:cNvSpPr>
          <p:nvPr>
            <p:ph type="ctrTitle"/>
          </p:nvPr>
        </p:nvSpPr>
        <p:spPr>
          <a:xfrm>
            <a:off x="640080" y="640080"/>
            <a:ext cx="6894575" cy="3566160"/>
          </a:xfrm>
        </p:spPr>
        <p:txBody>
          <a:bodyPr>
            <a:normAutofit/>
          </a:bodyPr>
          <a:lstStyle/>
          <a:p>
            <a:r>
              <a:rPr lang="fr-FR" sz="6600" b="1" dirty="0"/>
              <a:t>Droit et relations de travail</a:t>
            </a:r>
          </a:p>
        </p:txBody>
      </p:sp>
      <p:sp>
        <p:nvSpPr>
          <p:cNvPr id="3" name="Sous-titre 2">
            <a:extLst>
              <a:ext uri="{FF2B5EF4-FFF2-40B4-BE49-F238E27FC236}">
                <a16:creationId xmlns:a16="http://schemas.microsoft.com/office/drawing/2014/main" id="{A0CE974E-7805-C160-03A3-0600E1C3364E}"/>
              </a:ext>
            </a:extLst>
          </p:cNvPr>
          <p:cNvSpPr>
            <a:spLocks noGrp="1"/>
          </p:cNvSpPr>
          <p:nvPr>
            <p:ph type="subTitle" idx="1"/>
          </p:nvPr>
        </p:nvSpPr>
        <p:spPr>
          <a:xfrm>
            <a:off x="640080" y="4636008"/>
            <a:ext cx="6894576" cy="1572768"/>
          </a:xfrm>
        </p:spPr>
        <p:txBody>
          <a:bodyPr>
            <a:normAutofit/>
          </a:bodyPr>
          <a:lstStyle/>
          <a:p>
            <a:r>
              <a:rPr lang="fr-FR" b="1" dirty="0"/>
              <a:t>AMRANE Hacene</a:t>
            </a:r>
          </a:p>
          <a:p>
            <a:r>
              <a:rPr lang="fr-FR" b="1" dirty="0"/>
              <a:t>Enseignant chercheur </a:t>
            </a:r>
          </a:p>
          <a:p>
            <a:r>
              <a:rPr lang="fr-FR" b="1" dirty="0"/>
              <a:t>Université de Bejaia</a:t>
            </a:r>
          </a:p>
        </p:txBody>
      </p:sp>
      <p:sp>
        <p:nvSpPr>
          <p:cNvPr id="40" name="sketchy line">
            <a:extLst>
              <a:ext uri="{FF2B5EF4-FFF2-40B4-BE49-F238E27FC236}">
                <a16:creationId xmlns:a16="http://schemas.microsoft.com/office/drawing/2014/main" id="{2D82A42F-AEBE-4065-9792-036A904D85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646" y="440926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Échelle de pesage de récolte">
            <a:extLst>
              <a:ext uri="{FF2B5EF4-FFF2-40B4-BE49-F238E27FC236}">
                <a16:creationId xmlns:a16="http://schemas.microsoft.com/office/drawing/2014/main" id="{8CEB6857-760A-8386-05E1-3E0E8B5C2550}"/>
              </a:ext>
            </a:extLst>
          </p:cNvPr>
          <p:cNvPicPr>
            <a:picLocks noChangeAspect="1"/>
          </p:cNvPicPr>
          <p:nvPr/>
        </p:nvPicPr>
        <p:blipFill>
          <a:blip r:embed="rId5"/>
          <a:srcRect r="11480"/>
          <a:stretch/>
        </p:blipFill>
        <p:spPr>
          <a:xfrm>
            <a:off x="8139803" y="10"/>
            <a:ext cx="4052199" cy="6857990"/>
          </a:xfrm>
          <a:custGeom>
            <a:avLst/>
            <a:gdLst/>
            <a:ahLst/>
            <a:cxnLst/>
            <a:rect l="l" t="t" r="r" b="b"/>
            <a:pathLst>
              <a:path w="4052199" h="6858000">
                <a:moveTo>
                  <a:pt x="25603" y="0"/>
                </a:moveTo>
                <a:lnTo>
                  <a:pt x="4052199" y="0"/>
                </a:lnTo>
                <a:lnTo>
                  <a:pt x="4052199" y="6858000"/>
                </a:lnTo>
                <a:lnTo>
                  <a:pt x="28079" y="6858000"/>
                </a:lnTo>
                <a:lnTo>
                  <a:pt x="37459" y="6497135"/>
                </a:lnTo>
                <a:cubicBezTo>
                  <a:pt x="37586" y="6492050"/>
                  <a:pt x="38603" y="6487092"/>
                  <a:pt x="38603" y="6482007"/>
                </a:cubicBezTo>
                <a:cubicBezTo>
                  <a:pt x="47502" y="6367973"/>
                  <a:pt x="52587" y="6253939"/>
                  <a:pt x="18135" y="6142702"/>
                </a:cubicBezTo>
                <a:cubicBezTo>
                  <a:pt x="15084" y="6132214"/>
                  <a:pt x="13495" y="6121344"/>
                  <a:pt x="13432" y="6110411"/>
                </a:cubicBezTo>
                <a:cubicBezTo>
                  <a:pt x="11690" y="6013324"/>
                  <a:pt x="15936" y="5916236"/>
                  <a:pt x="26145" y="5819669"/>
                </a:cubicBezTo>
                <a:cubicBezTo>
                  <a:pt x="31229" y="5760555"/>
                  <a:pt x="26017" y="5700423"/>
                  <a:pt x="42926" y="5641690"/>
                </a:cubicBezTo>
                <a:cubicBezTo>
                  <a:pt x="50337" y="5612565"/>
                  <a:pt x="54595" y="5582728"/>
                  <a:pt x="55638" y="5552700"/>
                </a:cubicBezTo>
                <a:cubicBezTo>
                  <a:pt x="60087" y="5479983"/>
                  <a:pt x="38603" y="5411588"/>
                  <a:pt x="18263" y="5343066"/>
                </a:cubicBezTo>
                <a:cubicBezTo>
                  <a:pt x="7456" y="5306707"/>
                  <a:pt x="-5384" y="5269459"/>
                  <a:pt x="2372" y="5231320"/>
                </a:cubicBezTo>
                <a:cubicBezTo>
                  <a:pt x="16076" y="5173655"/>
                  <a:pt x="23920" y="5114744"/>
                  <a:pt x="25763" y="5055502"/>
                </a:cubicBezTo>
                <a:cubicBezTo>
                  <a:pt x="25635" y="5012660"/>
                  <a:pt x="15338" y="4970962"/>
                  <a:pt x="18898" y="4928374"/>
                </a:cubicBezTo>
                <a:cubicBezTo>
                  <a:pt x="27073" y="4845715"/>
                  <a:pt x="29157" y="4762561"/>
                  <a:pt x="25127" y="4679584"/>
                </a:cubicBezTo>
                <a:cubicBezTo>
                  <a:pt x="25077" y="4646429"/>
                  <a:pt x="28776" y="4613376"/>
                  <a:pt x="36187" y="4581060"/>
                </a:cubicBezTo>
                <a:cubicBezTo>
                  <a:pt x="45493" y="4524043"/>
                  <a:pt x="47464" y="4466060"/>
                  <a:pt x="42036" y="4408547"/>
                </a:cubicBezTo>
                <a:cubicBezTo>
                  <a:pt x="36060" y="4341932"/>
                  <a:pt x="18263" y="4276334"/>
                  <a:pt x="13685" y="4209719"/>
                </a:cubicBezTo>
                <a:cubicBezTo>
                  <a:pt x="6694" y="4099371"/>
                  <a:pt x="16610" y="3989024"/>
                  <a:pt x="26398" y="3879186"/>
                </a:cubicBezTo>
                <a:cubicBezTo>
                  <a:pt x="34026" y="3808731"/>
                  <a:pt x="36060" y="3737781"/>
                  <a:pt x="32501" y="3667009"/>
                </a:cubicBezTo>
                <a:cubicBezTo>
                  <a:pt x="28051" y="3610818"/>
                  <a:pt x="21059" y="3554755"/>
                  <a:pt x="19788" y="3498437"/>
                </a:cubicBezTo>
                <a:cubicBezTo>
                  <a:pt x="17627" y="3398006"/>
                  <a:pt x="18390" y="3297701"/>
                  <a:pt x="24237" y="3197143"/>
                </a:cubicBezTo>
                <a:cubicBezTo>
                  <a:pt x="27162" y="3146928"/>
                  <a:pt x="32119" y="3096966"/>
                  <a:pt x="34026" y="3046242"/>
                </a:cubicBezTo>
                <a:cubicBezTo>
                  <a:pt x="35933" y="2995518"/>
                  <a:pt x="40001" y="2944413"/>
                  <a:pt x="28433" y="2894578"/>
                </a:cubicBezTo>
                <a:cubicBezTo>
                  <a:pt x="8855" y="2810038"/>
                  <a:pt x="23220" y="2725879"/>
                  <a:pt x="27415" y="2641593"/>
                </a:cubicBezTo>
                <a:cubicBezTo>
                  <a:pt x="29958" y="2589217"/>
                  <a:pt x="45214" y="2535568"/>
                  <a:pt x="31738" y="2484717"/>
                </a:cubicBezTo>
                <a:cubicBezTo>
                  <a:pt x="10507" y="2405008"/>
                  <a:pt x="24492" y="2326951"/>
                  <a:pt x="31738" y="2248513"/>
                </a:cubicBezTo>
                <a:cubicBezTo>
                  <a:pt x="40218" y="2174283"/>
                  <a:pt x="38768" y="2099252"/>
                  <a:pt x="27415" y="2025403"/>
                </a:cubicBezTo>
                <a:cubicBezTo>
                  <a:pt x="12986" y="1952165"/>
                  <a:pt x="12986" y="1876803"/>
                  <a:pt x="27415" y="1803565"/>
                </a:cubicBezTo>
                <a:cubicBezTo>
                  <a:pt x="39276" y="1743102"/>
                  <a:pt x="40598" y="1681038"/>
                  <a:pt x="31356" y="1620119"/>
                </a:cubicBezTo>
                <a:cubicBezTo>
                  <a:pt x="25127" y="1576514"/>
                  <a:pt x="13940" y="1533163"/>
                  <a:pt x="12414" y="1489558"/>
                </a:cubicBezTo>
                <a:cubicBezTo>
                  <a:pt x="9262" y="1398420"/>
                  <a:pt x="11118" y="1307167"/>
                  <a:pt x="18008" y="1216233"/>
                </a:cubicBezTo>
                <a:cubicBezTo>
                  <a:pt x="26017" y="1112496"/>
                  <a:pt x="41400" y="1009268"/>
                  <a:pt x="30721" y="904896"/>
                </a:cubicBezTo>
                <a:cubicBezTo>
                  <a:pt x="27162" y="869046"/>
                  <a:pt x="19661" y="833323"/>
                  <a:pt x="18771" y="797346"/>
                </a:cubicBezTo>
                <a:cubicBezTo>
                  <a:pt x="17118" y="730095"/>
                  <a:pt x="16737" y="663607"/>
                  <a:pt x="20169" y="593941"/>
                </a:cubicBezTo>
                <a:cubicBezTo>
                  <a:pt x="23602" y="524274"/>
                  <a:pt x="38348" y="451938"/>
                  <a:pt x="28433" y="383798"/>
                </a:cubicBezTo>
                <a:cubicBezTo>
                  <a:pt x="18516" y="315657"/>
                  <a:pt x="24873" y="248406"/>
                  <a:pt x="31229" y="181410"/>
                </a:cubicBezTo>
                <a:cubicBezTo>
                  <a:pt x="34344" y="149565"/>
                  <a:pt x="36410" y="118069"/>
                  <a:pt x="35854" y="86700"/>
                </a:cubicBezTo>
                <a:close/>
              </a:path>
            </a:pathLst>
          </a:custGeom>
        </p:spPr>
      </p:pic>
      <p:pic>
        <p:nvPicPr>
          <p:cNvPr id="10" name="Vidéo 9">
            <a:hlinkClick r:id="" action="ppaction://media"/>
            <a:extLst>
              <a:ext uri="{FF2B5EF4-FFF2-40B4-BE49-F238E27FC236}">
                <a16:creationId xmlns:a16="http://schemas.microsoft.com/office/drawing/2014/main" id="{74D97064-ED3E-7E29-54C5-42E51DBCE6DE}"/>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rcRect l="12500" r="1250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415468761"/>
      </p:ext>
    </p:extLst>
  </p:cSld>
  <p:clrMapOvr>
    <a:masterClrMapping/>
  </p:clrMapOvr>
  <mc:AlternateContent xmlns:mc="http://schemas.openxmlformats.org/markup-compatibility/2006">
    <mc:Choice xmlns:p14="http://schemas.microsoft.com/office/powerpoint/2010/main" Requires="p14">
      <p:transition spd="slow" p14:dur="2000" advTm="39255"/>
    </mc:Choice>
    <mc:Fallback>
      <p:transition spd="slow" advTm="39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10" presetClass="entr" presetSubtype="0" fill="hold" grpId="0" nodeType="withEffect">
                                  <p:stCondLst>
                                    <p:cond delay="1000"/>
                                  </p:stCondLst>
                                  <p:iterate>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700"/>
                                        <p:tgtEl>
                                          <p:spTgt spid="2"/>
                                        </p:tgtEl>
                                      </p:cBhvr>
                                    </p:animEffect>
                                  </p:childTnLst>
                                </p:cTn>
                              </p:par>
                              <p:par>
                                <p:cTn id="10" presetID="10" presetClass="entr" presetSubtype="0" fill="hold" grpId="0" nodeType="withEffect">
                                  <p:stCondLst>
                                    <p:cond delay="1500"/>
                                  </p:stCondLst>
                                  <p:iterate>
                                    <p:tmPct val="10000"/>
                                  </p:iterate>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7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500"/>
                                  </p:stCondLst>
                                  <p:iterate>
                                    <p:tmPct val="10000"/>
                                  </p:iterate>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7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1500"/>
                                  </p:stCondLst>
                                  <p:iterate>
                                    <p:tmPct val="10000"/>
                                  </p:iterate>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10"/>
                </p:tgtEl>
              </p:cMediaNode>
            </p:video>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0"/>
                                        </p:tgtEl>
                                      </p:cBhvr>
                                    </p:cmd>
                                  </p:childTnLst>
                                </p:cTn>
                              </p:par>
                            </p:childTnLst>
                          </p:cTn>
                        </p:par>
                      </p:childTnLst>
                    </p:cTn>
                  </p:par>
                </p:childTnLst>
              </p:cTn>
              <p:nextCondLst>
                <p:cond evt="onClick" delay="0">
                  <p:tgtEl>
                    <p:spTgt spid="10"/>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90B9A03-DEBE-EED8-87FF-FD863569F7DF}"/>
              </a:ext>
            </a:extLst>
          </p:cNvPr>
          <p:cNvSpPr>
            <a:spLocks noGrp="1"/>
          </p:cNvSpPr>
          <p:nvPr>
            <p:ph type="title"/>
          </p:nvPr>
        </p:nvSpPr>
        <p:spPr>
          <a:xfrm>
            <a:off x="841248" y="548640"/>
            <a:ext cx="3600860" cy="5431536"/>
          </a:xfrm>
        </p:spPr>
        <p:txBody>
          <a:bodyPr>
            <a:normAutofit/>
          </a:bodyPr>
          <a:lstStyle/>
          <a:p>
            <a:r>
              <a:rPr lang="fr-FR" sz="5400"/>
              <a:t>Contenu de la matière</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14105E46-7237-7582-C7AF-417AE48D837B}"/>
              </a:ext>
            </a:extLst>
          </p:cNvPr>
          <p:cNvSpPr>
            <a:spLocks noGrp="1"/>
          </p:cNvSpPr>
          <p:nvPr>
            <p:ph idx="1"/>
          </p:nvPr>
        </p:nvSpPr>
        <p:spPr>
          <a:xfrm>
            <a:off x="5126418" y="552091"/>
            <a:ext cx="6224335" cy="5431536"/>
          </a:xfrm>
        </p:spPr>
        <p:txBody>
          <a:bodyPr anchor="ctr">
            <a:normAutofit/>
          </a:bodyPr>
          <a:lstStyle/>
          <a:p>
            <a:pPr>
              <a:buFont typeface="Wingdings" panose="05000000000000000000" pitchFamily="2" charset="2"/>
              <a:buChar char="§"/>
            </a:pPr>
            <a:r>
              <a:rPr lang="fr-FR" sz="3200" dirty="0"/>
              <a:t>Introduction</a:t>
            </a:r>
          </a:p>
          <a:p>
            <a:pPr>
              <a:buFont typeface="Wingdings" panose="05000000000000000000" pitchFamily="2" charset="2"/>
              <a:buChar char="§"/>
            </a:pPr>
            <a:r>
              <a:rPr lang="fr-FR" sz="3200" dirty="0"/>
              <a:t>Evolution du droit du travail en Algérie</a:t>
            </a:r>
          </a:p>
          <a:p>
            <a:pPr>
              <a:buFont typeface="Wingdings" panose="05000000000000000000" pitchFamily="2" charset="2"/>
              <a:buChar char="§"/>
            </a:pPr>
            <a:r>
              <a:rPr lang="fr-FR" sz="3200" dirty="0"/>
              <a:t>Les relations individuelles et collectives de travail</a:t>
            </a:r>
          </a:p>
          <a:p>
            <a:pPr>
              <a:buFont typeface="Wingdings" panose="05000000000000000000" pitchFamily="2" charset="2"/>
              <a:buChar char="§"/>
            </a:pPr>
            <a:r>
              <a:rPr lang="fr-FR" sz="3200" dirty="0"/>
              <a:t>Prévention et règlement des conflits de travail </a:t>
            </a:r>
          </a:p>
          <a:p>
            <a:pPr>
              <a:buFont typeface="Wingdings" panose="05000000000000000000" pitchFamily="2" charset="2"/>
              <a:buChar char="§"/>
            </a:pPr>
            <a:r>
              <a:rPr lang="fr-FR" sz="3200" dirty="0"/>
              <a:t>Exercice du droit de grève</a:t>
            </a:r>
          </a:p>
          <a:p>
            <a:endParaRPr lang="fr-FR" sz="2200" dirty="0"/>
          </a:p>
        </p:txBody>
      </p:sp>
      <p:pic>
        <p:nvPicPr>
          <p:cNvPr id="9" name="Vidéo 8">
            <a:hlinkClick r:id="" action="ppaction://media"/>
            <a:extLst>
              <a:ext uri="{FF2B5EF4-FFF2-40B4-BE49-F238E27FC236}">
                <a16:creationId xmlns:a16="http://schemas.microsoft.com/office/drawing/2014/main" id="{CE3AA31F-78ED-C44D-C19B-9959775181C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50659801"/>
      </p:ext>
    </p:extLst>
  </p:cSld>
  <p:clrMapOvr>
    <a:masterClrMapping/>
  </p:clrMapOvr>
  <mc:AlternateContent xmlns:mc="http://schemas.openxmlformats.org/markup-compatibility/2006">
    <mc:Choice xmlns:p14="http://schemas.microsoft.com/office/powerpoint/2010/main" Requires="p14">
      <p:transition spd="slow" p14:dur="2000" advTm="24913"/>
    </mc:Choice>
    <mc:Fallback>
      <p:transition spd="slow" advTm="24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A7DA59-E49D-9D0D-6535-F3432F14803F}"/>
              </a:ext>
            </a:extLst>
          </p:cNvPr>
          <p:cNvSpPr>
            <a:spLocks noGrp="1"/>
          </p:cNvSpPr>
          <p:nvPr>
            <p:ph type="title"/>
          </p:nvPr>
        </p:nvSpPr>
        <p:spPr>
          <a:xfrm>
            <a:off x="530883" y="189079"/>
            <a:ext cx="11191945" cy="536135"/>
          </a:xfrm>
        </p:spPr>
        <p:txBody>
          <a:bodyPr anchor="b">
            <a:normAutofit fontScale="90000"/>
          </a:bodyPr>
          <a:lstStyle/>
          <a:p>
            <a:br>
              <a:rPr lang="fr-FR" sz="2700" b="1" dirty="0">
                <a:effectLst/>
                <a:latin typeface="Times New Roman" panose="02020603050405020304" pitchFamily="18" charset="0"/>
                <a:ea typeface="Times New Roman" panose="02020603050405020304" pitchFamily="18" charset="0"/>
                <a:cs typeface="Arial" panose="020B0604020202020204" pitchFamily="34" charset="0"/>
              </a:rPr>
            </a:br>
            <a:br>
              <a:rPr lang="fr-FR" sz="2700" b="1" dirty="0">
                <a:effectLst/>
                <a:latin typeface="Times New Roman" panose="02020603050405020304" pitchFamily="18" charset="0"/>
                <a:ea typeface="Times New Roman" panose="02020603050405020304" pitchFamily="18" charset="0"/>
                <a:cs typeface="Arial" panose="020B0604020202020204" pitchFamily="34" charset="0"/>
              </a:rPr>
            </a:br>
            <a:br>
              <a:rPr lang="fr-FR" sz="2700" b="1" dirty="0">
                <a:effectLst/>
                <a:latin typeface="Times New Roman" panose="02020603050405020304" pitchFamily="18" charset="0"/>
                <a:ea typeface="Times New Roman" panose="02020603050405020304" pitchFamily="18" charset="0"/>
                <a:cs typeface="Arial" panose="020B0604020202020204" pitchFamily="34" charset="0"/>
              </a:rPr>
            </a:br>
            <a:r>
              <a:rPr lang="fr-FR" sz="2800" b="1" u="none" strike="noStrike" dirty="0">
                <a:effectLst/>
                <a:latin typeface="Times New Roman" panose="02020603050405020304" pitchFamily="18" charset="0"/>
                <a:ea typeface="Times New Roman" panose="02020603050405020304" pitchFamily="18" charset="0"/>
                <a:cs typeface="Arial" panose="020B0604020202020204" pitchFamily="34" charset="0"/>
              </a:rPr>
              <a:t>:</a:t>
            </a:r>
            <a:r>
              <a:rPr lang="fr-FR" sz="2800" u="sng" strike="noStrike" dirty="0">
                <a:effectLst/>
                <a:latin typeface="Times New Roman" panose="02020603050405020304" pitchFamily="18" charset="0"/>
                <a:ea typeface="Times New Roman" panose="02020603050405020304" pitchFamily="18" charset="0"/>
                <a:cs typeface="Arial" panose="020B0604020202020204" pitchFamily="34" charset="0"/>
              </a:rPr>
              <a:t> </a:t>
            </a:r>
            <a:br>
              <a:rPr lang="fr-FR" sz="2800" dirty="0">
                <a:latin typeface="Aptos" panose="020B0004020202020204" pitchFamily="34" charset="0"/>
                <a:ea typeface="Times New Roman" panose="02020603050405020304" pitchFamily="18" charset="0"/>
                <a:cs typeface="Arial" panose="020B0604020202020204" pitchFamily="34" charset="0"/>
              </a:rPr>
            </a:br>
            <a:br>
              <a:rPr lang="fr-FR" sz="2800" dirty="0">
                <a:latin typeface="Aptos" panose="020B0004020202020204" pitchFamily="34" charset="0"/>
                <a:ea typeface="Times New Roman" panose="02020603050405020304" pitchFamily="18" charset="0"/>
                <a:cs typeface="Arial" panose="020B0604020202020204" pitchFamily="34" charset="0"/>
              </a:rPr>
            </a:br>
            <a:br>
              <a:rPr lang="fr-FR" sz="2800" dirty="0">
                <a:latin typeface="Aptos" panose="020B0004020202020204" pitchFamily="34" charset="0"/>
                <a:ea typeface="Times New Roman" panose="02020603050405020304" pitchFamily="18" charset="0"/>
                <a:cs typeface="Arial" panose="020B0604020202020204" pitchFamily="34" charset="0"/>
              </a:rPr>
            </a:br>
            <a:br>
              <a:rPr lang="fr-FR" sz="2800" dirty="0">
                <a:latin typeface="Aptos" panose="020B0004020202020204" pitchFamily="34" charset="0"/>
                <a:ea typeface="Times New Roman" panose="02020603050405020304" pitchFamily="18" charset="0"/>
                <a:cs typeface="Arial" panose="020B0604020202020204" pitchFamily="34" charset="0"/>
              </a:rPr>
            </a:br>
            <a:br>
              <a:rPr lang="fr-FR" sz="2800" dirty="0">
                <a:latin typeface="Aptos" panose="020B0004020202020204" pitchFamily="34" charset="0"/>
                <a:ea typeface="Times New Roman" panose="02020603050405020304" pitchFamily="18" charset="0"/>
                <a:cs typeface="Arial" panose="020B0604020202020204" pitchFamily="34" charset="0"/>
              </a:rPr>
            </a:br>
            <a:br>
              <a:rPr lang="fr-FR" sz="2800" dirty="0">
                <a:latin typeface="Aptos" panose="020B0004020202020204" pitchFamily="34" charset="0"/>
                <a:ea typeface="Times New Roman" panose="02020603050405020304" pitchFamily="18" charset="0"/>
                <a:cs typeface="Arial" panose="020B0604020202020204" pitchFamily="34" charset="0"/>
              </a:rPr>
            </a:br>
            <a:r>
              <a:rPr lang="fr-FR" sz="2800" dirty="0">
                <a:latin typeface="Aptos" panose="020B0004020202020204" pitchFamily="34" charset="0"/>
                <a:ea typeface="Times New Roman" panose="02020603050405020304" pitchFamily="18" charset="0"/>
                <a:cs typeface="Arial" panose="020B0604020202020204" pitchFamily="34" charset="0"/>
              </a:rPr>
              <a:t>                                                                       </a:t>
            </a:r>
            <a:r>
              <a:rPr lang="fr-FR" sz="2800" b="1" u="none" strike="noStrike" dirty="0">
                <a:effectLst/>
                <a:latin typeface="Times New Roman" panose="02020603050405020304" pitchFamily="18" charset="0"/>
                <a:ea typeface="Times New Roman" panose="02020603050405020304" pitchFamily="18" charset="0"/>
                <a:cs typeface="Arial" panose="020B0604020202020204" pitchFamily="34" charset="0"/>
              </a:rPr>
              <a:t>Avant l’indépendance (1962) </a:t>
            </a:r>
            <a:endParaRPr lang="fr-FR" sz="2700" dirty="0"/>
          </a:p>
        </p:txBody>
      </p:sp>
      <p:sp>
        <p:nvSpPr>
          <p:cNvPr id="3" name="Espace réservé du contenu 2">
            <a:extLst>
              <a:ext uri="{FF2B5EF4-FFF2-40B4-BE49-F238E27FC236}">
                <a16:creationId xmlns:a16="http://schemas.microsoft.com/office/drawing/2014/main" id="{91A40B9C-49E9-70E9-6B68-24A5C840BAC3}"/>
              </a:ext>
            </a:extLst>
          </p:cNvPr>
          <p:cNvSpPr>
            <a:spLocks noGrp="1"/>
          </p:cNvSpPr>
          <p:nvPr>
            <p:ph idx="1"/>
          </p:nvPr>
        </p:nvSpPr>
        <p:spPr>
          <a:xfrm>
            <a:off x="1" y="2030278"/>
            <a:ext cx="2975676" cy="2352536"/>
          </a:xfrm>
        </p:spPr>
        <p:txBody>
          <a:bodyPr anchor="t">
            <a:normAutofit/>
          </a:bodyPr>
          <a:lstStyle/>
          <a:p>
            <a:pPr>
              <a:buFont typeface="Wingdings" panose="05000000000000000000" pitchFamily="2" charset="2"/>
              <a:buChar char="q"/>
            </a:pPr>
            <a:endParaRPr lang="fr-FR" sz="2000" b="1" u="none" strike="noStrike" dirty="0">
              <a:effectLst/>
              <a:latin typeface="Times New Roman" panose="02020603050405020304" pitchFamily="18" charset="0"/>
              <a:ea typeface="Times New Roman" panose="02020603050405020304" pitchFamily="18" charset="0"/>
              <a:cs typeface="Arial" panose="020B0604020202020204" pitchFamily="34" charset="0"/>
            </a:endParaRPr>
          </a:p>
          <a:p>
            <a:pPr marL="0" indent="0" algn="ctr">
              <a:buNone/>
            </a:pPr>
            <a:r>
              <a:rPr lang="fr-FR" b="1" dirty="0">
                <a:effectLst/>
                <a:latin typeface="Times New Roman" panose="02020603050405020304" pitchFamily="18" charset="0"/>
                <a:ea typeface="Times New Roman" panose="02020603050405020304" pitchFamily="18" charset="0"/>
                <a:cs typeface="Arial" panose="020B0604020202020204" pitchFamily="34" charset="0"/>
              </a:rPr>
              <a:t>Evolution du droit du travail en Algérie</a:t>
            </a:r>
            <a:endParaRPr lang="fr-FR" b="1" dirty="0">
              <a:latin typeface="Times New Roman" panose="02020603050405020304" pitchFamily="18" charset="0"/>
              <a:ea typeface="Times New Roman" panose="02020603050405020304" pitchFamily="18" charset="0"/>
              <a:cs typeface="Arial" panose="020B0604020202020204" pitchFamily="34" charset="0"/>
            </a:endParaRPr>
          </a:p>
          <a:p>
            <a:pPr marL="0" indent="0">
              <a:spcAft>
                <a:spcPts val="1000"/>
              </a:spcAft>
              <a:buNone/>
            </a:pPr>
            <a:endParaRPr lang="fr-FR" sz="2000" dirty="0"/>
          </a:p>
        </p:txBody>
      </p:sp>
      <p:grpSp>
        <p:nvGrpSpPr>
          <p:cNvPr id="10" name="Group 9">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1" name="Rectangle 10">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5" name="Tableau 4">
            <a:extLst>
              <a:ext uri="{FF2B5EF4-FFF2-40B4-BE49-F238E27FC236}">
                <a16:creationId xmlns:a16="http://schemas.microsoft.com/office/drawing/2014/main" id="{BA90CFBD-0139-37E2-C88F-F14430B0E224}"/>
              </a:ext>
            </a:extLst>
          </p:cNvPr>
          <p:cNvGraphicFramePr>
            <a:graphicFrameLocks noGrp="1"/>
          </p:cNvGraphicFramePr>
          <p:nvPr>
            <p:extLst>
              <p:ext uri="{D42A27DB-BD31-4B8C-83A1-F6EECF244321}">
                <p14:modId xmlns:p14="http://schemas.microsoft.com/office/powerpoint/2010/main" val="3921225875"/>
              </p:ext>
            </p:extLst>
          </p:nvPr>
        </p:nvGraphicFramePr>
        <p:xfrm>
          <a:off x="2975676" y="725213"/>
          <a:ext cx="9092963" cy="5943707"/>
        </p:xfrm>
        <a:graphic>
          <a:graphicData uri="http://schemas.openxmlformats.org/drawingml/2006/table">
            <a:tbl>
              <a:tblPr firstRow="1" firstCol="1" bandRow="1"/>
              <a:tblGrid>
                <a:gridCol w="1334711">
                  <a:extLst>
                    <a:ext uri="{9D8B030D-6E8A-4147-A177-3AD203B41FA5}">
                      <a16:colId xmlns:a16="http://schemas.microsoft.com/office/drawing/2014/main" val="2688251641"/>
                    </a:ext>
                  </a:extLst>
                </a:gridCol>
                <a:gridCol w="3879126">
                  <a:extLst>
                    <a:ext uri="{9D8B030D-6E8A-4147-A177-3AD203B41FA5}">
                      <a16:colId xmlns:a16="http://schemas.microsoft.com/office/drawing/2014/main" val="3851819639"/>
                    </a:ext>
                  </a:extLst>
                </a:gridCol>
                <a:gridCol w="3879126">
                  <a:extLst>
                    <a:ext uri="{9D8B030D-6E8A-4147-A177-3AD203B41FA5}">
                      <a16:colId xmlns:a16="http://schemas.microsoft.com/office/drawing/2014/main" val="6877344"/>
                    </a:ext>
                  </a:extLst>
                </a:gridCol>
              </a:tblGrid>
              <a:tr h="455830">
                <a:tc>
                  <a:txBody>
                    <a:bodyPr/>
                    <a:lstStyle/>
                    <a:p>
                      <a:pPr marL="457200" algn="ctr">
                        <a:lnSpc>
                          <a:spcPct val="150000"/>
                        </a:lnSpc>
                        <a:spcAft>
                          <a:spcPts val="1000"/>
                        </a:spcAft>
                      </a:pPr>
                      <a:r>
                        <a:rPr lang="fr-FR" sz="1800" b="1" kern="100" dirty="0">
                          <a:effectLst/>
                          <a:latin typeface="Times New Roman" panose="02020603050405020304" pitchFamily="18" charset="0"/>
                          <a:ea typeface="Times New Roman" panose="02020603050405020304" pitchFamily="18" charset="0"/>
                          <a:cs typeface="Arial" panose="020B0604020202020204" pitchFamily="34" charset="0"/>
                        </a:rPr>
                        <a:t>Période</a:t>
                      </a:r>
                      <a:endParaRPr lang="fr-FR" sz="1800" kern="100" dirty="0">
                        <a:effectLst/>
                        <a:latin typeface="Aptos" panose="020B0004020202020204" pitchFamily="34" charset="0"/>
                        <a:ea typeface="Times New Roman" panose="02020603050405020304" pitchFamily="18" charset="0"/>
                        <a:cs typeface="Arial" panose="020B0604020202020204" pitchFamily="34" charset="0"/>
                      </a:endParaRPr>
                    </a:p>
                  </a:txBody>
                  <a:tcPr marL="39058" marR="39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fr-FR" sz="1800" b="1" kern="100">
                          <a:effectLst/>
                          <a:latin typeface="Times New Roman" panose="02020603050405020304" pitchFamily="18" charset="0"/>
                          <a:ea typeface="Times New Roman" panose="02020603050405020304" pitchFamily="18" charset="0"/>
                          <a:cs typeface="Arial" panose="020B0604020202020204" pitchFamily="34" charset="0"/>
                        </a:rPr>
                        <a:t>Contexte</a:t>
                      </a:r>
                      <a:endParaRPr lang="fr-FR" sz="1800" kern="100">
                        <a:effectLst/>
                        <a:latin typeface="Aptos" panose="020B0004020202020204" pitchFamily="34" charset="0"/>
                        <a:ea typeface="Times New Roman" panose="02020603050405020304" pitchFamily="18" charset="0"/>
                        <a:cs typeface="Arial" panose="020B0604020202020204" pitchFamily="34" charset="0"/>
                      </a:endParaRPr>
                    </a:p>
                  </a:txBody>
                  <a:tcPr marL="39058" marR="39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fr-FR" sz="1800" b="1" kern="100" dirty="0">
                          <a:effectLst/>
                          <a:latin typeface="Times New Roman" panose="02020603050405020304" pitchFamily="18" charset="0"/>
                          <a:ea typeface="Times New Roman" panose="02020603050405020304" pitchFamily="18" charset="0"/>
                          <a:cs typeface="Arial" panose="020B0604020202020204" pitchFamily="34" charset="0"/>
                        </a:rPr>
                        <a:t>Événements marquants</a:t>
                      </a:r>
                      <a:endParaRPr lang="fr-FR" sz="1800" kern="100" dirty="0">
                        <a:effectLst/>
                        <a:latin typeface="Aptos" panose="020B0004020202020204" pitchFamily="34" charset="0"/>
                        <a:ea typeface="Times New Roman" panose="02020603050405020304" pitchFamily="18" charset="0"/>
                        <a:cs typeface="Arial" panose="020B0604020202020204" pitchFamily="34" charset="0"/>
                      </a:endParaRPr>
                    </a:p>
                  </a:txBody>
                  <a:tcPr marL="39058" marR="39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97623715"/>
                  </a:ext>
                </a:extLst>
              </a:tr>
              <a:tr h="1492994">
                <a:tc rowSpan="2">
                  <a:txBody>
                    <a:bodyPr/>
                    <a:lstStyle/>
                    <a:p>
                      <a:pPr marL="457200" algn="just">
                        <a:lnSpc>
                          <a:spcPct val="150000"/>
                        </a:lnSpc>
                        <a:spcAft>
                          <a:spcPts val="1000"/>
                        </a:spcAft>
                      </a:pPr>
                      <a:r>
                        <a:rPr lang="fr-FR" sz="1400" kern="100" dirty="0">
                          <a:effectLst/>
                          <a:latin typeface="Times New Roman" panose="02020603050405020304" pitchFamily="18" charset="0"/>
                          <a:ea typeface="Times New Roman" panose="02020603050405020304" pitchFamily="18" charset="0"/>
                          <a:cs typeface="Arial" panose="020B0604020202020204" pitchFamily="34" charset="0"/>
                        </a:rPr>
                        <a:t> </a:t>
                      </a:r>
                      <a:endParaRPr lang="fr-FR" sz="1400" kern="100" dirty="0">
                        <a:effectLst/>
                        <a:latin typeface="Aptos" panose="020B0004020202020204" pitchFamily="34" charset="0"/>
                        <a:ea typeface="Times New Roman" panose="02020603050405020304" pitchFamily="18" charset="0"/>
                        <a:cs typeface="Arial" panose="020B0604020202020204" pitchFamily="34" charset="0"/>
                      </a:endParaRPr>
                    </a:p>
                    <a:p>
                      <a:pPr marL="457200" algn="just">
                        <a:lnSpc>
                          <a:spcPct val="150000"/>
                        </a:lnSpc>
                        <a:spcAft>
                          <a:spcPts val="1000"/>
                        </a:spcAft>
                      </a:pPr>
                      <a:r>
                        <a:rPr lang="fr-FR" sz="1400" kern="100" dirty="0">
                          <a:effectLst/>
                          <a:latin typeface="Times New Roman" panose="02020603050405020304" pitchFamily="18" charset="0"/>
                          <a:ea typeface="Times New Roman" panose="02020603050405020304" pitchFamily="18" charset="0"/>
                          <a:cs typeface="Arial" panose="020B0604020202020204" pitchFamily="34" charset="0"/>
                        </a:rPr>
                        <a:t> </a:t>
                      </a:r>
                      <a:endParaRPr lang="fr-FR" sz="1400" kern="100" dirty="0">
                        <a:effectLst/>
                        <a:latin typeface="Aptos" panose="020B0004020202020204" pitchFamily="34" charset="0"/>
                        <a:ea typeface="Times New Roman" panose="02020603050405020304" pitchFamily="18" charset="0"/>
                        <a:cs typeface="Arial" panose="020B0604020202020204" pitchFamily="34" charset="0"/>
                      </a:endParaRPr>
                    </a:p>
                    <a:p>
                      <a:pPr marL="457200" algn="ctr">
                        <a:lnSpc>
                          <a:spcPct val="150000"/>
                        </a:lnSpc>
                        <a:spcAft>
                          <a:spcPts val="1000"/>
                        </a:spcAft>
                      </a:pPr>
                      <a:r>
                        <a:rPr lang="fr-FR" sz="1400" u="sng" kern="100" dirty="0">
                          <a:effectLst/>
                          <a:latin typeface="Times New Roman" panose="02020603050405020304" pitchFamily="18" charset="0"/>
                          <a:ea typeface="Times New Roman" panose="02020603050405020304" pitchFamily="18" charset="0"/>
                          <a:cs typeface="Arial" panose="020B0604020202020204" pitchFamily="34" charset="0"/>
                        </a:rPr>
                        <a:t>1</a:t>
                      </a:r>
                      <a:r>
                        <a:rPr lang="fr-FR" sz="1400" u="sng" kern="100" baseline="30000" dirty="0">
                          <a:effectLst/>
                          <a:latin typeface="Times New Roman" panose="02020603050405020304" pitchFamily="18" charset="0"/>
                          <a:ea typeface="Times New Roman" panose="02020603050405020304" pitchFamily="18" charset="0"/>
                          <a:cs typeface="Arial" panose="020B0604020202020204" pitchFamily="34" charset="0"/>
                        </a:rPr>
                        <a:t>ère</a:t>
                      </a:r>
                      <a:r>
                        <a:rPr lang="fr-FR" sz="1400" u="sng" kern="100" dirty="0">
                          <a:effectLst/>
                          <a:latin typeface="Times New Roman" panose="02020603050405020304" pitchFamily="18" charset="0"/>
                          <a:ea typeface="Times New Roman" panose="02020603050405020304" pitchFamily="18" charset="0"/>
                          <a:cs typeface="Arial" panose="020B0604020202020204" pitchFamily="34" charset="0"/>
                        </a:rPr>
                        <a:t> période :</a:t>
                      </a:r>
                      <a:endParaRPr lang="fr-FR" sz="1400" kern="100" dirty="0">
                        <a:effectLst/>
                        <a:latin typeface="Aptos" panose="020B0004020202020204" pitchFamily="34" charset="0"/>
                        <a:ea typeface="Times New Roman" panose="02020603050405020304" pitchFamily="18" charset="0"/>
                        <a:cs typeface="Arial" panose="020B0604020202020204" pitchFamily="34" charset="0"/>
                      </a:endParaRPr>
                    </a:p>
                    <a:p>
                      <a:pPr marL="457200" algn="ctr">
                        <a:lnSpc>
                          <a:spcPct val="150000"/>
                        </a:lnSpc>
                        <a:spcAft>
                          <a:spcPts val="1000"/>
                        </a:spcAft>
                      </a:pPr>
                      <a:r>
                        <a:rPr lang="fr-FR" sz="1400" b="1" kern="100" dirty="0">
                          <a:effectLst/>
                          <a:latin typeface="Times New Roman" panose="02020603050405020304" pitchFamily="18" charset="0"/>
                          <a:ea typeface="Times New Roman" panose="02020603050405020304" pitchFamily="18" charset="0"/>
                          <a:cs typeface="Arial" panose="020B0604020202020204" pitchFamily="34" charset="0"/>
                        </a:rPr>
                        <a:t>1900 - 1947</a:t>
                      </a:r>
                      <a:endParaRPr lang="fr-FR" sz="1400" kern="100" dirty="0">
                        <a:effectLst/>
                        <a:latin typeface="Aptos" panose="020B0004020202020204" pitchFamily="34" charset="0"/>
                        <a:ea typeface="Times New Roman" panose="02020603050405020304" pitchFamily="18" charset="0"/>
                        <a:cs typeface="Arial" panose="020B0604020202020204" pitchFamily="34" charset="0"/>
                      </a:endParaRPr>
                    </a:p>
                  </a:txBody>
                  <a:tcPr marL="39058" marR="39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just">
                        <a:lnSpc>
                          <a:spcPct val="115000"/>
                        </a:lnSpc>
                        <a:spcAft>
                          <a:spcPts val="1000"/>
                        </a:spcAft>
                      </a:pPr>
                      <a:r>
                        <a:rPr lang="fr-FR" sz="1400" kern="100" dirty="0">
                          <a:effectLst/>
                          <a:latin typeface="Times New Roman" panose="02020603050405020304" pitchFamily="18" charset="0"/>
                          <a:ea typeface="Times New Roman" panose="02020603050405020304" pitchFamily="18" charset="0"/>
                          <a:cs typeface="Arial" panose="020B0604020202020204" pitchFamily="34" charset="0"/>
                        </a:rPr>
                        <a:t>°Application de la législation française du travail en Algérie, avec quelques adaptations.</a:t>
                      </a:r>
                      <a:r>
                        <a:rPr lang="fr-FR" sz="1400" b="1" kern="100" dirty="0">
                          <a:effectLst/>
                          <a:latin typeface="Times New Roman" panose="02020603050405020304" pitchFamily="18" charset="0"/>
                          <a:ea typeface="Times New Roman" panose="02020603050405020304" pitchFamily="18" charset="0"/>
                          <a:cs typeface="Arial" panose="020B0604020202020204" pitchFamily="34" charset="0"/>
                        </a:rPr>
                        <a:t> </a:t>
                      </a:r>
                      <a:endParaRPr lang="fr-FR" sz="1400" kern="100" dirty="0">
                        <a:effectLst/>
                        <a:latin typeface="Aptos" panose="020B0004020202020204" pitchFamily="34" charset="0"/>
                        <a:ea typeface="Times New Roman" panose="02020603050405020304" pitchFamily="18" charset="0"/>
                        <a:cs typeface="Arial" panose="020B0604020202020204" pitchFamily="34" charset="0"/>
                      </a:endParaRPr>
                    </a:p>
                    <a:p>
                      <a:pPr algn="just">
                        <a:lnSpc>
                          <a:spcPct val="115000"/>
                        </a:lnSpc>
                        <a:spcAft>
                          <a:spcPts val="1000"/>
                        </a:spcAft>
                      </a:pPr>
                      <a:r>
                        <a:rPr lang="fr-FR" sz="1400" b="1" kern="100" dirty="0">
                          <a:effectLst/>
                          <a:latin typeface="Times New Roman" panose="02020603050405020304" pitchFamily="18" charset="0"/>
                          <a:ea typeface="Times New Roman" panose="02020603050405020304" pitchFamily="18" charset="0"/>
                          <a:cs typeface="Arial" panose="020B0604020202020204" pitchFamily="34" charset="0"/>
                        </a:rPr>
                        <a:t>° 1947 :</a:t>
                      </a:r>
                      <a:r>
                        <a:rPr lang="fr-FR" sz="1400" kern="100" dirty="0">
                          <a:effectLst/>
                          <a:latin typeface="Times New Roman" panose="02020603050405020304" pitchFamily="18" charset="0"/>
                          <a:ea typeface="Times New Roman" panose="02020603050405020304" pitchFamily="18" charset="0"/>
                          <a:cs typeface="Arial" panose="020B0604020202020204" pitchFamily="34" charset="0"/>
                        </a:rPr>
                        <a:t> Promulgation de la loi portant statut organique de l'Algérie, consacrant une déconcentration des pouvoirs entre la France coloniale et l'Algérie.</a:t>
                      </a:r>
                      <a:endParaRPr lang="fr-FR" sz="1400" kern="100" dirty="0">
                        <a:effectLst/>
                        <a:latin typeface="Aptos" panose="020B0004020202020204" pitchFamily="34" charset="0"/>
                        <a:ea typeface="Times New Roman" panose="02020603050405020304" pitchFamily="18" charset="0"/>
                        <a:cs typeface="Arial" panose="020B0604020202020204" pitchFamily="34" charset="0"/>
                      </a:endParaRPr>
                    </a:p>
                  </a:txBody>
                  <a:tcPr marL="39058" marR="39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fr-FR" sz="1400" b="1" u="none" strike="noStrike" kern="100" dirty="0">
                          <a:effectLst/>
                          <a:latin typeface="Times New Roman" panose="02020603050405020304" pitchFamily="18" charset="0"/>
                          <a:ea typeface="Times New Roman" panose="02020603050405020304" pitchFamily="18" charset="0"/>
                          <a:cs typeface="Arial" panose="020B0604020202020204" pitchFamily="34" charset="0"/>
                        </a:rPr>
                        <a:t> </a:t>
                      </a:r>
                      <a:endParaRPr lang="fr-FR" sz="1400" kern="100" dirty="0">
                        <a:effectLst/>
                        <a:latin typeface="Aptos" panose="020B0004020202020204" pitchFamily="34" charset="0"/>
                        <a:ea typeface="Times New Roman" panose="02020603050405020304" pitchFamily="18" charset="0"/>
                        <a:cs typeface="Arial" panose="020B0604020202020204" pitchFamily="34" charset="0"/>
                      </a:endParaRPr>
                    </a:p>
                    <a:p>
                      <a:pPr algn="just">
                        <a:lnSpc>
                          <a:spcPct val="115000"/>
                        </a:lnSpc>
                        <a:spcAft>
                          <a:spcPts val="1000"/>
                        </a:spcAft>
                      </a:pPr>
                      <a:r>
                        <a:rPr lang="fr-FR" sz="1400" b="1" kern="100" dirty="0">
                          <a:effectLst/>
                          <a:latin typeface="Times New Roman" panose="02020603050405020304" pitchFamily="18" charset="0"/>
                          <a:ea typeface="Times New Roman" panose="02020603050405020304" pitchFamily="18" charset="0"/>
                          <a:cs typeface="Arial" panose="020B0604020202020204" pitchFamily="34" charset="0"/>
                        </a:rPr>
                        <a:t>19 janvier 1915 :</a:t>
                      </a:r>
                      <a:r>
                        <a:rPr lang="fr-FR" sz="1400" b="1" u="sng" kern="10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1400" kern="100" dirty="0">
                          <a:effectLst/>
                          <a:latin typeface="Times New Roman" panose="02020603050405020304" pitchFamily="18" charset="0"/>
                          <a:ea typeface="Times New Roman" panose="02020603050405020304" pitchFamily="18" charset="0"/>
                          <a:cs typeface="Arial" panose="020B0604020202020204" pitchFamily="34" charset="0"/>
                        </a:rPr>
                        <a:t>Décret rendant exécutoires en Algérie les dispositions du Livre I du code français du travail et de la prévoyance sociale.</a:t>
                      </a:r>
                      <a:endParaRPr lang="fr-FR" sz="1400" kern="100" dirty="0">
                        <a:effectLst/>
                        <a:latin typeface="Aptos" panose="020B0004020202020204" pitchFamily="34" charset="0"/>
                        <a:ea typeface="Times New Roman" panose="02020603050405020304" pitchFamily="18" charset="0"/>
                        <a:cs typeface="Arial" panose="020B0604020202020204" pitchFamily="34" charset="0"/>
                      </a:endParaRPr>
                    </a:p>
                    <a:p>
                      <a:pPr algn="just">
                        <a:lnSpc>
                          <a:spcPct val="115000"/>
                        </a:lnSpc>
                        <a:spcAft>
                          <a:spcPts val="1000"/>
                        </a:spcAft>
                      </a:pPr>
                      <a:r>
                        <a:rPr lang="fr-FR" sz="1400" kern="100" dirty="0">
                          <a:effectLst/>
                          <a:latin typeface="Times New Roman" panose="02020603050405020304" pitchFamily="18" charset="0"/>
                          <a:ea typeface="Times New Roman" panose="02020603050405020304" pitchFamily="18" charset="0"/>
                          <a:cs typeface="Arial" panose="020B0604020202020204" pitchFamily="34" charset="0"/>
                        </a:rPr>
                        <a:t> </a:t>
                      </a:r>
                      <a:endParaRPr lang="fr-FR" sz="1400" kern="100" dirty="0">
                        <a:effectLst/>
                        <a:latin typeface="Aptos" panose="020B0004020202020204" pitchFamily="34" charset="0"/>
                        <a:ea typeface="Times New Roman" panose="02020603050405020304" pitchFamily="18" charset="0"/>
                        <a:cs typeface="Arial" panose="020B0604020202020204" pitchFamily="34" charset="0"/>
                      </a:endParaRPr>
                    </a:p>
                  </a:txBody>
                  <a:tcPr marL="39058" marR="39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94449886"/>
                  </a:ext>
                </a:extLst>
              </a:tr>
              <a:tr h="879648">
                <a:tc vMerge="1">
                  <a:txBody>
                    <a:bodyPr/>
                    <a:lstStyle/>
                    <a:p>
                      <a:endParaRPr lang="fr-FR"/>
                    </a:p>
                  </a:txBody>
                  <a:tcPr/>
                </a:tc>
                <a:tc vMerge="1">
                  <a:txBody>
                    <a:bodyPr/>
                    <a:lstStyle/>
                    <a:p>
                      <a:endParaRPr lang="fr-FR"/>
                    </a:p>
                  </a:txBody>
                  <a:tcPr/>
                </a:tc>
                <a:tc>
                  <a:txBody>
                    <a:bodyPr/>
                    <a:lstStyle/>
                    <a:p>
                      <a:pPr algn="just">
                        <a:lnSpc>
                          <a:spcPct val="115000"/>
                        </a:lnSpc>
                        <a:spcAft>
                          <a:spcPts val="1000"/>
                        </a:spcAft>
                      </a:pPr>
                      <a:r>
                        <a:rPr lang="fr-FR" sz="1400" b="1" kern="100">
                          <a:effectLst/>
                          <a:latin typeface="Times New Roman" panose="02020603050405020304" pitchFamily="18" charset="0"/>
                          <a:ea typeface="Times New Roman" panose="02020603050405020304" pitchFamily="18" charset="0"/>
                          <a:cs typeface="Arial" panose="020B0604020202020204" pitchFamily="34" charset="0"/>
                        </a:rPr>
                        <a:t>15 janvier 1921 :</a:t>
                      </a:r>
                      <a:r>
                        <a:rPr lang="fr-FR" sz="1400" b="1" u="sng" kern="100">
                          <a:effectLst/>
                          <a:latin typeface="Times New Roman" panose="02020603050405020304" pitchFamily="18" charset="0"/>
                          <a:ea typeface="Times New Roman" panose="02020603050405020304" pitchFamily="18" charset="0"/>
                          <a:cs typeface="Arial" panose="020B0604020202020204" pitchFamily="34" charset="0"/>
                        </a:rPr>
                        <a:t> </a:t>
                      </a:r>
                      <a:r>
                        <a:rPr lang="fr-FR" sz="1400" kern="100">
                          <a:effectLst/>
                          <a:latin typeface="Times New Roman" panose="02020603050405020304" pitchFamily="18" charset="0"/>
                          <a:ea typeface="Times New Roman" panose="02020603050405020304" pitchFamily="18" charset="0"/>
                          <a:cs typeface="Arial" panose="020B0604020202020204" pitchFamily="34" charset="0"/>
                        </a:rPr>
                        <a:t>Décret n°192 appliquant à l’Algérie le Livre II du code français du travail et de la prévoyance sociale, sous certaines réserves.</a:t>
                      </a:r>
                      <a:endParaRPr lang="fr-FR" sz="1400" kern="100">
                        <a:effectLst/>
                        <a:latin typeface="Aptos" panose="020B0004020202020204" pitchFamily="34" charset="0"/>
                        <a:ea typeface="Times New Roman" panose="02020603050405020304" pitchFamily="18" charset="0"/>
                        <a:cs typeface="Arial" panose="020B0604020202020204" pitchFamily="34" charset="0"/>
                      </a:endParaRPr>
                    </a:p>
                  </a:txBody>
                  <a:tcPr marL="39058" marR="39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873277"/>
                  </a:ext>
                </a:extLst>
              </a:tr>
              <a:tr h="1622241">
                <a:tc rowSpan="2">
                  <a:txBody>
                    <a:bodyPr/>
                    <a:lstStyle/>
                    <a:p>
                      <a:pPr algn="ctr">
                        <a:lnSpc>
                          <a:spcPct val="200000"/>
                        </a:lnSpc>
                        <a:spcAft>
                          <a:spcPts val="1000"/>
                        </a:spcAft>
                      </a:pPr>
                      <a:r>
                        <a:rPr lang="fr-FR" sz="1400" u="none" strike="noStrike" kern="100" dirty="0">
                          <a:effectLst/>
                          <a:latin typeface="Times New Roman" panose="02020603050405020304" pitchFamily="18" charset="0"/>
                          <a:ea typeface="Times New Roman" panose="02020603050405020304" pitchFamily="18" charset="0"/>
                          <a:cs typeface="Arial" panose="020B0604020202020204" pitchFamily="34" charset="0"/>
                        </a:rPr>
                        <a:t> </a:t>
                      </a:r>
                      <a:endParaRPr lang="fr-FR" sz="1400" kern="100" dirty="0">
                        <a:effectLst/>
                        <a:latin typeface="Aptos" panose="020B0004020202020204" pitchFamily="34" charset="0"/>
                        <a:ea typeface="Times New Roman" panose="02020603050405020304" pitchFamily="18" charset="0"/>
                        <a:cs typeface="Arial" panose="020B0604020202020204" pitchFamily="34" charset="0"/>
                      </a:endParaRPr>
                    </a:p>
                    <a:p>
                      <a:pPr algn="ctr">
                        <a:lnSpc>
                          <a:spcPct val="200000"/>
                        </a:lnSpc>
                        <a:spcAft>
                          <a:spcPts val="1000"/>
                        </a:spcAft>
                      </a:pPr>
                      <a:r>
                        <a:rPr lang="fr-FR" sz="1400" u="none" strike="noStrike" kern="100" dirty="0">
                          <a:effectLst/>
                          <a:latin typeface="Times New Roman" panose="02020603050405020304" pitchFamily="18" charset="0"/>
                          <a:ea typeface="Times New Roman" panose="02020603050405020304" pitchFamily="18" charset="0"/>
                          <a:cs typeface="Arial" panose="020B0604020202020204" pitchFamily="34" charset="0"/>
                        </a:rPr>
                        <a:t> </a:t>
                      </a:r>
                      <a:endParaRPr lang="fr-FR" sz="1400" kern="100" dirty="0">
                        <a:effectLst/>
                        <a:latin typeface="Aptos" panose="020B0004020202020204" pitchFamily="34" charset="0"/>
                        <a:ea typeface="Times New Roman" panose="02020603050405020304" pitchFamily="18" charset="0"/>
                        <a:cs typeface="Arial" panose="020B0604020202020204" pitchFamily="34" charset="0"/>
                      </a:endParaRPr>
                    </a:p>
                    <a:p>
                      <a:pPr algn="ctr">
                        <a:lnSpc>
                          <a:spcPct val="200000"/>
                        </a:lnSpc>
                        <a:spcAft>
                          <a:spcPts val="1000"/>
                        </a:spcAft>
                      </a:pPr>
                      <a:r>
                        <a:rPr lang="fr-FR" sz="1400" u="sng" kern="100" dirty="0">
                          <a:effectLst/>
                          <a:latin typeface="Times New Roman" panose="02020603050405020304" pitchFamily="18" charset="0"/>
                          <a:ea typeface="Times New Roman" panose="02020603050405020304" pitchFamily="18" charset="0"/>
                          <a:cs typeface="Arial" panose="020B0604020202020204" pitchFamily="34" charset="0"/>
                        </a:rPr>
                        <a:t>2ème période</a:t>
                      </a:r>
                      <a:endParaRPr lang="fr-FR" sz="1400" kern="100" dirty="0">
                        <a:effectLst/>
                        <a:latin typeface="Aptos" panose="020B0004020202020204" pitchFamily="34" charset="0"/>
                        <a:ea typeface="Times New Roman" panose="02020603050405020304" pitchFamily="18" charset="0"/>
                        <a:cs typeface="Arial" panose="020B0604020202020204" pitchFamily="34" charset="0"/>
                      </a:endParaRPr>
                    </a:p>
                    <a:p>
                      <a:pPr algn="ctr">
                        <a:lnSpc>
                          <a:spcPct val="200000"/>
                        </a:lnSpc>
                        <a:spcAft>
                          <a:spcPts val="1000"/>
                        </a:spcAft>
                      </a:pPr>
                      <a:r>
                        <a:rPr lang="fr-FR" sz="1400" b="1" kern="100" dirty="0">
                          <a:effectLst/>
                          <a:latin typeface="Times New Roman" panose="02020603050405020304" pitchFamily="18" charset="0"/>
                          <a:ea typeface="Times New Roman" panose="02020603050405020304" pitchFamily="18" charset="0"/>
                          <a:cs typeface="Arial" panose="020B0604020202020204" pitchFamily="34" charset="0"/>
                        </a:rPr>
                        <a:t>1947 - 1962</a:t>
                      </a:r>
                      <a:endParaRPr lang="fr-FR" sz="1400" kern="100" dirty="0">
                        <a:effectLst/>
                        <a:latin typeface="Aptos" panose="020B0004020202020204" pitchFamily="34" charset="0"/>
                        <a:ea typeface="Times New Roman" panose="02020603050405020304" pitchFamily="18" charset="0"/>
                        <a:cs typeface="Arial" panose="020B0604020202020204" pitchFamily="34" charset="0"/>
                      </a:endParaRPr>
                    </a:p>
                  </a:txBody>
                  <a:tcPr marL="39058" marR="39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fr-FR" sz="1400" b="1" u="none" strike="noStrike" kern="100" dirty="0">
                          <a:effectLst/>
                          <a:latin typeface="Times New Roman" panose="02020603050405020304" pitchFamily="18" charset="0"/>
                          <a:ea typeface="Times New Roman" panose="02020603050405020304" pitchFamily="18" charset="0"/>
                          <a:cs typeface="Arial" panose="020B0604020202020204" pitchFamily="34" charset="0"/>
                        </a:rPr>
                        <a:t> </a:t>
                      </a:r>
                      <a:endParaRPr lang="fr-FR" sz="1400" kern="100" dirty="0">
                        <a:effectLst/>
                        <a:latin typeface="Aptos" panose="020B0004020202020204" pitchFamily="34" charset="0"/>
                        <a:ea typeface="Times New Roman" panose="02020603050405020304" pitchFamily="18" charset="0"/>
                        <a:cs typeface="Arial" panose="020B0604020202020204" pitchFamily="34" charset="0"/>
                      </a:endParaRPr>
                    </a:p>
                    <a:p>
                      <a:pPr algn="just">
                        <a:lnSpc>
                          <a:spcPct val="115000"/>
                        </a:lnSpc>
                        <a:spcAft>
                          <a:spcPts val="1000"/>
                        </a:spcAft>
                      </a:pPr>
                      <a:r>
                        <a:rPr lang="fr-FR" sz="1400" b="1" u="sng" kern="100" dirty="0">
                          <a:effectLst/>
                          <a:latin typeface="Times New Roman" panose="02020603050405020304" pitchFamily="18" charset="0"/>
                          <a:ea typeface="Times New Roman" panose="02020603050405020304" pitchFamily="18" charset="0"/>
                          <a:cs typeface="Arial" panose="020B0604020202020204" pitchFamily="34" charset="0"/>
                        </a:rPr>
                        <a:t>Phase 1 : 1947 - 1956</a:t>
                      </a:r>
                      <a:endParaRPr lang="fr-FR" sz="1400" kern="100" dirty="0">
                        <a:effectLst/>
                        <a:latin typeface="Aptos" panose="020B0004020202020204" pitchFamily="34" charset="0"/>
                        <a:ea typeface="Times New Roman" panose="02020603050405020304" pitchFamily="18" charset="0"/>
                        <a:cs typeface="Arial" panose="020B0604020202020204" pitchFamily="34" charset="0"/>
                      </a:endParaRPr>
                    </a:p>
                    <a:p>
                      <a:pPr algn="just">
                        <a:lnSpc>
                          <a:spcPct val="115000"/>
                        </a:lnSpc>
                        <a:spcAft>
                          <a:spcPts val="1000"/>
                        </a:spcAft>
                      </a:pPr>
                      <a:r>
                        <a:rPr lang="fr-FR" sz="1400" kern="100" dirty="0">
                          <a:effectLst/>
                          <a:latin typeface="Times New Roman" panose="02020603050405020304" pitchFamily="18" charset="0"/>
                          <a:ea typeface="Times New Roman" panose="02020603050405020304" pitchFamily="18" charset="0"/>
                          <a:cs typeface="Arial" panose="020B0604020202020204" pitchFamily="34" charset="0"/>
                        </a:rPr>
                        <a:t>° L’Algérie reste sous contrôle colonial.</a:t>
                      </a:r>
                      <a:endParaRPr lang="fr-FR" sz="1400" kern="100" dirty="0">
                        <a:effectLst/>
                        <a:latin typeface="Aptos" panose="020B0004020202020204" pitchFamily="34" charset="0"/>
                        <a:ea typeface="Times New Roman" panose="02020603050405020304" pitchFamily="18" charset="0"/>
                        <a:cs typeface="Arial" panose="020B0604020202020204" pitchFamily="34" charset="0"/>
                      </a:endParaRPr>
                    </a:p>
                    <a:p>
                      <a:pPr algn="just">
                        <a:lnSpc>
                          <a:spcPct val="115000"/>
                        </a:lnSpc>
                        <a:spcAft>
                          <a:spcPts val="1000"/>
                        </a:spcAft>
                      </a:pPr>
                      <a:r>
                        <a:rPr lang="fr-FR" sz="1400" kern="100" dirty="0">
                          <a:effectLst/>
                          <a:latin typeface="Times New Roman" panose="02020603050405020304" pitchFamily="18" charset="0"/>
                          <a:ea typeface="Times New Roman" panose="02020603050405020304" pitchFamily="18" charset="0"/>
                          <a:cs typeface="Arial" panose="020B0604020202020204" pitchFamily="34" charset="0"/>
                        </a:rPr>
                        <a:t>° Déclenchement de la Révolution algérienne en </a:t>
                      </a:r>
                      <a:r>
                        <a:rPr lang="fr-FR" sz="1400" b="1" kern="100" dirty="0">
                          <a:effectLst/>
                          <a:latin typeface="Times New Roman" panose="02020603050405020304" pitchFamily="18" charset="0"/>
                          <a:ea typeface="Times New Roman" panose="02020603050405020304" pitchFamily="18" charset="0"/>
                          <a:cs typeface="Arial" panose="020B0604020202020204" pitchFamily="34" charset="0"/>
                        </a:rPr>
                        <a:t>1954</a:t>
                      </a:r>
                      <a:r>
                        <a:rPr lang="fr-FR" sz="1400" b="1" u="sng" kern="100" dirty="0">
                          <a:effectLst/>
                          <a:latin typeface="Times New Roman" panose="02020603050405020304" pitchFamily="18" charset="0"/>
                          <a:ea typeface="Times New Roman" panose="02020603050405020304" pitchFamily="18" charset="0"/>
                          <a:cs typeface="Arial" panose="020B0604020202020204" pitchFamily="34" charset="0"/>
                        </a:rPr>
                        <a:t> </a:t>
                      </a:r>
                      <a:endParaRPr lang="fr-FR" sz="1400" kern="100" dirty="0">
                        <a:effectLst/>
                        <a:latin typeface="Aptos" panose="020B0004020202020204" pitchFamily="34" charset="0"/>
                        <a:ea typeface="Times New Roman" panose="02020603050405020304" pitchFamily="18" charset="0"/>
                        <a:cs typeface="Arial" panose="020B0604020202020204" pitchFamily="34" charset="0"/>
                      </a:endParaRPr>
                    </a:p>
                  </a:txBody>
                  <a:tcPr marL="39058" marR="39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fr-FR" sz="1400" kern="100">
                          <a:effectLst/>
                          <a:latin typeface="Times New Roman" panose="02020603050405020304" pitchFamily="18" charset="0"/>
                          <a:ea typeface="Times New Roman" panose="02020603050405020304" pitchFamily="18" charset="0"/>
                          <a:cs typeface="Arial" panose="020B0604020202020204" pitchFamily="34" charset="0"/>
                        </a:rPr>
                        <a:t> </a:t>
                      </a:r>
                      <a:endParaRPr lang="fr-FR" sz="1400" kern="100">
                        <a:effectLst/>
                        <a:latin typeface="Aptos" panose="020B0004020202020204" pitchFamily="34" charset="0"/>
                        <a:ea typeface="Times New Roman" panose="02020603050405020304" pitchFamily="18" charset="0"/>
                        <a:cs typeface="Arial" panose="020B0604020202020204" pitchFamily="34" charset="0"/>
                      </a:endParaRPr>
                    </a:p>
                    <a:p>
                      <a:pPr algn="just">
                        <a:lnSpc>
                          <a:spcPct val="115000"/>
                        </a:lnSpc>
                        <a:spcAft>
                          <a:spcPts val="1000"/>
                        </a:spcAft>
                      </a:pPr>
                      <a:r>
                        <a:rPr lang="fr-FR" sz="1400" kern="100">
                          <a:effectLst/>
                          <a:latin typeface="Times New Roman" panose="02020603050405020304" pitchFamily="18" charset="0"/>
                          <a:ea typeface="Times New Roman" panose="02020603050405020304" pitchFamily="18" charset="0"/>
                          <a:cs typeface="Arial" panose="020B0604020202020204" pitchFamily="34" charset="0"/>
                        </a:rPr>
                        <a:t> </a:t>
                      </a:r>
                      <a:endParaRPr lang="fr-FR" sz="1400" kern="100">
                        <a:effectLst/>
                        <a:latin typeface="Aptos" panose="020B0004020202020204" pitchFamily="34" charset="0"/>
                        <a:ea typeface="Times New Roman" panose="02020603050405020304" pitchFamily="18" charset="0"/>
                        <a:cs typeface="Arial" panose="020B0604020202020204" pitchFamily="34" charset="0"/>
                      </a:endParaRPr>
                    </a:p>
                    <a:p>
                      <a:pPr algn="just">
                        <a:lnSpc>
                          <a:spcPct val="115000"/>
                        </a:lnSpc>
                        <a:spcAft>
                          <a:spcPts val="1000"/>
                        </a:spcAft>
                      </a:pPr>
                      <a:r>
                        <a:rPr lang="fr-FR" sz="1400" kern="100">
                          <a:effectLst/>
                          <a:latin typeface="Times New Roman" panose="02020603050405020304" pitchFamily="18" charset="0"/>
                          <a:ea typeface="Times New Roman" panose="02020603050405020304" pitchFamily="18" charset="0"/>
                          <a:cs typeface="Arial" panose="020B0604020202020204" pitchFamily="34" charset="0"/>
                        </a:rPr>
                        <a:t>°Dissolution de l'Assemblée algérienne en </a:t>
                      </a:r>
                      <a:r>
                        <a:rPr lang="fr-FR" sz="1400" b="1" kern="100">
                          <a:effectLst/>
                          <a:latin typeface="Times New Roman" panose="02020603050405020304" pitchFamily="18" charset="0"/>
                          <a:ea typeface="Times New Roman" panose="02020603050405020304" pitchFamily="18" charset="0"/>
                          <a:cs typeface="Arial" panose="020B0604020202020204" pitchFamily="34" charset="0"/>
                        </a:rPr>
                        <a:t>1956</a:t>
                      </a:r>
                      <a:r>
                        <a:rPr lang="fr-FR" sz="1400" kern="100">
                          <a:effectLst/>
                          <a:latin typeface="Times New Roman" panose="02020603050405020304" pitchFamily="18" charset="0"/>
                          <a:ea typeface="Times New Roman" panose="02020603050405020304" pitchFamily="18" charset="0"/>
                          <a:cs typeface="Arial" panose="020B0604020202020204" pitchFamily="34" charset="0"/>
                        </a:rPr>
                        <a:t>.</a:t>
                      </a:r>
                      <a:endParaRPr lang="fr-FR" sz="1400" kern="100">
                        <a:effectLst/>
                        <a:latin typeface="Aptos" panose="020B0004020202020204" pitchFamily="34" charset="0"/>
                        <a:ea typeface="Times New Roman" panose="02020603050405020304" pitchFamily="18" charset="0"/>
                        <a:cs typeface="Arial" panose="020B0604020202020204" pitchFamily="34" charset="0"/>
                      </a:endParaRPr>
                    </a:p>
                    <a:p>
                      <a:pPr algn="just">
                        <a:lnSpc>
                          <a:spcPct val="115000"/>
                        </a:lnSpc>
                        <a:spcAft>
                          <a:spcPts val="1000"/>
                        </a:spcAft>
                      </a:pPr>
                      <a:r>
                        <a:rPr lang="fr-FR" sz="1400" u="none" strike="noStrike" kern="100">
                          <a:effectLst/>
                          <a:latin typeface="Times New Roman" panose="02020603050405020304" pitchFamily="18" charset="0"/>
                          <a:ea typeface="Times New Roman" panose="02020603050405020304" pitchFamily="18" charset="0"/>
                          <a:cs typeface="Arial" panose="020B0604020202020204" pitchFamily="34" charset="0"/>
                        </a:rPr>
                        <a:t> </a:t>
                      </a:r>
                      <a:endParaRPr lang="fr-FR" sz="1400" kern="100">
                        <a:effectLst/>
                        <a:latin typeface="Aptos" panose="020B0004020202020204" pitchFamily="34" charset="0"/>
                        <a:ea typeface="Times New Roman" panose="02020603050405020304" pitchFamily="18" charset="0"/>
                        <a:cs typeface="Arial" panose="020B0604020202020204" pitchFamily="34" charset="0"/>
                      </a:endParaRPr>
                    </a:p>
                  </a:txBody>
                  <a:tcPr marL="39058" marR="39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58106246"/>
                  </a:ext>
                </a:extLst>
              </a:tr>
              <a:tr h="1492994">
                <a:tc vMerge="1">
                  <a:txBody>
                    <a:bodyPr/>
                    <a:lstStyle/>
                    <a:p>
                      <a:endParaRPr lang="fr-FR"/>
                    </a:p>
                  </a:txBody>
                  <a:tcPr/>
                </a:tc>
                <a:tc>
                  <a:txBody>
                    <a:bodyPr/>
                    <a:lstStyle/>
                    <a:p>
                      <a:pPr algn="just">
                        <a:lnSpc>
                          <a:spcPct val="115000"/>
                        </a:lnSpc>
                        <a:spcAft>
                          <a:spcPts val="1000"/>
                        </a:spcAft>
                      </a:pPr>
                      <a:r>
                        <a:rPr lang="fr-FR" sz="1400" b="1" u="none" strike="noStrike" kern="100">
                          <a:effectLst/>
                          <a:latin typeface="Times New Roman" panose="02020603050405020304" pitchFamily="18" charset="0"/>
                          <a:ea typeface="Times New Roman" panose="02020603050405020304" pitchFamily="18" charset="0"/>
                          <a:cs typeface="Arial" panose="020B0604020202020204" pitchFamily="34" charset="0"/>
                        </a:rPr>
                        <a:t> </a:t>
                      </a:r>
                      <a:endParaRPr lang="fr-FR" sz="1400" kern="100">
                        <a:effectLst/>
                        <a:latin typeface="Aptos" panose="020B0004020202020204" pitchFamily="34" charset="0"/>
                        <a:ea typeface="Times New Roman" panose="02020603050405020304" pitchFamily="18" charset="0"/>
                        <a:cs typeface="Arial" panose="020B0604020202020204" pitchFamily="34" charset="0"/>
                      </a:endParaRPr>
                    </a:p>
                    <a:p>
                      <a:pPr algn="just">
                        <a:lnSpc>
                          <a:spcPct val="115000"/>
                        </a:lnSpc>
                        <a:spcAft>
                          <a:spcPts val="1000"/>
                        </a:spcAft>
                      </a:pPr>
                      <a:r>
                        <a:rPr lang="fr-FR" sz="1400" b="1" u="sng" kern="100">
                          <a:effectLst/>
                          <a:latin typeface="Times New Roman" panose="02020603050405020304" pitchFamily="18" charset="0"/>
                          <a:ea typeface="Times New Roman" panose="02020603050405020304" pitchFamily="18" charset="0"/>
                          <a:cs typeface="Arial" panose="020B0604020202020204" pitchFamily="34" charset="0"/>
                        </a:rPr>
                        <a:t>Phase 2 : 1956 - 1962</a:t>
                      </a:r>
                      <a:endParaRPr lang="fr-FR" sz="1400" kern="100">
                        <a:effectLst/>
                        <a:latin typeface="Aptos" panose="020B0004020202020204" pitchFamily="34" charset="0"/>
                        <a:ea typeface="Times New Roman" panose="02020603050405020304" pitchFamily="18" charset="0"/>
                        <a:cs typeface="Arial" panose="020B0604020202020204" pitchFamily="34" charset="0"/>
                      </a:endParaRPr>
                    </a:p>
                    <a:p>
                      <a:pPr algn="just">
                        <a:lnSpc>
                          <a:spcPct val="115000"/>
                        </a:lnSpc>
                        <a:spcAft>
                          <a:spcPts val="1000"/>
                        </a:spcAft>
                      </a:pPr>
                      <a:r>
                        <a:rPr lang="fr-FR" sz="1400" kern="100">
                          <a:effectLst/>
                          <a:latin typeface="Times New Roman" panose="02020603050405020304" pitchFamily="18" charset="0"/>
                          <a:ea typeface="Times New Roman" panose="02020603050405020304" pitchFamily="18" charset="0"/>
                          <a:cs typeface="Arial" panose="020B0604020202020204" pitchFamily="34" charset="0"/>
                        </a:rPr>
                        <a:t>° Intensification de la Révolution algérienne.</a:t>
                      </a:r>
                      <a:endParaRPr lang="fr-FR" sz="1400" kern="100">
                        <a:effectLst/>
                        <a:latin typeface="Aptos" panose="020B0004020202020204" pitchFamily="34" charset="0"/>
                        <a:ea typeface="Times New Roman" panose="02020603050405020304" pitchFamily="18" charset="0"/>
                        <a:cs typeface="Arial" panose="020B0604020202020204" pitchFamily="34" charset="0"/>
                      </a:endParaRPr>
                    </a:p>
                  </a:txBody>
                  <a:tcPr marL="39058" marR="39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fr-FR" sz="1400" kern="100" dirty="0">
                          <a:effectLst/>
                          <a:latin typeface="Times New Roman" panose="02020603050405020304" pitchFamily="18" charset="0"/>
                          <a:ea typeface="Times New Roman" panose="02020603050405020304" pitchFamily="18" charset="0"/>
                          <a:cs typeface="Arial" panose="020B0604020202020204" pitchFamily="34" charset="0"/>
                        </a:rPr>
                        <a:t> </a:t>
                      </a:r>
                      <a:endParaRPr lang="fr-FR" sz="1400" kern="100" dirty="0">
                        <a:effectLst/>
                        <a:latin typeface="Aptos" panose="020B0004020202020204" pitchFamily="34" charset="0"/>
                        <a:ea typeface="Times New Roman" panose="02020603050405020304" pitchFamily="18" charset="0"/>
                        <a:cs typeface="Arial" panose="020B0604020202020204" pitchFamily="34" charset="0"/>
                      </a:endParaRPr>
                    </a:p>
                    <a:p>
                      <a:pPr algn="just">
                        <a:lnSpc>
                          <a:spcPct val="115000"/>
                        </a:lnSpc>
                        <a:spcAft>
                          <a:spcPts val="1000"/>
                        </a:spcAft>
                      </a:pPr>
                      <a:r>
                        <a:rPr lang="fr-FR" sz="1400" kern="100" dirty="0">
                          <a:effectLst/>
                          <a:latin typeface="Times New Roman" panose="02020603050405020304" pitchFamily="18" charset="0"/>
                          <a:ea typeface="Times New Roman" panose="02020603050405020304" pitchFamily="18" charset="0"/>
                          <a:cs typeface="Arial" panose="020B0604020202020204" pitchFamily="34" charset="0"/>
                        </a:rPr>
                        <a:t>° Mobilisation des ouvriers algériens pour soutenir la cause nationale.</a:t>
                      </a:r>
                      <a:endParaRPr lang="fr-FR" sz="1400" kern="100" dirty="0">
                        <a:effectLst/>
                        <a:latin typeface="Aptos" panose="020B0004020202020204" pitchFamily="34" charset="0"/>
                        <a:ea typeface="Times New Roman" panose="02020603050405020304" pitchFamily="18" charset="0"/>
                        <a:cs typeface="Arial" panose="020B0604020202020204" pitchFamily="34" charset="0"/>
                      </a:endParaRPr>
                    </a:p>
                    <a:p>
                      <a:pPr algn="just">
                        <a:lnSpc>
                          <a:spcPct val="115000"/>
                        </a:lnSpc>
                        <a:spcAft>
                          <a:spcPts val="1000"/>
                        </a:spcAft>
                      </a:pPr>
                      <a:r>
                        <a:rPr lang="fr-FR" sz="1400" kern="100" dirty="0">
                          <a:effectLst/>
                          <a:latin typeface="Times New Roman" panose="02020603050405020304" pitchFamily="18" charset="0"/>
                          <a:ea typeface="Times New Roman" panose="02020603050405020304" pitchFamily="18" charset="0"/>
                          <a:cs typeface="Arial" panose="020B0604020202020204" pitchFamily="34" charset="0"/>
                        </a:rPr>
                        <a:t>°La lutte pour l’indépendance prend une double dimension : </a:t>
                      </a:r>
                      <a:r>
                        <a:rPr lang="fr-FR" sz="1400" b="1" kern="100" dirty="0">
                          <a:effectLst/>
                          <a:latin typeface="Times New Roman" panose="02020603050405020304" pitchFamily="18" charset="0"/>
                          <a:ea typeface="Times New Roman" panose="02020603050405020304" pitchFamily="18" charset="0"/>
                          <a:cs typeface="Arial" panose="020B0604020202020204" pitchFamily="34" charset="0"/>
                        </a:rPr>
                        <a:t>sociale</a:t>
                      </a:r>
                      <a:r>
                        <a:rPr lang="fr-FR" sz="1400" kern="100" dirty="0">
                          <a:effectLst/>
                          <a:latin typeface="Times New Roman" panose="02020603050405020304" pitchFamily="18" charset="0"/>
                          <a:ea typeface="Times New Roman" panose="02020603050405020304" pitchFamily="18" charset="0"/>
                          <a:cs typeface="Arial" panose="020B0604020202020204" pitchFamily="34" charset="0"/>
                        </a:rPr>
                        <a:t> et </a:t>
                      </a:r>
                      <a:r>
                        <a:rPr lang="fr-FR" sz="1400" b="1" kern="100" dirty="0">
                          <a:effectLst/>
                          <a:latin typeface="Times New Roman" panose="02020603050405020304" pitchFamily="18" charset="0"/>
                          <a:ea typeface="Times New Roman" panose="02020603050405020304" pitchFamily="18" charset="0"/>
                          <a:cs typeface="Arial" panose="020B0604020202020204" pitchFamily="34" charset="0"/>
                        </a:rPr>
                        <a:t>politique</a:t>
                      </a:r>
                      <a:r>
                        <a:rPr lang="fr-FR" sz="1400" kern="100" dirty="0">
                          <a:effectLst/>
                          <a:latin typeface="Times New Roman" panose="02020603050405020304" pitchFamily="18" charset="0"/>
                          <a:ea typeface="Times New Roman" panose="02020603050405020304" pitchFamily="18" charset="0"/>
                          <a:cs typeface="Arial" panose="020B0604020202020204" pitchFamily="34" charset="0"/>
                        </a:rPr>
                        <a:t>.</a:t>
                      </a:r>
                      <a:endParaRPr lang="fr-FR" sz="1400" kern="100" dirty="0">
                        <a:effectLst/>
                        <a:latin typeface="Aptos" panose="020B0004020202020204" pitchFamily="34" charset="0"/>
                        <a:ea typeface="Times New Roman" panose="02020603050405020304" pitchFamily="18" charset="0"/>
                        <a:cs typeface="Arial" panose="020B0604020202020204" pitchFamily="34" charset="0"/>
                      </a:endParaRPr>
                    </a:p>
                  </a:txBody>
                  <a:tcPr marL="39058" marR="39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73499385"/>
                  </a:ext>
                </a:extLst>
              </a:tr>
            </a:tbl>
          </a:graphicData>
        </a:graphic>
      </p:graphicFrame>
      <p:pic>
        <p:nvPicPr>
          <p:cNvPr id="17" name="Vidéo 16">
            <a:hlinkClick r:id="" action="ppaction://media"/>
            <a:extLst>
              <a:ext uri="{FF2B5EF4-FFF2-40B4-BE49-F238E27FC236}">
                <a16:creationId xmlns:a16="http://schemas.microsoft.com/office/drawing/2014/main" id="{C25A1C06-010A-99C3-9B14-AA5EA8B80B5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12500" r="12500"/>
          <a:stretch>
            <a:fillRect/>
          </a:stretch>
        </p:blipFill>
        <p:spPr>
          <a:xfrm>
            <a:off x="10134600" y="4800600"/>
            <a:ext cx="2057400" cy="2057400"/>
          </a:xfrm>
          <a:prstGeom prst="ellipse">
            <a:avLst/>
          </a:prstGeom>
        </p:spPr>
      </p:pic>
    </p:spTree>
    <p:extLst>
      <p:ext uri="{BB962C8B-B14F-4D97-AF65-F5344CB8AC3E}">
        <p14:creationId xmlns:p14="http://schemas.microsoft.com/office/powerpoint/2010/main" val="326634467"/>
      </p:ext>
    </p:extLst>
  </p:cSld>
  <p:clrMapOvr>
    <a:masterClrMapping/>
  </p:clrMapOvr>
  <mc:AlternateContent xmlns:mc="http://schemas.openxmlformats.org/markup-compatibility/2006">
    <mc:Choice xmlns:p14="http://schemas.microsoft.com/office/powerpoint/2010/main" Requires="p14">
      <p:transition spd="slow" p14:dur="2000" advTm="142887"/>
    </mc:Choice>
    <mc:Fallback>
      <p:transition spd="slow" advTm="142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47015A3-1D76-0C7B-0809-F6AB5B4508C1}"/>
              </a:ext>
            </a:extLst>
          </p:cNvPr>
          <p:cNvSpPr>
            <a:spLocks noGrp="1"/>
          </p:cNvSpPr>
          <p:nvPr>
            <p:ph type="title"/>
          </p:nvPr>
        </p:nvSpPr>
        <p:spPr>
          <a:xfrm>
            <a:off x="1156851" y="637762"/>
            <a:ext cx="9888496" cy="900131"/>
          </a:xfrm>
        </p:spPr>
        <p:txBody>
          <a:bodyPr anchor="t">
            <a:normAutofit/>
          </a:bodyPr>
          <a:lstStyle/>
          <a:p>
            <a:pPr marL="0" marR="0" lvl="0" indent="0" defTabSz="914400" rtl="0" eaLnBrk="1" fontAlgn="auto" latinLnBrk="0" hangingPunct="1">
              <a:spcBef>
                <a:spcPts val="1000"/>
              </a:spcBef>
              <a:spcAft>
                <a:spcPts val="0"/>
              </a:spcAft>
              <a:tabLst/>
              <a:defRPr/>
            </a:pPr>
            <a:r>
              <a:rPr kumimoji="0" lang="fr-FR" sz="40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Arial" panose="020B0604020202020204" pitchFamily="34" charset="0"/>
              </a:rPr>
              <a:t>Evolution du droit du travail en Algérie</a:t>
            </a:r>
            <a:endParaRPr lang="fr-FR" sz="4000" dirty="0">
              <a:solidFill>
                <a:schemeClr val="bg1"/>
              </a:solidFill>
            </a:endParaRP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43FC0EFC-D03C-974A-E51E-86EF78121348}"/>
              </a:ext>
            </a:extLst>
          </p:cNvPr>
          <p:cNvSpPr>
            <a:spLocks noGrp="1"/>
          </p:cNvSpPr>
          <p:nvPr>
            <p:ph idx="1"/>
          </p:nvPr>
        </p:nvSpPr>
        <p:spPr>
          <a:xfrm>
            <a:off x="0" y="1688641"/>
            <a:ext cx="12192000" cy="5169359"/>
          </a:xfrm>
        </p:spPr>
        <p:txBody>
          <a:bodyPr>
            <a:normAutofit fontScale="85000" lnSpcReduction="20000"/>
          </a:bodyPr>
          <a:lstStyle/>
          <a:p>
            <a:pPr marL="342900" lvl="0" indent="-342900" rtl="0">
              <a:spcAft>
                <a:spcPts val="1000"/>
              </a:spcAft>
              <a:buFont typeface="+mj-lt"/>
              <a:buAutoNum type="arabicPeriod"/>
            </a:pPr>
            <a:endParaRPr lang="fr-FR" sz="1800" b="1" strike="noStrike" dirty="0">
              <a:effectLst/>
              <a:latin typeface="Times New Roman" panose="02020603050405020304" pitchFamily="18" charset="0"/>
              <a:ea typeface="Times New Roman" panose="02020603050405020304" pitchFamily="18" charset="0"/>
              <a:cs typeface="Arial" panose="020B0604020202020204" pitchFamily="34" charset="0"/>
            </a:endParaRPr>
          </a:p>
          <a:p>
            <a:pPr marL="342900" lvl="0" indent="-342900" rtl="0">
              <a:spcAft>
                <a:spcPts val="1000"/>
              </a:spcAft>
              <a:buFont typeface="+mj-lt"/>
              <a:buAutoNum type="arabicPeriod"/>
            </a:pPr>
            <a:r>
              <a:rPr lang="fr-FR" b="1" strike="noStrike" dirty="0">
                <a:effectLst/>
                <a:latin typeface="Times New Roman" panose="02020603050405020304" pitchFamily="18" charset="0"/>
                <a:ea typeface="Times New Roman" panose="02020603050405020304" pitchFamily="18" charset="0"/>
                <a:cs typeface="Arial" panose="020B0604020202020204" pitchFamily="34" charset="0"/>
              </a:rPr>
              <a:t>Après l’indépendance </a:t>
            </a:r>
            <a:r>
              <a:rPr lang="fr-FR" b="1" u="none" strike="noStrike" dirty="0">
                <a:effectLst/>
                <a:latin typeface="Times New Roman" panose="02020603050405020304" pitchFamily="18" charset="0"/>
                <a:ea typeface="Times New Roman" panose="02020603050405020304" pitchFamily="18" charset="0"/>
                <a:cs typeface="Arial" panose="020B0604020202020204" pitchFamily="34" charset="0"/>
              </a:rPr>
              <a:t>(1962) :</a:t>
            </a:r>
            <a:endParaRPr lang="fr-FR" u="none" strike="noStrike" dirty="0">
              <a:effectLst/>
              <a:latin typeface="Aptos" panose="020B0004020202020204" pitchFamily="34" charset="0"/>
              <a:ea typeface="Times New Roman" panose="02020603050405020304" pitchFamily="18" charset="0"/>
              <a:cs typeface="Arial" panose="020B0604020202020204" pitchFamily="34" charset="0"/>
            </a:endParaRPr>
          </a:p>
          <a:p>
            <a:pPr marL="0" indent="0">
              <a:spcAft>
                <a:spcPts val="1000"/>
              </a:spcAft>
              <a:buNone/>
            </a:pPr>
            <a:r>
              <a:rPr lang="fr-FR" sz="2100" b="1" dirty="0">
                <a:effectLst/>
                <a:latin typeface="Times New Roman" panose="02020603050405020304" pitchFamily="18" charset="0"/>
                <a:ea typeface="Times New Roman" panose="02020603050405020304" pitchFamily="18" charset="0"/>
                <a:cs typeface="Arial" panose="020B0604020202020204" pitchFamily="34" charset="0"/>
              </a:rPr>
              <a:t>1.1  Premiers mois après l'indépendance (1962)</a:t>
            </a:r>
            <a:endParaRPr lang="fr-FR" sz="2100" dirty="0">
              <a:effectLst/>
              <a:latin typeface="Aptos" panose="020B0004020202020204" pitchFamily="34" charset="0"/>
              <a:ea typeface="Times New Roman" panose="02020603050405020304" pitchFamily="18" charset="0"/>
              <a:cs typeface="Arial" panose="020B0604020202020204" pitchFamily="34" charset="0"/>
            </a:endParaRPr>
          </a:p>
          <a:p>
            <a:pPr marL="342900" lvl="0" indent="-342900">
              <a:spcAft>
                <a:spcPts val="1000"/>
              </a:spcAft>
              <a:buSzPts val="1000"/>
              <a:buFont typeface="Symbol" panose="05050102010706020507" pitchFamily="18" charset="2"/>
              <a:buChar char=""/>
              <a:tabLst>
                <a:tab pos="457200" algn="l"/>
              </a:tabLst>
            </a:pPr>
            <a:r>
              <a:rPr lang="fr-FR" sz="2100" dirty="0">
                <a:effectLst/>
                <a:latin typeface="Times New Roman" panose="02020603050405020304" pitchFamily="18" charset="0"/>
                <a:ea typeface="Times New Roman" panose="02020603050405020304" pitchFamily="18" charset="0"/>
                <a:cs typeface="Arial" panose="020B0604020202020204" pitchFamily="34" charset="0"/>
              </a:rPr>
              <a:t>Législation héritée de la France :</a:t>
            </a:r>
            <a:endParaRPr lang="fr-FR" sz="2100" dirty="0">
              <a:effectLst/>
              <a:latin typeface="Aptos" panose="020B0004020202020204" pitchFamily="34" charset="0"/>
              <a:ea typeface="Times New Roman" panose="02020603050405020304" pitchFamily="18" charset="0"/>
              <a:cs typeface="Arial" panose="020B0604020202020204" pitchFamily="34" charset="0"/>
            </a:endParaRPr>
          </a:p>
          <a:p>
            <a:pPr marL="742950" lvl="1" indent="-285750">
              <a:spcAft>
                <a:spcPts val="1000"/>
              </a:spcAft>
              <a:buSzPts val="1000"/>
              <a:buFont typeface="Courier New" panose="02070309020205020404" pitchFamily="49" charset="0"/>
              <a:buChar char="o"/>
              <a:tabLst>
                <a:tab pos="914400" algn="l"/>
              </a:tabLst>
            </a:pPr>
            <a:r>
              <a:rPr lang="fr-FR" sz="2100" dirty="0">
                <a:effectLst/>
                <a:latin typeface="Times New Roman" panose="02020603050405020304" pitchFamily="18" charset="0"/>
                <a:ea typeface="Times New Roman" panose="02020603050405020304" pitchFamily="18" charset="0"/>
                <a:cs typeface="Times New Roman" panose="02020603050405020304" pitchFamily="18" charset="0"/>
              </a:rPr>
              <a:t>Promulgation d’une loi étendant les lois françaises du travail, sauf celles contraires à la souveraineté nationale (valable jusqu’au 5 juillet 1975).</a:t>
            </a:r>
            <a:endParaRPr lang="fr-FR" sz="2100" dirty="0">
              <a:effectLst/>
              <a:latin typeface="Aptos" panose="020B0004020202020204" pitchFamily="34" charset="0"/>
              <a:ea typeface="Times New Roman" panose="02020603050405020304" pitchFamily="18" charset="0"/>
              <a:cs typeface="Times New Roman" panose="02020603050405020304" pitchFamily="18" charset="0"/>
            </a:endParaRPr>
          </a:p>
          <a:p>
            <a:pPr marL="742950" lvl="1" indent="-285750">
              <a:spcAft>
                <a:spcPts val="1000"/>
              </a:spcAft>
              <a:buSzPts val="1000"/>
              <a:buFont typeface="Courier New" panose="02070309020205020404" pitchFamily="49" charset="0"/>
              <a:buChar char="o"/>
              <a:tabLst>
                <a:tab pos="914400" algn="l"/>
              </a:tabLst>
            </a:pPr>
            <a:r>
              <a:rPr lang="fr-FR" sz="2100" dirty="0">
                <a:effectLst/>
                <a:latin typeface="Times New Roman" panose="02020603050405020304" pitchFamily="18" charset="0"/>
                <a:ea typeface="Times New Roman" panose="02020603050405020304" pitchFamily="18" charset="0"/>
                <a:cs typeface="Times New Roman" panose="02020603050405020304" pitchFamily="18" charset="0"/>
              </a:rPr>
              <a:t>Reconduction de la législation antérieure, sauf pour les dispositions :</a:t>
            </a:r>
            <a:endParaRPr lang="fr-FR" sz="2100" dirty="0">
              <a:effectLst/>
              <a:latin typeface="Aptos" panose="020B0004020202020204" pitchFamily="34" charset="0"/>
              <a:ea typeface="Times New Roman" panose="02020603050405020304" pitchFamily="18" charset="0"/>
              <a:cs typeface="Times New Roman" panose="02020603050405020304" pitchFamily="18" charset="0"/>
            </a:endParaRPr>
          </a:p>
          <a:p>
            <a:pPr marL="1143000" lvl="2" indent="-228600">
              <a:spcAft>
                <a:spcPts val="1000"/>
              </a:spcAft>
              <a:buSzPts val="1000"/>
              <a:buFont typeface="Wingdings" panose="05000000000000000000" pitchFamily="2" charset="2"/>
              <a:buChar char=""/>
              <a:tabLst>
                <a:tab pos="1371600" algn="l"/>
              </a:tabLst>
            </a:pPr>
            <a:r>
              <a:rPr lang="fr-FR" sz="2100" dirty="0">
                <a:effectLst/>
                <a:latin typeface="Times New Roman" panose="02020603050405020304" pitchFamily="18" charset="0"/>
                <a:ea typeface="Times New Roman" panose="02020603050405020304" pitchFamily="18" charset="0"/>
                <a:cs typeface="Arial" panose="020B0604020202020204" pitchFamily="34" charset="0"/>
              </a:rPr>
              <a:t>Contraires à la souveraineté nationale.</a:t>
            </a:r>
            <a:endParaRPr lang="fr-FR" sz="2100" dirty="0">
              <a:effectLst/>
              <a:latin typeface="Aptos" panose="020B0004020202020204" pitchFamily="34" charset="0"/>
              <a:ea typeface="Times New Roman" panose="02020603050405020304" pitchFamily="18" charset="0"/>
              <a:cs typeface="Arial" panose="020B0604020202020204" pitchFamily="34" charset="0"/>
            </a:endParaRPr>
          </a:p>
          <a:p>
            <a:pPr marL="1143000" lvl="2" indent="-228600">
              <a:spcAft>
                <a:spcPts val="1000"/>
              </a:spcAft>
              <a:buSzPts val="1000"/>
              <a:buFont typeface="Wingdings" panose="05000000000000000000" pitchFamily="2" charset="2"/>
              <a:buChar char=""/>
              <a:tabLst>
                <a:tab pos="1371600" algn="l"/>
              </a:tabLst>
            </a:pPr>
            <a:r>
              <a:rPr lang="fr-FR" sz="2100" dirty="0">
                <a:effectLst/>
                <a:latin typeface="Times New Roman" panose="02020603050405020304" pitchFamily="18" charset="0"/>
                <a:ea typeface="Times New Roman" panose="02020603050405020304" pitchFamily="18" charset="0"/>
                <a:cs typeface="Arial" panose="020B0604020202020204" pitchFamily="34" charset="0"/>
              </a:rPr>
              <a:t>D’inspiration coloniale ou discriminatoire.</a:t>
            </a:r>
            <a:endParaRPr lang="fr-FR" sz="2100" dirty="0">
              <a:effectLst/>
              <a:latin typeface="Aptos" panose="020B0004020202020204" pitchFamily="34" charset="0"/>
              <a:ea typeface="Times New Roman" panose="02020603050405020304" pitchFamily="18" charset="0"/>
              <a:cs typeface="Arial" panose="020B0604020202020204" pitchFamily="34" charset="0"/>
            </a:endParaRPr>
          </a:p>
          <a:p>
            <a:pPr marL="342900" lvl="0" indent="-342900">
              <a:spcAft>
                <a:spcPts val="1000"/>
              </a:spcAft>
              <a:buSzPts val="1000"/>
              <a:buFont typeface="Symbol" panose="05050102010706020507" pitchFamily="18" charset="2"/>
              <a:buChar char=""/>
              <a:tabLst>
                <a:tab pos="457200" algn="l"/>
              </a:tabLst>
            </a:pPr>
            <a:r>
              <a:rPr lang="fr-FR" sz="2100" dirty="0">
                <a:effectLst/>
                <a:latin typeface="Times New Roman" panose="02020603050405020304" pitchFamily="18" charset="0"/>
                <a:ea typeface="Times New Roman" panose="02020603050405020304" pitchFamily="18" charset="0"/>
                <a:cs typeface="Arial" panose="020B0604020202020204" pitchFamily="34" charset="0"/>
              </a:rPr>
              <a:t>Création d’organismes clés :</a:t>
            </a:r>
            <a:endParaRPr lang="fr-FR" sz="2100" dirty="0">
              <a:effectLst/>
              <a:latin typeface="Aptos" panose="020B0004020202020204" pitchFamily="34" charset="0"/>
              <a:ea typeface="Times New Roman" panose="02020603050405020304" pitchFamily="18" charset="0"/>
              <a:cs typeface="Arial" panose="020B0604020202020204" pitchFamily="34" charset="0"/>
            </a:endParaRPr>
          </a:p>
          <a:p>
            <a:pPr marL="742950" lvl="1" indent="-285750">
              <a:spcAft>
                <a:spcPts val="1000"/>
              </a:spcAft>
              <a:buSzPts val="1000"/>
              <a:buFont typeface="Courier New" panose="02070309020205020404" pitchFamily="49" charset="0"/>
              <a:buChar char="o"/>
              <a:tabLst>
                <a:tab pos="914400" algn="l"/>
              </a:tabLst>
            </a:pPr>
            <a:r>
              <a:rPr lang="fr-FR" sz="2100" dirty="0">
                <a:effectLst/>
                <a:latin typeface="Times New Roman" panose="02020603050405020304" pitchFamily="18" charset="0"/>
                <a:ea typeface="Times New Roman" panose="02020603050405020304" pitchFamily="18" charset="0"/>
                <a:cs typeface="Times New Roman" panose="02020603050405020304" pitchFamily="18" charset="0"/>
              </a:rPr>
              <a:t>Mise en place de l’Office National de la </a:t>
            </a:r>
            <a:r>
              <a:rPr lang="fr-FR" sz="2100" dirty="0" err="1">
                <a:effectLst/>
                <a:latin typeface="Times New Roman" panose="02020603050405020304" pitchFamily="18" charset="0"/>
                <a:ea typeface="Times New Roman" panose="02020603050405020304" pitchFamily="18" charset="0"/>
                <a:cs typeface="Times New Roman" panose="02020603050405020304" pitchFamily="18" charset="0"/>
              </a:rPr>
              <a:t>Main-d'Œuvre</a:t>
            </a:r>
            <a:r>
              <a:rPr lang="fr-FR" sz="2100" dirty="0">
                <a:effectLst/>
                <a:latin typeface="Times New Roman" panose="02020603050405020304" pitchFamily="18" charset="0"/>
                <a:ea typeface="Times New Roman" panose="02020603050405020304" pitchFamily="18" charset="0"/>
                <a:cs typeface="Times New Roman" panose="02020603050405020304" pitchFamily="18" charset="0"/>
              </a:rPr>
              <a:t> (ONAMO) pour gérer l’emploi.</a:t>
            </a:r>
            <a:endParaRPr lang="fr-FR" sz="21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spcAft>
                <a:spcPts val="1000"/>
              </a:spcAft>
              <a:buSzPts val="1000"/>
              <a:buFont typeface="Symbol" panose="05050102010706020507" pitchFamily="18" charset="2"/>
              <a:buChar char=""/>
              <a:tabLst>
                <a:tab pos="457200" algn="l"/>
              </a:tabLst>
            </a:pPr>
            <a:r>
              <a:rPr lang="fr-FR" sz="2100" dirty="0">
                <a:effectLst/>
                <a:latin typeface="Times New Roman" panose="02020603050405020304" pitchFamily="18" charset="0"/>
                <a:ea typeface="Times New Roman" panose="02020603050405020304" pitchFamily="18" charset="0"/>
                <a:cs typeface="Arial" panose="020B0604020202020204" pitchFamily="34" charset="0"/>
              </a:rPr>
              <a:t>Engagement international :</a:t>
            </a:r>
            <a:endParaRPr lang="fr-FR" sz="2100" dirty="0">
              <a:effectLst/>
              <a:latin typeface="Aptos" panose="020B0004020202020204" pitchFamily="34" charset="0"/>
              <a:ea typeface="Times New Roman" panose="02020603050405020304" pitchFamily="18" charset="0"/>
              <a:cs typeface="Arial" panose="020B0604020202020204" pitchFamily="34" charset="0"/>
            </a:endParaRPr>
          </a:p>
          <a:p>
            <a:pPr marL="742950" lvl="1" indent="-285750">
              <a:spcAft>
                <a:spcPts val="1000"/>
              </a:spcAft>
              <a:buSzPts val="1000"/>
              <a:buFont typeface="Courier New" panose="02070309020205020404" pitchFamily="49" charset="0"/>
              <a:buChar char="o"/>
              <a:tabLst>
                <a:tab pos="914400" algn="l"/>
              </a:tabLst>
            </a:pPr>
            <a:r>
              <a:rPr lang="fr-FR" sz="2100" dirty="0">
                <a:effectLst/>
                <a:latin typeface="Times New Roman" panose="02020603050405020304" pitchFamily="18" charset="0"/>
                <a:ea typeface="Times New Roman" panose="02020603050405020304" pitchFamily="18" charset="0"/>
                <a:cs typeface="Times New Roman" panose="02020603050405020304" pitchFamily="18" charset="0"/>
              </a:rPr>
              <a:t>Ratification de conventions internationales, formant la base des futures lois sociales et du droit du travail algérien.</a:t>
            </a:r>
            <a:endParaRPr lang="fr-FR" sz="21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fr-FR" sz="1050" dirty="0"/>
          </a:p>
        </p:txBody>
      </p:sp>
      <p:pic>
        <p:nvPicPr>
          <p:cNvPr id="26" name="Vidéo 25">
            <a:hlinkClick r:id="" action="ppaction://media"/>
            <a:extLst>
              <a:ext uri="{FF2B5EF4-FFF2-40B4-BE49-F238E27FC236}">
                <a16:creationId xmlns:a16="http://schemas.microsoft.com/office/drawing/2014/main" id="{03848EA7-CC73-736F-AAB7-C79008C82E9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51694566"/>
      </p:ext>
    </p:extLst>
  </p:cSld>
  <p:clrMapOvr>
    <a:masterClrMapping/>
  </p:clrMapOvr>
  <mc:AlternateContent xmlns:mc="http://schemas.openxmlformats.org/markup-compatibility/2006">
    <mc:Choice xmlns:p14="http://schemas.microsoft.com/office/powerpoint/2010/main" Requires="p14">
      <p:transition spd="slow" p14:dur="2000" advTm="65095"/>
    </mc:Choice>
    <mc:Fallback>
      <p:transition spd="slow" advTm="65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6"/>
                </p:tgtEl>
              </p:cMediaNode>
            </p:video>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6"/>
                                        </p:tgtEl>
                                      </p:cBhvr>
                                    </p:cmd>
                                  </p:childTnLst>
                                </p:cTn>
                              </p:par>
                            </p:childTnLst>
                          </p:cTn>
                        </p:par>
                      </p:childTnLst>
                    </p:cTn>
                  </p:par>
                </p:childTnLst>
              </p:cTn>
              <p:nextCondLst>
                <p:cond evt="onClick" delay="0">
                  <p:tgtEl>
                    <p:spTgt spid="2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C97CF8F3-319B-9687-F292-FA83DFCF8431}"/>
              </a:ext>
            </a:extLst>
          </p:cNvPr>
          <p:cNvSpPr>
            <a:spLocks noGrp="1"/>
          </p:cNvSpPr>
          <p:nvPr>
            <p:ph type="title"/>
          </p:nvPr>
        </p:nvSpPr>
        <p:spPr>
          <a:xfrm>
            <a:off x="1371597" y="348865"/>
            <a:ext cx="10044023" cy="877729"/>
          </a:xfrm>
        </p:spPr>
        <p:txBody>
          <a:bodyPr anchor="ctr">
            <a:normAutofit/>
          </a:bodyPr>
          <a:lstStyle/>
          <a:p>
            <a:r>
              <a:rPr kumimoji="0" lang="fr-FR" sz="4000" b="1"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Arial" panose="020B0604020202020204" pitchFamily="34" charset="0"/>
              </a:rPr>
              <a:t>Evolution du droit du travail en Algérie</a:t>
            </a:r>
            <a:endParaRPr lang="fr-FR" sz="4000" dirty="0">
              <a:solidFill>
                <a:srgbClr val="FFFFFF"/>
              </a:solidFill>
            </a:endParaRPr>
          </a:p>
        </p:txBody>
      </p:sp>
      <p:graphicFrame>
        <p:nvGraphicFramePr>
          <p:cNvPr id="5" name="Espace réservé du contenu 2">
            <a:extLst>
              <a:ext uri="{FF2B5EF4-FFF2-40B4-BE49-F238E27FC236}">
                <a16:creationId xmlns:a16="http://schemas.microsoft.com/office/drawing/2014/main" id="{345DF3DE-559F-BACE-6D18-57D22B31D420}"/>
              </a:ext>
            </a:extLst>
          </p:cNvPr>
          <p:cNvGraphicFramePr>
            <a:graphicFrameLocks noGrp="1"/>
          </p:cNvGraphicFramePr>
          <p:nvPr>
            <p:ph idx="1"/>
            <p:extLst>
              <p:ext uri="{D42A27DB-BD31-4B8C-83A1-F6EECF244321}">
                <p14:modId xmlns:p14="http://schemas.microsoft.com/office/powerpoint/2010/main" val="2726417991"/>
              </p:ext>
            </p:extLst>
          </p:nvPr>
        </p:nvGraphicFramePr>
        <p:xfrm>
          <a:off x="644056" y="2107769"/>
          <a:ext cx="10927829" cy="41976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6" name="Vidéo 25">
            <a:hlinkClick r:id="" action="ppaction://media"/>
            <a:extLst>
              <a:ext uri="{FF2B5EF4-FFF2-40B4-BE49-F238E27FC236}">
                <a16:creationId xmlns:a16="http://schemas.microsoft.com/office/drawing/2014/main" id="{F86C5524-D301-A7F0-7BD8-771D19F30C7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31147182"/>
      </p:ext>
    </p:extLst>
  </p:cSld>
  <p:clrMapOvr>
    <a:masterClrMapping/>
  </p:clrMapOvr>
  <mc:AlternateContent xmlns:mc="http://schemas.openxmlformats.org/markup-compatibility/2006">
    <mc:Choice xmlns:p14="http://schemas.microsoft.com/office/powerpoint/2010/main" Requires="p14">
      <p:transition spd="slow" p14:dur="2000" advTm="75741"/>
    </mc:Choice>
    <mc:Fallback>
      <p:transition spd="slow" advTm="75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6"/>
                </p:tgtEl>
              </p:cMediaNode>
            </p:video>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6"/>
                                        </p:tgtEl>
                                      </p:cBhvr>
                                    </p:cmd>
                                  </p:childTnLst>
                                </p:cTn>
                              </p:par>
                            </p:childTnLst>
                          </p:cTn>
                        </p:par>
                      </p:childTnLst>
                    </p:cTn>
                  </p:par>
                </p:childTnLst>
              </p:cTn>
              <p:nextCondLst>
                <p:cond evt="onClick" delay="0">
                  <p:tgtEl>
                    <p:spTgt spid="26"/>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7.9|5.6"/>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868</TotalTime>
  <Words>559</Words>
  <Application>Microsoft Office PowerPoint</Application>
  <PresentationFormat>Grand écran</PresentationFormat>
  <Paragraphs>68</Paragraphs>
  <Slides>5</Slides>
  <Notes>1</Notes>
  <HiddenSlides>0</HiddenSlides>
  <MMClips>5</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5</vt:i4>
      </vt:variant>
    </vt:vector>
  </HeadingPairs>
  <TitlesOfParts>
    <vt:vector size="13" baseType="lpstr">
      <vt:lpstr>Aptos</vt:lpstr>
      <vt:lpstr>Aptos Display</vt:lpstr>
      <vt:lpstr>Arial</vt:lpstr>
      <vt:lpstr>Courier New</vt:lpstr>
      <vt:lpstr>Symbol</vt:lpstr>
      <vt:lpstr>Times New Roman</vt:lpstr>
      <vt:lpstr>Wingdings</vt:lpstr>
      <vt:lpstr>Thème Office</vt:lpstr>
      <vt:lpstr>Droit et relations de travail</vt:lpstr>
      <vt:lpstr>Contenu de la matière</vt:lpstr>
      <vt:lpstr>   :                                                                              Avant l’indépendance (1962) </vt:lpstr>
      <vt:lpstr>Evolution du droit du travail en Algérie</vt:lpstr>
      <vt:lpstr>Evolution du droit du travail en Algérie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Hacene AMRANE</dc:creator>
  <cp:lastModifiedBy>Hacene AMRANE</cp:lastModifiedBy>
  <cp:revision>2</cp:revision>
  <dcterms:created xsi:type="dcterms:W3CDTF">2025-01-05T05:49:31Z</dcterms:created>
  <dcterms:modified xsi:type="dcterms:W3CDTF">2025-01-05T22:35:34Z</dcterms:modified>
</cp:coreProperties>
</file>