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60" r:id="rId5"/>
    <p:sldId id="261" r:id="rId6"/>
    <p:sldId id="262" r:id="rId7"/>
    <p:sldId id="263" r:id="rId8"/>
    <p:sldId id="264" r:id="rId9"/>
    <p:sldId id="265"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9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2792F-8D33-4A9D-B88B-2FEF9BEC517E}" type="datetimeFigureOut">
              <a:rPr lang="fr-FR" smtClean="0"/>
              <a:t>05/01/2025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1A390-1869-4904-BD24-7ED9A5C6CEFE}" type="slidenum">
              <a:rPr lang="fr-FR" smtClean="0"/>
              <a:t>‹N°›</a:t>
            </a:fld>
            <a:endParaRPr lang="fr-FR"/>
          </a:p>
        </p:txBody>
      </p:sp>
    </p:spTree>
    <p:extLst>
      <p:ext uri="{BB962C8B-B14F-4D97-AF65-F5344CB8AC3E}">
        <p14:creationId xmlns:p14="http://schemas.microsoft.com/office/powerpoint/2010/main" val="1892290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AD1A390-1869-4904-BD24-7ED9A5C6CEFE}" type="slidenum">
              <a:rPr lang="fr-FR" smtClean="0"/>
              <a:t>1</a:t>
            </a:fld>
            <a:endParaRPr lang="fr-FR"/>
          </a:p>
        </p:txBody>
      </p:sp>
    </p:spTree>
    <p:extLst>
      <p:ext uri="{BB962C8B-B14F-4D97-AF65-F5344CB8AC3E}">
        <p14:creationId xmlns:p14="http://schemas.microsoft.com/office/powerpoint/2010/main" val="3551226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743F6E-002C-EE28-3E75-BB6D4B66EC6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C20E0DA-2180-0CAA-80B7-10D111AE8A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B7ECDBB-6A15-146E-BC61-36E98697960A}"/>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800ED7BA-7E00-9526-621C-56E0289DC5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32FABD-1D24-8B96-DA71-762530A91643}"/>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3059673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5740F5-9F53-5AEC-369D-1E4C4CCFAFB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B97FDD9-52D3-068C-82DD-021CD88F4EF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3F8B1D-A529-B4B9-2968-6A307E4F730A}"/>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C9904BE3-64BF-E900-D700-01C7473A05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77ABDC-E84F-C764-6C98-03FEAC71DB82}"/>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1284327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7D27B4D-2DE0-5A46-272D-581527E117B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0FFEC5F-03D2-CCE3-B476-7D324AED40E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FC012A-E93A-9F86-32A6-D7046DE8B246}"/>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1774EC38-8765-BE75-3679-0F77E8BD53E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779093-E7AB-E5E0-05AF-AD0541BC83B9}"/>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1963820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543793-E9D4-78D7-AD8F-77564C0971E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F6A3B9-90AA-752F-A75C-68592D6CCDC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04AA719-6913-C428-DABD-C2DB236C9CA5}"/>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A9BB4D07-B645-A415-E67B-AD5F01C9B9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FD7E30D-9ABD-FAD5-7EF5-C148ACF552B2}"/>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3809382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17511B-B69D-03EF-8234-A3D7A591C2D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3B5F130-53A4-04CF-501E-CA75BD21745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6058B0-7AEF-B9A4-344F-0EA8A6851CB4}"/>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2B5A2587-9AAE-2D9F-C95D-5A9DACD529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CBB2BDB-44BE-8A90-34AD-AB32FE655D58}"/>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30317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B44926-77A4-A6BC-5BDC-546786D1781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C44DC1E-E22D-EE3F-8CA0-84F3F7A5DB0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D8E4F30-E094-BD34-EFAB-C88A7707494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32CBEA0-D8A4-EEF9-4930-7BF1C8398C4B}"/>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6" name="Espace réservé du pied de page 5">
            <a:extLst>
              <a:ext uri="{FF2B5EF4-FFF2-40B4-BE49-F238E27FC236}">
                <a16:creationId xmlns:a16="http://schemas.microsoft.com/office/drawing/2014/main" id="{8A08FD1E-104C-62E1-6660-2627B92148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53A3FE2-4663-7FAB-D84F-99A51870146B}"/>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184856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C73686-7768-8F6D-188B-BE5C977DE67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08B56C2-2940-CE06-A2C2-FC1100EF39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4819EE7-7161-2547-1796-F73D4F93D40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65415DD-2F0E-9700-4B8E-AFA71F4EE4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C973777-06DF-1225-FCB2-8356F7A3170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0B95938-1489-45FE-C7D5-04F836BF868E}"/>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8" name="Espace réservé du pied de page 7">
            <a:extLst>
              <a:ext uri="{FF2B5EF4-FFF2-40B4-BE49-F238E27FC236}">
                <a16:creationId xmlns:a16="http://schemas.microsoft.com/office/drawing/2014/main" id="{7A2CC05F-6691-6680-FB9C-00970B99756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D05CA2E-347C-297E-0046-D249098E7113}"/>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393601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339CC-CF72-6B74-1130-8CBDDDE12E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595E7DB-94DF-B9B6-77B6-2038774CCDD2}"/>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4" name="Espace réservé du pied de page 3">
            <a:extLst>
              <a:ext uri="{FF2B5EF4-FFF2-40B4-BE49-F238E27FC236}">
                <a16:creationId xmlns:a16="http://schemas.microsoft.com/office/drawing/2014/main" id="{DF5C280D-7982-82A8-526E-BADB7B45353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A1FCE26-A356-2A54-319C-3D4E93A5F997}"/>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2858680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A658B82-29AD-AA74-10F6-E46BAC98139A}"/>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3" name="Espace réservé du pied de page 2">
            <a:extLst>
              <a:ext uri="{FF2B5EF4-FFF2-40B4-BE49-F238E27FC236}">
                <a16:creationId xmlns:a16="http://schemas.microsoft.com/office/drawing/2014/main" id="{BCC04612-3B3A-2E7D-BDB8-FC563EE756AE}"/>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C27B0EE-DBEF-BA65-2262-DD796A2C7043}"/>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356190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DB08F7-5058-90B1-0E56-4069833F40C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416ED07-B005-50E5-4E58-AD8CD03C34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623CD8A-BE5A-5438-59B4-D65C18886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A853015-52CF-4CFD-32D2-2C8A68EDCC5D}"/>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6" name="Espace réservé du pied de page 5">
            <a:extLst>
              <a:ext uri="{FF2B5EF4-FFF2-40B4-BE49-F238E27FC236}">
                <a16:creationId xmlns:a16="http://schemas.microsoft.com/office/drawing/2014/main" id="{4704C86B-9C53-F3F5-E987-B02786A97B1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DCB20AB-0712-1FC6-F9E5-D727B19E3AC9}"/>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4101958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47511-F73A-CB9D-90A8-AF92BE13879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12C8502-10DA-7572-174D-D525BA4835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5FCE6CE-2B93-22DA-BAD8-B2ABAA5245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277019F-D9F3-D095-CF41-C81FE1605DEA}"/>
              </a:ext>
            </a:extLst>
          </p:cNvPr>
          <p:cNvSpPr>
            <a:spLocks noGrp="1"/>
          </p:cNvSpPr>
          <p:nvPr>
            <p:ph type="dt" sz="half" idx="10"/>
          </p:nvPr>
        </p:nvSpPr>
        <p:spPr/>
        <p:txBody>
          <a:bodyPr/>
          <a:lstStyle/>
          <a:p>
            <a:fld id="{54325A2B-13A8-452C-881A-41628260B929}" type="datetimeFigureOut">
              <a:rPr lang="fr-FR" smtClean="0"/>
              <a:t>05/01/2025</a:t>
            </a:fld>
            <a:endParaRPr lang="fr-FR"/>
          </a:p>
        </p:txBody>
      </p:sp>
      <p:sp>
        <p:nvSpPr>
          <p:cNvPr id="6" name="Espace réservé du pied de page 5">
            <a:extLst>
              <a:ext uri="{FF2B5EF4-FFF2-40B4-BE49-F238E27FC236}">
                <a16:creationId xmlns:a16="http://schemas.microsoft.com/office/drawing/2014/main" id="{49D71EFC-7F8B-BED9-E9C0-382A748361D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9200C61-D784-016A-2228-918402D911F1}"/>
              </a:ext>
            </a:extLst>
          </p:cNvPr>
          <p:cNvSpPr>
            <a:spLocks noGrp="1"/>
          </p:cNvSpPr>
          <p:nvPr>
            <p:ph type="sldNum" sz="quarter" idx="12"/>
          </p:nvPr>
        </p:nvSpPr>
        <p:spPr/>
        <p:txBody>
          <a:bodyPr/>
          <a:lstStyle/>
          <a:p>
            <a:fld id="{71A54B49-508C-4680-8A53-DD29AF744225}" type="slidenum">
              <a:rPr lang="fr-FR" smtClean="0"/>
              <a:t>‹N°›</a:t>
            </a:fld>
            <a:endParaRPr lang="fr-FR"/>
          </a:p>
        </p:txBody>
      </p:sp>
    </p:spTree>
    <p:extLst>
      <p:ext uri="{BB962C8B-B14F-4D97-AF65-F5344CB8AC3E}">
        <p14:creationId xmlns:p14="http://schemas.microsoft.com/office/powerpoint/2010/main" val="403184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810E19-9A2A-CB41-D106-BA56AE542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6BC0B20-6985-B832-481D-E01C718E9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7928F62-688F-7C39-D559-FB7DDBBEB9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325A2B-13A8-452C-881A-41628260B929}" type="datetimeFigureOut">
              <a:rPr lang="fr-FR" smtClean="0"/>
              <a:t>05/01/2025</a:t>
            </a:fld>
            <a:endParaRPr lang="fr-FR"/>
          </a:p>
        </p:txBody>
      </p:sp>
      <p:sp>
        <p:nvSpPr>
          <p:cNvPr id="5" name="Espace réservé du pied de page 4">
            <a:extLst>
              <a:ext uri="{FF2B5EF4-FFF2-40B4-BE49-F238E27FC236}">
                <a16:creationId xmlns:a16="http://schemas.microsoft.com/office/drawing/2014/main" id="{6A59189C-F8DA-A8D0-BF0B-10C936B8B1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815A69E-16B8-B6ED-28C0-8E37C2EDC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A54B49-508C-4680-8A53-DD29AF744225}" type="slidenum">
              <a:rPr lang="fr-FR" smtClean="0"/>
              <a:t>‹N°›</a:t>
            </a:fld>
            <a:endParaRPr lang="fr-FR"/>
          </a:p>
        </p:txBody>
      </p:sp>
    </p:spTree>
    <p:extLst>
      <p:ext uri="{BB962C8B-B14F-4D97-AF65-F5344CB8AC3E}">
        <p14:creationId xmlns:p14="http://schemas.microsoft.com/office/powerpoint/2010/main" val="243091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C02EE-5BD7-3301-833A-82EA8892418C}"/>
              </a:ext>
            </a:extLst>
          </p:cNvPr>
          <p:cNvSpPr>
            <a:spLocks noGrp="1"/>
          </p:cNvSpPr>
          <p:nvPr>
            <p:ph type="title"/>
          </p:nvPr>
        </p:nvSpPr>
        <p:spPr>
          <a:xfrm>
            <a:off x="481013" y="3752849"/>
            <a:ext cx="3290887" cy="2452687"/>
          </a:xfrm>
        </p:spPr>
        <p:txBody>
          <a:bodyPr anchor="ctr">
            <a:normAutofit/>
          </a:bodyPr>
          <a:lstStyle/>
          <a:p>
            <a:pPr algn="ctr"/>
            <a:r>
              <a:rPr lang="fr-FR" sz="3300" b="1" dirty="0">
                <a:effectLst/>
                <a:latin typeface="Times New Roman" panose="02020603050405020304" pitchFamily="18" charset="0"/>
                <a:ea typeface="Aptos" panose="020B0004020202020204" pitchFamily="34" charset="0"/>
              </a:rPr>
              <a:t> Prévention et règlement des conflits collectifs de travail</a:t>
            </a:r>
            <a:endParaRPr lang="fr-FR" sz="3300" dirty="0"/>
          </a:p>
        </p:txBody>
      </p:sp>
      <p:pic>
        <p:nvPicPr>
          <p:cNvPr id="5" name="Picture 4">
            <a:extLst>
              <a:ext uri="{FF2B5EF4-FFF2-40B4-BE49-F238E27FC236}">
                <a16:creationId xmlns:a16="http://schemas.microsoft.com/office/drawing/2014/main" id="{5AF0A502-22E7-0739-713A-EC05DFFD3A06}"/>
              </a:ext>
            </a:extLst>
          </p:cNvPr>
          <p:cNvPicPr>
            <a:picLocks noChangeAspect="1"/>
          </p:cNvPicPr>
          <p:nvPr/>
        </p:nvPicPr>
        <p:blipFill>
          <a:blip r:embed="rId5"/>
          <a:srcRect t="29547" b="163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Espace réservé du contenu 2">
            <a:extLst>
              <a:ext uri="{FF2B5EF4-FFF2-40B4-BE49-F238E27FC236}">
                <a16:creationId xmlns:a16="http://schemas.microsoft.com/office/drawing/2014/main" id="{50ACB2E5-3F89-B554-F6A5-704002755137}"/>
              </a:ext>
            </a:extLst>
          </p:cNvPr>
          <p:cNvSpPr>
            <a:spLocks noGrp="1"/>
          </p:cNvSpPr>
          <p:nvPr>
            <p:ph idx="1"/>
          </p:nvPr>
        </p:nvSpPr>
        <p:spPr>
          <a:xfrm>
            <a:off x="3771900" y="3429000"/>
            <a:ext cx="6456981" cy="3224048"/>
          </a:xfrm>
        </p:spPr>
        <p:txBody>
          <a:bodyPr anchor="ctr">
            <a:normAutofit/>
          </a:bodyPr>
          <a:lstStyle/>
          <a:p>
            <a:pPr>
              <a:spcAft>
                <a:spcPts val="800"/>
              </a:spcAft>
              <a:buFont typeface="Wingdings" panose="05000000000000000000" pitchFamily="2" charset="2"/>
              <a:buChar char="q"/>
            </a:pPr>
            <a:r>
              <a:rPr lang="fr-FR" sz="1800" b="1" kern="100" dirty="0">
                <a:effectLst/>
                <a:latin typeface="Times New Roman" panose="02020603050405020304" pitchFamily="18" charset="0"/>
                <a:ea typeface="Aptos" panose="020B0004020202020204" pitchFamily="34" charset="0"/>
                <a:cs typeface="Arial" panose="020B0604020202020204" pitchFamily="34" charset="0"/>
              </a:rPr>
              <a:t>Définition du conflit collectif de travail :</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0" dirty="0">
                <a:effectLst/>
                <a:latin typeface="Times-Roman"/>
                <a:ea typeface="Aptos" panose="020B0004020202020204" pitchFamily="34" charset="0"/>
                <a:cs typeface="Times-Roman"/>
              </a:rPr>
              <a:t>Selon l’article 2 de la Loi n° 23-08 relative à la prévention, au règlement des conflits collectifs de travail, un conflit collectif de travail, tout conflit régi par les dispositions de la loi n° 23-08  et tout désaccord relatif aux relations socioprofessionnelles et aux conditions générales de travail entre, d’une part un groupe de travailleurs salariés ou leurs représentants syndicaux et, d’autre part un employeur, un groupe d’employeurs ou leurs représentants syndicaux, non résolu dans le cadre des procédures prévues par la présente loi.</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endParaRPr lang="fr-FR" sz="1700" dirty="0"/>
          </a:p>
        </p:txBody>
      </p:sp>
      <p:pic>
        <p:nvPicPr>
          <p:cNvPr id="15" name="Vidéo 14">
            <a:hlinkClick r:id="" action="ppaction://media"/>
            <a:extLst>
              <a:ext uri="{FF2B5EF4-FFF2-40B4-BE49-F238E27FC236}">
                <a16:creationId xmlns:a16="http://schemas.microsoft.com/office/drawing/2014/main" id="{E3B9CF8A-A3C9-2A1B-639B-35E6E138C5C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26192793"/>
      </p:ext>
    </p:extLst>
  </p:cSld>
  <p:clrMapOvr>
    <a:masterClrMapping/>
  </p:clrMapOvr>
  <mc:AlternateContent xmlns:mc="http://schemas.openxmlformats.org/markup-compatibility/2006">
    <mc:Choice xmlns:p14="http://schemas.microsoft.com/office/powerpoint/2010/main" Requires="p14">
      <p:transition spd="slow" p14:dur="2000" advTm="47367"/>
    </mc:Choice>
    <mc:Fallback>
      <p:transition spd="slow" advTm="4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26B85E2-B6F5-4811-FF61-D90F8838F8A0}"/>
              </a:ext>
            </a:extLst>
          </p:cNvPr>
          <p:cNvSpPr>
            <a:spLocks noGrp="1"/>
          </p:cNvSpPr>
          <p:nvPr>
            <p:ph type="title"/>
          </p:nvPr>
        </p:nvSpPr>
        <p:spPr>
          <a:xfrm>
            <a:off x="1371599" y="294538"/>
            <a:ext cx="9895951" cy="1033669"/>
          </a:xfrm>
        </p:spPr>
        <p:txBody>
          <a:bodyPr>
            <a:normAutofit/>
          </a:bodyPr>
          <a:lstStyle/>
          <a:p>
            <a:r>
              <a:rPr kumimoji="0" lang="fr-FR" sz="3400" b="1" i="0" u="none" strike="noStrike" kern="1200" cap="none" spc="0" normalizeH="0" baseline="0" noProof="0">
                <a:ln>
                  <a:noFill/>
                </a:ln>
                <a:solidFill>
                  <a:srgbClr val="FFFFFF"/>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3400">
              <a:solidFill>
                <a:srgbClr val="FFFFFF"/>
              </a:solidFill>
            </a:endParaRPr>
          </a:p>
        </p:txBody>
      </p:sp>
      <p:sp>
        <p:nvSpPr>
          <p:cNvPr id="3" name="Espace réservé du contenu 2">
            <a:extLst>
              <a:ext uri="{FF2B5EF4-FFF2-40B4-BE49-F238E27FC236}">
                <a16:creationId xmlns:a16="http://schemas.microsoft.com/office/drawing/2014/main" id="{8C03773B-2280-688F-342B-F154B16CDDB3}"/>
              </a:ext>
            </a:extLst>
          </p:cNvPr>
          <p:cNvSpPr>
            <a:spLocks noGrp="1"/>
          </p:cNvSpPr>
          <p:nvPr>
            <p:ph idx="1"/>
          </p:nvPr>
        </p:nvSpPr>
        <p:spPr>
          <a:xfrm>
            <a:off x="268014" y="1734207"/>
            <a:ext cx="11619185" cy="4966138"/>
          </a:xfrm>
        </p:spPr>
        <p:txBody>
          <a:bodyPr anchor="ctr">
            <a:normAutofit/>
          </a:bodyPr>
          <a:lstStyle/>
          <a:p>
            <a:pPr>
              <a:spcAft>
                <a:spcPts val="800"/>
              </a:spcAft>
              <a:buFont typeface="Wingdings" panose="05000000000000000000" pitchFamily="2" charset="2"/>
              <a:buChar char="q"/>
            </a:pPr>
            <a:r>
              <a:rPr lang="fr-FR" sz="1400" b="1" kern="0" dirty="0">
                <a:effectLst/>
                <a:latin typeface="Times-Roman"/>
                <a:ea typeface="Aptos" panose="020B0004020202020204" pitchFamily="34" charset="0"/>
                <a:cs typeface="Times-Roman"/>
              </a:rPr>
              <a:t> </a:t>
            </a:r>
            <a:r>
              <a:rPr lang="fr-FR" sz="2400" b="1" kern="0" dirty="0">
                <a:latin typeface="Times-Roman"/>
              </a:rPr>
              <a:t>Prévention</a:t>
            </a:r>
            <a:r>
              <a:rPr lang="fr-FR" sz="2400" b="1" kern="0" dirty="0">
                <a:effectLst/>
                <a:latin typeface="Times-Roman"/>
                <a:ea typeface="Aptos" panose="020B0004020202020204" pitchFamily="34" charset="0"/>
                <a:cs typeface="Times-Roman"/>
              </a:rPr>
              <a:t> et règlement des conflits collectifs de travail </a:t>
            </a:r>
            <a:endParaRPr lang="fr-FR" sz="2400"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buFont typeface="Wingdings" panose="05000000000000000000" pitchFamily="2" charset="2"/>
              <a:buChar char="§"/>
            </a:pPr>
            <a:r>
              <a:rPr lang="fr-FR" sz="2000" b="1" kern="0" dirty="0">
                <a:effectLst/>
                <a:latin typeface="Times-Roman"/>
                <a:ea typeface="Aptos" panose="020B0004020202020204" pitchFamily="34" charset="0"/>
                <a:cs typeface="Times-Roman"/>
              </a:rPr>
              <a:t>Prévention des conflits collectifs de travail</a:t>
            </a:r>
            <a:endParaRPr lang="fr-FR" sz="2000" kern="100" dirty="0">
              <a:effectLst/>
              <a:latin typeface="Aptos" panose="020B0004020202020204" pitchFamily="34" charset="0"/>
              <a:ea typeface="Aptos" panose="020B0004020202020204" pitchFamily="34" charset="0"/>
              <a:cs typeface="Arial" panose="020B0604020202020204" pitchFamily="34" charset="0"/>
            </a:endParaRPr>
          </a:p>
          <a:p>
            <a:r>
              <a:rPr lang="fr-FR" sz="1800" dirty="0">
                <a:effectLst/>
                <a:latin typeface="Times New Roman" panose="02020603050405020304" pitchFamily="18" charset="0"/>
                <a:ea typeface="Times New Roman" panose="02020603050405020304" pitchFamily="18" charset="0"/>
              </a:rPr>
              <a:t>Afin de prévenir d’éventuels conflits de travail au sein des organismes employeurs, il est demandé aux employeurs et les représentants des travailleurs dans l’article 5 de la loi 23-08 d’organiser obligatoirement des réunions périodiques afin de discuter ensemble de l'état des relations socioprofessionnelles et des conditions générales de travail au sein des organismes employeurs.</a:t>
            </a:r>
          </a:p>
          <a:p>
            <a:r>
              <a:rPr lang="fr-FR" sz="1800" dirty="0">
                <a:effectLst/>
                <a:latin typeface="Times New Roman" panose="02020603050405020304" pitchFamily="18" charset="0"/>
                <a:ea typeface="Times New Roman" panose="02020603050405020304" pitchFamily="18" charset="0"/>
              </a:rPr>
              <a:t>Quant à la fréquence des réunions, elle est définie par les conventions ou accords collectives conclus entre les employeurs et les représentants des travailleurs. Si la périodicité des réunions n’est pas définie dans les clauses conventionnelles, ces réunions doivent se tenir, au moins une fois par semestre </a:t>
            </a:r>
          </a:p>
          <a:p>
            <a:r>
              <a:rPr lang="fr-FR" sz="1800" dirty="0">
                <a:effectLst/>
                <a:latin typeface="Times New Roman" panose="02020603050405020304" pitchFamily="18" charset="0"/>
                <a:ea typeface="Times New Roman" panose="02020603050405020304" pitchFamily="18" charset="0"/>
              </a:rPr>
              <a:t>Si les conflits collectifs de travail ne peuvent être réglés directement, à l’amiable lors des réunions périodiques ou par l’application des dispositions des conventions ou accords collectifs, l’article 6 stipule qu’ils doivent obligatoirement être soumis aux procédures de conciliation, de médiation et, si nécessaire, d’arbitrage.</a:t>
            </a:r>
          </a:p>
          <a:p>
            <a:r>
              <a:rPr lang="fr-FR" sz="1800" dirty="0">
                <a:effectLst/>
                <a:latin typeface="Times New Roman" panose="02020603050405020304" pitchFamily="18" charset="0"/>
                <a:ea typeface="Times New Roman" panose="02020603050405020304" pitchFamily="18" charset="0"/>
              </a:rPr>
              <a:t>Dans les institutions et administrations publiques, la situation des relations socioprofessionnelles est examinée dans les réunions périodiques, entre les représentants des travailleurs et les représentants habilités des institutions et administrations publiques concernées.</a:t>
            </a:r>
          </a:p>
          <a:p>
            <a:endParaRPr lang="fr-FR" sz="1400" dirty="0"/>
          </a:p>
        </p:txBody>
      </p:sp>
      <p:pic>
        <p:nvPicPr>
          <p:cNvPr id="26" name="Vidéo 25">
            <a:hlinkClick r:id="" action="ppaction://media"/>
            <a:extLst>
              <a:ext uri="{FF2B5EF4-FFF2-40B4-BE49-F238E27FC236}">
                <a16:creationId xmlns:a16="http://schemas.microsoft.com/office/drawing/2014/main" id="{9055C5C5-96DA-2651-2133-B15219E8973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8813540"/>
      </p:ext>
    </p:extLst>
  </p:cSld>
  <p:clrMapOvr>
    <a:masterClrMapping/>
  </p:clrMapOvr>
  <mc:AlternateContent xmlns:mc="http://schemas.openxmlformats.org/markup-compatibility/2006">
    <mc:Choice xmlns:p14="http://schemas.microsoft.com/office/powerpoint/2010/main" Requires="p14">
      <p:transition spd="slow" p14:dur="2000" advTm="97487"/>
    </mc:Choice>
    <mc:Fallback>
      <p:transition spd="slow" advTm="97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A2572DE-CFC2-EC25-1680-FDAC76523094}"/>
              </a:ext>
            </a:extLst>
          </p:cNvPr>
          <p:cNvSpPr>
            <a:spLocks noGrp="1"/>
          </p:cNvSpPr>
          <p:nvPr>
            <p:ph type="title"/>
          </p:nvPr>
        </p:nvSpPr>
        <p:spPr>
          <a:xfrm>
            <a:off x="1371599" y="294538"/>
            <a:ext cx="9895951" cy="1033669"/>
          </a:xfrm>
        </p:spPr>
        <p:txBody>
          <a:bodyPr>
            <a:normAutofit/>
          </a:bodyPr>
          <a:lstStyle/>
          <a:p>
            <a:r>
              <a:rPr kumimoji="0" lang="fr-FR" sz="3400" b="1" i="0" u="none" strike="noStrike" kern="1200" cap="none" spc="0" normalizeH="0" baseline="0" noProof="0">
                <a:ln>
                  <a:noFill/>
                </a:ln>
                <a:solidFill>
                  <a:srgbClr val="FFFFFF"/>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3400">
              <a:solidFill>
                <a:srgbClr val="FFFFFF"/>
              </a:solidFill>
            </a:endParaRPr>
          </a:p>
        </p:txBody>
      </p:sp>
      <p:sp>
        <p:nvSpPr>
          <p:cNvPr id="3" name="Espace réservé du contenu 2">
            <a:extLst>
              <a:ext uri="{FF2B5EF4-FFF2-40B4-BE49-F238E27FC236}">
                <a16:creationId xmlns:a16="http://schemas.microsoft.com/office/drawing/2014/main" id="{92228C14-786F-A001-502C-8216FFC8EBB5}"/>
              </a:ext>
            </a:extLst>
          </p:cNvPr>
          <p:cNvSpPr>
            <a:spLocks noGrp="1"/>
          </p:cNvSpPr>
          <p:nvPr>
            <p:ph idx="1"/>
          </p:nvPr>
        </p:nvSpPr>
        <p:spPr>
          <a:xfrm>
            <a:off x="268014" y="1622744"/>
            <a:ext cx="11732645" cy="4940717"/>
          </a:xfrm>
        </p:spPr>
        <p:txBody>
          <a:bodyPr anchor="ctr">
            <a:normAutofit/>
          </a:bodyPr>
          <a:lstStyle/>
          <a:p>
            <a:pPr>
              <a:spcAft>
                <a:spcPts val="800"/>
              </a:spcAft>
            </a:pPr>
            <a:r>
              <a:rPr lang="fr-FR" sz="1700" b="1" kern="0" dirty="0">
                <a:effectLst/>
                <a:latin typeface="Times-Roman"/>
                <a:ea typeface="Aptos" panose="020B0004020202020204" pitchFamily="34" charset="0"/>
                <a:cs typeface="Times-Roman"/>
              </a:rPr>
              <a:t>2.2.2 La conciliation</a:t>
            </a:r>
            <a:endParaRPr lang="fr-FR" sz="17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rtl="0">
              <a:spcAft>
                <a:spcPts val="800"/>
              </a:spcAft>
              <a:buFont typeface="Symbol" panose="05050102010706020507" pitchFamily="18" charset="2"/>
              <a:buChar char=""/>
            </a:pPr>
            <a:r>
              <a:rPr lang="fr-FR" sz="1700" kern="0" dirty="0">
                <a:effectLst/>
                <a:latin typeface="Times-Roman"/>
                <a:ea typeface="Aptos" panose="020B0004020202020204" pitchFamily="34" charset="0"/>
                <a:cs typeface="Times-Roman"/>
              </a:rPr>
              <a:t>Comme il a été mentionné plus haut dans le règlement des conflits individuels, la conciliation, selon l’article 4, est un mode de règlement amiable des conflits collectifs de travail, avec l’aide d’un tiers dénommé « conciliateur », dont la mention peut être faite dans la convention ou l’accord collectif de travail. La conciliation a pour objet de rapprocher les parties du conflit, de les affronter et de tenter de trouver un accord à l'amiable.</a:t>
            </a:r>
            <a:r>
              <a:rPr lang="fr-FR" sz="1700" b="1" kern="0" dirty="0">
                <a:effectLst/>
                <a:latin typeface="Times-Roman"/>
                <a:ea typeface="Aptos" panose="020B0004020202020204" pitchFamily="34" charset="0"/>
                <a:cs typeface="Times-Roman"/>
              </a:rPr>
              <a:t> </a:t>
            </a:r>
          </a:p>
          <a:p>
            <a:pPr marL="342900" lvl="0" indent="-342900" rtl="0">
              <a:spcAft>
                <a:spcPts val="800"/>
              </a:spcAft>
              <a:buFont typeface="Symbol" panose="05050102010706020507" pitchFamily="18" charset="2"/>
              <a:buChar char=""/>
            </a:pPr>
            <a:r>
              <a:rPr lang="fr-FR" sz="1700" b="1" kern="0" dirty="0">
                <a:effectLst/>
                <a:latin typeface="Times-Roman"/>
                <a:ea typeface="Aptos" panose="020B0004020202020204" pitchFamily="34" charset="0"/>
                <a:cs typeface="Times-Roman"/>
              </a:rPr>
              <a:t>Dans</a:t>
            </a:r>
            <a:r>
              <a:rPr lang="fr-FR" sz="1700" kern="0" dirty="0">
                <a:effectLst/>
                <a:latin typeface="Times-Roman"/>
                <a:ea typeface="Aptos" panose="020B0004020202020204" pitchFamily="34" charset="0"/>
                <a:cs typeface="Times-Roman"/>
              </a:rPr>
              <a:t> </a:t>
            </a:r>
            <a:r>
              <a:rPr lang="fr-FR" sz="1700" b="1" kern="0" dirty="0">
                <a:effectLst/>
                <a:latin typeface="Times-Roman"/>
                <a:ea typeface="Aptos" panose="020B0004020202020204" pitchFamily="34" charset="0"/>
                <a:cs typeface="Times-Roman"/>
              </a:rPr>
              <a:t>les organismes employeurs du secteur économique</a:t>
            </a:r>
            <a:endParaRPr lang="fr-FR" sz="1700"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fr-FR" sz="1700" kern="0" dirty="0">
                <a:effectLst/>
                <a:latin typeface="Times-Roman"/>
                <a:ea typeface="Aptos" panose="020B0004020202020204" pitchFamily="34" charset="0"/>
                <a:cs typeface="Times-Roman"/>
              </a:rPr>
              <a:t>Si les conflits ne sont réglés dans les réunion périodiques, par l’application des procédures de conciliation prévues par les conventions ou les accords collectifs (conciliation interne), l’inspecteur de travail sera saisi par la partie la plus diligente pour engager les procédures de conciliation externe.</a:t>
            </a:r>
            <a:endParaRPr lang="fr-FR" sz="1700" kern="100" dirty="0">
              <a:effectLst/>
              <a:latin typeface="Aptos" panose="020B0004020202020204" pitchFamily="34" charset="0"/>
              <a:ea typeface="Aptos" panose="020B0004020202020204" pitchFamily="34" charset="0"/>
              <a:cs typeface="Arial" panose="020B0604020202020204" pitchFamily="34" charset="0"/>
            </a:endParaRPr>
          </a:p>
          <a:p>
            <a:pPr algn="just">
              <a:lnSpc>
                <a:spcPct val="150000"/>
              </a:lnSpc>
              <a:spcAft>
                <a:spcPts val="800"/>
              </a:spcAft>
            </a:pPr>
            <a:r>
              <a:rPr lang="fr-FR" sz="1800" kern="0" dirty="0">
                <a:solidFill>
                  <a:srgbClr val="191919"/>
                </a:solidFill>
                <a:effectLst/>
                <a:latin typeface="Times-Roman"/>
                <a:ea typeface="Aptos" panose="020B0004020202020204" pitchFamily="34" charset="0"/>
                <a:cs typeface="Times-Roman"/>
              </a:rPr>
              <a:t>En cas d'échec total ou partiel de la conciliation, le conflit collectif de travail doit être soumis à une procédure de médiation dans un délai de 15 jours ouvrables après le procès-verbal de carence ou de non-conciliation.</a:t>
            </a:r>
            <a:endParaRPr lang="fr-FR" sz="1600"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endParaRPr lang="fr-FR" sz="1700" kern="100" dirty="0">
              <a:effectLst/>
              <a:latin typeface="Aptos" panose="020B0004020202020204" pitchFamily="34" charset="0"/>
              <a:ea typeface="Aptos" panose="020B0004020202020204" pitchFamily="34" charset="0"/>
              <a:cs typeface="Arial" panose="020B0604020202020204" pitchFamily="34" charset="0"/>
            </a:endParaRPr>
          </a:p>
          <a:p>
            <a:endParaRPr lang="fr-FR" sz="1700" dirty="0"/>
          </a:p>
        </p:txBody>
      </p:sp>
      <p:pic>
        <p:nvPicPr>
          <p:cNvPr id="13" name="Vidéo 12">
            <a:hlinkClick r:id="" action="ppaction://media"/>
            <a:extLst>
              <a:ext uri="{FF2B5EF4-FFF2-40B4-BE49-F238E27FC236}">
                <a16:creationId xmlns:a16="http://schemas.microsoft.com/office/drawing/2014/main" id="{ED07F986-9F7A-DA56-836C-D606CCF246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3815857"/>
      </p:ext>
    </p:extLst>
  </p:cSld>
  <p:clrMapOvr>
    <a:masterClrMapping/>
  </p:clrMapOvr>
  <mc:AlternateContent xmlns:mc="http://schemas.openxmlformats.org/markup-compatibility/2006">
    <mc:Choice xmlns:p14="http://schemas.microsoft.com/office/powerpoint/2010/main" Requires="p14">
      <p:transition spd="slow" p14:dur="2000" advTm="100190"/>
    </mc:Choice>
    <mc:Fallback>
      <p:transition spd="slow" advTm="10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16F6AC9-5FF0-42A7-99FB-A40C2F708A82}"/>
              </a:ext>
            </a:extLst>
          </p:cNvPr>
          <p:cNvSpPr>
            <a:spLocks noGrp="1"/>
          </p:cNvSpPr>
          <p:nvPr>
            <p:ph type="title"/>
          </p:nvPr>
        </p:nvSpPr>
        <p:spPr>
          <a:xfrm>
            <a:off x="1371599" y="294538"/>
            <a:ext cx="9895951" cy="1033669"/>
          </a:xfrm>
        </p:spPr>
        <p:txBody>
          <a:bodyPr>
            <a:normAutofit/>
          </a:bodyPr>
          <a:lstStyle/>
          <a:p>
            <a:r>
              <a:rPr kumimoji="0" lang="fr-FR" sz="3400" b="1" i="0" u="none" strike="noStrike" kern="1200" cap="none" spc="0" normalizeH="0" baseline="0" noProof="0">
                <a:ln>
                  <a:noFill/>
                </a:ln>
                <a:solidFill>
                  <a:srgbClr val="FFFFFF"/>
                </a:solidFill>
                <a:effectLst/>
                <a:uLnTx/>
                <a:uFillTx/>
                <a:latin typeface="Times New Roman" panose="02020603050405020304" pitchFamily="18" charset="0"/>
                <a:ea typeface="Aptos" panose="020B0004020202020204" pitchFamily="34" charset="0"/>
                <a:cs typeface="+mj-cs"/>
              </a:rPr>
              <a:t> Prévention et règlement des conflits collectifs de travail</a:t>
            </a:r>
            <a:endParaRPr lang="fr-FR" sz="3400">
              <a:solidFill>
                <a:srgbClr val="FFFFFF"/>
              </a:solidFill>
            </a:endParaRPr>
          </a:p>
        </p:txBody>
      </p:sp>
      <p:sp>
        <p:nvSpPr>
          <p:cNvPr id="3" name="Espace réservé du contenu 2">
            <a:extLst>
              <a:ext uri="{FF2B5EF4-FFF2-40B4-BE49-F238E27FC236}">
                <a16:creationId xmlns:a16="http://schemas.microsoft.com/office/drawing/2014/main" id="{C1AF04EF-75A9-1E8A-71D4-BEFDAB017D07}"/>
              </a:ext>
            </a:extLst>
          </p:cNvPr>
          <p:cNvSpPr>
            <a:spLocks noGrp="1"/>
          </p:cNvSpPr>
          <p:nvPr>
            <p:ph idx="1"/>
          </p:nvPr>
        </p:nvSpPr>
        <p:spPr>
          <a:xfrm>
            <a:off x="201478" y="1734207"/>
            <a:ext cx="11878009" cy="4997669"/>
          </a:xfrm>
        </p:spPr>
        <p:txBody>
          <a:bodyPr anchor="ctr">
            <a:normAutofit fontScale="92500" lnSpcReduction="20000"/>
          </a:bodyPr>
          <a:lstStyle/>
          <a:p>
            <a:pPr marL="342900" lvl="0" indent="-342900" rtl="0">
              <a:spcAft>
                <a:spcPts val="800"/>
              </a:spcAft>
              <a:buFont typeface="Symbol" panose="05050102010706020507" pitchFamily="18" charset="2"/>
              <a:buChar char=""/>
            </a:pPr>
            <a:r>
              <a:rPr lang="fr-FR" sz="2200" b="1" kern="0" dirty="0">
                <a:effectLst/>
                <a:latin typeface="Times-Roman"/>
                <a:ea typeface="Aptos" panose="020B0004020202020204" pitchFamily="34" charset="0"/>
                <a:cs typeface="Times-Roman"/>
              </a:rPr>
              <a:t>Dans les institutions et administrations publiques</a:t>
            </a:r>
            <a:endParaRPr lang="fr-FR" sz="2200" kern="100" dirty="0">
              <a:effectLst/>
              <a:latin typeface="Aptos" panose="020B0004020202020204" pitchFamily="34" charset="0"/>
              <a:ea typeface="Aptos" panose="020B0004020202020204" pitchFamily="34" charset="0"/>
              <a:cs typeface="Arial" panose="020B0604020202020204" pitchFamily="34" charset="0"/>
            </a:endParaRPr>
          </a:p>
          <a:p>
            <a:pPr>
              <a:spcAft>
                <a:spcPts val="800"/>
              </a:spcAft>
            </a:pPr>
            <a:r>
              <a:rPr lang="fr-FR" sz="1800" kern="0" dirty="0">
                <a:effectLst/>
                <a:latin typeface="Times-Roman"/>
                <a:ea typeface="Aptos" panose="020B0004020202020204" pitchFamily="34" charset="0"/>
                <a:cs typeface="Times-Roman"/>
              </a:rPr>
              <a:t>En cas de conflit collectif de travail entre les deux parties, les représentants des travailleurs peuvent saisir en recours :</a:t>
            </a:r>
            <a:endParaRPr lang="fr-FR" sz="1800" kern="1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spcAft>
                <a:spcPts val="800"/>
              </a:spcAft>
              <a:buSzPts val="1000"/>
              <a:buFont typeface="Symbol" panose="05050102010706020507" pitchFamily="18" charset="2"/>
              <a:buChar char=""/>
              <a:tabLst>
                <a:tab pos="457200" algn="l"/>
              </a:tabLst>
            </a:pPr>
            <a:r>
              <a:rPr lang="fr-FR" sz="1800" kern="0" dirty="0">
                <a:latin typeface="Times-Roman"/>
              </a:rPr>
              <a:t>Les autorités publiques compétentes au niveau local (commune ou wilaya) pour les institutions ou administrations concernées.</a:t>
            </a:r>
          </a:p>
          <a:p>
            <a:pPr marL="342900" lvl="0" indent="-342900">
              <a:spcAft>
                <a:spcPts val="800"/>
              </a:spcAft>
              <a:buSzPts val="1000"/>
              <a:buFont typeface="Symbol" panose="05050102010706020507" pitchFamily="18" charset="2"/>
              <a:buChar char=""/>
              <a:tabLst>
                <a:tab pos="457200" algn="l"/>
              </a:tabLst>
            </a:pPr>
            <a:r>
              <a:rPr lang="fr-FR" sz="1800" kern="0" dirty="0">
                <a:latin typeface="Times-Roman"/>
              </a:rPr>
              <a:t>Les ministres ou leurs représentants habilités, lorsque les institutions relèvent de leur compétence ou si le conflit a un caractère régional ou national.</a:t>
            </a:r>
          </a:p>
          <a:p>
            <a:r>
              <a:rPr lang="fr-FR" sz="1800" kern="0" dirty="0">
                <a:latin typeface="Times-Roman"/>
              </a:rPr>
              <a:t>Si les questions du recours ne sont pas réglées, l'autorité hiérarchique supérieure convoque les parties à une réunion de conciliation dans les huit jours ouvrables suivant sa saisine, en présence des représentants de l'autorité chargée de la fonction publique et de l'inspection du travail compétente.</a:t>
            </a:r>
          </a:p>
          <a:p>
            <a:r>
              <a:rPr lang="fr-FR" sz="1800" kern="0" dirty="0">
                <a:latin typeface="Times-Roman"/>
              </a:rPr>
              <a:t>Si, lors de la réunion de conciliation, il est constaté que le conflit collectif de travail concerne la non-application d'une obligation légale ou réglementaire, l'autorité hiérarchique supérieure prend les mesures nécessaires pour assurer son application, dans un délai de 30 jour ouvrable à compter de la saisine.</a:t>
            </a:r>
          </a:p>
          <a:p>
            <a:r>
              <a:rPr lang="fr-FR" sz="1800" kern="0" dirty="0">
                <a:latin typeface="Times-Roman"/>
              </a:rPr>
              <a:t>Si, lors de la réunion de conciliation, il est constaté que le conflit collectif de travail porte sur des interprétations de dispositions légales ou réglementaires, ou sur des questions non couvertes par la législation en vigueur, l'autorité hiérarchique supérieure saisit l'autorité chargée de la fonction publique. Celle-ci soumet les questions en conflit au conseil paritaire de la fonction publique.</a:t>
            </a:r>
          </a:p>
          <a:p>
            <a:r>
              <a:rPr lang="fr-FR" sz="1800" kern="0" dirty="0">
                <a:latin typeface="Times-Roman"/>
              </a:rPr>
              <a:t>À l'issue de la procédure de conciliation, qui ne peut dépasser 15 jours ouvrables à partir de la première réunion, l'autorité hiérarchique supérieure rédige un procès-verbal signé par les parties. Ce document consigne les accords obtenus et, le cas échéant, les propositions soumises à l'autorité chargée de la fonction publique concernant la gestion des questions non résolues dans le conflit collectif de travail.</a:t>
            </a:r>
          </a:p>
          <a:p>
            <a:endParaRPr lang="fr-FR" sz="1600" dirty="0"/>
          </a:p>
        </p:txBody>
      </p:sp>
      <p:pic>
        <p:nvPicPr>
          <p:cNvPr id="6" name="Vidéo 5">
            <a:hlinkClick r:id="" action="ppaction://media"/>
            <a:extLst>
              <a:ext uri="{FF2B5EF4-FFF2-40B4-BE49-F238E27FC236}">
                <a16:creationId xmlns:a16="http://schemas.microsoft.com/office/drawing/2014/main" id="{E7289169-9B62-173D-99F7-1105EB2545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28060280"/>
      </p:ext>
    </p:extLst>
  </p:cSld>
  <p:clrMapOvr>
    <a:masterClrMapping/>
  </p:clrMapOvr>
  <mc:AlternateContent xmlns:mc="http://schemas.openxmlformats.org/markup-compatibility/2006">
    <mc:Choice xmlns:p14="http://schemas.microsoft.com/office/powerpoint/2010/main" Requires="p14">
      <p:transition spd="slow" p14:dur="2000" advTm="133014"/>
    </mc:Choice>
    <mc:Fallback>
      <p:transition spd="slow" advTm="13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E2562E3-9990-4A8F-7A75-A4198B603399}"/>
              </a:ext>
            </a:extLst>
          </p:cNvPr>
          <p:cNvSpPr>
            <a:spLocks noGrp="1"/>
          </p:cNvSpPr>
          <p:nvPr>
            <p:ph type="title"/>
          </p:nvPr>
        </p:nvSpPr>
        <p:spPr>
          <a:xfrm>
            <a:off x="466722" y="586855"/>
            <a:ext cx="3201366" cy="3387497"/>
          </a:xfrm>
        </p:spPr>
        <p:txBody>
          <a:bodyPr anchor="b">
            <a:normAutofit/>
          </a:bodyPr>
          <a:lstStyle/>
          <a:p>
            <a:pPr algn="ctr"/>
            <a:r>
              <a:rPr kumimoji="0" lang="fr-FR" sz="4000" b="1" i="0" u="none" strike="noStrike" kern="1200" cap="none" spc="0" normalizeH="0" baseline="0" noProof="0" dirty="0">
                <a:ln>
                  <a:noFill/>
                </a:ln>
                <a:solidFill>
                  <a:srgbClr val="FFFFFF"/>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4000" dirty="0">
              <a:solidFill>
                <a:srgbClr val="FFFFFF"/>
              </a:solidFill>
            </a:endParaRPr>
          </a:p>
        </p:txBody>
      </p:sp>
      <p:sp>
        <p:nvSpPr>
          <p:cNvPr id="3" name="Espace réservé du contenu 2">
            <a:extLst>
              <a:ext uri="{FF2B5EF4-FFF2-40B4-BE49-F238E27FC236}">
                <a16:creationId xmlns:a16="http://schemas.microsoft.com/office/drawing/2014/main" id="{AC243DD2-021B-0CF2-4148-AA2FA9A41BEC}"/>
              </a:ext>
            </a:extLst>
          </p:cNvPr>
          <p:cNvSpPr>
            <a:spLocks noGrp="1"/>
          </p:cNvSpPr>
          <p:nvPr>
            <p:ph idx="1"/>
          </p:nvPr>
        </p:nvSpPr>
        <p:spPr>
          <a:xfrm>
            <a:off x="4134811" y="378372"/>
            <a:ext cx="7891874" cy="5817155"/>
          </a:xfrm>
        </p:spPr>
        <p:txBody>
          <a:bodyPr anchor="ctr">
            <a:normAutofit/>
          </a:bodyPr>
          <a:lstStyle/>
          <a:p>
            <a:pPr>
              <a:spcAft>
                <a:spcPts val="800"/>
              </a:spcAft>
              <a:buFont typeface="Wingdings" panose="05000000000000000000" pitchFamily="2" charset="2"/>
              <a:buChar char="q"/>
            </a:pPr>
            <a:r>
              <a:rPr lang="fr-FR" b="1" kern="0" dirty="0">
                <a:effectLst/>
                <a:latin typeface="Times-Roman"/>
                <a:ea typeface="Aptos" panose="020B0004020202020204" pitchFamily="34" charset="0"/>
                <a:cs typeface="Times-Roman"/>
              </a:rPr>
              <a:t>La médiation</a:t>
            </a:r>
            <a:endParaRPr lang="fr-FR"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000" kern="0" dirty="0">
                <a:effectLst/>
                <a:latin typeface="Times-Roman"/>
                <a:ea typeface="Aptos" panose="020B0004020202020204" pitchFamily="34" charset="0"/>
                <a:cs typeface="Times-Roman"/>
              </a:rPr>
              <a:t>Selon l’article 4 de la loi 23-08, la médiation est une procédure par laquelle les conflits collectifs de travail sont confiés à un tiers dénommé « médiateur » choisi, d’un commun accord, parmi les personnes figurant sur la liste des médiateurs -le ministre chargé du travail établit la liste, après consultation des organisations syndicales et des employeurs les plus représentatives à l’échelle nationales- dont la mission est de proposer un règlement amiable du conflit collectif. </a:t>
            </a:r>
            <a:endParaRPr lang="fr-FR" sz="2000" kern="100" dirty="0">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000" kern="0" dirty="0">
                <a:effectLst/>
                <a:latin typeface="Times-Roman"/>
                <a:ea typeface="Aptos" panose="020B0004020202020204" pitchFamily="34" charset="0"/>
                <a:cs typeface="Times-Roman"/>
              </a:rPr>
              <a:t>Les médiateurs sont choisis parmi les personnalités reconnues pour leur compétence dans le domaine juridique et social, leur autorité morale, leur expertise, leur impartialité, leur probité et leur attachement aux principes de justice sociale et d’équité.</a:t>
            </a:r>
            <a:endParaRPr lang="fr-FR" sz="2000" kern="100" dirty="0">
              <a:effectLst/>
              <a:latin typeface="Aptos" panose="020B0004020202020204" pitchFamily="34" charset="0"/>
              <a:ea typeface="Aptos" panose="020B0004020202020204" pitchFamily="34" charset="0"/>
              <a:cs typeface="Arial" panose="020B0604020202020204" pitchFamily="34" charset="0"/>
            </a:endParaRPr>
          </a:p>
          <a:p>
            <a:endParaRPr lang="fr-FR" sz="2000" dirty="0"/>
          </a:p>
        </p:txBody>
      </p:sp>
      <p:pic>
        <p:nvPicPr>
          <p:cNvPr id="6" name="Vidéo 5">
            <a:hlinkClick r:id="" action="ppaction://media"/>
            <a:extLst>
              <a:ext uri="{FF2B5EF4-FFF2-40B4-BE49-F238E27FC236}">
                <a16:creationId xmlns:a16="http://schemas.microsoft.com/office/drawing/2014/main" id="{D40B090A-3244-B520-7206-D4F7DEE8DA1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52598586"/>
      </p:ext>
    </p:extLst>
  </p:cSld>
  <p:clrMapOvr>
    <a:masterClrMapping/>
  </p:clrMapOvr>
  <mc:AlternateContent xmlns:mc="http://schemas.openxmlformats.org/markup-compatibility/2006">
    <mc:Choice xmlns:p14="http://schemas.microsoft.com/office/powerpoint/2010/main" Requires="p14">
      <p:transition spd="slow" p14:dur="2000" advTm="79850"/>
    </mc:Choice>
    <mc:Fallback>
      <p:transition spd="slow" advTm="79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9AC753B-FA2F-A7D1-0610-CBEEDCE7BAE7}"/>
              </a:ext>
            </a:extLst>
          </p:cNvPr>
          <p:cNvSpPr>
            <a:spLocks noGrp="1"/>
          </p:cNvSpPr>
          <p:nvPr>
            <p:ph type="title"/>
          </p:nvPr>
        </p:nvSpPr>
        <p:spPr>
          <a:xfrm>
            <a:off x="216976" y="98660"/>
            <a:ext cx="7718155" cy="736352"/>
          </a:xfrm>
        </p:spPr>
        <p:txBody>
          <a:bodyPr>
            <a:noAutofit/>
          </a:bodyPr>
          <a:lstStyle/>
          <a:p>
            <a:pPr algn="ctr"/>
            <a:r>
              <a:rPr kumimoji="0" lang="fr-FR" sz="2800" b="1" i="0" u="none" strike="noStrike" kern="1200" cap="none" spc="0" normalizeH="0" baseline="0" noProof="0" dirty="0">
                <a:ln>
                  <a:noFill/>
                </a:ln>
                <a:solidFill>
                  <a:schemeClr val="tx2"/>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2800" dirty="0">
              <a:solidFill>
                <a:schemeClr val="tx2"/>
              </a:solidFill>
            </a:endParaRPr>
          </a:p>
        </p:txBody>
      </p:sp>
      <p:sp>
        <p:nvSpPr>
          <p:cNvPr id="3" name="Espace réservé du contenu 2">
            <a:extLst>
              <a:ext uri="{FF2B5EF4-FFF2-40B4-BE49-F238E27FC236}">
                <a16:creationId xmlns:a16="http://schemas.microsoft.com/office/drawing/2014/main" id="{356A2C9F-4987-9E2F-61E8-3661DBEF7D4F}"/>
              </a:ext>
            </a:extLst>
          </p:cNvPr>
          <p:cNvSpPr>
            <a:spLocks noGrp="1"/>
          </p:cNvSpPr>
          <p:nvPr>
            <p:ph idx="1"/>
          </p:nvPr>
        </p:nvSpPr>
        <p:spPr>
          <a:xfrm>
            <a:off x="83919" y="933671"/>
            <a:ext cx="6542457" cy="5880325"/>
          </a:xfrm>
        </p:spPr>
        <p:txBody>
          <a:bodyPr anchor="ctr">
            <a:normAutofit fontScale="92500" lnSpcReduction="10000"/>
          </a:bodyPr>
          <a:lstStyle/>
          <a:p>
            <a:pPr lvl="0" rtl="0">
              <a:spcAft>
                <a:spcPts val="800"/>
              </a:spcAft>
              <a:buFont typeface="Wingdings" panose="05000000000000000000" pitchFamily="2" charset="2"/>
              <a:buChar char="q"/>
            </a:pPr>
            <a:r>
              <a:rPr lang="fr-FR" sz="2200" b="1" kern="0" dirty="0">
                <a:solidFill>
                  <a:schemeClr val="tx2"/>
                </a:solidFill>
                <a:effectLst/>
                <a:latin typeface="Times-Roman"/>
                <a:ea typeface="Aptos" panose="020B0004020202020204" pitchFamily="34" charset="0"/>
                <a:cs typeface="Times-Roman"/>
              </a:rPr>
              <a:t>Dans</a:t>
            </a:r>
            <a:r>
              <a:rPr lang="fr-FR" sz="2200" kern="0" dirty="0">
                <a:solidFill>
                  <a:schemeClr val="tx2"/>
                </a:solidFill>
                <a:effectLst/>
                <a:latin typeface="Times-Roman"/>
                <a:ea typeface="Aptos" panose="020B0004020202020204" pitchFamily="34" charset="0"/>
                <a:cs typeface="Times-Roman"/>
              </a:rPr>
              <a:t> </a:t>
            </a:r>
            <a:r>
              <a:rPr lang="fr-FR" sz="2200" b="1" kern="0" dirty="0">
                <a:solidFill>
                  <a:schemeClr val="tx2"/>
                </a:solidFill>
                <a:effectLst/>
                <a:latin typeface="Times-Roman"/>
                <a:ea typeface="Aptos" panose="020B0004020202020204" pitchFamily="34" charset="0"/>
                <a:cs typeface="Times-Roman"/>
              </a:rPr>
              <a:t>les organismes employeurs du secteur économique</a:t>
            </a:r>
            <a:endParaRPr lang="fr-FR" sz="22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700" kern="0" dirty="0">
                <a:solidFill>
                  <a:schemeClr val="tx2"/>
                </a:solidFill>
                <a:effectLst/>
                <a:latin typeface="Times-Roman"/>
                <a:ea typeface="Aptos" panose="020B0004020202020204" pitchFamily="34" charset="0"/>
                <a:cs typeface="Times-Roman"/>
              </a:rPr>
              <a:t>Le médiateur peut mener des enquêtes, exiger des documents utiles et faire appel à des experts pour examiner la situation économique de l’employeur et des travailleurs concernés. Il est tenu au secret professionnel et peut être assisté par l'inspection du travail, qui lui fournit le dossier du conflit et le procès-verbal de carence ou de non-conciliation</a:t>
            </a:r>
            <a:endParaRPr lang="fr-FR" sz="17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700" kern="0" dirty="0">
                <a:solidFill>
                  <a:schemeClr val="tx2"/>
                </a:solidFill>
                <a:effectLst/>
                <a:latin typeface="Times-Roman"/>
                <a:ea typeface="Aptos" panose="020B0004020202020204" pitchFamily="34" charset="0"/>
                <a:cs typeface="Times-Roman"/>
              </a:rPr>
              <a:t>Le médiateur présente aux parties et à l’inspecteur du travail des propositions de règlement du conflit sous forme de recommandations motivées, dans un délai de dix jours ouvrables après avoir reçu le dossier du conflit collectif de travail. Ce délai peut être prolongé de huit jours ouvrables, si les parties sont d'accord.</a:t>
            </a:r>
            <a:endParaRPr lang="fr-FR" sz="17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700" kern="0" dirty="0">
                <a:solidFill>
                  <a:schemeClr val="tx2"/>
                </a:solidFill>
                <a:effectLst/>
                <a:latin typeface="Times-Roman"/>
                <a:ea typeface="Aptos" panose="020B0004020202020204" pitchFamily="34" charset="0"/>
                <a:cs typeface="Times-Roman"/>
              </a:rPr>
              <a:t>À partir de la réception des propositions de règlement du conflit collectif de travail, les parties doivent, dans un délai de huit jours ouvrables, notifier leur acceptation ou leur rejet au médiateur par tout moyen légal avec accusé de réception. L'inspection du travail compétente doit être informée. Si aucune réponse n'est donnée dans ce délai, les propositions sont considérées comme rejetées. En cas d'accord, un accord collectif de travail est rédigé et signé par les parties, puis déposé auprès de l'inspection du travail et du greffe du tribunal compétent. </a:t>
            </a:r>
            <a:endParaRPr lang="fr-FR" sz="17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r>
              <a:rPr lang="fr-FR" sz="1700" kern="0" dirty="0">
                <a:solidFill>
                  <a:schemeClr val="tx2"/>
                </a:solidFill>
                <a:effectLst/>
                <a:latin typeface="Times-Roman"/>
                <a:ea typeface="Aptos" panose="020B0004020202020204" pitchFamily="34" charset="0"/>
                <a:cs typeface="Times-Roman"/>
              </a:rPr>
              <a:t>Le médiateur transmet, dans les 48 heures, un rapport détaillé des conclusions de sa mission au ministre chargé du travail, au ministre du secteur concerné et à l'inspection du travail compétente. Si la médiation échoue, les parties peuvent choisir de recourir à l'arbitrage.</a:t>
            </a:r>
            <a:endParaRPr lang="fr-FR" sz="17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Office Worker">
            <a:extLst>
              <a:ext uri="{FF2B5EF4-FFF2-40B4-BE49-F238E27FC236}">
                <a16:creationId xmlns:a16="http://schemas.microsoft.com/office/drawing/2014/main" id="{FFE378C1-BE2A-3374-7824-10929F1F11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pic>
        <p:nvPicPr>
          <p:cNvPr id="6" name="Vidéo 5">
            <a:hlinkClick r:id="" action="ppaction://media"/>
            <a:extLst>
              <a:ext uri="{FF2B5EF4-FFF2-40B4-BE49-F238E27FC236}">
                <a16:creationId xmlns:a16="http://schemas.microsoft.com/office/drawing/2014/main" id="{3CB8AD79-B132-8E9F-F9B8-B2C446E73BA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3880781"/>
      </p:ext>
    </p:extLst>
  </p:cSld>
  <p:clrMapOvr>
    <a:masterClrMapping/>
  </p:clrMapOvr>
  <mc:AlternateContent xmlns:mc="http://schemas.openxmlformats.org/markup-compatibility/2006">
    <mc:Choice xmlns:p14="http://schemas.microsoft.com/office/powerpoint/2010/main" Requires="p14">
      <p:transition spd="slow" p14:dur="2000" advTm="126781"/>
    </mc:Choice>
    <mc:Fallback>
      <p:transition spd="slow" advTm="126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A362D2F-B57C-B9C0-03D0-8B6873DE6D6C}"/>
              </a:ext>
            </a:extLst>
          </p:cNvPr>
          <p:cNvSpPr>
            <a:spLocks noGrp="1"/>
          </p:cNvSpPr>
          <p:nvPr>
            <p:ph type="title"/>
          </p:nvPr>
        </p:nvSpPr>
        <p:spPr>
          <a:xfrm>
            <a:off x="4306972" y="83475"/>
            <a:ext cx="7712208" cy="378303"/>
          </a:xfrm>
        </p:spPr>
        <p:txBody>
          <a:bodyPr>
            <a:normAutofit fontScale="90000"/>
          </a:bodyPr>
          <a:lstStyle/>
          <a:p>
            <a:pPr algn="ctr"/>
            <a:r>
              <a:rPr kumimoji="0" lang="fr-FR" sz="2800" b="1" i="0" u="none" strike="noStrike" kern="1200" cap="none" spc="0" normalizeH="0" baseline="0" noProof="0" dirty="0">
                <a:ln>
                  <a:noFill/>
                </a:ln>
                <a:solidFill>
                  <a:schemeClr val="tx2"/>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2800" dirty="0">
              <a:solidFill>
                <a:schemeClr val="tx2"/>
              </a:solidFill>
            </a:endParaRPr>
          </a:p>
        </p:txBody>
      </p:sp>
      <p:pic>
        <p:nvPicPr>
          <p:cNvPr id="7" name="Graphic 6" descr="Scales of Justice">
            <a:extLst>
              <a:ext uri="{FF2B5EF4-FFF2-40B4-BE49-F238E27FC236}">
                <a16:creationId xmlns:a16="http://schemas.microsoft.com/office/drawing/2014/main" id="{A4B9D6DD-40FE-CDD9-EA90-FA7FDF6BED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951" y="1793846"/>
            <a:ext cx="3620021" cy="3620021"/>
          </a:xfrm>
          <a:prstGeom prst="rect">
            <a:avLst/>
          </a:prstGeom>
        </p:spPr>
      </p:pic>
      <p:sp>
        <p:nvSpPr>
          <p:cNvPr id="3" name="Espace réservé du contenu 2">
            <a:extLst>
              <a:ext uri="{FF2B5EF4-FFF2-40B4-BE49-F238E27FC236}">
                <a16:creationId xmlns:a16="http://schemas.microsoft.com/office/drawing/2014/main" id="{E6807B27-95A5-1C6C-06BE-EC0C81712E08}"/>
              </a:ext>
            </a:extLst>
          </p:cNvPr>
          <p:cNvSpPr>
            <a:spLocks noGrp="1"/>
          </p:cNvSpPr>
          <p:nvPr>
            <p:ph idx="1"/>
          </p:nvPr>
        </p:nvSpPr>
        <p:spPr>
          <a:xfrm>
            <a:off x="5931239" y="650930"/>
            <a:ext cx="6087940" cy="6154074"/>
          </a:xfrm>
        </p:spPr>
        <p:txBody>
          <a:bodyPr anchor="ctr">
            <a:normAutofit fontScale="25000" lnSpcReduction="20000"/>
          </a:bodyPr>
          <a:lstStyle/>
          <a:p>
            <a:pPr>
              <a:spcAft>
                <a:spcPts val="800"/>
              </a:spcAft>
              <a:buFont typeface="Wingdings" panose="05000000000000000000" pitchFamily="2" charset="2"/>
              <a:buChar char="q"/>
            </a:pPr>
            <a:r>
              <a:rPr lang="fr-FR" sz="8000" b="1" kern="0" dirty="0">
                <a:solidFill>
                  <a:schemeClr val="tx2"/>
                </a:solidFill>
                <a:effectLst/>
                <a:latin typeface="Times-Roman"/>
                <a:ea typeface="Aptos" panose="020B0004020202020204" pitchFamily="34" charset="0"/>
                <a:cs typeface="Times-Roman"/>
              </a:rPr>
              <a:t>Dans les institutions et administrations publiques</a:t>
            </a:r>
            <a:endParaRPr lang="fr-FR" sz="80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6400" kern="0" dirty="0">
                <a:solidFill>
                  <a:schemeClr val="tx2"/>
                </a:solidFill>
                <a:effectLst/>
                <a:latin typeface="Times-Roman"/>
                <a:ea typeface="Aptos" panose="020B0004020202020204" pitchFamily="34" charset="0"/>
                <a:cs typeface="Times-Roman"/>
              </a:rPr>
              <a:t>Si le conflit collectif de travail persiste, après la procédure de conciliation, il peut être soumis, dans un délai de quinze (15) jours ouvrables, à la procédure de la médiation.</a:t>
            </a:r>
            <a:r>
              <a:rPr lang="fr-FR" sz="6400" kern="0" dirty="0">
                <a:solidFill>
                  <a:schemeClr val="tx2"/>
                </a:solidFill>
                <a:effectLst/>
                <a:latin typeface="Times New Roman" panose="02020603050405020304" pitchFamily="18" charset="0"/>
                <a:ea typeface="Times New Roman" panose="02020603050405020304" pitchFamily="18" charset="0"/>
                <a:cs typeface="Arial" panose="020B0604020202020204" pitchFamily="34" charset="0"/>
              </a:rPr>
              <a:t> </a:t>
            </a:r>
            <a:r>
              <a:rPr lang="fr-FR" sz="6400" kern="100" dirty="0">
                <a:solidFill>
                  <a:schemeClr val="tx2"/>
                </a:solidFill>
                <a:effectLst/>
                <a:latin typeface="Times-Roman"/>
                <a:ea typeface="Aptos" panose="020B0004020202020204" pitchFamily="34" charset="0"/>
                <a:cs typeface="Times-Roman"/>
              </a:rPr>
              <a:t>Le ministre du secteur concerné, le wali ou le président de l'assemblée populaire communale désigne, selon le cas, un médiateur qualifié parmi ceux figurant sur la liste des médiateurs</a:t>
            </a:r>
            <a:endParaRPr lang="fr-FR" sz="64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6400" kern="0" dirty="0">
                <a:solidFill>
                  <a:schemeClr val="tx2"/>
                </a:solidFill>
                <a:effectLst/>
                <a:latin typeface="Times-Roman"/>
                <a:ea typeface="Aptos" panose="020B0004020202020204" pitchFamily="34" charset="0"/>
                <a:cs typeface="Times-Roman"/>
              </a:rPr>
              <a:t>Les parties au conflit collectif de travail doivent fournir au médiateur le soutien nécessaire à sa mission, en facilitant son travail et en lui transmettant rapidement tous les documents et informations relatifs au conflit. Le médiateur peut faire appel à des experts ou à toute personne qualifiée. Il adresse ensuite aux parties des propositions écrites, sous forme de recommandations motivées, dans un délai maximum de 10 jours ouvrables après réception du dossier. Ce délai peut être prolongé de 8 jours avec l'accord des parties. Les parties doivent notifier leur acceptation ou rejet des propositions dans un délai de 8 jours ouvrables, en informant l'inspection du travail compétente.</a:t>
            </a:r>
            <a:r>
              <a:rPr lang="fr-FR" sz="6400" kern="100" dirty="0">
                <a:solidFill>
                  <a:schemeClr val="tx2"/>
                </a:solidFill>
                <a:effectLst/>
                <a:latin typeface="Aptos" panose="020B0004020202020204" pitchFamily="34" charset="0"/>
                <a:ea typeface="Aptos" panose="020B0004020202020204" pitchFamily="34" charset="0"/>
                <a:cs typeface="Arial" panose="020B0604020202020204" pitchFamily="34" charset="0"/>
              </a:rPr>
              <a:t> </a:t>
            </a:r>
            <a:r>
              <a:rPr lang="fr-FR" sz="6400" kern="0" dirty="0">
                <a:solidFill>
                  <a:schemeClr val="tx2"/>
                </a:solidFill>
                <a:effectLst/>
                <a:latin typeface="Times-Roman"/>
                <a:ea typeface="Aptos" panose="020B0004020202020204" pitchFamily="34" charset="0"/>
                <a:cs typeface="Times-Roman"/>
              </a:rPr>
              <a:t>Le médiateur transmet ses propositions, par écrit, à cette dernière</a:t>
            </a:r>
            <a:endParaRPr lang="fr-FR" sz="64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6400" kern="0" dirty="0">
                <a:solidFill>
                  <a:schemeClr val="tx2"/>
                </a:solidFill>
                <a:effectLst/>
                <a:latin typeface="Times-Roman"/>
                <a:ea typeface="Aptos" panose="020B0004020202020204" pitchFamily="34" charset="0"/>
                <a:cs typeface="Times-Roman"/>
              </a:rPr>
              <a:t>En cas d'accord des parties, le médiateur établit un procès-verbal consignant les propositions acceptées et le remet aux parties concernées. Une copie est transmise aux autorités compétentes, telles que l'autorité chargée de la fonction publique, le ministre du secteur concerné, le wali, le président de l'assemblée populaire communale et l'inspecteur du travail compétent. </a:t>
            </a:r>
            <a:endParaRPr lang="fr-FR" sz="64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6400" kern="0" dirty="0">
                <a:solidFill>
                  <a:schemeClr val="tx2"/>
                </a:solidFill>
                <a:effectLst/>
                <a:latin typeface="Times-Roman"/>
                <a:ea typeface="Aptos" panose="020B0004020202020204" pitchFamily="34" charset="0"/>
                <a:cs typeface="Times-Roman"/>
              </a:rPr>
              <a:t>En cas de non-réponse dans un délai de 8 jours ouvrables ou de rejet des propositions, le médiateur informe les parties et les autorités compétentes dans un délai de 48 heures.</a:t>
            </a:r>
            <a:endParaRPr lang="fr-FR" sz="64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endParaRPr lang="fr-FR" sz="1600" dirty="0">
              <a:solidFill>
                <a:schemeClr val="tx2"/>
              </a:solidFill>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Vidéo 5">
            <a:hlinkClick r:id="" action="ppaction://media"/>
            <a:extLst>
              <a:ext uri="{FF2B5EF4-FFF2-40B4-BE49-F238E27FC236}">
                <a16:creationId xmlns:a16="http://schemas.microsoft.com/office/drawing/2014/main" id="{5A14C54B-BA6D-43E7-F57A-080A6680146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4970097"/>
      </p:ext>
    </p:extLst>
  </p:cSld>
  <p:clrMapOvr>
    <a:masterClrMapping/>
  </p:clrMapOvr>
  <mc:AlternateContent xmlns:mc="http://schemas.openxmlformats.org/markup-compatibility/2006">
    <mc:Choice xmlns:p14="http://schemas.microsoft.com/office/powerpoint/2010/main" Requires="p14">
      <p:transition spd="slow" p14:dur="2000" advTm="125244"/>
    </mc:Choice>
    <mc:Fallback>
      <p:transition spd="slow" advTm="12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3023B44-86F8-DF92-851E-8981DD148931}"/>
              </a:ext>
            </a:extLst>
          </p:cNvPr>
          <p:cNvSpPr>
            <a:spLocks noGrp="1"/>
          </p:cNvSpPr>
          <p:nvPr>
            <p:ph type="title"/>
          </p:nvPr>
        </p:nvSpPr>
        <p:spPr>
          <a:xfrm>
            <a:off x="0" y="131729"/>
            <a:ext cx="7457090" cy="798437"/>
          </a:xfrm>
        </p:spPr>
        <p:txBody>
          <a:bodyPr>
            <a:normAutofit/>
          </a:bodyPr>
          <a:lstStyle/>
          <a:p>
            <a:r>
              <a:rPr kumimoji="0" lang="fr-FR" sz="2400" b="1" i="0" u="none" strike="noStrike" kern="1200" cap="none" spc="0" normalizeH="0" baseline="0" noProof="0" dirty="0">
                <a:ln>
                  <a:noFill/>
                </a:ln>
                <a:solidFill>
                  <a:schemeClr val="tx2"/>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2400" dirty="0">
              <a:solidFill>
                <a:schemeClr val="tx2"/>
              </a:solidFill>
            </a:endParaRPr>
          </a:p>
        </p:txBody>
      </p:sp>
      <p:sp>
        <p:nvSpPr>
          <p:cNvPr id="3" name="Espace réservé du contenu 2">
            <a:extLst>
              <a:ext uri="{FF2B5EF4-FFF2-40B4-BE49-F238E27FC236}">
                <a16:creationId xmlns:a16="http://schemas.microsoft.com/office/drawing/2014/main" id="{9C1A4102-A97D-E8F5-CFDA-7F94A84D9866}"/>
              </a:ext>
            </a:extLst>
          </p:cNvPr>
          <p:cNvSpPr>
            <a:spLocks noGrp="1"/>
          </p:cNvSpPr>
          <p:nvPr>
            <p:ph idx="1"/>
          </p:nvPr>
        </p:nvSpPr>
        <p:spPr>
          <a:xfrm>
            <a:off x="23886" y="1161219"/>
            <a:ext cx="6369896" cy="5625836"/>
          </a:xfrm>
        </p:spPr>
        <p:txBody>
          <a:bodyPr anchor="ctr">
            <a:normAutofit/>
          </a:bodyPr>
          <a:lstStyle/>
          <a:p>
            <a:pPr>
              <a:spcAft>
                <a:spcPts val="800"/>
              </a:spcAft>
            </a:pPr>
            <a:r>
              <a:rPr lang="fr-FR" sz="2000" b="1" kern="0" dirty="0">
                <a:solidFill>
                  <a:schemeClr val="tx2"/>
                </a:solidFill>
                <a:effectLst/>
                <a:latin typeface="Times-Roman"/>
                <a:ea typeface="Aptos" panose="020B0004020202020204" pitchFamily="34" charset="0"/>
                <a:cs typeface="Times-Roman"/>
              </a:rPr>
              <a:t>L’arbitrage dans</a:t>
            </a:r>
            <a:r>
              <a:rPr lang="fr-FR" sz="2000" kern="0" dirty="0">
                <a:solidFill>
                  <a:schemeClr val="tx2"/>
                </a:solidFill>
                <a:effectLst/>
                <a:latin typeface="Times-Roman"/>
                <a:ea typeface="Aptos" panose="020B0004020202020204" pitchFamily="34" charset="0"/>
                <a:cs typeface="Times-Roman"/>
              </a:rPr>
              <a:t> </a:t>
            </a:r>
            <a:r>
              <a:rPr lang="fr-FR" sz="2000" b="1" kern="0" dirty="0">
                <a:solidFill>
                  <a:schemeClr val="tx2"/>
                </a:solidFill>
                <a:effectLst/>
                <a:latin typeface="Times-Roman"/>
                <a:ea typeface="Aptos" panose="020B0004020202020204" pitchFamily="34" charset="0"/>
                <a:cs typeface="Times-Roman"/>
              </a:rPr>
              <a:t>les organismes employeurs du secteur économique</a:t>
            </a:r>
            <a:endParaRPr lang="fr-FR" sz="20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0" dirty="0">
                <a:solidFill>
                  <a:schemeClr val="tx2"/>
                </a:solidFill>
                <a:effectLst/>
                <a:latin typeface="Times-Roman"/>
                <a:ea typeface="Aptos" panose="020B0004020202020204" pitchFamily="34" charset="0"/>
                <a:cs typeface="Times-Roman"/>
              </a:rPr>
              <a:t>Après échec des procédures de conciliation et de médiation, le conflit est soumis ensuite à l'arbitrage. Selon l’article 4 de la loi 23-08 citée plus haut l’arbitrage est un mode de règlement des conflits collectifs de travail, qui fait intervenir, après accord formel de chacune des parties au conflit, un tiers dénommé « arbitre », et ce, en application des règles générales d’arbitrage prévues par le code de procédure civile et administrative.</a:t>
            </a:r>
            <a:endParaRPr lang="fr-F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0" dirty="0">
                <a:solidFill>
                  <a:schemeClr val="tx2"/>
                </a:solidFill>
                <a:effectLst/>
                <a:latin typeface="Times-Roman"/>
                <a:ea typeface="Aptos" panose="020B0004020202020204" pitchFamily="34" charset="0"/>
                <a:cs typeface="Times-Roman"/>
              </a:rPr>
              <a:t>Les parties doivent comparaître devant l'arbitre, mais peuvent être représentées par un mandataire dûment habilité. Toute personne morale impliquée dans le conflit collectif de travail doit être représentée par son représentant légal.</a:t>
            </a:r>
            <a:endParaRPr lang="fr-F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1800" kern="0" dirty="0">
                <a:solidFill>
                  <a:schemeClr val="tx2"/>
                </a:solidFill>
                <a:effectLst/>
                <a:latin typeface="Times-Roman"/>
                <a:ea typeface="Aptos" panose="020B0004020202020204" pitchFamily="34" charset="0"/>
                <a:cs typeface="Times-Roman"/>
              </a:rPr>
              <a:t>La sentence arbitrale est rendue dans les 30 jours ouvrables suivant la désignation des arbitres. Elle est obligatoire pour les parties, qui doivent l'exécuter, même si l'une d'elles introduit un recours dans les 3 jours ouvrables suivant la notification, conformément au code de procédure civile et administrative.</a:t>
            </a:r>
            <a:endParaRPr lang="fr-FR" sz="18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endParaRPr lang="fr-FR" sz="18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Juge">
            <a:extLst>
              <a:ext uri="{FF2B5EF4-FFF2-40B4-BE49-F238E27FC236}">
                <a16:creationId xmlns:a16="http://schemas.microsoft.com/office/drawing/2014/main" id="{9102D754-EB83-6479-79F6-834EA99ED0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pic>
        <p:nvPicPr>
          <p:cNvPr id="6" name="Vidéo 5">
            <a:hlinkClick r:id="" action="ppaction://media"/>
            <a:extLst>
              <a:ext uri="{FF2B5EF4-FFF2-40B4-BE49-F238E27FC236}">
                <a16:creationId xmlns:a16="http://schemas.microsoft.com/office/drawing/2014/main" id="{20A468E6-CBF4-4697-D9E3-0319E3BBD9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31709300"/>
      </p:ext>
    </p:extLst>
  </p:cSld>
  <p:clrMapOvr>
    <a:masterClrMapping/>
  </p:clrMapOvr>
  <mc:AlternateContent xmlns:mc="http://schemas.openxmlformats.org/markup-compatibility/2006">
    <mc:Choice xmlns:p14="http://schemas.microsoft.com/office/powerpoint/2010/main" Requires="p14">
      <p:transition spd="slow" p14:dur="2000" advTm="95162"/>
    </mc:Choice>
    <mc:Fallback>
      <p:transition spd="slow" advTm="9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CA2C55A-38A0-9698-B933-106312A8E8A8}"/>
              </a:ext>
            </a:extLst>
          </p:cNvPr>
          <p:cNvSpPr>
            <a:spLocks noGrp="1"/>
          </p:cNvSpPr>
          <p:nvPr>
            <p:ph type="title"/>
          </p:nvPr>
        </p:nvSpPr>
        <p:spPr>
          <a:xfrm>
            <a:off x="299546" y="197252"/>
            <a:ext cx="7598978" cy="821698"/>
          </a:xfrm>
        </p:spPr>
        <p:txBody>
          <a:bodyPr>
            <a:noAutofit/>
          </a:bodyPr>
          <a:lstStyle/>
          <a:p>
            <a:r>
              <a:rPr kumimoji="0" lang="fr-FR" sz="2400" b="1" i="0" u="none" strike="noStrike" kern="1200" cap="none" spc="0" normalizeH="0" baseline="0" noProof="0" dirty="0">
                <a:ln>
                  <a:noFill/>
                </a:ln>
                <a:solidFill>
                  <a:schemeClr val="tx2"/>
                </a:solidFill>
                <a:effectLst/>
                <a:uLnTx/>
                <a:uFillTx/>
                <a:latin typeface="Times New Roman" panose="02020603050405020304" pitchFamily="18" charset="0"/>
                <a:ea typeface="Aptos" panose="020B0004020202020204" pitchFamily="34" charset="0"/>
                <a:cs typeface="+mj-cs"/>
              </a:rPr>
              <a:t>Prévention et règlement des conflits collectifs de travail</a:t>
            </a:r>
            <a:endParaRPr lang="fr-FR" sz="2400" dirty="0">
              <a:solidFill>
                <a:schemeClr val="tx2"/>
              </a:solidFill>
            </a:endParaRPr>
          </a:p>
        </p:txBody>
      </p:sp>
      <p:sp>
        <p:nvSpPr>
          <p:cNvPr id="3" name="Espace réservé du contenu 2">
            <a:extLst>
              <a:ext uri="{FF2B5EF4-FFF2-40B4-BE49-F238E27FC236}">
                <a16:creationId xmlns:a16="http://schemas.microsoft.com/office/drawing/2014/main" id="{E58AAFAB-E2AB-68EE-E2CF-543E7A0F7D46}"/>
              </a:ext>
            </a:extLst>
          </p:cNvPr>
          <p:cNvSpPr>
            <a:spLocks noGrp="1"/>
          </p:cNvSpPr>
          <p:nvPr>
            <p:ph idx="1"/>
          </p:nvPr>
        </p:nvSpPr>
        <p:spPr>
          <a:xfrm>
            <a:off x="128736" y="1018950"/>
            <a:ext cx="6291542" cy="5759081"/>
          </a:xfrm>
        </p:spPr>
        <p:txBody>
          <a:bodyPr anchor="ctr">
            <a:normAutofit/>
          </a:bodyPr>
          <a:lstStyle/>
          <a:p>
            <a:pPr>
              <a:spcAft>
                <a:spcPts val="800"/>
              </a:spcAft>
            </a:pPr>
            <a:r>
              <a:rPr lang="fr-FR" sz="2000" b="1" kern="0" dirty="0">
                <a:solidFill>
                  <a:schemeClr val="tx2"/>
                </a:solidFill>
                <a:effectLst/>
                <a:latin typeface="Times-Roman"/>
                <a:ea typeface="Aptos" panose="020B0004020202020204" pitchFamily="34" charset="0"/>
                <a:cs typeface="Times-Roman"/>
              </a:rPr>
              <a:t>Conseil paritaire de la fonction publique dans les institutions et administrations publiques</a:t>
            </a:r>
            <a:endParaRPr lang="fr-FR" sz="20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000" kern="0" dirty="0">
                <a:solidFill>
                  <a:schemeClr val="tx2"/>
                </a:solidFill>
                <a:effectLst/>
                <a:latin typeface="Times-Roman"/>
                <a:ea typeface="Aptos" panose="020B0004020202020204" pitchFamily="34" charset="0"/>
                <a:cs typeface="Times-Roman"/>
              </a:rPr>
              <a:t>Un conseil paritaire de la fonction publique est créé, composé de représentants de l'administration et des travailleurs, et placé auprès de l'autorité chargée de la fonction publique. Ce conseil agit comme un organe de conciliation pour les conflits collectifs de travail dans les institutions et administrations publiques. Les parties au conflit doivent assister à toutes les réunions de conciliation organisées par ce conseil. Les missions, la composition, la désignation du président et des membres, ainsi que l'organisation et le fonctionnement du conseil, sont définis par voie réglementaire.</a:t>
            </a:r>
            <a:endParaRPr lang="fr-FR" sz="20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pPr algn="just">
              <a:spcAft>
                <a:spcPts val="800"/>
              </a:spcAft>
            </a:pPr>
            <a:r>
              <a:rPr lang="fr-FR" sz="2000" kern="0" dirty="0">
                <a:solidFill>
                  <a:schemeClr val="tx2"/>
                </a:solidFill>
                <a:effectLst/>
                <a:latin typeface="Times-Roman"/>
                <a:ea typeface="Aptos" panose="020B0004020202020204" pitchFamily="34" charset="0"/>
                <a:cs typeface="Times-Roman"/>
              </a:rPr>
              <a:t> </a:t>
            </a:r>
            <a:endParaRPr lang="fr-FR" sz="2000" kern="100" dirty="0">
              <a:solidFill>
                <a:schemeClr val="tx2"/>
              </a:solidFill>
              <a:effectLst/>
              <a:latin typeface="Aptos" panose="020B0004020202020204" pitchFamily="34" charset="0"/>
              <a:ea typeface="Aptos" panose="020B0004020202020204" pitchFamily="34" charset="0"/>
              <a:cs typeface="Arial" panose="020B0604020202020204" pitchFamily="34" charset="0"/>
            </a:endParaRPr>
          </a:p>
          <a:p>
            <a:endParaRPr lang="fr-FR" sz="20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Banque">
            <a:extLst>
              <a:ext uri="{FF2B5EF4-FFF2-40B4-BE49-F238E27FC236}">
                <a16:creationId xmlns:a16="http://schemas.microsoft.com/office/drawing/2014/main" id="{2649293C-DE2D-2688-83EE-A291304518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21726" y="1629089"/>
            <a:ext cx="3620021" cy="3620021"/>
          </a:xfrm>
          <a:prstGeom prst="rect">
            <a:avLst/>
          </a:prstGeom>
        </p:spPr>
      </p:pic>
      <p:pic>
        <p:nvPicPr>
          <p:cNvPr id="6" name="Vidéo 5">
            <a:hlinkClick r:id="" action="ppaction://media"/>
            <a:extLst>
              <a:ext uri="{FF2B5EF4-FFF2-40B4-BE49-F238E27FC236}">
                <a16:creationId xmlns:a16="http://schemas.microsoft.com/office/drawing/2014/main" id="{E77AF4F4-3EFA-937A-60F7-BD7F32CEB56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22680621"/>
      </p:ext>
    </p:extLst>
  </p:cSld>
  <p:clrMapOvr>
    <a:masterClrMapping/>
  </p:clrMapOvr>
  <mc:AlternateContent xmlns:mc="http://schemas.openxmlformats.org/markup-compatibility/2006">
    <mc:Choice xmlns:p14="http://schemas.microsoft.com/office/powerpoint/2010/main" Requires="p14">
      <p:transition spd="slow" p14:dur="2000" advTm="53672"/>
    </mc:Choice>
    <mc:Fallback>
      <p:transition spd="slow" advTm="53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TotalTime>
  <Words>1841</Words>
  <Application>Microsoft Office PowerPoint</Application>
  <PresentationFormat>Grand écran</PresentationFormat>
  <Paragraphs>51</Paragraphs>
  <Slides>9</Slides>
  <Notes>1</Notes>
  <HiddenSlides>0</HiddenSlides>
  <MMClips>9</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9</vt:i4>
      </vt:variant>
    </vt:vector>
  </HeadingPairs>
  <TitlesOfParts>
    <vt:vector size="17" baseType="lpstr">
      <vt:lpstr>Aptos</vt:lpstr>
      <vt:lpstr>Aptos Display</vt:lpstr>
      <vt:lpstr>Arial</vt:lpstr>
      <vt:lpstr>Symbol</vt:lpstr>
      <vt:lpstr>Times New Roman</vt:lpstr>
      <vt:lpstr>Times-Roman</vt:lpstr>
      <vt:lpstr>Wingdings</vt:lpstr>
      <vt:lpstr>Thème Office</vt:lpstr>
      <vt:lpstr> Prévention et règlement des conflits collectifs de travail</vt:lpstr>
      <vt:lpstr>Prévention et règlement des conflits collectifs de travail</vt:lpstr>
      <vt:lpstr>Prévention et règlement des conflits collectifs de travail</vt:lpstr>
      <vt:lpstr> Prévention et règlement des conflits collectifs de travail</vt:lpstr>
      <vt:lpstr>Prévention et règlement des conflits collectifs de travail</vt:lpstr>
      <vt:lpstr>Prévention et règlement des conflits collectifs de travail</vt:lpstr>
      <vt:lpstr>Prévention et règlement des conflits collectifs de travail</vt:lpstr>
      <vt:lpstr>Prévention et règlement des conflits collectifs de travail</vt:lpstr>
      <vt:lpstr>Prévention et règlement des conflits collectifs de travail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Hacene AMRANE</dc:creator>
  <cp:lastModifiedBy>Hacene AMRANE</cp:lastModifiedBy>
  <cp:revision>2</cp:revision>
  <dcterms:created xsi:type="dcterms:W3CDTF">2025-01-05T20:48:18Z</dcterms:created>
  <dcterms:modified xsi:type="dcterms:W3CDTF">2025-01-05T23:14:33Z</dcterms:modified>
</cp:coreProperties>
</file>