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83" r:id="rId20"/>
    <p:sldId id="285" r:id="rId21"/>
    <p:sldId id="284" r:id="rId22"/>
    <p:sldId id="286" r:id="rId23"/>
    <p:sldId id="287" r:id="rId24"/>
    <p:sldId id="274" r:id="rId25"/>
    <p:sldId id="275" r:id="rId26"/>
    <p:sldId id="276" r:id="rId27"/>
    <p:sldId id="277" r:id="rId28"/>
    <p:sldId id="278" r:id="rId29"/>
    <p:sldId id="279" r:id="rId30"/>
    <p:sldId id="280" r:id="rId31"/>
    <p:sldId id="281" r:id="rId32"/>
    <p:sldId id="282"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153097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266659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112410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43861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311244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31075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8587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388262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252519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410420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88CA33-1ABB-4295-91F2-AA52D57EBEA3}"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310914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8CA33-1ABB-4295-91F2-AA52D57EBEA3}" type="datetimeFigureOut">
              <a:rPr lang="fr-FR" smtClean="0"/>
              <a:pPr/>
              <a:t>26/04/2021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A7579-7E99-4941-838E-D2EB72D414A7}" type="slidenum">
              <a:rPr lang="fr-FR" smtClean="0"/>
              <a:pPr/>
              <a:t>‹N°›</a:t>
            </a:fld>
            <a:endParaRPr lang="fr-FR"/>
          </a:p>
        </p:txBody>
      </p:sp>
    </p:spTree>
    <p:extLst>
      <p:ext uri="{BB962C8B-B14F-4D97-AF65-F5344CB8AC3E}">
        <p14:creationId xmlns="" xmlns:p14="http://schemas.microsoft.com/office/powerpoint/2010/main" val="259513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ntidote-europe.org/andrew-knight-enseignement-medecine-veterinair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nterniche.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ntidote-europe.org/enseignement-sans-animau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afermedicine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395536" y="848906"/>
            <a:ext cx="8424936" cy="707886"/>
            <a:chOff x="349286" y="321741"/>
            <a:chExt cx="8424936" cy="707886"/>
          </a:xfrm>
        </p:grpSpPr>
        <p:sp>
          <p:nvSpPr>
            <p:cNvPr id="5" name="Rectangle 4"/>
            <p:cNvSpPr/>
            <p:nvPr/>
          </p:nvSpPr>
          <p:spPr>
            <a:xfrm>
              <a:off x="349286" y="321741"/>
              <a:ext cx="8424936" cy="707886"/>
            </a:xfrm>
            <a:prstGeom prst="rect">
              <a:avLst/>
            </a:prstGeom>
          </p:spPr>
          <p:txBody>
            <a:bodyPr wrap="square">
              <a:spAutoFit/>
            </a:bodyPr>
            <a:lstStyle/>
            <a:p>
              <a:pPr algn="ctr"/>
              <a:r>
                <a:rPr lang="fr-FR" sz="2000" b="1" dirty="0" smtClean="0">
                  <a:solidFill>
                    <a:srgbClr val="FF0000"/>
                  </a:solidFill>
                </a:rPr>
                <a:t>Si on ne doit plus utiliser des animaux dans les laboratoires, alors comment faire ?</a:t>
              </a:r>
              <a:endParaRPr lang="fr-FR" sz="2000" b="1" dirty="0">
                <a:solidFill>
                  <a:srgbClr val="FF0000"/>
                </a:solidFill>
              </a:endParaRPr>
            </a:p>
          </p:txBody>
        </p:sp>
        <p:sp>
          <p:nvSpPr>
            <p:cNvPr id="6" name="Rectangle 5"/>
            <p:cNvSpPr/>
            <p:nvPr/>
          </p:nvSpPr>
          <p:spPr>
            <a:xfrm>
              <a:off x="4957798" y="675684"/>
              <a:ext cx="3440814" cy="307777"/>
            </a:xfrm>
            <a:prstGeom prst="rect">
              <a:avLst/>
            </a:prstGeom>
          </p:spPr>
          <p:txBody>
            <a:bodyPr wrap="none">
              <a:spAutoFit/>
            </a:bodyPr>
            <a:lstStyle/>
            <a:p>
              <a:pPr algn="ctr"/>
              <a:r>
                <a:rPr lang="fr-FR" sz="1400" dirty="0" smtClean="0"/>
                <a:t>C’est une question qu’on nous pose souvent.</a:t>
              </a:r>
              <a:endParaRPr lang="fr-FR" sz="1400" dirty="0"/>
            </a:p>
          </p:txBody>
        </p:sp>
      </p:grpSp>
      <p:sp>
        <p:nvSpPr>
          <p:cNvPr id="7" name="Rectangle 6"/>
          <p:cNvSpPr/>
          <p:nvPr/>
        </p:nvSpPr>
        <p:spPr>
          <a:xfrm>
            <a:off x="323528" y="1733907"/>
            <a:ext cx="8450694" cy="830997"/>
          </a:xfrm>
          <a:prstGeom prst="rect">
            <a:avLst/>
          </a:prstGeom>
        </p:spPr>
        <p:txBody>
          <a:bodyPr wrap="square">
            <a:spAutoFit/>
          </a:bodyPr>
          <a:lstStyle/>
          <a:p>
            <a:pPr algn="just"/>
            <a:r>
              <a:rPr lang="fr-FR" sz="1600" b="1" dirty="0" smtClean="0"/>
              <a:t>Mais d’abord, pourquoi utilise-t-on des animaux alors que la recherche animale ne fournit pas des données pertinentes ni prédictives pour l’homme ? Pour des raisons pratiques plutôt que scientifiques :</a:t>
            </a:r>
            <a:endParaRPr lang="fr-FR" sz="1600" b="1" dirty="0"/>
          </a:p>
        </p:txBody>
      </p:sp>
      <p:sp>
        <p:nvSpPr>
          <p:cNvPr id="8" name="Rectangle 7"/>
          <p:cNvSpPr/>
          <p:nvPr/>
        </p:nvSpPr>
        <p:spPr>
          <a:xfrm>
            <a:off x="0" y="2745502"/>
            <a:ext cx="8879601" cy="2123658"/>
          </a:xfrm>
          <a:prstGeom prst="rect">
            <a:avLst/>
          </a:prstGeom>
        </p:spPr>
        <p:txBody>
          <a:bodyPr wrap="square">
            <a:spAutoFit/>
          </a:bodyPr>
          <a:lstStyle/>
          <a:p>
            <a:pPr marL="285750" indent="-285750" algn="just">
              <a:buFont typeface="Wingdings" panose="05000000000000000000" pitchFamily="2" charset="2"/>
              <a:buChar char="q"/>
            </a:pPr>
            <a:r>
              <a:rPr lang="fr-FR" b="1" dirty="0" smtClean="0">
                <a:solidFill>
                  <a:srgbClr val="0070C0"/>
                </a:solidFill>
              </a:rPr>
              <a:t>Plus de 70% des animaux utilisés sont des rongeurs </a:t>
            </a:r>
            <a:r>
              <a:rPr lang="fr-FR" sz="1600" dirty="0" smtClean="0">
                <a:solidFill>
                  <a:srgbClr val="0070C0"/>
                </a:solidFill>
              </a:rPr>
              <a:t>:</a:t>
            </a:r>
          </a:p>
          <a:p>
            <a:pPr marL="742950" lvl="1" indent="-285750" algn="just">
              <a:buFont typeface="Arial" panose="020B0604020202020204" pitchFamily="34" charset="0"/>
              <a:buChar char="•"/>
            </a:pPr>
            <a:r>
              <a:rPr lang="fr-FR" dirty="0" smtClean="0">
                <a:solidFill>
                  <a:srgbClr val="0070C0"/>
                </a:solidFill>
              </a:rPr>
              <a:t> </a:t>
            </a:r>
            <a:r>
              <a:rPr lang="fr-FR" sz="1600" b="1" dirty="0" smtClean="0">
                <a:solidFill>
                  <a:srgbClr val="0070C0"/>
                </a:solidFill>
              </a:rPr>
              <a:t>Ils sont faciles à loger et à nourrir ;</a:t>
            </a:r>
          </a:p>
          <a:p>
            <a:pPr marL="742950" lvl="1" indent="-285750" algn="just">
              <a:buFont typeface="Arial" panose="020B0604020202020204" pitchFamily="34" charset="0"/>
              <a:buChar char="•"/>
            </a:pPr>
            <a:r>
              <a:rPr lang="fr-FR" sz="1600" b="1" dirty="0" smtClean="0">
                <a:solidFill>
                  <a:srgbClr val="0070C0"/>
                </a:solidFill>
              </a:rPr>
              <a:t> Ils se reproduisent vite et ont une courte durée de vie (le chercheur, au cours de sa carrière, peut étudier plusieurs générations) ; </a:t>
            </a:r>
            <a:r>
              <a:rPr lang="fr-FR" sz="1600" b="1" dirty="0" smtClean="0">
                <a:solidFill>
                  <a:srgbClr val="FF0000"/>
                </a:solidFill>
              </a:rPr>
              <a:t>multiplie ces publications</a:t>
            </a:r>
            <a:r>
              <a:rPr lang="fr-FR" sz="1600" b="1" dirty="0" smtClean="0">
                <a:solidFill>
                  <a:srgbClr val="0070C0"/>
                </a:solidFill>
              </a:rPr>
              <a:t> (clé de son avancement).</a:t>
            </a:r>
          </a:p>
          <a:p>
            <a:pPr marL="742950" lvl="1" indent="-285750" algn="just">
              <a:buFont typeface="Arial" panose="020B0604020202020204" pitchFamily="34" charset="0"/>
              <a:buChar char="•"/>
            </a:pPr>
            <a:r>
              <a:rPr lang="fr-FR" sz="1600" b="1" dirty="0" smtClean="0">
                <a:solidFill>
                  <a:srgbClr val="0070C0"/>
                </a:solidFill>
              </a:rPr>
              <a:t> Ils sont fournis par des sociétés commerciales qui les proposent sur catalogue avec toutes les caractéristiques génétiques et physiologiques, spécifiques de chaque « lignée », le chercheur pouvant ainsi choisir l’espèce animale et la lignée lui permettant d’obtenir le résultat qu’il souhaite ; etc.</a:t>
            </a:r>
            <a:endParaRPr lang="fr-FR" sz="1600" b="1" dirty="0">
              <a:solidFill>
                <a:srgbClr val="0070C0"/>
              </a:solidFill>
            </a:endParaRPr>
          </a:p>
        </p:txBody>
      </p:sp>
      <p:sp>
        <p:nvSpPr>
          <p:cNvPr id="9" name="Rectangle 8"/>
          <p:cNvSpPr/>
          <p:nvPr/>
        </p:nvSpPr>
        <p:spPr>
          <a:xfrm>
            <a:off x="310649" y="4973687"/>
            <a:ext cx="8568952" cy="615553"/>
          </a:xfrm>
          <a:prstGeom prst="rect">
            <a:avLst/>
          </a:prstGeom>
        </p:spPr>
        <p:txBody>
          <a:bodyPr wrap="square">
            <a:spAutoFit/>
          </a:bodyPr>
          <a:lstStyle/>
          <a:p>
            <a:pPr marL="285750" indent="-285750" algn="just">
              <a:buFont typeface="Wingdings" panose="05000000000000000000" pitchFamily="2" charset="2"/>
              <a:buChar char="q"/>
            </a:pPr>
            <a:r>
              <a:rPr lang="fr-FR" b="1" dirty="0">
                <a:solidFill>
                  <a:srgbClr val="0070C0"/>
                </a:solidFill>
              </a:rPr>
              <a:t>E</a:t>
            </a:r>
            <a:r>
              <a:rPr lang="fr-FR" b="1" dirty="0" smtClean="0">
                <a:solidFill>
                  <a:srgbClr val="0070C0"/>
                </a:solidFill>
              </a:rPr>
              <a:t>n toxicologie, </a:t>
            </a:r>
            <a:r>
              <a:rPr lang="fr-FR" sz="1600" b="1" dirty="0" smtClean="0">
                <a:solidFill>
                  <a:srgbClr val="0070C0"/>
                </a:solidFill>
              </a:rPr>
              <a:t>les responsables de la règlementation sont habitués à traiter des dossiers comportant des données animales ; ils n’ont pas de données humaines de référence ;</a:t>
            </a:r>
            <a:endParaRPr lang="fr-FR" sz="1600" b="1" dirty="0">
              <a:solidFill>
                <a:srgbClr val="0070C0"/>
              </a:solidFill>
            </a:endParaRPr>
          </a:p>
        </p:txBody>
      </p:sp>
      <p:sp>
        <p:nvSpPr>
          <p:cNvPr id="11" name="Rectangle 10"/>
          <p:cNvSpPr/>
          <p:nvPr/>
        </p:nvSpPr>
        <p:spPr>
          <a:xfrm>
            <a:off x="388206" y="5787261"/>
            <a:ext cx="8413837" cy="954107"/>
          </a:xfrm>
          <a:prstGeom prst="rect">
            <a:avLst/>
          </a:prstGeom>
        </p:spPr>
        <p:txBody>
          <a:bodyPr wrap="square">
            <a:spAutoFit/>
          </a:bodyPr>
          <a:lstStyle/>
          <a:p>
            <a:pPr algn="ctr"/>
            <a:r>
              <a:rPr lang="fr-FR" sz="2000" b="1" dirty="0" err="1" smtClean="0">
                <a:solidFill>
                  <a:srgbClr val="FF0000"/>
                </a:solidFill>
              </a:rPr>
              <a:t>Rq</a:t>
            </a:r>
            <a:r>
              <a:rPr lang="fr-FR" b="1" dirty="0" smtClean="0">
                <a:solidFill>
                  <a:srgbClr val="FF0000"/>
                </a:solidFill>
              </a:rPr>
              <a:t>: les chercheurs qui utilisent des animaux ne connaissent pas forcément les méthodes modernes, lesquelles nécessiteraient de nouveaux investissements (en argent et en temps de formation).</a:t>
            </a:r>
            <a:endParaRPr lang="fr-FR" b="1" dirty="0">
              <a:solidFill>
                <a:srgbClr val="FF0000"/>
              </a:solidFill>
            </a:endParaRPr>
          </a:p>
        </p:txBody>
      </p:sp>
      <p:sp>
        <p:nvSpPr>
          <p:cNvPr id="12" name="ZoneTexte 11"/>
          <p:cNvSpPr txBox="1"/>
          <p:nvPr/>
        </p:nvSpPr>
        <p:spPr>
          <a:xfrm>
            <a:off x="1979712" y="159023"/>
            <a:ext cx="5328592" cy="461665"/>
          </a:xfrm>
          <a:prstGeom prst="rect">
            <a:avLst/>
          </a:prstGeom>
          <a:noFill/>
        </p:spPr>
        <p:txBody>
          <a:bodyPr wrap="square" rtlCol="0">
            <a:spAutoFit/>
          </a:bodyPr>
          <a:lstStyle/>
          <a:p>
            <a:pPr algn="ctr"/>
            <a:r>
              <a:rPr lang="fr-FR" sz="2400" b="1" dirty="0" smtClean="0">
                <a:solidFill>
                  <a:srgbClr val="C00000"/>
                </a:solidFill>
              </a:rPr>
              <a:t>Introduction</a:t>
            </a:r>
            <a:endParaRPr lang="fr-FR" sz="2400" b="1" dirty="0">
              <a:solidFill>
                <a:srgbClr val="C00000"/>
              </a:solidFill>
            </a:endParaRPr>
          </a:p>
        </p:txBody>
      </p:sp>
    </p:spTree>
    <p:extLst>
      <p:ext uri="{BB962C8B-B14F-4D97-AF65-F5344CB8AC3E}">
        <p14:creationId xmlns="" xmlns:p14="http://schemas.microsoft.com/office/powerpoint/2010/main" val="21097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251937"/>
            <a:ext cx="2402453" cy="584775"/>
          </a:xfrm>
          <a:prstGeom prst="rect">
            <a:avLst/>
          </a:prstGeom>
        </p:spPr>
        <p:txBody>
          <a:bodyPr wrap="none">
            <a:spAutoFit/>
          </a:bodyPr>
          <a:lstStyle/>
          <a:p>
            <a:r>
              <a:rPr lang="fr-FR" sz="3200" b="1" dirty="0" smtClean="0">
                <a:solidFill>
                  <a:srgbClr val="FF0000"/>
                </a:solidFill>
              </a:rPr>
              <a:t>Introduction </a:t>
            </a:r>
            <a:endParaRPr lang="fr-FR" sz="3200" b="1" dirty="0">
              <a:solidFill>
                <a:srgbClr val="FF0000"/>
              </a:solidFill>
            </a:endParaRPr>
          </a:p>
        </p:txBody>
      </p:sp>
      <p:sp>
        <p:nvSpPr>
          <p:cNvPr id="5" name="Rectangle 4"/>
          <p:cNvSpPr/>
          <p:nvPr/>
        </p:nvSpPr>
        <p:spPr>
          <a:xfrm>
            <a:off x="251520" y="1128801"/>
            <a:ext cx="8604448" cy="5324535"/>
          </a:xfrm>
          <a:prstGeom prst="rect">
            <a:avLst/>
          </a:prstGeom>
        </p:spPr>
        <p:txBody>
          <a:bodyPr wrap="square">
            <a:spAutoFit/>
          </a:bodyPr>
          <a:lstStyle/>
          <a:p>
            <a:pPr marL="285750" indent="-285750" algn="just">
              <a:buFont typeface="Arial" panose="020B0604020202020204" pitchFamily="34" charset="0"/>
              <a:buChar char="•"/>
            </a:pPr>
            <a:r>
              <a:rPr lang="fr-FR" sz="2000" dirty="0" smtClean="0"/>
              <a:t>Ce sont des cultures </a:t>
            </a:r>
            <a:r>
              <a:rPr lang="fr-FR" sz="2000" b="1" i="1" dirty="0" smtClean="0"/>
              <a:t>in vitro </a:t>
            </a:r>
            <a:r>
              <a:rPr lang="fr-FR" sz="2000" dirty="0" smtClean="0"/>
              <a:t>de cellules, de tissus et d'organe dans un milieu artificiel, c'est à dire, de composition connue et sans variation dues au métabolisme.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smtClean="0"/>
              <a:t>Ces techniques ont  pour but  d'étudier  des  phénomènes  physiologiques, des  mécanisme  biochimiques  sans  avoir  recours  à  l'expérimentation  </a:t>
            </a:r>
            <a:r>
              <a:rPr lang="fr-FR" sz="2000" b="1" i="1" dirty="0" smtClean="0"/>
              <a:t>in  vivo</a:t>
            </a:r>
            <a:r>
              <a:rPr lang="fr-FR" sz="2000" dirty="0" smtClean="0"/>
              <a:t>.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smtClean="0"/>
              <a:t>Exemples  d'application  : - Étude de la différenciation cellulaires et des mécanismes des cancers. - Pharmacotoxicologie: test de substances pharmacologique-ment active sur des cellules. -  Biotechnologie:  production  de  substances  par  les  cellules,  telle  que  l'insuline,  des  hormone,  des vaccins...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smtClean="0"/>
              <a:t>Ces  techniques  sont  délicates  car  les  cellules  animales  sont  fragiles  (pas  de  paroi)  et  malgré  les  conditions  stériles  sous  lesquelles  on  se  place  pour  manipuler,  les  contamination  sont  fréquentes  (bactéries, champignons et surtout levure). </a:t>
            </a:r>
            <a:endParaRPr lang="fr-FR" sz="2000" dirty="0"/>
          </a:p>
        </p:txBody>
      </p:sp>
    </p:spTree>
    <p:extLst>
      <p:ext uri="{BB962C8B-B14F-4D97-AF65-F5344CB8AC3E}">
        <p14:creationId xmlns="" xmlns:p14="http://schemas.microsoft.com/office/powerpoint/2010/main" val="384201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8765" y="531030"/>
            <a:ext cx="2402453" cy="584775"/>
          </a:xfrm>
          <a:prstGeom prst="rect">
            <a:avLst/>
          </a:prstGeom>
        </p:spPr>
        <p:txBody>
          <a:bodyPr wrap="none">
            <a:spAutoFit/>
          </a:bodyPr>
          <a:lstStyle/>
          <a:p>
            <a:r>
              <a:rPr lang="fr-FR" sz="3200" b="1" dirty="0" smtClean="0">
                <a:solidFill>
                  <a:srgbClr val="FF0000"/>
                </a:solidFill>
              </a:rPr>
              <a:t>Introduction </a:t>
            </a:r>
            <a:endParaRPr lang="fr-FR" sz="3200" b="1" dirty="0">
              <a:solidFill>
                <a:srgbClr val="FF0000"/>
              </a:solidFill>
            </a:endParaRPr>
          </a:p>
        </p:txBody>
      </p:sp>
      <p:sp>
        <p:nvSpPr>
          <p:cNvPr id="5" name="Rectangle 4"/>
          <p:cNvSpPr/>
          <p:nvPr/>
        </p:nvSpPr>
        <p:spPr>
          <a:xfrm>
            <a:off x="1048712" y="1628800"/>
            <a:ext cx="3667304" cy="400110"/>
          </a:xfrm>
          <a:prstGeom prst="rect">
            <a:avLst/>
          </a:prstGeom>
        </p:spPr>
        <p:txBody>
          <a:bodyPr wrap="square">
            <a:spAutoFit/>
          </a:bodyPr>
          <a:lstStyle/>
          <a:p>
            <a:pPr marL="342900" indent="-342900">
              <a:buFont typeface="Wingdings" panose="05000000000000000000" pitchFamily="2" charset="2"/>
              <a:buChar char="q"/>
            </a:pPr>
            <a:r>
              <a:rPr lang="fr-FR" sz="2000" b="1" dirty="0" smtClean="0"/>
              <a:t>De l’organisme à la molécule</a:t>
            </a:r>
            <a:endParaRPr lang="fr-FR" sz="2000" b="1" dirty="0"/>
          </a:p>
        </p:txBody>
      </p:sp>
      <p:sp>
        <p:nvSpPr>
          <p:cNvPr id="6" name="Rectangle 5"/>
          <p:cNvSpPr/>
          <p:nvPr/>
        </p:nvSpPr>
        <p:spPr>
          <a:xfrm>
            <a:off x="1844180" y="2354563"/>
            <a:ext cx="1833652" cy="400110"/>
          </a:xfrm>
          <a:prstGeom prst="rect">
            <a:avLst/>
          </a:prstGeom>
        </p:spPr>
        <p:txBody>
          <a:bodyPr wrap="square">
            <a:spAutoFit/>
          </a:bodyPr>
          <a:lstStyle/>
          <a:p>
            <a:r>
              <a:rPr lang="fr-FR" sz="2000" b="1" dirty="0" smtClean="0"/>
              <a:t>Organisme</a:t>
            </a:r>
            <a:endParaRPr lang="fr-FR" sz="2000" b="1" dirty="0"/>
          </a:p>
        </p:txBody>
      </p:sp>
      <p:sp>
        <p:nvSpPr>
          <p:cNvPr id="7" name="Rectangle 6"/>
          <p:cNvSpPr/>
          <p:nvPr/>
        </p:nvSpPr>
        <p:spPr>
          <a:xfrm>
            <a:off x="3059832" y="3146651"/>
            <a:ext cx="1833652" cy="400110"/>
          </a:xfrm>
          <a:prstGeom prst="rect">
            <a:avLst/>
          </a:prstGeom>
        </p:spPr>
        <p:txBody>
          <a:bodyPr wrap="square">
            <a:spAutoFit/>
          </a:bodyPr>
          <a:lstStyle/>
          <a:p>
            <a:r>
              <a:rPr lang="fr-FR" sz="2000" b="1" dirty="0" smtClean="0"/>
              <a:t>Tissu</a:t>
            </a:r>
            <a:endParaRPr lang="fr-FR" sz="2000" b="1" dirty="0"/>
          </a:p>
        </p:txBody>
      </p:sp>
      <p:grpSp>
        <p:nvGrpSpPr>
          <p:cNvPr id="9" name="Groupe 8"/>
          <p:cNvGrpSpPr/>
          <p:nvPr/>
        </p:nvGrpSpPr>
        <p:grpSpPr>
          <a:xfrm>
            <a:off x="4113980" y="3794723"/>
            <a:ext cx="1656184" cy="504056"/>
            <a:chOff x="3851920" y="4869160"/>
            <a:chExt cx="1656184" cy="504056"/>
          </a:xfrm>
        </p:grpSpPr>
        <p:sp>
          <p:nvSpPr>
            <p:cNvPr id="8" name="Rectangle 7"/>
            <p:cNvSpPr/>
            <p:nvPr/>
          </p:nvSpPr>
          <p:spPr>
            <a:xfrm>
              <a:off x="4113980" y="4921133"/>
              <a:ext cx="1394124" cy="400110"/>
            </a:xfrm>
            <a:prstGeom prst="rect">
              <a:avLst/>
            </a:prstGeom>
          </p:spPr>
          <p:txBody>
            <a:bodyPr wrap="square">
              <a:spAutoFit/>
            </a:bodyPr>
            <a:lstStyle/>
            <a:p>
              <a:r>
                <a:rPr lang="fr-FR" sz="2000" b="1" dirty="0" smtClean="0">
                  <a:solidFill>
                    <a:srgbClr val="FF0000"/>
                  </a:solidFill>
                </a:rPr>
                <a:t>Cellule</a:t>
              </a:r>
              <a:endParaRPr lang="fr-FR" sz="2000" b="1" dirty="0">
                <a:solidFill>
                  <a:srgbClr val="FF0000"/>
                </a:solidFill>
              </a:endParaRPr>
            </a:p>
          </p:txBody>
        </p:sp>
        <p:sp>
          <p:nvSpPr>
            <p:cNvPr id="2" name="Rectangle à coins arrondis 1"/>
            <p:cNvSpPr/>
            <p:nvPr/>
          </p:nvSpPr>
          <p:spPr>
            <a:xfrm>
              <a:off x="3851920" y="4869160"/>
              <a:ext cx="1512168"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Flèche droite 9"/>
          <p:cNvSpPr/>
          <p:nvPr/>
        </p:nvSpPr>
        <p:spPr>
          <a:xfrm>
            <a:off x="3203848" y="3938739"/>
            <a:ext cx="720080" cy="20005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Rectangle 10"/>
          <p:cNvSpPr/>
          <p:nvPr/>
        </p:nvSpPr>
        <p:spPr>
          <a:xfrm>
            <a:off x="5474652" y="4618749"/>
            <a:ext cx="1833652" cy="400110"/>
          </a:xfrm>
          <a:prstGeom prst="rect">
            <a:avLst/>
          </a:prstGeom>
        </p:spPr>
        <p:txBody>
          <a:bodyPr wrap="square">
            <a:spAutoFit/>
          </a:bodyPr>
          <a:lstStyle/>
          <a:p>
            <a:r>
              <a:rPr lang="fr-FR" sz="2000" b="1" dirty="0" smtClean="0"/>
              <a:t>Molécule</a:t>
            </a:r>
            <a:endParaRPr lang="fr-FR" sz="2000" b="1" dirty="0"/>
          </a:p>
        </p:txBody>
      </p:sp>
      <p:sp>
        <p:nvSpPr>
          <p:cNvPr id="12" name="Rectangle 11"/>
          <p:cNvSpPr/>
          <p:nvPr/>
        </p:nvSpPr>
        <p:spPr>
          <a:xfrm>
            <a:off x="787840" y="5378899"/>
            <a:ext cx="4543984" cy="400110"/>
          </a:xfrm>
          <a:prstGeom prst="rect">
            <a:avLst/>
          </a:prstGeom>
        </p:spPr>
        <p:txBody>
          <a:bodyPr wrap="square">
            <a:spAutoFit/>
          </a:bodyPr>
          <a:lstStyle/>
          <a:p>
            <a:pPr marL="342900" indent="-342900">
              <a:buFont typeface="Wingdings" panose="05000000000000000000" pitchFamily="2" charset="2"/>
              <a:buChar char="q"/>
            </a:pPr>
            <a:r>
              <a:rPr lang="fr-FR" sz="2000" b="1" dirty="0" smtClean="0"/>
              <a:t>Etudes biochimiques et moléculaire:</a:t>
            </a:r>
            <a:endParaRPr lang="fr-FR" sz="2000" b="1" dirty="0"/>
          </a:p>
        </p:txBody>
      </p:sp>
      <p:sp>
        <p:nvSpPr>
          <p:cNvPr id="13" name="Rectangle 12"/>
          <p:cNvSpPr/>
          <p:nvPr/>
        </p:nvSpPr>
        <p:spPr>
          <a:xfrm>
            <a:off x="2106172" y="5882541"/>
            <a:ext cx="7039952" cy="400110"/>
          </a:xfrm>
          <a:prstGeom prst="rect">
            <a:avLst/>
          </a:prstGeom>
        </p:spPr>
        <p:txBody>
          <a:bodyPr wrap="square">
            <a:spAutoFit/>
          </a:bodyPr>
          <a:lstStyle/>
          <a:p>
            <a:r>
              <a:rPr lang="fr-FR" sz="2000" b="1" dirty="0" smtClean="0"/>
              <a:t>-  Sur un pool de cellules homogènes: Culture Cellulaire </a:t>
            </a:r>
            <a:endParaRPr lang="fr-FR" sz="2000" b="1" dirty="0"/>
          </a:p>
        </p:txBody>
      </p:sp>
    </p:spTree>
    <p:extLst>
      <p:ext uri="{BB962C8B-B14F-4D97-AF65-F5344CB8AC3E}">
        <p14:creationId xmlns="" xmlns:p14="http://schemas.microsoft.com/office/powerpoint/2010/main" val="40171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251937"/>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5" name="Rectangle 4"/>
          <p:cNvSpPr/>
          <p:nvPr/>
        </p:nvSpPr>
        <p:spPr>
          <a:xfrm>
            <a:off x="179512" y="1115452"/>
            <a:ext cx="3884140" cy="400110"/>
          </a:xfrm>
          <a:prstGeom prst="rect">
            <a:avLst/>
          </a:prstGeom>
        </p:spPr>
        <p:txBody>
          <a:bodyPr wrap="none">
            <a:spAutoFit/>
          </a:bodyPr>
          <a:lstStyle/>
          <a:p>
            <a:r>
              <a:rPr lang="fr-FR" sz="2000" b="1" dirty="0" smtClean="0"/>
              <a:t>1. Origine et obtention des cellules</a:t>
            </a:r>
            <a:endParaRPr lang="fr-FR" sz="2000" b="1" dirty="0"/>
          </a:p>
        </p:txBody>
      </p:sp>
      <p:sp>
        <p:nvSpPr>
          <p:cNvPr id="6" name="Rectangle 5"/>
          <p:cNvSpPr/>
          <p:nvPr/>
        </p:nvSpPr>
        <p:spPr>
          <a:xfrm>
            <a:off x="395536" y="1646798"/>
            <a:ext cx="8424936" cy="3693319"/>
          </a:xfrm>
          <a:prstGeom prst="rect">
            <a:avLst/>
          </a:prstGeom>
        </p:spPr>
        <p:txBody>
          <a:bodyPr wrap="square">
            <a:spAutoFit/>
          </a:bodyPr>
          <a:lstStyle/>
          <a:p>
            <a:pPr marL="285750" indent="-285750" algn="just">
              <a:buFont typeface="Arial" panose="020B0604020202020204" pitchFamily="34" charset="0"/>
              <a:buChar char="•"/>
            </a:pPr>
            <a:r>
              <a:rPr lang="fr-FR" dirty="0" smtClean="0"/>
              <a:t>On distingue 2 types de cellules dans l'organisme: </a:t>
            </a:r>
          </a:p>
          <a:p>
            <a:pPr marL="285750" indent="-285750" algn="just">
              <a:buFont typeface="Arial" panose="020B0604020202020204" pitchFamily="34" charset="0"/>
              <a:buChar char="•"/>
            </a:pPr>
            <a:endParaRPr lang="fr-FR" dirty="0" smtClean="0"/>
          </a:p>
          <a:p>
            <a:pPr marL="742950" lvl="1" indent="-285750" algn="just">
              <a:buFontTx/>
              <a:buChar char="-"/>
            </a:pPr>
            <a:r>
              <a:rPr lang="fr-FR" dirty="0"/>
              <a:t>L</a:t>
            </a:r>
            <a:r>
              <a:rPr lang="fr-FR" dirty="0" smtClean="0"/>
              <a:t>es cellules circulantes ou libres, telles que les cellules sanguines. </a:t>
            </a:r>
          </a:p>
          <a:p>
            <a:pPr marL="742950" lvl="1" indent="-285750" algn="just">
              <a:buFontTx/>
              <a:buChar char="-"/>
            </a:pPr>
            <a:r>
              <a:rPr lang="fr-FR" dirty="0" smtClean="0"/>
              <a:t>Les cellules des tissus solides. </a:t>
            </a:r>
          </a:p>
          <a:p>
            <a:pPr marL="742950" lvl="1" indent="-285750" algn="just">
              <a:buFontTx/>
              <a:buChar char="-"/>
            </a:pPr>
            <a:endParaRPr lang="fr-FR" dirty="0" smtClean="0"/>
          </a:p>
          <a:p>
            <a:pPr marL="285750" indent="-285750" algn="just">
              <a:buFont typeface="Arial" panose="020B0604020202020204" pitchFamily="34" charset="0"/>
              <a:buChar char="•"/>
            </a:pPr>
            <a:r>
              <a:rPr lang="fr-FR" dirty="0" smtClean="0"/>
              <a:t>Les  premières  sont  récupérées  facilement  par  centrifugation  différentielle,  alors  que  les  secondes peuvent être récupérées selon 2 procédés :</a:t>
            </a:r>
          </a:p>
          <a:p>
            <a:pPr marL="285750" indent="-285750" algn="just">
              <a:buFont typeface="Arial" panose="020B0604020202020204" pitchFamily="34" charset="0"/>
              <a:buChar char="•"/>
            </a:pPr>
            <a:r>
              <a:rPr lang="fr-FR" dirty="0" smtClean="0"/>
              <a:t> </a:t>
            </a:r>
          </a:p>
          <a:p>
            <a:pPr marL="742950" lvl="1" indent="-285750" algn="just">
              <a:buFontTx/>
              <a:buChar char="-"/>
            </a:pPr>
            <a:r>
              <a:rPr lang="fr-FR" dirty="0" smtClean="0"/>
              <a:t>Migration cellulaires à partir d'expiant </a:t>
            </a:r>
          </a:p>
          <a:p>
            <a:pPr marL="742950" lvl="1" indent="-285750" algn="just">
              <a:buFontTx/>
              <a:buChar char="-"/>
            </a:pPr>
            <a:r>
              <a:rPr lang="fr-FR" dirty="0" smtClean="0"/>
              <a:t>Dissociation du tissu avec libération des cellules </a:t>
            </a:r>
          </a:p>
          <a:p>
            <a:pPr marL="742950" lvl="1" indent="-285750" algn="just">
              <a:buFontTx/>
              <a:buChar char="-"/>
            </a:pPr>
            <a:endParaRPr lang="fr-FR" dirty="0"/>
          </a:p>
          <a:p>
            <a:pPr marL="285750" indent="-285750" algn="just">
              <a:buFont typeface="Arial" panose="020B0604020202020204" pitchFamily="34" charset="0"/>
              <a:buChar char="•"/>
            </a:pPr>
            <a:r>
              <a:rPr lang="fr-FR" dirty="0" smtClean="0"/>
              <a:t>La  culture  de  cellules  obtenues  à  partir  d'organe  ou  de  tissu  est  appelée  </a:t>
            </a:r>
            <a:r>
              <a:rPr lang="fr-FR" b="1" dirty="0" smtClean="0"/>
              <a:t>primo-culture</a:t>
            </a:r>
            <a:r>
              <a:rPr lang="fr-FR" dirty="0" smtClean="0"/>
              <a:t>  ou  </a:t>
            </a:r>
            <a:r>
              <a:rPr lang="fr-FR" b="1" dirty="0" smtClean="0"/>
              <a:t>culture primaire</a:t>
            </a:r>
            <a:r>
              <a:rPr lang="fr-FR" dirty="0" smtClean="0"/>
              <a:t>. </a:t>
            </a:r>
            <a:endParaRPr lang="fr-FR" dirty="0"/>
          </a:p>
        </p:txBody>
      </p:sp>
    </p:spTree>
    <p:extLst>
      <p:ext uri="{BB962C8B-B14F-4D97-AF65-F5344CB8AC3E}">
        <p14:creationId xmlns="" xmlns:p14="http://schemas.microsoft.com/office/powerpoint/2010/main" val="175190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794321"/>
            <a:ext cx="6408712" cy="677108"/>
          </a:xfrm>
          <a:prstGeom prst="rect">
            <a:avLst/>
          </a:prstGeom>
        </p:spPr>
        <p:txBody>
          <a:bodyPr wrap="square">
            <a:spAutoFit/>
          </a:bodyPr>
          <a:lstStyle/>
          <a:p>
            <a:r>
              <a:rPr lang="fr-FR" sz="2000" b="1" dirty="0" smtClean="0"/>
              <a:t>2. Évolution des cellules en culture </a:t>
            </a:r>
          </a:p>
          <a:p>
            <a:r>
              <a:rPr lang="fr-FR" b="1" dirty="0"/>
              <a:t> </a:t>
            </a:r>
            <a:r>
              <a:rPr lang="fr-FR" b="1" dirty="0" smtClean="0"/>
              <a:t>            2.1. Courbe de croissance d'une population cellulaire</a:t>
            </a:r>
            <a:endParaRPr lang="fr-FR" b="1" dirty="0"/>
          </a:p>
        </p:txBody>
      </p:sp>
      <p:sp>
        <p:nvSpPr>
          <p:cNvPr id="5" name="Rectangle 4"/>
          <p:cNvSpPr/>
          <p:nvPr/>
        </p:nvSpPr>
        <p:spPr>
          <a:xfrm>
            <a:off x="2699792" y="116632"/>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6" name="Rectangle 5"/>
          <p:cNvSpPr/>
          <p:nvPr/>
        </p:nvSpPr>
        <p:spPr>
          <a:xfrm>
            <a:off x="1331640" y="1412776"/>
            <a:ext cx="4248472" cy="1200329"/>
          </a:xfrm>
          <a:prstGeom prst="rect">
            <a:avLst/>
          </a:prstGeom>
        </p:spPr>
        <p:txBody>
          <a:bodyPr wrap="square">
            <a:spAutoFit/>
          </a:bodyPr>
          <a:lstStyle/>
          <a:p>
            <a:pPr marL="285750" indent="-285750" algn="just">
              <a:buFont typeface="Arial" panose="020B0604020202020204" pitchFamily="34" charset="0"/>
              <a:buChar char="•"/>
            </a:pPr>
            <a:r>
              <a:rPr lang="fr-FR" dirty="0" smtClean="0"/>
              <a:t>On distingue 3 périodes:  </a:t>
            </a:r>
          </a:p>
          <a:p>
            <a:pPr marL="1200150" lvl="2" indent="-285750" algn="just">
              <a:buFont typeface="Wingdings" panose="05000000000000000000" pitchFamily="2" charset="2"/>
              <a:buChar char="ü"/>
            </a:pPr>
            <a:r>
              <a:rPr lang="fr-FR" dirty="0" smtClean="0"/>
              <a:t>phase d'adaptation           </a:t>
            </a:r>
          </a:p>
          <a:p>
            <a:pPr marL="1200150" lvl="2" indent="-285750" algn="just">
              <a:buFont typeface="Wingdings" panose="05000000000000000000" pitchFamily="2" charset="2"/>
              <a:buChar char="ü"/>
            </a:pPr>
            <a:r>
              <a:rPr lang="fr-FR" dirty="0" smtClean="0"/>
              <a:t>phase exponentielle           </a:t>
            </a:r>
          </a:p>
          <a:p>
            <a:pPr marL="1200150" lvl="2" indent="-285750" algn="just">
              <a:buFont typeface="Wingdings" panose="05000000000000000000" pitchFamily="2" charset="2"/>
              <a:buChar char="ü"/>
            </a:pPr>
            <a:r>
              <a:rPr lang="fr-FR" dirty="0" smtClean="0"/>
              <a:t>phase stationnaire </a:t>
            </a:r>
            <a:endParaRPr lang="fr-F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2613105"/>
            <a:ext cx="7200800" cy="39122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42670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395953"/>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5" name="Rectangle 4"/>
          <p:cNvSpPr/>
          <p:nvPr/>
        </p:nvSpPr>
        <p:spPr>
          <a:xfrm>
            <a:off x="575048" y="3608751"/>
            <a:ext cx="8173416" cy="2031325"/>
          </a:xfrm>
          <a:prstGeom prst="rect">
            <a:avLst/>
          </a:prstGeom>
        </p:spPr>
        <p:txBody>
          <a:bodyPr wrap="square">
            <a:spAutoFit/>
          </a:bodyPr>
          <a:lstStyle/>
          <a:p>
            <a:pPr marL="285750" indent="-285750" algn="just">
              <a:buFont typeface="Arial" panose="020B0604020202020204" pitchFamily="34" charset="0"/>
              <a:buChar char="•"/>
            </a:pPr>
            <a:r>
              <a:rPr lang="fr-FR" dirty="0" smtClean="0"/>
              <a:t>Par ailleurs, lorsque les cellules sont mises dans un milieu de culture, il s'opère une sélection entre les  cellules  viables  et  les  cellules  mortes  (dans  le  cas  de  cellules  qui  adhèrent  au  support,  les  cellules viables se fixent sur le support alors que les mortes restent dans le milieu de culture. D'autre  part,  il  existe  une  compétition  entre  les  cellules  viables.  Celles  qui  prolifèrent  le  plus  vite envahissent la boîte jusqu'à faire disparaître les autres types cellulaires. </a:t>
            </a:r>
          </a:p>
          <a:p>
            <a:pPr marL="285750" indent="-285750" algn="just">
              <a:buFont typeface="Arial" panose="020B0604020202020204" pitchFamily="34" charset="0"/>
              <a:buChar char="•"/>
            </a:pPr>
            <a:endParaRPr lang="fr-FR" dirty="0"/>
          </a:p>
        </p:txBody>
      </p:sp>
      <p:sp>
        <p:nvSpPr>
          <p:cNvPr id="2" name="Rectangle 1"/>
          <p:cNvSpPr/>
          <p:nvPr/>
        </p:nvSpPr>
        <p:spPr>
          <a:xfrm>
            <a:off x="575048" y="1386642"/>
            <a:ext cx="8173416" cy="1754326"/>
          </a:xfrm>
          <a:prstGeom prst="rect">
            <a:avLst/>
          </a:prstGeom>
        </p:spPr>
        <p:txBody>
          <a:bodyPr wrap="square">
            <a:spAutoFit/>
          </a:bodyPr>
          <a:lstStyle/>
          <a:p>
            <a:pPr marL="285750" indent="-285750" algn="just">
              <a:buFont typeface="Arial" panose="020B0604020202020204" pitchFamily="34" charset="0"/>
              <a:buChar char="•"/>
            </a:pPr>
            <a:r>
              <a:rPr lang="fr-FR" dirty="0"/>
              <a:t>Lorsque les cellules arrivent à confluence (80%) elles arrêtent de se diviser par inhibition de contact. Il faut alors  procéder à </a:t>
            </a:r>
            <a:r>
              <a:rPr lang="fr-FR" b="1" dirty="0"/>
              <a:t>un  repiquage </a:t>
            </a:r>
            <a:r>
              <a:rPr lang="fr-FR" dirty="0"/>
              <a:t>ou</a:t>
            </a:r>
            <a:r>
              <a:rPr lang="fr-FR" b="1" dirty="0"/>
              <a:t> passage</a:t>
            </a:r>
            <a:r>
              <a:rPr lang="fr-FR" dirty="0"/>
              <a:t>,  c'est à dire, redistribuer les cellules dans plusieurs flacons ou bien en jeter une partie et rajouter du milieu neuf : de cette façon les cellules disposent de nouveaux  éléments nutritifs et de place pour adhérer. A partir du premier repiquage on parle de </a:t>
            </a:r>
            <a:r>
              <a:rPr lang="fr-FR" b="1" dirty="0">
                <a:solidFill>
                  <a:srgbClr val="FF0000"/>
                </a:solidFill>
              </a:rPr>
              <a:t>lignée cellulaire</a:t>
            </a:r>
            <a:r>
              <a:rPr lang="fr-FR" dirty="0"/>
              <a:t>.</a:t>
            </a:r>
          </a:p>
        </p:txBody>
      </p:sp>
    </p:spTree>
    <p:extLst>
      <p:ext uri="{BB962C8B-B14F-4D97-AF65-F5344CB8AC3E}">
        <p14:creationId xmlns="" xmlns:p14="http://schemas.microsoft.com/office/powerpoint/2010/main" val="382150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7311" y="3246707"/>
            <a:ext cx="4351997" cy="3355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51520" y="692696"/>
            <a:ext cx="8640960" cy="2492990"/>
          </a:xfrm>
          <a:prstGeom prst="rect">
            <a:avLst/>
          </a:prstGeom>
        </p:spPr>
        <p:txBody>
          <a:bodyPr wrap="square">
            <a:spAutoFit/>
          </a:bodyPr>
          <a:lstStyle/>
          <a:p>
            <a:pPr algn="just"/>
            <a:r>
              <a:rPr lang="fr-FR" b="1" dirty="0" smtClean="0"/>
              <a:t>2.2. Longévité d'une culture cellulaire </a:t>
            </a:r>
          </a:p>
          <a:p>
            <a:pPr marL="285750" indent="-285750" algn="just">
              <a:buFont typeface="Arial" panose="020B0604020202020204" pitchFamily="34" charset="0"/>
              <a:buChar char="•"/>
            </a:pPr>
            <a:endParaRPr lang="fr-FR" sz="1200" b="1" dirty="0" smtClean="0"/>
          </a:p>
          <a:p>
            <a:pPr marL="285750" indent="-285750" algn="just">
              <a:buFont typeface="Arial" panose="020B0604020202020204" pitchFamily="34" charset="0"/>
              <a:buChar char="•"/>
            </a:pPr>
            <a:r>
              <a:rPr lang="fr-FR" dirty="0" smtClean="0"/>
              <a:t>On rencontre 2 cas:</a:t>
            </a:r>
          </a:p>
          <a:p>
            <a:pPr algn="just"/>
            <a:r>
              <a:rPr lang="fr-FR" dirty="0" smtClean="0"/>
              <a:t>            -  </a:t>
            </a:r>
            <a:r>
              <a:rPr lang="fr-FR" b="1" i="1" dirty="0" smtClean="0"/>
              <a:t>Cultures  normales  ou  définies</a:t>
            </a:r>
            <a:r>
              <a:rPr lang="fr-FR" dirty="0" smtClean="0"/>
              <a:t>:  les  cellules  ne  se  multiplient  que  pendant      un  nombre  limité  de générations (30 à 50 repiquages) puis meurent: leur vie et leur mort est programmée. On observe alors une diminution de leur vitesse de prolifération, phase de sénescence. </a:t>
            </a:r>
          </a:p>
          <a:p>
            <a:pPr algn="just"/>
            <a:r>
              <a:rPr lang="fr-FR" dirty="0" smtClean="0"/>
              <a:t>            - </a:t>
            </a:r>
            <a:r>
              <a:rPr lang="fr-FR" b="1" i="1" dirty="0" smtClean="0"/>
              <a:t>Culture continue ou lignées transformées ou immortelles</a:t>
            </a:r>
            <a:r>
              <a:rPr lang="fr-FR" dirty="0" smtClean="0"/>
              <a:t>: la  vitesse de multiplication ne diminue pas, ce qui permet un nombre de repiquage indéfini. </a:t>
            </a:r>
            <a:endParaRPr lang="fr-FR" dirty="0"/>
          </a:p>
        </p:txBody>
      </p:sp>
      <p:sp>
        <p:nvSpPr>
          <p:cNvPr id="6" name="Rectangle 5"/>
          <p:cNvSpPr/>
          <p:nvPr/>
        </p:nvSpPr>
        <p:spPr>
          <a:xfrm>
            <a:off x="2627784" y="116632"/>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7" name="Rectangle 6"/>
          <p:cNvSpPr/>
          <p:nvPr/>
        </p:nvSpPr>
        <p:spPr>
          <a:xfrm>
            <a:off x="403920" y="3302982"/>
            <a:ext cx="3880048" cy="3139321"/>
          </a:xfrm>
          <a:prstGeom prst="rect">
            <a:avLst/>
          </a:prstGeom>
        </p:spPr>
        <p:txBody>
          <a:bodyPr wrap="square">
            <a:spAutoFit/>
          </a:bodyPr>
          <a:lstStyle/>
          <a:p>
            <a:pPr algn="just"/>
            <a:r>
              <a:rPr lang="fr-FR" b="1" dirty="0" smtClean="0"/>
              <a:t>Les </a:t>
            </a:r>
            <a:r>
              <a:rPr lang="fr-FR" b="1" dirty="0"/>
              <a:t>cellules constituant </a:t>
            </a:r>
            <a:r>
              <a:rPr lang="fr-FR" b="1" dirty="0" smtClean="0"/>
              <a:t>cette dernière:</a:t>
            </a:r>
          </a:p>
          <a:p>
            <a:pPr algn="just"/>
            <a:endParaRPr lang="fr-FR" b="1" dirty="0"/>
          </a:p>
          <a:p>
            <a:pPr algn="just"/>
            <a:r>
              <a:rPr lang="fr-FR" b="1" dirty="0" smtClean="0"/>
              <a:t> </a:t>
            </a:r>
            <a:r>
              <a:rPr lang="fr-FR" dirty="0"/>
              <a:t>- </a:t>
            </a:r>
            <a:r>
              <a:rPr lang="fr-FR" dirty="0" smtClean="0"/>
              <a:t>    Perdent </a:t>
            </a:r>
            <a:r>
              <a:rPr lang="fr-FR" dirty="0"/>
              <a:t>l'inhibition de contact et se cultivent en amas ou </a:t>
            </a:r>
            <a:r>
              <a:rPr lang="fr-FR" dirty="0" smtClean="0"/>
              <a:t>multicouche.</a:t>
            </a:r>
          </a:p>
          <a:p>
            <a:pPr algn="just"/>
            <a:endParaRPr lang="fr-FR" dirty="0" smtClean="0"/>
          </a:p>
          <a:p>
            <a:pPr algn="just"/>
            <a:r>
              <a:rPr lang="fr-FR" dirty="0" smtClean="0"/>
              <a:t> - Changent </a:t>
            </a:r>
            <a:r>
              <a:rPr lang="fr-FR" dirty="0"/>
              <a:t>de morphologie (s'arrondissent</a:t>
            </a:r>
            <a:r>
              <a:rPr lang="fr-FR" dirty="0" smtClean="0"/>
              <a:t>).</a:t>
            </a:r>
          </a:p>
          <a:p>
            <a:pPr algn="just"/>
            <a:r>
              <a:rPr lang="fr-FR" dirty="0" smtClean="0"/>
              <a:t> </a:t>
            </a:r>
          </a:p>
          <a:p>
            <a:pPr algn="just"/>
            <a:r>
              <a:rPr lang="fr-FR" dirty="0" smtClean="0"/>
              <a:t>-     Les </a:t>
            </a:r>
            <a:r>
              <a:rPr lang="fr-FR" dirty="0"/>
              <a:t>cellules adhérentes perdent leur besoin d'ancrage et peuvent être cultivées en suspension. </a:t>
            </a:r>
          </a:p>
        </p:txBody>
      </p:sp>
    </p:spTree>
    <p:extLst>
      <p:ext uri="{BB962C8B-B14F-4D97-AF65-F5344CB8AC3E}">
        <p14:creationId xmlns="" xmlns:p14="http://schemas.microsoft.com/office/powerpoint/2010/main" val="2824242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724634"/>
            <a:ext cx="5112568" cy="400110"/>
          </a:xfrm>
          <a:prstGeom prst="rect">
            <a:avLst/>
          </a:prstGeom>
        </p:spPr>
        <p:txBody>
          <a:bodyPr wrap="square">
            <a:spAutoFit/>
          </a:bodyPr>
          <a:lstStyle/>
          <a:p>
            <a:r>
              <a:rPr lang="fr-FR" sz="2000" b="1" dirty="0"/>
              <a:t>3. </a:t>
            </a:r>
            <a:r>
              <a:rPr lang="fr-FR" sz="2000" b="1" dirty="0" smtClean="0"/>
              <a:t>Condition de culture des cellules animales</a:t>
            </a:r>
            <a:endParaRPr lang="fr-FR" sz="2000" b="1" dirty="0"/>
          </a:p>
        </p:txBody>
      </p:sp>
      <p:sp>
        <p:nvSpPr>
          <p:cNvPr id="5" name="Rectangle 4"/>
          <p:cNvSpPr/>
          <p:nvPr/>
        </p:nvSpPr>
        <p:spPr>
          <a:xfrm>
            <a:off x="2699792" y="116632"/>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6" name="Rectangle 5"/>
          <p:cNvSpPr/>
          <p:nvPr/>
        </p:nvSpPr>
        <p:spPr>
          <a:xfrm>
            <a:off x="105284" y="1268760"/>
            <a:ext cx="8787195" cy="5955476"/>
          </a:xfrm>
          <a:prstGeom prst="rect">
            <a:avLst/>
          </a:prstGeom>
        </p:spPr>
        <p:txBody>
          <a:bodyPr wrap="square">
            <a:spAutoFit/>
          </a:bodyPr>
          <a:lstStyle/>
          <a:p>
            <a:pPr algn="just"/>
            <a:r>
              <a:rPr lang="fr-FR" b="1" dirty="0" smtClean="0"/>
              <a:t>3.1. Les milieux de culture </a:t>
            </a:r>
          </a:p>
          <a:p>
            <a:pPr algn="just"/>
            <a:endParaRPr lang="fr-FR" sz="1000" b="1" dirty="0"/>
          </a:p>
          <a:p>
            <a:pPr marL="285750" indent="-285750" algn="just">
              <a:buFont typeface="Arial" panose="020B0604020202020204" pitchFamily="34" charset="0"/>
              <a:buChar char="•"/>
            </a:pPr>
            <a:r>
              <a:rPr lang="fr-FR" b="1" dirty="0" smtClean="0"/>
              <a:t> </a:t>
            </a:r>
            <a:r>
              <a:rPr lang="fr-FR" dirty="0" smtClean="0"/>
              <a:t>On distingue 2 principaux types de milieux: </a:t>
            </a:r>
          </a:p>
          <a:p>
            <a:pPr algn="just"/>
            <a:endParaRPr lang="fr-FR" sz="1100" dirty="0" smtClean="0"/>
          </a:p>
          <a:p>
            <a:pPr algn="just"/>
            <a:r>
              <a:rPr lang="fr-FR" dirty="0"/>
              <a:t> </a:t>
            </a:r>
            <a:r>
              <a:rPr lang="fr-FR" dirty="0" smtClean="0"/>
              <a:t> - </a:t>
            </a:r>
            <a:r>
              <a:rPr lang="fr-FR" b="1" dirty="0" smtClean="0"/>
              <a:t>les milieux empiriques composés </a:t>
            </a:r>
            <a:r>
              <a:rPr lang="fr-FR" dirty="0" smtClean="0"/>
              <a:t>:</a:t>
            </a:r>
          </a:p>
          <a:p>
            <a:pPr marL="742950" lvl="1" indent="-285750" algn="just">
              <a:buFont typeface="Wingdings" panose="05000000000000000000" pitchFamily="2" charset="2"/>
              <a:buChar char="ü"/>
            </a:pPr>
            <a:r>
              <a:rPr lang="fr-FR" dirty="0" smtClean="0"/>
              <a:t> d'une base (sels minéraux, glucose, </a:t>
            </a:r>
            <a:r>
              <a:rPr lang="fr-FR" dirty="0" err="1" smtClean="0"/>
              <a:t>aa</a:t>
            </a:r>
            <a:r>
              <a:rPr lang="fr-FR" dirty="0" smtClean="0"/>
              <a:t>, vit, tampon, indicateur de pH : rouge de phénol)</a:t>
            </a:r>
          </a:p>
          <a:p>
            <a:pPr marL="742950" lvl="1" indent="-285750" algn="just">
              <a:buFont typeface="Wingdings" panose="05000000000000000000" pitchFamily="2" charset="2"/>
              <a:buChar char="ü"/>
            </a:pPr>
            <a:r>
              <a:rPr lang="fr-FR" dirty="0" smtClean="0"/>
              <a:t>de sérum de 2 à 20 % du volume. On utilise généralement du sérum de veau fœtal SVF. Il apporte des facteurs favorisant la multiplication cellulaire: facteurs de croissance, protéines d'adhésion, protéines  de  transport,  oligoéléments.  Il  augmente  les  capacités  des  tampon  et  possède  une  action protectrice  sur  les  cellules  en  agitation.   Il  contient  des  inhibiteurs  de  protéases  (inactive  la  trypsine utilisées lors de repiquage). </a:t>
            </a:r>
          </a:p>
          <a:p>
            <a:pPr marL="742950" lvl="1" indent="-285750" algn="just">
              <a:buFont typeface="Wingdings" panose="05000000000000000000" pitchFamily="2" charset="2"/>
              <a:buChar char="ü"/>
            </a:pPr>
            <a:r>
              <a:rPr lang="fr-FR" dirty="0" smtClean="0"/>
              <a:t>ATB : pénicilline, streptomycine </a:t>
            </a:r>
          </a:p>
          <a:p>
            <a:pPr marL="742950" lvl="1" indent="-285750" algn="just">
              <a:buFont typeface="Wingdings" panose="05000000000000000000" pitchFamily="2" charset="2"/>
              <a:buChar char="ü"/>
            </a:pPr>
            <a:r>
              <a:rPr lang="fr-FR" dirty="0" smtClean="0"/>
              <a:t>des antifongiques. </a:t>
            </a:r>
          </a:p>
          <a:p>
            <a:pPr marL="742950" lvl="1" indent="-285750" algn="just">
              <a:buFont typeface="Wingdings" panose="05000000000000000000" pitchFamily="2" charset="2"/>
              <a:buChar char="ü"/>
            </a:pPr>
            <a:endParaRPr lang="fr-FR" dirty="0" smtClean="0"/>
          </a:p>
          <a:p>
            <a:pPr marL="742950" lvl="1" indent="-285750" algn="just">
              <a:buFont typeface="Wingdings" panose="05000000000000000000" pitchFamily="2" charset="2"/>
              <a:buChar char="ü"/>
            </a:pPr>
            <a:endParaRPr lang="fr-FR" dirty="0"/>
          </a:p>
          <a:p>
            <a:pPr marL="742950" lvl="1" indent="-285750" algn="just">
              <a:buFont typeface="Wingdings" panose="05000000000000000000" pitchFamily="2" charset="2"/>
              <a:buChar char="ü"/>
            </a:pPr>
            <a:endParaRPr lang="fr-FR" dirty="0" smtClean="0"/>
          </a:p>
          <a:p>
            <a:pPr marL="742950" lvl="1" indent="-285750" algn="just">
              <a:buFont typeface="Wingdings" panose="05000000000000000000" pitchFamily="2" charset="2"/>
              <a:buChar char="ü"/>
            </a:pPr>
            <a:endParaRPr lang="fr-FR" dirty="0"/>
          </a:p>
          <a:p>
            <a:pPr marL="742950" lvl="1" indent="-285750" algn="just">
              <a:buFont typeface="Wingdings" panose="05000000000000000000" pitchFamily="2" charset="2"/>
              <a:buChar char="ü"/>
            </a:pPr>
            <a:endParaRPr lang="fr-FR" dirty="0" smtClean="0"/>
          </a:p>
          <a:p>
            <a:pPr marL="742950" lvl="1" indent="-285750" algn="just">
              <a:buFont typeface="Wingdings" panose="05000000000000000000" pitchFamily="2" charset="2"/>
              <a:buChar char="ü"/>
            </a:pPr>
            <a:endParaRPr lang="fr-FR" dirty="0" smtClean="0"/>
          </a:p>
          <a:p>
            <a:pPr lvl="1" algn="just"/>
            <a:endParaRPr lang="fr-FR" dirty="0"/>
          </a:p>
        </p:txBody>
      </p:sp>
      <p:sp>
        <p:nvSpPr>
          <p:cNvPr id="7" name="Rectangle 6"/>
          <p:cNvSpPr/>
          <p:nvPr/>
        </p:nvSpPr>
        <p:spPr>
          <a:xfrm>
            <a:off x="97176" y="5613047"/>
            <a:ext cx="8939319" cy="1200329"/>
          </a:xfrm>
          <a:prstGeom prst="rect">
            <a:avLst/>
          </a:prstGeom>
        </p:spPr>
        <p:txBody>
          <a:bodyPr wrap="square">
            <a:spAutoFit/>
          </a:bodyPr>
          <a:lstStyle/>
          <a:p>
            <a:pPr algn="just"/>
            <a:r>
              <a:rPr lang="fr-FR" dirty="0" smtClean="0"/>
              <a:t>-  </a:t>
            </a:r>
            <a:r>
              <a:rPr lang="fr-FR" b="1" dirty="0" smtClean="0"/>
              <a:t>les  milieux  définis</a:t>
            </a:r>
            <a:r>
              <a:rPr lang="fr-FR" dirty="0" smtClean="0"/>
              <a:t>:  ils  contiennent  les  mêmes  constituants  que  les  milieux  empiriques  mais  tout  est quantifié.  Ces  milieux,  bien  adaptés  à  la  culture  cellulaire,  peuvent  être  adaptés  à  la  production, Cependant ils sont chers car tous les constituants sont hautement purifiés</a:t>
            </a:r>
            <a:endParaRPr lang="fr-FR" dirty="0"/>
          </a:p>
        </p:txBody>
      </p:sp>
    </p:spTree>
    <p:extLst>
      <p:ext uri="{BB962C8B-B14F-4D97-AF65-F5344CB8AC3E}">
        <p14:creationId xmlns="" xmlns:p14="http://schemas.microsoft.com/office/powerpoint/2010/main" val="2457681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8675" y="719138"/>
            <a:ext cx="7486650" cy="5419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52617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461" y="980728"/>
            <a:ext cx="8496944" cy="4247317"/>
          </a:xfrm>
          <a:prstGeom prst="rect">
            <a:avLst/>
          </a:prstGeom>
        </p:spPr>
        <p:txBody>
          <a:bodyPr wrap="square">
            <a:spAutoFit/>
          </a:bodyPr>
          <a:lstStyle/>
          <a:p>
            <a:pPr marL="285750" indent="-285750" algn="just">
              <a:buFont typeface="Arial" panose="020B0604020202020204" pitchFamily="34" charset="0"/>
              <a:buChar char="•"/>
            </a:pPr>
            <a:r>
              <a:rPr lang="fr-FR" dirty="0" smtClean="0"/>
              <a:t>La majorité des cellules survive dans un intervalle de pH compris entre 6,8 et 7,6. </a:t>
            </a:r>
          </a:p>
          <a:p>
            <a:pPr marL="285750" indent="-285750" algn="just">
              <a:buFont typeface="Arial" panose="020B0604020202020204" pitchFamily="34" charset="0"/>
              <a:buChar char="•"/>
            </a:pPr>
            <a:r>
              <a:rPr lang="fr-FR" dirty="0" smtClean="0"/>
              <a:t>Toutes modifications  du  pH  extracellulaire  entraîne  un  blocage  métabolique. </a:t>
            </a:r>
          </a:p>
          <a:p>
            <a:pPr marL="285750" indent="-285750" algn="just">
              <a:buFont typeface="Arial" panose="020B0604020202020204" pitchFamily="34" charset="0"/>
              <a:buChar char="•"/>
            </a:pPr>
            <a:r>
              <a:rPr lang="fr-FR" dirty="0" smtClean="0"/>
              <a:t> Le  pH  du  milieu  de  culture,  doit  donc  être maintenu constant d'où l'utilisation de systèmes tampon dans les milieux de culture. </a:t>
            </a:r>
          </a:p>
          <a:p>
            <a:pPr marL="285750" indent="-285750" algn="just">
              <a:buFont typeface="Arial" panose="020B0604020202020204" pitchFamily="34" charset="0"/>
              <a:buChar char="•"/>
            </a:pPr>
            <a:r>
              <a:rPr lang="fr-FR" dirty="0" smtClean="0"/>
              <a:t>Le tampon le plus employé est le tampon bicarbonate qui fonctionne de la façon suivante : </a:t>
            </a:r>
          </a:p>
          <a:p>
            <a:pPr marL="285750" indent="-285750" algn="just">
              <a:buFont typeface="Arial" panose="020B0604020202020204" pitchFamily="34" charset="0"/>
              <a:buChar char="•"/>
            </a:pPr>
            <a:endParaRPr lang="fr-FR" dirty="0" smtClean="0"/>
          </a:p>
          <a:p>
            <a:pPr algn="just"/>
            <a:endParaRPr lang="fr-FR" dirty="0"/>
          </a:p>
          <a:p>
            <a:pPr marL="285750" indent="-285750" algn="just">
              <a:buFont typeface="Arial" panose="020B0604020202020204" pitchFamily="34" charset="0"/>
              <a:buChar char="•"/>
            </a:pPr>
            <a:r>
              <a:rPr lang="fr-FR" dirty="0" smtClean="0"/>
              <a:t>La  production  de  H</a:t>
            </a:r>
            <a:r>
              <a:rPr lang="fr-FR" baseline="30000" dirty="0" smtClean="0"/>
              <a:t>+</a:t>
            </a:r>
            <a:r>
              <a:rPr lang="fr-FR" dirty="0" smtClean="0"/>
              <a:t>  par  le  métabolisme  cellulaire  déplace  l'équilibre  vers  la  formation  de  CO</a:t>
            </a:r>
            <a:r>
              <a:rPr lang="fr-FR" baseline="-25000" dirty="0" smtClean="0"/>
              <a:t>2</a:t>
            </a:r>
            <a:r>
              <a:rPr lang="fr-FR" dirty="0" smtClean="0"/>
              <a:t>,  c'est pourquoi on utilise ces milieux en atmosphère régulée à 5% de CO</a:t>
            </a:r>
            <a:r>
              <a:rPr lang="fr-FR" baseline="-25000" dirty="0" smtClean="0"/>
              <a:t>2</a:t>
            </a:r>
            <a:r>
              <a:rPr lang="fr-FR" dirty="0" smtClean="0"/>
              <a:t> de façon à maintenir un équilibre entre CO</a:t>
            </a:r>
            <a:r>
              <a:rPr lang="fr-FR" baseline="-25000" dirty="0" smtClean="0"/>
              <a:t>2</a:t>
            </a:r>
            <a:r>
              <a:rPr lang="fr-FR" dirty="0" smtClean="0"/>
              <a:t> et HCO</a:t>
            </a:r>
            <a:r>
              <a:rPr lang="fr-FR" baseline="-25000" dirty="0" smtClean="0"/>
              <a:t>3</a:t>
            </a:r>
            <a:r>
              <a:rPr lang="fr-FR" dirty="0" smtClean="0"/>
              <a:t> . </a:t>
            </a:r>
          </a:p>
          <a:p>
            <a:pPr marL="285750" indent="-285750" algn="just">
              <a:buFont typeface="Arial" panose="020B0604020202020204" pitchFamily="34" charset="0"/>
              <a:buChar char="•"/>
            </a:pPr>
            <a:r>
              <a:rPr lang="fr-FR" dirty="0" smtClean="0"/>
              <a:t>On utilise parfois un autre tampon dont le </a:t>
            </a:r>
            <a:r>
              <a:rPr lang="fr-FR" dirty="0" err="1" smtClean="0"/>
              <a:t>pKa</a:t>
            </a:r>
            <a:r>
              <a:rPr lang="fr-FR" dirty="0" smtClean="0"/>
              <a:t>, 7,55, est plus proche du pH optimal de culture (pH &gt; 6,8)  que celui du tampon bicarbonate (</a:t>
            </a:r>
            <a:r>
              <a:rPr lang="fr-FR" dirty="0" err="1" smtClean="0"/>
              <a:t>pKa</a:t>
            </a:r>
            <a:r>
              <a:rPr lang="fr-FR" dirty="0" smtClean="0"/>
              <a:t> = 6,1): le tampon HEPES. </a:t>
            </a:r>
          </a:p>
          <a:p>
            <a:pPr marL="285750" indent="-285750" algn="just">
              <a:buFont typeface="Arial" panose="020B0604020202020204" pitchFamily="34" charset="0"/>
              <a:buChar char="•"/>
            </a:pPr>
            <a:r>
              <a:rPr lang="fr-FR" dirty="0" smtClean="0"/>
              <a:t>Pour  suivre  les  variations  de  pH du  milieu,  on  ajoute  dans  le  milieu  un  indicateur  de  pH le  rouge  de phénol. </a:t>
            </a:r>
            <a:endParaRPr lang="fr-FR" dirty="0"/>
          </a:p>
        </p:txBody>
      </p:sp>
      <p:sp>
        <p:nvSpPr>
          <p:cNvPr id="5" name="Rectangle 4"/>
          <p:cNvSpPr/>
          <p:nvPr/>
        </p:nvSpPr>
        <p:spPr>
          <a:xfrm>
            <a:off x="2699792" y="116632"/>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78460" y="2636912"/>
            <a:ext cx="3061692" cy="3306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25846" y="5691336"/>
            <a:ext cx="4786946" cy="76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489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724634"/>
            <a:ext cx="5112568" cy="400110"/>
          </a:xfrm>
          <a:prstGeom prst="rect">
            <a:avLst/>
          </a:prstGeom>
        </p:spPr>
        <p:txBody>
          <a:bodyPr wrap="square">
            <a:spAutoFit/>
          </a:bodyPr>
          <a:lstStyle/>
          <a:p>
            <a:r>
              <a:rPr lang="fr-FR" sz="2000" b="1" dirty="0"/>
              <a:t>3. </a:t>
            </a:r>
            <a:r>
              <a:rPr lang="fr-FR" sz="2000" b="1" dirty="0" smtClean="0"/>
              <a:t>Condition de culture des cellules animales</a:t>
            </a:r>
            <a:endParaRPr lang="fr-FR" sz="2000" b="1" dirty="0"/>
          </a:p>
        </p:txBody>
      </p:sp>
      <p:sp>
        <p:nvSpPr>
          <p:cNvPr id="5" name="Rectangle 4"/>
          <p:cNvSpPr/>
          <p:nvPr/>
        </p:nvSpPr>
        <p:spPr>
          <a:xfrm>
            <a:off x="2699792" y="116632"/>
            <a:ext cx="4039054" cy="584775"/>
          </a:xfrm>
          <a:prstGeom prst="rect">
            <a:avLst/>
          </a:prstGeom>
        </p:spPr>
        <p:txBody>
          <a:bodyPr wrap="none">
            <a:spAutoFit/>
          </a:bodyPr>
          <a:lstStyle/>
          <a:p>
            <a:r>
              <a:rPr lang="fr-FR" sz="3200" b="1" dirty="0" smtClean="0">
                <a:solidFill>
                  <a:srgbClr val="FF0000"/>
                </a:solidFill>
              </a:rPr>
              <a:t>CULTURE DE CELLULES </a:t>
            </a:r>
            <a:endParaRPr lang="fr-FR" sz="3200" b="1" dirty="0">
              <a:solidFill>
                <a:srgbClr val="FF0000"/>
              </a:solidFill>
            </a:endParaRPr>
          </a:p>
        </p:txBody>
      </p:sp>
      <p:sp>
        <p:nvSpPr>
          <p:cNvPr id="7" name="Rectangle 6"/>
          <p:cNvSpPr/>
          <p:nvPr/>
        </p:nvSpPr>
        <p:spPr>
          <a:xfrm>
            <a:off x="105284" y="1268760"/>
            <a:ext cx="8787195" cy="6740307"/>
          </a:xfrm>
          <a:prstGeom prst="rect">
            <a:avLst/>
          </a:prstGeom>
        </p:spPr>
        <p:txBody>
          <a:bodyPr wrap="square">
            <a:spAutoFit/>
          </a:bodyPr>
          <a:lstStyle/>
          <a:p>
            <a:pPr lvl="0"/>
            <a:r>
              <a:rPr lang="fr-FR" b="1" dirty="0" smtClean="0"/>
              <a:t>3.1 Congélation des </a:t>
            </a:r>
            <a:r>
              <a:rPr lang="fr-FR" b="1" dirty="0"/>
              <a:t>cellules </a:t>
            </a:r>
            <a:endParaRPr lang="fr-FR" b="1" dirty="0" smtClean="0"/>
          </a:p>
          <a:p>
            <a:pPr lvl="0"/>
            <a:endParaRPr lang="fr-FR" dirty="0"/>
          </a:p>
          <a:p>
            <a:pPr marL="285750" indent="-285750">
              <a:buFont typeface="Arial" panose="020B0604020202020204" pitchFamily="34" charset="0"/>
              <a:buChar char="•"/>
            </a:pPr>
            <a:r>
              <a:rPr lang="fr-FR" dirty="0" smtClean="0"/>
              <a:t>La </a:t>
            </a:r>
            <a:r>
              <a:rPr lang="fr-FR" dirty="0"/>
              <a:t>maintenance des cultures de cellules nécessite peu de temps et d'effort lorsqu'elles sont correctement congelées et conservées</a:t>
            </a:r>
            <a:r>
              <a:rPr lang="fr-FR" dirty="0" smtClean="0"/>
              <a:t>.</a:t>
            </a:r>
          </a:p>
          <a:p>
            <a:pPr marL="285750" indent="-285750">
              <a:buFont typeface="Arial" panose="020B0604020202020204" pitchFamily="34" charset="0"/>
              <a:buChar char="•"/>
            </a:pPr>
            <a:endParaRPr lang="fr-FR" dirty="0"/>
          </a:p>
          <a:p>
            <a:pPr marL="285750" indent="-285750" algn="ctr">
              <a:buFont typeface="Arial" panose="020B0604020202020204" pitchFamily="34" charset="0"/>
              <a:buChar char="•"/>
            </a:pPr>
            <a:r>
              <a:rPr lang="fr-FR" dirty="0"/>
              <a:t>Lors de la congélation, les cellules sont mises en suspension à raison de 3 × 10</a:t>
            </a:r>
            <a:r>
              <a:rPr lang="fr-FR" baseline="30000" dirty="0"/>
              <a:t>6</a:t>
            </a:r>
            <a:r>
              <a:rPr lang="fr-FR" dirty="0"/>
              <a:t> cellules/ml dans du milieu de congélation froid à 90 % de sérum de veau fœtal (SVF) </a:t>
            </a:r>
            <a:r>
              <a:rPr lang="fr-FR" dirty="0" err="1" smtClean="0"/>
              <a:t>décomplementé</a:t>
            </a:r>
            <a:r>
              <a:rPr lang="fr-FR" dirty="0" smtClean="0"/>
              <a:t> </a:t>
            </a:r>
            <a:r>
              <a:rPr lang="fr-FR" dirty="0"/>
              <a:t>et de 10 % de Di-Méthyl-</a:t>
            </a:r>
            <a:r>
              <a:rPr lang="fr-FR" dirty="0" err="1"/>
              <a:t>Sulf</a:t>
            </a:r>
            <a:r>
              <a:rPr lang="fr-FR" dirty="0"/>
              <a:t>-oxyde (DMSO) (ce dernier étant un </a:t>
            </a:r>
            <a:r>
              <a:rPr lang="fr-FR" b="1" dirty="0">
                <a:solidFill>
                  <a:srgbClr val="C00000"/>
                </a:solidFill>
              </a:rPr>
              <a:t>agent</a:t>
            </a:r>
            <a:r>
              <a:rPr lang="fr-FR" dirty="0"/>
              <a:t> </a:t>
            </a:r>
            <a:r>
              <a:rPr lang="fr-FR" b="1" dirty="0" err="1">
                <a:solidFill>
                  <a:srgbClr val="C00000"/>
                </a:solidFill>
              </a:rPr>
              <a:t>cryoprotecteur</a:t>
            </a:r>
            <a:r>
              <a:rPr lang="fr-FR" dirty="0"/>
              <a:t>). Cette  suspension cellulaire est conditionnée par fraction de 1 ml dans des </a:t>
            </a:r>
            <a:r>
              <a:rPr lang="fr-FR" dirty="0" err="1"/>
              <a:t>cryotubes</a:t>
            </a:r>
            <a:r>
              <a:rPr lang="fr-FR" dirty="0"/>
              <a:t> qui subissent alors des paliers progressifs de congélation jusqu’à -80°C afin d’éviter la destruction cellulaire suite à un choc thermique (</a:t>
            </a:r>
            <a:r>
              <a:rPr lang="fr-FR" b="1" dirty="0"/>
              <a:t>2h à 4°C, puis 8h à -20°C, puis à -</a:t>
            </a:r>
            <a:r>
              <a:rPr lang="fr-FR" b="1" dirty="0" smtClean="0"/>
              <a:t>80°C</a:t>
            </a:r>
            <a:r>
              <a:rPr lang="fr-FR" dirty="0" smtClean="0"/>
              <a:t>). </a:t>
            </a:r>
            <a:r>
              <a:rPr lang="fr-FR" dirty="0"/>
              <a:t>D’autres ampoules seront conservées dans un container à azote liquide </a:t>
            </a:r>
            <a:r>
              <a:rPr lang="fr-FR" b="1" dirty="0"/>
              <a:t>(-196°C</a:t>
            </a:r>
            <a:r>
              <a:rPr lang="fr-FR" dirty="0"/>
              <a:t>) pour augmenter la durée de conservation</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L’étiquetage des ampoules à conserver est une étape nécessaire afin d’assurer une localisation et une identification de longue durée des cultures cellulaires. Les étiquettes doivent contenir suffisamment d'informations pour localiser les archives appropriées ; généralement, l'identité de la culture, le nombre de passage, la date de congélation, et les initiales de la personne responsable sont suffisants.</a:t>
            </a:r>
          </a:p>
          <a:p>
            <a:pPr marL="285750" indent="-285750">
              <a:buFont typeface="Arial" panose="020B0604020202020204" pitchFamily="34" charset="0"/>
              <a:buChar char="•"/>
            </a:pPr>
            <a:endParaRPr lang="fr-FR" dirty="0"/>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lvl="1" algn="just"/>
            <a:endParaRPr lang="fr-FR" dirty="0"/>
          </a:p>
        </p:txBody>
      </p:sp>
    </p:spTree>
    <p:extLst>
      <p:ext uri="{BB962C8B-B14F-4D97-AF65-F5344CB8AC3E}">
        <p14:creationId xmlns="" xmlns:p14="http://schemas.microsoft.com/office/powerpoint/2010/main" val="80531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9712" y="159023"/>
            <a:ext cx="5328592" cy="461665"/>
          </a:xfrm>
          <a:prstGeom prst="rect">
            <a:avLst/>
          </a:prstGeom>
          <a:noFill/>
        </p:spPr>
        <p:txBody>
          <a:bodyPr wrap="square" rtlCol="0">
            <a:spAutoFit/>
          </a:bodyPr>
          <a:lstStyle/>
          <a:p>
            <a:pPr algn="ctr"/>
            <a:r>
              <a:rPr lang="fr-FR" sz="2400" b="1" dirty="0" smtClean="0">
                <a:solidFill>
                  <a:srgbClr val="C00000"/>
                </a:solidFill>
              </a:rPr>
              <a:t>Introduction</a:t>
            </a:r>
            <a:endParaRPr lang="fr-FR" sz="2400" b="1" dirty="0">
              <a:solidFill>
                <a:srgbClr val="C00000"/>
              </a:solidFill>
            </a:endParaRPr>
          </a:p>
        </p:txBody>
      </p:sp>
      <p:sp>
        <p:nvSpPr>
          <p:cNvPr id="5" name="Rectangle 4"/>
          <p:cNvSpPr/>
          <p:nvPr/>
        </p:nvSpPr>
        <p:spPr>
          <a:xfrm>
            <a:off x="179512" y="764704"/>
            <a:ext cx="8712968" cy="400110"/>
          </a:xfrm>
          <a:prstGeom prst="rect">
            <a:avLst/>
          </a:prstGeom>
        </p:spPr>
        <p:txBody>
          <a:bodyPr wrap="square">
            <a:spAutoFit/>
          </a:bodyPr>
          <a:lstStyle/>
          <a:p>
            <a:pPr marL="285750" indent="-285750">
              <a:buFont typeface="Wingdings" panose="05000000000000000000" pitchFamily="2" charset="2"/>
              <a:buChar char="q"/>
            </a:pPr>
            <a:r>
              <a:rPr lang="fr-FR" sz="2000" b="1" dirty="0" smtClean="0"/>
              <a:t>Les animaux sont utilisés dans quatre domaines</a:t>
            </a:r>
            <a:endParaRPr lang="fr-FR" sz="2000" b="1" dirty="0"/>
          </a:p>
        </p:txBody>
      </p:sp>
      <p:sp>
        <p:nvSpPr>
          <p:cNvPr id="6" name="AutoShape 2" descr="Résultat de recherche d'images pour &quot;chapeau d'avocat&quot;"/>
          <p:cNvSpPr>
            <a:spLocks noChangeAspect="1" noChangeArrowheads="1"/>
          </p:cNvSpPr>
          <p:nvPr/>
        </p:nvSpPr>
        <p:spPr bwMode="auto">
          <a:xfrm>
            <a:off x="155575" y="-922338"/>
            <a:ext cx="2105025" cy="19335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55440" y="1556792"/>
            <a:ext cx="1676400" cy="154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6096" y="1285875"/>
            <a:ext cx="2143125"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08087" y="4149081"/>
            <a:ext cx="1781128" cy="158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12333" y="4137248"/>
            <a:ext cx="139065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12"/>
          <p:cNvSpPr/>
          <p:nvPr/>
        </p:nvSpPr>
        <p:spPr>
          <a:xfrm>
            <a:off x="4837237" y="3301883"/>
            <a:ext cx="3340841" cy="646331"/>
          </a:xfrm>
          <a:prstGeom prst="rect">
            <a:avLst/>
          </a:prstGeom>
        </p:spPr>
        <p:txBody>
          <a:bodyPr wrap="square">
            <a:spAutoFit/>
          </a:bodyPr>
          <a:lstStyle/>
          <a:p>
            <a:pPr algn="ctr"/>
            <a:r>
              <a:rPr lang="fr-FR" b="1" u="sng" dirty="0">
                <a:solidFill>
                  <a:srgbClr val="0070C0"/>
                </a:solidFill>
              </a:rPr>
              <a:t>LA TOXICOLOGIE</a:t>
            </a:r>
          </a:p>
          <a:p>
            <a:pPr algn="ctr"/>
            <a:endParaRPr lang="fr-FR" dirty="0"/>
          </a:p>
        </p:txBody>
      </p:sp>
      <p:sp>
        <p:nvSpPr>
          <p:cNvPr id="14" name="Rectangle 13"/>
          <p:cNvSpPr/>
          <p:nvPr/>
        </p:nvSpPr>
        <p:spPr>
          <a:xfrm>
            <a:off x="4989636" y="5819884"/>
            <a:ext cx="3340841" cy="646331"/>
          </a:xfrm>
          <a:prstGeom prst="rect">
            <a:avLst/>
          </a:prstGeom>
        </p:spPr>
        <p:txBody>
          <a:bodyPr wrap="square">
            <a:spAutoFit/>
          </a:bodyPr>
          <a:lstStyle/>
          <a:p>
            <a:pPr algn="ctr"/>
            <a:r>
              <a:rPr lang="fr-FR" b="1" u="sng" dirty="0">
                <a:solidFill>
                  <a:srgbClr val="0070C0"/>
                </a:solidFill>
              </a:rPr>
              <a:t>LA </a:t>
            </a:r>
            <a:r>
              <a:rPr lang="fr-FR" b="1" u="sng" dirty="0" smtClean="0">
                <a:solidFill>
                  <a:srgbClr val="0070C0"/>
                </a:solidFill>
              </a:rPr>
              <a:t>RECHERCHE FONDAMENTALE</a:t>
            </a:r>
            <a:endParaRPr lang="fr-FR" b="1" u="sng" dirty="0">
              <a:solidFill>
                <a:srgbClr val="0070C0"/>
              </a:solidFill>
            </a:endParaRPr>
          </a:p>
          <a:p>
            <a:pPr algn="ctr"/>
            <a:endParaRPr lang="fr-FR" dirty="0"/>
          </a:p>
        </p:txBody>
      </p:sp>
      <p:sp>
        <p:nvSpPr>
          <p:cNvPr id="15" name="Rectangle 14"/>
          <p:cNvSpPr/>
          <p:nvPr/>
        </p:nvSpPr>
        <p:spPr>
          <a:xfrm>
            <a:off x="590179" y="5813648"/>
            <a:ext cx="3340841" cy="646331"/>
          </a:xfrm>
          <a:prstGeom prst="rect">
            <a:avLst/>
          </a:prstGeom>
        </p:spPr>
        <p:txBody>
          <a:bodyPr wrap="square">
            <a:spAutoFit/>
          </a:bodyPr>
          <a:lstStyle/>
          <a:p>
            <a:pPr algn="ctr"/>
            <a:r>
              <a:rPr lang="fr-FR" b="1" u="sng" dirty="0">
                <a:solidFill>
                  <a:srgbClr val="0070C0"/>
                </a:solidFill>
              </a:rPr>
              <a:t>LA </a:t>
            </a:r>
            <a:r>
              <a:rPr lang="fr-FR" b="1" u="sng" dirty="0" smtClean="0">
                <a:solidFill>
                  <a:srgbClr val="0070C0"/>
                </a:solidFill>
              </a:rPr>
              <a:t>RECHERCHE APPLIQUEE</a:t>
            </a:r>
            <a:endParaRPr lang="fr-FR" b="1" u="sng" dirty="0">
              <a:solidFill>
                <a:srgbClr val="0070C0"/>
              </a:solidFill>
            </a:endParaRPr>
          </a:p>
          <a:p>
            <a:pPr algn="ctr"/>
            <a:endParaRPr lang="fr-FR" dirty="0"/>
          </a:p>
        </p:txBody>
      </p:sp>
      <p:sp>
        <p:nvSpPr>
          <p:cNvPr id="16" name="Rectangle 15"/>
          <p:cNvSpPr/>
          <p:nvPr/>
        </p:nvSpPr>
        <p:spPr>
          <a:xfrm>
            <a:off x="755576" y="3099842"/>
            <a:ext cx="3340841" cy="646331"/>
          </a:xfrm>
          <a:prstGeom prst="rect">
            <a:avLst/>
          </a:prstGeom>
        </p:spPr>
        <p:txBody>
          <a:bodyPr wrap="square">
            <a:spAutoFit/>
          </a:bodyPr>
          <a:lstStyle/>
          <a:p>
            <a:pPr algn="ctr"/>
            <a:r>
              <a:rPr lang="fr-FR" b="1" u="sng" dirty="0" smtClean="0">
                <a:solidFill>
                  <a:srgbClr val="0070C0"/>
                </a:solidFill>
              </a:rPr>
              <a:t>L’ENSEIGNEMENT DE LA BIOLOGIE ET DE LA MEDECINE</a:t>
            </a:r>
            <a:endParaRPr lang="fr-FR" dirty="0"/>
          </a:p>
        </p:txBody>
      </p:sp>
    </p:spTree>
    <p:extLst>
      <p:ext uri="{BB962C8B-B14F-4D97-AF65-F5344CB8AC3E}">
        <p14:creationId xmlns="" xmlns:p14="http://schemas.microsoft.com/office/powerpoint/2010/main" val="1872503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548680"/>
            <a:ext cx="7200800" cy="3240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979712" y="54018"/>
            <a:ext cx="4896544" cy="369332"/>
          </a:xfrm>
          <a:prstGeom prst="rect">
            <a:avLst/>
          </a:prstGeom>
        </p:spPr>
        <p:txBody>
          <a:bodyPr wrap="square">
            <a:spAutoFit/>
          </a:bodyPr>
          <a:lstStyle/>
          <a:p>
            <a:r>
              <a:rPr lang="fr-FR" b="1" dirty="0" smtClean="0"/>
              <a:t> </a:t>
            </a:r>
            <a:r>
              <a:rPr lang="fr-FR" b="1" dirty="0"/>
              <a:t>Effets des vitesses de congélation sur les cellules</a:t>
            </a: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99184" y="4227177"/>
            <a:ext cx="3429000" cy="2476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195736" y="3857845"/>
            <a:ext cx="5045826" cy="369332"/>
          </a:xfrm>
          <a:prstGeom prst="rect">
            <a:avLst/>
          </a:prstGeom>
        </p:spPr>
        <p:txBody>
          <a:bodyPr wrap="square">
            <a:spAutoFit/>
          </a:bodyPr>
          <a:lstStyle/>
          <a:p>
            <a:r>
              <a:rPr lang="fr-FR" b="1" dirty="0"/>
              <a:t>Formes de bouchons de tubes cryogènes Corning </a:t>
            </a:r>
          </a:p>
        </p:txBody>
      </p:sp>
    </p:spTree>
    <p:extLst>
      <p:ext uri="{BB962C8B-B14F-4D97-AF65-F5344CB8AC3E}">
        <p14:creationId xmlns="" xmlns:p14="http://schemas.microsoft.com/office/powerpoint/2010/main" val="3245315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838" y="188640"/>
            <a:ext cx="8787195" cy="6463308"/>
          </a:xfrm>
          <a:prstGeom prst="rect">
            <a:avLst/>
          </a:prstGeom>
        </p:spPr>
        <p:txBody>
          <a:bodyPr wrap="square">
            <a:spAutoFit/>
          </a:bodyPr>
          <a:lstStyle/>
          <a:p>
            <a:pPr lvl="0"/>
            <a:r>
              <a:rPr lang="fr-FR" b="1" dirty="0" smtClean="0"/>
              <a:t>3.2 Décongélation </a:t>
            </a:r>
            <a:r>
              <a:rPr lang="fr-FR" b="1" dirty="0"/>
              <a:t>des cellules </a:t>
            </a:r>
            <a:endParaRPr lang="fr-FR" b="1" dirty="0" smtClean="0"/>
          </a:p>
          <a:p>
            <a:pPr lvl="0"/>
            <a:endParaRPr lang="fr-FR" dirty="0"/>
          </a:p>
          <a:p>
            <a:pPr marL="285750" indent="-285750" algn="just">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Lors de la remise en </a:t>
            </a:r>
            <a:r>
              <a:rPr lang="fr-FR" dirty="0" smtClean="0">
                <a:latin typeface="Times New Roman" panose="02020603050405020304" pitchFamily="18" charset="0"/>
                <a:cs typeface="Times New Roman" panose="02020603050405020304" pitchFamily="18" charset="0"/>
              </a:rPr>
              <a:t>culture, une </a:t>
            </a:r>
            <a:r>
              <a:rPr lang="fr-FR" dirty="0">
                <a:latin typeface="Times New Roman" panose="02020603050405020304" pitchFamily="18" charset="0"/>
                <a:cs typeface="Times New Roman" panose="02020603050405020304" pitchFamily="18" charset="0"/>
              </a:rPr>
              <a:t>action rapide (60 à 90 secondes à 37°C dans un bain-marie) permet d'obtenir une meilleure récupération pour la plupart des cultures cellulaires; </a:t>
            </a:r>
            <a:r>
              <a:rPr lang="fr-FR" dirty="0" smtClean="0">
                <a:latin typeface="Times New Roman" panose="02020603050405020304" pitchFamily="18" charset="0"/>
                <a:cs typeface="Times New Roman" panose="02020603050405020304" pitchFamily="18" charset="0"/>
              </a:rPr>
              <a:t>elle </a:t>
            </a:r>
            <a:r>
              <a:rPr lang="fr-FR" dirty="0">
                <a:latin typeface="Times New Roman" panose="02020603050405020304" pitchFamily="18" charset="0"/>
                <a:cs typeface="Times New Roman" panose="02020603050405020304" pitchFamily="18" charset="0"/>
              </a:rPr>
              <a:t>réduit ou empêche la formation de cristaux de glace pouvant endommager la cellule pendant la réhydratation.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Apres </a:t>
            </a:r>
            <a:r>
              <a:rPr lang="fr-FR" dirty="0">
                <a:latin typeface="Times New Roman" panose="02020603050405020304" pitchFamily="18" charset="0"/>
                <a:cs typeface="Times New Roman" panose="02020603050405020304" pitchFamily="18" charset="0"/>
              </a:rPr>
              <a:t>une dilution au 1/10 dans du milieu de culture, suivie d’une centrifugation à 300 g pendant 7 minutes, les cellules seront remises en suspension dans du milieu de culture fraîchement préparé et maintenues en culture.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Afin </a:t>
            </a:r>
            <a:r>
              <a:rPr lang="fr-FR" dirty="0">
                <a:latin typeface="Times New Roman" panose="02020603050405020304" pitchFamily="18" charset="0"/>
                <a:cs typeface="Times New Roman" panose="02020603050405020304" pitchFamily="18" charset="0"/>
              </a:rPr>
              <a:t>d’éliminer l’agent </a:t>
            </a:r>
            <a:r>
              <a:rPr lang="fr-FR" dirty="0" err="1">
                <a:latin typeface="Times New Roman" panose="02020603050405020304" pitchFamily="18" charset="0"/>
                <a:cs typeface="Times New Roman" panose="02020603050405020304" pitchFamily="18" charset="0"/>
              </a:rPr>
              <a:t>cryoprotecteur</a:t>
            </a:r>
            <a:r>
              <a:rPr lang="fr-FR" dirty="0">
                <a:latin typeface="Times New Roman" panose="02020603050405020304" pitchFamily="18" charset="0"/>
                <a:cs typeface="Times New Roman" panose="02020603050405020304" pitchFamily="18" charset="0"/>
              </a:rPr>
              <a:t>, on procède au changement du milieu de culture 24h ou 48h après décongélation.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La cellule n’est manipulée qu’après quelques passages après décongélation (3 repiquages au minimum)</a:t>
            </a: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b="1" dirty="0" smtClean="0">
                <a:solidFill>
                  <a:srgbClr val="C00000"/>
                </a:solidFill>
                <a:latin typeface="Times New Roman" panose="02020603050405020304" pitchFamily="18" charset="0"/>
                <a:cs typeface="Times New Roman" panose="02020603050405020304" pitchFamily="18" charset="0"/>
              </a:rPr>
              <a:t>RQ</a:t>
            </a:r>
            <a:r>
              <a:rPr lang="fr-FR" dirty="0" smtClean="0">
                <a:solidFill>
                  <a:srgbClr val="C00000"/>
                </a:solidFill>
                <a:latin typeface="Times New Roman" panose="02020603050405020304" pitchFamily="18" charset="0"/>
                <a:cs typeface="Times New Roman" panose="02020603050405020304" pitchFamily="18" charset="0"/>
              </a:rPr>
              <a:t>: Il </a:t>
            </a:r>
            <a:r>
              <a:rPr lang="fr-FR" dirty="0">
                <a:solidFill>
                  <a:srgbClr val="C00000"/>
                </a:solidFill>
                <a:latin typeface="Times New Roman" panose="02020603050405020304" pitchFamily="18" charset="0"/>
                <a:cs typeface="Times New Roman" panose="02020603050405020304" pitchFamily="18" charset="0"/>
              </a:rPr>
              <a:t>faut noter qu’a une certaine concentration, cet agent étant toxique pour les cellules</a:t>
            </a:r>
            <a:r>
              <a:rPr lang="fr-FR"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lvl="1" algn="just"/>
            <a:endParaRPr lang="fr-FR" dirty="0"/>
          </a:p>
        </p:txBody>
      </p:sp>
    </p:spTree>
    <p:extLst>
      <p:ext uri="{BB962C8B-B14F-4D97-AF65-F5344CB8AC3E}">
        <p14:creationId xmlns="" xmlns:p14="http://schemas.microsoft.com/office/powerpoint/2010/main" val="3682535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285" y="294903"/>
            <a:ext cx="8787195" cy="5355312"/>
          </a:xfrm>
          <a:prstGeom prst="rect">
            <a:avLst/>
          </a:prstGeom>
        </p:spPr>
        <p:txBody>
          <a:bodyPr wrap="square">
            <a:spAutoFit/>
          </a:bodyPr>
          <a:lstStyle/>
          <a:p>
            <a:pPr algn="just"/>
            <a:r>
              <a:rPr lang="fr-FR" b="1" dirty="0" smtClean="0"/>
              <a:t>3.3 </a:t>
            </a:r>
            <a:r>
              <a:rPr lang="fr-FR" b="1" dirty="0"/>
              <a:t>Entretien des Cellules : </a:t>
            </a:r>
            <a:r>
              <a:rPr lang="fr-FR" b="1" dirty="0" err="1"/>
              <a:t>Trypsinisation</a:t>
            </a:r>
            <a:r>
              <a:rPr lang="fr-FR" b="1" dirty="0"/>
              <a:t> et réensemencement</a:t>
            </a:r>
            <a:endParaRPr lang="fr-FR" dirty="0"/>
          </a:p>
          <a:p>
            <a:pPr lvl="0" algn="just"/>
            <a:endParaRPr lang="fr-FR" b="1" dirty="0" smtClean="0"/>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À </a:t>
            </a:r>
            <a:r>
              <a:rPr lang="fr-FR" dirty="0">
                <a:latin typeface="Times New Roman" panose="02020603050405020304" pitchFamily="18" charset="0"/>
                <a:cs typeface="Times New Roman" panose="02020603050405020304" pitchFamily="18" charset="0"/>
              </a:rPr>
              <a:t>un taux de confluence de 80 %, les cellules sont détachées de leur support et réensemencées à une plus faible densité. </a:t>
            </a:r>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Cette </a:t>
            </a:r>
            <a:r>
              <a:rPr lang="fr-FR" dirty="0">
                <a:latin typeface="Times New Roman" panose="02020603050405020304" pitchFamily="18" charset="0"/>
                <a:cs typeface="Times New Roman" panose="02020603050405020304" pitchFamily="18" charset="0"/>
              </a:rPr>
              <a:t>étape consiste en l’élimination du milieu de culture, suivi d’un rinçage avec du D-PBS (</a:t>
            </a:r>
            <a:r>
              <a:rPr lang="fr-FR" b="1" dirty="0" err="1">
                <a:latin typeface="Times New Roman" panose="02020603050405020304" pitchFamily="18" charset="0"/>
                <a:cs typeface="Times New Roman" panose="02020603050405020304" pitchFamily="18" charset="0"/>
              </a:rPr>
              <a:t>D</a:t>
            </a:r>
            <a:r>
              <a:rPr lang="fr-FR" dirty="0" err="1">
                <a:latin typeface="Times New Roman" panose="02020603050405020304" pitchFamily="18" charset="0"/>
                <a:cs typeface="Times New Roman" panose="02020603050405020304" pitchFamily="18" charset="0"/>
              </a:rPr>
              <a:t>ubelcco’s</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P</a:t>
            </a:r>
            <a:r>
              <a:rPr lang="fr-FR" dirty="0">
                <a:latin typeface="Times New Roman" panose="02020603050405020304" pitchFamily="18" charset="0"/>
                <a:cs typeface="Times New Roman" panose="02020603050405020304" pitchFamily="18" charset="0"/>
              </a:rPr>
              <a:t>hosphate </a:t>
            </a:r>
            <a:r>
              <a:rPr lang="fr-FR" b="1" dirty="0" err="1">
                <a:latin typeface="Times New Roman" panose="02020603050405020304" pitchFamily="18" charset="0"/>
                <a:cs typeface="Times New Roman" panose="02020603050405020304" pitchFamily="18" charset="0"/>
              </a:rPr>
              <a:t>B</a:t>
            </a:r>
            <a:r>
              <a:rPr lang="fr-FR" dirty="0" err="1">
                <a:latin typeface="Times New Roman" panose="02020603050405020304" pitchFamily="18" charset="0"/>
                <a:cs typeface="Times New Roman" panose="02020603050405020304" pitchFamily="18" charset="0"/>
              </a:rPr>
              <a:t>uffered</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S</a:t>
            </a:r>
            <a:r>
              <a:rPr lang="fr-FR" dirty="0">
                <a:latin typeface="Times New Roman" panose="02020603050405020304" pitchFamily="18" charset="0"/>
                <a:cs typeface="Times New Roman" panose="02020603050405020304" pitchFamily="18" charset="0"/>
              </a:rPr>
              <a:t>aline) puis un décollement des cellules à l’aide d’une solution de trypsine à 0,05 % dans de l’EDTA 0,53 M  (</a:t>
            </a:r>
            <a:r>
              <a:rPr lang="fr-FR" b="1" dirty="0" err="1">
                <a:latin typeface="Times New Roman" panose="02020603050405020304" pitchFamily="18" charset="0"/>
                <a:cs typeface="Times New Roman" panose="02020603050405020304" pitchFamily="18" charset="0"/>
              </a:rPr>
              <a:t>E</a:t>
            </a:r>
            <a:r>
              <a:rPr lang="fr-FR" dirty="0" err="1">
                <a:latin typeface="Times New Roman" panose="02020603050405020304" pitchFamily="18" charset="0"/>
                <a:cs typeface="Times New Roman" panose="02020603050405020304" pitchFamily="18" charset="0"/>
              </a:rPr>
              <a:t>thylene</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D</a:t>
            </a:r>
            <a:r>
              <a:rPr lang="fr-FR" dirty="0">
                <a:latin typeface="Times New Roman" panose="02020603050405020304" pitchFamily="18" charset="0"/>
                <a:cs typeface="Times New Roman" panose="02020603050405020304" pitchFamily="18" charset="0"/>
              </a:rPr>
              <a:t>iamine </a:t>
            </a:r>
            <a:r>
              <a:rPr lang="fr-FR" b="1" dirty="0" err="1">
                <a:latin typeface="Times New Roman" panose="02020603050405020304" pitchFamily="18" charset="0"/>
                <a:cs typeface="Times New Roman" panose="02020603050405020304" pitchFamily="18" charset="0"/>
              </a:rPr>
              <a:t>T</a:t>
            </a:r>
            <a:r>
              <a:rPr lang="fr-FR" dirty="0" err="1">
                <a:latin typeface="Times New Roman" panose="02020603050405020304" pitchFamily="18" charset="0"/>
                <a:cs typeface="Times New Roman" panose="02020603050405020304" pitchFamily="18" charset="0"/>
              </a:rPr>
              <a:t>etra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Acetic</a:t>
            </a:r>
            <a:r>
              <a:rPr lang="fr-FR" dirty="0" smtClean="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L’action </a:t>
            </a:r>
            <a:r>
              <a:rPr lang="fr-FR" dirty="0">
                <a:latin typeface="Times New Roman" panose="02020603050405020304" pitchFamily="18" charset="0"/>
                <a:cs typeface="Times New Roman" panose="02020603050405020304" pitchFamily="18" charset="0"/>
              </a:rPr>
              <a:t>de la trypsine est neutralisée par ajout de milieu de culture 5 % SVF et les cellules sont ensuite remises en suspension par une série d’aspirations et de reflux, permettant ainsi leur dissociation avant leur dénombrement sur une lame de </a:t>
            </a:r>
            <a:r>
              <a:rPr lang="fr-FR" dirty="0" err="1">
                <a:latin typeface="Times New Roman" panose="02020603050405020304" pitchFamily="18" charset="0"/>
                <a:cs typeface="Times New Roman" panose="02020603050405020304" pitchFamily="18" charset="0"/>
              </a:rPr>
              <a:t>Malassez</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nombre de cellules à ensemencer est déterminé en fonction de la nature de l’expérimentation envisagée.</a:t>
            </a: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lvl="1"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36227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317" y="328002"/>
            <a:ext cx="8283139" cy="5909310"/>
          </a:xfrm>
          <a:prstGeom prst="rect">
            <a:avLst/>
          </a:prstGeom>
        </p:spPr>
        <p:txBody>
          <a:bodyPr wrap="square">
            <a:spAutoFit/>
          </a:bodyPr>
          <a:lstStyle/>
          <a:p>
            <a:pPr lvl="0" algn="just"/>
            <a:r>
              <a:rPr lang="fr-FR" b="1" dirty="0" smtClean="0">
                <a:latin typeface="Times New Roman" panose="02020603050405020304" pitchFamily="18" charset="0"/>
                <a:cs typeface="Times New Roman" panose="02020603050405020304" pitchFamily="18" charset="0"/>
              </a:rPr>
              <a:t>3. 4  Dénombrement </a:t>
            </a:r>
            <a:r>
              <a:rPr lang="fr-FR" b="1" dirty="0">
                <a:latin typeface="Times New Roman" panose="02020603050405020304" pitchFamily="18" charset="0"/>
                <a:cs typeface="Times New Roman" panose="02020603050405020304" pitchFamily="18" charset="0"/>
              </a:rPr>
              <a:t>des cellules </a:t>
            </a:r>
            <a:endParaRPr lang="fr-FR" b="1"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Avant chaque test, la standardisation des protocoles impose de travailler avec un nombre de cellules fixe.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Ainsi</a:t>
            </a:r>
            <a:r>
              <a:rPr lang="fr-FR" dirty="0">
                <a:latin typeface="Times New Roman" panose="02020603050405020304" pitchFamily="18" charset="0"/>
                <a:cs typeface="Times New Roman" panose="02020603050405020304" pitchFamily="18" charset="0"/>
              </a:rPr>
              <a:t>, les cellules sont dénombrées par la méthode au bleu de </a:t>
            </a:r>
            <a:r>
              <a:rPr lang="fr-FR" dirty="0" err="1">
                <a:latin typeface="Times New Roman" panose="02020603050405020304" pitchFamily="18" charset="0"/>
                <a:cs typeface="Times New Roman" panose="02020603050405020304" pitchFamily="18" charset="0"/>
              </a:rPr>
              <a:t>trypan</a:t>
            </a:r>
            <a:r>
              <a:rPr lang="fr-FR" dirty="0">
                <a:latin typeface="Times New Roman" panose="02020603050405020304" pitchFamily="18" charset="0"/>
                <a:cs typeface="Times New Roman" panose="02020603050405020304" pitchFamily="18" charset="0"/>
              </a:rPr>
              <a:t> selon les instructions du </a:t>
            </a:r>
            <a:r>
              <a:rPr lang="fr-FR" dirty="0" err="1">
                <a:latin typeface="Times New Roman" panose="02020603050405020304" pitchFamily="18" charset="0"/>
                <a:cs typeface="Times New Roman" panose="02020603050405020304" pitchFamily="18" charset="0"/>
              </a:rPr>
              <a:t>fournissur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Invitrogen</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Après </a:t>
            </a:r>
            <a:r>
              <a:rPr lang="fr-FR" dirty="0" err="1">
                <a:latin typeface="Times New Roman" panose="02020603050405020304" pitchFamily="18" charset="0"/>
                <a:cs typeface="Times New Roman" panose="02020603050405020304" pitchFamily="18" charset="0"/>
              </a:rPr>
              <a:t>trypsination</a:t>
            </a:r>
            <a:r>
              <a:rPr lang="fr-FR" dirty="0">
                <a:latin typeface="Times New Roman" panose="02020603050405020304" pitchFamily="18" charset="0"/>
                <a:cs typeface="Times New Roman" panose="02020603050405020304" pitchFamily="18" charset="0"/>
              </a:rPr>
              <a:t>, les cellules sont bien homogénéisées.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test consiste à mélanger 10 µl de la suspension cellulaire avec 10 µl de la solution de bleu de </a:t>
            </a:r>
            <a:r>
              <a:rPr lang="fr-FR" dirty="0" err="1">
                <a:latin typeface="Times New Roman" panose="02020603050405020304" pitchFamily="18" charset="0"/>
                <a:cs typeface="Times New Roman" panose="02020603050405020304" pitchFamily="18" charset="0"/>
              </a:rPr>
              <a:t>trypan</a:t>
            </a:r>
            <a:r>
              <a:rPr lang="fr-FR" dirty="0">
                <a:latin typeface="Times New Roman" panose="02020603050405020304" pitchFamily="18" charset="0"/>
                <a:cs typeface="Times New Roman" panose="02020603050405020304" pitchFamily="18" charset="0"/>
              </a:rPr>
              <a:t> (chromophore de couleur bleue</a:t>
            </a:r>
            <a:r>
              <a:rPr lang="fr-FR"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Après incubation pendant 5 mn à température ambiante, le mélange est placé dans les lames de comptage (</a:t>
            </a:r>
            <a:r>
              <a:rPr lang="fr-FR" dirty="0" err="1">
                <a:latin typeface="Times New Roman" panose="02020603050405020304" pitchFamily="18" charset="0"/>
                <a:cs typeface="Times New Roman" panose="02020603050405020304" pitchFamily="18" charset="0"/>
              </a:rPr>
              <a:t>Invitrogen</a:t>
            </a:r>
            <a:r>
              <a:rPr lang="fr-FR" dirty="0">
                <a:latin typeface="Times New Roman" panose="02020603050405020304" pitchFamily="18" charset="0"/>
                <a:cs typeface="Times New Roman" panose="02020603050405020304" pitchFamily="18" charset="0"/>
              </a:rPr>
              <a:t>) puis la lame est introduite dans le compteur de cellules (</a:t>
            </a:r>
            <a:r>
              <a:rPr lang="fr-FR" dirty="0" err="1">
                <a:latin typeface="Times New Roman" panose="02020603050405020304" pitchFamily="18" charset="0"/>
                <a:cs typeface="Times New Roman" panose="02020603050405020304" pitchFamily="18" charset="0"/>
              </a:rPr>
              <a:t>Invitrogen</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test permet de distinguer entre cellules vivantes, qui apparaissent claires entourées d’un halo bleu, car les cellules vivantes rejettent le colorant vers l’extérieur. Les cellules mortes apparaissent totalement bleues. </a:t>
            </a:r>
            <a:endParaRPr lang="fr-F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résultats sont exprimés en nombre de cellules vivantes/ ml de solution.</a:t>
            </a:r>
          </a:p>
        </p:txBody>
      </p:sp>
    </p:spTree>
    <p:extLst>
      <p:ext uri="{BB962C8B-B14F-4D97-AF65-F5344CB8AC3E}">
        <p14:creationId xmlns="" xmlns:p14="http://schemas.microsoft.com/office/powerpoint/2010/main" val="2217152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116632"/>
            <a:ext cx="3372205" cy="523220"/>
          </a:xfrm>
          <a:prstGeom prst="rect">
            <a:avLst/>
          </a:prstGeom>
        </p:spPr>
        <p:txBody>
          <a:bodyPr wrap="none">
            <a:spAutoFit/>
          </a:bodyPr>
          <a:lstStyle/>
          <a:p>
            <a:r>
              <a:rPr lang="fr-FR" sz="2800" b="1" dirty="0" smtClean="0">
                <a:solidFill>
                  <a:srgbClr val="FF0000"/>
                </a:solidFill>
              </a:rPr>
              <a:t>Conditions de culture</a:t>
            </a:r>
            <a:endParaRPr lang="fr-FR" sz="2800" b="1" dirty="0">
              <a:solidFill>
                <a:srgbClr val="FF0000"/>
              </a:solidFill>
            </a:endParaRPr>
          </a:p>
        </p:txBody>
      </p:sp>
      <p:sp>
        <p:nvSpPr>
          <p:cNvPr id="6" name="Rectangle 5"/>
          <p:cNvSpPr/>
          <p:nvPr/>
        </p:nvSpPr>
        <p:spPr>
          <a:xfrm>
            <a:off x="486236" y="652626"/>
            <a:ext cx="1408655" cy="400110"/>
          </a:xfrm>
          <a:prstGeom prst="rect">
            <a:avLst/>
          </a:prstGeom>
        </p:spPr>
        <p:txBody>
          <a:bodyPr wrap="none">
            <a:spAutoFit/>
          </a:bodyPr>
          <a:lstStyle/>
          <a:p>
            <a:r>
              <a:rPr lang="fr-FR" sz="2000" b="1" dirty="0" smtClean="0"/>
              <a:t>1 . Matériel</a:t>
            </a:r>
            <a:endParaRPr lang="fr-FR" sz="2000" b="1"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90613" y="3861048"/>
            <a:ext cx="6962775" cy="2838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245434" y="1124744"/>
            <a:ext cx="8719054" cy="2585323"/>
          </a:xfrm>
          <a:prstGeom prst="rect">
            <a:avLst/>
          </a:prstGeom>
        </p:spPr>
        <p:txBody>
          <a:bodyPr wrap="square">
            <a:spAutoFit/>
          </a:bodyPr>
          <a:lstStyle/>
          <a:p>
            <a:pPr marL="285750" indent="-285750" algn="just">
              <a:buFont typeface="Arial" panose="020B0604020202020204" pitchFamily="34" charset="0"/>
              <a:buChar char="•"/>
            </a:pPr>
            <a:r>
              <a:rPr lang="fr-FR" dirty="0" smtClean="0"/>
              <a:t>matériel stérile (boite en plastique avec support sur lequel les cellules vont adhérer et proliférer, en général ces boites sont traitées avec une substance favorisant l'adhésion comme la fibronectine) </a:t>
            </a:r>
          </a:p>
          <a:p>
            <a:pPr marL="285750" indent="-285750" algn="just">
              <a:buFont typeface="Arial" panose="020B0604020202020204" pitchFamily="34" charset="0"/>
              <a:buChar char="•"/>
            </a:pPr>
            <a:r>
              <a:rPr lang="fr-FR" dirty="0" smtClean="0"/>
              <a:t>bouchon ventilé, filtre permettant échange gazeux </a:t>
            </a:r>
          </a:p>
          <a:p>
            <a:pPr marL="285750" indent="-285750" algn="just">
              <a:buFont typeface="Arial" panose="020B0604020202020204" pitchFamily="34" charset="0"/>
              <a:buChar char="•"/>
            </a:pPr>
            <a:r>
              <a:rPr lang="fr-FR" dirty="0" smtClean="0"/>
              <a:t>Milieu de culture, il en existe de nombreux, chaque culture cellulaire à un milieu de culture correspondant. </a:t>
            </a:r>
          </a:p>
          <a:p>
            <a:pPr algn="just"/>
            <a:endParaRPr lang="fr-FR" sz="1400" dirty="0" smtClean="0"/>
          </a:p>
          <a:p>
            <a:pPr marL="285750" indent="-285750" algn="just">
              <a:buFont typeface="Arial" panose="020B0604020202020204" pitchFamily="34" charset="0"/>
              <a:buChar char="•"/>
            </a:pPr>
            <a:r>
              <a:rPr lang="fr-FR" dirty="0" smtClean="0"/>
              <a:t>Les manipulations se font en milieu stérile, dans la PSM (= </a:t>
            </a:r>
            <a:r>
              <a:rPr lang="fr-FR" b="1" dirty="0" smtClean="0"/>
              <a:t>P</a:t>
            </a:r>
            <a:r>
              <a:rPr lang="fr-FR" dirty="0" smtClean="0"/>
              <a:t>oste à </a:t>
            </a:r>
            <a:r>
              <a:rPr lang="fr-FR" b="1" dirty="0" smtClean="0"/>
              <a:t>S</a:t>
            </a:r>
            <a:r>
              <a:rPr lang="fr-FR" dirty="0" smtClean="0"/>
              <a:t>écurité </a:t>
            </a:r>
            <a:r>
              <a:rPr lang="fr-FR" b="1" dirty="0" smtClean="0"/>
              <a:t>M</a:t>
            </a:r>
            <a:r>
              <a:rPr lang="fr-FR" dirty="0" smtClean="0"/>
              <a:t>icro- biologique, hotte de manipulation) étuve, pipette propre avec extrémité stérile </a:t>
            </a:r>
            <a:endParaRPr lang="fr-FR" dirty="0"/>
          </a:p>
        </p:txBody>
      </p:sp>
    </p:spTree>
    <p:extLst>
      <p:ext uri="{BB962C8B-B14F-4D97-AF65-F5344CB8AC3E}">
        <p14:creationId xmlns="" xmlns:p14="http://schemas.microsoft.com/office/powerpoint/2010/main" val="95275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124744"/>
            <a:ext cx="7992887" cy="4943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843808" y="260648"/>
            <a:ext cx="3372205" cy="523220"/>
          </a:xfrm>
          <a:prstGeom prst="rect">
            <a:avLst/>
          </a:prstGeom>
        </p:spPr>
        <p:txBody>
          <a:bodyPr wrap="none">
            <a:spAutoFit/>
          </a:bodyPr>
          <a:lstStyle/>
          <a:p>
            <a:r>
              <a:rPr lang="fr-FR" sz="2800" b="1" dirty="0" smtClean="0">
                <a:solidFill>
                  <a:srgbClr val="FF0000"/>
                </a:solidFill>
              </a:rPr>
              <a:t>Conditions de culture</a:t>
            </a:r>
            <a:endParaRPr lang="fr-FR" sz="2800" b="1" dirty="0">
              <a:solidFill>
                <a:srgbClr val="FF0000"/>
              </a:solidFill>
            </a:endParaRPr>
          </a:p>
        </p:txBody>
      </p:sp>
    </p:spTree>
    <p:extLst>
      <p:ext uri="{BB962C8B-B14F-4D97-AF65-F5344CB8AC3E}">
        <p14:creationId xmlns="" xmlns:p14="http://schemas.microsoft.com/office/powerpoint/2010/main" val="1821455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016" y="1314634"/>
            <a:ext cx="8820472" cy="1754326"/>
          </a:xfrm>
          <a:prstGeom prst="rect">
            <a:avLst/>
          </a:prstGeom>
        </p:spPr>
        <p:txBody>
          <a:bodyPr wrap="square">
            <a:spAutoFit/>
          </a:bodyPr>
          <a:lstStyle/>
          <a:p>
            <a:pPr algn="just"/>
            <a:r>
              <a:rPr lang="fr-FR" b="1" dirty="0" smtClean="0"/>
              <a:t>1. Préparation de la manipulation  </a:t>
            </a:r>
          </a:p>
          <a:p>
            <a:pPr marL="285750" indent="-285750" algn="just">
              <a:buFont typeface="Wingdings" panose="05000000000000000000" pitchFamily="2" charset="2"/>
              <a:buChar char="ü"/>
            </a:pPr>
            <a:r>
              <a:rPr lang="fr-FR" dirty="0" smtClean="0"/>
              <a:t>entrée par le sas: sas toujours fermé en entrant ou en sortant de la salle de culture cellulaire</a:t>
            </a:r>
          </a:p>
          <a:p>
            <a:pPr marL="285750" indent="-285750" algn="just">
              <a:buFont typeface="Wingdings" panose="05000000000000000000" pitchFamily="2" charset="2"/>
              <a:buChar char="ü"/>
            </a:pPr>
            <a:r>
              <a:rPr lang="fr-FR" dirty="0" smtClean="0"/>
              <a:t> blouse réservée à l'usage unique de la culture cellulaire  </a:t>
            </a:r>
          </a:p>
          <a:p>
            <a:pPr marL="285750" indent="-285750" algn="just">
              <a:buFont typeface="Wingdings" panose="05000000000000000000" pitchFamily="2" charset="2"/>
              <a:buChar char="ü"/>
            </a:pPr>
            <a:r>
              <a:rPr lang="fr-FR" dirty="0" smtClean="0"/>
              <a:t>lavage des mains et avant bras avant toute manipulation (savon puis alcool)</a:t>
            </a:r>
          </a:p>
          <a:p>
            <a:pPr marL="285750" indent="-285750" algn="just">
              <a:buFont typeface="Wingdings" panose="05000000000000000000" pitchFamily="2" charset="2"/>
              <a:buChar char="ü"/>
            </a:pPr>
            <a:r>
              <a:rPr lang="fr-FR" dirty="0" smtClean="0"/>
              <a:t>éviter de parler en salle de culture cellulaire Lignée cellulaire</a:t>
            </a:r>
            <a:r>
              <a:rPr lang="fr-FR" b="1" dirty="0" smtClean="0"/>
              <a:t> :</a:t>
            </a:r>
          </a:p>
        </p:txBody>
      </p:sp>
      <p:sp>
        <p:nvSpPr>
          <p:cNvPr id="7" name="Rectangle 6"/>
          <p:cNvSpPr/>
          <p:nvPr/>
        </p:nvSpPr>
        <p:spPr>
          <a:xfrm>
            <a:off x="107504" y="3114834"/>
            <a:ext cx="8820472" cy="1754326"/>
          </a:xfrm>
          <a:prstGeom prst="rect">
            <a:avLst/>
          </a:prstGeom>
        </p:spPr>
        <p:txBody>
          <a:bodyPr wrap="square">
            <a:spAutoFit/>
          </a:bodyPr>
          <a:lstStyle/>
          <a:p>
            <a:pPr algn="just"/>
            <a:r>
              <a:rPr lang="fr-FR" b="1" dirty="0" smtClean="0"/>
              <a:t> 2.  Préparation de la hôte avant manipulation  </a:t>
            </a:r>
          </a:p>
          <a:p>
            <a:pPr marL="285750" indent="-285750" algn="just">
              <a:buFont typeface="Wingdings" panose="05000000000000000000" pitchFamily="2" charset="2"/>
              <a:buChar char="ü"/>
            </a:pPr>
            <a:r>
              <a:rPr lang="fr-FR" dirty="0" smtClean="0"/>
              <a:t>réglage du flux de la hôte </a:t>
            </a:r>
          </a:p>
          <a:p>
            <a:pPr marL="285750" indent="-285750" algn="just">
              <a:buFont typeface="Wingdings" panose="05000000000000000000" pitchFamily="2" charset="2"/>
              <a:buChar char="ü"/>
            </a:pPr>
            <a:r>
              <a:rPr lang="fr-FR" dirty="0" smtClean="0"/>
              <a:t>désinfection de la paillasse </a:t>
            </a:r>
          </a:p>
          <a:p>
            <a:pPr marL="285750" indent="-285750" algn="just">
              <a:buFont typeface="Wingdings" panose="05000000000000000000" pitchFamily="2" charset="2"/>
              <a:buChar char="ü"/>
            </a:pPr>
            <a:r>
              <a:rPr lang="fr-FR" dirty="0" smtClean="0"/>
              <a:t>organisation  de  la  paillasse:  principe  similaire  à  celui  de  microbiologie.  De  plus,  tout  le  matériel  nécessaire  (et  </a:t>
            </a:r>
            <a:r>
              <a:rPr lang="fr-FR" dirty="0" err="1" smtClean="0"/>
              <a:t>minimium</a:t>
            </a:r>
            <a:r>
              <a:rPr lang="fr-FR" dirty="0" smtClean="0"/>
              <a:t>  pour  ne  pas  encombrer  la  paillasse)  pour  la  manipulation  doit  être  présent  avant le début de la manipulation. </a:t>
            </a:r>
            <a:endParaRPr lang="fr-FR" dirty="0"/>
          </a:p>
        </p:txBody>
      </p:sp>
      <p:sp>
        <p:nvSpPr>
          <p:cNvPr id="9" name="Rectangle 8"/>
          <p:cNvSpPr/>
          <p:nvPr/>
        </p:nvSpPr>
        <p:spPr>
          <a:xfrm>
            <a:off x="2051720" y="260648"/>
            <a:ext cx="5317289" cy="523220"/>
          </a:xfrm>
          <a:prstGeom prst="rect">
            <a:avLst/>
          </a:prstGeom>
        </p:spPr>
        <p:txBody>
          <a:bodyPr wrap="none">
            <a:spAutoFit/>
          </a:bodyPr>
          <a:lstStyle/>
          <a:p>
            <a:r>
              <a:rPr lang="fr-FR" sz="2800" b="1" dirty="0" smtClean="0">
                <a:solidFill>
                  <a:srgbClr val="FF0000"/>
                </a:solidFill>
              </a:rPr>
              <a:t>Manipulation en culture cellulaire </a:t>
            </a:r>
            <a:endParaRPr lang="fr-FR" sz="2800" b="1" dirty="0">
              <a:solidFill>
                <a:srgbClr val="FF0000"/>
              </a:solidFill>
            </a:endParaRPr>
          </a:p>
        </p:txBody>
      </p:sp>
    </p:spTree>
    <p:extLst>
      <p:ext uri="{BB962C8B-B14F-4D97-AF65-F5344CB8AC3E}">
        <p14:creationId xmlns="" xmlns:p14="http://schemas.microsoft.com/office/powerpoint/2010/main" val="3237463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396" y="548680"/>
            <a:ext cx="8820472" cy="2308324"/>
          </a:xfrm>
          <a:prstGeom prst="rect">
            <a:avLst/>
          </a:prstGeom>
        </p:spPr>
        <p:txBody>
          <a:bodyPr wrap="square">
            <a:spAutoFit/>
          </a:bodyPr>
          <a:lstStyle/>
          <a:p>
            <a:pPr algn="just"/>
            <a:r>
              <a:rPr lang="fr-FR" b="1" dirty="0" smtClean="0"/>
              <a:t>3. Manipulation sous la hôte </a:t>
            </a:r>
          </a:p>
          <a:p>
            <a:pPr algn="just"/>
            <a:r>
              <a:rPr lang="fr-FR" i="1" u="sng" dirty="0" smtClean="0"/>
              <a:t>3.1. Gestes </a:t>
            </a:r>
          </a:p>
          <a:p>
            <a:pPr marL="285750" indent="-285750" algn="just">
              <a:buFont typeface="Wingdings" panose="05000000000000000000" pitchFamily="2" charset="2"/>
              <a:buChar char="ü"/>
            </a:pPr>
            <a:r>
              <a:rPr lang="fr-FR" dirty="0" smtClean="0"/>
              <a:t>travailler à bonne distance du bord de la paillasse</a:t>
            </a:r>
          </a:p>
          <a:p>
            <a:pPr marL="285750" indent="-285750" algn="just">
              <a:buFont typeface="Wingdings" panose="05000000000000000000" pitchFamily="2" charset="2"/>
              <a:buChar char="ü"/>
            </a:pPr>
            <a:r>
              <a:rPr lang="fr-FR" dirty="0" smtClean="0"/>
              <a:t>ouverture des bouchons: après ouverture, le bouchon doit être posé à l'envers, éloigné de la zone de travail </a:t>
            </a:r>
          </a:p>
          <a:p>
            <a:pPr marL="285750" indent="-285750" algn="just">
              <a:buFont typeface="Wingdings" panose="05000000000000000000" pitchFamily="2" charset="2"/>
              <a:buChar char="ü"/>
            </a:pPr>
            <a:r>
              <a:rPr lang="fr-FR" dirty="0" smtClean="0"/>
              <a:t>éviter tout passage de sources de contamination (ex: mains) au-dessus d'un récipient ouvert manipuler les pipettes stériles en évitant tout contact avec des objets non stériles (mains, extérieur de bouchons, paillasse...) </a:t>
            </a:r>
            <a:endParaRPr lang="fr-FR" dirty="0"/>
          </a:p>
        </p:txBody>
      </p:sp>
      <p:sp>
        <p:nvSpPr>
          <p:cNvPr id="5" name="Rectangle 4"/>
          <p:cNvSpPr/>
          <p:nvPr/>
        </p:nvSpPr>
        <p:spPr>
          <a:xfrm>
            <a:off x="2051720" y="-27384"/>
            <a:ext cx="5317289" cy="523220"/>
          </a:xfrm>
          <a:prstGeom prst="rect">
            <a:avLst/>
          </a:prstGeom>
        </p:spPr>
        <p:txBody>
          <a:bodyPr wrap="none">
            <a:spAutoFit/>
          </a:bodyPr>
          <a:lstStyle/>
          <a:p>
            <a:r>
              <a:rPr lang="fr-FR" sz="2800" b="1" dirty="0" smtClean="0">
                <a:solidFill>
                  <a:srgbClr val="FF0000"/>
                </a:solidFill>
              </a:rPr>
              <a:t>Manipulation en culture cellulaire </a:t>
            </a:r>
            <a:endParaRPr lang="fr-FR" sz="2800" b="1" dirty="0">
              <a:solidFill>
                <a:srgbClr val="FF0000"/>
              </a:solidFill>
            </a:endParaRPr>
          </a:p>
        </p:txBody>
      </p:sp>
      <p:sp>
        <p:nvSpPr>
          <p:cNvPr id="6" name="Rectangle 5"/>
          <p:cNvSpPr/>
          <p:nvPr/>
        </p:nvSpPr>
        <p:spPr>
          <a:xfrm>
            <a:off x="179512" y="2852936"/>
            <a:ext cx="8820472" cy="3716402"/>
          </a:xfrm>
          <a:prstGeom prst="rect">
            <a:avLst/>
          </a:prstGeom>
        </p:spPr>
        <p:txBody>
          <a:bodyPr wrap="square">
            <a:spAutoFit/>
          </a:bodyPr>
          <a:lstStyle/>
          <a:p>
            <a:pPr algn="just"/>
            <a:r>
              <a:rPr lang="fr-FR" i="1" u="sng" dirty="0" smtClean="0"/>
              <a:t>3.2. Gestions du matériel à usage unique</a:t>
            </a:r>
          </a:p>
          <a:p>
            <a:pPr marL="285750" indent="-285750" algn="just">
              <a:buFont typeface="Wingdings" panose="05000000000000000000" pitchFamily="2" charset="2"/>
              <a:buChar char="ü"/>
            </a:pPr>
            <a:r>
              <a:rPr lang="fr-FR" dirty="0" smtClean="0"/>
              <a:t> jeter les emballages immédiatement dans la poubelle classique</a:t>
            </a:r>
          </a:p>
          <a:p>
            <a:pPr marL="285750" indent="-285750" algn="just">
              <a:buFont typeface="Wingdings" panose="05000000000000000000" pitchFamily="2" charset="2"/>
              <a:buChar char="ü"/>
            </a:pPr>
            <a:r>
              <a:rPr lang="fr-FR" dirty="0" smtClean="0"/>
              <a:t> jeter le matériel souillé dans le bac de désinfection </a:t>
            </a:r>
          </a:p>
          <a:p>
            <a:pPr marL="285750" indent="-285750" algn="just">
              <a:buFont typeface="Wingdings" panose="05000000000000000000" pitchFamily="2" charset="2"/>
              <a:buChar char="ü"/>
            </a:pPr>
            <a:r>
              <a:rPr lang="fr-FR" dirty="0" smtClean="0"/>
              <a:t>garder un minimum de matériel pour ne pas gêner le flux </a:t>
            </a:r>
          </a:p>
          <a:p>
            <a:pPr algn="just"/>
            <a:endParaRPr lang="fr-FR" sz="900" dirty="0"/>
          </a:p>
          <a:p>
            <a:pPr algn="just"/>
            <a:r>
              <a:rPr lang="fr-FR" i="1" u="sng" dirty="0" smtClean="0"/>
              <a:t>3.3. Décontamination paillasse</a:t>
            </a:r>
          </a:p>
          <a:p>
            <a:pPr marL="285750" indent="-285750" algn="just">
              <a:buFont typeface="Wingdings" panose="05000000000000000000" pitchFamily="2" charset="2"/>
              <a:buChar char="ü"/>
            </a:pPr>
            <a:r>
              <a:rPr lang="fr-FR" dirty="0" smtClean="0"/>
              <a:t>réaliser une décontamination de la paillasse dès que nécessaire (gouttes de produits sur paillasses, fin de manipulation) </a:t>
            </a:r>
          </a:p>
          <a:p>
            <a:pPr marL="171450" indent="-171450" algn="just">
              <a:buFont typeface="Wingdings" panose="05000000000000000000" pitchFamily="2" charset="2"/>
              <a:buChar char="ü"/>
            </a:pPr>
            <a:endParaRPr lang="fr-FR" sz="1050" dirty="0"/>
          </a:p>
          <a:p>
            <a:pPr algn="just"/>
            <a:r>
              <a:rPr lang="fr-FR" i="1" u="sng" dirty="0" smtClean="0"/>
              <a:t>3.4. Autres remarques </a:t>
            </a:r>
          </a:p>
          <a:p>
            <a:pPr marL="285750" indent="-285750" algn="just">
              <a:buFont typeface="Wingdings" panose="05000000000000000000" pitchFamily="2" charset="2"/>
              <a:buChar char="ü"/>
            </a:pPr>
            <a:r>
              <a:rPr lang="fr-FR" dirty="0" smtClean="0"/>
              <a:t>prélever en inclinant le flacon </a:t>
            </a:r>
          </a:p>
          <a:p>
            <a:pPr marL="285750" indent="-285750" algn="just">
              <a:buFont typeface="Wingdings" panose="05000000000000000000" pitchFamily="2" charset="2"/>
              <a:buChar char="ü"/>
            </a:pPr>
            <a:r>
              <a:rPr lang="fr-FR" dirty="0" smtClean="0"/>
              <a:t>préchauffer tous les milieux à 37° C pour éviter les chocs thermiques </a:t>
            </a:r>
          </a:p>
          <a:p>
            <a:pPr marL="285750" indent="-285750" algn="just">
              <a:buFont typeface="Wingdings" panose="05000000000000000000" pitchFamily="2" charset="2"/>
              <a:buChar char="ü"/>
            </a:pPr>
            <a:r>
              <a:rPr lang="fr-FR" dirty="0" smtClean="0"/>
              <a:t>prendre  l'habitude  d'</a:t>
            </a:r>
            <a:r>
              <a:rPr lang="fr-FR" dirty="0" err="1" smtClean="0"/>
              <a:t>aliquoter</a:t>
            </a:r>
            <a:r>
              <a:rPr lang="fr-FR" dirty="0" smtClean="0"/>
              <a:t>  les  différents  produits  utilisés  (évite  de  contaminer  une  trop  grande quantité de produit) </a:t>
            </a:r>
            <a:endParaRPr lang="fr-FR" dirty="0"/>
          </a:p>
        </p:txBody>
      </p:sp>
    </p:spTree>
    <p:extLst>
      <p:ext uri="{BB962C8B-B14F-4D97-AF65-F5344CB8AC3E}">
        <p14:creationId xmlns="" xmlns:p14="http://schemas.microsoft.com/office/powerpoint/2010/main" val="1197236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458" y="908720"/>
            <a:ext cx="8136904" cy="4801314"/>
          </a:xfrm>
          <a:prstGeom prst="rect">
            <a:avLst/>
          </a:prstGeom>
        </p:spPr>
        <p:txBody>
          <a:bodyPr wrap="square">
            <a:spAutoFit/>
          </a:bodyPr>
          <a:lstStyle/>
          <a:p>
            <a:pPr marL="285750" indent="-285750" algn="just">
              <a:buFont typeface="Arial" panose="020B0604020202020204" pitchFamily="34" charset="0"/>
              <a:buChar char="•"/>
            </a:pPr>
            <a:r>
              <a:rPr lang="fr-FR" b="1" dirty="0" smtClean="0"/>
              <a:t>Culture de tissus: </a:t>
            </a:r>
            <a:r>
              <a:rPr lang="fr-FR" dirty="0" smtClean="0"/>
              <a:t>La culture de tissus a rapport à l'étude des cellules, des tissus et des organes conservés ou développés  in vitro pendant plus de 24 heures. </a:t>
            </a:r>
          </a:p>
          <a:p>
            <a:pPr marL="285750" indent="-285750" algn="just">
              <a:buFont typeface="Wingdings" panose="05000000000000000000" pitchFamily="2" charset="2"/>
              <a:buChar char="ü"/>
            </a:pPr>
            <a:r>
              <a:rPr lang="fr-FR" i="1" u="sng" dirty="0" smtClean="0"/>
              <a:t> Culture de cellules</a:t>
            </a:r>
            <a:r>
              <a:rPr lang="fr-FR" dirty="0"/>
              <a:t>:</a:t>
            </a:r>
            <a:r>
              <a:rPr lang="fr-FR" dirty="0" smtClean="0"/>
              <a:t> Étude de la croissance des cellules in vitro, y compris la    culture des mono-cellules. Dans les cultures de cellules, ces dernières ne sont plus organisées en tissus. </a:t>
            </a:r>
          </a:p>
          <a:p>
            <a:pPr marL="285750" indent="-285750" algn="just">
              <a:buFont typeface="Wingdings" panose="05000000000000000000" pitchFamily="2" charset="2"/>
              <a:buChar char="ü"/>
            </a:pPr>
            <a:r>
              <a:rPr lang="fr-FR" i="1" u="sng" dirty="0" smtClean="0"/>
              <a:t>Culture d'organes</a:t>
            </a:r>
            <a:r>
              <a:rPr lang="fr-FR" b="1" dirty="0" smtClean="0"/>
              <a:t>:</a:t>
            </a:r>
            <a:r>
              <a:rPr lang="fr-FR" dirty="0" smtClean="0"/>
              <a:t> La conservation ou le développement de tissus, de </a:t>
            </a:r>
            <a:r>
              <a:rPr lang="fr-FR" dirty="0" err="1" smtClean="0"/>
              <a:t>primordia</a:t>
            </a:r>
            <a:r>
              <a:rPr lang="fr-FR" dirty="0" smtClean="0"/>
              <a:t> d'organes, de tout ou partie  d'un  organe  in  vitro  de  façon  à  pouvoir  différencier  et  conserver  la  structure  et  les  fonctions.  </a:t>
            </a:r>
          </a:p>
          <a:p>
            <a:pPr marL="285750" indent="-285750" algn="just">
              <a:buFont typeface="Wingdings" panose="05000000000000000000" pitchFamily="2" charset="2"/>
              <a:buChar char="ü"/>
            </a:pPr>
            <a:r>
              <a:rPr lang="fr-FR" i="1" u="sng" dirty="0" smtClean="0"/>
              <a:t>Culture  de  tissus</a:t>
            </a:r>
            <a:r>
              <a:rPr lang="fr-FR" dirty="0" smtClean="0"/>
              <a:t>. Conservation  de  fragment  de  tissus  in  vitro,  dans  ors  conditions  qui  ne  sont  pas nécessairement prévues pour la conservation de l'architecture des tissus. </a:t>
            </a:r>
          </a:p>
          <a:p>
            <a:pPr marL="285750" indent="-285750" algn="just">
              <a:buFont typeface="Wingdings" panose="05000000000000000000" pitchFamily="2" charset="2"/>
              <a:buChar char="ü"/>
            </a:pPr>
            <a:endParaRPr lang="fr-FR" dirty="0"/>
          </a:p>
          <a:p>
            <a:pPr marL="285750" indent="-285750" algn="just">
              <a:buFont typeface="Arial" panose="020B0604020202020204" pitchFamily="34" charset="0"/>
              <a:buChar char="•"/>
            </a:pPr>
            <a:r>
              <a:rPr lang="fr-FR" b="1" dirty="0" smtClean="0"/>
              <a:t>Explants:</a:t>
            </a:r>
            <a:r>
              <a:rPr lang="fr-FR" dirty="0" smtClean="0"/>
              <a:t> Fragments excisés d'un tissu ou d'un organe utilisés pour initier une culture in vitro. </a:t>
            </a:r>
          </a:p>
          <a:p>
            <a:pPr marL="285750" indent="-285750" algn="just">
              <a:buFont typeface="Arial" panose="020B0604020202020204" pitchFamily="34" charset="0"/>
              <a:buChar char="•"/>
            </a:pPr>
            <a:r>
              <a:rPr lang="fr-FR" b="1" dirty="0" err="1" smtClean="0"/>
              <a:t>Mono-couche</a:t>
            </a:r>
            <a:r>
              <a:rPr lang="fr-FR" b="1" dirty="0" smtClean="0"/>
              <a:t>:</a:t>
            </a:r>
            <a:r>
              <a:rPr lang="fr-FR" dirty="0" smtClean="0"/>
              <a:t> Couche unique de cellules se développant sur une surface. Culture en suspension Type  de  culture  permettant  à  des  cellules  de  se  multiplier  alors  qu'elles  sont  en  suspension  dans  un bouillon. </a:t>
            </a:r>
          </a:p>
        </p:txBody>
      </p:sp>
      <p:sp>
        <p:nvSpPr>
          <p:cNvPr id="5" name="Rectangle 4"/>
          <p:cNvSpPr/>
          <p:nvPr/>
        </p:nvSpPr>
        <p:spPr>
          <a:xfrm>
            <a:off x="1979712" y="165384"/>
            <a:ext cx="5320046" cy="523220"/>
          </a:xfrm>
          <a:prstGeom prst="rect">
            <a:avLst/>
          </a:prstGeom>
        </p:spPr>
        <p:txBody>
          <a:bodyPr wrap="none">
            <a:spAutoFit/>
          </a:bodyPr>
          <a:lstStyle/>
          <a:p>
            <a:r>
              <a:rPr lang="fr-FR" sz="2800" b="1" dirty="0" smtClean="0">
                <a:solidFill>
                  <a:srgbClr val="FF0000"/>
                </a:solidFill>
              </a:rPr>
              <a:t>Terminologie en Culture Cellulaire </a:t>
            </a:r>
            <a:endParaRPr lang="fr-FR" sz="2800" b="1" dirty="0">
              <a:solidFill>
                <a:srgbClr val="FF0000"/>
              </a:solidFill>
            </a:endParaRPr>
          </a:p>
        </p:txBody>
      </p:sp>
    </p:spTree>
    <p:extLst>
      <p:ext uri="{BB962C8B-B14F-4D97-AF65-F5344CB8AC3E}">
        <p14:creationId xmlns="" xmlns:p14="http://schemas.microsoft.com/office/powerpoint/2010/main" val="2406918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764704"/>
            <a:ext cx="8820472" cy="5355312"/>
          </a:xfrm>
          <a:prstGeom prst="rect">
            <a:avLst/>
          </a:prstGeom>
        </p:spPr>
        <p:txBody>
          <a:bodyPr wrap="square">
            <a:spAutoFit/>
          </a:bodyPr>
          <a:lstStyle/>
          <a:p>
            <a:pPr marL="285750" indent="-285750" algn="just">
              <a:buFont typeface="Arial" panose="020B0604020202020204" pitchFamily="34" charset="0"/>
              <a:buChar char="•"/>
            </a:pPr>
            <a:r>
              <a:rPr lang="fr-FR" b="1" dirty="0" smtClean="0"/>
              <a:t>Culture primaire:</a:t>
            </a:r>
            <a:r>
              <a:rPr lang="fr-FR" dirty="0" smtClean="0"/>
              <a:t> Culture initiée à partir de cellules, de tissus ou d'organes prélevés  directement sur un organisme. Ceci ne comprend pas les cultures initiées à partir d'explants de tumeurs développés par injection de cellules  cultivées  dans  des  animaux.  De  telles  cultures  peuvent  cire  considérées  comme  primaires  jusqu'au premier repiquage. Elle devient alors une lignée cellulaire.</a:t>
            </a:r>
          </a:p>
          <a:p>
            <a:pPr marL="285750" indent="-285750" algn="just">
              <a:buFont typeface="Arial" panose="020B0604020202020204" pitchFamily="34" charset="0"/>
              <a:buChar char="•"/>
            </a:pPr>
            <a:r>
              <a:rPr lang="fr-FR" b="1" dirty="0" smtClean="0"/>
              <a:t>Lignée cellulaire : </a:t>
            </a:r>
            <a:r>
              <a:rPr lang="fr-FR" dirty="0" smtClean="0"/>
              <a:t>Une  lignée  cellulaire  provient  d'une  culture  primaire  au  moment  du  premier  repiquage.  L'expression "lignée cellulaire" signifie que les cultures qui en proviennent se composent de nombreux lignages de cellules qui étaient présentes à l'origine dans la culture primaire.</a:t>
            </a:r>
          </a:p>
          <a:p>
            <a:pPr marL="285750" indent="-285750" algn="just">
              <a:buFont typeface="Arial" panose="020B0604020202020204" pitchFamily="34" charset="0"/>
              <a:buChar char="•"/>
            </a:pPr>
            <a:r>
              <a:rPr lang="fr-FR" b="1" dirty="0" smtClean="0"/>
              <a:t>Passage</a:t>
            </a:r>
            <a:r>
              <a:rPr lang="fr-FR" dirty="0" smtClean="0"/>
              <a:t> :Ce synonyme de repiquage peut également indiquer le passage des cellules d'un récipient de culture à un  autre.  Lorsque  l'on  utilise  ce  terme,  il  faut  donc  spécifier  ce  qui  fait  l'objet  du  passage  car  les spécialistes des questions virales utilisent ce terme pour décrire le transfert de fluides </a:t>
            </a:r>
            <a:r>
              <a:rPr lang="fr-FR" dirty="0" err="1" smtClean="0"/>
              <a:t>surnageants</a:t>
            </a:r>
            <a:r>
              <a:rPr lang="fr-FR" dirty="0" smtClean="0"/>
              <a:t> plutôt que de cellules. </a:t>
            </a:r>
          </a:p>
          <a:p>
            <a:pPr marL="285750" indent="-285750" algn="just">
              <a:buFont typeface="Arial" panose="020B0604020202020204" pitchFamily="34" charset="0"/>
              <a:buChar char="•"/>
            </a:pPr>
            <a:r>
              <a:rPr lang="fr-FR" b="1" dirty="0" smtClean="0"/>
              <a:t>Nombre de repiquages:</a:t>
            </a:r>
            <a:r>
              <a:rPr lang="fr-FR" dirty="0" smtClean="0"/>
              <a:t> Nombre  de  fois  que  des  cellules  ont  été  soumises  à  des  repiquages  c'est-à-dire  transplantées  d'un récipient de culture à un autre. </a:t>
            </a:r>
          </a:p>
          <a:p>
            <a:pPr marL="285750" indent="-285750" algn="just">
              <a:buFont typeface="Arial" panose="020B0604020202020204" pitchFamily="34" charset="0"/>
              <a:buChar char="•"/>
            </a:pPr>
            <a:r>
              <a:rPr lang="fr-FR" b="1" dirty="0" smtClean="0"/>
              <a:t>Intervalle de repiquages: </a:t>
            </a:r>
            <a:r>
              <a:rPr lang="fr-FR" dirty="0" smtClean="0"/>
              <a:t>Intervalle  entre deux  repiquages  consécutifs des  cellules.  Cette  expression  n'a  aucun  rapport avec  le terme "temps de génération".</a:t>
            </a:r>
          </a:p>
          <a:p>
            <a:pPr marL="285750" indent="-285750" algn="just">
              <a:buFont typeface="Arial" panose="020B0604020202020204" pitchFamily="34" charset="0"/>
              <a:buChar char="•"/>
            </a:pPr>
            <a:r>
              <a:rPr lang="fr-FR" b="1" dirty="0" smtClean="0"/>
              <a:t>Temps de génération </a:t>
            </a:r>
            <a:r>
              <a:rPr lang="fr-FR" dirty="0" smtClean="0"/>
              <a:t>Intervalle  entre  deux  divisions  consécutives  d'une  cellule.  Cette  expression  n'est  pas  synonyme  de  "temps de doublement de la population".</a:t>
            </a:r>
          </a:p>
        </p:txBody>
      </p:sp>
      <p:sp>
        <p:nvSpPr>
          <p:cNvPr id="5" name="Rectangle 4"/>
          <p:cNvSpPr/>
          <p:nvPr/>
        </p:nvSpPr>
        <p:spPr>
          <a:xfrm>
            <a:off x="1979712" y="165384"/>
            <a:ext cx="5320046" cy="523220"/>
          </a:xfrm>
          <a:prstGeom prst="rect">
            <a:avLst/>
          </a:prstGeom>
        </p:spPr>
        <p:txBody>
          <a:bodyPr wrap="none">
            <a:spAutoFit/>
          </a:bodyPr>
          <a:lstStyle/>
          <a:p>
            <a:r>
              <a:rPr lang="fr-FR" sz="2800" b="1" dirty="0" smtClean="0">
                <a:solidFill>
                  <a:srgbClr val="FF0000"/>
                </a:solidFill>
              </a:rPr>
              <a:t>Terminologie en Culture Cellulaire </a:t>
            </a:r>
            <a:endParaRPr lang="fr-FR" sz="2800" b="1" dirty="0">
              <a:solidFill>
                <a:srgbClr val="FF0000"/>
              </a:solidFill>
            </a:endParaRPr>
          </a:p>
        </p:txBody>
      </p:sp>
    </p:spTree>
    <p:extLst>
      <p:ext uri="{BB962C8B-B14F-4D97-AF65-F5344CB8AC3E}">
        <p14:creationId xmlns="" xmlns:p14="http://schemas.microsoft.com/office/powerpoint/2010/main" val="153134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8641" y="904023"/>
            <a:ext cx="1100336" cy="10128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238641" y="2139821"/>
            <a:ext cx="8509823" cy="2585323"/>
          </a:xfrm>
          <a:prstGeom prst="rect">
            <a:avLst/>
          </a:prstGeom>
        </p:spPr>
        <p:txBody>
          <a:bodyPr wrap="square">
            <a:spAutoFit/>
          </a:bodyPr>
          <a:lstStyle/>
          <a:p>
            <a:pPr marL="285750" indent="-285750" algn="just">
              <a:buFont typeface="Wingdings" panose="05000000000000000000" pitchFamily="2" charset="2"/>
              <a:buChar char="q"/>
            </a:pPr>
            <a:r>
              <a:rPr lang="fr-FR" dirty="0" smtClean="0"/>
              <a:t>Dans son livre « The </a:t>
            </a:r>
            <a:r>
              <a:rPr lang="fr-FR" dirty="0" err="1" smtClean="0"/>
              <a:t>Costs</a:t>
            </a:r>
            <a:r>
              <a:rPr lang="fr-FR" dirty="0" smtClean="0"/>
              <a:t> and </a:t>
            </a:r>
            <a:r>
              <a:rPr lang="fr-FR" dirty="0" err="1" smtClean="0"/>
              <a:t>Benefits</a:t>
            </a:r>
            <a:r>
              <a:rPr lang="fr-FR" dirty="0" smtClean="0"/>
              <a:t> of Animal </a:t>
            </a:r>
            <a:r>
              <a:rPr lang="fr-FR" dirty="0" err="1" smtClean="0"/>
              <a:t>Experiments</a:t>
            </a:r>
            <a:r>
              <a:rPr lang="fr-FR" dirty="0" smtClean="0"/>
              <a:t> », le vétérinaire </a:t>
            </a:r>
            <a:r>
              <a:rPr lang="fr-FR" dirty="0" smtClean="0">
                <a:hlinkClick r:id="rId3"/>
              </a:rPr>
              <a:t>Andrew Knight</a:t>
            </a:r>
            <a:r>
              <a:rPr lang="fr-FR" dirty="0" smtClean="0"/>
              <a:t> résume, à propos des méthodes d’enseignement sans animaux (p165) : </a:t>
            </a:r>
          </a:p>
          <a:p>
            <a:pPr algn="just"/>
            <a:endParaRPr lang="fr-FR" dirty="0" smtClean="0"/>
          </a:p>
          <a:p>
            <a:pPr algn="just"/>
            <a:endParaRPr lang="fr-FR" dirty="0" smtClean="0"/>
          </a:p>
          <a:p>
            <a:pPr algn="ctr"/>
            <a:r>
              <a:rPr lang="fr-FR" b="1" i="1" dirty="0" smtClean="0">
                <a:solidFill>
                  <a:srgbClr val="FF0000"/>
                </a:solidFill>
              </a:rPr>
              <a:t>« Elles réussissent au moins aussi bien que celles qui supposent l’utilisation d’animaux, et parfois mieux. Ces réussites incluent une meilleure acquisition et développement de techniques chirurgicales, anesthésiques ou cliniques, une meilleure compréhension des processus biologiques complexes, une plus grande efficacité dans l’apprentissage et de meilleurs résultats aux examens. »</a:t>
            </a:r>
            <a:endParaRPr lang="fr-FR" b="1" dirty="0">
              <a:solidFill>
                <a:srgbClr val="FF0000"/>
              </a:solidFill>
            </a:endParaRPr>
          </a:p>
        </p:txBody>
      </p:sp>
      <p:sp>
        <p:nvSpPr>
          <p:cNvPr id="7" name="Rectangle 6"/>
          <p:cNvSpPr/>
          <p:nvPr/>
        </p:nvSpPr>
        <p:spPr>
          <a:xfrm>
            <a:off x="193564" y="5374957"/>
            <a:ext cx="8770924" cy="677108"/>
          </a:xfrm>
          <a:prstGeom prst="rect">
            <a:avLst/>
          </a:prstGeom>
        </p:spPr>
        <p:txBody>
          <a:bodyPr wrap="square">
            <a:spAutoFit/>
          </a:bodyPr>
          <a:lstStyle/>
          <a:p>
            <a:pPr algn="just"/>
            <a:r>
              <a:rPr lang="fr-FR" sz="2000" b="1" dirty="0" smtClean="0"/>
              <a:t>RQ</a:t>
            </a:r>
            <a:r>
              <a:rPr lang="fr-FR" dirty="0" smtClean="0"/>
              <a:t>: L’association </a:t>
            </a:r>
            <a:r>
              <a:rPr lang="fr-FR" dirty="0" err="1" smtClean="0"/>
              <a:t>InterNICHE</a:t>
            </a:r>
            <a:r>
              <a:rPr lang="fr-FR" dirty="0" smtClean="0"/>
              <a:t>, spécialiste de ce domaine. Elle propose plus de mille méthodes (à découvrir sur son </a:t>
            </a:r>
            <a:r>
              <a:rPr lang="fr-FR" dirty="0" smtClean="0">
                <a:hlinkClick r:id="rId4"/>
              </a:rPr>
              <a:t>site</a:t>
            </a:r>
            <a:r>
              <a:rPr lang="fr-FR" dirty="0" smtClean="0"/>
              <a:t>) .</a:t>
            </a:r>
            <a:endParaRPr lang="fr-FR" dirty="0"/>
          </a:p>
        </p:txBody>
      </p:sp>
      <p:sp>
        <p:nvSpPr>
          <p:cNvPr id="8" name="ZoneTexte 7"/>
          <p:cNvSpPr txBox="1"/>
          <p:nvPr/>
        </p:nvSpPr>
        <p:spPr>
          <a:xfrm>
            <a:off x="1979712" y="159023"/>
            <a:ext cx="5328592" cy="461665"/>
          </a:xfrm>
          <a:prstGeom prst="rect">
            <a:avLst/>
          </a:prstGeom>
          <a:noFill/>
        </p:spPr>
        <p:txBody>
          <a:bodyPr wrap="square" rtlCol="0">
            <a:spAutoFit/>
          </a:bodyPr>
          <a:lstStyle/>
          <a:p>
            <a:pPr algn="ctr"/>
            <a:r>
              <a:rPr lang="fr-FR" sz="2400" b="1" dirty="0" smtClean="0">
                <a:solidFill>
                  <a:srgbClr val="C00000"/>
                </a:solidFill>
              </a:rPr>
              <a:t>Introduction</a:t>
            </a:r>
            <a:endParaRPr lang="fr-FR" sz="2400" b="1" dirty="0">
              <a:solidFill>
                <a:srgbClr val="C00000"/>
              </a:solidFill>
            </a:endParaRPr>
          </a:p>
        </p:txBody>
      </p:sp>
      <p:sp>
        <p:nvSpPr>
          <p:cNvPr id="9" name="Rectangle 8"/>
          <p:cNvSpPr/>
          <p:nvPr/>
        </p:nvSpPr>
        <p:spPr>
          <a:xfrm>
            <a:off x="1369357" y="1043444"/>
            <a:ext cx="6370995" cy="369332"/>
          </a:xfrm>
          <a:prstGeom prst="rect">
            <a:avLst/>
          </a:prstGeom>
        </p:spPr>
        <p:txBody>
          <a:bodyPr wrap="square">
            <a:spAutoFit/>
          </a:bodyPr>
          <a:lstStyle/>
          <a:p>
            <a:r>
              <a:rPr lang="fr-FR" b="1" u="sng" dirty="0" smtClean="0"/>
              <a:t>L’ENSEIGNEMENT DE LA BIOLOGIE ET DE LA MEDECINE</a:t>
            </a:r>
            <a:endParaRPr lang="fr-FR" dirty="0"/>
          </a:p>
        </p:txBody>
      </p:sp>
    </p:spTree>
    <p:extLst>
      <p:ext uri="{BB962C8B-B14F-4D97-AF65-F5344CB8AC3E}">
        <p14:creationId xmlns="" xmlns:p14="http://schemas.microsoft.com/office/powerpoint/2010/main" val="3811299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 y="980728"/>
            <a:ext cx="8820472" cy="5078313"/>
          </a:xfrm>
          <a:prstGeom prst="rect">
            <a:avLst/>
          </a:prstGeom>
        </p:spPr>
        <p:txBody>
          <a:bodyPr wrap="square">
            <a:spAutoFit/>
          </a:bodyPr>
          <a:lstStyle/>
          <a:p>
            <a:pPr marL="285750" indent="-285750" algn="just">
              <a:buFont typeface="Arial" panose="020B0604020202020204" pitchFamily="34" charset="0"/>
              <a:buChar char="•"/>
            </a:pPr>
            <a:r>
              <a:rPr lang="fr-FR" b="1" dirty="0" smtClean="0"/>
              <a:t>Temps de doublement de la population : C</a:t>
            </a:r>
            <a:r>
              <a:rPr lang="fr-FR" dirty="0" smtClean="0"/>
              <a:t>ette expression se rapporte à un ensemble complet de cellules et indique l'intervalle pendant lequel,  par exemple, le nombre de cellules est passé de 1.10  à 2.10 . Celle expression n'est pas synonyme de "temps de génération de cellules". </a:t>
            </a:r>
          </a:p>
          <a:p>
            <a:pPr marL="285750" indent="-285750" algn="just">
              <a:buFont typeface="Arial" panose="020B0604020202020204" pitchFamily="34" charset="0"/>
              <a:buChar char="•"/>
            </a:pPr>
            <a:r>
              <a:rPr lang="fr-FR" b="1" dirty="0" smtClean="0"/>
              <a:t>Rendement absolu d'</a:t>
            </a:r>
            <a:r>
              <a:rPr lang="fr-FR" b="1" dirty="0" err="1" smtClean="0"/>
              <a:t>innoculation</a:t>
            </a:r>
            <a:r>
              <a:rPr lang="fr-FR" b="1" dirty="0" smtClean="0"/>
              <a:t> </a:t>
            </a:r>
            <a:r>
              <a:rPr lang="fr-FR" dirty="0" smtClean="0"/>
              <a:t>Pourcentage de cellules individuelles qui donnent naissance à des colonies après inoculation dans des récipients de culture On doit toujours indiquer le nombre total de cellules utilisées pour l'inoculation, le  type de récipient de culture et les caractéristiques de l'environnement (température du milieu, systèmes fermés ou ouverts, atmosphère CO2. Etc.). </a:t>
            </a:r>
          </a:p>
          <a:p>
            <a:pPr marL="285750" indent="-285750" algn="just">
              <a:buFont typeface="Arial" panose="020B0604020202020204" pitchFamily="34" charset="0"/>
              <a:buChar char="•"/>
            </a:pPr>
            <a:r>
              <a:rPr lang="fr-FR" b="1" dirty="0" smtClean="0"/>
              <a:t>Rendement relatif d'inoculation </a:t>
            </a:r>
            <a:r>
              <a:rPr lang="fr-FR" dirty="0" smtClean="0"/>
              <a:t>Pourcentage  de  cellules  inoculées  qui  donnent  naissance  nui  colonies  par  rapport  à  un  témoin  pour lequel on doit toujours indiquer le rendement absolu d'inoculation.</a:t>
            </a:r>
            <a:endParaRPr lang="fr-FR" dirty="0"/>
          </a:p>
          <a:p>
            <a:pPr marL="285750" indent="-285750" algn="just">
              <a:buFont typeface="Arial" panose="020B0604020202020204" pitchFamily="34" charset="0"/>
              <a:buChar char="•"/>
            </a:pPr>
            <a:r>
              <a:rPr lang="fr-FR" b="1" dirty="0" smtClean="0"/>
              <a:t>Fibroblastes</a:t>
            </a:r>
            <a:r>
              <a:rPr lang="fr-FR" dirty="0" smtClean="0"/>
              <a:t> Cellules en forme de fuseau nu de forme irrégulière qui sont, comme leur nom l'indique, responsables de la formation des fibres. Dans les cultures de cellules, de nombreux autres types cellulaires, ne peuvent  être,  sur  le  plan  morphologique,  distingués  des  fibroblastes.  Dans  les  cultures  d'organes  et  de  tissus dans lesquelles les rapports entre cellules sont conservés, on peut identifier les fibroblastes à l'aide de critères histologiques acceptés. </a:t>
            </a:r>
          </a:p>
        </p:txBody>
      </p:sp>
      <p:sp>
        <p:nvSpPr>
          <p:cNvPr id="6" name="Rectangle 5"/>
          <p:cNvSpPr/>
          <p:nvPr/>
        </p:nvSpPr>
        <p:spPr>
          <a:xfrm>
            <a:off x="1979712" y="165384"/>
            <a:ext cx="5320046" cy="523220"/>
          </a:xfrm>
          <a:prstGeom prst="rect">
            <a:avLst/>
          </a:prstGeom>
        </p:spPr>
        <p:txBody>
          <a:bodyPr wrap="none">
            <a:spAutoFit/>
          </a:bodyPr>
          <a:lstStyle/>
          <a:p>
            <a:r>
              <a:rPr lang="fr-FR" sz="2800" b="1" dirty="0" smtClean="0">
                <a:solidFill>
                  <a:srgbClr val="FF0000"/>
                </a:solidFill>
              </a:rPr>
              <a:t>Terminologie en Culture Cellulaire </a:t>
            </a:r>
            <a:endParaRPr lang="fr-FR" sz="2800" b="1" dirty="0">
              <a:solidFill>
                <a:srgbClr val="FF0000"/>
              </a:solidFill>
            </a:endParaRPr>
          </a:p>
        </p:txBody>
      </p:sp>
    </p:spTree>
    <p:extLst>
      <p:ext uri="{BB962C8B-B14F-4D97-AF65-F5344CB8AC3E}">
        <p14:creationId xmlns="" xmlns:p14="http://schemas.microsoft.com/office/powerpoint/2010/main" val="3822466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340768"/>
            <a:ext cx="8820472" cy="3970318"/>
          </a:xfrm>
          <a:prstGeom prst="rect">
            <a:avLst/>
          </a:prstGeom>
        </p:spPr>
        <p:txBody>
          <a:bodyPr wrap="square">
            <a:spAutoFit/>
          </a:bodyPr>
          <a:lstStyle/>
          <a:p>
            <a:pPr marL="285750" indent="-285750" algn="just">
              <a:buFont typeface="Arial" panose="020B0604020202020204" pitchFamily="34" charset="0"/>
              <a:buChar char="•"/>
            </a:pPr>
            <a:r>
              <a:rPr lang="fr-FR" b="1" dirty="0" smtClean="0"/>
              <a:t>Cellules de type fibroblaste </a:t>
            </a:r>
            <a:r>
              <a:rPr lang="fr-FR" dirty="0" smtClean="0"/>
              <a:t>Dans  les  cultures  cellulaires,  divers  types  cellulaires  présentent  des  morphologies  similaires.  Les cellules  qui  prennent  des  formes  irrégulières  ou  des  formes  de  fuseaux  sont  souvent  qualifiées  de </a:t>
            </a:r>
            <a:r>
              <a:rPr lang="fr-FR" dirty="0" err="1" smtClean="0"/>
              <a:t>fibroblasles</a:t>
            </a:r>
            <a:r>
              <a:rPr lang="fr-FR" dirty="0" smtClean="0"/>
              <a:t>. D'une manière  générale, on ne connaît ni la  dérivation  de ces cellules ni leur capacité à produire des fibres. Il est donc plus approprié de les appeler "cellules de type fibroblaste".</a:t>
            </a:r>
          </a:p>
          <a:p>
            <a:pPr marL="285750" indent="-285750" algn="just">
              <a:buFont typeface="Arial" panose="020B0604020202020204" pitchFamily="34" charset="0"/>
              <a:buChar char="•"/>
            </a:pPr>
            <a:r>
              <a:rPr lang="fr-FR" dirty="0" smtClean="0"/>
              <a:t> </a:t>
            </a:r>
            <a:r>
              <a:rPr lang="fr-FR" b="1" dirty="0" smtClean="0"/>
              <a:t>Cellules épithéliales</a:t>
            </a:r>
            <a:r>
              <a:rPr lang="fr-FR" dirty="0" smtClean="0"/>
              <a:t> Il  s'agit  de  cellules,  apposées  les  unes  aux  autres  et  formant  un  tissu  continu  semblable  à  de  la mosaïque avec très peu de substances intercellulaires comme on en voit dans des cultures in vitro,  de tissus ou d'organes. </a:t>
            </a:r>
          </a:p>
          <a:p>
            <a:pPr marL="285750" indent="-285750" algn="just">
              <a:buFont typeface="Arial" panose="020B0604020202020204" pitchFamily="34" charset="0"/>
              <a:buChar char="•"/>
            </a:pPr>
            <a:r>
              <a:rPr lang="fr-FR" b="1" dirty="0" smtClean="0"/>
              <a:t>Cellules de type épithéliales </a:t>
            </a:r>
            <a:r>
              <a:rPr lang="fr-FR" dirty="0" smtClean="0"/>
              <a:t>Dans  les  cultures  de  cellules,  les  cellules  épithéliales  peuvent  prendre  diverses  formes  mais  ont tendance à se constituer en tissu de cellules polygonales serrées. Toutefois,  le  degré  de  cohésion  de  ces  cellules  peu! varier.  Lorsque  le  seul  critère  d'identification  de telles  cellules  est  l'adhérence,  il  est  préférable  de  les  désigner  par  l'expression  "cellules  de  type  épithélial".</a:t>
            </a:r>
          </a:p>
        </p:txBody>
      </p:sp>
      <p:sp>
        <p:nvSpPr>
          <p:cNvPr id="5" name="Rectangle 4"/>
          <p:cNvSpPr/>
          <p:nvPr/>
        </p:nvSpPr>
        <p:spPr>
          <a:xfrm>
            <a:off x="1979712" y="313492"/>
            <a:ext cx="5320046" cy="523220"/>
          </a:xfrm>
          <a:prstGeom prst="rect">
            <a:avLst/>
          </a:prstGeom>
        </p:spPr>
        <p:txBody>
          <a:bodyPr wrap="none">
            <a:spAutoFit/>
          </a:bodyPr>
          <a:lstStyle/>
          <a:p>
            <a:r>
              <a:rPr lang="fr-FR" sz="2800" b="1" dirty="0" smtClean="0">
                <a:solidFill>
                  <a:srgbClr val="FF0000"/>
                </a:solidFill>
              </a:rPr>
              <a:t>Terminologie en Culture Cellulaire </a:t>
            </a:r>
            <a:endParaRPr lang="fr-FR" sz="2800" b="1" dirty="0">
              <a:solidFill>
                <a:srgbClr val="FF0000"/>
              </a:solidFill>
            </a:endParaRPr>
          </a:p>
        </p:txBody>
      </p:sp>
    </p:spTree>
    <p:extLst>
      <p:ext uri="{BB962C8B-B14F-4D97-AF65-F5344CB8AC3E}">
        <p14:creationId xmlns="" xmlns:p14="http://schemas.microsoft.com/office/powerpoint/2010/main" val="2491919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064925"/>
            <a:ext cx="8820472" cy="4524315"/>
          </a:xfrm>
          <a:prstGeom prst="rect">
            <a:avLst/>
          </a:prstGeom>
        </p:spPr>
        <p:txBody>
          <a:bodyPr wrap="square">
            <a:spAutoFit/>
          </a:bodyPr>
          <a:lstStyle/>
          <a:p>
            <a:pPr marL="285750" indent="-285750" algn="just">
              <a:buFont typeface="Arial" panose="020B0604020202020204" pitchFamily="34" charset="0"/>
              <a:buChar char="•"/>
            </a:pPr>
            <a:r>
              <a:rPr lang="fr-FR" dirty="0" smtClean="0"/>
              <a:t> </a:t>
            </a:r>
            <a:r>
              <a:rPr lang="fr-FR" b="1" dirty="0" smtClean="0"/>
              <a:t>Altération des cultures </a:t>
            </a:r>
            <a:r>
              <a:rPr lang="fr-FR" dirty="0" smtClean="0"/>
              <a:t>Celle expression indique un changement persistant des propriétés du comportement d'une culture, par exemple: morphologie altérée, constitution en chromosomes, sensibilité aux virus, besoins nutritionnels, capacité  de  prolifération,  malignité,  etc.  Ce  terme  doit  toujours  être  suivi  de  la  description  précise  du changement qui a eu lieu dans la culture. L'expression « transformation de la culture » doit être réservée aux changements induits dans les cellules par l'introduction de nouveaux corps génétiques La nature et la source de ces corps doivent également être spécifiées. </a:t>
            </a:r>
          </a:p>
          <a:p>
            <a:pPr marL="285750" indent="-285750" algn="just">
              <a:buFont typeface="Arial" panose="020B0604020202020204" pitchFamily="34" charset="0"/>
              <a:buChar char="•"/>
            </a:pPr>
            <a:r>
              <a:rPr lang="fr-FR" b="1" dirty="0" err="1" smtClean="0"/>
              <a:t>Tumorogénicité</a:t>
            </a:r>
            <a:r>
              <a:rPr lang="fr-FR" dirty="0" smtClean="0"/>
              <a:t> II n'existe aucun critère de détermination de la </a:t>
            </a:r>
            <a:r>
              <a:rPr lang="fr-FR" dirty="0" err="1" smtClean="0"/>
              <a:t>tumorogénicité</a:t>
            </a:r>
            <a:r>
              <a:rPr lang="fr-FR" dirty="0" smtClean="0"/>
              <a:t> des cellules qui ne sont observées qu'in  vitro.  La </a:t>
            </a:r>
            <a:r>
              <a:rPr lang="fr-FR" dirty="0" err="1" smtClean="0"/>
              <a:t>tumorogénicité</a:t>
            </a:r>
            <a:r>
              <a:rPr lang="fr-FR" dirty="0" smtClean="0"/>
              <a:t> des cellules peul être suivi de déterminée par le comportement de ces cellules chez les animaux. </a:t>
            </a:r>
          </a:p>
          <a:p>
            <a:pPr marL="285750" indent="-285750" algn="just">
              <a:buFont typeface="Arial" panose="020B0604020202020204" pitchFamily="34" charset="0"/>
              <a:buChar char="•"/>
            </a:pPr>
            <a:r>
              <a:rPr lang="fr-FR" b="1" dirty="0" smtClean="0"/>
              <a:t>Toxicité</a:t>
            </a:r>
            <a:r>
              <a:rPr lang="fr-FR" dirty="0" smtClean="0"/>
              <a:t> Le terme "toxicité", lorsqu'il est utilisé pour décrire un effet observé dans des cultures, n'a de signification que  lorsque  l'effet  lui-même  est  également  décrit,  par  exemple,  la  toxicité  démontrée  par  une  morphologie  altérée  des  cellules,  par  l'impossibilité  des  cellules  à  se  fixer  aux  surfaces,  par  des  changements dans le taux de croissance des cellules, par la mort des cellules etc.  </a:t>
            </a:r>
          </a:p>
        </p:txBody>
      </p:sp>
      <p:sp>
        <p:nvSpPr>
          <p:cNvPr id="5" name="Rectangle 4"/>
          <p:cNvSpPr/>
          <p:nvPr/>
        </p:nvSpPr>
        <p:spPr>
          <a:xfrm>
            <a:off x="1979712" y="260648"/>
            <a:ext cx="5320046" cy="523220"/>
          </a:xfrm>
          <a:prstGeom prst="rect">
            <a:avLst/>
          </a:prstGeom>
        </p:spPr>
        <p:txBody>
          <a:bodyPr wrap="none">
            <a:spAutoFit/>
          </a:bodyPr>
          <a:lstStyle/>
          <a:p>
            <a:r>
              <a:rPr lang="fr-FR" sz="2800" b="1" dirty="0" smtClean="0">
                <a:solidFill>
                  <a:srgbClr val="FF0000"/>
                </a:solidFill>
              </a:rPr>
              <a:t>Terminologie en Culture Cellulaire </a:t>
            </a:r>
            <a:endParaRPr lang="fr-FR" sz="2800" b="1" dirty="0">
              <a:solidFill>
                <a:srgbClr val="FF0000"/>
              </a:solidFill>
            </a:endParaRPr>
          </a:p>
        </p:txBody>
      </p:sp>
    </p:spTree>
    <p:extLst>
      <p:ext uri="{BB962C8B-B14F-4D97-AF65-F5344CB8AC3E}">
        <p14:creationId xmlns="" xmlns:p14="http://schemas.microsoft.com/office/powerpoint/2010/main" val="113259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2742019"/>
            <a:ext cx="5328592" cy="461665"/>
          </a:xfrm>
          <a:prstGeom prst="rect">
            <a:avLst/>
          </a:prstGeom>
        </p:spPr>
        <p:txBody>
          <a:bodyPr wrap="square">
            <a:spAutoFit/>
          </a:bodyPr>
          <a:lstStyle/>
          <a:p>
            <a:pPr algn="ctr"/>
            <a:r>
              <a:rPr lang="fr-FR" sz="2400" b="1" dirty="0" smtClean="0">
                <a:solidFill>
                  <a:srgbClr val="0070C0"/>
                </a:solidFill>
              </a:rPr>
              <a:t>II. Méthodes d’études </a:t>
            </a:r>
            <a:r>
              <a:rPr lang="fr-FR" sz="2400" b="1" i="1" dirty="0" smtClean="0">
                <a:solidFill>
                  <a:srgbClr val="0070C0"/>
                </a:solidFill>
              </a:rPr>
              <a:t>in Silico</a:t>
            </a:r>
            <a:endParaRPr lang="fr-FR" sz="2400" b="1" i="1" dirty="0">
              <a:solidFill>
                <a:srgbClr val="0070C0"/>
              </a:solidFill>
            </a:endParaRPr>
          </a:p>
        </p:txBody>
      </p:sp>
    </p:spTree>
    <p:extLst>
      <p:ext uri="{BB962C8B-B14F-4D97-AF65-F5344CB8AC3E}">
        <p14:creationId xmlns="" xmlns:p14="http://schemas.microsoft.com/office/powerpoint/2010/main" val="1603130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15099"/>
            <a:ext cx="8820472" cy="5632311"/>
          </a:xfrm>
          <a:prstGeom prst="rect">
            <a:avLst/>
          </a:prstGeom>
        </p:spPr>
        <p:txBody>
          <a:bodyPr wrap="square">
            <a:spAutoFit/>
          </a:bodyPr>
          <a:lstStyle/>
          <a:p>
            <a:pPr marL="285750" indent="-285750" algn="just">
              <a:buFont typeface="Arial" panose="020B0604020202020204" pitchFamily="34" charset="0"/>
              <a:buChar char="•"/>
            </a:pPr>
            <a:r>
              <a:rPr lang="fr-FR" dirty="0"/>
              <a:t>Le développement d’outils informatiques </a:t>
            </a:r>
            <a:r>
              <a:rPr lang="fr-FR" dirty="0" err="1"/>
              <a:t>ﬁables</a:t>
            </a:r>
            <a:r>
              <a:rPr lang="fr-FR" dirty="0"/>
              <a:t> couplé à la croissance de la puissance informatique a permis la mise en place de techniques de simulation numérique centrées sur la biologie. </a:t>
            </a:r>
            <a:endParaRPr lang="fr-FR" dirty="0" smtClean="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Par </a:t>
            </a:r>
            <a:r>
              <a:rPr lang="fr-FR" dirty="0"/>
              <a:t>analogie avec les expressions </a:t>
            </a:r>
            <a:r>
              <a:rPr lang="fr-FR" b="1" i="1" dirty="0"/>
              <a:t>in vivo </a:t>
            </a:r>
            <a:r>
              <a:rPr lang="fr-FR" dirty="0"/>
              <a:t>et </a:t>
            </a:r>
            <a:r>
              <a:rPr lang="fr-FR" b="1" i="1" dirty="0"/>
              <a:t>in vitro</a:t>
            </a:r>
            <a:r>
              <a:rPr lang="fr-FR" dirty="0"/>
              <a:t>, le terme « </a:t>
            </a:r>
            <a:r>
              <a:rPr lang="fr-FR" b="1" i="1" dirty="0">
                <a:solidFill>
                  <a:srgbClr val="FF0000"/>
                </a:solidFill>
              </a:rPr>
              <a:t>in silico </a:t>
            </a:r>
            <a:r>
              <a:rPr lang="fr-FR" dirty="0"/>
              <a:t>» a été introduit pour </a:t>
            </a:r>
            <a:r>
              <a:rPr lang="fr-FR" dirty="0" err="1"/>
              <a:t>qualiﬁer</a:t>
            </a:r>
            <a:r>
              <a:rPr lang="fr-FR" dirty="0"/>
              <a:t> les méthodes numériques mises en œuvre pour traiter de tels </a:t>
            </a:r>
            <a:r>
              <a:rPr lang="fr-FR" dirty="0" smtClean="0"/>
              <a:t>systèmes.</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De par son nom, ce terme fait référence au </a:t>
            </a:r>
            <a:r>
              <a:rPr lang="fr-FR" b="1" dirty="0">
                <a:solidFill>
                  <a:srgbClr val="FF0000"/>
                </a:solidFill>
              </a:rPr>
              <a:t>silicium</a:t>
            </a:r>
            <a:r>
              <a:rPr lang="fr-FR" dirty="0"/>
              <a:t>, matériau principal retrouvé dans les puces informatiques de tous les </a:t>
            </a:r>
            <a:r>
              <a:rPr lang="fr-FR" dirty="0" smtClean="0"/>
              <a:t>ordinateurs.</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Le champ </a:t>
            </a:r>
            <a:r>
              <a:rPr lang="fr-FR" b="1" i="1" dirty="0">
                <a:solidFill>
                  <a:srgbClr val="FF0000"/>
                </a:solidFill>
              </a:rPr>
              <a:t>in silico </a:t>
            </a:r>
            <a:r>
              <a:rPr lang="fr-FR" dirty="0"/>
              <a:t>regroupe un très large ensemble de méthodes numériques fondées sur les lois de </a:t>
            </a:r>
            <a:r>
              <a:rPr lang="fr-FR" b="1" dirty="0"/>
              <a:t>la physique </a:t>
            </a:r>
            <a:r>
              <a:rPr lang="fr-FR" dirty="0"/>
              <a:t>et de </a:t>
            </a:r>
            <a:r>
              <a:rPr lang="fr-FR" b="1" dirty="0"/>
              <a:t>la chimie </a:t>
            </a:r>
            <a:r>
              <a:rPr lang="fr-FR" dirty="0"/>
              <a:t>qui, utilisant les approches des </a:t>
            </a:r>
            <a:r>
              <a:rPr lang="fr-FR" b="1" dirty="0"/>
              <a:t>mathématiques</a:t>
            </a:r>
            <a:r>
              <a:rPr lang="fr-FR" dirty="0"/>
              <a:t>, permettent de simuler ou de modéliser un phénomène biologique à l’aide de l’outil informatique</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Deux </a:t>
            </a:r>
            <a:r>
              <a:rPr lang="fr-FR" dirty="0"/>
              <a:t>grandes familles de méthodes seront </a:t>
            </a:r>
            <a:r>
              <a:rPr lang="fr-FR" dirty="0" smtClean="0"/>
              <a:t>déﬁnies, </a:t>
            </a:r>
            <a:r>
              <a:rPr lang="fr-FR" dirty="0"/>
              <a:t>La première, plus communément connue </a:t>
            </a:r>
            <a:r>
              <a:rPr lang="fr-FR" b="1" dirty="0" smtClean="0">
                <a:solidFill>
                  <a:srgbClr val="FF0000"/>
                </a:solidFill>
              </a:rPr>
              <a:t>QSAR</a:t>
            </a:r>
            <a:r>
              <a:rPr lang="fr-FR" dirty="0" smtClean="0"/>
              <a:t> </a:t>
            </a:r>
            <a:r>
              <a:rPr lang="fr-FR" dirty="0"/>
              <a:t>(Quantitative </a:t>
            </a:r>
            <a:r>
              <a:rPr lang="fr-FR" dirty="0" smtClean="0"/>
              <a:t>Structure/Activity </a:t>
            </a:r>
            <a:r>
              <a:rPr lang="fr-FR" dirty="0"/>
              <a:t>Relationship) se base sur les relations quantitatives entre structures et propriétés, tandis que la seconde se réfère directement aux propriétés atomistiques de l’entité </a:t>
            </a:r>
            <a:r>
              <a:rPr lang="fr-FR" dirty="0" smtClean="0"/>
              <a:t>étudiée </a:t>
            </a:r>
            <a:r>
              <a:rPr lang="fr-FR" b="1" dirty="0" smtClean="0">
                <a:solidFill>
                  <a:srgbClr val="FF0000"/>
                </a:solidFill>
              </a:rPr>
              <a:t>« Méthodes </a:t>
            </a:r>
            <a:r>
              <a:rPr lang="fr-FR" b="1" dirty="0">
                <a:solidFill>
                  <a:srgbClr val="FF0000"/>
                </a:solidFill>
              </a:rPr>
              <a:t>de modélisation à l’échelle </a:t>
            </a:r>
            <a:r>
              <a:rPr lang="fr-FR" b="1" dirty="0" smtClean="0">
                <a:solidFill>
                  <a:srgbClr val="FF0000"/>
                </a:solidFill>
              </a:rPr>
              <a:t>atomique ».</a:t>
            </a:r>
            <a:endParaRPr lang="fr-FR" dirty="0" smtClean="0"/>
          </a:p>
        </p:txBody>
      </p:sp>
      <p:sp>
        <p:nvSpPr>
          <p:cNvPr id="5" name="Rectangle 4"/>
          <p:cNvSpPr/>
          <p:nvPr/>
        </p:nvSpPr>
        <p:spPr>
          <a:xfrm>
            <a:off x="3682211" y="241484"/>
            <a:ext cx="2044470" cy="523220"/>
          </a:xfrm>
          <a:prstGeom prst="rect">
            <a:avLst/>
          </a:prstGeom>
        </p:spPr>
        <p:txBody>
          <a:bodyPr wrap="none">
            <a:spAutoFit/>
          </a:bodyPr>
          <a:lstStyle/>
          <a:p>
            <a:r>
              <a:rPr lang="fr-FR" sz="2800" b="1" dirty="0" smtClean="0">
                <a:solidFill>
                  <a:srgbClr val="FF0000"/>
                </a:solidFill>
              </a:rPr>
              <a:t>Introduction</a:t>
            </a:r>
            <a:endParaRPr lang="fr-FR" sz="2800" b="1" dirty="0">
              <a:solidFill>
                <a:srgbClr val="FF0000"/>
              </a:solidFill>
            </a:endParaRPr>
          </a:p>
        </p:txBody>
      </p:sp>
    </p:spTree>
    <p:extLst>
      <p:ext uri="{BB962C8B-B14F-4D97-AF65-F5344CB8AC3E}">
        <p14:creationId xmlns="" xmlns:p14="http://schemas.microsoft.com/office/powerpoint/2010/main" val="4203995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43677"/>
            <a:ext cx="8820472" cy="4524315"/>
          </a:xfrm>
          <a:prstGeom prst="rect">
            <a:avLst/>
          </a:prstGeom>
        </p:spPr>
        <p:txBody>
          <a:bodyPr wrap="square">
            <a:spAutoFit/>
          </a:bodyPr>
          <a:lstStyle/>
          <a:p>
            <a:pPr marL="285750" indent="-285750" algn="just">
              <a:buFont typeface="Arial" panose="020B0604020202020204" pitchFamily="34" charset="0"/>
              <a:buChar char="•"/>
            </a:pPr>
            <a:r>
              <a:rPr lang="fr-FR" dirty="0"/>
              <a:t>Ces deux familles de méthodes sont fréquemment employées dans les études des interactions comme celles rencontrées entre les perturbateurs endocriniens et leurs récepteurs.</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Sur </a:t>
            </a:r>
            <a:r>
              <a:rPr lang="fr-FR" dirty="0"/>
              <a:t>les perturbateurs </a:t>
            </a:r>
            <a:r>
              <a:rPr lang="fr-FR" dirty="0" smtClean="0"/>
              <a:t>endocriniens, les </a:t>
            </a:r>
            <a:r>
              <a:rPr lang="fr-FR" dirty="0"/>
              <a:t>méthodes </a:t>
            </a:r>
            <a:r>
              <a:rPr lang="fr-FR" b="1" i="1" dirty="0"/>
              <a:t>in silico </a:t>
            </a:r>
            <a:r>
              <a:rPr lang="fr-FR" dirty="0"/>
              <a:t>sont complémentaires des études </a:t>
            </a:r>
            <a:r>
              <a:rPr lang="fr-FR" i="1" dirty="0"/>
              <a:t>in vivo </a:t>
            </a:r>
            <a:r>
              <a:rPr lang="fr-FR" dirty="0"/>
              <a:t>et </a:t>
            </a:r>
            <a:r>
              <a:rPr lang="fr-FR" i="1" dirty="0"/>
              <a:t>in vitro </a:t>
            </a:r>
            <a:r>
              <a:rPr lang="fr-FR" dirty="0" smtClean="0"/>
              <a:t>et </a:t>
            </a:r>
            <a:r>
              <a:rPr lang="fr-FR" dirty="0"/>
              <a:t>ne peuvent remplacer l’expérience.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Elles apportent </a:t>
            </a:r>
            <a:r>
              <a:rPr lang="fr-FR" dirty="0"/>
              <a:t>des informations sur la nature des interactions chimiques entre les </a:t>
            </a:r>
            <a:r>
              <a:rPr lang="fr-FR" dirty="0" err="1"/>
              <a:t>pertur</a:t>
            </a:r>
            <a:r>
              <a:rPr lang="fr-FR" dirty="0"/>
              <a:t>- </a:t>
            </a:r>
            <a:r>
              <a:rPr lang="fr-FR" dirty="0" err="1"/>
              <a:t>bateurs</a:t>
            </a:r>
            <a:r>
              <a:rPr lang="fr-FR" dirty="0"/>
              <a:t> et les récepteurs et sont nécessaires à la bonne compréhension de ces mêmes mécanismes.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Par </a:t>
            </a:r>
            <a:r>
              <a:rPr lang="fr-FR" dirty="0"/>
              <a:t>la suite, de telles études peuvent être utilisées dans le développement de nouvelles expériences ou lors de la sélection de molécules à tester. En d’autres termes, l’utilisation combinée de la théorie et de </a:t>
            </a:r>
            <a:r>
              <a:rPr lang="fr-FR" dirty="0" smtClean="0"/>
              <a:t>l’expérience </a:t>
            </a:r>
            <a:r>
              <a:rPr lang="fr-FR" dirty="0"/>
              <a:t>engendre une meilleure compréhension des phénomènes traités dans un domaine de recherche. </a:t>
            </a:r>
          </a:p>
          <a:p>
            <a:pPr marL="285750" indent="-285750" algn="just">
              <a:buFont typeface="Arial" panose="020B0604020202020204" pitchFamily="34" charset="0"/>
              <a:buChar char="•"/>
            </a:pPr>
            <a:endParaRPr lang="fr-FR" dirty="0" smtClean="0"/>
          </a:p>
        </p:txBody>
      </p:sp>
      <p:sp>
        <p:nvSpPr>
          <p:cNvPr id="5" name="Rectangle 4"/>
          <p:cNvSpPr/>
          <p:nvPr/>
        </p:nvSpPr>
        <p:spPr>
          <a:xfrm>
            <a:off x="3607650" y="169476"/>
            <a:ext cx="2044470" cy="523220"/>
          </a:xfrm>
          <a:prstGeom prst="rect">
            <a:avLst/>
          </a:prstGeom>
        </p:spPr>
        <p:txBody>
          <a:bodyPr wrap="none">
            <a:spAutoFit/>
          </a:bodyPr>
          <a:lstStyle/>
          <a:p>
            <a:r>
              <a:rPr lang="fr-FR" sz="2800" b="1" dirty="0" smtClean="0">
                <a:solidFill>
                  <a:srgbClr val="FF0000"/>
                </a:solidFill>
              </a:rPr>
              <a:t>Introduction</a:t>
            </a:r>
            <a:endParaRPr lang="fr-FR" sz="2800" b="1" dirty="0">
              <a:solidFill>
                <a:srgbClr val="FF0000"/>
              </a:solidFill>
            </a:endParaRPr>
          </a:p>
        </p:txBody>
      </p:sp>
    </p:spTree>
    <p:extLst>
      <p:ext uri="{BB962C8B-B14F-4D97-AF65-F5344CB8AC3E}">
        <p14:creationId xmlns="" xmlns:p14="http://schemas.microsoft.com/office/powerpoint/2010/main" val="1479724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237" y="169476"/>
            <a:ext cx="1372940" cy="523220"/>
          </a:xfrm>
          <a:prstGeom prst="rect">
            <a:avLst/>
          </a:prstGeom>
        </p:spPr>
        <p:txBody>
          <a:bodyPr wrap="none">
            <a:spAutoFit/>
          </a:bodyPr>
          <a:lstStyle/>
          <a:p>
            <a:r>
              <a:rPr lang="fr-FR" sz="2800" b="1" dirty="0" smtClean="0">
                <a:solidFill>
                  <a:srgbClr val="FF0000"/>
                </a:solidFill>
              </a:rPr>
              <a:t>I. QSAR </a:t>
            </a:r>
            <a:endParaRPr lang="fr-FR" sz="2800" b="1" dirty="0">
              <a:solidFill>
                <a:srgbClr val="FF0000"/>
              </a:solidFill>
            </a:endParaRPr>
          </a:p>
        </p:txBody>
      </p:sp>
      <p:sp>
        <p:nvSpPr>
          <p:cNvPr id="5" name="Rectangle 4"/>
          <p:cNvSpPr/>
          <p:nvPr/>
        </p:nvSpPr>
        <p:spPr>
          <a:xfrm>
            <a:off x="179512" y="859934"/>
            <a:ext cx="8820472" cy="4801314"/>
          </a:xfrm>
          <a:prstGeom prst="rect">
            <a:avLst/>
          </a:prstGeom>
        </p:spPr>
        <p:txBody>
          <a:bodyPr wrap="square">
            <a:spAutoFit/>
          </a:bodyPr>
          <a:lstStyle/>
          <a:p>
            <a:pPr marL="285750" indent="-285750" algn="just">
              <a:buFont typeface="Arial" panose="020B0604020202020204" pitchFamily="34" charset="0"/>
              <a:buChar char="•"/>
            </a:pPr>
            <a:r>
              <a:rPr lang="fr-FR" dirty="0"/>
              <a:t>Le principe des méthodes </a:t>
            </a:r>
            <a:r>
              <a:rPr lang="fr-FR" b="1" dirty="0"/>
              <a:t>QSAR</a:t>
            </a:r>
            <a:r>
              <a:rPr lang="fr-FR" dirty="0"/>
              <a:t> (</a:t>
            </a:r>
            <a:r>
              <a:rPr lang="fr-FR" b="1" dirty="0"/>
              <a:t>Quantitative Structure Activity Relationship</a:t>
            </a:r>
            <a:r>
              <a:rPr lang="fr-FR" dirty="0"/>
              <a:t>) consiste comme leurs noms l’indiquent à mettre en place une relation </a:t>
            </a:r>
            <a:r>
              <a:rPr lang="fr-FR" dirty="0" smtClean="0"/>
              <a:t>mathématique </a:t>
            </a:r>
            <a:r>
              <a:rPr lang="fr-FR" dirty="0"/>
              <a:t>à l’aide de méthodes d’analyse de données, reliant des </a:t>
            </a:r>
            <a:r>
              <a:rPr lang="fr-FR" dirty="0">
                <a:solidFill>
                  <a:srgbClr val="FF0000"/>
                </a:solidFill>
              </a:rPr>
              <a:t>propriétés moléculaires microscopiques </a:t>
            </a:r>
            <a:r>
              <a:rPr lang="fr-FR" dirty="0" smtClean="0"/>
              <a:t>appelées « </a:t>
            </a:r>
            <a:r>
              <a:rPr lang="fr-FR" dirty="0" smtClean="0">
                <a:solidFill>
                  <a:srgbClr val="FF0000"/>
                </a:solidFill>
              </a:rPr>
              <a:t>descripteurs</a:t>
            </a:r>
            <a:r>
              <a:rPr lang="fr-FR" dirty="0" smtClean="0"/>
              <a:t> », </a:t>
            </a:r>
            <a:r>
              <a:rPr lang="fr-FR" dirty="0"/>
              <a:t>à un effet expérimental (activité biologique, toxicité, affinité pour un récepteur), pour une série de composés chimiques </a:t>
            </a:r>
            <a:r>
              <a:rPr lang="fr-FR" dirty="0" smtClean="0"/>
              <a:t>similaires.</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a:t>Le point de départ de telles méthodes se construit sur la </a:t>
            </a:r>
            <a:r>
              <a:rPr lang="fr-FR" dirty="0" err="1"/>
              <a:t>déﬁnition</a:t>
            </a:r>
            <a:r>
              <a:rPr lang="fr-FR" dirty="0"/>
              <a:t> des descripteurs moléculaires </a:t>
            </a:r>
            <a:r>
              <a:rPr lang="fr-FR" b="1" dirty="0">
                <a:solidFill>
                  <a:srgbClr val="FF0000"/>
                </a:solidFill>
              </a:rPr>
              <a:t>empiriques</a:t>
            </a:r>
            <a:r>
              <a:rPr lang="fr-FR" dirty="0"/>
              <a:t> ou </a:t>
            </a:r>
            <a:r>
              <a:rPr lang="fr-FR" b="1" dirty="0" smtClean="0">
                <a:solidFill>
                  <a:srgbClr val="FF0000"/>
                </a:solidFill>
              </a:rPr>
              <a:t>théoriques</a:t>
            </a:r>
            <a:r>
              <a:rPr lang="fr-FR" dirty="0"/>
              <a:t>. Ces dernières prennent en compte des informations sur la structure et les caractéristiques physico-chimiques des </a:t>
            </a:r>
            <a:r>
              <a:rPr lang="fr-FR" dirty="0" smtClean="0"/>
              <a:t>molécules.</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Les descripteurs théoriques se déclinent eux-mêmes en sous-classes de </a:t>
            </a:r>
            <a:r>
              <a:rPr lang="fr-FR" dirty="0" smtClean="0"/>
              <a:t>descripteurs </a:t>
            </a:r>
            <a:r>
              <a:rPr lang="fr-FR" dirty="0"/>
              <a:t>: </a:t>
            </a:r>
            <a:endParaRPr lang="fr-FR" dirty="0" smtClean="0"/>
          </a:p>
          <a:p>
            <a:pPr marL="742950" lvl="1" indent="-285750" algn="just">
              <a:buFont typeface="Wingdings" panose="05000000000000000000" pitchFamily="2" charset="2"/>
              <a:buChar char="ü"/>
            </a:pPr>
            <a:r>
              <a:rPr lang="fr-FR" b="1" dirty="0" smtClean="0"/>
              <a:t>Les </a:t>
            </a:r>
            <a:r>
              <a:rPr lang="fr-FR" b="1" dirty="0"/>
              <a:t>constitutionnels</a:t>
            </a:r>
            <a:r>
              <a:rPr lang="fr-FR" dirty="0"/>
              <a:t>, basés sur la composition chimique de la </a:t>
            </a:r>
            <a:r>
              <a:rPr lang="fr-FR" dirty="0" smtClean="0"/>
              <a:t>molécule</a:t>
            </a:r>
            <a:r>
              <a:rPr lang="fr-FR" dirty="0"/>
              <a:t>, </a:t>
            </a:r>
            <a:endParaRPr lang="fr-FR" dirty="0" smtClean="0"/>
          </a:p>
          <a:p>
            <a:pPr marL="742950" lvl="1" indent="-285750" algn="just">
              <a:buFont typeface="Wingdings" panose="05000000000000000000" pitchFamily="2" charset="2"/>
              <a:buChar char="ü"/>
            </a:pPr>
            <a:r>
              <a:rPr lang="fr-FR" b="1" dirty="0" smtClean="0"/>
              <a:t>Les </a:t>
            </a:r>
            <a:r>
              <a:rPr lang="fr-FR" b="1" dirty="0"/>
              <a:t>topologiques</a:t>
            </a:r>
            <a:r>
              <a:rPr lang="fr-FR" dirty="0"/>
              <a:t>, obtenus à partir de la structure </a:t>
            </a:r>
            <a:r>
              <a:rPr lang="fr-FR" dirty="0" smtClean="0"/>
              <a:t>bidimensionnelle </a:t>
            </a:r>
            <a:r>
              <a:rPr lang="fr-FR" dirty="0"/>
              <a:t>(table de connectivité des atomes de la molécule), </a:t>
            </a:r>
            <a:endParaRPr lang="fr-FR" dirty="0" smtClean="0"/>
          </a:p>
          <a:p>
            <a:pPr marL="742950" lvl="1" indent="-285750" algn="just">
              <a:buFont typeface="Wingdings" panose="05000000000000000000" pitchFamily="2" charset="2"/>
              <a:buChar char="ü"/>
            </a:pPr>
            <a:r>
              <a:rPr lang="fr-FR" b="1" dirty="0" smtClean="0"/>
              <a:t>Les </a:t>
            </a:r>
            <a:r>
              <a:rPr lang="fr-FR" b="1" dirty="0"/>
              <a:t>géométriques</a:t>
            </a:r>
            <a:r>
              <a:rPr lang="fr-FR" dirty="0"/>
              <a:t>, évalués à partir de la structure </a:t>
            </a:r>
            <a:r>
              <a:rPr lang="fr-FR" dirty="0" smtClean="0"/>
              <a:t>tridimensionnelle </a:t>
            </a:r>
            <a:r>
              <a:rPr lang="fr-FR" dirty="0"/>
              <a:t>et </a:t>
            </a:r>
            <a:endParaRPr lang="fr-FR" dirty="0" smtClean="0"/>
          </a:p>
          <a:p>
            <a:pPr marL="742950" lvl="1" indent="-285750" algn="just">
              <a:buFont typeface="Wingdings" panose="05000000000000000000" pitchFamily="2" charset="2"/>
              <a:buChar char="ü"/>
            </a:pPr>
            <a:r>
              <a:rPr lang="fr-FR" b="1" dirty="0" smtClean="0"/>
              <a:t>Les </a:t>
            </a:r>
            <a:r>
              <a:rPr lang="fr-FR" b="1" dirty="0"/>
              <a:t>quantiques</a:t>
            </a:r>
            <a:r>
              <a:rPr lang="fr-FR" dirty="0"/>
              <a:t>, issus de la structure électronique de la molécule</a:t>
            </a:r>
            <a:r>
              <a:rPr lang="fr-FR" dirty="0" smtClean="0"/>
              <a:t>.</a:t>
            </a:r>
          </a:p>
          <a:p>
            <a:pPr marL="742950" lvl="1" indent="-285750" algn="just">
              <a:buFont typeface="Wingdings" panose="05000000000000000000" pitchFamily="2" charset="2"/>
              <a:buChar char="ü"/>
            </a:pPr>
            <a:endParaRPr lang="fr-FR" dirty="0"/>
          </a:p>
        </p:txBody>
      </p:sp>
    </p:spTree>
    <p:extLst>
      <p:ext uri="{BB962C8B-B14F-4D97-AF65-F5344CB8AC3E}">
        <p14:creationId xmlns="" xmlns:p14="http://schemas.microsoft.com/office/powerpoint/2010/main" val="2432314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237" y="116632"/>
            <a:ext cx="1372940" cy="523220"/>
          </a:xfrm>
          <a:prstGeom prst="rect">
            <a:avLst/>
          </a:prstGeom>
        </p:spPr>
        <p:txBody>
          <a:bodyPr wrap="none">
            <a:spAutoFit/>
          </a:bodyPr>
          <a:lstStyle/>
          <a:p>
            <a:r>
              <a:rPr lang="fr-FR" sz="2800" b="1" dirty="0" smtClean="0">
                <a:solidFill>
                  <a:srgbClr val="FF0000"/>
                </a:solidFill>
              </a:rPr>
              <a:t>I. QSAR </a:t>
            </a:r>
            <a:endParaRPr lang="fr-FR" sz="2800" b="1" dirty="0">
              <a:solidFill>
                <a:srgbClr val="FF0000"/>
              </a:solidFill>
            </a:endParaRPr>
          </a:p>
        </p:txBody>
      </p:sp>
      <p:sp>
        <p:nvSpPr>
          <p:cNvPr id="5" name="Rectangle 4"/>
          <p:cNvSpPr/>
          <p:nvPr/>
        </p:nvSpPr>
        <p:spPr>
          <a:xfrm>
            <a:off x="179512" y="1075958"/>
            <a:ext cx="8820472" cy="4801314"/>
          </a:xfrm>
          <a:prstGeom prst="rect">
            <a:avLst/>
          </a:prstGeom>
        </p:spPr>
        <p:txBody>
          <a:bodyPr wrap="square">
            <a:spAutoFit/>
          </a:bodyPr>
          <a:lstStyle/>
          <a:p>
            <a:pPr marL="285750" indent="-285750" algn="just">
              <a:buFont typeface="Arial" panose="020B0604020202020204" pitchFamily="34" charset="0"/>
              <a:buChar char="•"/>
            </a:pPr>
            <a:r>
              <a:rPr lang="fr-FR" dirty="0" smtClean="0"/>
              <a:t>Le </a:t>
            </a:r>
            <a:r>
              <a:rPr lang="fr-FR" dirty="0"/>
              <a:t>choix de la base de données expérimentales de référence est décisif dans une étude QSAR. Elle doit être composée de données expérimentales </a:t>
            </a:r>
            <a:r>
              <a:rPr lang="fr-FR" dirty="0" err="1"/>
              <a:t>ﬁables</a:t>
            </a:r>
            <a:r>
              <a:rPr lang="fr-FR" dirty="0"/>
              <a:t> obtenues en suivant un protocole expérimental unique</a:t>
            </a:r>
            <a:r>
              <a:rPr lang="fr-FR" dirty="0" smtClean="0"/>
              <a:t>.. </a:t>
            </a:r>
            <a:r>
              <a:rPr lang="fr-FR" dirty="0"/>
              <a:t>Néanmoins, malgré tous les efforts mis en œuvre pour recueillir des données homogènes, une certaine incertitude ne peut être évitée, notamment pour les systèmes biologiques.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err="1"/>
              <a:t>Enﬁn</a:t>
            </a:r>
            <a:r>
              <a:rPr lang="fr-FR" dirty="0"/>
              <a:t>, le lien entre les descripteurs et la base de données est déterminé grâce à des outils d’analyse comme les régressions </a:t>
            </a:r>
            <a:r>
              <a:rPr lang="fr-FR" dirty="0" smtClean="0"/>
              <a:t>multilinéaires </a:t>
            </a:r>
            <a:r>
              <a:rPr lang="fr-FR" dirty="0"/>
              <a:t>(MLR), les </a:t>
            </a:r>
            <a:r>
              <a:rPr lang="fr-FR" dirty="0" smtClean="0"/>
              <a:t>régressions </a:t>
            </a:r>
            <a:r>
              <a:rPr lang="fr-FR" dirty="0"/>
              <a:t>aux moindres carrés partiels (PLS), les arbres de décisions</a:t>
            </a:r>
            <a:r>
              <a:rPr lang="fr-FR" dirty="0" smtClean="0"/>
              <a:t>, </a:t>
            </a:r>
            <a:r>
              <a:rPr lang="fr-FR" dirty="0"/>
              <a:t>et les algorithmes génétiques</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En pratique, le développement d’un modèle débute par la collecte de données expérimentales </a:t>
            </a:r>
            <a:r>
              <a:rPr lang="fr-FR" dirty="0" err="1"/>
              <a:t>ﬁables</a:t>
            </a:r>
            <a:r>
              <a:rPr lang="fr-FR" dirty="0"/>
              <a:t> et en nombre conséquent. Cette étape est suivie par le développement d’une série de descripteurs qui caractérisent les structures géométriques et électroniques des composés étudiés en vue de les relier à la propriété expérimentale étudiée. Des outils d’analyse de données sont alors employés pour orienter le choix des descripteurs adéquats et mettre en place le modèle </a:t>
            </a:r>
            <a:r>
              <a:rPr lang="fr-FR" dirty="0" smtClean="0"/>
              <a:t> </a:t>
            </a:r>
            <a:r>
              <a:rPr lang="fr-FR" dirty="0"/>
              <a:t>proprement dit</a:t>
            </a:r>
            <a:r>
              <a:rPr lang="fr-FR" dirty="0" smtClean="0"/>
              <a:t>.</a:t>
            </a:r>
          </a:p>
          <a:p>
            <a:pPr marL="285750" indent="-285750" algn="just">
              <a:buFont typeface="Arial" panose="020B0604020202020204" pitchFamily="34" charset="0"/>
              <a:buChar char="•"/>
            </a:pPr>
            <a:endParaRPr lang="fr-FR" dirty="0"/>
          </a:p>
        </p:txBody>
      </p:sp>
    </p:spTree>
    <p:extLst>
      <p:ext uri="{BB962C8B-B14F-4D97-AF65-F5344CB8AC3E}">
        <p14:creationId xmlns="" xmlns:p14="http://schemas.microsoft.com/office/powerpoint/2010/main" val="272322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237" y="90874"/>
            <a:ext cx="1372940" cy="523220"/>
          </a:xfrm>
          <a:prstGeom prst="rect">
            <a:avLst/>
          </a:prstGeom>
        </p:spPr>
        <p:txBody>
          <a:bodyPr wrap="none">
            <a:spAutoFit/>
          </a:bodyPr>
          <a:lstStyle/>
          <a:p>
            <a:r>
              <a:rPr lang="fr-FR" sz="2800" b="1" dirty="0" smtClean="0">
                <a:solidFill>
                  <a:srgbClr val="FF0000"/>
                </a:solidFill>
              </a:rPr>
              <a:t>I. QSAR </a:t>
            </a:r>
            <a:endParaRPr lang="fr-FR" sz="2800" b="1" dirty="0">
              <a:solidFill>
                <a:srgbClr val="FF0000"/>
              </a:solidFill>
            </a:endParaRPr>
          </a:p>
        </p:txBody>
      </p:sp>
      <p:sp>
        <p:nvSpPr>
          <p:cNvPr id="5" name="Rectangle 4"/>
          <p:cNvSpPr/>
          <p:nvPr/>
        </p:nvSpPr>
        <p:spPr>
          <a:xfrm>
            <a:off x="179512" y="854710"/>
            <a:ext cx="8820472" cy="2862322"/>
          </a:xfrm>
          <a:prstGeom prst="rect">
            <a:avLst/>
          </a:prstGeom>
        </p:spPr>
        <p:txBody>
          <a:bodyPr wrap="square">
            <a:spAutoFit/>
          </a:bodyPr>
          <a:lstStyle/>
          <a:p>
            <a:pPr marL="285750" indent="-285750" algn="just">
              <a:buFont typeface="Arial" panose="020B0604020202020204" pitchFamily="34" charset="0"/>
              <a:buChar char="•"/>
            </a:pPr>
            <a:r>
              <a:rPr lang="fr-FR" dirty="0" smtClean="0"/>
              <a:t>La </a:t>
            </a:r>
            <a:r>
              <a:rPr lang="fr-FR" dirty="0"/>
              <a:t>relation QSAR mise en place peut alors être employée pour la prédiction de propriétés d’un jeu de nouvelles molécules existantes physiquement ou non, pour lesquelles les valeurs expérimentales ne sont pas disponibles. Une analyse </a:t>
            </a:r>
            <a:r>
              <a:rPr lang="fr-FR" dirty="0" err="1"/>
              <a:t>ﬁne</a:t>
            </a:r>
            <a:r>
              <a:rPr lang="fr-FR" dirty="0"/>
              <a:t> des descripteurs intervenant dans le modèle QSAR donne égale- ment des informations sur la nature des mécanismes et des </a:t>
            </a:r>
            <a:r>
              <a:rPr lang="fr-FR" dirty="0" smtClean="0"/>
              <a:t>phénomènes. </a:t>
            </a:r>
            <a:endParaRPr lang="fr-FR" dirty="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a:t>Dans la plupart des cas, les propriétés </a:t>
            </a:r>
            <a:r>
              <a:rPr lang="fr-FR" dirty="0" smtClean="0"/>
              <a:t>considérées </a:t>
            </a:r>
            <a:r>
              <a:rPr lang="fr-FR" dirty="0"/>
              <a:t>sont </a:t>
            </a:r>
            <a:r>
              <a:rPr lang="fr-FR" b="1" dirty="0">
                <a:solidFill>
                  <a:srgbClr val="FF0000"/>
                </a:solidFill>
              </a:rPr>
              <a:t>relatives </a:t>
            </a:r>
            <a:r>
              <a:rPr lang="fr-FR" dirty="0"/>
              <a:t>à des mesures </a:t>
            </a:r>
            <a:r>
              <a:rPr lang="fr-FR" i="1" dirty="0"/>
              <a:t>in vitro </a:t>
            </a:r>
            <a:r>
              <a:rPr lang="fr-FR" dirty="0"/>
              <a:t>comme l’affinité de liaison au </a:t>
            </a:r>
            <a:r>
              <a:rPr lang="fr-FR" dirty="0" smtClean="0"/>
              <a:t>récepteur</a:t>
            </a:r>
            <a:r>
              <a:rPr lang="fr-FR" dirty="0"/>
              <a:t>, absolue (binding </a:t>
            </a:r>
            <a:r>
              <a:rPr lang="fr-FR" dirty="0" err="1"/>
              <a:t>affinity</a:t>
            </a:r>
            <a:r>
              <a:rPr lang="fr-FR" dirty="0"/>
              <a:t>, BA) ou relative au ligand naturel E2 (relative binding </a:t>
            </a:r>
            <a:r>
              <a:rPr lang="fr-FR" dirty="0" err="1"/>
              <a:t>affinity</a:t>
            </a:r>
            <a:r>
              <a:rPr lang="fr-FR" dirty="0"/>
              <a:t>, RBA). Les propriétés issues d’études </a:t>
            </a:r>
            <a:r>
              <a:rPr lang="fr-FR" i="1" dirty="0"/>
              <a:t>in vivo </a:t>
            </a:r>
            <a:r>
              <a:rPr lang="fr-FR" dirty="0"/>
              <a:t>ont rarement été considérées.</a:t>
            </a:r>
            <a:endParaRPr lang="fr-FR" dirty="0" smtClean="0"/>
          </a:p>
        </p:txBody>
      </p:sp>
    </p:spTree>
    <p:extLst>
      <p:ext uri="{BB962C8B-B14F-4D97-AF65-F5344CB8AC3E}">
        <p14:creationId xmlns="" xmlns:p14="http://schemas.microsoft.com/office/powerpoint/2010/main" val="611134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721" y="130839"/>
            <a:ext cx="7719164" cy="523220"/>
          </a:xfrm>
          <a:prstGeom prst="rect">
            <a:avLst/>
          </a:prstGeom>
        </p:spPr>
        <p:txBody>
          <a:bodyPr wrap="none">
            <a:spAutoFit/>
          </a:bodyPr>
          <a:lstStyle/>
          <a:p>
            <a:r>
              <a:rPr lang="fr-FR" sz="2800" b="1" dirty="0" smtClean="0">
                <a:solidFill>
                  <a:srgbClr val="FF0000"/>
                </a:solidFill>
              </a:rPr>
              <a:t>II. Méthodes </a:t>
            </a:r>
            <a:r>
              <a:rPr lang="fr-FR" sz="2800" b="1" dirty="0">
                <a:solidFill>
                  <a:srgbClr val="FF0000"/>
                </a:solidFill>
              </a:rPr>
              <a:t>de modélisation à l’échelle atomique </a:t>
            </a:r>
          </a:p>
        </p:txBody>
      </p:sp>
      <p:sp>
        <p:nvSpPr>
          <p:cNvPr id="5" name="Rectangle 4"/>
          <p:cNvSpPr/>
          <p:nvPr/>
        </p:nvSpPr>
        <p:spPr>
          <a:xfrm>
            <a:off x="179512" y="782702"/>
            <a:ext cx="8820472" cy="5909310"/>
          </a:xfrm>
          <a:prstGeom prst="rect">
            <a:avLst/>
          </a:prstGeom>
        </p:spPr>
        <p:txBody>
          <a:bodyPr wrap="square">
            <a:spAutoFit/>
          </a:bodyPr>
          <a:lstStyle/>
          <a:p>
            <a:pPr marL="285750" indent="-285750" algn="just">
              <a:buFont typeface="Arial" panose="020B0604020202020204" pitchFamily="34" charset="0"/>
              <a:buChar char="•"/>
            </a:pPr>
            <a:r>
              <a:rPr lang="fr-FR" dirty="0"/>
              <a:t>Si les modèles QSAR donnent des informations sur la nature des interactions entre ligands et récepteurs (électrostatiques ou hydrophobes), ils ne </a:t>
            </a:r>
            <a:r>
              <a:rPr lang="fr-FR" dirty="0" smtClean="0"/>
              <a:t>permettent </a:t>
            </a:r>
            <a:r>
              <a:rPr lang="fr-FR" dirty="0"/>
              <a:t>pas de </a:t>
            </a:r>
            <a:r>
              <a:rPr lang="fr-FR" dirty="0" err="1"/>
              <a:t>quantiﬁer</a:t>
            </a:r>
            <a:r>
              <a:rPr lang="fr-FR" dirty="0"/>
              <a:t> la force de liaison ni les atomes impliqués dans cette même liaison. Néanmoins, si la structure de la paire ligand/récepteur est connue (par exemple œstradiol/ER), des informations sur l’interaction </a:t>
            </a:r>
            <a:r>
              <a:rPr lang="fr-FR" dirty="0" smtClean="0"/>
              <a:t>peuvent </a:t>
            </a:r>
            <a:r>
              <a:rPr lang="fr-FR" dirty="0"/>
              <a:t>être déduites par analogie. En outre, les méthodes de modélisation moléculaire permettent de déterminer la structure </a:t>
            </a:r>
            <a:r>
              <a:rPr lang="fr-FR" dirty="0" smtClean="0"/>
              <a:t>tridimensionnelle</a:t>
            </a:r>
            <a:r>
              <a:rPr lang="fr-FR" dirty="0"/>
              <a:t>, </a:t>
            </a:r>
            <a:r>
              <a:rPr lang="fr-FR" dirty="0" smtClean="0"/>
              <a:t>l’énergie </a:t>
            </a:r>
            <a:r>
              <a:rPr lang="fr-FR" dirty="0"/>
              <a:t>ainsi que d’autres propriétés </a:t>
            </a:r>
            <a:r>
              <a:rPr lang="fr-FR" dirty="0" smtClean="0"/>
              <a:t>physico-chimiques </a:t>
            </a:r>
            <a:r>
              <a:rPr lang="fr-FR" dirty="0"/>
              <a:t>des molécules et des </a:t>
            </a:r>
            <a:r>
              <a:rPr lang="fr-FR" dirty="0" smtClean="0"/>
              <a:t>systèmes </a:t>
            </a:r>
            <a:r>
              <a:rPr lang="fr-FR" dirty="0"/>
              <a:t>biologiques à partir de leur composition </a:t>
            </a:r>
            <a:r>
              <a:rPr lang="fr-FR" dirty="0" smtClean="0"/>
              <a:t>atomique.</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Différentes approches de modélisation sont </a:t>
            </a:r>
            <a:r>
              <a:rPr lang="fr-FR" dirty="0" smtClean="0"/>
              <a:t>envisageables:</a:t>
            </a:r>
          </a:p>
          <a:p>
            <a:pPr marL="742950" lvl="1" indent="-285750" algn="just">
              <a:buFont typeface="Wingdings" panose="05000000000000000000" pitchFamily="2" charset="2"/>
              <a:buChar char="ü"/>
            </a:pPr>
            <a:r>
              <a:rPr lang="fr-FR" b="1" dirty="0"/>
              <a:t>La mécanique moléculaire </a:t>
            </a:r>
            <a:r>
              <a:rPr lang="fr-FR" dirty="0"/>
              <a:t>(</a:t>
            </a:r>
            <a:r>
              <a:rPr lang="fr-FR" b="1" dirty="0"/>
              <a:t>MM</a:t>
            </a:r>
            <a:r>
              <a:rPr lang="fr-FR" dirty="0"/>
              <a:t>) est fondée sur des calculs de mécanique classique qui permettent de calculer l’énergie stérique du système à partir des forces entre les atomes constituant la biomolécule. Les liaisons chimiques sont alors modélisées par des ressorts suivant l’approximation harmonique. Ces modèles sont paramétrés avec des données expérimentales (résolution de structure des protéines par les rayons X, spectre IR</a:t>
            </a:r>
            <a:r>
              <a:rPr lang="fr-FR" dirty="0" smtClean="0"/>
              <a:t>)</a:t>
            </a:r>
          </a:p>
          <a:p>
            <a:pPr marL="742950" lvl="1" indent="-285750" algn="just">
              <a:buFont typeface="Wingdings" panose="05000000000000000000" pitchFamily="2" charset="2"/>
              <a:buChar char="ü"/>
            </a:pPr>
            <a:r>
              <a:rPr lang="fr-FR" b="1" dirty="0" smtClean="0"/>
              <a:t>La mécanique </a:t>
            </a:r>
            <a:r>
              <a:rPr lang="fr-FR" b="1" dirty="0"/>
              <a:t>quantique </a:t>
            </a:r>
            <a:r>
              <a:rPr lang="fr-FR" dirty="0"/>
              <a:t>(</a:t>
            </a:r>
            <a:r>
              <a:rPr lang="fr-FR" b="1" dirty="0"/>
              <a:t>MQ</a:t>
            </a:r>
            <a:r>
              <a:rPr lang="fr-FR" dirty="0" smtClean="0"/>
              <a:t>) </a:t>
            </a:r>
            <a:r>
              <a:rPr lang="fr-FR" dirty="0"/>
              <a:t>Elles permettent la </a:t>
            </a:r>
            <a:r>
              <a:rPr lang="fr-FR" dirty="0" smtClean="0"/>
              <a:t>détermination </a:t>
            </a:r>
            <a:r>
              <a:rPr lang="fr-FR" dirty="0"/>
              <a:t>de la </a:t>
            </a:r>
            <a:r>
              <a:rPr lang="fr-FR" dirty="0" err="1"/>
              <a:t>conﬁguration</a:t>
            </a:r>
            <a:r>
              <a:rPr lang="fr-FR" dirty="0"/>
              <a:t> électronique de la molécule, sa structure </a:t>
            </a:r>
            <a:r>
              <a:rPr lang="fr-FR" dirty="0" smtClean="0"/>
              <a:t>tridimensionnelle</a:t>
            </a:r>
            <a:r>
              <a:rPr lang="fr-FR" dirty="0"/>
              <a:t>, son énergie et ses propriétés </a:t>
            </a:r>
            <a:r>
              <a:rPr lang="fr-FR" dirty="0" smtClean="0"/>
              <a:t>physico-chimiques</a:t>
            </a:r>
            <a:r>
              <a:rPr lang="fr-FR" dirty="0"/>
              <a:t>.</a:t>
            </a:r>
          </a:p>
          <a:p>
            <a:pPr lvl="1" algn="just"/>
            <a:endParaRPr lang="fr-FR" dirty="0"/>
          </a:p>
          <a:p>
            <a:pPr marL="285750" indent="-285750" algn="just">
              <a:buFont typeface="Arial" panose="020B0604020202020204" pitchFamily="34" charset="0"/>
              <a:buChar char="•"/>
            </a:pPr>
            <a:endParaRPr lang="fr-FR" dirty="0" smtClean="0"/>
          </a:p>
        </p:txBody>
      </p:sp>
    </p:spTree>
    <p:extLst>
      <p:ext uri="{BB962C8B-B14F-4D97-AF65-F5344CB8AC3E}">
        <p14:creationId xmlns="" xmlns:p14="http://schemas.microsoft.com/office/powerpoint/2010/main" val="54905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136904" cy="369332"/>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chemeClr val="tx2"/>
                </a:solidFill>
              </a:rPr>
              <a:t>Pour résumer, nous pouvons classer ces méthodes en quatre catégories</a:t>
            </a:r>
            <a:endParaRPr lang="fr-FR" b="1" dirty="0">
              <a:solidFill>
                <a:schemeClr val="tx2"/>
              </a:solidFill>
            </a:endParaRPr>
          </a:p>
        </p:txBody>
      </p:sp>
      <p:sp>
        <p:nvSpPr>
          <p:cNvPr id="5" name="Rectangle 4"/>
          <p:cNvSpPr/>
          <p:nvPr/>
        </p:nvSpPr>
        <p:spPr>
          <a:xfrm>
            <a:off x="179512" y="620688"/>
            <a:ext cx="8712968" cy="6463308"/>
          </a:xfrm>
          <a:prstGeom prst="rect">
            <a:avLst/>
          </a:prstGeom>
        </p:spPr>
        <p:txBody>
          <a:bodyPr wrap="square">
            <a:spAutoFit/>
          </a:bodyPr>
          <a:lstStyle/>
          <a:p>
            <a:pPr marL="342900" indent="-342900" algn="just">
              <a:buFont typeface="+mj-lt"/>
              <a:buAutoNum type="arabicPeriod"/>
            </a:pPr>
            <a:r>
              <a:rPr lang="fr-FR" dirty="0" smtClean="0"/>
              <a:t>les reproductions d’animaux ou d’organes ou de parties anatomiques (Ex: articulation de la hanche) en matières plastiques. Ce sont des outils très simples, destinés à remplacer les dissections. On peut aussi « </a:t>
            </a:r>
            <a:r>
              <a:rPr lang="fr-FR" dirty="0" err="1" smtClean="0">
                <a:solidFill>
                  <a:srgbClr val="FF0000"/>
                </a:solidFill>
              </a:rPr>
              <a:t>plastiner</a:t>
            </a:r>
            <a:r>
              <a:rPr lang="fr-FR" dirty="0" smtClean="0"/>
              <a:t> » des tissus biologiques réels, prélevés sur des cadavres, afin de les conserver indéfiniment: </a:t>
            </a:r>
            <a:r>
              <a:rPr lang="fr-FR" b="1" dirty="0" smtClean="0">
                <a:solidFill>
                  <a:srgbClr val="FF0000"/>
                </a:solidFill>
              </a:rPr>
              <a:t>«</a:t>
            </a:r>
            <a:r>
              <a:rPr lang="fr-FR" dirty="0" smtClean="0"/>
              <a:t> </a:t>
            </a:r>
            <a:r>
              <a:rPr lang="fr-FR" b="1" dirty="0" smtClean="0">
                <a:solidFill>
                  <a:srgbClr val="FF0000"/>
                </a:solidFill>
              </a:rPr>
              <a:t>Mannequins </a:t>
            </a:r>
            <a:r>
              <a:rPr lang="fr-FR" b="1" dirty="0" err="1" smtClean="0">
                <a:solidFill>
                  <a:srgbClr val="FF0000"/>
                </a:solidFill>
              </a:rPr>
              <a:t>plastinés</a:t>
            </a:r>
            <a:r>
              <a:rPr lang="fr-FR" b="1" dirty="0" smtClean="0">
                <a:solidFill>
                  <a:srgbClr val="FF0000"/>
                </a:solidFill>
              </a:rPr>
              <a:t> ». </a:t>
            </a:r>
          </a:p>
          <a:p>
            <a:pPr marL="342900" indent="-342900" algn="just">
              <a:buFont typeface="+mj-lt"/>
              <a:buAutoNum type="arabicPeriod"/>
            </a:pPr>
            <a:endParaRPr lang="fr-FR" b="1" dirty="0">
              <a:solidFill>
                <a:srgbClr val="FF0000"/>
              </a:solidFill>
            </a:endParaRPr>
          </a:p>
          <a:p>
            <a:pPr marL="342900" indent="-342900" algn="just">
              <a:buFont typeface="+mj-lt"/>
              <a:buAutoNum type="arabicPeriod"/>
            </a:pPr>
            <a:r>
              <a:rPr lang="fr-FR" dirty="0" smtClean="0"/>
              <a:t>des </a:t>
            </a:r>
            <a:r>
              <a:rPr lang="fr-FR" b="1" dirty="0" smtClean="0"/>
              <a:t>mannequins interactifs</a:t>
            </a:r>
            <a:r>
              <a:rPr lang="fr-FR" dirty="0" smtClean="0"/>
              <a:t>, plus complexes que les simples reproductions en plastique, dotés de systèmes pulsatiles comme « </a:t>
            </a:r>
            <a:r>
              <a:rPr lang="fr-FR" dirty="0" smtClean="0">
                <a:hlinkClick r:id="rId2"/>
              </a:rPr>
              <a:t>Jerry, le chien</a:t>
            </a:r>
            <a:r>
              <a:rPr lang="fr-FR" dirty="0" smtClean="0"/>
              <a:t> ». Jerry a des « os » que l’on peut fracturer pour apprendre à les soigner, un « cœur » et un système circulatoire qui permettent aux </a:t>
            </a:r>
            <a:r>
              <a:rPr lang="fr-FR" dirty="0" smtClean="0">
                <a:solidFill>
                  <a:srgbClr val="FF0000"/>
                </a:solidFill>
              </a:rPr>
              <a:t>étudiants vétérinaires </a:t>
            </a:r>
            <a:r>
              <a:rPr lang="fr-FR" dirty="0" smtClean="0"/>
              <a:t>de comprendre et de traiter de nombreuses pathologies cardiaques. Les actes peuvent être répétés autant de fois que nécessaire sans le stress que représente, pour les étudiants, le maintien des constantes vitales sur un animal vivant. Même des pathologies relativement rares peuvent ainsi être étudiées. </a:t>
            </a:r>
          </a:p>
          <a:p>
            <a:pPr algn="just"/>
            <a:endParaRPr lang="fr-FR" dirty="0" smtClean="0"/>
          </a:p>
          <a:p>
            <a:pPr algn="just"/>
            <a:r>
              <a:rPr lang="fr-FR" dirty="0" smtClean="0">
                <a:solidFill>
                  <a:srgbClr val="FF0000"/>
                </a:solidFill>
              </a:rPr>
              <a:t>Autres exemples</a:t>
            </a:r>
            <a:r>
              <a:rPr lang="fr-FR" dirty="0" smtClean="0"/>
              <a:t>: </a:t>
            </a:r>
          </a:p>
          <a:p>
            <a:pPr marL="742950" lvl="1" indent="-285750" algn="just">
              <a:buFont typeface="Arial" panose="020B0604020202020204" pitchFamily="34" charset="0"/>
              <a:buChar char="•"/>
            </a:pPr>
            <a:r>
              <a:rPr lang="fr-FR" b="1" dirty="0" err="1" smtClean="0"/>
              <a:t>SimDonkey</a:t>
            </a:r>
            <a:r>
              <a:rPr lang="fr-FR" dirty="0" smtClean="0"/>
              <a:t> (simulateur d’âne) présente des caractéristiques vasculaires et respiratoires telles que la possibilité de palper les carotides, des voies aériennes que l’on peut intuber avec ou sans difficultés, un cœur que l’on peut ausculter avec plusieurs pathologies possibles, etc.</a:t>
            </a:r>
          </a:p>
          <a:p>
            <a:pPr marL="742950" lvl="1" indent="-285750" algn="just">
              <a:buFont typeface="Arial" panose="020B0604020202020204" pitchFamily="34" charset="0"/>
              <a:buChar char="•"/>
            </a:pPr>
            <a:r>
              <a:rPr lang="fr-FR" dirty="0" smtClean="0"/>
              <a:t> </a:t>
            </a:r>
            <a:r>
              <a:rPr lang="fr-FR" b="1" dirty="0"/>
              <a:t>U</a:t>
            </a:r>
            <a:r>
              <a:rPr lang="fr-FR" b="1" dirty="0" smtClean="0"/>
              <a:t>n mannequin femme </a:t>
            </a:r>
            <a:r>
              <a:rPr lang="fr-FR" dirty="0" smtClean="0"/>
              <a:t>qui sert à simuler des accouchements normaux ou difficiles, avec des bébés de différentes tailles.</a:t>
            </a:r>
          </a:p>
          <a:p>
            <a:pPr marL="342900" indent="-342900" algn="just">
              <a:buFont typeface="+mj-lt"/>
              <a:buAutoNum type="arabicPeriod"/>
            </a:pPr>
            <a:endParaRPr lang="fr-FR" dirty="0"/>
          </a:p>
          <a:p>
            <a:pPr marL="342900" indent="-342900" algn="just">
              <a:buFont typeface="+mj-lt"/>
              <a:buAutoNum type="arabicPeriod"/>
            </a:pPr>
            <a:endParaRPr lang="fr-FR" dirty="0"/>
          </a:p>
        </p:txBody>
      </p:sp>
    </p:spTree>
    <p:extLst>
      <p:ext uri="{BB962C8B-B14F-4D97-AF65-F5344CB8AC3E}">
        <p14:creationId xmlns="" xmlns:p14="http://schemas.microsoft.com/office/powerpoint/2010/main" val="808223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20472" cy="6032421"/>
          </a:xfrm>
          <a:prstGeom prst="rect">
            <a:avLst/>
          </a:prstGeom>
        </p:spPr>
        <p:txBody>
          <a:bodyPr wrap="square">
            <a:spAutoFit/>
          </a:bodyPr>
          <a:lstStyle/>
          <a:p>
            <a:pPr algn="just"/>
            <a:r>
              <a:rPr lang="fr-FR" sz="2000" b="1" dirty="0">
                <a:solidFill>
                  <a:srgbClr val="FF0000"/>
                </a:solidFill>
              </a:rPr>
              <a:t>Mise au point des </a:t>
            </a:r>
            <a:r>
              <a:rPr lang="fr-FR" sz="2000" b="1" dirty="0" smtClean="0">
                <a:solidFill>
                  <a:srgbClr val="FF0000"/>
                </a:solidFill>
              </a:rPr>
              <a:t>médicaments</a:t>
            </a:r>
          </a:p>
          <a:p>
            <a:pPr algn="just"/>
            <a:endParaRPr lang="fr-FR" sz="2000" b="1" dirty="0">
              <a:solidFill>
                <a:srgbClr val="FF0000"/>
              </a:solidFill>
            </a:endParaRPr>
          </a:p>
          <a:p>
            <a:pPr marL="285750" indent="-285750" algn="just">
              <a:buFont typeface="Arial" panose="020B0604020202020204" pitchFamily="34" charset="0"/>
              <a:buChar char="•"/>
            </a:pPr>
            <a:r>
              <a:rPr lang="fr-FR" dirty="0" smtClean="0"/>
              <a:t>Parce </a:t>
            </a:r>
            <a:r>
              <a:rPr lang="fr-FR" dirty="0"/>
              <a:t>que les recherches </a:t>
            </a:r>
            <a:r>
              <a:rPr lang="fr-FR" b="1" i="1" dirty="0"/>
              <a:t>in silico </a:t>
            </a:r>
            <a:r>
              <a:rPr lang="fr-FR" dirty="0"/>
              <a:t>produisent et présélectionnent les médicaments potentiels, elles ont le pouvoir d'accélérer le taux de découvertes et de réduire le besoin d'expériences de laboratoire coûteuses ou d'essais cliniques. En 2010, par exemple, des chercheurs se sont servis d'un algorithme pour trouver, in silico, de possibles inhibiteurs d'une enzyme liée à l'activité cancéreuse, dont 50 % s'avéraient de véritables inhibiteurs plus tard au </a:t>
            </a:r>
            <a:r>
              <a:rPr lang="fr-FR" dirty="0" smtClean="0"/>
              <a:t>laboratoire.</a:t>
            </a:r>
          </a:p>
          <a:p>
            <a:pPr algn="just"/>
            <a:endParaRPr lang="fr-FR" b="1" dirty="0" smtClean="0"/>
          </a:p>
          <a:p>
            <a:pPr algn="just"/>
            <a:r>
              <a:rPr lang="fr-FR" sz="2000" b="1" dirty="0">
                <a:solidFill>
                  <a:srgbClr val="FF0000"/>
                </a:solidFill>
              </a:rPr>
              <a:t>Modèles </a:t>
            </a:r>
            <a:r>
              <a:rPr lang="fr-FR" sz="2000" b="1" dirty="0" smtClean="0">
                <a:solidFill>
                  <a:srgbClr val="FF0000"/>
                </a:solidFill>
              </a:rPr>
              <a:t>cellulaires</a:t>
            </a:r>
          </a:p>
          <a:p>
            <a:pPr algn="just"/>
            <a:endParaRPr lang="fr-FR" sz="2000" b="1" dirty="0">
              <a:solidFill>
                <a:srgbClr val="FF0000"/>
              </a:solidFill>
            </a:endParaRPr>
          </a:p>
          <a:p>
            <a:pPr marL="285750" indent="-285750" algn="just">
              <a:buFont typeface="Arial" panose="020B0604020202020204" pitchFamily="34" charset="0"/>
              <a:buChar char="•"/>
            </a:pPr>
            <a:r>
              <a:rPr lang="fr-FR" dirty="0"/>
              <a:t>Il y a eu des efforts pour établir des modèles informatiques du comportement cellulaire.</a:t>
            </a:r>
          </a:p>
          <a:p>
            <a:pPr algn="just"/>
            <a:r>
              <a:rPr lang="fr-FR" dirty="0"/>
              <a:t>Par exemple, en 2007 des chercheurs en lutte contre la </a:t>
            </a:r>
            <a:r>
              <a:rPr lang="fr-FR" dirty="0" smtClean="0"/>
              <a:t>tuberculose </a:t>
            </a:r>
            <a:r>
              <a:rPr lang="fr-FR" dirty="0"/>
              <a:t>ont développé un modèle in silico de cette maladie, qui permet de </a:t>
            </a:r>
            <a:r>
              <a:rPr lang="fr-FR" dirty="0" smtClean="0"/>
              <a:t>simuler </a:t>
            </a:r>
            <a:r>
              <a:rPr lang="fr-FR" dirty="0"/>
              <a:t>le développement de certains faits en quelques minutes au lieu d'une période de mois. Néanmoins, ces travaux ne représentent pas un modèle tout à fait précis du comportement de toute la cellule. Des limitations de notre compréhension de la dynamique moléculaire et de la biologie cellulaire, en plus d'un manque de capacité informatique aboutissent à des suppositions simplificatrices qui restreignent l'utilité des modèles </a:t>
            </a:r>
            <a:r>
              <a:rPr lang="fr-FR" i="1" dirty="0"/>
              <a:t>in silico</a:t>
            </a:r>
            <a:r>
              <a:rPr lang="fr-FR" dirty="0"/>
              <a:t> actuels</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smtClean="0"/>
          </a:p>
        </p:txBody>
      </p:sp>
    </p:spTree>
    <p:extLst>
      <p:ext uri="{BB962C8B-B14F-4D97-AF65-F5344CB8AC3E}">
        <p14:creationId xmlns="" xmlns:p14="http://schemas.microsoft.com/office/powerpoint/2010/main" val="392909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32656"/>
            <a:ext cx="8640960" cy="2031325"/>
          </a:xfrm>
          <a:prstGeom prst="rect">
            <a:avLst/>
          </a:prstGeom>
        </p:spPr>
        <p:txBody>
          <a:bodyPr wrap="square">
            <a:spAutoFit/>
          </a:bodyPr>
          <a:lstStyle/>
          <a:p>
            <a:pPr marL="342900" indent="-342900" algn="just">
              <a:buFont typeface="+mj-lt"/>
              <a:buAutoNum type="arabicPeriod" startAt="3"/>
            </a:pPr>
            <a:r>
              <a:rPr lang="fr-FR" dirty="0"/>
              <a:t>L</a:t>
            </a:r>
            <a:r>
              <a:rPr lang="fr-FR" dirty="0" smtClean="0"/>
              <a:t>es </a:t>
            </a:r>
            <a:r>
              <a:rPr lang="fr-FR" b="1" dirty="0" smtClean="0"/>
              <a:t>films</a:t>
            </a:r>
            <a:r>
              <a:rPr lang="fr-FR" dirty="0" smtClean="0"/>
              <a:t> montrant la réalisation de dissections, opérations ou expérimentations.</a:t>
            </a:r>
          </a:p>
          <a:p>
            <a:pPr marL="342900" indent="-342900" algn="just">
              <a:buFont typeface="+mj-lt"/>
              <a:buAutoNum type="arabicPeriod" startAt="3"/>
            </a:pPr>
            <a:endParaRPr lang="fr-FR" dirty="0" smtClean="0"/>
          </a:p>
          <a:p>
            <a:pPr marL="342900" indent="-342900" algn="just">
              <a:buFont typeface="+mj-lt"/>
              <a:buAutoNum type="arabicPeriod" startAt="3"/>
            </a:pPr>
            <a:r>
              <a:rPr lang="fr-FR" dirty="0" smtClean="0"/>
              <a:t>Les </a:t>
            </a:r>
            <a:r>
              <a:rPr lang="fr-FR" b="1" dirty="0" smtClean="0"/>
              <a:t>programmes informatiques interactifs</a:t>
            </a:r>
            <a:r>
              <a:rPr lang="fr-FR" dirty="0" smtClean="0"/>
              <a:t> de simulation d’organes ou de processus physiologiques. En 2006, le film réalisé par </a:t>
            </a:r>
            <a:r>
              <a:rPr lang="fr-FR" dirty="0" err="1" smtClean="0">
                <a:hlinkClick r:id="rId2"/>
              </a:rPr>
              <a:t>Safer</a:t>
            </a:r>
            <a:r>
              <a:rPr lang="fr-FR" dirty="0" smtClean="0">
                <a:hlinkClick r:id="rId2"/>
              </a:rPr>
              <a:t> </a:t>
            </a:r>
            <a:r>
              <a:rPr lang="fr-FR" dirty="0" err="1" smtClean="0">
                <a:hlinkClick r:id="rId2"/>
              </a:rPr>
              <a:t>Medicines</a:t>
            </a:r>
            <a:r>
              <a:rPr lang="fr-FR" dirty="0" smtClean="0"/>
              <a:t> montrait un cœur humain en train de battre, sur l’écran d’un ordinateur. Ce n’était pas un cœur filmé au cours d’une opération. C’était une modélisation informatique. Elle permettait de faire varier certains paramètres et d’observer les effets sur le rythme cardiaque.</a:t>
            </a:r>
            <a:endParaRPr lang="fr-FR" dirty="0"/>
          </a:p>
        </p:txBody>
      </p:sp>
    </p:spTree>
    <p:extLst>
      <p:ext uri="{BB962C8B-B14F-4D97-AF65-F5344CB8AC3E}">
        <p14:creationId xmlns="" xmlns:p14="http://schemas.microsoft.com/office/powerpoint/2010/main" val="337776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97756"/>
            <a:ext cx="890564" cy="792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755576" y="223752"/>
            <a:ext cx="3340841" cy="646331"/>
          </a:xfrm>
          <a:prstGeom prst="rect">
            <a:avLst/>
          </a:prstGeom>
        </p:spPr>
        <p:txBody>
          <a:bodyPr wrap="square">
            <a:spAutoFit/>
          </a:bodyPr>
          <a:lstStyle/>
          <a:p>
            <a:pPr algn="ctr"/>
            <a:r>
              <a:rPr lang="fr-FR" b="1" u="sng" dirty="0">
                <a:solidFill>
                  <a:srgbClr val="0070C0"/>
                </a:solidFill>
              </a:rPr>
              <a:t>LA </a:t>
            </a:r>
            <a:r>
              <a:rPr lang="fr-FR" b="1" u="sng" dirty="0" smtClean="0">
                <a:solidFill>
                  <a:srgbClr val="0070C0"/>
                </a:solidFill>
              </a:rPr>
              <a:t>RECHERCHE APPLIQUEE</a:t>
            </a:r>
            <a:endParaRPr lang="fr-FR" b="1" u="sng" dirty="0">
              <a:solidFill>
                <a:srgbClr val="0070C0"/>
              </a:solidFill>
            </a:endParaRPr>
          </a:p>
          <a:p>
            <a:pPr algn="ctr"/>
            <a:endParaRPr lang="fr-FR" dirty="0"/>
          </a:p>
        </p:txBody>
      </p:sp>
      <p:sp>
        <p:nvSpPr>
          <p:cNvPr id="8" name="Rectangle 7"/>
          <p:cNvSpPr/>
          <p:nvPr/>
        </p:nvSpPr>
        <p:spPr>
          <a:xfrm>
            <a:off x="644931" y="544612"/>
            <a:ext cx="8391565" cy="2308324"/>
          </a:xfrm>
          <a:prstGeom prst="rect">
            <a:avLst/>
          </a:prstGeom>
        </p:spPr>
        <p:txBody>
          <a:bodyPr wrap="square">
            <a:spAutoFit/>
          </a:bodyPr>
          <a:lstStyle/>
          <a:p>
            <a:pPr marL="285750" indent="-285750" algn="just">
              <a:buFont typeface="Wingdings" panose="05000000000000000000" pitchFamily="2" charset="2"/>
              <a:buChar char="q"/>
            </a:pPr>
            <a:r>
              <a:rPr lang="fr-FR" dirty="0" smtClean="0"/>
              <a:t>consiste à étudier la physiologie et les pathologies humaines dans le but de trouver des thérapies. Les animaux utilisés ici sont donc soit sélectionnés pour développer naturellement (ou après modification génétique) quelque chose qui ressemble à la maladie humaine, soit rendus malades artificiellement (injection de substance toxique, ex). En aucun cas ces « modèles animaux » ne reproduisent la maladie telle qu’elle se présente chez les patients humains. Prenez n’importe quel domaine et vous trouverez de nombreux articles scientifiques dans lesquels les chercheurs reconnaissent qu’il n’y a pas de « bon modèle animal ».</a:t>
            </a:r>
            <a:endParaRPr lang="fr-FR" dirty="0"/>
          </a:p>
        </p:txBody>
      </p:sp>
      <p:sp>
        <p:nvSpPr>
          <p:cNvPr id="9" name="Rectangle 8"/>
          <p:cNvSpPr/>
          <p:nvPr/>
        </p:nvSpPr>
        <p:spPr>
          <a:xfrm>
            <a:off x="160799" y="2852936"/>
            <a:ext cx="8712968" cy="4078039"/>
          </a:xfrm>
          <a:prstGeom prst="rect">
            <a:avLst/>
          </a:prstGeom>
        </p:spPr>
        <p:txBody>
          <a:bodyPr wrap="square">
            <a:spAutoFit/>
          </a:bodyPr>
          <a:lstStyle/>
          <a:p>
            <a:pPr marL="285750" indent="-285750" algn="just">
              <a:buFont typeface="Wingdings" panose="05000000000000000000" pitchFamily="2" charset="2"/>
              <a:buChar char="q"/>
            </a:pPr>
            <a:r>
              <a:rPr lang="fr-FR" dirty="0" smtClean="0"/>
              <a:t>Notre corps étant composé de cellules, elles-mêmes composées de molécules, il est évident que parmi les méthodes les plus puissantes de la recherche appliquée, nous allons trouver les </a:t>
            </a:r>
            <a:r>
              <a:rPr lang="fr-FR" b="1" dirty="0" smtClean="0">
                <a:solidFill>
                  <a:srgbClr val="FF0000"/>
                </a:solidFill>
              </a:rPr>
              <a:t>études cellulaires et moléculaires</a:t>
            </a:r>
            <a:r>
              <a:rPr lang="fr-FR" dirty="0" smtClean="0">
                <a:solidFill>
                  <a:srgbClr val="FF0000"/>
                </a:solidFill>
              </a:rPr>
              <a:t> </a:t>
            </a:r>
            <a:r>
              <a:rPr lang="fr-FR" dirty="0" smtClean="0"/>
              <a:t>sur du matériel humain, bien sûr ! </a:t>
            </a:r>
          </a:p>
          <a:p>
            <a:pPr algn="just"/>
            <a:endParaRPr lang="fr-FR" sz="500" dirty="0" smtClean="0"/>
          </a:p>
          <a:p>
            <a:pPr marL="742950" lvl="1" indent="-285750" algn="just">
              <a:buFont typeface="Wingdings" panose="05000000000000000000" pitchFamily="2" charset="2"/>
              <a:buChar char="§"/>
            </a:pPr>
            <a:r>
              <a:rPr lang="fr-FR" b="1" i="1" dirty="0" smtClean="0"/>
              <a:t>A l’origine d’un cancer, il peut y avoir une mutation génétique ou un dérèglement du cycle cellulaire. </a:t>
            </a:r>
          </a:p>
          <a:p>
            <a:pPr marL="742950" lvl="1" indent="-285750" algn="just">
              <a:buFont typeface="Wingdings" panose="05000000000000000000" pitchFamily="2" charset="2"/>
              <a:buChar char="§"/>
            </a:pPr>
            <a:r>
              <a:rPr lang="fr-FR" dirty="0" smtClean="0"/>
              <a:t>A l’origine d’une maladie neurologique, il peut y avoir une accumulation de protéines mal repliées à l’intérieur des cellules nerveuses. </a:t>
            </a:r>
          </a:p>
          <a:p>
            <a:pPr marL="742950" lvl="1" indent="-285750" algn="just">
              <a:buFont typeface="Wingdings" panose="05000000000000000000" pitchFamily="2" charset="2"/>
              <a:buChar char="§"/>
            </a:pPr>
            <a:r>
              <a:rPr lang="fr-FR" dirty="0" smtClean="0"/>
              <a:t>A l’origine d’une maladie métabolique (obésité, diabète…), il peut y avoir un dysfonctionnement hormonal, lui-même provoqué par la présence dans le corps de perturbateurs endocriniens issus de la chimie industrielle. </a:t>
            </a:r>
          </a:p>
          <a:p>
            <a:pPr marL="742950" lvl="1" indent="-285750" algn="just">
              <a:buFont typeface="Wingdings" panose="05000000000000000000" pitchFamily="2" charset="2"/>
              <a:buChar char="§"/>
            </a:pPr>
            <a:endParaRPr lang="fr-FR" dirty="0" smtClean="0"/>
          </a:p>
          <a:p>
            <a:pPr algn="ctr"/>
            <a:r>
              <a:rPr lang="fr-FR" b="1" dirty="0" smtClean="0">
                <a:solidFill>
                  <a:srgbClr val="FF0000"/>
                </a:solidFill>
              </a:rPr>
              <a:t>Etudier des cellules humaines, soit normales, soit prélevées sur des patients, soit prélevées sur des cadavres de patients, peut donc fournir des données précieuses et pertinentes sur les causes et les manifestations des maladies humaines</a:t>
            </a:r>
            <a:endParaRPr lang="fr-FR" b="1" dirty="0">
              <a:solidFill>
                <a:srgbClr val="FF0000"/>
              </a:solidFill>
            </a:endParaRPr>
          </a:p>
        </p:txBody>
      </p:sp>
    </p:spTree>
    <p:extLst>
      <p:ext uri="{BB962C8B-B14F-4D97-AF65-F5344CB8AC3E}">
        <p14:creationId xmlns="" xmlns:p14="http://schemas.microsoft.com/office/powerpoint/2010/main" val="250326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899592" cy="9858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895958" y="334397"/>
            <a:ext cx="3340841" cy="646331"/>
          </a:xfrm>
          <a:prstGeom prst="rect">
            <a:avLst/>
          </a:prstGeom>
        </p:spPr>
        <p:txBody>
          <a:bodyPr wrap="square">
            <a:spAutoFit/>
          </a:bodyPr>
          <a:lstStyle/>
          <a:p>
            <a:pPr algn="ctr"/>
            <a:r>
              <a:rPr lang="fr-FR" b="1" u="sng" dirty="0">
                <a:solidFill>
                  <a:srgbClr val="0070C0"/>
                </a:solidFill>
              </a:rPr>
              <a:t>LA </a:t>
            </a:r>
            <a:r>
              <a:rPr lang="fr-FR" b="1" u="sng" dirty="0" smtClean="0">
                <a:solidFill>
                  <a:srgbClr val="0070C0"/>
                </a:solidFill>
              </a:rPr>
              <a:t>RECHERCHE FONDAMENTALE</a:t>
            </a:r>
            <a:endParaRPr lang="fr-FR" b="1" u="sng" dirty="0">
              <a:solidFill>
                <a:srgbClr val="0070C0"/>
              </a:solidFill>
            </a:endParaRPr>
          </a:p>
          <a:p>
            <a:pPr algn="ctr"/>
            <a:endParaRPr lang="fr-FR" dirty="0"/>
          </a:p>
        </p:txBody>
      </p:sp>
      <p:sp>
        <p:nvSpPr>
          <p:cNvPr id="7" name="Rectangle 6"/>
          <p:cNvSpPr/>
          <p:nvPr/>
        </p:nvSpPr>
        <p:spPr>
          <a:xfrm>
            <a:off x="611560" y="836712"/>
            <a:ext cx="8424936" cy="839391"/>
          </a:xfrm>
          <a:prstGeom prst="rect">
            <a:avLst/>
          </a:prstGeom>
        </p:spPr>
        <p:txBody>
          <a:bodyPr wrap="square">
            <a:spAutoFit/>
          </a:bodyPr>
          <a:lstStyle/>
          <a:p>
            <a:pPr marL="285750" indent="-285750" algn="just">
              <a:buFont typeface="Wingdings" panose="05000000000000000000" pitchFamily="2" charset="2"/>
              <a:buChar char="q"/>
            </a:pPr>
            <a:r>
              <a:rPr lang="fr-FR" dirty="0" smtClean="0"/>
              <a:t>La recherche fondamentale est celle qui se fait sans but autre que le progrès des connaissances. Elle ne vise pas à trouver des thérapies mais à comprendre des phénomènes biologiques, impliqués ou non dans des maladies. </a:t>
            </a:r>
            <a:endParaRPr lang="fr-FR" dirty="0"/>
          </a:p>
        </p:txBody>
      </p:sp>
      <p:sp>
        <p:nvSpPr>
          <p:cNvPr id="8" name="Rectangle 7"/>
          <p:cNvSpPr/>
          <p:nvPr/>
        </p:nvSpPr>
        <p:spPr>
          <a:xfrm>
            <a:off x="192548" y="2095688"/>
            <a:ext cx="8771939" cy="1754326"/>
          </a:xfrm>
          <a:prstGeom prst="rect">
            <a:avLst/>
          </a:prstGeom>
        </p:spPr>
        <p:txBody>
          <a:bodyPr wrap="square">
            <a:spAutoFit/>
          </a:bodyPr>
          <a:lstStyle/>
          <a:p>
            <a:pPr marL="285750" indent="-285750" algn="just">
              <a:buFont typeface="Wingdings" panose="05000000000000000000" pitchFamily="2" charset="2"/>
              <a:buChar char="q"/>
            </a:pPr>
            <a:r>
              <a:rPr lang="fr-FR" dirty="0" smtClean="0"/>
              <a:t>Il y a deux catégories de recherches fondamentales qui se font sur des animaux </a:t>
            </a:r>
          </a:p>
          <a:p>
            <a:pPr marL="285750" indent="-285750" algn="just">
              <a:buFont typeface="Wingdings" panose="05000000000000000000" pitchFamily="2" charset="2"/>
              <a:buChar char="q"/>
            </a:pPr>
            <a:endParaRPr lang="fr-FR" dirty="0" smtClean="0"/>
          </a:p>
          <a:p>
            <a:pPr marL="742950" lvl="1" indent="-285750" algn="just">
              <a:buFont typeface="Arial" panose="020B0604020202020204" pitchFamily="34" charset="0"/>
              <a:buChar char="•"/>
            </a:pPr>
            <a:r>
              <a:rPr lang="fr-FR" dirty="0" smtClean="0"/>
              <a:t>Celles qui traitent de phénomènes biologiques pouvant se rencontrer chez tous les animaux (physiologie respiratoire, cardiaque, digestive, nerveuse, etc.) </a:t>
            </a:r>
          </a:p>
          <a:p>
            <a:pPr marL="742950" lvl="1" indent="-285750" algn="just">
              <a:buFont typeface="Arial" panose="020B0604020202020204" pitchFamily="34" charset="0"/>
              <a:buChar char="•"/>
            </a:pPr>
            <a:r>
              <a:rPr lang="fr-FR" dirty="0" smtClean="0"/>
              <a:t>Celles qui traitent de phénomènes biologiques propres à une espèce animale donnée.</a:t>
            </a:r>
            <a:endParaRPr lang="fr-FR" dirty="0"/>
          </a:p>
        </p:txBody>
      </p:sp>
      <p:sp>
        <p:nvSpPr>
          <p:cNvPr id="9" name="Rectangle 8"/>
          <p:cNvSpPr/>
          <p:nvPr/>
        </p:nvSpPr>
        <p:spPr>
          <a:xfrm>
            <a:off x="192547" y="4017838"/>
            <a:ext cx="8771939" cy="923330"/>
          </a:xfrm>
          <a:prstGeom prst="rect">
            <a:avLst/>
          </a:prstGeom>
        </p:spPr>
        <p:txBody>
          <a:bodyPr wrap="square">
            <a:spAutoFit/>
          </a:bodyPr>
          <a:lstStyle/>
          <a:p>
            <a:pPr marL="285750" indent="-285750" algn="just">
              <a:buFont typeface="Wingdings" panose="05000000000000000000" pitchFamily="2" charset="2"/>
              <a:buChar char="q"/>
            </a:pPr>
            <a:r>
              <a:rPr lang="fr-FR" dirty="0" smtClean="0"/>
              <a:t>La recherche fondamentale est un domaine dans lequel on ne peut pas donner un catalogue de méthodes alternatives. Cela doit se voir au cas par cas, non seulement au vu de l’objet de l’étude, mais aussi au vu de son intérêt. </a:t>
            </a:r>
            <a:endParaRPr lang="fr-FR" dirty="0"/>
          </a:p>
        </p:txBody>
      </p:sp>
    </p:spTree>
    <p:extLst>
      <p:ext uri="{BB962C8B-B14F-4D97-AF65-F5344CB8AC3E}">
        <p14:creationId xmlns="" xmlns:p14="http://schemas.microsoft.com/office/powerpoint/2010/main" val="312045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99392"/>
            <a:ext cx="1201564" cy="120156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179512" y="188640"/>
            <a:ext cx="3340841" cy="646331"/>
          </a:xfrm>
          <a:prstGeom prst="rect">
            <a:avLst/>
          </a:prstGeom>
        </p:spPr>
        <p:txBody>
          <a:bodyPr wrap="square">
            <a:spAutoFit/>
          </a:bodyPr>
          <a:lstStyle/>
          <a:p>
            <a:pPr algn="ctr"/>
            <a:r>
              <a:rPr lang="fr-FR" b="1" u="sng" dirty="0"/>
              <a:t>LA TOXICOLOGIE</a:t>
            </a:r>
          </a:p>
          <a:p>
            <a:pPr algn="ctr"/>
            <a:endParaRPr lang="fr-FR" dirty="0"/>
          </a:p>
        </p:txBody>
      </p:sp>
      <p:sp>
        <p:nvSpPr>
          <p:cNvPr id="6" name="Rectangle 5"/>
          <p:cNvSpPr/>
          <p:nvPr/>
        </p:nvSpPr>
        <p:spPr>
          <a:xfrm>
            <a:off x="899592" y="476672"/>
            <a:ext cx="7776864" cy="923330"/>
          </a:xfrm>
          <a:prstGeom prst="rect">
            <a:avLst/>
          </a:prstGeom>
        </p:spPr>
        <p:txBody>
          <a:bodyPr wrap="square">
            <a:spAutoFit/>
          </a:bodyPr>
          <a:lstStyle/>
          <a:p>
            <a:pPr algn="just"/>
            <a:r>
              <a:rPr lang="fr-FR" dirty="0" smtClean="0"/>
              <a:t>Les essais de toxicologie visent à déterminer les propriétés toxiques intrinsèques des substances chimiques. La règlementation impose de déterminer les effets sur la santé humaine et les effets sur l’environnement. </a:t>
            </a:r>
            <a:endParaRPr lang="fr-FR" dirty="0"/>
          </a:p>
        </p:txBody>
      </p:sp>
      <p:sp>
        <p:nvSpPr>
          <p:cNvPr id="7" name="Rectangle 6"/>
          <p:cNvSpPr/>
          <p:nvPr/>
        </p:nvSpPr>
        <p:spPr>
          <a:xfrm>
            <a:off x="47339" y="1425445"/>
            <a:ext cx="8963399" cy="923330"/>
          </a:xfrm>
          <a:prstGeom prst="rect">
            <a:avLst/>
          </a:prstGeom>
        </p:spPr>
        <p:txBody>
          <a:bodyPr wrap="square">
            <a:spAutoFit/>
          </a:bodyPr>
          <a:lstStyle/>
          <a:p>
            <a:pPr marL="285750" indent="-285750" algn="just">
              <a:buFont typeface="Wingdings" panose="05000000000000000000" pitchFamily="2" charset="2"/>
              <a:buChar char="q"/>
            </a:pPr>
            <a:r>
              <a:rPr lang="fr-FR" dirty="0" smtClean="0"/>
              <a:t>Les résultats des tests de toxicologie sont utilisés par les autorités pour évaluer </a:t>
            </a:r>
            <a:r>
              <a:rPr lang="fr-FR" i="1" dirty="0" smtClean="0">
                <a:solidFill>
                  <a:srgbClr val="FF0000"/>
                </a:solidFill>
              </a:rPr>
              <a:t>un</a:t>
            </a:r>
            <a:r>
              <a:rPr lang="fr-FR" dirty="0" smtClean="0"/>
              <a:t> </a:t>
            </a:r>
            <a:r>
              <a:rPr lang="fr-FR" i="1" dirty="0" smtClean="0">
                <a:solidFill>
                  <a:srgbClr val="FF0000"/>
                </a:solidFill>
              </a:rPr>
              <a:t>danger </a:t>
            </a:r>
            <a:r>
              <a:rPr lang="fr-FR" dirty="0" smtClean="0"/>
              <a:t>(résulte des propriétés toxiques intrinsèques de la substance)  et </a:t>
            </a:r>
            <a:r>
              <a:rPr lang="fr-FR" i="1" dirty="0" smtClean="0">
                <a:solidFill>
                  <a:srgbClr val="FF0000"/>
                </a:solidFill>
              </a:rPr>
              <a:t>un</a:t>
            </a:r>
            <a:r>
              <a:rPr lang="fr-FR" dirty="0" smtClean="0">
                <a:solidFill>
                  <a:srgbClr val="FF0000"/>
                </a:solidFill>
              </a:rPr>
              <a:t> </a:t>
            </a:r>
            <a:r>
              <a:rPr lang="fr-FR" i="1" dirty="0" smtClean="0">
                <a:solidFill>
                  <a:srgbClr val="FF0000"/>
                </a:solidFill>
              </a:rPr>
              <a:t>risque</a:t>
            </a:r>
            <a:r>
              <a:rPr lang="fr-FR" dirty="0" smtClean="0"/>
              <a:t> (résulte à la fois de ces propriétés et des conditions dans lesquelles nous pouvons y être exposés). </a:t>
            </a:r>
            <a:endParaRPr lang="fr-FR" dirty="0"/>
          </a:p>
        </p:txBody>
      </p:sp>
      <p:sp>
        <p:nvSpPr>
          <p:cNvPr id="9" name="Rectangle 8"/>
          <p:cNvSpPr/>
          <p:nvPr/>
        </p:nvSpPr>
        <p:spPr>
          <a:xfrm>
            <a:off x="35496" y="2420888"/>
            <a:ext cx="8675367" cy="369332"/>
          </a:xfrm>
          <a:prstGeom prst="rect">
            <a:avLst/>
          </a:prstGeom>
        </p:spPr>
        <p:txBody>
          <a:bodyPr wrap="square">
            <a:spAutoFit/>
          </a:bodyPr>
          <a:lstStyle/>
          <a:p>
            <a:pPr marL="285750" indent="-285750">
              <a:buFont typeface="Wingdings" panose="05000000000000000000" pitchFamily="2" charset="2"/>
              <a:buChar char="q"/>
            </a:pPr>
            <a:r>
              <a:rPr lang="fr-FR" b="1" dirty="0" smtClean="0"/>
              <a:t>Les essais de médicaments destinés à l’homme: </a:t>
            </a:r>
            <a:r>
              <a:rPr lang="fr-FR" dirty="0" smtClean="0"/>
              <a:t>Des </a:t>
            </a:r>
            <a:r>
              <a:rPr lang="fr-FR" i="1" dirty="0" smtClean="0"/>
              <a:t>essais précliniques</a:t>
            </a:r>
            <a:r>
              <a:rPr lang="fr-FR" dirty="0" smtClean="0"/>
              <a:t> &amp; </a:t>
            </a:r>
            <a:r>
              <a:rPr lang="fr-FR" i="1" dirty="0" smtClean="0"/>
              <a:t>cliniques</a:t>
            </a:r>
            <a:endParaRPr lang="fr-FR" i="1" dirty="0"/>
          </a:p>
        </p:txBody>
      </p:sp>
      <p:sp>
        <p:nvSpPr>
          <p:cNvPr id="10" name="Rectangle 9"/>
          <p:cNvSpPr/>
          <p:nvPr/>
        </p:nvSpPr>
        <p:spPr>
          <a:xfrm>
            <a:off x="249915" y="5978164"/>
            <a:ext cx="8770710" cy="646331"/>
          </a:xfrm>
          <a:prstGeom prst="rect">
            <a:avLst/>
          </a:prstGeom>
        </p:spPr>
        <p:txBody>
          <a:bodyPr wrap="square">
            <a:spAutoFit/>
          </a:bodyPr>
          <a:lstStyle/>
          <a:p>
            <a:pPr algn="just"/>
            <a:r>
              <a:rPr lang="fr-FR" dirty="0" smtClean="0">
                <a:solidFill>
                  <a:srgbClr val="FF0000"/>
                </a:solidFill>
              </a:rPr>
              <a:t>Aspirine, pénicilline, deux exemples de médicaments utiles pour l’homme et capables de tuer ou de handicaper d’autres mammifères.</a:t>
            </a:r>
            <a:endParaRPr lang="fr-FR" dirty="0">
              <a:solidFill>
                <a:srgbClr val="FF0000"/>
              </a:solidFill>
            </a:endParaRPr>
          </a:p>
        </p:txBody>
      </p:sp>
      <p:sp>
        <p:nvSpPr>
          <p:cNvPr id="11" name="Rectangle 10"/>
          <p:cNvSpPr/>
          <p:nvPr/>
        </p:nvSpPr>
        <p:spPr>
          <a:xfrm>
            <a:off x="39726" y="2934236"/>
            <a:ext cx="8963399" cy="1477328"/>
          </a:xfrm>
          <a:prstGeom prst="rect">
            <a:avLst/>
          </a:prstGeom>
        </p:spPr>
        <p:txBody>
          <a:bodyPr wrap="square">
            <a:spAutoFit/>
          </a:bodyPr>
          <a:lstStyle/>
          <a:p>
            <a:pPr marL="285750" indent="-285750" algn="just">
              <a:buFont typeface="Wingdings" panose="05000000000000000000" pitchFamily="2" charset="2"/>
              <a:buChar char="q"/>
            </a:pPr>
            <a:r>
              <a:rPr lang="fr-FR" dirty="0" smtClean="0"/>
              <a:t>Un bébé qui vient au monde aujourd’hui a plus de 200 substances chimiques dans le sang. Que sait-on sur la toxicité de ces substances et sur leurs possibles effets sur la santé de cet individu tout au long de sa vie ? Pas grand chose. L’OMS dresse une liste de substances qu’elle qualifie de cancérigènes « avérés » pour l’animal mais seulement « possibles » ou « probables » pour l’homme. </a:t>
            </a:r>
            <a:r>
              <a:rPr lang="fr-FR" dirty="0" smtClean="0">
                <a:solidFill>
                  <a:srgbClr val="FF0000"/>
                </a:solidFill>
              </a:rPr>
              <a:t>A quoi ont donc servi les tests sur des animaux?</a:t>
            </a:r>
            <a:endParaRPr lang="fr-FR" dirty="0">
              <a:solidFill>
                <a:srgbClr val="FF0000"/>
              </a:solidFill>
            </a:endParaRPr>
          </a:p>
        </p:txBody>
      </p:sp>
      <p:sp>
        <p:nvSpPr>
          <p:cNvPr id="12" name="Rectangle 11"/>
          <p:cNvSpPr/>
          <p:nvPr/>
        </p:nvSpPr>
        <p:spPr>
          <a:xfrm>
            <a:off x="47339" y="4480828"/>
            <a:ext cx="8955786" cy="1477328"/>
          </a:xfrm>
          <a:prstGeom prst="rect">
            <a:avLst/>
          </a:prstGeom>
        </p:spPr>
        <p:txBody>
          <a:bodyPr wrap="square">
            <a:spAutoFit/>
          </a:bodyPr>
          <a:lstStyle/>
          <a:p>
            <a:pPr marL="285750" indent="-285750" algn="just">
              <a:buFont typeface="Wingdings" panose="05000000000000000000" pitchFamily="2" charset="2"/>
              <a:buChar char="q"/>
            </a:pPr>
            <a:r>
              <a:rPr lang="fr-FR" dirty="0" smtClean="0"/>
              <a:t>Dans son livre « Notre poison quotidien », la journaliste d’investigation Marie Robin montre comment les calculs de DJA faits à partir d’études sur des animaux, ne reposent sur aucun critère scientifique. </a:t>
            </a:r>
            <a:r>
              <a:rPr lang="fr-FR" dirty="0" err="1" smtClean="0"/>
              <a:t>Distilbène</a:t>
            </a:r>
            <a:r>
              <a:rPr lang="fr-FR" dirty="0" smtClean="0"/>
              <a:t>, </a:t>
            </a:r>
            <a:r>
              <a:rPr lang="fr-FR" dirty="0" err="1" smtClean="0"/>
              <a:t>mediator</a:t>
            </a:r>
            <a:r>
              <a:rPr lang="fr-FR" dirty="0" smtClean="0"/>
              <a:t>, etc., les exemples sont nombreux de médicaments testés avec succès sur des animaux et ayant gravement handicapé, rendu malade ou même tué des humains. </a:t>
            </a:r>
            <a:endParaRPr lang="fr-FR" dirty="0"/>
          </a:p>
        </p:txBody>
      </p:sp>
    </p:spTree>
    <p:extLst>
      <p:ext uri="{BB962C8B-B14F-4D97-AF65-F5344CB8AC3E}">
        <p14:creationId xmlns="" xmlns:p14="http://schemas.microsoft.com/office/powerpoint/2010/main" val="130341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2742019"/>
            <a:ext cx="5328592" cy="830997"/>
          </a:xfrm>
          <a:prstGeom prst="rect">
            <a:avLst/>
          </a:prstGeom>
        </p:spPr>
        <p:txBody>
          <a:bodyPr wrap="square">
            <a:spAutoFit/>
          </a:bodyPr>
          <a:lstStyle/>
          <a:p>
            <a:pPr algn="ctr"/>
            <a:r>
              <a:rPr lang="fr-FR" sz="2400" b="1" dirty="0" smtClean="0">
                <a:solidFill>
                  <a:srgbClr val="0070C0"/>
                </a:solidFill>
              </a:rPr>
              <a:t>I. CULTURE CELLULAIRE ANIMALE</a:t>
            </a:r>
            <a:endParaRPr lang="fr-FR" sz="2400" b="1" dirty="0">
              <a:solidFill>
                <a:srgbClr val="0070C0"/>
              </a:solidFill>
            </a:endParaRPr>
          </a:p>
          <a:p>
            <a:pPr algn="ctr"/>
            <a:endParaRPr lang="fr-FR" sz="2400" dirty="0"/>
          </a:p>
        </p:txBody>
      </p:sp>
    </p:spTree>
    <p:extLst>
      <p:ext uri="{BB962C8B-B14F-4D97-AF65-F5344CB8AC3E}">
        <p14:creationId xmlns="" xmlns:p14="http://schemas.microsoft.com/office/powerpoint/2010/main" val="4016555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29653</TotalTime>
  <Words>5011</Words>
  <Application>Microsoft Office PowerPoint</Application>
  <PresentationFormat>Affichage à l'écran (4:3)</PresentationFormat>
  <Paragraphs>305</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Khalida</dc:creator>
  <cp:lastModifiedBy>VMI</cp:lastModifiedBy>
  <cp:revision>59</cp:revision>
  <dcterms:created xsi:type="dcterms:W3CDTF">2017-02-13T09:12:03Z</dcterms:created>
  <dcterms:modified xsi:type="dcterms:W3CDTF">2021-04-26T11:14:42Z</dcterms:modified>
</cp:coreProperties>
</file>