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4006" r:id="rId1"/>
  </p:sldMasterIdLst>
  <p:notesMasterIdLst>
    <p:notesMasterId r:id="rId18"/>
  </p:notesMasterIdLst>
  <p:sldIdLst>
    <p:sldId id="256" r:id="rId2"/>
    <p:sldId id="257" r:id="rId3"/>
    <p:sldId id="289" r:id="rId4"/>
    <p:sldId id="259" r:id="rId5"/>
    <p:sldId id="284" r:id="rId6"/>
    <p:sldId id="285" r:id="rId7"/>
    <p:sldId id="287" r:id="rId8"/>
    <p:sldId id="288" r:id="rId9"/>
    <p:sldId id="286" r:id="rId10"/>
    <p:sldId id="290" r:id="rId11"/>
    <p:sldId id="295" r:id="rId12"/>
    <p:sldId id="291" r:id="rId13"/>
    <p:sldId id="294" r:id="rId14"/>
    <p:sldId id="293" r:id="rId15"/>
    <p:sldId id="292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3023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AE21A-CD7F-734B-A4C0-A505B2B3648F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EB6CD-CCD2-5D41-A9A9-B70F3C0DC3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85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2/20/23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Module. Méthodologie de travail et terminologie (2) Cours 3. Rédaction d’un rapport de stage  Dr. Fatima BENAISSA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2/20/23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Module. Méthodologie de travail et terminologie (2) Cours 3. Rédaction d’un rapport de stage  Dr. Fatima BENAISSA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9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2/20/23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Module. Méthodologie de travail et terminologie (2) Cours 3. Rédaction d’un rapport de stage  Dr. Fatima BENAISSA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6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2/20/23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Module. Méthodologie de travail et terminologie (2) Cours 3. Rédaction d’un rapport de stage  Dr. Fatima BENAISSA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56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2/20/23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Module. Méthodologie de travail et terminologie (2) Cours 3. Rédaction d’un rapport de stage  Dr. Fatima BENAISSA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99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2/20/23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Module. Méthodologie de travail et terminologie (2) Cours 3. Rédaction d’un rapport de stage  Dr. Fatima BENAISSA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683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2/20/23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Module. Méthodologie de travail et terminologie (2) Cours 3. Rédaction d’un rapport de stage  Dr. Fatima BENAISSA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37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2/20/23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Module. Méthodologie de travail et terminologie (2) Cours 3. Rédaction d’un rapport de stage  Dr. Fatima BENAISSA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85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2/20/23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Module. Méthodologie de travail et terminologie (2) Cours 3. Rédaction d’un rapport de stage  Dr. Fatima BENAISSA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2/20/23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Module. Méthodologie de travail et terminologie (2) Cours 3. Rédaction d’un rapport de stage  Dr. Fatima BENAISSA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7658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2/20/23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Module. Méthodologie de travail et terminologie (2) Cours 3. Rédaction d’un rapport de stage  Dr. Fatima BENAISSA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50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2/20/23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Module. Méthodologie de travail et terminologie (2) Cours 3. Rédaction d’un rapport de stage  Dr. Fatima BENAISSA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90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68BE3-E895-2444-A144-CC4A50939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1371600"/>
            <a:ext cx="8637073" cy="2021825"/>
          </a:xfrm>
        </p:spPr>
        <p:txBody>
          <a:bodyPr>
            <a:normAutofit fontScale="90000"/>
          </a:bodyPr>
          <a:lstStyle/>
          <a:p>
            <a:r>
              <a:rPr lang="fr-FR" sz="4700" b="1" dirty="0">
                <a:latin typeface="Helvetica" pitchFamily="2" charset="0"/>
              </a:rPr>
              <a:t>Module. Biologie végétale</a:t>
            </a:r>
            <a:br>
              <a:rPr lang="fr-FR" sz="3200" dirty="0">
                <a:latin typeface="Helvetica" pitchFamily="2" charset="0"/>
              </a:rPr>
            </a:br>
            <a:r>
              <a:rPr lang="fr-FR" sz="2400" b="1" dirty="0">
                <a:latin typeface="Helvetica" pitchFamily="2" charset="0"/>
              </a:rPr>
              <a:t>Chapitre 2. Tissus végétaux chez les </a:t>
            </a:r>
            <a:r>
              <a:rPr lang="fr-FR" sz="2400" b="1" dirty="0" err="1">
                <a:latin typeface="Helvetica" pitchFamily="2" charset="0"/>
              </a:rPr>
              <a:t>ANGIOSPERMes</a:t>
            </a:r>
            <a:r>
              <a:rPr lang="fr-FR" sz="2400" b="1" dirty="0">
                <a:latin typeface="Helvetica" pitchFamily="2" charset="0"/>
              </a:rPr>
              <a:t> </a:t>
            </a:r>
            <a:br>
              <a:rPr lang="fr-FR" sz="2400" dirty="0">
                <a:latin typeface="Helvetica" pitchFamily="2" charset="0"/>
              </a:rPr>
            </a:br>
            <a:r>
              <a:rPr lang="fr-FR" sz="2000" dirty="0">
                <a:latin typeface="Helvetica" pitchFamily="2" charset="0"/>
              </a:rPr>
              <a:t>Partie (2). Formations (tissus) Secondaires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6E06FA-8F22-6743-8F38-C69DF756B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617839"/>
            <a:ext cx="8637073" cy="1600203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600" dirty="0">
              <a:latin typeface="Helvetica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600" dirty="0">
              <a:latin typeface="Helvetica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600" dirty="0">
              <a:latin typeface="Helvetica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600" dirty="0">
              <a:latin typeface="Helvetica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latin typeface="Helvetica" pitchFamily="2" charset="0"/>
              </a:rPr>
              <a:t>1ère année Licence SNV (L1)</a:t>
            </a:r>
            <a:br>
              <a:rPr lang="fr-FR" sz="1600" dirty="0">
                <a:latin typeface="Helvetica" pitchFamily="2" charset="0"/>
              </a:rPr>
            </a:br>
            <a:r>
              <a:rPr lang="fr-FR" sz="1600" dirty="0">
                <a:latin typeface="Helvetica" pitchFamily="2" charset="0"/>
              </a:rPr>
              <a:t>Université de </a:t>
            </a:r>
            <a:r>
              <a:rPr lang="fr-FR" sz="1600" dirty="0" err="1">
                <a:latin typeface="Helvetica" pitchFamily="2" charset="0"/>
              </a:rPr>
              <a:t>Béjaia</a:t>
            </a:r>
            <a:r>
              <a:rPr lang="fr-FR" sz="1600" dirty="0">
                <a:latin typeface="Helvetica" pitchFamily="2" charset="0"/>
              </a:rPr>
              <a:t> (2022/2023)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42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358E-FBBB-FD4C-ADD0-476E296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93" y="879054"/>
            <a:ext cx="9603275" cy="851911"/>
          </a:xfrm>
        </p:spPr>
        <p:txBody>
          <a:bodyPr>
            <a:normAutofit fontScale="90000"/>
          </a:bodyPr>
          <a:lstStyle/>
          <a:p>
            <a:br>
              <a:rPr lang="fr-FR" sz="3600" b="1" dirty="0">
                <a:latin typeface="Helvetica" pitchFamily="2" charset="0"/>
              </a:rPr>
            </a:br>
            <a:r>
              <a:rPr lang="fr-FR" sz="3600" b="1" dirty="0">
                <a:latin typeface="Helvetica" pitchFamily="2" charset="0"/>
              </a:rPr>
              <a:t>2. Tissus conducteurs secondaires </a:t>
            </a:r>
            <a:br>
              <a:rPr lang="fr-FR" b="1" dirty="0">
                <a:latin typeface="Helvetica" pitchFamily="2" charset="0"/>
              </a:rPr>
            </a:br>
            <a:r>
              <a:rPr lang="fr-FR" b="1" dirty="0">
                <a:latin typeface="Helvetica" pitchFamily="2" charset="0"/>
              </a:rPr>
              <a:t>	</a:t>
            </a:r>
            <a:endParaRPr lang="fr-FR" sz="31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505E6-51AE-BF43-B08A-474C5691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6696" y="330370"/>
            <a:ext cx="718157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2/20/23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7682D-2839-3241-AA4A-2CCD3081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834" y="680535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92E1D62-F490-0343-8C01-E44F2048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3329143" cy="475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  <p:pic>
        <p:nvPicPr>
          <p:cNvPr id="1025" name="Picture 1" descr="page23image4069680">
            <a:extLst>
              <a:ext uri="{FF2B5EF4-FFF2-40B4-BE49-F238E27FC236}">
                <a16:creationId xmlns:a16="http://schemas.microsoft.com/office/drawing/2014/main" id="{E3854B40-A301-6D4F-A024-51BEB45AAE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93" y="2486074"/>
            <a:ext cx="9712604" cy="25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6FE523-E7CD-7F42-968A-CFF6F8F76CB3}"/>
              </a:ext>
            </a:extLst>
          </p:cNvPr>
          <p:cNvSpPr/>
          <p:nvPr/>
        </p:nvSpPr>
        <p:spPr>
          <a:xfrm>
            <a:off x="5586911" y="5076193"/>
            <a:ext cx="2433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Helvetica" pitchFamily="2" charset="0"/>
              </a:rPr>
              <a:t>Le centre de la tige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10CBB-6454-074E-A847-64043AE58706}"/>
              </a:ext>
            </a:extLst>
          </p:cNvPr>
          <p:cNvSpPr/>
          <p:nvPr/>
        </p:nvSpPr>
        <p:spPr>
          <a:xfrm>
            <a:off x="4966802" y="1995279"/>
            <a:ext cx="2863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Helvetica" pitchFamily="2" charset="0"/>
              </a:rPr>
              <a:t>La périphérie de la tige </a:t>
            </a:r>
          </a:p>
        </p:txBody>
      </p:sp>
    </p:spTree>
    <p:extLst>
      <p:ext uri="{BB962C8B-B14F-4D97-AF65-F5344CB8AC3E}">
        <p14:creationId xmlns:p14="http://schemas.microsoft.com/office/powerpoint/2010/main" val="135834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358E-FBBB-FD4C-ADD0-476E296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93" y="998322"/>
            <a:ext cx="9603275" cy="851911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Helvetica" pitchFamily="2" charset="0"/>
              </a:rPr>
              <a:t>2. Tissus conducteurs secondaires </a:t>
            </a:r>
            <a:br>
              <a:rPr lang="fr-FR" b="1" dirty="0">
                <a:latin typeface="Helvetica" pitchFamily="2" charset="0"/>
              </a:rPr>
            </a:br>
            <a:r>
              <a:rPr lang="fr-FR" b="1" dirty="0">
                <a:latin typeface="Helvetica" pitchFamily="2" charset="0"/>
              </a:rPr>
              <a:t>	</a:t>
            </a:r>
            <a:r>
              <a:rPr lang="fr-FR" sz="3100" b="1" dirty="0">
                <a:latin typeface="Helvetica" pitchFamily="2" charset="0"/>
              </a:rPr>
              <a:t>2.1. Xylème secondaire </a:t>
            </a:r>
            <a:endParaRPr lang="fr-FR" sz="31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505E6-51AE-BF43-B08A-474C5691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6696" y="330370"/>
            <a:ext cx="718157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2/20/23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7682D-2839-3241-AA4A-2CCD3081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834" y="680535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92E1D62-F490-0343-8C01-E44F2048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3329143" cy="475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3836103-AB6F-3C45-93FC-EAA1C9E5A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endParaRPr lang="fr-FR" sz="2400" dirty="0">
              <a:latin typeface="Helvetica" pitchFamily="2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Le xylème secondaire (le bois) se développe vers l’intérieur.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Il a une croissance rythmique centripète, synchronisée avec les saisons.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Il forme donc des couches annuelles.</a:t>
            </a:r>
          </a:p>
          <a:p>
            <a:pPr marL="0" indent="0" algn="just">
              <a:buNone/>
            </a:pPr>
            <a:br>
              <a:rPr lang="fr-FR" sz="2400" dirty="0">
                <a:latin typeface="Helvetica" pitchFamily="2" charset="0"/>
              </a:rPr>
            </a:br>
            <a:endParaRPr lang="fr-FR" sz="2400" dirty="0">
              <a:latin typeface="Helvetica" pitchFamily="2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23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358E-FBBB-FD4C-ADD0-476E296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93" y="998322"/>
            <a:ext cx="9603275" cy="851911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Helvetica" pitchFamily="2" charset="0"/>
              </a:rPr>
              <a:t>2. Tissus conducteurs secondaires </a:t>
            </a:r>
            <a:br>
              <a:rPr lang="fr-FR" b="1" dirty="0">
                <a:latin typeface="Helvetica" pitchFamily="2" charset="0"/>
              </a:rPr>
            </a:br>
            <a:r>
              <a:rPr lang="fr-FR" b="1" dirty="0">
                <a:latin typeface="Helvetica" pitchFamily="2" charset="0"/>
              </a:rPr>
              <a:t>	</a:t>
            </a:r>
            <a:r>
              <a:rPr lang="fr-FR" sz="3100" b="1" dirty="0">
                <a:latin typeface="Helvetica" pitchFamily="2" charset="0"/>
              </a:rPr>
              <a:t>2.2. Phloème secondaire </a:t>
            </a:r>
            <a:endParaRPr lang="fr-FR" sz="31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5DD50-A623-E14C-99B5-75F88C7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dirty="0">
              <a:latin typeface="Helvetica" pitchFamily="2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Le phloème est disposé vers l’extérieur.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Sa formation, </a:t>
            </a:r>
            <a:r>
              <a:rPr lang="fr-FR" sz="2400" b="1" i="1" dirty="0">
                <a:latin typeface="Helvetica" pitchFamily="2" charset="0"/>
              </a:rPr>
              <a:t>centrifuge</a:t>
            </a:r>
            <a:r>
              <a:rPr lang="fr-FR" sz="2400" dirty="0">
                <a:latin typeface="Helvetica" pitchFamily="2" charset="0"/>
              </a:rPr>
              <a:t>, est rythmique et donne des couches </a:t>
            </a:r>
            <a:r>
              <a:rPr lang="fr-FR" sz="2400" b="1" i="1" dirty="0">
                <a:latin typeface="Helvetica" pitchFamily="2" charset="0"/>
              </a:rPr>
              <a:t>concentriques minces </a:t>
            </a:r>
            <a:r>
              <a:rPr lang="fr-FR" sz="2400" dirty="0">
                <a:latin typeface="Helvetica" pitchFamily="2" charset="0"/>
              </a:rPr>
              <a:t>de </a:t>
            </a:r>
            <a:r>
              <a:rPr lang="fr-FR" sz="2400" b="1" i="1" dirty="0">
                <a:latin typeface="Helvetica" pitchFamily="2" charset="0"/>
              </a:rPr>
              <a:t>cellules aplaties</a:t>
            </a:r>
            <a:r>
              <a:rPr lang="fr-FR" sz="2400" dirty="0">
                <a:latin typeface="Helvetica" pitchFamily="2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Ces couches ressemblent à des feuilles d’un livre, d’où le nom de </a:t>
            </a:r>
            <a:r>
              <a:rPr lang="fr-FR" sz="2400" b="1" i="1" dirty="0">
                <a:latin typeface="Helvetica" pitchFamily="2" charset="0"/>
              </a:rPr>
              <a:t>liber</a:t>
            </a:r>
            <a:r>
              <a:rPr lang="fr-FR" sz="2400" dirty="0">
                <a:latin typeface="Helvetica" pitchFamily="2" charset="0"/>
              </a:rPr>
              <a:t> (= livre). </a:t>
            </a:r>
          </a:p>
          <a:p>
            <a:pPr marL="0" indent="0" algn="just">
              <a:buNone/>
            </a:pPr>
            <a:endParaRPr lang="fr-FR" sz="2400" dirty="0">
              <a:latin typeface="Helvetica" pitchFamily="2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505E6-51AE-BF43-B08A-474C5691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6696" y="330370"/>
            <a:ext cx="718157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2/20/23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7682D-2839-3241-AA4A-2CCD3081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834" y="680535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92E1D62-F490-0343-8C01-E44F2048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3329143" cy="475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</p:spTree>
    <p:extLst>
      <p:ext uri="{BB962C8B-B14F-4D97-AF65-F5344CB8AC3E}">
        <p14:creationId xmlns:p14="http://schemas.microsoft.com/office/powerpoint/2010/main" val="419403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358E-FBBB-FD4C-ADD0-476E296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211866"/>
            <a:ext cx="9603275" cy="638367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Helvetica" pitchFamily="2" charset="0"/>
              </a:rPr>
              <a:t>3. Tissus protecteurs secondaires </a:t>
            </a:r>
            <a:endParaRPr lang="fr-FR" sz="31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5DD50-A623-E14C-99B5-75F88C7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fr-FR" sz="2400" dirty="0">
              <a:latin typeface="Helvetica" pitchFamily="2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Les tissus protecteurs secondaires proviennent du </a:t>
            </a:r>
            <a:r>
              <a:rPr lang="fr-FR" sz="2400" b="1" i="1" dirty="0">
                <a:latin typeface="Helvetica" pitchFamily="2" charset="0"/>
              </a:rPr>
              <a:t>phellogène</a:t>
            </a:r>
            <a:r>
              <a:rPr lang="fr-FR" sz="2400" dirty="0">
                <a:latin typeface="Helvetica" pitchFamily="2" charset="0"/>
              </a:rPr>
              <a:t> (=assise </a:t>
            </a:r>
            <a:r>
              <a:rPr lang="fr-FR" sz="2400" dirty="0" err="1">
                <a:latin typeface="Helvetica" pitchFamily="2" charset="0"/>
              </a:rPr>
              <a:t>subéro-phellodermique</a:t>
            </a:r>
            <a:r>
              <a:rPr lang="fr-FR" sz="2400" dirty="0">
                <a:latin typeface="Helvetica" pitchFamily="2" charset="0"/>
              </a:rPr>
              <a:t>).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Ce même </a:t>
            </a:r>
            <a:r>
              <a:rPr lang="fr-FR" sz="2400" b="1" i="1" dirty="0">
                <a:latin typeface="Helvetica" pitchFamily="2" charset="0"/>
              </a:rPr>
              <a:t>phellogène</a:t>
            </a:r>
            <a:r>
              <a:rPr lang="fr-FR" sz="2400" dirty="0">
                <a:latin typeface="Helvetica" pitchFamily="2" charset="0"/>
              </a:rPr>
              <a:t> dont l’origine est due à un phénomène de </a:t>
            </a:r>
            <a:r>
              <a:rPr lang="fr-FR" sz="2400" b="1" i="1" dirty="0">
                <a:latin typeface="Helvetica" pitchFamily="2" charset="0"/>
              </a:rPr>
              <a:t>dédifférenciation</a:t>
            </a:r>
            <a:r>
              <a:rPr lang="fr-FR" sz="2400" dirty="0">
                <a:latin typeface="Helvetica" pitchFamily="2" charset="0"/>
              </a:rPr>
              <a:t> souvent du </a:t>
            </a:r>
            <a:r>
              <a:rPr lang="fr-FR" sz="2400" b="1" i="1" dirty="0">
                <a:latin typeface="Helvetica" pitchFamily="2" charset="0"/>
              </a:rPr>
              <a:t>parenchyme cortical</a:t>
            </a:r>
            <a:r>
              <a:rPr lang="fr-FR" sz="2400" dirty="0">
                <a:latin typeface="Helvetica" pitchFamily="2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Le </a:t>
            </a:r>
            <a:r>
              <a:rPr lang="fr-FR" sz="2400" b="1" i="1" dirty="0">
                <a:latin typeface="Helvetica" pitchFamily="2" charset="0"/>
              </a:rPr>
              <a:t>phellogène</a:t>
            </a:r>
            <a:r>
              <a:rPr lang="fr-FR" sz="2400" dirty="0">
                <a:latin typeface="Helvetica" pitchFamily="2" charset="0"/>
              </a:rPr>
              <a:t> produit le liège (</a:t>
            </a:r>
            <a:r>
              <a:rPr lang="fr-FR" sz="2400" b="1" i="1" dirty="0">
                <a:latin typeface="Helvetica" pitchFamily="2" charset="0"/>
              </a:rPr>
              <a:t>suber</a:t>
            </a:r>
            <a:r>
              <a:rPr lang="fr-FR" sz="2400" dirty="0">
                <a:latin typeface="Helvetica" pitchFamily="2" charset="0"/>
              </a:rPr>
              <a:t>) vers l’extérieur et le </a:t>
            </a:r>
            <a:r>
              <a:rPr lang="fr-FR" sz="2400" b="1" i="1" dirty="0">
                <a:latin typeface="Helvetica" pitchFamily="2" charset="0"/>
              </a:rPr>
              <a:t>phelloderme</a:t>
            </a:r>
            <a:r>
              <a:rPr lang="fr-FR" sz="2400" dirty="0">
                <a:latin typeface="Helvetica" pitchFamily="2" charset="0"/>
              </a:rPr>
              <a:t> vers l’intérieur. </a:t>
            </a:r>
          </a:p>
          <a:p>
            <a:pPr marL="0" indent="0" algn="just">
              <a:buNone/>
            </a:pPr>
            <a:endParaRPr lang="fr-FR" sz="2400" dirty="0">
              <a:latin typeface="Helvetica" pitchFamily="2" charset="0"/>
            </a:endParaRPr>
          </a:p>
          <a:p>
            <a:pPr marL="0" indent="0" algn="just">
              <a:buNone/>
            </a:pPr>
            <a:endParaRPr lang="fr-FR" sz="2400" dirty="0">
              <a:latin typeface="Helvetica" pitchFamily="2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505E6-51AE-BF43-B08A-474C5691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6696" y="330370"/>
            <a:ext cx="718157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2/20/23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7682D-2839-3241-AA4A-2CCD3081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834" y="680535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92E1D62-F490-0343-8C01-E44F2048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3329143" cy="475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</p:spTree>
    <p:extLst>
      <p:ext uri="{BB962C8B-B14F-4D97-AF65-F5344CB8AC3E}">
        <p14:creationId xmlns:p14="http://schemas.microsoft.com/office/powerpoint/2010/main" val="32206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358E-FBBB-FD4C-ADD0-476E296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93" y="998322"/>
            <a:ext cx="9603275" cy="851911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Helvetica" pitchFamily="2" charset="0"/>
              </a:rPr>
              <a:t>3. Tissus protecteurs secondaires </a:t>
            </a:r>
            <a:br>
              <a:rPr lang="fr-FR" b="1" dirty="0">
                <a:latin typeface="Helvetica" pitchFamily="2" charset="0"/>
              </a:rPr>
            </a:br>
            <a:r>
              <a:rPr lang="fr-FR" b="1" dirty="0">
                <a:latin typeface="Helvetica" pitchFamily="2" charset="0"/>
              </a:rPr>
              <a:t>	</a:t>
            </a:r>
            <a:r>
              <a:rPr lang="fr-FR" sz="3100" b="1" dirty="0">
                <a:latin typeface="Helvetica" pitchFamily="2" charset="0"/>
              </a:rPr>
              <a:t>3.1. </a:t>
            </a:r>
            <a:r>
              <a:rPr lang="fr-FR" b="1" dirty="0" err="1">
                <a:latin typeface="Helvetica" pitchFamily="2" charset="0"/>
              </a:rPr>
              <a:t>périderme</a:t>
            </a:r>
            <a:endParaRPr lang="fr-FR" sz="31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5DD50-A623-E14C-99B5-75F88C7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fr-FR" dirty="0">
                <a:latin typeface="Helvetica" pitchFamily="2" charset="0"/>
              </a:rPr>
              <a:t>L’épiderme disparaît quand les tissus secondaires apparaissent. Il y a donc un nouveau tissu de surface = le </a:t>
            </a:r>
            <a:r>
              <a:rPr lang="fr-FR" dirty="0" err="1">
                <a:latin typeface="Helvetica" pitchFamily="2" charset="0"/>
              </a:rPr>
              <a:t>périderme</a:t>
            </a:r>
            <a:r>
              <a:rPr lang="fr-FR" dirty="0">
                <a:latin typeface="Helvetica" pitchFamily="2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>
                <a:latin typeface="Helvetica" pitchFamily="2" charset="0"/>
              </a:rPr>
              <a:t>Le </a:t>
            </a:r>
            <a:r>
              <a:rPr lang="fr-FR" dirty="0" err="1">
                <a:latin typeface="Helvetica" pitchFamily="2" charset="0"/>
              </a:rPr>
              <a:t>périderme</a:t>
            </a:r>
            <a:r>
              <a:rPr lang="fr-FR" dirty="0">
                <a:latin typeface="Helvetica" pitchFamily="2" charset="0"/>
              </a:rPr>
              <a:t> se compose de 3 parties:</a:t>
            </a:r>
          </a:p>
          <a:p>
            <a:pPr algn="just">
              <a:buFont typeface="Wingdings" pitchFamily="2" charset="2"/>
              <a:buChar char="v"/>
            </a:pPr>
            <a:r>
              <a:rPr lang="fr-FR" dirty="0">
                <a:latin typeface="Helvetica" pitchFamily="2" charset="0"/>
              </a:rPr>
              <a:t>Tout d'abord, le </a:t>
            </a:r>
            <a:r>
              <a:rPr lang="fr-FR" b="1" i="1" dirty="0">
                <a:latin typeface="Helvetica" pitchFamily="2" charset="0"/>
              </a:rPr>
              <a:t>phellogène</a:t>
            </a:r>
            <a:r>
              <a:rPr lang="fr-FR" dirty="0">
                <a:latin typeface="Helvetica" pitchFamily="2" charset="0"/>
              </a:rPr>
              <a:t> apparaît. C'est le lieu de naissance des tissus secondaires qui remplaceront les tissus épidermiques de la croissance primaire. </a:t>
            </a:r>
          </a:p>
          <a:p>
            <a:pPr algn="just">
              <a:buFont typeface="Wingdings" pitchFamily="2" charset="2"/>
              <a:buChar char="v"/>
            </a:pPr>
            <a:r>
              <a:rPr lang="fr-FR" dirty="0">
                <a:latin typeface="Helvetica" pitchFamily="2" charset="0"/>
              </a:rPr>
              <a:t>Le phellogène se développe vers les deux sens : </a:t>
            </a:r>
          </a:p>
          <a:p>
            <a:pPr lvl="1" algn="just">
              <a:buFont typeface="Wingdings" pitchFamily="2" charset="2"/>
              <a:buChar char="ü"/>
            </a:pPr>
            <a:r>
              <a:rPr lang="fr-FR" b="1" i="1" dirty="0">
                <a:latin typeface="Helvetica" pitchFamily="2" charset="0"/>
              </a:rPr>
              <a:t>vers l’extérieur </a:t>
            </a:r>
            <a:r>
              <a:rPr lang="fr-FR" dirty="0">
                <a:latin typeface="Helvetica" pitchFamily="2" charset="0"/>
              </a:rPr>
              <a:t>pour donner le </a:t>
            </a:r>
            <a:r>
              <a:rPr lang="fr-FR" b="1" i="1" dirty="0">
                <a:latin typeface="Helvetica" pitchFamily="2" charset="0"/>
              </a:rPr>
              <a:t>liège</a:t>
            </a:r>
            <a:r>
              <a:rPr lang="fr-FR" dirty="0">
                <a:latin typeface="Helvetica" pitchFamily="2" charset="0"/>
              </a:rPr>
              <a:t>, </a:t>
            </a:r>
          </a:p>
          <a:p>
            <a:pPr lvl="1" algn="just">
              <a:buFont typeface="Wingdings" pitchFamily="2" charset="2"/>
              <a:buChar char="ü"/>
            </a:pPr>
            <a:r>
              <a:rPr lang="fr-FR" dirty="0">
                <a:latin typeface="Helvetica" pitchFamily="2" charset="0"/>
              </a:rPr>
              <a:t>et </a:t>
            </a:r>
            <a:r>
              <a:rPr lang="fr-FR" b="1" i="1" dirty="0">
                <a:latin typeface="Helvetica" pitchFamily="2" charset="0"/>
              </a:rPr>
              <a:t>vers l’intérieur </a:t>
            </a:r>
            <a:r>
              <a:rPr lang="fr-FR" dirty="0">
                <a:latin typeface="Helvetica" pitchFamily="2" charset="0"/>
              </a:rPr>
              <a:t>pour donner le </a:t>
            </a:r>
            <a:r>
              <a:rPr lang="fr-FR" b="1" i="1" dirty="0">
                <a:latin typeface="Helvetica" pitchFamily="2" charset="0"/>
              </a:rPr>
              <a:t>phelloderme</a:t>
            </a:r>
            <a:r>
              <a:rPr lang="fr-FR" dirty="0">
                <a:latin typeface="Helvetica" pitchFamily="2" charset="0"/>
              </a:rPr>
              <a:t>. </a:t>
            </a:r>
            <a:endParaRPr lang="fr-FR" sz="2200" dirty="0">
              <a:latin typeface="Helvetica" pitchFamily="2" charset="0"/>
            </a:endParaRPr>
          </a:p>
          <a:p>
            <a:pPr marL="0" indent="0" algn="just">
              <a:buNone/>
            </a:pPr>
            <a:endParaRPr lang="fr-FR" sz="2400" dirty="0">
              <a:latin typeface="Helvetica" pitchFamily="2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505E6-51AE-BF43-B08A-474C5691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6696" y="330370"/>
            <a:ext cx="718157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2/20/23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7682D-2839-3241-AA4A-2CCD3081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834" y="680535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92E1D62-F490-0343-8C01-E44F2048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3329143" cy="475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</p:spTree>
    <p:extLst>
      <p:ext uri="{BB962C8B-B14F-4D97-AF65-F5344CB8AC3E}">
        <p14:creationId xmlns:p14="http://schemas.microsoft.com/office/powerpoint/2010/main" val="1025108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358E-FBBB-FD4C-ADD0-476E296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93" y="998322"/>
            <a:ext cx="9603275" cy="851911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Helvetica" pitchFamily="2" charset="0"/>
              </a:rPr>
              <a:t>3. Tissus protecteurs secondaires </a:t>
            </a:r>
            <a:br>
              <a:rPr lang="fr-FR" b="1" dirty="0">
                <a:latin typeface="Helvetica" pitchFamily="2" charset="0"/>
              </a:rPr>
            </a:br>
            <a:r>
              <a:rPr lang="fr-FR" b="1" dirty="0">
                <a:latin typeface="Helvetica" pitchFamily="2" charset="0"/>
              </a:rPr>
              <a:t>	</a:t>
            </a:r>
            <a:r>
              <a:rPr lang="fr-FR" sz="3100" b="1" dirty="0">
                <a:latin typeface="Helvetica" pitchFamily="2" charset="0"/>
              </a:rPr>
              <a:t>3.2. </a:t>
            </a:r>
            <a:r>
              <a:rPr lang="fr-FR" b="1" dirty="0">
                <a:latin typeface="Helvetica" pitchFamily="2" charset="0"/>
              </a:rPr>
              <a:t>Suber</a:t>
            </a:r>
            <a:endParaRPr lang="fr-FR" sz="31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5DD50-A623-E14C-99B5-75F88C7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Le suber (ou liège) est le deuxième </a:t>
            </a:r>
            <a:r>
              <a:rPr lang="fr-FR" sz="2400" b="1" i="1" dirty="0">
                <a:latin typeface="Helvetica" pitchFamily="2" charset="0"/>
              </a:rPr>
              <a:t>tissu de remplacement </a:t>
            </a:r>
            <a:r>
              <a:rPr lang="fr-FR" sz="2400" dirty="0">
                <a:latin typeface="Helvetica" pitchFamily="2" charset="0"/>
              </a:rPr>
              <a:t>des cellules </a:t>
            </a:r>
            <a:r>
              <a:rPr lang="fr-FR" sz="2400" b="1" i="1" dirty="0">
                <a:latin typeface="Helvetica" pitchFamily="2" charset="0"/>
              </a:rPr>
              <a:t>épidermiques</a:t>
            </a:r>
            <a:r>
              <a:rPr lang="fr-FR" sz="2400" dirty="0">
                <a:latin typeface="Helvetica" pitchFamily="2" charset="0"/>
              </a:rPr>
              <a:t> ; il peut également </a:t>
            </a:r>
            <a:r>
              <a:rPr lang="fr-FR" sz="2400" b="1" i="1" dirty="0">
                <a:latin typeface="Helvetica" pitchFamily="2" charset="0"/>
              </a:rPr>
              <a:t>remplacer l’assise pilifère</a:t>
            </a:r>
            <a:r>
              <a:rPr lang="fr-FR" sz="2400" dirty="0">
                <a:latin typeface="Helvetica" pitchFamily="2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En effet le suber n’est jamais présent dès le départ, mais apparait au niveau d’organe subissant une </a:t>
            </a:r>
            <a:r>
              <a:rPr lang="fr-FR" sz="2400" b="1" i="1" dirty="0">
                <a:latin typeface="Helvetica" pitchFamily="2" charset="0"/>
              </a:rPr>
              <a:t>croissance en épaisseur </a:t>
            </a:r>
            <a:r>
              <a:rPr lang="fr-FR" sz="2400" dirty="0">
                <a:latin typeface="Helvetica" pitchFamily="2" charset="0"/>
              </a:rPr>
              <a:t>; sur les tiges et les racines.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La formation du suber nécessite la </a:t>
            </a:r>
            <a:r>
              <a:rPr lang="fr-FR" sz="2400" b="1" i="1" dirty="0" err="1">
                <a:latin typeface="Helvetica" pitchFamily="2" charset="0"/>
              </a:rPr>
              <a:t>subérification</a:t>
            </a:r>
            <a:r>
              <a:rPr lang="fr-FR" sz="2400" b="1" i="1" dirty="0">
                <a:latin typeface="Helvetica" pitchFamily="2" charset="0"/>
              </a:rPr>
              <a:t> des cellules </a:t>
            </a:r>
            <a:r>
              <a:rPr lang="fr-FR" sz="2400" dirty="0">
                <a:latin typeface="Helvetica" pitchFamily="2" charset="0"/>
              </a:rPr>
              <a:t>qui le constitue, (la cellulose s’imprègne de </a:t>
            </a:r>
            <a:r>
              <a:rPr lang="fr-FR" sz="2400" b="1" i="1" dirty="0">
                <a:latin typeface="Helvetica" pitchFamily="2" charset="0"/>
              </a:rPr>
              <a:t>subérine </a:t>
            </a:r>
            <a:r>
              <a:rPr lang="fr-FR" sz="2400" dirty="0">
                <a:latin typeface="Helvetica" pitchFamily="2" charset="0"/>
              </a:rPr>
              <a:t>ceci induisant leur mort). </a:t>
            </a:r>
          </a:p>
          <a:p>
            <a:pPr marL="0" indent="0" algn="just">
              <a:buNone/>
            </a:pPr>
            <a:endParaRPr lang="fr-FR" sz="2400" dirty="0">
              <a:latin typeface="Helvetica" pitchFamily="2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505E6-51AE-BF43-B08A-474C5691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6696" y="330370"/>
            <a:ext cx="718157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2/20/23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7682D-2839-3241-AA4A-2CCD3081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834" y="680535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92E1D62-F490-0343-8C01-E44F2048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3329143" cy="475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</p:spTree>
    <p:extLst>
      <p:ext uri="{BB962C8B-B14F-4D97-AF65-F5344CB8AC3E}">
        <p14:creationId xmlns:p14="http://schemas.microsoft.com/office/powerpoint/2010/main" val="485291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9D41E-7A00-DC49-A263-B45FC145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261720"/>
            <a:ext cx="9603275" cy="596898"/>
          </a:xfrm>
        </p:spPr>
        <p:txBody>
          <a:bodyPr/>
          <a:lstStyle/>
          <a:p>
            <a:pPr algn="l"/>
            <a:r>
              <a:rPr lang="fr-FR" b="1" dirty="0">
                <a:latin typeface="Helvetica" pitchFamily="2" charset="0"/>
              </a:rPr>
              <a:t>Bibliographie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0D2727-EEDE-DF40-A7B9-A12935EB4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b="1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fr-FR" b="1" dirty="0">
                <a:latin typeface="Helvetica" pitchFamily="2" charset="0"/>
              </a:rPr>
              <a:t>A</a:t>
            </a:r>
            <a:r>
              <a:rPr lang="fr-FR" dirty="0">
                <a:latin typeface="Helvetica" pitchFamily="2" charset="0"/>
              </a:rPr>
              <a:t>BBACI H et BACHIR S., 2023. Cours de biologie végétale: Les tissus végétaux chez les angiospermes. 27 p.  </a:t>
            </a:r>
          </a:p>
          <a:p>
            <a:pPr marL="0" indent="0">
              <a:buNone/>
            </a:pPr>
            <a:r>
              <a:rPr lang="fr-FR" b="1" dirty="0">
                <a:latin typeface="Helvetica" pitchFamily="2" charset="0"/>
              </a:rPr>
              <a:t>B</a:t>
            </a:r>
            <a:r>
              <a:rPr lang="fr-FR" dirty="0">
                <a:latin typeface="Helvetica" pitchFamily="2" charset="0"/>
              </a:rPr>
              <a:t>OUZID S., 2018. Cours de biologie végétale. Université les Frères </a:t>
            </a:r>
            <a:r>
              <a:rPr lang="fr-FR" dirty="0" err="1">
                <a:latin typeface="Helvetica" pitchFamily="2" charset="0"/>
              </a:rPr>
              <a:t>Mentouri</a:t>
            </a:r>
            <a:r>
              <a:rPr lang="fr-FR" dirty="0">
                <a:latin typeface="Helvetica" pitchFamily="2" charset="0"/>
              </a:rPr>
              <a:t> Constantine 1. 82p. </a:t>
            </a:r>
          </a:p>
          <a:p>
            <a:pPr marL="0" indent="0">
              <a:buNone/>
            </a:pPr>
            <a:r>
              <a:rPr lang="fr-FR" dirty="0">
                <a:latin typeface="Helvetica" pitchFamily="2" charset="0"/>
              </a:rPr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9EE317-831A-0E4A-8BD8-F43BD5D9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6330" y="330370"/>
            <a:ext cx="658523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2/20/23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EA706F-78D5-0747-991E-A7D5D894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834" y="638508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4BD2F9A-86AB-C343-B520-3A06C594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3408656" cy="4658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</p:spTree>
    <p:extLst>
      <p:ext uri="{BB962C8B-B14F-4D97-AF65-F5344CB8AC3E}">
        <p14:creationId xmlns:p14="http://schemas.microsoft.com/office/powerpoint/2010/main" val="145639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0B93C-3E5A-BC44-B3EA-4FC21061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600" b="1" dirty="0">
                <a:latin typeface="Helvetica" pitchFamily="2" charset="0"/>
              </a:rPr>
              <a:t>Plan du cours (Formations (tissus) secondaires):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592A03-F68B-EA4B-AD30-F307F3166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FR" sz="2800" dirty="0">
                <a:latin typeface="Helvetica" pitchFamily="2" charset="0"/>
              </a:rPr>
              <a:t>Méristèmes secondaires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latin typeface="Helvetica" pitchFamily="2" charset="0"/>
              </a:rPr>
              <a:t>	</a:t>
            </a:r>
            <a:r>
              <a:rPr lang="fr-FR" sz="2600" dirty="0">
                <a:solidFill>
                  <a:srgbClr val="C00000"/>
                </a:solidFill>
                <a:latin typeface="Helvetica" pitchFamily="2" charset="0"/>
              </a:rPr>
              <a:t>1.1. </a:t>
            </a:r>
            <a:r>
              <a:rPr lang="fr-FR" sz="2600" dirty="0">
                <a:latin typeface="Helvetica" pitchFamily="2" charset="0"/>
              </a:rPr>
              <a:t>Cambium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dirty="0">
                <a:latin typeface="Helvetica" pitchFamily="2" charset="0"/>
              </a:rPr>
              <a:t>	</a:t>
            </a:r>
            <a:r>
              <a:rPr lang="fr-FR" sz="2600" dirty="0">
                <a:solidFill>
                  <a:srgbClr val="C00000"/>
                </a:solidFill>
                <a:latin typeface="Helvetica" pitchFamily="2" charset="0"/>
              </a:rPr>
              <a:t>1.2.</a:t>
            </a:r>
            <a:r>
              <a:rPr lang="fr-FR" sz="2600" dirty="0">
                <a:latin typeface="Helvetica" pitchFamily="2" charset="0"/>
              </a:rPr>
              <a:t> </a:t>
            </a:r>
            <a:r>
              <a:rPr lang="fr-FR" sz="2600" dirty="0" err="1">
                <a:latin typeface="Helvetica" pitchFamily="2" charset="0"/>
              </a:rPr>
              <a:t>Phéllogène</a:t>
            </a:r>
            <a:r>
              <a:rPr lang="fr-FR" sz="2600" dirty="0">
                <a:latin typeface="Helvetica" pitchFamily="2" charset="0"/>
              </a:rPr>
              <a:t>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FR" sz="2800" dirty="0">
                <a:latin typeface="Helvetica" pitchFamily="2" charset="0"/>
              </a:rPr>
              <a:t>Tissus conducteurs secondaires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2400" dirty="0">
                <a:solidFill>
                  <a:srgbClr val="C00000"/>
                </a:solidFill>
                <a:latin typeface="Helvetica" pitchFamily="2" charset="0"/>
              </a:rPr>
              <a:t>	2.1</a:t>
            </a:r>
            <a:r>
              <a:rPr lang="fr-FR" sz="2400" dirty="0">
                <a:latin typeface="Helvetica" pitchFamily="2" charset="0"/>
              </a:rPr>
              <a:t>. </a:t>
            </a:r>
            <a:r>
              <a:rPr lang="fr-FR" sz="2400" dirty="0" err="1">
                <a:latin typeface="Helvetica" pitchFamily="2" charset="0"/>
              </a:rPr>
              <a:t>Xylème</a:t>
            </a:r>
            <a:r>
              <a:rPr lang="fr-FR" sz="2400" dirty="0">
                <a:latin typeface="Helvetica" pitchFamily="2" charset="0"/>
              </a:rPr>
              <a:t> secondaire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2400" dirty="0">
                <a:solidFill>
                  <a:srgbClr val="C00000"/>
                </a:solidFill>
                <a:latin typeface="Helvetica" pitchFamily="2" charset="0"/>
              </a:rPr>
              <a:t>	2.2. </a:t>
            </a:r>
            <a:r>
              <a:rPr lang="fr-FR" sz="2400" dirty="0">
                <a:latin typeface="Helvetica" pitchFamily="2" charset="0"/>
              </a:rPr>
              <a:t>Phloème secondaire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fr-FR" sz="2800" dirty="0">
                <a:latin typeface="Helvetica" pitchFamily="2" charset="0"/>
              </a:rPr>
              <a:t>Tissus protecteurs secondaires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Helvetica" pitchFamily="2" charset="0"/>
              </a:rPr>
              <a:t>	</a:t>
            </a:r>
            <a:r>
              <a:rPr lang="fr-FR" sz="2400" dirty="0">
                <a:solidFill>
                  <a:srgbClr val="C00000"/>
                </a:solidFill>
                <a:latin typeface="Helvetica" pitchFamily="2" charset="0"/>
              </a:rPr>
              <a:t>3.1. </a:t>
            </a:r>
            <a:r>
              <a:rPr lang="fr-FR" sz="2400" dirty="0">
                <a:latin typeface="Helvetica" pitchFamily="2" charset="0"/>
              </a:rPr>
              <a:t>Suber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Helvetica" pitchFamily="2" charset="0"/>
              </a:rPr>
              <a:t>	</a:t>
            </a:r>
            <a:r>
              <a:rPr lang="fr-FR" sz="2400" dirty="0">
                <a:solidFill>
                  <a:srgbClr val="C00000"/>
                </a:solidFill>
                <a:latin typeface="Helvetica" pitchFamily="2" charset="0"/>
              </a:rPr>
              <a:t>3.2. </a:t>
            </a:r>
            <a:r>
              <a:rPr lang="fr-FR" sz="2400" dirty="0" err="1">
                <a:latin typeface="Helvetica" pitchFamily="2" charset="0"/>
              </a:rPr>
              <a:t>Périderme</a:t>
            </a:r>
            <a:r>
              <a:rPr lang="fr-FR" sz="2400" dirty="0">
                <a:latin typeface="Helvetica" pitchFamily="2" charset="0"/>
              </a:rPr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945CFE-4FF2-204F-B791-0D9F1943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59556" y="330370"/>
            <a:ext cx="695297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2/20/23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6F8C67-C030-2A48-B632-D1AAFB09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9556" y="677714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358AE0EC-E26A-ED42-B4C3-AF35AF5C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202502"/>
            <a:ext cx="3567682" cy="4752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</p:spTree>
    <p:extLst>
      <p:ext uri="{BB962C8B-B14F-4D97-AF65-F5344CB8AC3E}">
        <p14:creationId xmlns:p14="http://schemas.microsoft.com/office/powerpoint/2010/main" val="243652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2E53AF-D8E0-F24E-83B5-645914D9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>
                <a:latin typeface="Helvetica" pitchFamily="2" charset="0"/>
              </a:rPr>
            </a:br>
            <a:r>
              <a:rPr lang="fr-FR" b="1" dirty="0">
                <a:latin typeface="Helvetica" pitchFamily="2" charset="0"/>
              </a:rPr>
              <a:t>Introduction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32DDF1A-F290-4241-A808-A0267C905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3566" y="2332072"/>
            <a:ext cx="4559300" cy="33147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F12857-72A0-744B-B923-9F2A077E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6939" y="330370"/>
            <a:ext cx="757914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2/20/23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FD2C6E-FFAE-8F41-8490-FA9811E4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0386" y="677714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909EE33-51EA-0F49-9A1F-EDA99A47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202502"/>
            <a:ext cx="3567682" cy="4752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</p:spTree>
    <p:extLst>
      <p:ext uri="{BB962C8B-B14F-4D97-AF65-F5344CB8AC3E}">
        <p14:creationId xmlns:p14="http://schemas.microsoft.com/office/powerpoint/2010/main" val="255930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358E-FBBB-FD4C-ADD0-476E296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49" y="1271656"/>
            <a:ext cx="9603275" cy="656533"/>
          </a:xfrm>
        </p:spPr>
        <p:txBody>
          <a:bodyPr/>
          <a:lstStyle/>
          <a:p>
            <a:pPr algn="l"/>
            <a:r>
              <a:rPr lang="fr-FR" b="1" dirty="0">
                <a:latin typeface="Helvetica" pitchFamily="2" charset="0"/>
              </a:rPr>
              <a:t>1. Méristème secondaire (1)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5DD50-A623-E14C-99B5-75F88C7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Le méristème secondaire est une zone génératrice apparaissant plus tard à maturité de la plante.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Les cellules permettent une </a:t>
            </a:r>
            <a:r>
              <a:rPr lang="fr-FR" sz="2400" b="1" i="1" dirty="0">
                <a:latin typeface="Helvetica" pitchFamily="2" charset="0"/>
              </a:rPr>
              <a:t>croissance en épaisseu</a:t>
            </a:r>
            <a:r>
              <a:rPr lang="fr-FR" sz="2400" dirty="0">
                <a:latin typeface="Helvetica" pitchFamily="2" charset="0"/>
              </a:rPr>
              <a:t>r autour de la tige et des racines des </a:t>
            </a:r>
            <a:r>
              <a:rPr lang="fr-FR" sz="2400" b="1" i="1" dirty="0">
                <a:latin typeface="Helvetica" pitchFamily="2" charset="0"/>
              </a:rPr>
              <a:t>Angiospermes Dicotylédones</a:t>
            </a:r>
            <a:r>
              <a:rPr lang="fr-FR" sz="2400" dirty="0">
                <a:latin typeface="Helvetica" pitchFamily="2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Les méristèmes secondaires sont à </a:t>
            </a:r>
            <a:r>
              <a:rPr lang="fr-FR" sz="2400" b="1" i="1" dirty="0">
                <a:latin typeface="Helvetica" pitchFamily="2" charset="0"/>
              </a:rPr>
              <a:t>l’origine des tissus secondaires</a:t>
            </a:r>
            <a:r>
              <a:rPr lang="fr-FR" sz="2400" dirty="0">
                <a:latin typeface="Helvetica" pitchFamily="2" charset="0"/>
              </a:rPr>
              <a:t>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Ils sont constitués d’assises génératrices sous forme d</a:t>
            </a:r>
            <a:r>
              <a:rPr lang="fr-FR" sz="2400" b="1" i="1" dirty="0">
                <a:latin typeface="Helvetica" pitchFamily="2" charset="0"/>
              </a:rPr>
              <a:t>’anneaux </a:t>
            </a:r>
            <a:r>
              <a:rPr lang="fr-FR" sz="2400" dirty="0">
                <a:latin typeface="Helvetica" pitchFamily="2" charset="0"/>
              </a:rPr>
              <a:t>formés de cellules capables de se </a:t>
            </a:r>
            <a:r>
              <a:rPr lang="fr-FR" sz="2400" b="1" i="1" dirty="0">
                <a:latin typeface="Helvetica" pitchFamily="2" charset="0"/>
              </a:rPr>
              <a:t>diviser rapidement</a:t>
            </a:r>
            <a:r>
              <a:rPr lang="fr-FR" sz="2400" dirty="0">
                <a:latin typeface="Helvetica" pitchFamily="2" charset="0"/>
              </a:rPr>
              <a:t>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505E6-51AE-BF43-B08A-474C5691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7730" y="330370"/>
            <a:ext cx="887123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2/20/23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7682D-2839-3241-AA4A-2CCD3081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834" y="680535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14A8A4C-A212-1440-BEEC-D16D18B8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3706830" cy="5652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</p:spTree>
    <p:extLst>
      <p:ext uri="{BB962C8B-B14F-4D97-AF65-F5344CB8AC3E}">
        <p14:creationId xmlns:p14="http://schemas.microsoft.com/office/powerpoint/2010/main" val="261355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358E-FBBB-FD4C-ADD0-476E296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49" y="1271656"/>
            <a:ext cx="9603275" cy="656533"/>
          </a:xfrm>
        </p:spPr>
        <p:txBody>
          <a:bodyPr/>
          <a:lstStyle/>
          <a:p>
            <a:pPr algn="l"/>
            <a:r>
              <a:rPr lang="fr-FR" b="1" dirty="0">
                <a:latin typeface="Helvetica" pitchFamily="2" charset="0"/>
              </a:rPr>
              <a:t>1. Méristème secondaire (2)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5DD50-A623-E14C-99B5-75F88C7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fr-FR" sz="2400" dirty="0">
              <a:latin typeface="Helvetica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400" dirty="0">
                <a:latin typeface="Helvetica" pitchFamily="2" charset="0"/>
              </a:rPr>
              <a:t>Les cellules du méristème secondaire sont différentes des cellules du méristème primaire par :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latin typeface="Helvetica" pitchFamily="2" charset="0"/>
              </a:rPr>
              <a:t>la </a:t>
            </a:r>
            <a:r>
              <a:rPr lang="fr-FR" sz="2400" b="1" i="1" dirty="0">
                <a:latin typeface="Helvetica" pitchFamily="2" charset="0"/>
              </a:rPr>
              <a:t>forme</a:t>
            </a:r>
            <a:r>
              <a:rPr lang="fr-FR" sz="2400" dirty="0">
                <a:latin typeface="Helvetica" pitchFamily="2" charset="0"/>
              </a:rPr>
              <a:t> (</a:t>
            </a:r>
            <a:r>
              <a:rPr lang="fr-FR" sz="2400" b="1" i="1" dirty="0">
                <a:latin typeface="Helvetica" pitchFamily="2" charset="0"/>
              </a:rPr>
              <a:t>rectangulaire</a:t>
            </a:r>
            <a:r>
              <a:rPr lang="fr-FR" sz="2400" dirty="0">
                <a:latin typeface="Helvetica" pitchFamily="2" charset="0"/>
              </a:rPr>
              <a:t>),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latin typeface="Helvetica" pitchFamily="2" charset="0"/>
              </a:rPr>
              <a:t>et le </a:t>
            </a:r>
            <a:r>
              <a:rPr lang="fr-FR" sz="2400" b="1" i="1" dirty="0">
                <a:latin typeface="Helvetica" pitchFamily="2" charset="0"/>
              </a:rPr>
              <a:t>contenu </a:t>
            </a:r>
            <a:r>
              <a:rPr lang="fr-FR" sz="2400" dirty="0">
                <a:latin typeface="Helvetica" pitchFamily="2" charset="0"/>
              </a:rPr>
              <a:t>cellulaire ; 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fr-FR" sz="2200" b="1" i="1" dirty="0">
                <a:latin typeface="Helvetica" pitchFamily="2" charset="0"/>
              </a:rPr>
              <a:t> une vacuole centrale, 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fr-FR" sz="2200" dirty="0">
                <a:latin typeface="Helvetica" pitchFamily="2" charset="0"/>
              </a:rPr>
              <a:t> et un </a:t>
            </a:r>
            <a:r>
              <a:rPr lang="fr-FR" sz="2200" b="1" i="1" dirty="0">
                <a:latin typeface="Helvetica" pitchFamily="2" charset="0"/>
              </a:rPr>
              <a:t>noyau</a:t>
            </a:r>
            <a:r>
              <a:rPr lang="fr-FR" sz="2200" dirty="0">
                <a:latin typeface="Helvetica" pitchFamily="2" charset="0"/>
              </a:rPr>
              <a:t> qui occupe une </a:t>
            </a:r>
            <a:r>
              <a:rPr lang="fr-FR" sz="2200" b="1" i="1" dirty="0">
                <a:latin typeface="Helvetica" pitchFamily="2" charset="0"/>
              </a:rPr>
              <a:t>position latérale</a:t>
            </a:r>
            <a:r>
              <a:rPr lang="fr-FR" sz="2200" dirty="0">
                <a:latin typeface="Helvetica" pitchFamily="2" charset="0"/>
              </a:rPr>
              <a:t>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505E6-51AE-BF43-B08A-474C5691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3834" y="330370"/>
            <a:ext cx="811019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2/20/23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7682D-2839-3241-AA4A-2CCD3081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834" y="680535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F2E8714-C398-A54B-8794-447EB6BA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3229751" cy="5155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</p:spTree>
    <p:extLst>
      <p:ext uri="{BB962C8B-B14F-4D97-AF65-F5344CB8AC3E}">
        <p14:creationId xmlns:p14="http://schemas.microsoft.com/office/powerpoint/2010/main" val="82985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358E-FBBB-FD4C-ADD0-476E296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49" y="1271656"/>
            <a:ext cx="9603275" cy="656533"/>
          </a:xfrm>
        </p:spPr>
        <p:txBody>
          <a:bodyPr/>
          <a:lstStyle/>
          <a:p>
            <a:pPr algn="l"/>
            <a:r>
              <a:rPr lang="fr-FR" b="1" dirty="0">
                <a:latin typeface="Helvetica" pitchFamily="2" charset="0"/>
              </a:rPr>
              <a:t>1. Méristème secondaire (3)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5DD50-A623-E14C-99B5-75F88C7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fr-FR" sz="2400" dirty="0">
              <a:latin typeface="Helvetica" pitchFamily="2" charset="0"/>
            </a:endParaRPr>
          </a:p>
          <a:p>
            <a:pPr marL="0" indent="0" algn="just">
              <a:buNone/>
            </a:pPr>
            <a:r>
              <a:rPr lang="fr-FR" sz="2400" dirty="0">
                <a:latin typeface="Helvetica" pitchFamily="2" charset="0"/>
              </a:rPr>
              <a:t>Dans les plantes on trouve deux méristèmes secondaires qui se différencient tardivement :</a:t>
            </a:r>
          </a:p>
          <a:p>
            <a:pPr algn="just">
              <a:buFont typeface="Wingdings" pitchFamily="2" charset="2"/>
              <a:buChar char="v"/>
            </a:pPr>
            <a:r>
              <a:rPr lang="fr-FR" sz="2400" dirty="0">
                <a:latin typeface="Helvetica" pitchFamily="2" charset="0"/>
              </a:rPr>
              <a:t>La zone génératrice libéro-ligneuse, ou cambium, </a:t>
            </a:r>
          </a:p>
          <a:p>
            <a:pPr algn="just">
              <a:buFont typeface="Wingdings" pitchFamily="2" charset="2"/>
              <a:buChar char="v"/>
            </a:pPr>
            <a:r>
              <a:rPr lang="fr-FR" sz="2400" dirty="0">
                <a:latin typeface="Helvetica" pitchFamily="2" charset="0"/>
              </a:rPr>
              <a:t>La zone génératrice </a:t>
            </a:r>
            <a:r>
              <a:rPr lang="fr-FR" sz="2400" dirty="0" err="1">
                <a:latin typeface="Helvetica" pitchFamily="2" charset="0"/>
              </a:rPr>
              <a:t>subéro-phellodermique</a:t>
            </a:r>
            <a:r>
              <a:rPr lang="fr-FR" sz="2400" dirty="0">
                <a:latin typeface="Helvetica" pitchFamily="2" charset="0"/>
              </a:rPr>
              <a:t>, ou phellogène.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505E6-51AE-BF43-B08A-474C5691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3834" y="330370"/>
            <a:ext cx="811019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2/20/23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7682D-2839-3241-AA4A-2CCD3081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834" y="680535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F3132EE-A430-D74C-A51C-440567F8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3329143" cy="4857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</p:spTree>
    <p:extLst>
      <p:ext uri="{BB962C8B-B14F-4D97-AF65-F5344CB8AC3E}">
        <p14:creationId xmlns:p14="http://schemas.microsoft.com/office/powerpoint/2010/main" val="209555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358E-FBBB-FD4C-ADD0-476E296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93" y="998322"/>
            <a:ext cx="9603275" cy="656533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latin typeface="Helvetica" pitchFamily="2" charset="0"/>
              </a:rPr>
              <a:t>1. Méristème secondaire</a:t>
            </a:r>
            <a:br>
              <a:rPr lang="fr-FR" b="1" dirty="0">
                <a:latin typeface="Helvetica" pitchFamily="2" charset="0"/>
              </a:rPr>
            </a:br>
            <a:r>
              <a:rPr lang="fr-FR" b="1" dirty="0">
                <a:latin typeface="Helvetica" pitchFamily="2" charset="0"/>
              </a:rPr>
              <a:t>	</a:t>
            </a:r>
            <a:r>
              <a:rPr lang="fr-FR" sz="3100" b="1" dirty="0">
                <a:latin typeface="Helvetica" pitchFamily="2" charset="0"/>
              </a:rPr>
              <a:t>1.1. Cambium </a:t>
            </a:r>
            <a:endParaRPr lang="fr-FR" sz="31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5DD50-A623-E14C-99B5-75F88C7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fr-FR" dirty="0">
                <a:latin typeface="Helvetica" pitchFamily="2" charset="0"/>
              </a:rPr>
              <a:t>La zone génératrice libéro-ligneuse, ou cambium, se </a:t>
            </a:r>
            <a:r>
              <a:rPr lang="fr-FR" b="1" i="1" dirty="0">
                <a:latin typeface="Helvetica" pitchFamily="2" charset="0"/>
              </a:rPr>
              <a:t>localise</a:t>
            </a:r>
            <a:r>
              <a:rPr lang="fr-FR" dirty="0">
                <a:latin typeface="Helvetica" pitchFamily="2" charset="0"/>
              </a:rPr>
              <a:t> entre le xylème et le phloème. </a:t>
            </a:r>
          </a:p>
          <a:p>
            <a:pPr algn="just">
              <a:buFont typeface="Wingdings" pitchFamily="2" charset="2"/>
              <a:buChar char="ü"/>
            </a:pPr>
            <a:r>
              <a:rPr lang="fr-FR" dirty="0">
                <a:latin typeface="Helvetica" pitchFamily="2" charset="0"/>
              </a:rPr>
              <a:t>Le cambium est </a:t>
            </a:r>
            <a:r>
              <a:rPr lang="fr-FR" b="1" i="1" dirty="0">
                <a:latin typeface="Helvetica" pitchFamily="2" charset="0"/>
              </a:rPr>
              <a:t>composé </a:t>
            </a:r>
            <a:r>
              <a:rPr lang="fr-FR" dirty="0">
                <a:latin typeface="Helvetica" pitchFamily="2" charset="0"/>
              </a:rPr>
              <a:t>que d'une </a:t>
            </a:r>
            <a:r>
              <a:rPr lang="fr-FR" b="1" i="1" dirty="0">
                <a:latin typeface="Helvetica" pitchFamily="2" charset="0"/>
              </a:rPr>
              <a:t>seule assise </a:t>
            </a:r>
            <a:r>
              <a:rPr lang="fr-FR" dirty="0">
                <a:latin typeface="Helvetica" pitchFamily="2" charset="0"/>
              </a:rPr>
              <a:t>de cellules, sous la forme d'un </a:t>
            </a:r>
            <a:r>
              <a:rPr lang="fr-FR" b="1" i="1" dirty="0">
                <a:latin typeface="Helvetica" pitchFamily="2" charset="0"/>
              </a:rPr>
              <a:t>cylindre</a:t>
            </a:r>
            <a:r>
              <a:rPr lang="fr-FR" dirty="0">
                <a:latin typeface="Helvetica" pitchFamily="2" charset="0"/>
              </a:rPr>
              <a:t> appelé parfois « </a:t>
            </a:r>
            <a:r>
              <a:rPr lang="fr-FR" b="1" i="1" dirty="0">
                <a:latin typeface="Helvetica" pitchFamily="2" charset="0"/>
              </a:rPr>
              <a:t>anneau cambial</a:t>
            </a:r>
            <a:r>
              <a:rPr lang="fr-FR" dirty="0">
                <a:latin typeface="Helvetica" pitchFamily="2" charset="0"/>
              </a:rPr>
              <a:t> ». </a:t>
            </a:r>
          </a:p>
          <a:p>
            <a:pPr algn="just">
              <a:buFont typeface="Wingdings" pitchFamily="2" charset="2"/>
              <a:buChar char="ü"/>
            </a:pPr>
            <a:r>
              <a:rPr lang="fr-FR" dirty="0">
                <a:latin typeface="Helvetica" pitchFamily="2" charset="0"/>
              </a:rPr>
              <a:t>Il est </a:t>
            </a:r>
            <a:r>
              <a:rPr lang="fr-FR" b="1" i="1" dirty="0">
                <a:latin typeface="Helvetica" pitchFamily="2" charset="0"/>
              </a:rPr>
              <a:t>créé</a:t>
            </a:r>
            <a:r>
              <a:rPr lang="fr-FR" dirty="0">
                <a:latin typeface="Helvetica" pitchFamily="2" charset="0"/>
              </a:rPr>
              <a:t> à partir de cellule de </a:t>
            </a:r>
            <a:r>
              <a:rPr lang="fr-FR" b="1" i="1" dirty="0">
                <a:latin typeface="Helvetica" pitchFamily="2" charset="0"/>
              </a:rPr>
              <a:t>parenchyme inter-fasciculaire </a:t>
            </a:r>
            <a:r>
              <a:rPr lang="fr-FR" dirty="0">
                <a:latin typeface="Helvetica" pitchFamily="2" charset="0"/>
              </a:rPr>
              <a:t>qui subissent une différenciation.</a:t>
            </a:r>
          </a:p>
          <a:p>
            <a:pPr>
              <a:buFont typeface="Wingdings" pitchFamily="2" charset="2"/>
              <a:buChar char="ü"/>
            </a:pPr>
            <a:r>
              <a:rPr lang="fr-FR" dirty="0">
                <a:latin typeface="Helvetica" pitchFamily="2" charset="0"/>
              </a:rPr>
              <a:t>Il est responsable de la formation des tissus conducteurs secondaires, il présente une </a:t>
            </a:r>
            <a:r>
              <a:rPr lang="fr-FR" b="1" i="1" dirty="0">
                <a:latin typeface="Helvetica" pitchFamily="2" charset="0"/>
              </a:rPr>
              <a:t>activité mitotique orientée </a:t>
            </a:r>
            <a:r>
              <a:rPr lang="fr-FR" dirty="0">
                <a:latin typeface="Helvetica" pitchFamily="2" charset="0"/>
              </a:rPr>
              <a:t>dans le </a:t>
            </a:r>
            <a:r>
              <a:rPr lang="fr-FR" b="1" i="1" dirty="0">
                <a:latin typeface="Helvetica" pitchFamily="2" charset="0"/>
              </a:rPr>
              <a:t>sens radial.</a:t>
            </a:r>
          </a:p>
          <a:p>
            <a:pPr>
              <a:buFont typeface="Wingdings" pitchFamily="2" charset="2"/>
              <a:buChar char="ü"/>
            </a:pPr>
            <a:r>
              <a:rPr lang="fr-FR" dirty="0">
                <a:latin typeface="Helvetica" pitchFamily="2" charset="0"/>
              </a:rPr>
              <a:t>Il est </a:t>
            </a:r>
            <a:r>
              <a:rPr lang="fr-FR" b="1" i="1" dirty="0">
                <a:latin typeface="Helvetica" pitchFamily="2" charset="0"/>
              </a:rPr>
              <a:t>responsable de la formation </a:t>
            </a:r>
            <a:r>
              <a:rPr lang="fr-FR" dirty="0">
                <a:latin typeface="Helvetica" pitchFamily="2" charset="0"/>
              </a:rPr>
              <a:t>du :</a:t>
            </a:r>
          </a:p>
          <a:p>
            <a:pPr lvl="1">
              <a:buFont typeface="Wingdings" pitchFamily="2" charset="2"/>
              <a:buChar char="v"/>
            </a:pPr>
            <a:r>
              <a:rPr lang="fr-FR" dirty="0">
                <a:latin typeface="Helvetica" pitchFamily="2" charset="0"/>
              </a:rPr>
              <a:t>xylème secondaire (le bois) vers l’intérieur, </a:t>
            </a:r>
          </a:p>
          <a:p>
            <a:pPr lvl="1">
              <a:buFont typeface="Wingdings" pitchFamily="2" charset="2"/>
              <a:buChar char="v"/>
            </a:pPr>
            <a:r>
              <a:rPr lang="fr-FR" dirty="0">
                <a:latin typeface="Helvetica" pitchFamily="2" charset="0"/>
              </a:rPr>
              <a:t>et du phloème secondaire (le liber) vers l’extérieur.  </a:t>
            </a:r>
            <a:endParaRPr lang="fr-FR" sz="2200" dirty="0">
              <a:latin typeface="Helvetica" pitchFamily="2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505E6-51AE-BF43-B08A-474C5691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76452" y="330370"/>
            <a:ext cx="678401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2/20/23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7682D-2839-3241-AA4A-2CCD3081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834" y="680535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321CA90-E87B-724B-99A1-2BBE4D34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3229751" cy="4857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</p:spTree>
    <p:extLst>
      <p:ext uri="{BB962C8B-B14F-4D97-AF65-F5344CB8AC3E}">
        <p14:creationId xmlns:p14="http://schemas.microsoft.com/office/powerpoint/2010/main" val="45280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358E-FBBB-FD4C-ADD0-476E296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93" y="998322"/>
            <a:ext cx="9603275" cy="656533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latin typeface="Helvetica" pitchFamily="2" charset="0"/>
              </a:rPr>
              <a:t>1. Méristème secondaire</a:t>
            </a:r>
            <a:br>
              <a:rPr lang="fr-FR" b="1" dirty="0">
                <a:latin typeface="Helvetica" pitchFamily="2" charset="0"/>
              </a:rPr>
            </a:br>
            <a:r>
              <a:rPr lang="fr-FR" b="1" dirty="0">
                <a:latin typeface="Helvetica" pitchFamily="2" charset="0"/>
              </a:rPr>
              <a:t>	</a:t>
            </a:r>
            <a:r>
              <a:rPr lang="fr-FR" sz="3100" b="1" dirty="0">
                <a:latin typeface="Helvetica" pitchFamily="2" charset="0"/>
              </a:rPr>
              <a:t>1.1. Cambium </a:t>
            </a:r>
            <a:endParaRPr lang="fr-FR" sz="31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505E6-51AE-BF43-B08A-474C5691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55965" y="330370"/>
            <a:ext cx="598888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2/20/23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7682D-2839-3241-AA4A-2CCD3081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834" y="680535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  <p:pic>
        <p:nvPicPr>
          <p:cNvPr id="1025" name="Picture 1" descr="page26image25256480">
            <a:extLst>
              <a:ext uri="{FF2B5EF4-FFF2-40B4-BE49-F238E27FC236}">
                <a16:creationId xmlns:a16="http://schemas.microsoft.com/office/drawing/2014/main" id="{9B81D68D-BA4E-C849-9F4E-24E5028891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282" y="2175151"/>
            <a:ext cx="3323571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F49A0105-A2CE-F74A-9AF4-5F940E1D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3468291" cy="4956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7722ED-9E9F-EB49-B75F-A7EF0FD90205}"/>
              </a:ext>
            </a:extLst>
          </p:cNvPr>
          <p:cNvSpPr/>
          <p:nvPr/>
        </p:nvSpPr>
        <p:spPr>
          <a:xfrm>
            <a:off x="1451579" y="2252367"/>
            <a:ext cx="63705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fr-FR" sz="2400" dirty="0">
                <a:latin typeface="Helvetica" pitchFamily="2" charset="0"/>
              </a:rPr>
              <a:t>Un anneau complet est issu de la fusion de deux types de zones cellulaires: </a:t>
            </a: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v"/>
            </a:pPr>
            <a:r>
              <a:rPr lang="fr-FR" sz="2400" dirty="0">
                <a:latin typeface="Helvetica" pitchFamily="2" charset="0"/>
              </a:rPr>
              <a:t>les cellules de cambium inter-fasciculaire, </a:t>
            </a: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v"/>
            </a:pPr>
            <a:r>
              <a:rPr lang="fr-FR" sz="2400" dirty="0">
                <a:latin typeface="Helvetica" pitchFamily="2" charset="0"/>
              </a:rPr>
              <a:t>et les cellules du cambium intra-fasciculaire. </a:t>
            </a:r>
          </a:p>
          <a:p>
            <a:pPr algn="just"/>
            <a:r>
              <a:rPr lang="fr-FR" sz="2400" dirty="0">
                <a:latin typeface="Helvetica" pitchFamily="2" charset="0"/>
              </a:rPr>
              <a:t>Cette fusion forme ainsi l'anneau cambial. </a:t>
            </a:r>
          </a:p>
        </p:txBody>
      </p:sp>
    </p:spTree>
    <p:extLst>
      <p:ext uri="{BB962C8B-B14F-4D97-AF65-F5344CB8AC3E}">
        <p14:creationId xmlns:p14="http://schemas.microsoft.com/office/powerpoint/2010/main" val="323420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358E-FBBB-FD4C-ADD0-476E296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93" y="998322"/>
            <a:ext cx="9603275" cy="656533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Helvetica" pitchFamily="2" charset="0"/>
              </a:rPr>
              <a:t>1. Méristème secondaire</a:t>
            </a:r>
            <a:br>
              <a:rPr lang="fr-FR" b="1" dirty="0">
                <a:latin typeface="Helvetica" pitchFamily="2" charset="0"/>
              </a:rPr>
            </a:br>
            <a:r>
              <a:rPr lang="fr-FR" b="1" dirty="0">
                <a:latin typeface="Helvetica" pitchFamily="2" charset="0"/>
              </a:rPr>
              <a:t>	</a:t>
            </a:r>
            <a:r>
              <a:rPr lang="fr-FR" sz="3100" b="1" dirty="0">
                <a:latin typeface="Helvetica" pitchFamily="2" charset="0"/>
              </a:rPr>
              <a:t>1.2. </a:t>
            </a:r>
            <a:r>
              <a:rPr lang="fr-FR" b="1" dirty="0">
                <a:latin typeface="Helvetica" pitchFamily="2" charset="0"/>
              </a:rPr>
              <a:t>phellogène</a:t>
            </a:r>
            <a:r>
              <a:rPr lang="fr-FR" sz="3100" b="1" dirty="0">
                <a:latin typeface="Helvetica" pitchFamily="2" charset="0"/>
              </a:rPr>
              <a:t> </a:t>
            </a:r>
            <a:endParaRPr lang="fr-FR" sz="31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5DD50-A623-E14C-99B5-75F88C7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endParaRPr lang="fr-FR" sz="2400" dirty="0">
              <a:latin typeface="Helvetica" pitchFamily="2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La zone génératrice </a:t>
            </a:r>
            <a:r>
              <a:rPr lang="fr-FR" sz="2400" dirty="0" err="1">
                <a:latin typeface="Helvetica" pitchFamily="2" charset="0"/>
              </a:rPr>
              <a:t>subéro-phéllodermique</a:t>
            </a:r>
            <a:r>
              <a:rPr lang="fr-FR" sz="2400" dirty="0">
                <a:latin typeface="Helvetica" pitchFamily="2" charset="0"/>
              </a:rPr>
              <a:t>, ou phellogène, responsable de la formation des tissus protecteurs secondaires.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>
                <a:latin typeface="Helvetica" pitchFamily="2" charset="0"/>
              </a:rPr>
              <a:t>Il se </a:t>
            </a:r>
            <a:r>
              <a:rPr lang="fr-FR" sz="2400" b="1" i="1" dirty="0">
                <a:latin typeface="Helvetica" pitchFamily="2" charset="0"/>
              </a:rPr>
              <a:t>trouve </a:t>
            </a:r>
            <a:r>
              <a:rPr lang="fr-FR" sz="2400" dirty="0">
                <a:latin typeface="Helvetica" pitchFamily="2" charset="0"/>
              </a:rPr>
              <a:t>dans l’</a:t>
            </a:r>
            <a:r>
              <a:rPr lang="fr-FR" sz="2400" b="1" i="1" dirty="0">
                <a:latin typeface="Helvetica" pitchFamily="2" charset="0"/>
              </a:rPr>
              <a:t>écorce</a:t>
            </a:r>
            <a:r>
              <a:rPr lang="fr-FR" sz="2400" dirty="0">
                <a:latin typeface="Helvetica" pitchFamily="2" charset="0"/>
              </a:rPr>
              <a:t>, il est responsable de l’apparition du liège (suber) vers l’extérieur et du phelloderme vers l’intérieur.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505E6-51AE-BF43-B08A-474C5691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6696" y="330370"/>
            <a:ext cx="718157" cy="309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2/20/23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7682D-2839-3241-AA4A-2CCD3081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834" y="680535"/>
            <a:ext cx="811019" cy="503578"/>
          </a:xfrm>
        </p:spPr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92E1D62-F490-0343-8C01-E44F2048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3329143" cy="475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latin typeface="Helvetica" pitchFamily="2" charset="0"/>
              </a:rPr>
              <a:t>Module. Biologie végétale </a:t>
            </a:r>
            <a:endParaRPr lang="fr-FR" b="1" i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Chapitre 2. Tissus végétaux chez les Angiosperme </a:t>
            </a:r>
          </a:p>
          <a:p>
            <a:r>
              <a:rPr lang="fr-FR" b="1" i="1" dirty="0">
                <a:solidFill>
                  <a:schemeClr val="tx1"/>
                </a:solidFill>
                <a:latin typeface="Helvetica" pitchFamily="2" charset="0"/>
              </a:rPr>
              <a:t>Partie 2. Tissus secondaires </a:t>
            </a:r>
          </a:p>
        </p:txBody>
      </p:sp>
    </p:spTree>
    <p:extLst>
      <p:ext uri="{BB962C8B-B14F-4D97-AF65-F5344CB8AC3E}">
        <p14:creationId xmlns:p14="http://schemas.microsoft.com/office/powerpoint/2010/main" val="197956394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{3ACFF934-1A74-CC47-B95D-6C9F24040D7B}tf10001119</Template>
  <TotalTime>674</TotalTime>
  <Words>1107</Words>
  <Application>Microsoft Macintosh PowerPoint</Application>
  <PresentationFormat>Grand écran</PresentationFormat>
  <Paragraphs>163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Gill Sans MT</vt:lpstr>
      <vt:lpstr>Helvetica</vt:lpstr>
      <vt:lpstr>Wingdings</vt:lpstr>
      <vt:lpstr>Galerie</vt:lpstr>
      <vt:lpstr>Module. Biologie végétale Chapitre 2. Tissus végétaux chez les ANGIOSPERMes  Partie (2). Formations (tissus) Secondaires</vt:lpstr>
      <vt:lpstr>Plan du cours (Formations (tissus) secondaires): </vt:lpstr>
      <vt:lpstr> Introduction</vt:lpstr>
      <vt:lpstr>1. Méristème secondaire (1)</vt:lpstr>
      <vt:lpstr>1. Méristème secondaire (2)</vt:lpstr>
      <vt:lpstr>1. Méristème secondaire (3)</vt:lpstr>
      <vt:lpstr>1. Méristème secondaire  1.1. Cambium </vt:lpstr>
      <vt:lpstr>1. Méristème secondaire  1.1. Cambium </vt:lpstr>
      <vt:lpstr>1. Méristème secondaire  1.2. phellogène </vt:lpstr>
      <vt:lpstr> 2. Tissus conducteurs secondaires   </vt:lpstr>
      <vt:lpstr>2. Tissus conducteurs secondaires   2.1. Xylème secondaire </vt:lpstr>
      <vt:lpstr>2. Tissus conducteurs secondaires   2.2. Phloème secondaire </vt:lpstr>
      <vt:lpstr>3. Tissus protecteurs secondaires </vt:lpstr>
      <vt:lpstr>3. Tissus protecteurs secondaires   3.1. périderme</vt:lpstr>
      <vt:lpstr>3. Tissus protecteurs secondaires   3.2. Suber</vt:lpstr>
      <vt:lpstr>Bibliographie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2. Tissus végétaux chez les Angiospermes </dc:title>
  <dc:creator>Fatima Benaissa</dc:creator>
  <cp:lastModifiedBy>Fatima Benaissa</cp:lastModifiedBy>
  <cp:revision>85</cp:revision>
  <dcterms:created xsi:type="dcterms:W3CDTF">2023-01-30T09:41:35Z</dcterms:created>
  <dcterms:modified xsi:type="dcterms:W3CDTF">2023-02-20T10:32:18Z</dcterms:modified>
</cp:coreProperties>
</file>