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6" r:id="rId1"/>
  </p:sldMasterIdLst>
  <p:sldIdLst>
    <p:sldId id="256" r:id="rId2"/>
    <p:sldId id="257" r:id="rId3"/>
    <p:sldId id="270" r:id="rId4"/>
    <p:sldId id="263" r:id="rId5"/>
    <p:sldId id="259" r:id="rId6"/>
    <p:sldId id="260" r:id="rId7"/>
    <p:sldId id="261" r:id="rId8"/>
    <p:sldId id="262" r:id="rId9"/>
    <p:sldId id="264" r:id="rId10"/>
    <p:sldId id="265" r:id="rId11"/>
    <p:sldId id="267" r:id="rId12"/>
    <p:sldId id="266" r:id="rId13"/>
    <p:sldId id="268" r:id="rId14"/>
    <p:sldId id="269" r:id="rId15"/>
    <p:sldId id="271" r:id="rId16"/>
    <p:sldId id="272" r:id="rId17"/>
    <p:sldId id="273" r:id="rId18"/>
    <p:sldId id="274" r:id="rId19"/>
    <p:sldId id="275" r:id="rId20"/>
    <p:sldId id="276" r:id="rId21"/>
    <p:sldId id="282" r:id="rId22"/>
    <p:sldId id="283" r:id="rId23"/>
    <p:sldId id="277" r:id="rId24"/>
    <p:sldId id="278" r:id="rId25"/>
    <p:sldId id="280" r:id="rId26"/>
    <p:sldId id="281" r:id="rId27"/>
    <p:sldId id="279" r:id="rId28"/>
    <p:sldId id="25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07"/>
    <p:restoredTop sz="93023"/>
  </p:normalViewPr>
  <p:slideViewPr>
    <p:cSldViewPr snapToGrid="0" snapToObjects="1">
      <p:cViewPr varScale="1">
        <p:scale>
          <a:sx n="105" d="100"/>
          <a:sy n="105" d="100"/>
        </p:scale>
        <p:origin x="200" y="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jpe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jpeg"/><Relationship Id="rId4" Type="http://schemas.openxmlformats.org/officeDocument/2006/relationships/image" Target="../media/image2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949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0319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436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056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499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2/9/23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1716833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447191" y="2824269"/>
            <a:ext cx="4645152" cy="2644457"/>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6412362" y="2821491"/>
            <a:ext cx="4645152" cy="2637371"/>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9379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785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2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776582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2/9/23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7507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2/9/23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901662"/>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B68BE3-E895-2444-A144-CC4A50939D43}"/>
              </a:ext>
            </a:extLst>
          </p:cNvPr>
          <p:cNvSpPr>
            <a:spLocks noGrp="1"/>
          </p:cNvSpPr>
          <p:nvPr>
            <p:ph type="ctrTitle"/>
          </p:nvPr>
        </p:nvSpPr>
        <p:spPr>
          <a:xfrm>
            <a:off x="2417779" y="1371600"/>
            <a:ext cx="8445691" cy="2021825"/>
          </a:xfrm>
        </p:spPr>
        <p:txBody>
          <a:bodyPr>
            <a:normAutofit fontScale="90000"/>
          </a:bodyPr>
          <a:lstStyle/>
          <a:p>
            <a:r>
              <a:rPr lang="fr-FR" sz="4700" b="1" dirty="0">
                <a:latin typeface="Helvetica" pitchFamily="2" charset="0"/>
              </a:rPr>
              <a:t>Module. Biologie végétale</a:t>
            </a:r>
            <a:br>
              <a:rPr lang="fr-FR" sz="3200" dirty="0">
                <a:latin typeface="Helvetica" pitchFamily="2" charset="0"/>
              </a:rPr>
            </a:br>
            <a:r>
              <a:rPr lang="fr-FR" sz="2400" b="1" dirty="0">
                <a:latin typeface="Helvetica" pitchFamily="2" charset="0"/>
              </a:rPr>
              <a:t>Chapitre 2. Tissus végétaux chez les Angiospermes </a:t>
            </a:r>
            <a:br>
              <a:rPr lang="fr-FR" sz="2400" dirty="0">
                <a:latin typeface="Helvetica" pitchFamily="2" charset="0"/>
              </a:rPr>
            </a:br>
            <a:r>
              <a:rPr lang="fr-FR" sz="2000" dirty="0">
                <a:latin typeface="Helvetica" pitchFamily="2" charset="0"/>
              </a:rPr>
              <a:t>Partie (1). Formations (tissus) primaires</a:t>
            </a:r>
          </a:p>
        </p:txBody>
      </p:sp>
      <p:sp>
        <p:nvSpPr>
          <p:cNvPr id="3" name="Sous-titre 2">
            <a:extLst>
              <a:ext uri="{FF2B5EF4-FFF2-40B4-BE49-F238E27FC236}">
                <a16:creationId xmlns:a16="http://schemas.microsoft.com/office/drawing/2014/main" id="{456E06FA-8F22-6743-8F38-C69DF756BE7A}"/>
              </a:ext>
            </a:extLst>
          </p:cNvPr>
          <p:cNvSpPr>
            <a:spLocks noGrp="1"/>
          </p:cNvSpPr>
          <p:nvPr>
            <p:ph type="subTitle" idx="1"/>
          </p:nvPr>
        </p:nvSpPr>
        <p:spPr>
          <a:xfrm>
            <a:off x="2417779" y="3617839"/>
            <a:ext cx="8637073" cy="1600203"/>
          </a:xfrm>
        </p:spPr>
        <p:txBody>
          <a:bodyPr>
            <a:normAutofit lnSpcReduction="10000"/>
          </a:bodyPr>
          <a:lstStyle/>
          <a:p>
            <a:pPr algn="l">
              <a:lnSpc>
                <a:spcPct val="100000"/>
              </a:lnSpc>
              <a:spcBef>
                <a:spcPts val="0"/>
              </a:spcBef>
              <a:spcAft>
                <a:spcPts val="0"/>
              </a:spcAft>
            </a:pPr>
            <a:endParaRPr lang="fr-FR" sz="1600" dirty="0">
              <a:latin typeface="Helvetica" pitchFamily="2" charset="0"/>
            </a:endParaRPr>
          </a:p>
          <a:p>
            <a:pPr algn="l">
              <a:lnSpc>
                <a:spcPct val="100000"/>
              </a:lnSpc>
              <a:spcBef>
                <a:spcPts val="0"/>
              </a:spcBef>
              <a:spcAft>
                <a:spcPts val="0"/>
              </a:spcAft>
            </a:pPr>
            <a:endParaRPr lang="fr-FR" sz="1600" dirty="0">
              <a:latin typeface="Helvetica" pitchFamily="2" charset="0"/>
            </a:endParaRPr>
          </a:p>
          <a:p>
            <a:pPr algn="l">
              <a:lnSpc>
                <a:spcPct val="100000"/>
              </a:lnSpc>
              <a:spcBef>
                <a:spcPts val="0"/>
              </a:spcBef>
              <a:spcAft>
                <a:spcPts val="0"/>
              </a:spcAft>
            </a:pPr>
            <a:endParaRPr lang="fr-FR" sz="1600" dirty="0">
              <a:latin typeface="Helvetica" pitchFamily="2" charset="0"/>
            </a:endParaRPr>
          </a:p>
          <a:p>
            <a:pPr algn="l">
              <a:lnSpc>
                <a:spcPct val="100000"/>
              </a:lnSpc>
              <a:spcBef>
                <a:spcPts val="0"/>
              </a:spcBef>
              <a:spcAft>
                <a:spcPts val="0"/>
              </a:spcAft>
            </a:pPr>
            <a:endParaRPr lang="fr-FR" sz="1600" dirty="0">
              <a:latin typeface="Helvetica" pitchFamily="2" charset="0"/>
            </a:endParaRPr>
          </a:p>
          <a:p>
            <a:pPr algn="l">
              <a:lnSpc>
                <a:spcPct val="100000"/>
              </a:lnSpc>
              <a:spcBef>
                <a:spcPts val="0"/>
              </a:spcBef>
              <a:spcAft>
                <a:spcPts val="0"/>
              </a:spcAft>
            </a:pPr>
            <a:r>
              <a:rPr lang="fr-FR" sz="1600" dirty="0">
                <a:latin typeface="Helvetica" pitchFamily="2" charset="0"/>
              </a:rPr>
              <a:t>1ère année Licence SNV (L1)</a:t>
            </a:r>
            <a:br>
              <a:rPr lang="fr-FR" sz="1600" dirty="0">
                <a:latin typeface="Helvetica" pitchFamily="2" charset="0"/>
              </a:rPr>
            </a:br>
            <a:r>
              <a:rPr lang="fr-FR" sz="1600" dirty="0">
                <a:latin typeface="Helvetica" pitchFamily="2" charset="0"/>
              </a:rPr>
              <a:t>Université de </a:t>
            </a:r>
            <a:r>
              <a:rPr lang="fr-FR" sz="1600" dirty="0" err="1">
                <a:latin typeface="Helvetica" pitchFamily="2" charset="0"/>
              </a:rPr>
              <a:t>Béjaia</a:t>
            </a:r>
            <a:r>
              <a:rPr lang="fr-FR" sz="1600" dirty="0">
                <a:latin typeface="Helvetica" pitchFamily="2" charset="0"/>
              </a:rPr>
              <a:t> (2022/2023)</a:t>
            </a:r>
          </a:p>
          <a:p>
            <a:endParaRPr lang="fr-FR" dirty="0"/>
          </a:p>
        </p:txBody>
      </p:sp>
    </p:spTree>
    <p:extLst>
      <p:ext uri="{BB962C8B-B14F-4D97-AF65-F5344CB8AC3E}">
        <p14:creationId xmlns:p14="http://schemas.microsoft.com/office/powerpoint/2010/main" val="3561425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9831DB-B6CB-E84A-B2D4-732B3545CE00}"/>
              </a:ext>
            </a:extLst>
          </p:cNvPr>
          <p:cNvSpPr>
            <a:spLocks noGrp="1"/>
          </p:cNvSpPr>
          <p:nvPr>
            <p:ph type="title"/>
          </p:nvPr>
        </p:nvSpPr>
        <p:spPr>
          <a:xfrm>
            <a:off x="1451578" y="238539"/>
            <a:ext cx="9600736" cy="1615215"/>
          </a:xfrm>
        </p:spPr>
        <p:txBody>
          <a:bodyPr>
            <a:normAutofit fontScale="90000"/>
          </a:bodyPr>
          <a:lstStyle/>
          <a:p>
            <a:br>
              <a:rPr lang="fr-FR" sz="3600" b="1" dirty="0">
                <a:latin typeface="Helvetica" pitchFamily="2" charset="0"/>
              </a:rPr>
            </a:br>
            <a:r>
              <a:rPr lang="fr-FR" sz="3100" b="1" dirty="0">
                <a:latin typeface="Helvetica" pitchFamily="2" charset="0"/>
              </a:rPr>
              <a:t>2.tissus de revêtement (tissus protecteurs)  </a:t>
            </a:r>
            <a:br>
              <a:rPr lang="fr-FR" sz="3100" b="1" dirty="0">
                <a:latin typeface="Helvetica" pitchFamily="2" charset="0"/>
              </a:rPr>
            </a:br>
            <a:r>
              <a:rPr lang="fr-FR" sz="2700" b="1" dirty="0">
                <a:latin typeface="Helvetica" pitchFamily="2" charset="0"/>
              </a:rPr>
              <a:t>	</a:t>
            </a:r>
            <a:r>
              <a:rPr lang="fr-FR" sz="3100" b="1" dirty="0">
                <a:latin typeface="Helvetica" pitchFamily="2" charset="0"/>
              </a:rPr>
              <a:t>2.1.  Epiderme</a:t>
            </a:r>
            <a:br>
              <a:rPr lang="fr-FR" dirty="0">
                <a:latin typeface="Helvetica" pitchFamily="2" charset="0"/>
              </a:rPr>
            </a:br>
            <a:endParaRPr lang="fr-FR" dirty="0">
              <a:latin typeface="Helvetica" pitchFamily="2" charset="0"/>
            </a:endParaRPr>
          </a:p>
        </p:txBody>
      </p:sp>
      <p:pic>
        <p:nvPicPr>
          <p:cNvPr id="2049" name="Picture 1" descr="page9image14153616">
            <a:extLst>
              <a:ext uri="{FF2B5EF4-FFF2-40B4-BE49-F238E27FC236}">
                <a16:creationId xmlns:a16="http://schemas.microsoft.com/office/drawing/2014/main" id="{5122DDB2-546B-2443-9BAF-1637EE0FBB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53216" y="1853754"/>
            <a:ext cx="4983954" cy="34496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452C468-F4EE-1A4B-B538-C8133EA845A3}"/>
              </a:ext>
            </a:extLst>
          </p:cNvPr>
          <p:cNvSpPr/>
          <p:nvPr/>
        </p:nvSpPr>
        <p:spPr>
          <a:xfrm>
            <a:off x="1451578" y="3001616"/>
            <a:ext cx="4801638" cy="830997"/>
          </a:xfrm>
          <a:prstGeom prst="rect">
            <a:avLst/>
          </a:prstGeom>
        </p:spPr>
        <p:txBody>
          <a:bodyPr wrap="square">
            <a:spAutoFit/>
          </a:bodyPr>
          <a:lstStyle/>
          <a:p>
            <a:r>
              <a:rPr lang="fr-FR" sz="2400" dirty="0">
                <a:latin typeface="Helvetica" pitchFamily="2" charset="0"/>
              </a:rPr>
              <a:t>Détails des cellules de l’épiderme d’une feuille </a:t>
            </a:r>
          </a:p>
        </p:txBody>
      </p:sp>
    </p:spTree>
    <p:extLst>
      <p:ext uri="{BB962C8B-B14F-4D97-AF65-F5344CB8AC3E}">
        <p14:creationId xmlns:p14="http://schemas.microsoft.com/office/powerpoint/2010/main" val="865394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9831DB-B6CB-E84A-B2D4-732B3545CE00}"/>
              </a:ext>
            </a:extLst>
          </p:cNvPr>
          <p:cNvSpPr>
            <a:spLocks noGrp="1"/>
          </p:cNvSpPr>
          <p:nvPr>
            <p:ph type="title"/>
          </p:nvPr>
        </p:nvSpPr>
        <p:spPr>
          <a:xfrm>
            <a:off x="1451579" y="502033"/>
            <a:ext cx="9603275" cy="1252330"/>
          </a:xfrm>
        </p:spPr>
        <p:txBody>
          <a:bodyPr>
            <a:normAutofit fontScale="90000"/>
          </a:bodyPr>
          <a:lstStyle/>
          <a:p>
            <a:br>
              <a:rPr lang="fr-FR" sz="2700" dirty="0"/>
            </a:br>
            <a:r>
              <a:rPr lang="fr-FR" sz="3100" b="1" dirty="0">
                <a:latin typeface="Helvetica" pitchFamily="2" charset="0"/>
              </a:rPr>
              <a:t>2. tissus de revêtement (tissus protecteurs)  </a:t>
            </a:r>
            <a:br>
              <a:rPr lang="fr-FR" sz="2700" b="1" dirty="0"/>
            </a:br>
            <a:r>
              <a:rPr lang="fr-FR" sz="2700" b="1" dirty="0"/>
              <a:t>	</a:t>
            </a:r>
            <a:r>
              <a:rPr lang="fr-FR" sz="3100" b="1" dirty="0">
                <a:latin typeface="Helvetica" pitchFamily="2" charset="0"/>
              </a:rPr>
              <a:t>2.2. </a:t>
            </a:r>
            <a:r>
              <a:rPr lang="fr-FR" sz="3100" b="1" dirty="0" err="1">
                <a:latin typeface="Helvetica" pitchFamily="2" charset="0"/>
              </a:rPr>
              <a:t>Rhizoderme</a:t>
            </a:r>
            <a:r>
              <a:rPr lang="fr-FR" sz="3100" b="1" dirty="0">
                <a:latin typeface="Helvetica" pitchFamily="2" charset="0"/>
              </a:rPr>
              <a:t> (</a:t>
            </a:r>
            <a:r>
              <a:rPr lang="fr-FR" b="1" dirty="0">
                <a:latin typeface="Helvetica" pitchFamily="2" charset="0"/>
              </a:rPr>
              <a:t>ou l’assise pilifère</a:t>
            </a:r>
            <a:r>
              <a:rPr lang="fr-FR" sz="3100" b="1" dirty="0">
                <a:latin typeface="Helvetica" pitchFamily="2" charset="0"/>
              </a:rPr>
              <a:t>) </a:t>
            </a:r>
            <a:br>
              <a:rPr lang="fr-FR" sz="2700" dirty="0">
                <a:latin typeface="Helvetica" pitchFamily="2" charset="0"/>
              </a:rPr>
            </a:br>
            <a:endParaRPr lang="fr-FR" sz="2700" dirty="0">
              <a:latin typeface="Helvetica" pitchFamily="2" charset="0"/>
            </a:endParaRPr>
          </a:p>
        </p:txBody>
      </p:sp>
      <p:sp>
        <p:nvSpPr>
          <p:cNvPr id="4" name="Espace réservé du contenu 3">
            <a:extLst>
              <a:ext uri="{FF2B5EF4-FFF2-40B4-BE49-F238E27FC236}">
                <a16:creationId xmlns:a16="http://schemas.microsoft.com/office/drawing/2014/main" id="{33D263C0-B647-0244-872D-7F83B7D57D77}"/>
              </a:ext>
            </a:extLst>
          </p:cNvPr>
          <p:cNvSpPr>
            <a:spLocks noGrp="1"/>
          </p:cNvSpPr>
          <p:nvPr>
            <p:ph idx="1"/>
          </p:nvPr>
        </p:nvSpPr>
        <p:spPr>
          <a:xfrm>
            <a:off x="1451579" y="2025540"/>
            <a:ext cx="5150542" cy="1005764"/>
          </a:xfrm>
        </p:spPr>
        <p:txBody>
          <a:bodyPr>
            <a:noAutofit/>
          </a:bodyPr>
          <a:lstStyle/>
          <a:p>
            <a:pPr marL="0" indent="0" algn="just">
              <a:buNone/>
            </a:pPr>
            <a:r>
              <a:rPr lang="fr-FR" sz="2400" dirty="0">
                <a:latin typeface="Helvetica" pitchFamily="2" charset="0"/>
              </a:rPr>
              <a:t>	L’assise pilifère est localisée au niveau de la région absorbante des </a:t>
            </a:r>
            <a:r>
              <a:rPr lang="fr-FR" sz="2400" b="1" dirty="0">
                <a:latin typeface="Helvetica" pitchFamily="2" charset="0"/>
              </a:rPr>
              <a:t>racines </a:t>
            </a:r>
            <a:r>
              <a:rPr lang="fr-FR" sz="2400" dirty="0">
                <a:latin typeface="Helvetica" pitchFamily="2" charset="0"/>
              </a:rPr>
              <a:t>jeunes. </a:t>
            </a:r>
          </a:p>
          <a:p>
            <a:pPr marL="0" indent="0" algn="just">
              <a:buNone/>
            </a:pPr>
            <a:r>
              <a:rPr lang="fr-FR" sz="2400" dirty="0">
                <a:latin typeface="Helvetica" pitchFamily="2" charset="0"/>
              </a:rPr>
              <a:t>	Elle contient des </a:t>
            </a:r>
            <a:r>
              <a:rPr lang="fr-FR" sz="2400" b="1" i="1" dirty="0">
                <a:latin typeface="Helvetica" pitchFamily="2" charset="0"/>
              </a:rPr>
              <a:t>cellules</a:t>
            </a:r>
            <a:r>
              <a:rPr lang="fr-FR" sz="2400" dirty="0">
                <a:latin typeface="Helvetica" pitchFamily="2" charset="0"/>
              </a:rPr>
              <a:t> très </a:t>
            </a:r>
            <a:r>
              <a:rPr lang="fr-FR" sz="2400" b="1" i="1" dirty="0">
                <a:latin typeface="Helvetica" pitchFamily="2" charset="0"/>
              </a:rPr>
              <a:t>étirées </a:t>
            </a:r>
            <a:r>
              <a:rPr lang="fr-FR" sz="2400" dirty="0">
                <a:latin typeface="Helvetica" pitchFamily="2" charset="0"/>
              </a:rPr>
              <a:t>et </a:t>
            </a:r>
            <a:r>
              <a:rPr lang="fr-FR" sz="2400" b="1" i="1" dirty="0">
                <a:latin typeface="Helvetica" pitchFamily="2" charset="0"/>
              </a:rPr>
              <a:t>très perméables</a:t>
            </a:r>
            <a:r>
              <a:rPr lang="fr-FR" sz="2400" dirty="0">
                <a:latin typeface="Helvetica" pitchFamily="2" charset="0"/>
              </a:rPr>
              <a:t>.</a:t>
            </a:r>
          </a:p>
          <a:p>
            <a:pPr marL="0" indent="0" algn="just">
              <a:buNone/>
            </a:pPr>
            <a:r>
              <a:rPr lang="fr-FR" sz="2400" dirty="0">
                <a:latin typeface="Helvetica" pitchFamily="2" charset="0"/>
              </a:rPr>
              <a:t>	Certaines de ces cellules sont hypertrophiées (</a:t>
            </a:r>
            <a:r>
              <a:rPr lang="fr-FR" sz="2400" b="1" i="1" dirty="0">
                <a:latin typeface="Helvetica" pitchFamily="2" charset="0"/>
              </a:rPr>
              <a:t>poil absorbant</a:t>
            </a:r>
            <a:r>
              <a:rPr lang="fr-FR" sz="2400" dirty="0">
                <a:latin typeface="Helvetica" pitchFamily="2" charset="0"/>
              </a:rPr>
              <a:t>). </a:t>
            </a:r>
          </a:p>
        </p:txBody>
      </p:sp>
      <p:pic>
        <p:nvPicPr>
          <p:cNvPr id="5121" name="Picture 1" descr="page10image13771744">
            <a:extLst>
              <a:ext uri="{FF2B5EF4-FFF2-40B4-BE49-F238E27FC236}">
                <a16:creationId xmlns:a16="http://schemas.microsoft.com/office/drawing/2014/main" id="{5D373C4D-9E50-044E-BC15-63EBF6E25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2121" y="1754363"/>
            <a:ext cx="4631635" cy="4449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345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9831DB-B6CB-E84A-B2D4-732B3545CE00}"/>
              </a:ext>
            </a:extLst>
          </p:cNvPr>
          <p:cNvSpPr>
            <a:spLocks noGrp="1"/>
          </p:cNvSpPr>
          <p:nvPr>
            <p:ph type="title"/>
          </p:nvPr>
        </p:nvSpPr>
        <p:spPr>
          <a:xfrm>
            <a:off x="1451580" y="804519"/>
            <a:ext cx="10069860" cy="1049235"/>
          </a:xfrm>
        </p:spPr>
        <p:txBody>
          <a:bodyPr>
            <a:normAutofit fontScale="90000"/>
          </a:bodyPr>
          <a:lstStyle/>
          <a:p>
            <a:r>
              <a:rPr lang="fr-FR" b="1" dirty="0">
                <a:latin typeface="Helvetica" pitchFamily="2" charset="0"/>
              </a:rPr>
              <a:t>2. Tissus </a:t>
            </a:r>
            <a:r>
              <a:rPr lang="fr-FR" b="1" dirty="0"/>
              <a:t>de revêtement (tissus protecteurs)</a:t>
            </a:r>
            <a:br>
              <a:rPr lang="fr-FR" b="1" dirty="0"/>
            </a:br>
            <a:r>
              <a:rPr lang="fr-FR" sz="2700" b="1" dirty="0"/>
              <a:t>	</a:t>
            </a:r>
            <a:r>
              <a:rPr lang="fr-FR" sz="3100" b="1" dirty="0">
                <a:latin typeface="Helvetica" pitchFamily="2" charset="0"/>
              </a:rPr>
              <a:t>2.3. Endoderme  </a:t>
            </a:r>
            <a:br>
              <a:rPr lang="fr-FR" b="1" dirty="0"/>
            </a:br>
            <a:endParaRPr lang="fr-FR" b="1" dirty="0"/>
          </a:p>
        </p:txBody>
      </p:sp>
      <p:sp>
        <p:nvSpPr>
          <p:cNvPr id="4" name="Espace réservé du contenu 3">
            <a:extLst>
              <a:ext uri="{FF2B5EF4-FFF2-40B4-BE49-F238E27FC236}">
                <a16:creationId xmlns:a16="http://schemas.microsoft.com/office/drawing/2014/main" id="{D8960317-C00C-0C47-BC3C-34A37047C359}"/>
              </a:ext>
            </a:extLst>
          </p:cNvPr>
          <p:cNvSpPr>
            <a:spLocks noGrp="1"/>
          </p:cNvSpPr>
          <p:nvPr>
            <p:ph idx="1"/>
          </p:nvPr>
        </p:nvSpPr>
        <p:spPr>
          <a:xfrm>
            <a:off x="1312432" y="3021494"/>
            <a:ext cx="4034820" cy="1212575"/>
          </a:xfrm>
        </p:spPr>
        <p:txBody>
          <a:bodyPr>
            <a:normAutofit fontScale="62500" lnSpcReduction="20000"/>
          </a:bodyPr>
          <a:lstStyle/>
          <a:p>
            <a:pPr marL="0" indent="0">
              <a:buNone/>
            </a:pPr>
            <a:r>
              <a:rPr lang="fr-FR" sz="3800" dirty="0">
                <a:latin typeface="Helvetica" pitchFamily="2" charset="0"/>
              </a:rPr>
              <a:t>Emplacement et détails des dépôts subéreux de l’endoderme </a:t>
            </a:r>
          </a:p>
          <a:p>
            <a:pPr marL="0" indent="0">
              <a:buNone/>
            </a:pPr>
            <a:endParaRPr lang="fr-FR" dirty="0"/>
          </a:p>
        </p:txBody>
      </p:sp>
      <p:pic>
        <p:nvPicPr>
          <p:cNvPr id="4097" name="Picture 1" descr="page11image13890128">
            <a:extLst>
              <a:ext uri="{FF2B5EF4-FFF2-40B4-BE49-F238E27FC236}">
                <a16:creationId xmlns:a16="http://schemas.microsoft.com/office/drawing/2014/main" id="{5E85E254-778E-1540-A3A4-98BA2D519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593" y="1853754"/>
            <a:ext cx="6146800" cy="397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156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C5F6ED-FC04-DF4A-A59F-7B7010BDDFC2}"/>
              </a:ext>
            </a:extLst>
          </p:cNvPr>
          <p:cNvSpPr>
            <a:spLocks noGrp="1"/>
          </p:cNvSpPr>
          <p:nvPr>
            <p:ph type="title"/>
          </p:nvPr>
        </p:nvSpPr>
        <p:spPr>
          <a:xfrm>
            <a:off x="1451579" y="1222529"/>
            <a:ext cx="9603275" cy="581887"/>
          </a:xfrm>
        </p:spPr>
        <p:txBody>
          <a:bodyPr/>
          <a:lstStyle/>
          <a:p>
            <a:r>
              <a:rPr lang="fr-FR" b="1" dirty="0">
                <a:latin typeface="Helvetica" pitchFamily="2" charset="0"/>
              </a:rPr>
              <a:t>3. Tissus de remplissage (parenchymes)</a:t>
            </a:r>
          </a:p>
        </p:txBody>
      </p:sp>
      <p:sp>
        <p:nvSpPr>
          <p:cNvPr id="3" name="Espace réservé du contenu 2">
            <a:extLst>
              <a:ext uri="{FF2B5EF4-FFF2-40B4-BE49-F238E27FC236}">
                <a16:creationId xmlns:a16="http://schemas.microsoft.com/office/drawing/2014/main" id="{93033870-3709-924D-B837-C9E0D088E629}"/>
              </a:ext>
            </a:extLst>
          </p:cNvPr>
          <p:cNvSpPr>
            <a:spLocks noGrp="1"/>
          </p:cNvSpPr>
          <p:nvPr>
            <p:ph idx="1"/>
          </p:nvPr>
        </p:nvSpPr>
        <p:spPr>
          <a:xfrm>
            <a:off x="1451579" y="2015732"/>
            <a:ext cx="9749821" cy="3450613"/>
          </a:xfrm>
        </p:spPr>
        <p:txBody>
          <a:bodyPr/>
          <a:lstStyle/>
          <a:p>
            <a:pPr marL="0" indent="0" algn="just">
              <a:buNone/>
            </a:pPr>
            <a:r>
              <a:rPr lang="fr-FR" sz="2400" dirty="0">
                <a:latin typeface="Helvetica" pitchFamily="2" charset="0"/>
              </a:rPr>
              <a:t>Le parenchyme est un tissu de remplissage formé de cellules </a:t>
            </a:r>
            <a:r>
              <a:rPr lang="fr-FR" sz="2400" b="1" i="1" dirty="0">
                <a:latin typeface="Helvetica" pitchFamily="2" charset="0"/>
              </a:rPr>
              <a:t>vivantes peu différenciées </a:t>
            </a:r>
            <a:r>
              <a:rPr lang="fr-FR" sz="2400" dirty="0">
                <a:latin typeface="Helvetica" pitchFamily="2" charset="0"/>
              </a:rPr>
              <a:t>avec une paroi primaire mince et flexible ; pas de paroi secondaire.</a:t>
            </a:r>
          </a:p>
          <a:p>
            <a:pPr marL="0" indent="0" algn="just">
              <a:buNone/>
            </a:pPr>
            <a:r>
              <a:rPr lang="fr-FR" sz="2400" dirty="0">
                <a:latin typeface="Helvetica" pitchFamily="2" charset="0"/>
              </a:rPr>
              <a:t>Les tissus parenchymateux sont les </a:t>
            </a:r>
            <a:r>
              <a:rPr lang="fr-FR" sz="2400" b="1" i="1" dirty="0">
                <a:latin typeface="Helvetica" pitchFamily="2" charset="0"/>
              </a:rPr>
              <a:t>plus volumineux </a:t>
            </a:r>
            <a:r>
              <a:rPr lang="fr-FR" sz="2400" dirty="0">
                <a:latin typeface="Helvetica" pitchFamily="2" charset="0"/>
              </a:rPr>
              <a:t>dans la plante, ils se situent dans la région corticale (le </a:t>
            </a:r>
            <a:r>
              <a:rPr lang="fr-FR" sz="2400" b="1" i="1" dirty="0">
                <a:latin typeface="Helvetica" pitchFamily="2" charset="0"/>
              </a:rPr>
              <a:t>cortex</a:t>
            </a:r>
            <a:r>
              <a:rPr lang="fr-FR" sz="2400" dirty="0">
                <a:latin typeface="Helvetica" pitchFamily="2" charset="0"/>
              </a:rPr>
              <a:t>) et la région médullaire (</a:t>
            </a:r>
            <a:r>
              <a:rPr lang="fr-FR" sz="2400" b="1" i="1" dirty="0">
                <a:latin typeface="Helvetica" pitchFamily="2" charset="0"/>
              </a:rPr>
              <a:t>la moelle</a:t>
            </a:r>
            <a:r>
              <a:rPr lang="fr-FR" sz="2400" dirty="0">
                <a:latin typeface="Helvetica" pitchFamily="2" charset="0"/>
              </a:rPr>
              <a:t>) des tiges et des racines, se trouvent dans le </a:t>
            </a:r>
            <a:r>
              <a:rPr lang="fr-FR" sz="2400" b="1" i="1" dirty="0" err="1">
                <a:latin typeface="Helvetica" pitchFamily="2" charset="0"/>
              </a:rPr>
              <a:t>mésophylle</a:t>
            </a:r>
            <a:r>
              <a:rPr lang="fr-FR" sz="2400" dirty="0">
                <a:latin typeface="Helvetica" pitchFamily="2" charset="0"/>
              </a:rPr>
              <a:t> des feuilles et dans la </a:t>
            </a:r>
            <a:r>
              <a:rPr lang="fr-FR" sz="2400" b="1" i="1" dirty="0">
                <a:latin typeface="Helvetica" pitchFamily="2" charset="0"/>
              </a:rPr>
              <a:t>chaire</a:t>
            </a:r>
            <a:r>
              <a:rPr lang="fr-FR" sz="2400" dirty="0">
                <a:latin typeface="Helvetica" pitchFamily="2" charset="0"/>
              </a:rPr>
              <a:t> des fruits. </a:t>
            </a:r>
          </a:p>
          <a:p>
            <a:pPr marL="0" indent="0">
              <a:buNone/>
            </a:pPr>
            <a:endParaRPr lang="fr-FR" dirty="0"/>
          </a:p>
        </p:txBody>
      </p:sp>
    </p:spTree>
    <p:extLst>
      <p:ext uri="{BB962C8B-B14F-4D97-AF65-F5344CB8AC3E}">
        <p14:creationId xmlns:p14="http://schemas.microsoft.com/office/powerpoint/2010/main" val="283152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C5F6ED-FC04-DF4A-A59F-7B7010BDDFC2}"/>
              </a:ext>
            </a:extLst>
          </p:cNvPr>
          <p:cNvSpPr>
            <a:spLocks noGrp="1"/>
          </p:cNvSpPr>
          <p:nvPr>
            <p:ph type="title"/>
          </p:nvPr>
        </p:nvSpPr>
        <p:spPr>
          <a:xfrm>
            <a:off x="1451578" y="565977"/>
            <a:ext cx="9759761" cy="1342333"/>
          </a:xfrm>
        </p:spPr>
        <p:txBody>
          <a:bodyPr>
            <a:normAutofit fontScale="90000"/>
          </a:bodyPr>
          <a:lstStyle/>
          <a:p>
            <a:r>
              <a:rPr lang="fr-FR" b="1" dirty="0">
                <a:latin typeface="Helvetica" pitchFamily="2" charset="0"/>
              </a:rPr>
              <a:t>3. Tissus </a:t>
            </a:r>
            <a:r>
              <a:rPr lang="fr-FR" sz="3600" b="1" dirty="0">
                <a:latin typeface="Helvetica" pitchFamily="2" charset="0"/>
              </a:rPr>
              <a:t>de remplissage (parenchymes)</a:t>
            </a:r>
            <a:br>
              <a:rPr lang="fr-FR" sz="3600" b="1" dirty="0">
                <a:latin typeface="Helvetica" pitchFamily="2" charset="0"/>
              </a:rPr>
            </a:br>
            <a:r>
              <a:rPr lang="fr-FR" sz="2400" b="1" dirty="0">
                <a:latin typeface="Helvetica" pitchFamily="2" charset="0"/>
              </a:rPr>
              <a:t>	</a:t>
            </a:r>
            <a:r>
              <a:rPr lang="fr-FR" sz="3100" b="1" dirty="0">
                <a:latin typeface="Helvetica" pitchFamily="2" charset="0"/>
              </a:rPr>
              <a:t>3.1.chlorenchymes </a:t>
            </a:r>
            <a:br>
              <a:rPr lang="fr-FR" sz="3100" b="1" dirty="0">
                <a:latin typeface="Helvetica" pitchFamily="2" charset="0"/>
              </a:rPr>
            </a:br>
            <a:r>
              <a:rPr lang="fr-FR" sz="3100" b="1" dirty="0">
                <a:latin typeface="Helvetica" pitchFamily="2" charset="0"/>
              </a:rPr>
              <a:t>	(parenchymes chlorophylliens) </a:t>
            </a:r>
            <a:br>
              <a:rPr lang="fr-FR" sz="3100" dirty="0">
                <a:latin typeface="Helvetica" pitchFamily="2" charset="0"/>
              </a:rPr>
            </a:br>
            <a:r>
              <a:rPr lang="fr-FR" sz="3100" dirty="0">
                <a:latin typeface="Helvetica" pitchFamily="2" charset="0"/>
              </a:rPr>
              <a:t>	</a:t>
            </a:r>
          </a:p>
        </p:txBody>
      </p:sp>
      <p:pic>
        <p:nvPicPr>
          <p:cNvPr id="6145" name="Picture 1" descr="page13image13881728">
            <a:extLst>
              <a:ext uri="{FF2B5EF4-FFF2-40B4-BE49-F238E27FC236}">
                <a16:creationId xmlns:a16="http://schemas.microsoft.com/office/drawing/2014/main" id="{2B61B4C2-D531-AF4C-8F81-64B8302C00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80263" y="1936612"/>
            <a:ext cx="3731076" cy="34496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32EF814-DEE6-E342-BEE1-D11CB9573D0A}"/>
              </a:ext>
            </a:extLst>
          </p:cNvPr>
          <p:cNvSpPr/>
          <p:nvPr/>
        </p:nvSpPr>
        <p:spPr>
          <a:xfrm>
            <a:off x="1451578" y="2748027"/>
            <a:ext cx="6096000" cy="1200329"/>
          </a:xfrm>
          <a:prstGeom prst="rect">
            <a:avLst/>
          </a:prstGeom>
        </p:spPr>
        <p:txBody>
          <a:bodyPr>
            <a:spAutoFit/>
          </a:bodyPr>
          <a:lstStyle/>
          <a:p>
            <a:r>
              <a:rPr lang="fr-FR" sz="2400" dirty="0">
                <a:latin typeface="Helvetica" pitchFamily="2" charset="0"/>
              </a:rPr>
              <a:t>Ce sent des parenchymes qui se localisent dans </a:t>
            </a:r>
            <a:r>
              <a:rPr lang="fr-FR" sz="2400" b="1" i="1" dirty="0">
                <a:latin typeface="Helvetica" pitchFamily="2" charset="0"/>
              </a:rPr>
              <a:t>les feuilles</a:t>
            </a:r>
            <a:r>
              <a:rPr lang="fr-FR" sz="2400" dirty="0">
                <a:latin typeface="Helvetica" pitchFamily="2" charset="0"/>
              </a:rPr>
              <a:t>. </a:t>
            </a:r>
          </a:p>
          <a:p>
            <a:endParaRPr lang="fr-FR" sz="2400" dirty="0">
              <a:latin typeface="Helvetica" pitchFamily="2" charset="0"/>
            </a:endParaRPr>
          </a:p>
        </p:txBody>
      </p:sp>
    </p:spTree>
    <p:extLst>
      <p:ext uri="{BB962C8B-B14F-4D97-AF65-F5344CB8AC3E}">
        <p14:creationId xmlns:p14="http://schemas.microsoft.com/office/powerpoint/2010/main" val="3141787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1D6291-34BF-B64E-BDEB-F4244AA8EB1D}"/>
              </a:ext>
            </a:extLst>
          </p:cNvPr>
          <p:cNvSpPr>
            <a:spLocks noGrp="1"/>
          </p:cNvSpPr>
          <p:nvPr>
            <p:ph type="title"/>
          </p:nvPr>
        </p:nvSpPr>
        <p:spPr/>
        <p:txBody>
          <a:bodyPr>
            <a:normAutofit/>
          </a:bodyPr>
          <a:lstStyle/>
          <a:p>
            <a:r>
              <a:rPr lang="fr-FR" b="1" dirty="0">
                <a:latin typeface="Helvetica" pitchFamily="2" charset="0"/>
              </a:rPr>
              <a:t>3. Tissus de remplissage (parenchymes)</a:t>
            </a:r>
            <a:br>
              <a:rPr lang="fr-FR" b="1" dirty="0">
                <a:latin typeface="Helvetica" pitchFamily="2" charset="0"/>
              </a:rPr>
            </a:br>
            <a:r>
              <a:rPr lang="fr-FR" b="1" dirty="0">
                <a:latin typeface="Helvetica" pitchFamily="2" charset="0"/>
              </a:rPr>
              <a:t>	</a:t>
            </a:r>
            <a:r>
              <a:rPr lang="fr-FR" sz="3100" b="1" dirty="0">
                <a:latin typeface="Helvetica" pitchFamily="2" charset="0"/>
              </a:rPr>
              <a:t>3.2. parenchyme De réserve</a:t>
            </a:r>
          </a:p>
        </p:txBody>
      </p:sp>
      <p:pic>
        <p:nvPicPr>
          <p:cNvPr id="1025" name="Picture 1" descr="page14image26849264">
            <a:extLst>
              <a:ext uri="{FF2B5EF4-FFF2-40B4-BE49-F238E27FC236}">
                <a16:creationId xmlns:a16="http://schemas.microsoft.com/office/drawing/2014/main" id="{DAF80AA9-9669-DA43-A806-8C0D72B421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84744" y="2016125"/>
            <a:ext cx="3070110" cy="344963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2D669F70-64B8-414B-89D5-5147824A014F}"/>
              </a:ext>
            </a:extLst>
          </p:cNvPr>
          <p:cNvSpPr txBox="1"/>
          <p:nvPr/>
        </p:nvSpPr>
        <p:spPr>
          <a:xfrm>
            <a:off x="1451578" y="2357501"/>
            <a:ext cx="6533166" cy="2954655"/>
          </a:xfrm>
          <a:prstGeom prst="rect">
            <a:avLst/>
          </a:prstGeom>
          <a:noFill/>
        </p:spPr>
        <p:txBody>
          <a:bodyPr wrap="square" rtlCol="0">
            <a:spAutoFit/>
          </a:bodyPr>
          <a:lstStyle/>
          <a:p>
            <a:r>
              <a:rPr lang="fr-FR" sz="2400" dirty="0">
                <a:latin typeface="Helvetica" pitchFamily="2" charset="0"/>
              </a:rPr>
              <a:t>Il se situe:</a:t>
            </a:r>
          </a:p>
          <a:p>
            <a:pPr marL="342900" indent="-342900">
              <a:buFont typeface="Wingdings" pitchFamily="2" charset="2"/>
              <a:buChar char="ü"/>
            </a:pPr>
            <a:r>
              <a:rPr lang="fr-FR" sz="2400" dirty="0">
                <a:latin typeface="Helvetica" pitchFamily="2" charset="0"/>
              </a:rPr>
              <a:t> Dans les organes souterrains (racines ou tiges souterraines). </a:t>
            </a:r>
          </a:p>
          <a:p>
            <a:r>
              <a:rPr lang="fr-FR" sz="2400" i="1" dirty="0">
                <a:latin typeface="Helvetica" pitchFamily="2" charset="0"/>
              </a:rPr>
              <a:t>Exemple</a:t>
            </a:r>
            <a:r>
              <a:rPr lang="fr-FR" sz="2400" dirty="0">
                <a:latin typeface="Helvetica" pitchFamily="2" charset="0"/>
              </a:rPr>
              <a:t>: Rhizomes et tubercules. </a:t>
            </a:r>
          </a:p>
          <a:p>
            <a:pPr marL="342900" indent="-342900">
              <a:buFont typeface="Wingdings" pitchFamily="2" charset="2"/>
              <a:buChar char="ü"/>
            </a:pPr>
            <a:r>
              <a:rPr lang="fr-FR" sz="2400" dirty="0">
                <a:latin typeface="Helvetica" pitchFamily="2" charset="0"/>
              </a:rPr>
              <a:t>Dans les parties profondes des tiges (dans la moelle).</a:t>
            </a:r>
          </a:p>
          <a:p>
            <a:pPr marL="342900" indent="-342900">
              <a:buFont typeface="Wingdings" pitchFamily="2" charset="2"/>
              <a:buChar char="ü"/>
            </a:pPr>
            <a:r>
              <a:rPr lang="fr-FR" sz="2400" dirty="0">
                <a:latin typeface="Helvetica" pitchFamily="2" charset="0"/>
              </a:rPr>
              <a:t>Dans les graines.  </a:t>
            </a:r>
          </a:p>
          <a:p>
            <a:endParaRPr lang="fr-FR" dirty="0"/>
          </a:p>
        </p:txBody>
      </p:sp>
    </p:spTree>
    <p:extLst>
      <p:ext uri="{BB962C8B-B14F-4D97-AF65-F5344CB8AC3E}">
        <p14:creationId xmlns:p14="http://schemas.microsoft.com/office/powerpoint/2010/main" val="48624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642957-E7F8-C849-BEC5-6530FFBE614D}"/>
              </a:ext>
            </a:extLst>
          </p:cNvPr>
          <p:cNvSpPr>
            <a:spLocks noGrp="1"/>
          </p:cNvSpPr>
          <p:nvPr>
            <p:ph type="title"/>
          </p:nvPr>
        </p:nvSpPr>
        <p:spPr/>
        <p:txBody>
          <a:bodyPr>
            <a:normAutofit fontScale="90000"/>
          </a:bodyPr>
          <a:lstStyle/>
          <a:p>
            <a:br>
              <a:rPr lang="fr-FR" sz="3600" dirty="0">
                <a:latin typeface="Helvetica" pitchFamily="2" charset="0"/>
              </a:rPr>
            </a:br>
            <a:r>
              <a:rPr lang="fr-FR" sz="3600" b="1" dirty="0">
                <a:latin typeface="Helvetica" pitchFamily="2" charset="0"/>
              </a:rPr>
              <a:t>4. Tissus de soutien </a:t>
            </a:r>
          </a:p>
        </p:txBody>
      </p:sp>
      <p:sp>
        <p:nvSpPr>
          <p:cNvPr id="3" name="Espace réservé du contenu 2">
            <a:extLst>
              <a:ext uri="{FF2B5EF4-FFF2-40B4-BE49-F238E27FC236}">
                <a16:creationId xmlns:a16="http://schemas.microsoft.com/office/drawing/2014/main" id="{2AC0230B-70A4-0E40-B3FA-B67E292CF92F}"/>
              </a:ext>
            </a:extLst>
          </p:cNvPr>
          <p:cNvSpPr>
            <a:spLocks noGrp="1"/>
          </p:cNvSpPr>
          <p:nvPr>
            <p:ph idx="1"/>
          </p:nvPr>
        </p:nvSpPr>
        <p:spPr/>
        <p:txBody>
          <a:bodyPr>
            <a:normAutofit fontScale="92500" lnSpcReduction="20000"/>
          </a:bodyPr>
          <a:lstStyle/>
          <a:p>
            <a:pPr marL="0" indent="0" algn="just">
              <a:buNone/>
            </a:pPr>
            <a:r>
              <a:rPr lang="fr-FR" sz="2400" dirty="0">
                <a:latin typeface="Helvetica" pitchFamily="2" charset="0"/>
              </a:rPr>
              <a:t>	Les tissus de soutien sont des tissus végétaux primaires appelés autrement </a:t>
            </a:r>
            <a:r>
              <a:rPr lang="fr-FR" sz="2400" b="1" i="1" dirty="0">
                <a:latin typeface="Helvetica" pitchFamily="2" charset="0"/>
              </a:rPr>
              <a:t>tissus mécaniques.</a:t>
            </a:r>
          </a:p>
          <a:p>
            <a:pPr marL="0" indent="0" algn="just">
              <a:buNone/>
            </a:pPr>
            <a:r>
              <a:rPr lang="fr-FR" sz="2400" dirty="0">
                <a:latin typeface="Helvetica" pitchFamily="2" charset="0"/>
              </a:rPr>
              <a:t>	Ce sont des tissus de </a:t>
            </a:r>
            <a:r>
              <a:rPr lang="fr-FR" sz="2400" b="1" i="1" dirty="0">
                <a:latin typeface="Helvetica" pitchFamily="2" charset="0"/>
              </a:rPr>
              <a:t>renforcement indispensables </a:t>
            </a:r>
            <a:r>
              <a:rPr lang="fr-FR" sz="2400" dirty="0">
                <a:latin typeface="Helvetica" pitchFamily="2" charset="0"/>
              </a:rPr>
              <a:t>à la plante qui a le plus souvent un </a:t>
            </a:r>
            <a:r>
              <a:rPr lang="fr-FR" sz="2400" b="1" i="1" dirty="0">
                <a:latin typeface="Helvetica" pitchFamily="2" charset="0"/>
              </a:rPr>
              <a:t>port dressé</a:t>
            </a:r>
            <a:r>
              <a:rPr lang="fr-FR" sz="2400" dirty="0">
                <a:latin typeface="Helvetica" pitchFamily="2" charset="0"/>
              </a:rPr>
              <a:t>. </a:t>
            </a:r>
          </a:p>
          <a:p>
            <a:pPr marL="0" indent="0" algn="just">
              <a:buNone/>
            </a:pPr>
            <a:r>
              <a:rPr lang="fr-FR" sz="2400" dirty="0">
                <a:latin typeface="Helvetica" pitchFamily="2" charset="0"/>
              </a:rPr>
              <a:t>	On les trouve principalement au niveau des Angiospermes. </a:t>
            </a:r>
          </a:p>
          <a:p>
            <a:pPr marL="0" indent="0" algn="just">
              <a:buNone/>
            </a:pPr>
            <a:r>
              <a:rPr lang="fr-FR" sz="2400" dirty="0">
                <a:latin typeface="Helvetica" pitchFamily="2" charset="0"/>
              </a:rPr>
              <a:t>Selon la nature de la paroi on distingue: </a:t>
            </a:r>
          </a:p>
          <a:p>
            <a:pPr algn="just">
              <a:buFontTx/>
              <a:buChar char="-"/>
            </a:pPr>
            <a:r>
              <a:rPr lang="fr-FR" sz="2400" dirty="0">
                <a:latin typeface="Helvetica" pitchFamily="2" charset="0"/>
              </a:rPr>
              <a:t>Le collenchyme, </a:t>
            </a:r>
          </a:p>
          <a:p>
            <a:pPr algn="just">
              <a:buFontTx/>
              <a:buChar char="-"/>
            </a:pPr>
            <a:r>
              <a:rPr lang="fr-FR" sz="2400" dirty="0">
                <a:latin typeface="Helvetica" pitchFamily="2" charset="0"/>
              </a:rPr>
              <a:t>et le sclérenchyme. </a:t>
            </a:r>
          </a:p>
          <a:p>
            <a:pPr marL="0" indent="0">
              <a:buNone/>
            </a:pPr>
            <a:endParaRPr lang="fr-FR" dirty="0"/>
          </a:p>
        </p:txBody>
      </p:sp>
    </p:spTree>
    <p:extLst>
      <p:ext uri="{BB962C8B-B14F-4D97-AF65-F5344CB8AC3E}">
        <p14:creationId xmlns:p14="http://schemas.microsoft.com/office/powerpoint/2010/main" val="2525246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81368A-CC24-264B-88FD-97479F2C95A2}"/>
              </a:ext>
            </a:extLst>
          </p:cNvPr>
          <p:cNvSpPr>
            <a:spLocks noGrp="1"/>
          </p:cNvSpPr>
          <p:nvPr>
            <p:ph type="title"/>
          </p:nvPr>
        </p:nvSpPr>
        <p:spPr/>
        <p:txBody>
          <a:bodyPr>
            <a:normAutofit fontScale="90000"/>
          </a:bodyPr>
          <a:lstStyle/>
          <a:p>
            <a:r>
              <a:rPr lang="fr-FR" sz="3600" b="1" dirty="0">
                <a:latin typeface="Helvetica" pitchFamily="2" charset="0"/>
              </a:rPr>
              <a:t>4. Tissus de soutien</a:t>
            </a:r>
            <a:br>
              <a:rPr lang="fr-FR" b="1" dirty="0">
                <a:latin typeface="Helvetica" pitchFamily="2" charset="0"/>
              </a:rPr>
            </a:br>
            <a:r>
              <a:rPr lang="fr-FR" b="1" dirty="0">
                <a:latin typeface="Helvetica" pitchFamily="2" charset="0"/>
              </a:rPr>
              <a:t>	</a:t>
            </a:r>
            <a:r>
              <a:rPr lang="fr-FR" sz="3100" b="1" dirty="0">
                <a:latin typeface="Helvetica" pitchFamily="2" charset="0"/>
              </a:rPr>
              <a:t>4.1. collenchymes </a:t>
            </a:r>
            <a:br>
              <a:rPr lang="fr-FR" b="1" dirty="0">
                <a:latin typeface="Helvetica" pitchFamily="2" charset="0"/>
              </a:rPr>
            </a:br>
            <a:endParaRPr lang="fr-FR" b="1" dirty="0">
              <a:latin typeface="Helvetica" pitchFamily="2" charset="0"/>
            </a:endParaRPr>
          </a:p>
        </p:txBody>
      </p:sp>
      <p:pic>
        <p:nvPicPr>
          <p:cNvPr id="2053" name="Picture 5" descr="page18image26885152">
            <a:extLst>
              <a:ext uri="{FF2B5EF4-FFF2-40B4-BE49-F238E27FC236}">
                <a16:creationId xmlns:a16="http://schemas.microsoft.com/office/drawing/2014/main" id="{B77CDF32-9574-B04D-B0D8-7DDDE96FA46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13295" y="1987296"/>
            <a:ext cx="3176191" cy="363321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page18image26884944">
            <a:extLst>
              <a:ext uri="{FF2B5EF4-FFF2-40B4-BE49-F238E27FC236}">
                <a16:creationId xmlns:a16="http://schemas.microsoft.com/office/drawing/2014/main" id="{EF4AC3D0-BCEE-214F-BEFB-E5D01BF1AA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625" y="2082800"/>
            <a:ext cx="3155156" cy="34496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9044FC0-A72A-9B4E-BD63-F3686DB6596F}"/>
              </a:ext>
            </a:extLst>
          </p:cNvPr>
          <p:cNvSpPr/>
          <p:nvPr/>
        </p:nvSpPr>
        <p:spPr>
          <a:xfrm>
            <a:off x="1355032" y="2663810"/>
            <a:ext cx="3819821" cy="2123658"/>
          </a:xfrm>
          <a:prstGeom prst="rect">
            <a:avLst/>
          </a:prstGeom>
        </p:spPr>
        <p:txBody>
          <a:bodyPr wrap="square">
            <a:spAutoFit/>
          </a:bodyPr>
          <a:lstStyle/>
          <a:p>
            <a:r>
              <a:rPr lang="fr-FR" sz="2200" dirty="0">
                <a:latin typeface="Helvetica" pitchFamily="2" charset="0"/>
              </a:rPr>
              <a:t>Selon l’épaississement de la paroi, on peut distinguer: </a:t>
            </a:r>
          </a:p>
          <a:p>
            <a:pPr marL="285750" indent="-285750">
              <a:buFontTx/>
              <a:buChar char="-"/>
            </a:pPr>
            <a:r>
              <a:rPr lang="fr-FR" sz="2200" dirty="0">
                <a:latin typeface="Helvetica" pitchFamily="2" charset="0"/>
              </a:rPr>
              <a:t>Le collenchyme annulaire, </a:t>
            </a:r>
          </a:p>
          <a:p>
            <a:pPr marL="285750" indent="-285750">
              <a:buFontTx/>
              <a:buChar char="-"/>
            </a:pPr>
            <a:r>
              <a:rPr lang="fr-FR" sz="2200" dirty="0">
                <a:latin typeface="Helvetica" pitchFamily="2" charset="0"/>
              </a:rPr>
              <a:t>Le collenchyme angulaire,</a:t>
            </a:r>
          </a:p>
          <a:p>
            <a:pPr marL="285750" indent="-285750">
              <a:buFontTx/>
              <a:buChar char="-"/>
            </a:pPr>
            <a:r>
              <a:rPr lang="fr-FR" sz="2200" dirty="0">
                <a:latin typeface="Helvetica" pitchFamily="2" charset="0"/>
              </a:rPr>
              <a:t>Le collenchyme tangentiel ou lamellaire, </a:t>
            </a:r>
          </a:p>
        </p:txBody>
      </p:sp>
    </p:spTree>
    <p:extLst>
      <p:ext uri="{BB962C8B-B14F-4D97-AF65-F5344CB8AC3E}">
        <p14:creationId xmlns:p14="http://schemas.microsoft.com/office/powerpoint/2010/main" val="756179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33228D-B911-BB44-9B8C-ED19B405A568}"/>
              </a:ext>
            </a:extLst>
          </p:cNvPr>
          <p:cNvSpPr>
            <a:spLocks noGrp="1"/>
          </p:cNvSpPr>
          <p:nvPr>
            <p:ph type="title"/>
          </p:nvPr>
        </p:nvSpPr>
        <p:spPr/>
        <p:txBody>
          <a:bodyPr>
            <a:normAutofit fontScale="90000"/>
          </a:bodyPr>
          <a:lstStyle/>
          <a:p>
            <a:r>
              <a:rPr lang="fr-FR" sz="3600" b="1" dirty="0">
                <a:latin typeface="Helvetica" pitchFamily="2" charset="0"/>
              </a:rPr>
              <a:t>4. Tissus de soutien</a:t>
            </a:r>
            <a:br>
              <a:rPr lang="fr-FR" b="1" dirty="0">
                <a:latin typeface="Helvetica" pitchFamily="2" charset="0"/>
              </a:rPr>
            </a:br>
            <a:r>
              <a:rPr lang="fr-FR" b="1" dirty="0">
                <a:latin typeface="Helvetica" pitchFamily="2" charset="0"/>
              </a:rPr>
              <a:t>	4.2. sclérenchymes </a:t>
            </a:r>
            <a:br>
              <a:rPr lang="fr-FR" dirty="0"/>
            </a:br>
            <a:endParaRPr lang="fr-FR" dirty="0"/>
          </a:p>
        </p:txBody>
      </p:sp>
      <p:pic>
        <p:nvPicPr>
          <p:cNvPr id="3073" name="Picture 1" descr="page18image26870592">
            <a:extLst>
              <a:ext uri="{FF2B5EF4-FFF2-40B4-BE49-F238E27FC236}">
                <a16:creationId xmlns:a16="http://schemas.microsoft.com/office/drawing/2014/main" id="{7E656240-ABC7-3B4E-8354-7F657F13F2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15132" y="2125853"/>
            <a:ext cx="2639722" cy="34496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E2CCE9F-2672-7F43-9E4F-4C86581539FA}"/>
              </a:ext>
            </a:extLst>
          </p:cNvPr>
          <p:cNvSpPr/>
          <p:nvPr/>
        </p:nvSpPr>
        <p:spPr>
          <a:xfrm>
            <a:off x="1267968" y="2299222"/>
            <a:ext cx="7061820" cy="2554545"/>
          </a:xfrm>
          <a:prstGeom prst="rect">
            <a:avLst/>
          </a:prstGeom>
        </p:spPr>
        <p:txBody>
          <a:bodyPr wrap="square">
            <a:spAutoFit/>
          </a:bodyPr>
          <a:lstStyle/>
          <a:p>
            <a:pPr algn="just"/>
            <a:r>
              <a:rPr lang="fr-FR" sz="2000" dirty="0">
                <a:latin typeface="Helvetica" pitchFamily="2" charset="0"/>
              </a:rPr>
              <a:t>Le sclérenchyme est un tissu primaire formé de </a:t>
            </a:r>
            <a:r>
              <a:rPr lang="fr-FR" sz="2000" b="1" i="1" dirty="0">
                <a:latin typeface="Helvetica" pitchFamily="2" charset="0"/>
              </a:rPr>
              <a:t>cellules mortes </a:t>
            </a:r>
            <a:r>
              <a:rPr lang="fr-FR" sz="2000" dirty="0">
                <a:latin typeface="Helvetica" pitchFamily="2" charset="0"/>
              </a:rPr>
              <a:t>dont les parois sont </a:t>
            </a:r>
            <a:r>
              <a:rPr lang="fr-FR" sz="2000" b="1" i="1" dirty="0">
                <a:latin typeface="Helvetica" pitchFamily="2" charset="0"/>
              </a:rPr>
              <a:t>chargées de lignine</a:t>
            </a:r>
            <a:r>
              <a:rPr lang="fr-FR" sz="2000" dirty="0">
                <a:latin typeface="Helvetica" pitchFamily="2" charset="0"/>
              </a:rPr>
              <a:t>. </a:t>
            </a:r>
          </a:p>
          <a:p>
            <a:pPr algn="just"/>
            <a:endParaRPr lang="fr-FR" sz="2000" dirty="0">
              <a:latin typeface="Helvetica" pitchFamily="2" charset="0"/>
            </a:endParaRPr>
          </a:p>
          <a:p>
            <a:pPr algn="just"/>
            <a:r>
              <a:rPr lang="fr-FR" sz="2000" dirty="0">
                <a:latin typeface="Helvetica" pitchFamily="2" charset="0"/>
              </a:rPr>
              <a:t>Les cellules du sclérenchyme sont souvent regroupées </a:t>
            </a:r>
            <a:r>
              <a:rPr lang="fr-FR" sz="2000" b="1" i="1" dirty="0">
                <a:latin typeface="Helvetica" pitchFamily="2" charset="0"/>
              </a:rPr>
              <a:t>en faisceaux</a:t>
            </a:r>
            <a:r>
              <a:rPr lang="fr-FR" sz="2000" dirty="0">
                <a:latin typeface="Helvetica" pitchFamily="2" charset="0"/>
              </a:rPr>
              <a:t> formant des fibres végétales. </a:t>
            </a:r>
          </a:p>
          <a:p>
            <a:pPr algn="just"/>
            <a:endParaRPr lang="fr-FR" sz="2000" dirty="0">
              <a:latin typeface="Helvetica" pitchFamily="2" charset="0"/>
            </a:endParaRPr>
          </a:p>
          <a:p>
            <a:pPr algn="just"/>
            <a:r>
              <a:rPr lang="fr-FR" sz="2000" dirty="0">
                <a:latin typeface="Helvetica" pitchFamily="2" charset="0"/>
              </a:rPr>
              <a:t>Quand ses cellules présentent des formes irrégulières, on les appelle les </a:t>
            </a:r>
            <a:r>
              <a:rPr lang="fr-FR" sz="2000" dirty="0" err="1">
                <a:latin typeface="Helvetica" pitchFamily="2" charset="0"/>
              </a:rPr>
              <a:t>sclérites</a:t>
            </a:r>
            <a:r>
              <a:rPr lang="fr-FR" dirty="0"/>
              <a:t> </a:t>
            </a:r>
            <a:r>
              <a:rPr lang="fr-FR" sz="2000" dirty="0">
                <a:latin typeface="Helvetica" pitchFamily="2" charset="0"/>
              </a:rPr>
              <a:t>ou </a:t>
            </a:r>
            <a:r>
              <a:rPr lang="fr-FR" sz="2000" dirty="0" err="1">
                <a:latin typeface="Helvetica" pitchFamily="2" charset="0"/>
              </a:rPr>
              <a:t>scléréides</a:t>
            </a:r>
            <a:r>
              <a:rPr lang="fr-FR" sz="2000" dirty="0">
                <a:latin typeface="Helvetica" pitchFamily="2" charset="0"/>
              </a:rPr>
              <a:t> . </a:t>
            </a:r>
          </a:p>
        </p:txBody>
      </p:sp>
    </p:spTree>
    <p:extLst>
      <p:ext uri="{BB962C8B-B14F-4D97-AF65-F5344CB8AC3E}">
        <p14:creationId xmlns:p14="http://schemas.microsoft.com/office/powerpoint/2010/main" val="1082503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F944FD-AE38-CC4E-8D3E-8A00AFEB3B5C}"/>
              </a:ext>
            </a:extLst>
          </p:cNvPr>
          <p:cNvSpPr>
            <a:spLocks noGrp="1"/>
          </p:cNvSpPr>
          <p:nvPr>
            <p:ph type="title"/>
          </p:nvPr>
        </p:nvSpPr>
        <p:spPr/>
        <p:txBody>
          <a:bodyPr>
            <a:normAutofit fontScale="90000"/>
          </a:bodyPr>
          <a:lstStyle/>
          <a:p>
            <a:br>
              <a:rPr lang="fr-FR" sz="3600" dirty="0">
                <a:latin typeface="Helvetica" pitchFamily="2" charset="0"/>
              </a:rPr>
            </a:br>
            <a:r>
              <a:rPr lang="fr-FR" sz="3600" b="1" dirty="0">
                <a:latin typeface="Helvetica" pitchFamily="2" charset="0"/>
              </a:rPr>
              <a:t>5. tissus sécréteurs </a:t>
            </a:r>
          </a:p>
        </p:txBody>
      </p:sp>
      <p:sp>
        <p:nvSpPr>
          <p:cNvPr id="3" name="Espace réservé du contenu 2">
            <a:extLst>
              <a:ext uri="{FF2B5EF4-FFF2-40B4-BE49-F238E27FC236}">
                <a16:creationId xmlns:a16="http://schemas.microsoft.com/office/drawing/2014/main" id="{FFCA2B90-DBD3-644B-AE13-A71F386B47F6}"/>
              </a:ext>
            </a:extLst>
          </p:cNvPr>
          <p:cNvSpPr>
            <a:spLocks noGrp="1"/>
          </p:cNvSpPr>
          <p:nvPr>
            <p:ph idx="1"/>
          </p:nvPr>
        </p:nvSpPr>
        <p:spPr/>
        <p:txBody>
          <a:bodyPr/>
          <a:lstStyle/>
          <a:p>
            <a:pPr marL="0" indent="0" algn="just">
              <a:buNone/>
            </a:pPr>
            <a:r>
              <a:rPr lang="fr-FR" sz="2200" dirty="0">
                <a:latin typeface="Helvetica" pitchFamily="2" charset="0"/>
              </a:rPr>
              <a:t>Sur la base de leur localisation on distingue deux catégories de tissus sécréteurs : </a:t>
            </a:r>
          </a:p>
          <a:p>
            <a:pPr algn="just"/>
            <a:r>
              <a:rPr lang="fr-FR" sz="2200" dirty="0">
                <a:latin typeface="Helvetica" pitchFamily="2" charset="0"/>
              </a:rPr>
              <a:t> </a:t>
            </a:r>
            <a:r>
              <a:rPr lang="fr-FR" sz="2200" b="1" dirty="0">
                <a:latin typeface="Helvetica" pitchFamily="2" charset="0"/>
              </a:rPr>
              <a:t>Tissus sécréteurs externes</a:t>
            </a:r>
            <a:r>
              <a:rPr lang="fr-FR" sz="2200" dirty="0">
                <a:latin typeface="Helvetica" pitchFamily="2" charset="0"/>
              </a:rPr>
              <a:t> (tissus à sécréteurs </a:t>
            </a:r>
            <a:r>
              <a:rPr lang="fr-FR" sz="2200" b="1" dirty="0">
                <a:latin typeface="Helvetica" pitchFamily="2" charset="0"/>
              </a:rPr>
              <a:t>exogène</a:t>
            </a:r>
            <a:r>
              <a:rPr lang="fr-FR" sz="2200" dirty="0">
                <a:latin typeface="Helvetica" pitchFamily="2" charset="0"/>
              </a:rPr>
              <a:t>). Tissus ayant des structures sécrétrices externes comme l’épiderme : les poils sécréteurs (trichomes) et glandes sécrétrices. </a:t>
            </a:r>
          </a:p>
          <a:p>
            <a:pPr algn="just"/>
            <a:r>
              <a:rPr lang="fr-FR" sz="2200" b="1" dirty="0">
                <a:latin typeface="Helvetica" pitchFamily="2" charset="0"/>
              </a:rPr>
              <a:t>Tissus sécréteurs internes </a:t>
            </a:r>
            <a:r>
              <a:rPr lang="fr-FR" sz="2200" dirty="0">
                <a:latin typeface="Helvetica" pitchFamily="2" charset="0"/>
              </a:rPr>
              <a:t>(tissus à sécrétion </a:t>
            </a:r>
            <a:r>
              <a:rPr lang="fr-FR" sz="2200" b="1" dirty="0">
                <a:latin typeface="Helvetica" pitchFamily="2" charset="0"/>
              </a:rPr>
              <a:t>endogène</a:t>
            </a:r>
            <a:r>
              <a:rPr lang="fr-FR" sz="2200" dirty="0">
                <a:latin typeface="Helvetica" pitchFamily="2" charset="0"/>
              </a:rPr>
              <a:t>). Structures sécrétrices internes: cellules sécrétrices isolées, laticifères. </a:t>
            </a:r>
          </a:p>
          <a:p>
            <a:pPr marL="0" indent="0">
              <a:buNone/>
            </a:pPr>
            <a:endParaRPr lang="fr-FR" dirty="0"/>
          </a:p>
        </p:txBody>
      </p:sp>
    </p:spTree>
    <p:extLst>
      <p:ext uri="{BB962C8B-B14F-4D97-AF65-F5344CB8AC3E}">
        <p14:creationId xmlns:p14="http://schemas.microsoft.com/office/powerpoint/2010/main" val="12542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30B93C-3E5A-BC44-B3EA-4FC21061A66C}"/>
              </a:ext>
            </a:extLst>
          </p:cNvPr>
          <p:cNvSpPr>
            <a:spLocks noGrp="1"/>
          </p:cNvSpPr>
          <p:nvPr>
            <p:ph type="title"/>
          </p:nvPr>
        </p:nvSpPr>
        <p:spPr/>
        <p:txBody>
          <a:bodyPr>
            <a:normAutofit fontScale="90000"/>
          </a:bodyPr>
          <a:lstStyle/>
          <a:p>
            <a:pPr algn="l"/>
            <a:r>
              <a:rPr lang="fr-FR" sz="3600" b="1" dirty="0">
                <a:latin typeface="Helvetica" pitchFamily="2" charset="0"/>
              </a:rPr>
              <a:t>Plan du cours (Formation (tissus) primaire): </a:t>
            </a:r>
          </a:p>
        </p:txBody>
      </p:sp>
      <p:sp>
        <p:nvSpPr>
          <p:cNvPr id="3" name="Espace réservé du contenu 2">
            <a:extLst>
              <a:ext uri="{FF2B5EF4-FFF2-40B4-BE49-F238E27FC236}">
                <a16:creationId xmlns:a16="http://schemas.microsoft.com/office/drawing/2014/main" id="{EB592A03-F68B-EA4B-AD30-F307F3166A01}"/>
              </a:ext>
            </a:extLst>
          </p:cNvPr>
          <p:cNvSpPr>
            <a:spLocks noGrp="1"/>
          </p:cNvSpPr>
          <p:nvPr>
            <p:ph idx="1"/>
          </p:nvPr>
        </p:nvSpPr>
        <p:spPr/>
        <p:txBody>
          <a:bodyPr>
            <a:normAutofit/>
          </a:bodyPr>
          <a:lstStyle/>
          <a:p>
            <a:pPr marL="0" indent="0">
              <a:lnSpc>
                <a:spcPct val="120000"/>
              </a:lnSpc>
              <a:spcBef>
                <a:spcPts val="0"/>
              </a:spcBef>
              <a:spcAft>
                <a:spcPts val="0"/>
              </a:spcAft>
              <a:buNone/>
            </a:pPr>
            <a:endParaRPr lang="fr-FR" sz="2200" dirty="0">
              <a:latin typeface="Helvetica" pitchFamily="2" charset="0"/>
            </a:endParaRPr>
          </a:p>
          <a:p>
            <a:pPr marL="457200" indent="-457200">
              <a:lnSpc>
                <a:spcPct val="120000"/>
              </a:lnSpc>
              <a:spcBef>
                <a:spcPts val="0"/>
              </a:spcBef>
              <a:spcAft>
                <a:spcPts val="0"/>
              </a:spcAft>
              <a:buAutoNum type="arabicPeriod"/>
            </a:pPr>
            <a:r>
              <a:rPr lang="fr-FR" sz="2400" dirty="0">
                <a:latin typeface="Helvetica" pitchFamily="2" charset="0"/>
              </a:rPr>
              <a:t>Méristème primaire</a:t>
            </a:r>
          </a:p>
          <a:p>
            <a:pPr marL="457200" indent="-457200">
              <a:lnSpc>
                <a:spcPct val="120000"/>
              </a:lnSpc>
              <a:spcBef>
                <a:spcPts val="0"/>
              </a:spcBef>
              <a:spcAft>
                <a:spcPts val="0"/>
              </a:spcAft>
              <a:buAutoNum type="arabicPeriod"/>
            </a:pPr>
            <a:r>
              <a:rPr lang="fr-FR" sz="2400" dirty="0">
                <a:latin typeface="Helvetica" pitchFamily="2" charset="0"/>
              </a:rPr>
              <a:t>Tissus Protecteurs </a:t>
            </a:r>
          </a:p>
          <a:p>
            <a:pPr marL="457200" indent="-457200">
              <a:lnSpc>
                <a:spcPct val="120000"/>
              </a:lnSpc>
              <a:spcBef>
                <a:spcPts val="0"/>
              </a:spcBef>
              <a:spcAft>
                <a:spcPts val="0"/>
              </a:spcAft>
              <a:buAutoNum type="arabicPeriod"/>
            </a:pPr>
            <a:r>
              <a:rPr lang="fr-FR" sz="2400" dirty="0">
                <a:latin typeface="Helvetica" pitchFamily="2" charset="0"/>
              </a:rPr>
              <a:t>Tissus de Remplissage</a:t>
            </a:r>
          </a:p>
          <a:p>
            <a:pPr marL="457200" indent="-457200">
              <a:lnSpc>
                <a:spcPct val="120000"/>
              </a:lnSpc>
              <a:spcBef>
                <a:spcPts val="0"/>
              </a:spcBef>
              <a:spcAft>
                <a:spcPts val="0"/>
              </a:spcAft>
              <a:buAutoNum type="arabicPeriod"/>
            </a:pPr>
            <a:r>
              <a:rPr lang="fr-FR" sz="2400" dirty="0">
                <a:latin typeface="Helvetica" pitchFamily="2" charset="0"/>
              </a:rPr>
              <a:t>Tissus de soutien </a:t>
            </a:r>
          </a:p>
          <a:p>
            <a:pPr marL="457200" indent="-457200">
              <a:lnSpc>
                <a:spcPct val="120000"/>
              </a:lnSpc>
              <a:spcBef>
                <a:spcPts val="0"/>
              </a:spcBef>
              <a:spcAft>
                <a:spcPts val="0"/>
              </a:spcAft>
              <a:buAutoNum type="arabicPeriod"/>
            </a:pPr>
            <a:r>
              <a:rPr lang="fr-FR" sz="2400" dirty="0">
                <a:latin typeface="Helvetica" pitchFamily="2" charset="0"/>
              </a:rPr>
              <a:t>Tissus sécréteurs </a:t>
            </a:r>
          </a:p>
          <a:p>
            <a:pPr marL="457200" indent="-457200">
              <a:lnSpc>
                <a:spcPct val="120000"/>
              </a:lnSpc>
              <a:spcBef>
                <a:spcPts val="0"/>
              </a:spcBef>
              <a:spcAft>
                <a:spcPts val="0"/>
              </a:spcAft>
              <a:buAutoNum type="arabicPeriod"/>
            </a:pPr>
            <a:r>
              <a:rPr lang="fr-FR" sz="2400" dirty="0">
                <a:latin typeface="Helvetica" pitchFamily="2" charset="0"/>
              </a:rPr>
              <a:t>Tissus conducteurs primaires </a:t>
            </a:r>
          </a:p>
        </p:txBody>
      </p:sp>
    </p:spTree>
    <p:extLst>
      <p:ext uri="{BB962C8B-B14F-4D97-AF65-F5344CB8AC3E}">
        <p14:creationId xmlns:p14="http://schemas.microsoft.com/office/powerpoint/2010/main" val="2436524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page18image9833312">
            <a:extLst>
              <a:ext uri="{FF2B5EF4-FFF2-40B4-BE49-F238E27FC236}">
                <a16:creationId xmlns:a16="http://schemas.microsoft.com/office/drawing/2014/main" id="{191CEE4E-72FC-7C45-BDAB-6B9827577D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61030" y="2186813"/>
            <a:ext cx="5492186" cy="3449638"/>
          </a:xfrm>
          <a:prstGeom prst="rect">
            <a:avLst/>
          </a:prstGeom>
          <a:noFill/>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a16="http://schemas.microsoft.com/office/drawing/2014/main" id="{48DD555D-C1F5-9548-9A40-36CD51B2BE11}"/>
              </a:ext>
            </a:extLst>
          </p:cNvPr>
          <p:cNvSpPr>
            <a:spLocks noGrp="1"/>
          </p:cNvSpPr>
          <p:nvPr>
            <p:ph type="title"/>
          </p:nvPr>
        </p:nvSpPr>
        <p:spPr>
          <a:xfrm>
            <a:off x="1451579" y="450951"/>
            <a:ext cx="9862597" cy="1353465"/>
          </a:xfrm>
        </p:spPr>
        <p:txBody>
          <a:bodyPr>
            <a:normAutofit fontScale="90000"/>
          </a:bodyPr>
          <a:lstStyle/>
          <a:p>
            <a:r>
              <a:rPr lang="fr-FR" sz="3600" b="1" dirty="0">
                <a:latin typeface="Helvetica" pitchFamily="2" charset="0"/>
              </a:rPr>
              <a:t>5. Tissus sécréteurs </a:t>
            </a:r>
            <a:br>
              <a:rPr lang="fr-FR" sz="3600" b="1" dirty="0">
                <a:latin typeface="Helvetica" pitchFamily="2" charset="0"/>
              </a:rPr>
            </a:br>
            <a:r>
              <a:rPr lang="fr-FR" sz="3600" b="1" dirty="0">
                <a:latin typeface="Helvetica" pitchFamily="2" charset="0"/>
              </a:rPr>
              <a:t>	</a:t>
            </a:r>
            <a:r>
              <a:rPr lang="fr-FR" sz="3100" b="1" dirty="0">
                <a:latin typeface="Helvetica" pitchFamily="2" charset="0"/>
              </a:rPr>
              <a:t>5.1. Tissus à sécrétion exogène</a:t>
            </a:r>
            <a:br>
              <a:rPr lang="fr-FR" sz="3100" b="1" dirty="0">
                <a:latin typeface="Helvetica" pitchFamily="2" charset="0"/>
              </a:rPr>
            </a:br>
            <a:r>
              <a:rPr lang="fr-FR" sz="3100" b="1" dirty="0">
                <a:latin typeface="Helvetica" pitchFamily="2" charset="0"/>
              </a:rPr>
              <a:t>		</a:t>
            </a:r>
            <a:r>
              <a:rPr lang="fr-FR" sz="2700" b="1" dirty="0">
                <a:latin typeface="Helvetica" pitchFamily="2" charset="0"/>
              </a:rPr>
              <a:t>5.1.1. Les cellules sécrétrices de l’épiderme </a:t>
            </a:r>
            <a:br>
              <a:rPr lang="fr-FR" sz="3600" dirty="0"/>
            </a:br>
            <a:br>
              <a:rPr lang="fr-FR" sz="3600" b="1" dirty="0">
                <a:latin typeface="Helvetica" pitchFamily="2" charset="0"/>
              </a:rPr>
            </a:br>
            <a:endParaRPr lang="fr-FR" sz="3600" b="1" dirty="0">
              <a:latin typeface="Helvetica" pitchFamily="2" charset="0"/>
            </a:endParaRPr>
          </a:p>
        </p:txBody>
      </p:sp>
      <p:sp>
        <p:nvSpPr>
          <p:cNvPr id="8" name="Rectangle 7">
            <a:extLst>
              <a:ext uri="{FF2B5EF4-FFF2-40B4-BE49-F238E27FC236}">
                <a16:creationId xmlns:a16="http://schemas.microsoft.com/office/drawing/2014/main" id="{DA0EF92C-0F96-BE4C-B00A-38AD8D79CEB3}"/>
              </a:ext>
            </a:extLst>
          </p:cNvPr>
          <p:cNvSpPr/>
          <p:nvPr/>
        </p:nvSpPr>
        <p:spPr>
          <a:xfrm>
            <a:off x="1451579" y="2662535"/>
            <a:ext cx="4412773" cy="1938992"/>
          </a:xfrm>
          <a:prstGeom prst="rect">
            <a:avLst/>
          </a:prstGeom>
        </p:spPr>
        <p:txBody>
          <a:bodyPr wrap="square">
            <a:spAutoFit/>
          </a:bodyPr>
          <a:lstStyle/>
          <a:p>
            <a:r>
              <a:rPr lang="fr-FR" sz="2400" dirty="0">
                <a:latin typeface="Helvetica" pitchFamily="2" charset="0"/>
              </a:rPr>
              <a:t>Les cellules sécrétrices de l’épiderme élaborent et accumulent des </a:t>
            </a:r>
            <a:r>
              <a:rPr lang="fr-FR" sz="2400" b="1" dirty="0">
                <a:latin typeface="Helvetica" pitchFamily="2" charset="0"/>
              </a:rPr>
              <a:t>essences volatiles</a:t>
            </a:r>
            <a:r>
              <a:rPr lang="fr-FR" sz="2400" dirty="0">
                <a:latin typeface="Helvetica" pitchFamily="2" charset="0"/>
              </a:rPr>
              <a:t> ou pour certaines d'entre elles, des </a:t>
            </a:r>
            <a:r>
              <a:rPr lang="fr-FR" sz="2400" b="1" dirty="0">
                <a:latin typeface="Helvetica" pitchFamily="2" charset="0"/>
              </a:rPr>
              <a:t>mucilages. </a:t>
            </a:r>
            <a:r>
              <a:rPr lang="fr-FR" sz="2400" dirty="0">
                <a:latin typeface="Helvetica" pitchFamily="2" charset="0"/>
              </a:rPr>
              <a:t> </a:t>
            </a:r>
          </a:p>
        </p:txBody>
      </p:sp>
    </p:spTree>
    <p:extLst>
      <p:ext uri="{BB962C8B-B14F-4D97-AF65-F5344CB8AC3E}">
        <p14:creationId xmlns:p14="http://schemas.microsoft.com/office/powerpoint/2010/main" val="3209992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22BEBDA-D655-6B4D-8C88-480AAA89F67C}"/>
              </a:ext>
            </a:extLst>
          </p:cNvPr>
          <p:cNvSpPr>
            <a:spLocks noGrp="1"/>
          </p:cNvSpPr>
          <p:nvPr>
            <p:ph type="title"/>
          </p:nvPr>
        </p:nvSpPr>
        <p:spPr>
          <a:xfrm>
            <a:off x="1451579" y="450951"/>
            <a:ext cx="9862597" cy="1353465"/>
          </a:xfrm>
        </p:spPr>
        <p:txBody>
          <a:bodyPr>
            <a:normAutofit fontScale="90000"/>
          </a:bodyPr>
          <a:lstStyle/>
          <a:p>
            <a:r>
              <a:rPr lang="fr-FR" sz="3600" b="1" dirty="0">
                <a:latin typeface="Helvetica" pitchFamily="2" charset="0"/>
              </a:rPr>
              <a:t>5. Tissus sécréteurs </a:t>
            </a:r>
            <a:br>
              <a:rPr lang="fr-FR" sz="3600" b="1" dirty="0">
                <a:latin typeface="Helvetica" pitchFamily="2" charset="0"/>
              </a:rPr>
            </a:br>
            <a:r>
              <a:rPr lang="fr-FR" sz="3600" b="1" dirty="0">
                <a:latin typeface="Helvetica" pitchFamily="2" charset="0"/>
              </a:rPr>
              <a:t>	</a:t>
            </a:r>
            <a:r>
              <a:rPr lang="fr-FR" sz="3100" b="1" dirty="0">
                <a:latin typeface="Helvetica" pitchFamily="2" charset="0"/>
              </a:rPr>
              <a:t>5.1. Tissus à sécrétion exogène</a:t>
            </a:r>
            <a:br>
              <a:rPr lang="fr-FR" sz="3100" b="1" dirty="0">
                <a:latin typeface="Helvetica" pitchFamily="2" charset="0"/>
              </a:rPr>
            </a:br>
            <a:r>
              <a:rPr lang="fr-FR" sz="3100" b="1" dirty="0">
                <a:latin typeface="Helvetica" pitchFamily="2" charset="0"/>
              </a:rPr>
              <a:t>		</a:t>
            </a:r>
            <a:r>
              <a:rPr lang="fr-FR" sz="2700" b="1" dirty="0">
                <a:latin typeface="Helvetica" pitchFamily="2" charset="0"/>
              </a:rPr>
              <a:t>5.1.2. Les poils épidermiques </a:t>
            </a:r>
            <a:br>
              <a:rPr lang="fr-FR" sz="2800" dirty="0"/>
            </a:br>
            <a:br>
              <a:rPr lang="fr-FR" sz="3600" dirty="0"/>
            </a:br>
            <a:br>
              <a:rPr lang="fr-FR" sz="3600" b="1" dirty="0">
                <a:latin typeface="Helvetica" pitchFamily="2" charset="0"/>
              </a:rPr>
            </a:br>
            <a:endParaRPr lang="fr-FR" sz="3600" b="1" dirty="0">
              <a:latin typeface="Helvetica" pitchFamily="2" charset="0"/>
            </a:endParaRPr>
          </a:p>
        </p:txBody>
      </p:sp>
      <p:pic>
        <p:nvPicPr>
          <p:cNvPr id="9217" name="Picture 1" descr="page21image27218816">
            <a:extLst>
              <a:ext uri="{FF2B5EF4-FFF2-40B4-BE49-F238E27FC236}">
                <a16:creationId xmlns:a16="http://schemas.microsoft.com/office/drawing/2014/main" id="{8C4286C8-7400-5E45-9D18-70A8393BE0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85440" y="2289588"/>
            <a:ext cx="2070100" cy="2463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E27DCD1-0C7E-C04F-85F5-88779E191C59}"/>
              </a:ext>
            </a:extLst>
          </p:cNvPr>
          <p:cNvSpPr/>
          <p:nvPr/>
        </p:nvSpPr>
        <p:spPr>
          <a:xfrm>
            <a:off x="8761041" y="4823061"/>
            <a:ext cx="2833551" cy="830997"/>
          </a:xfrm>
          <a:prstGeom prst="rect">
            <a:avLst/>
          </a:prstGeom>
        </p:spPr>
        <p:txBody>
          <a:bodyPr wrap="square">
            <a:spAutoFit/>
          </a:bodyPr>
          <a:lstStyle/>
          <a:p>
            <a:r>
              <a:rPr lang="fr-FR" sz="2400" dirty="0">
                <a:latin typeface="Helvetica" pitchFamily="2" charset="0"/>
              </a:rPr>
              <a:t>Poil épidermique de l’ortie </a:t>
            </a:r>
          </a:p>
        </p:txBody>
      </p:sp>
      <p:sp>
        <p:nvSpPr>
          <p:cNvPr id="6" name="Rectangle 5">
            <a:extLst>
              <a:ext uri="{FF2B5EF4-FFF2-40B4-BE49-F238E27FC236}">
                <a16:creationId xmlns:a16="http://schemas.microsoft.com/office/drawing/2014/main" id="{9C5AF126-1023-9D46-99FA-661A207C7153}"/>
              </a:ext>
            </a:extLst>
          </p:cNvPr>
          <p:cNvSpPr/>
          <p:nvPr/>
        </p:nvSpPr>
        <p:spPr>
          <a:xfrm>
            <a:off x="1349036" y="2367326"/>
            <a:ext cx="7412005" cy="2308324"/>
          </a:xfrm>
          <a:prstGeom prst="rect">
            <a:avLst/>
          </a:prstGeom>
        </p:spPr>
        <p:txBody>
          <a:bodyPr wrap="square">
            <a:spAutoFit/>
          </a:bodyPr>
          <a:lstStyle/>
          <a:p>
            <a:pPr algn="just"/>
            <a:r>
              <a:rPr lang="fr-FR" sz="2400" dirty="0">
                <a:latin typeface="Helvetica" pitchFamily="2" charset="0"/>
              </a:rPr>
              <a:t>Poils sécréteurs ou poils </a:t>
            </a:r>
            <a:r>
              <a:rPr lang="fr-FR" sz="2400" b="1" dirty="0">
                <a:latin typeface="Helvetica" pitchFamily="2" charset="0"/>
              </a:rPr>
              <a:t>glandulaires</a:t>
            </a:r>
            <a:r>
              <a:rPr lang="fr-FR" sz="2400" dirty="0">
                <a:latin typeface="Helvetica" pitchFamily="2" charset="0"/>
              </a:rPr>
              <a:t> sont des éléments particuliers aux épidermes. </a:t>
            </a:r>
          </a:p>
          <a:p>
            <a:pPr algn="just"/>
            <a:r>
              <a:rPr lang="fr-FR" sz="2400" dirty="0">
                <a:latin typeface="Helvetica" pitchFamily="2" charset="0"/>
              </a:rPr>
              <a:t>Ils sont </a:t>
            </a:r>
            <a:r>
              <a:rPr lang="fr-FR" sz="2400" b="1" i="1" dirty="0">
                <a:latin typeface="Helvetica" pitchFamily="2" charset="0"/>
              </a:rPr>
              <a:t>unicellulaires </a:t>
            </a:r>
            <a:r>
              <a:rPr lang="fr-FR" sz="2400" dirty="0">
                <a:latin typeface="Helvetica" pitchFamily="2" charset="0"/>
              </a:rPr>
              <a:t>ou</a:t>
            </a:r>
            <a:r>
              <a:rPr lang="fr-FR" sz="2400" b="1" i="1" dirty="0">
                <a:latin typeface="Helvetica" pitchFamily="2" charset="0"/>
              </a:rPr>
              <a:t> pluricellulaires </a:t>
            </a:r>
            <a:r>
              <a:rPr lang="fr-FR" sz="2400" dirty="0">
                <a:latin typeface="Helvetica" pitchFamily="2" charset="0"/>
              </a:rPr>
              <a:t>possédant des cellules terminales accumulant des </a:t>
            </a:r>
            <a:r>
              <a:rPr lang="fr-FR" sz="2400" b="1" i="1" dirty="0">
                <a:latin typeface="Helvetica" pitchFamily="2" charset="0"/>
              </a:rPr>
              <a:t>essences volatiles </a:t>
            </a:r>
            <a:r>
              <a:rPr lang="fr-FR" sz="2400" dirty="0">
                <a:latin typeface="Helvetica" pitchFamily="2" charset="0"/>
              </a:rPr>
              <a:t>dont la libération du contenu se fait par la déchirure de la cuticule de l’épiderme. </a:t>
            </a:r>
          </a:p>
        </p:txBody>
      </p:sp>
    </p:spTree>
    <p:extLst>
      <p:ext uri="{BB962C8B-B14F-4D97-AF65-F5344CB8AC3E}">
        <p14:creationId xmlns:p14="http://schemas.microsoft.com/office/powerpoint/2010/main" val="1584581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22BEBDA-D655-6B4D-8C88-480AAA89F67C}"/>
              </a:ext>
            </a:extLst>
          </p:cNvPr>
          <p:cNvSpPr>
            <a:spLocks noGrp="1"/>
          </p:cNvSpPr>
          <p:nvPr>
            <p:ph type="title"/>
          </p:nvPr>
        </p:nvSpPr>
        <p:spPr>
          <a:xfrm>
            <a:off x="1349036" y="804519"/>
            <a:ext cx="9862597" cy="1097433"/>
          </a:xfrm>
        </p:spPr>
        <p:txBody>
          <a:bodyPr>
            <a:normAutofit fontScale="90000"/>
          </a:bodyPr>
          <a:lstStyle/>
          <a:p>
            <a:r>
              <a:rPr lang="fr-FR" sz="3600" b="1" dirty="0">
                <a:latin typeface="Helvetica" pitchFamily="2" charset="0"/>
              </a:rPr>
              <a:t>5. Tissus sécréteurs </a:t>
            </a:r>
            <a:br>
              <a:rPr lang="fr-FR" sz="3600" b="1" dirty="0">
                <a:latin typeface="Helvetica" pitchFamily="2" charset="0"/>
              </a:rPr>
            </a:br>
            <a:r>
              <a:rPr lang="fr-FR" sz="3600" b="1" dirty="0">
                <a:latin typeface="Helvetica" pitchFamily="2" charset="0"/>
              </a:rPr>
              <a:t>	</a:t>
            </a:r>
            <a:r>
              <a:rPr lang="fr-FR" sz="3100" b="1" dirty="0">
                <a:latin typeface="Helvetica" pitchFamily="2" charset="0"/>
              </a:rPr>
              <a:t>5.2. Tissus à sécrétion endogène</a:t>
            </a:r>
            <a:br>
              <a:rPr lang="fr-FR" sz="3600" dirty="0"/>
            </a:br>
            <a:br>
              <a:rPr lang="fr-FR" sz="3600" b="1" dirty="0">
                <a:latin typeface="Helvetica" pitchFamily="2" charset="0"/>
              </a:rPr>
            </a:br>
            <a:endParaRPr lang="fr-FR" sz="3600" b="1" dirty="0">
              <a:latin typeface="Helvetica" pitchFamily="2" charset="0"/>
            </a:endParaRPr>
          </a:p>
        </p:txBody>
      </p:sp>
      <p:sp>
        <p:nvSpPr>
          <p:cNvPr id="8" name="Espace réservé du contenu 7">
            <a:extLst>
              <a:ext uri="{FF2B5EF4-FFF2-40B4-BE49-F238E27FC236}">
                <a16:creationId xmlns:a16="http://schemas.microsoft.com/office/drawing/2014/main" id="{30E0273B-E025-0D49-9344-3D24B869E6EC}"/>
              </a:ext>
            </a:extLst>
          </p:cNvPr>
          <p:cNvSpPr>
            <a:spLocks noGrp="1"/>
          </p:cNvSpPr>
          <p:nvPr>
            <p:ph idx="1"/>
          </p:nvPr>
        </p:nvSpPr>
        <p:spPr/>
        <p:txBody>
          <a:bodyPr>
            <a:normAutofit fontScale="85000" lnSpcReduction="10000"/>
          </a:bodyPr>
          <a:lstStyle/>
          <a:p>
            <a:pPr marL="0" indent="0">
              <a:buNone/>
            </a:pPr>
            <a:r>
              <a:rPr lang="fr-FR" sz="2400" dirty="0">
                <a:latin typeface="Helvetica" pitchFamily="2" charset="0"/>
              </a:rPr>
              <a:t>La substance sécrétée reste à l’intérieur de la cellule même qui l’a élaborées.</a:t>
            </a:r>
          </a:p>
          <a:p>
            <a:r>
              <a:rPr lang="fr-FR" sz="2400" dirty="0">
                <a:latin typeface="Helvetica" pitchFamily="2" charset="0"/>
              </a:rPr>
              <a:t>Les cellules sécrétrices isolées </a:t>
            </a:r>
          </a:p>
          <a:p>
            <a:r>
              <a:rPr lang="fr-FR" sz="2400" dirty="0">
                <a:latin typeface="Helvetica" pitchFamily="2" charset="0"/>
              </a:rPr>
              <a:t>Les poches sécrétrices</a:t>
            </a:r>
          </a:p>
          <a:p>
            <a:r>
              <a:rPr lang="fr-FR" sz="2400" dirty="0">
                <a:latin typeface="Helvetica" pitchFamily="2" charset="0"/>
              </a:rPr>
              <a:t>Les canaux sécréteurs</a:t>
            </a:r>
          </a:p>
          <a:p>
            <a:r>
              <a:rPr lang="fr-FR" sz="2400" dirty="0">
                <a:latin typeface="Helvetica" pitchFamily="2" charset="0"/>
              </a:rPr>
              <a:t>Les laticifères: </a:t>
            </a:r>
          </a:p>
          <a:p>
            <a:pPr marL="0" indent="0">
              <a:buNone/>
            </a:pPr>
            <a:r>
              <a:rPr lang="fr-FR" sz="2400" dirty="0">
                <a:latin typeface="Helvetica" pitchFamily="2" charset="0"/>
              </a:rPr>
              <a:t>	</a:t>
            </a:r>
            <a:r>
              <a:rPr lang="fr-FR" sz="2400" dirty="0">
                <a:solidFill>
                  <a:schemeClr val="accent1"/>
                </a:solidFill>
                <a:latin typeface="Helvetica" pitchFamily="2" charset="0"/>
              </a:rPr>
              <a:t>- </a:t>
            </a:r>
            <a:r>
              <a:rPr lang="fr-FR" sz="2400" dirty="0">
                <a:latin typeface="Helvetica" pitchFamily="2" charset="0"/>
              </a:rPr>
              <a:t>Les laticifères vrais </a:t>
            </a:r>
          </a:p>
          <a:p>
            <a:pPr marL="0" indent="0">
              <a:buNone/>
            </a:pPr>
            <a:r>
              <a:rPr lang="fr-FR" sz="2400" dirty="0">
                <a:latin typeface="Helvetica" pitchFamily="2" charset="0"/>
              </a:rPr>
              <a:t>	</a:t>
            </a:r>
            <a:r>
              <a:rPr lang="fr-FR" sz="2400" dirty="0">
                <a:solidFill>
                  <a:schemeClr val="accent1"/>
                </a:solidFill>
                <a:latin typeface="Helvetica" pitchFamily="2" charset="0"/>
              </a:rPr>
              <a:t>-</a:t>
            </a:r>
            <a:r>
              <a:rPr lang="fr-FR" sz="2400" dirty="0">
                <a:latin typeface="Helvetica" pitchFamily="2" charset="0"/>
              </a:rPr>
              <a:t> Les laticifères articulés </a:t>
            </a:r>
          </a:p>
          <a:p>
            <a:endParaRPr lang="fr-FR" dirty="0"/>
          </a:p>
        </p:txBody>
      </p:sp>
    </p:spTree>
    <p:extLst>
      <p:ext uri="{BB962C8B-B14F-4D97-AF65-F5344CB8AC3E}">
        <p14:creationId xmlns:p14="http://schemas.microsoft.com/office/powerpoint/2010/main" val="3704505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D827E7-BF2A-FC49-87EC-9698D83EB577}"/>
              </a:ext>
            </a:extLst>
          </p:cNvPr>
          <p:cNvSpPr>
            <a:spLocks noGrp="1"/>
          </p:cNvSpPr>
          <p:nvPr>
            <p:ph type="title"/>
          </p:nvPr>
        </p:nvSpPr>
        <p:spPr/>
        <p:txBody>
          <a:bodyPr>
            <a:normAutofit fontScale="90000"/>
          </a:bodyPr>
          <a:lstStyle/>
          <a:p>
            <a:br>
              <a:rPr lang="fr-FR" sz="3600" dirty="0">
                <a:latin typeface="Helvetica" pitchFamily="2" charset="0"/>
              </a:rPr>
            </a:br>
            <a:r>
              <a:rPr lang="fr-FR" sz="3600" b="1" dirty="0">
                <a:latin typeface="Helvetica" pitchFamily="2" charset="0"/>
              </a:rPr>
              <a:t>6. tissus conducteurs primaires </a:t>
            </a:r>
          </a:p>
        </p:txBody>
      </p:sp>
      <p:sp>
        <p:nvSpPr>
          <p:cNvPr id="3" name="Espace réservé du contenu 2">
            <a:extLst>
              <a:ext uri="{FF2B5EF4-FFF2-40B4-BE49-F238E27FC236}">
                <a16:creationId xmlns:a16="http://schemas.microsoft.com/office/drawing/2014/main" id="{66E0105A-68BA-7A49-B5EB-C4EF78BF5441}"/>
              </a:ext>
            </a:extLst>
          </p:cNvPr>
          <p:cNvSpPr>
            <a:spLocks noGrp="1"/>
          </p:cNvSpPr>
          <p:nvPr>
            <p:ph idx="1"/>
          </p:nvPr>
        </p:nvSpPr>
        <p:spPr/>
        <p:txBody>
          <a:bodyPr/>
          <a:lstStyle/>
          <a:p>
            <a:pPr marL="0" indent="0">
              <a:buNone/>
            </a:pPr>
            <a:r>
              <a:rPr lang="fr-FR" sz="2400" dirty="0">
                <a:latin typeface="Helvetica" pitchFamily="2" charset="0"/>
              </a:rPr>
              <a:t>Les cellules du tissu conducteur sont de </a:t>
            </a:r>
            <a:r>
              <a:rPr lang="fr-FR" sz="2400" b="1" i="1" dirty="0">
                <a:latin typeface="Helvetica" pitchFamily="2" charset="0"/>
              </a:rPr>
              <a:t>longues cellules </a:t>
            </a:r>
            <a:r>
              <a:rPr lang="fr-FR" sz="2400" dirty="0">
                <a:latin typeface="Helvetica" pitchFamily="2" charset="0"/>
              </a:rPr>
              <a:t>mises bout à bout formant ainsi de longues colonnes. </a:t>
            </a:r>
          </a:p>
          <a:p>
            <a:pPr marL="0" indent="0">
              <a:buNone/>
            </a:pPr>
            <a:r>
              <a:rPr lang="fr-FR" sz="2400" dirty="0">
                <a:latin typeface="Helvetica" pitchFamily="2" charset="0"/>
              </a:rPr>
              <a:t>Ces cellules permettent le passage de </a:t>
            </a:r>
            <a:r>
              <a:rPr lang="fr-FR" sz="2400" b="1" i="1" dirty="0">
                <a:latin typeface="Helvetica" pitchFamily="2" charset="0"/>
              </a:rPr>
              <a:t>la sève </a:t>
            </a:r>
            <a:r>
              <a:rPr lang="fr-FR" sz="2400" dirty="0">
                <a:latin typeface="Helvetica" pitchFamily="2" charset="0"/>
              </a:rPr>
              <a:t>dans tout l'organisme végétal. Il existe 2 types de vaisseaux conducteurs : </a:t>
            </a:r>
          </a:p>
          <a:p>
            <a:pPr>
              <a:buFontTx/>
              <a:buChar char="-"/>
            </a:pPr>
            <a:r>
              <a:rPr lang="fr-FR" sz="2400" dirty="0">
                <a:latin typeface="Helvetica" pitchFamily="2" charset="0"/>
              </a:rPr>
              <a:t>le phloème, </a:t>
            </a:r>
          </a:p>
          <a:p>
            <a:pPr>
              <a:buFontTx/>
              <a:buChar char="-"/>
            </a:pPr>
            <a:r>
              <a:rPr lang="fr-FR" sz="2400" dirty="0">
                <a:latin typeface="Helvetica" pitchFamily="2" charset="0"/>
              </a:rPr>
              <a:t>et le xylème. </a:t>
            </a:r>
          </a:p>
          <a:p>
            <a:pPr marL="0" indent="0">
              <a:buNone/>
            </a:pPr>
            <a:endParaRPr lang="fr-FR" dirty="0"/>
          </a:p>
        </p:txBody>
      </p:sp>
    </p:spTree>
    <p:extLst>
      <p:ext uri="{BB962C8B-B14F-4D97-AF65-F5344CB8AC3E}">
        <p14:creationId xmlns:p14="http://schemas.microsoft.com/office/powerpoint/2010/main" val="3781415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30F6B24-43FD-9F44-8382-C78D66917C6F}"/>
              </a:ext>
            </a:extLst>
          </p:cNvPr>
          <p:cNvSpPr>
            <a:spLocks noGrp="1"/>
          </p:cNvSpPr>
          <p:nvPr>
            <p:ph type="title"/>
          </p:nvPr>
        </p:nvSpPr>
        <p:spPr>
          <a:xfrm>
            <a:off x="1451579" y="804519"/>
            <a:ext cx="9603275" cy="1049235"/>
          </a:xfrm>
        </p:spPr>
        <p:txBody>
          <a:bodyPr>
            <a:normAutofit fontScale="90000"/>
          </a:bodyPr>
          <a:lstStyle/>
          <a:p>
            <a:r>
              <a:rPr lang="fr-FR" sz="3600" dirty="0">
                <a:latin typeface="Helvetica" pitchFamily="2" charset="0"/>
              </a:rPr>
              <a:t>6. tissus conducteurs primaires </a:t>
            </a:r>
            <a:br>
              <a:rPr lang="fr-FR" sz="3600" dirty="0">
                <a:latin typeface="Helvetica" pitchFamily="2" charset="0"/>
              </a:rPr>
            </a:br>
            <a:r>
              <a:rPr lang="fr-FR" sz="3600" dirty="0">
                <a:latin typeface="Helvetica" pitchFamily="2" charset="0"/>
              </a:rPr>
              <a:t>	</a:t>
            </a:r>
            <a:r>
              <a:rPr lang="fr-FR" sz="3100" dirty="0">
                <a:latin typeface="Helvetica" pitchFamily="2" charset="0"/>
              </a:rPr>
              <a:t>6.1. Le xylème primaire  </a:t>
            </a:r>
          </a:p>
        </p:txBody>
      </p:sp>
      <p:pic>
        <p:nvPicPr>
          <p:cNvPr id="5121" name="Picture 1" descr="page20image10077616">
            <a:extLst>
              <a:ext uri="{FF2B5EF4-FFF2-40B4-BE49-F238E27FC236}">
                <a16:creationId xmlns:a16="http://schemas.microsoft.com/office/drawing/2014/main" id="{73AFCD6D-7F1D-B645-8D65-A716E07744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40223" y="1853754"/>
            <a:ext cx="3814632" cy="41325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610C489-F2A0-C84D-BFF7-88260CC4536D}"/>
              </a:ext>
            </a:extLst>
          </p:cNvPr>
          <p:cNvSpPr/>
          <p:nvPr/>
        </p:nvSpPr>
        <p:spPr>
          <a:xfrm>
            <a:off x="1609344" y="2398699"/>
            <a:ext cx="5413248" cy="646331"/>
          </a:xfrm>
          <a:prstGeom prst="rect">
            <a:avLst/>
          </a:prstGeom>
        </p:spPr>
        <p:txBody>
          <a:bodyPr wrap="square">
            <a:spAutoFit/>
          </a:bodyPr>
          <a:lstStyle/>
          <a:p>
            <a:r>
              <a:rPr lang="fr-FR" dirty="0">
                <a:latin typeface="Helvetica" pitchFamily="2" charset="0"/>
              </a:rPr>
              <a:t>Le xylème assure essentiellement la circulation de la </a:t>
            </a:r>
            <a:r>
              <a:rPr lang="fr-FR" b="1" dirty="0">
                <a:latin typeface="Helvetica" pitchFamily="2" charset="0"/>
              </a:rPr>
              <a:t>sève brute. </a:t>
            </a:r>
            <a:endParaRPr lang="fr-FR" dirty="0"/>
          </a:p>
        </p:txBody>
      </p:sp>
    </p:spTree>
    <p:extLst>
      <p:ext uri="{BB962C8B-B14F-4D97-AF65-F5344CB8AC3E}">
        <p14:creationId xmlns:p14="http://schemas.microsoft.com/office/powerpoint/2010/main" val="257495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1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30F6B24-43FD-9F44-8382-C78D66917C6F}"/>
              </a:ext>
            </a:extLst>
          </p:cNvPr>
          <p:cNvSpPr>
            <a:spLocks noGrp="1"/>
          </p:cNvSpPr>
          <p:nvPr>
            <p:ph type="title"/>
          </p:nvPr>
        </p:nvSpPr>
        <p:spPr>
          <a:xfrm>
            <a:off x="1451579" y="524103"/>
            <a:ext cx="9603275" cy="1316889"/>
          </a:xfrm>
        </p:spPr>
        <p:txBody>
          <a:bodyPr>
            <a:normAutofit fontScale="90000"/>
          </a:bodyPr>
          <a:lstStyle/>
          <a:p>
            <a:r>
              <a:rPr lang="fr-FR" sz="3600" b="1" dirty="0">
                <a:latin typeface="Helvetica" pitchFamily="2" charset="0"/>
              </a:rPr>
              <a:t>6. tissus conducteurs primaires </a:t>
            </a:r>
            <a:br>
              <a:rPr lang="fr-FR" sz="3600" b="1" dirty="0">
                <a:latin typeface="Helvetica" pitchFamily="2" charset="0"/>
              </a:rPr>
            </a:br>
            <a:r>
              <a:rPr lang="fr-FR" sz="3600" b="1" dirty="0">
                <a:latin typeface="Helvetica" pitchFamily="2" charset="0"/>
              </a:rPr>
              <a:t>	</a:t>
            </a:r>
            <a:r>
              <a:rPr lang="fr-FR" sz="3100" b="1" dirty="0">
                <a:latin typeface="Helvetica" pitchFamily="2" charset="0"/>
              </a:rPr>
              <a:t>6.1. Le xylème primaire </a:t>
            </a:r>
            <a:br>
              <a:rPr lang="fr-FR" sz="3100" b="1" dirty="0">
                <a:latin typeface="Helvetica" pitchFamily="2" charset="0"/>
              </a:rPr>
            </a:br>
            <a:r>
              <a:rPr lang="fr-FR" sz="3100" b="1" dirty="0">
                <a:latin typeface="Helvetica" pitchFamily="2" charset="0"/>
              </a:rPr>
              <a:t>		</a:t>
            </a:r>
            <a:r>
              <a:rPr lang="fr-FR" sz="2700" b="1" dirty="0">
                <a:latin typeface="Helvetica" pitchFamily="2" charset="0"/>
              </a:rPr>
              <a:t>6.1.1. Les éléments conducteurs </a:t>
            </a:r>
            <a:br>
              <a:rPr lang="fr-FR" sz="2800" dirty="0"/>
            </a:br>
            <a:r>
              <a:rPr lang="fr-FR" sz="3100" dirty="0">
                <a:latin typeface="Helvetica" pitchFamily="2" charset="0"/>
              </a:rPr>
              <a:t> </a:t>
            </a:r>
          </a:p>
        </p:txBody>
      </p:sp>
      <p:pic>
        <p:nvPicPr>
          <p:cNvPr id="6" name="Picture 13" descr="page21image11230320">
            <a:extLst>
              <a:ext uri="{FF2B5EF4-FFF2-40B4-BE49-F238E27FC236}">
                <a16:creationId xmlns:a16="http://schemas.microsoft.com/office/drawing/2014/main" id="{AD4B7095-4388-2342-B02D-01A8B7EB73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45996" y="2113661"/>
            <a:ext cx="5320444" cy="34496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CC1CD2C-4718-2B42-8EA3-58725CDE12F9}"/>
              </a:ext>
            </a:extLst>
          </p:cNvPr>
          <p:cNvSpPr/>
          <p:nvPr/>
        </p:nvSpPr>
        <p:spPr>
          <a:xfrm>
            <a:off x="1195547" y="2576957"/>
            <a:ext cx="4876069" cy="1938992"/>
          </a:xfrm>
          <a:prstGeom prst="rect">
            <a:avLst/>
          </a:prstGeom>
        </p:spPr>
        <p:txBody>
          <a:bodyPr wrap="square">
            <a:spAutoFit/>
          </a:bodyPr>
          <a:lstStyle/>
          <a:p>
            <a:r>
              <a:rPr lang="fr-FR" sz="2400" dirty="0">
                <a:latin typeface="Helvetica" pitchFamily="2" charset="0"/>
              </a:rPr>
              <a:t>Le xylème présente deux types de cellules </a:t>
            </a:r>
            <a:r>
              <a:rPr lang="fr-FR" sz="2400" b="1" dirty="0">
                <a:latin typeface="Helvetica" pitchFamily="2" charset="0"/>
              </a:rPr>
              <a:t>mortes </a:t>
            </a:r>
            <a:r>
              <a:rPr lang="fr-FR" sz="2400" dirty="0">
                <a:latin typeface="Helvetica" pitchFamily="2" charset="0"/>
              </a:rPr>
              <a:t>:</a:t>
            </a:r>
          </a:p>
          <a:p>
            <a:r>
              <a:rPr lang="fr-FR" sz="2400" b="1" dirty="0">
                <a:solidFill>
                  <a:schemeClr val="accent1"/>
                </a:solidFill>
                <a:latin typeface="Helvetica" pitchFamily="2" charset="0"/>
              </a:rPr>
              <a:t>- </a:t>
            </a:r>
            <a:r>
              <a:rPr lang="fr-FR" sz="2400" b="1" dirty="0">
                <a:latin typeface="Helvetica" pitchFamily="2" charset="0"/>
              </a:rPr>
              <a:t>Les trachées</a:t>
            </a:r>
            <a:r>
              <a:rPr lang="fr-FR" sz="2400" dirty="0">
                <a:latin typeface="Helvetica" pitchFamily="2" charset="0"/>
              </a:rPr>
              <a:t>, </a:t>
            </a:r>
          </a:p>
          <a:p>
            <a:r>
              <a:rPr lang="fr-FR" sz="2400" b="1" dirty="0">
                <a:solidFill>
                  <a:schemeClr val="accent1"/>
                </a:solidFill>
                <a:latin typeface="Helvetica" pitchFamily="2" charset="0"/>
              </a:rPr>
              <a:t>- </a:t>
            </a:r>
            <a:r>
              <a:rPr lang="fr-FR" sz="2400" b="1" dirty="0">
                <a:latin typeface="Helvetica" pitchFamily="2" charset="0"/>
              </a:rPr>
              <a:t>Les trachéides (vaisseaux imparfait)</a:t>
            </a:r>
            <a:r>
              <a:rPr lang="fr-FR" sz="2400" dirty="0">
                <a:latin typeface="Helvetica" pitchFamily="2" charset="0"/>
              </a:rPr>
              <a:t>, </a:t>
            </a:r>
          </a:p>
        </p:txBody>
      </p:sp>
    </p:spTree>
    <p:extLst>
      <p:ext uri="{BB962C8B-B14F-4D97-AF65-F5344CB8AC3E}">
        <p14:creationId xmlns:p14="http://schemas.microsoft.com/office/powerpoint/2010/main" val="2625767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30F6B24-43FD-9F44-8382-C78D66917C6F}"/>
              </a:ext>
            </a:extLst>
          </p:cNvPr>
          <p:cNvSpPr>
            <a:spLocks noGrp="1"/>
          </p:cNvSpPr>
          <p:nvPr>
            <p:ph type="title"/>
          </p:nvPr>
        </p:nvSpPr>
        <p:spPr>
          <a:xfrm>
            <a:off x="1451579" y="524103"/>
            <a:ext cx="9603275" cy="1316889"/>
          </a:xfrm>
        </p:spPr>
        <p:txBody>
          <a:bodyPr>
            <a:normAutofit fontScale="90000"/>
          </a:bodyPr>
          <a:lstStyle/>
          <a:p>
            <a:r>
              <a:rPr lang="fr-FR" sz="3600" b="1" dirty="0">
                <a:latin typeface="Helvetica" pitchFamily="2" charset="0"/>
              </a:rPr>
              <a:t>6. tissus conducteurs primaires </a:t>
            </a:r>
            <a:br>
              <a:rPr lang="fr-FR" sz="3600" b="1" dirty="0">
                <a:latin typeface="Helvetica" pitchFamily="2" charset="0"/>
              </a:rPr>
            </a:br>
            <a:r>
              <a:rPr lang="fr-FR" sz="3600" b="1" dirty="0">
                <a:latin typeface="Helvetica" pitchFamily="2" charset="0"/>
              </a:rPr>
              <a:t>	</a:t>
            </a:r>
            <a:r>
              <a:rPr lang="fr-FR" sz="3100" b="1" dirty="0">
                <a:latin typeface="Helvetica" pitchFamily="2" charset="0"/>
              </a:rPr>
              <a:t>6.1. Le xylème primaire </a:t>
            </a:r>
            <a:br>
              <a:rPr lang="fr-FR" sz="3100" b="1" dirty="0">
                <a:latin typeface="Helvetica" pitchFamily="2" charset="0"/>
              </a:rPr>
            </a:br>
            <a:r>
              <a:rPr lang="fr-FR" sz="3100" b="1" dirty="0">
                <a:latin typeface="Helvetica" pitchFamily="2" charset="0"/>
              </a:rPr>
              <a:t>		</a:t>
            </a:r>
            <a:r>
              <a:rPr lang="fr-FR" sz="2700" b="1" dirty="0">
                <a:latin typeface="Helvetica" pitchFamily="2" charset="0"/>
              </a:rPr>
              <a:t>6.1.2. Les éléments non conducteurs </a:t>
            </a:r>
            <a:br>
              <a:rPr lang="fr-FR" sz="2800" dirty="0"/>
            </a:br>
            <a:r>
              <a:rPr lang="fr-FR" sz="3100" dirty="0">
                <a:latin typeface="Helvetica" pitchFamily="2" charset="0"/>
              </a:rPr>
              <a:t> </a:t>
            </a:r>
          </a:p>
        </p:txBody>
      </p:sp>
      <p:sp>
        <p:nvSpPr>
          <p:cNvPr id="3" name="Espace réservé du contenu 2">
            <a:extLst>
              <a:ext uri="{FF2B5EF4-FFF2-40B4-BE49-F238E27FC236}">
                <a16:creationId xmlns:a16="http://schemas.microsoft.com/office/drawing/2014/main" id="{C10631E9-8E9F-E945-AA20-5773A26B922F}"/>
              </a:ext>
            </a:extLst>
          </p:cNvPr>
          <p:cNvSpPr>
            <a:spLocks noGrp="1"/>
          </p:cNvSpPr>
          <p:nvPr>
            <p:ph idx="1"/>
          </p:nvPr>
        </p:nvSpPr>
        <p:spPr/>
        <p:txBody>
          <a:bodyPr>
            <a:normAutofit fontScale="85000" lnSpcReduction="10000"/>
          </a:bodyPr>
          <a:lstStyle/>
          <a:p>
            <a:pPr marL="0" indent="0">
              <a:buNone/>
            </a:pPr>
            <a:r>
              <a:rPr lang="fr-FR" sz="2800" dirty="0">
                <a:latin typeface="Helvetica" pitchFamily="2" charset="0"/>
              </a:rPr>
              <a:t>Le xylème comprend aussi des éléments non conducteurs: </a:t>
            </a:r>
          </a:p>
          <a:p>
            <a:pPr algn="just">
              <a:buFontTx/>
              <a:buChar char="-"/>
            </a:pPr>
            <a:r>
              <a:rPr lang="fr-FR" sz="2800" b="1" dirty="0">
                <a:latin typeface="Helvetica" pitchFamily="2" charset="0"/>
              </a:rPr>
              <a:t>Les fibres</a:t>
            </a:r>
            <a:r>
              <a:rPr lang="fr-FR" sz="2800" dirty="0">
                <a:latin typeface="Helvetica" pitchFamily="2" charset="0"/>
              </a:rPr>
              <a:t>: Ce sont des prolongements cellulaires </a:t>
            </a:r>
            <a:r>
              <a:rPr lang="fr-FR" sz="2800" b="1" dirty="0">
                <a:latin typeface="Helvetica" pitchFamily="2" charset="0"/>
              </a:rPr>
              <a:t>non vivants</a:t>
            </a:r>
            <a:r>
              <a:rPr lang="fr-FR" sz="2800" dirty="0">
                <a:latin typeface="Helvetica" pitchFamily="2" charset="0"/>
              </a:rPr>
              <a:t>, assurant uniquement un </a:t>
            </a:r>
            <a:r>
              <a:rPr lang="fr-FR" sz="2800" b="1" i="1" dirty="0">
                <a:latin typeface="Helvetica" pitchFamily="2" charset="0"/>
              </a:rPr>
              <a:t>rôle de soutien</a:t>
            </a:r>
            <a:r>
              <a:rPr lang="fr-FR" sz="2800" dirty="0">
                <a:latin typeface="Helvetica" pitchFamily="2" charset="0"/>
              </a:rPr>
              <a:t>. </a:t>
            </a:r>
          </a:p>
          <a:p>
            <a:pPr algn="just">
              <a:buFontTx/>
              <a:buChar char="-"/>
            </a:pPr>
            <a:r>
              <a:rPr lang="fr-FR" sz="2800" b="1" dirty="0">
                <a:latin typeface="Helvetica" pitchFamily="2" charset="0"/>
              </a:rPr>
              <a:t>Le parenchyme ligneux</a:t>
            </a:r>
            <a:r>
              <a:rPr lang="fr-FR" sz="2800" dirty="0">
                <a:latin typeface="Helvetica" pitchFamily="2" charset="0"/>
              </a:rPr>
              <a:t>: Les éléments vasculaires du xylème, les trachéides et les fibres sont morts à maturité. Cependant, les cellules du parenchyme ligneux sont </a:t>
            </a:r>
            <a:r>
              <a:rPr lang="fr-FR" sz="2800" b="1" i="1" dirty="0">
                <a:latin typeface="Helvetica" pitchFamily="2" charset="0"/>
              </a:rPr>
              <a:t>vivantes</a:t>
            </a:r>
            <a:r>
              <a:rPr lang="fr-FR" sz="2800" dirty="0">
                <a:latin typeface="Helvetica" pitchFamily="2" charset="0"/>
              </a:rPr>
              <a:t> impliquées dans le métabolisme du xylème, accumulation des réserves et protection.</a:t>
            </a:r>
          </a:p>
          <a:p>
            <a:pPr marL="0" indent="0">
              <a:buNone/>
            </a:pPr>
            <a:endParaRPr lang="fr-FR" dirty="0"/>
          </a:p>
        </p:txBody>
      </p:sp>
    </p:spTree>
    <p:extLst>
      <p:ext uri="{BB962C8B-B14F-4D97-AF65-F5344CB8AC3E}">
        <p14:creationId xmlns:p14="http://schemas.microsoft.com/office/powerpoint/2010/main" val="2330519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30F6B24-43FD-9F44-8382-C78D66917C6F}"/>
              </a:ext>
            </a:extLst>
          </p:cNvPr>
          <p:cNvSpPr>
            <a:spLocks noGrp="1"/>
          </p:cNvSpPr>
          <p:nvPr>
            <p:ph type="title"/>
          </p:nvPr>
        </p:nvSpPr>
        <p:spPr>
          <a:xfrm>
            <a:off x="1451579" y="804519"/>
            <a:ext cx="9603275" cy="1049235"/>
          </a:xfrm>
        </p:spPr>
        <p:txBody>
          <a:bodyPr>
            <a:normAutofit fontScale="90000"/>
          </a:bodyPr>
          <a:lstStyle/>
          <a:p>
            <a:r>
              <a:rPr lang="fr-FR" sz="3600" b="1" dirty="0">
                <a:latin typeface="Helvetica" pitchFamily="2" charset="0"/>
              </a:rPr>
              <a:t>6. tissus conducteurs primaires </a:t>
            </a:r>
            <a:br>
              <a:rPr lang="fr-FR" sz="3600" b="1" dirty="0">
                <a:latin typeface="Helvetica" pitchFamily="2" charset="0"/>
              </a:rPr>
            </a:br>
            <a:r>
              <a:rPr lang="fr-FR" sz="3600" b="1" dirty="0">
                <a:latin typeface="Helvetica" pitchFamily="2" charset="0"/>
              </a:rPr>
              <a:t>	</a:t>
            </a:r>
            <a:r>
              <a:rPr lang="fr-FR" sz="3100" b="1" dirty="0">
                <a:latin typeface="Helvetica" pitchFamily="2" charset="0"/>
              </a:rPr>
              <a:t>6.2. Le </a:t>
            </a:r>
            <a:r>
              <a:rPr lang="fr-FR" b="1" dirty="0"/>
              <a:t>phloème </a:t>
            </a:r>
            <a:r>
              <a:rPr lang="fr-FR" sz="3100" b="1" dirty="0">
                <a:latin typeface="Helvetica" pitchFamily="2" charset="0"/>
              </a:rPr>
              <a:t> primaire  </a:t>
            </a:r>
          </a:p>
        </p:txBody>
      </p:sp>
      <p:sp>
        <p:nvSpPr>
          <p:cNvPr id="14" name="Espace réservé du contenu 13">
            <a:extLst>
              <a:ext uri="{FF2B5EF4-FFF2-40B4-BE49-F238E27FC236}">
                <a16:creationId xmlns:a16="http://schemas.microsoft.com/office/drawing/2014/main" id="{57140441-0EFC-AC4B-8171-27CF980E0903}"/>
              </a:ext>
            </a:extLst>
          </p:cNvPr>
          <p:cNvSpPr>
            <a:spLocks noGrp="1"/>
          </p:cNvSpPr>
          <p:nvPr>
            <p:ph idx="1"/>
          </p:nvPr>
        </p:nvSpPr>
        <p:spPr>
          <a:xfrm>
            <a:off x="1451578" y="1967958"/>
            <a:ext cx="9603275" cy="884970"/>
          </a:xfrm>
        </p:spPr>
        <p:txBody>
          <a:bodyPr>
            <a:normAutofit fontScale="92500"/>
          </a:bodyPr>
          <a:lstStyle/>
          <a:p>
            <a:pPr marL="0" indent="0" algn="just">
              <a:buNone/>
            </a:pPr>
            <a:r>
              <a:rPr lang="fr-FR" sz="2400" dirty="0">
                <a:latin typeface="Helvetica" pitchFamily="2" charset="0"/>
              </a:rPr>
              <a:t>Le phloème assure essentiellement la circulation de la </a:t>
            </a:r>
            <a:r>
              <a:rPr lang="fr-FR" sz="2400" b="1" i="1" dirty="0">
                <a:latin typeface="Helvetica" pitchFamily="2" charset="0"/>
              </a:rPr>
              <a:t>sève élaborée</a:t>
            </a:r>
            <a:r>
              <a:rPr lang="fr-FR" sz="2400" dirty="0">
                <a:latin typeface="Helvetica" pitchFamily="2" charset="0"/>
              </a:rPr>
              <a:t>. Ce tissu conducteur est constitué </a:t>
            </a:r>
            <a:r>
              <a:rPr lang="fr-FR" sz="2400" b="1" i="1" dirty="0">
                <a:latin typeface="Helvetica" pitchFamily="2" charset="0"/>
              </a:rPr>
              <a:t>cellules vivantes </a:t>
            </a:r>
            <a:r>
              <a:rPr lang="fr-FR" sz="2400" dirty="0">
                <a:latin typeface="Helvetica" pitchFamily="2" charset="0"/>
              </a:rPr>
              <a:t>appelées ; </a:t>
            </a:r>
          </a:p>
        </p:txBody>
      </p:sp>
      <p:pic>
        <p:nvPicPr>
          <p:cNvPr id="6158" name="Picture 14" descr="page21image27218608">
            <a:extLst>
              <a:ext uri="{FF2B5EF4-FFF2-40B4-BE49-F238E27FC236}">
                <a16:creationId xmlns:a16="http://schemas.microsoft.com/office/drawing/2014/main" id="{9A77F764-B5DB-2944-97FE-D343ED933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926" y="2852928"/>
            <a:ext cx="7516927" cy="304497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A0CA853-D2AB-8A48-87A2-87E5F001112E}"/>
              </a:ext>
            </a:extLst>
          </p:cNvPr>
          <p:cNvSpPr/>
          <p:nvPr/>
        </p:nvSpPr>
        <p:spPr>
          <a:xfrm>
            <a:off x="1346693" y="2967132"/>
            <a:ext cx="2091451" cy="1569660"/>
          </a:xfrm>
          <a:prstGeom prst="rect">
            <a:avLst/>
          </a:prstGeom>
        </p:spPr>
        <p:txBody>
          <a:bodyPr wrap="square">
            <a:spAutoFit/>
          </a:bodyPr>
          <a:lstStyle/>
          <a:p>
            <a:r>
              <a:rPr lang="fr-FR" sz="2400" dirty="0">
                <a:solidFill>
                  <a:schemeClr val="accent1"/>
                </a:solidFill>
                <a:latin typeface="Helvetica" pitchFamily="2" charset="0"/>
              </a:rPr>
              <a:t>- </a:t>
            </a:r>
            <a:r>
              <a:rPr lang="fr-FR" sz="2400" dirty="0">
                <a:latin typeface="Helvetica" pitchFamily="2" charset="0"/>
              </a:rPr>
              <a:t>Les cellules criblées, </a:t>
            </a:r>
          </a:p>
          <a:p>
            <a:r>
              <a:rPr lang="fr-FR" sz="2400" dirty="0">
                <a:solidFill>
                  <a:schemeClr val="accent1"/>
                </a:solidFill>
                <a:latin typeface="Helvetica" pitchFamily="2" charset="0"/>
              </a:rPr>
              <a:t>- </a:t>
            </a:r>
            <a:r>
              <a:rPr lang="fr-FR" sz="2400" dirty="0">
                <a:latin typeface="Helvetica" pitchFamily="2" charset="0"/>
              </a:rPr>
              <a:t>Les cellules compagne. </a:t>
            </a:r>
          </a:p>
        </p:txBody>
      </p:sp>
    </p:spTree>
    <p:extLst>
      <p:ext uri="{BB962C8B-B14F-4D97-AF65-F5344CB8AC3E}">
        <p14:creationId xmlns:p14="http://schemas.microsoft.com/office/powerpoint/2010/main" val="3428231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A9D41E-7A00-DC49-A263-B45FC145B6D9}"/>
              </a:ext>
            </a:extLst>
          </p:cNvPr>
          <p:cNvSpPr>
            <a:spLocks noGrp="1"/>
          </p:cNvSpPr>
          <p:nvPr>
            <p:ph type="title"/>
          </p:nvPr>
        </p:nvSpPr>
        <p:spPr>
          <a:xfrm>
            <a:off x="1451578" y="1261720"/>
            <a:ext cx="9603275" cy="596898"/>
          </a:xfrm>
        </p:spPr>
        <p:txBody>
          <a:bodyPr/>
          <a:lstStyle/>
          <a:p>
            <a:pPr algn="l"/>
            <a:r>
              <a:rPr lang="fr-FR" b="1" dirty="0">
                <a:latin typeface="Helvetica" pitchFamily="2" charset="0"/>
              </a:rPr>
              <a:t>Bibliographie</a:t>
            </a:r>
            <a:endParaRPr lang="fr-FR" b="1" dirty="0"/>
          </a:p>
        </p:txBody>
      </p:sp>
      <p:sp>
        <p:nvSpPr>
          <p:cNvPr id="3" name="Espace réservé du contenu 2">
            <a:extLst>
              <a:ext uri="{FF2B5EF4-FFF2-40B4-BE49-F238E27FC236}">
                <a16:creationId xmlns:a16="http://schemas.microsoft.com/office/drawing/2014/main" id="{F80D2727-EEDE-DF40-A7B9-A12935EB426D}"/>
              </a:ext>
            </a:extLst>
          </p:cNvPr>
          <p:cNvSpPr>
            <a:spLocks noGrp="1"/>
          </p:cNvSpPr>
          <p:nvPr>
            <p:ph idx="1"/>
          </p:nvPr>
        </p:nvSpPr>
        <p:spPr/>
        <p:txBody>
          <a:bodyPr>
            <a:normAutofit lnSpcReduction="10000"/>
          </a:bodyPr>
          <a:lstStyle/>
          <a:p>
            <a:pPr marL="0" indent="0">
              <a:buNone/>
            </a:pPr>
            <a:endParaRPr lang="fr-FR" b="1" dirty="0">
              <a:latin typeface="Helvetica" pitchFamily="2" charset="0"/>
            </a:endParaRPr>
          </a:p>
          <a:p>
            <a:pPr marL="0" indent="0">
              <a:buNone/>
            </a:pPr>
            <a:r>
              <a:rPr lang="fr-FR" b="1" dirty="0">
                <a:latin typeface="Helvetica" pitchFamily="2" charset="0"/>
              </a:rPr>
              <a:t>A</a:t>
            </a:r>
            <a:r>
              <a:rPr lang="fr-FR" dirty="0">
                <a:latin typeface="Helvetica" pitchFamily="2" charset="0"/>
              </a:rPr>
              <a:t>BBACI H et BACHIR S., 2023. Cours de biologie végétale: Les tissus végétaux chez les angiospermes. 27 p.  </a:t>
            </a:r>
          </a:p>
          <a:p>
            <a:pPr marL="0" indent="0">
              <a:buNone/>
            </a:pPr>
            <a:r>
              <a:rPr lang="fr-FR" b="1" dirty="0">
                <a:latin typeface="Helvetica" pitchFamily="2" charset="0"/>
              </a:rPr>
              <a:t>B</a:t>
            </a:r>
            <a:r>
              <a:rPr lang="fr-FR" dirty="0">
                <a:latin typeface="Helvetica" pitchFamily="2" charset="0"/>
              </a:rPr>
              <a:t>OUZID S., 2018. Cours de biologie végétale. Université les Frères </a:t>
            </a:r>
            <a:r>
              <a:rPr lang="fr-FR" dirty="0" err="1">
                <a:latin typeface="Helvetica" pitchFamily="2" charset="0"/>
              </a:rPr>
              <a:t>Mentouri</a:t>
            </a:r>
            <a:r>
              <a:rPr lang="fr-FR" dirty="0">
                <a:latin typeface="Helvetica" pitchFamily="2" charset="0"/>
              </a:rPr>
              <a:t> Constantine 1. 82p. </a:t>
            </a:r>
          </a:p>
          <a:p>
            <a:pPr marL="0" indent="0">
              <a:buNone/>
            </a:pPr>
            <a:r>
              <a:rPr lang="fr-FR" dirty="0">
                <a:latin typeface="Helvetica" pitchFamily="2" charset="0"/>
              </a:rPr>
              <a:t> </a:t>
            </a:r>
          </a:p>
          <a:p>
            <a:pPr marL="0" indent="0">
              <a:buNone/>
            </a:pPr>
            <a:r>
              <a:rPr lang="fr-FR" dirty="0"/>
              <a:t> </a:t>
            </a:r>
          </a:p>
          <a:p>
            <a:pPr marL="0" indent="0">
              <a:buNone/>
            </a:pPr>
            <a:r>
              <a:rPr lang="fr-FR" dirty="0"/>
              <a:t> </a:t>
            </a:r>
          </a:p>
          <a:p>
            <a:pPr marL="0" indent="0">
              <a:buNone/>
            </a:pPr>
            <a:endParaRPr lang="fr-FR" dirty="0"/>
          </a:p>
        </p:txBody>
      </p:sp>
    </p:spTree>
    <p:extLst>
      <p:ext uri="{BB962C8B-B14F-4D97-AF65-F5344CB8AC3E}">
        <p14:creationId xmlns:p14="http://schemas.microsoft.com/office/powerpoint/2010/main" val="145639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817FD-6837-9E45-9076-EFFEEC3ABA32}"/>
              </a:ext>
            </a:extLst>
          </p:cNvPr>
          <p:cNvSpPr>
            <a:spLocks noGrp="1"/>
          </p:cNvSpPr>
          <p:nvPr>
            <p:ph type="title"/>
          </p:nvPr>
        </p:nvSpPr>
        <p:spPr>
          <a:xfrm>
            <a:off x="1451579" y="705128"/>
            <a:ext cx="9603275" cy="1049235"/>
          </a:xfrm>
        </p:spPr>
        <p:txBody>
          <a:bodyPr>
            <a:normAutofit fontScale="90000"/>
          </a:bodyPr>
          <a:lstStyle/>
          <a:p>
            <a:br>
              <a:rPr lang="fr-FR" sz="3600" dirty="0">
                <a:latin typeface="Helvetica" pitchFamily="2" charset="0"/>
              </a:rPr>
            </a:br>
            <a:r>
              <a:rPr lang="fr-FR" sz="4000" b="1" dirty="0">
                <a:latin typeface="Helvetica" pitchFamily="2" charset="0"/>
              </a:rPr>
              <a:t>Introduction </a:t>
            </a:r>
          </a:p>
        </p:txBody>
      </p:sp>
      <p:sp>
        <p:nvSpPr>
          <p:cNvPr id="3" name="Espace réservé du contenu 2">
            <a:extLst>
              <a:ext uri="{FF2B5EF4-FFF2-40B4-BE49-F238E27FC236}">
                <a16:creationId xmlns:a16="http://schemas.microsoft.com/office/drawing/2014/main" id="{6D801822-2881-EF49-AA7D-602BF63DA5E4}"/>
              </a:ext>
            </a:extLst>
          </p:cNvPr>
          <p:cNvSpPr>
            <a:spLocks noGrp="1"/>
          </p:cNvSpPr>
          <p:nvPr>
            <p:ph idx="1"/>
          </p:nvPr>
        </p:nvSpPr>
        <p:spPr/>
        <p:txBody>
          <a:bodyPr>
            <a:normAutofit fontScale="92500" lnSpcReduction="10000"/>
          </a:bodyPr>
          <a:lstStyle/>
          <a:p>
            <a:pPr algn="just">
              <a:buFont typeface="Wingdings" pitchFamily="2" charset="2"/>
              <a:buChar char="Ø"/>
            </a:pPr>
            <a:r>
              <a:rPr lang="fr-FR" sz="2400" dirty="0">
                <a:latin typeface="Helvetica" pitchFamily="2" charset="0"/>
              </a:rPr>
              <a:t> Un </a:t>
            </a:r>
            <a:r>
              <a:rPr lang="fr-FR" sz="2400" b="1" i="1" dirty="0">
                <a:latin typeface="Helvetica" pitchFamily="2" charset="0"/>
              </a:rPr>
              <a:t>tissus</a:t>
            </a:r>
            <a:r>
              <a:rPr lang="fr-FR" sz="2400" dirty="0">
                <a:latin typeface="Helvetica" pitchFamily="2" charset="0"/>
              </a:rPr>
              <a:t> est un ensemble de cellules ayant leurs caractères propres (même structure et même fonction). Cependant, il peut exister des cas particuliers où les cellules d’un même tissu, sont hétérogènes.   </a:t>
            </a:r>
          </a:p>
          <a:p>
            <a:pPr algn="just">
              <a:buFont typeface="Wingdings" pitchFamily="2" charset="2"/>
              <a:buChar char="Ø"/>
            </a:pPr>
            <a:r>
              <a:rPr lang="fr-FR" sz="2400" dirty="0">
                <a:latin typeface="Helvetica" pitchFamily="2" charset="0"/>
              </a:rPr>
              <a:t> Un tissu est un groupement de cellules ayant la même origine embryologique et qui remplissent une fonction physiologique déterminée. Les tissus formeront des organes tels que les racines, les tiges, les fleurs...etc.</a:t>
            </a:r>
          </a:p>
          <a:p>
            <a:pPr algn="just">
              <a:buFont typeface="Wingdings" pitchFamily="2" charset="2"/>
              <a:buChar char="Ø"/>
            </a:pPr>
            <a:r>
              <a:rPr lang="fr-FR" sz="2400" dirty="0">
                <a:latin typeface="Helvetica" pitchFamily="2" charset="0"/>
              </a:rPr>
              <a:t> Les tissus végétaux sont le sujet d’étude de </a:t>
            </a:r>
            <a:r>
              <a:rPr lang="fr-FR" sz="2400" b="1" i="1" dirty="0">
                <a:latin typeface="Helvetica" pitchFamily="2" charset="0"/>
              </a:rPr>
              <a:t>l'histologie végétale</a:t>
            </a:r>
            <a:r>
              <a:rPr lang="fr-FR" sz="2400" dirty="0">
                <a:latin typeface="Helvetica" pitchFamily="2" charset="0"/>
              </a:rPr>
              <a:t>. </a:t>
            </a:r>
          </a:p>
          <a:p>
            <a:pPr>
              <a:buFont typeface="Wingdings" pitchFamily="2" charset="2"/>
              <a:buChar char="Ø"/>
            </a:pPr>
            <a:endParaRPr lang="fr-FR" sz="2400" dirty="0">
              <a:latin typeface="Helvetica" pitchFamily="2" charset="0"/>
            </a:endParaRPr>
          </a:p>
        </p:txBody>
      </p:sp>
    </p:spTree>
    <p:extLst>
      <p:ext uri="{BB962C8B-B14F-4D97-AF65-F5344CB8AC3E}">
        <p14:creationId xmlns:p14="http://schemas.microsoft.com/office/powerpoint/2010/main" val="2549753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89376B-9422-6245-82D4-207E6A9D0A97}"/>
              </a:ext>
            </a:extLst>
          </p:cNvPr>
          <p:cNvSpPr>
            <a:spLocks noGrp="1"/>
          </p:cNvSpPr>
          <p:nvPr>
            <p:ph type="title"/>
          </p:nvPr>
        </p:nvSpPr>
        <p:spPr/>
        <p:txBody>
          <a:bodyPr/>
          <a:lstStyle/>
          <a:p>
            <a:br>
              <a:rPr lang="fr-FR" dirty="0">
                <a:latin typeface="Helvetica" pitchFamily="2" charset="0"/>
              </a:rPr>
            </a:br>
            <a:r>
              <a:rPr lang="fr-FR" b="1" dirty="0">
                <a:latin typeface="Helvetica" pitchFamily="2" charset="0"/>
              </a:rPr>
              <a:t>Introduction (Tissus primaires)</a:t>
            </a:r>
            <a:endParaRPr lang="fr-FR" b="1" dirty="0"/>
          </a:p>
        </p:txBody>
      </p:sp>
      <p:sp>
        <p:nvSpPr>
          <p:cNvPr id="3" name="Espace réservé du contenu 2">
            <a:extLst>
              <a:ext uri="{FF2B5EF4-FFF2-40B4-BE49-F238E27FC236}">
                <a16:creationId xmlns:a16="http://schemas.microsoft.com/office/drawing/2014/main" id="{3B60E6A9-1EA4-8349-A69F-213E6FA47842}"/>
              </a:ext>
            </a:extLst>
          </p:cNvPr>
          <p:cNvSpPr>
            <a:spLocks noGrp="1"/>
          </p:cNvSpPr>
          <p:nvPr>
            <p:ph idx="1"/>
          </p:nvPr>
        </p:nvSpPr>
        <p:spPr/>
        <p:txBody>
          <a:bodyPr>
            <a:noAutofit/>
          </a:bodyPr>
          <a:lstStyle/>
          <a:p>
            <a:pPr marL="0" indent="0" algn="just">
              <a:buNone/>
            </a:pPr>
            <a:r>
              <a:rPr lang="fr-FR" sz="2400" dirty="0">
                <a:latin typeface="Helvetica" pitchFamily="2" charset="0"/>
              </a:rPr>
              <a:t>Il y a une grande diversité de tissus primaires qu’on peut regrouper en plusieurs catégories où plusieurs types sont observables: </a:t>
            </a:r>
          </a:p>
          <a:p>
            <a:pPr marL="0" indent="0" algn="just">
              <a:lnSpc>
                <a:spcPct val="100000"/>
              </a:lnSpc>
              <a:spcBef>
                <a:spcPts val="200"/>
              </a:spcBef>
              <a:buNone/>
            </a:pPr>
            <a:r>
              <a:rPr lang="fr-FR" sz="2400" dirty="0">
                <a:solidFill>
                  <a:schemeClr val="accent1"/>
                </a:solidFill>
                <a:latin typeface="Helvetica" pitchFamily="2" charset="0"/>
              </a:rPr>
              <a:t>-</a:t>
            </a:r>
            <a:r>
              <a:rPr lang="fr-FR" sz="2400" dirty="0">
                <a:latin typeface="Helvetica" pitchFamily="2" charset="0"/>
              </a:rPr>
              <a:t> Méristème primaire;</a:t>
            </a:r>
          </a:p>
          <a:p>
            <a:pPr algn="just">
              <a:lnSpc>
                <a:spcPct val="100000"/>
              </a:lnSpc>
              <a:spcBef>
                <a:spcPts val="200"/>
              </a:spcBef>
              <a:buFontTx/>
              <a:buChar char="-"/>
            </a:pPr>
            <a:r>
              <a:rPr lang="fr-FR" sz="2400" dirty="0">
                <a:latin typeface="Helvetica" pitchFamily="2" charset="0"/>
              </a:rPr>
              <a:t>Les tissus de revêtement ;</a:t>
            </a:r>
          </a:p>
          <a:p>
            <a:pPr algn="just">
              <a:lnSpc>
                <a:spcPct val="100000"/>
              </a:lnSpc>
              <a:spcBef>
                <a:spcPts val="200"/>
              </a:spcBef>
              <a:buFontTx/>
              <a:buChar char="-"/>
            </a:pPr>
            <a:r>
              <a:rPr lang="fr-FR" sz="2400" dirty="0">
                <a:latin typeface="Helvetica" pitchFamily="2" charset="0"/>
              </a:rPr>
              <a:t>Les parenchymes ;</a:t>
            </a:r>
          </a:p>
          <a:p>
            <a:pPr algn="just">
              <a:lnSpc>
                <a:spcPct val="100000"/>
              </a:lnSpc>
              <a:spcBef>
                <a:spcPts val="200"/>
              </a:spcBef>
              <a:buFontTx/>
              <a:buChar char="-"/>
            </a:pPr>
            <a:r>
              <a:rPr lang="fr-FR" sz="2400" dirty="0">
                <a:latin typeface="Helvetica" pitchFamily="2" charset="0"/>
              </a:rPr>
              <a:t>Les tissus de soutien ;</a:t>
            </a:r>
          </a:p>
          <a:p>
            <a:pPr algn="just">
              <a:lnSpc>
                <a:spcPct val="100000"/>
              </a:lnSpc>
              <a:spcBef>
                <a:spcPts val="200"/>
              </a:spcBef>
              <a:buFontTx/>
              <a:buChar char="-"/>
            </a:pPr>
            <a:r>
              <a:rPr lang="fr-FR" sz="2400" dirty="0">
                <a:latin typeface="Helvetica" pitchFamily="2" charset="0"/>
              </a:rPr>
              <a:t>Les tissus conducteurs ; </a:t>
            </a:r>
          </a:p>
          <a:p>
            <a:pPr algn="just">
              <a:lnSpc>
                <a:spcPct val="100000"/>
              </a:lnSpc>
              <a:spcBef>
                <a:spcPts val="200"/>
              </a:spcBef>
              <a:buFontTx/>
              <a:buChar char="-"/>
            </a:pPr>
            <a:r>
              <a:rPr lang="fr-FR" sz="2400" dirty="0">
                <a:latin typeface="Helvetica" pitchFamily="2" charset="0"/>
              </a:rPr>
              <a:t>Les tissus sécréteurs. </a:t>
            </a:r>
          </a:p>
        </p:txBody>
      </p:sp>
    </p:spTree>
    <p:extLst>
      <p:ext uri="{BB962C8B-B14F-4D97-AF65-F5344CB8AC3E}">
        <p14:creationId xmlns:p14="http://schemas.microsoft.com/office/powerpoint/2010/main" val="279214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3D358E-FBBB-FD4C-ADD0-476E29667391}"/>
              </a:ext>
            </a:extLst>
          </p:cNvPr>
          <p:cNvSpPr>
            <a:spLocks noGrp="1"/>
          </p:cNvSpPr>
          <p:nvPr>
            <p:ph type="title"/>
          </p:nvPr>
        </p:nvSpPr>
        <p:spPr>
          <a:xfrm>
            <a:off x="1342249" y="1271656"/>
            <a:ext cx="9603275" cy="656533"/>
          </a:xfrm>
        </p:spPr>
        <p:txBody>
          <a:bodyPr/>
          <a:lstStyle/>
          <a:p>
            <a:pPr algn="l"/>
            <a:r>
              <a:rPr lang="fr-FR" b="1" dirty="0">
                <a:latin typeface="Helvetica" pitchFamily="2" charset="0"/>
              </a:rPr>
              <a:t>1. Méristème primaire</a:t>
            </a:r>
            <a:endParaRPr lang="fr-FR" b="1" dirty="0"/>
          </a:p>
        </p:txBody>
      </p:sp>
      <p:sp>
        <p:nvSpPr>
          <p:cNvPr id="3" name="Espace réservé du contenu 2">
            <a:extLst>
              <a:ext uri="{FF2B5EF4-FFF2-40B4-BE49-F238E27FC236}">
                <a16:creationId xmlns:a16="http://schemas.microsoft.com/office/drawing/2014/main" id="{5435DD50-A623-E14C-99B5-75F88C79BD42}"/>
              </a:ext>
            </a:extLst>
          </p:cNvPr>
          <p:cNvSpPr>
            <a:spLocks noGrp="1"/>
          </p:cNvSpPr>
          <p:nvPr>
            <p:ph idx="1"/>
          </p:nvPr>
        </p:nvSpPr>
        <p:spPr/>
        <p:txBody>
          <a:bodyPr>
            <a:normAutofit lnSpcReduction="10000"/>
          </a:bodyPr>
          <a:lstStyle/>
          <a:p>
            <a:pPr marL="0" indent="0" algn="just">
              <a:buNone/>
            </a:pPr>
            <a:r>
              <a:rPr lang="fr-FR" sz="2400" dirty="0">
                <a:latin typeface="Helvetica" pitchFamily="2" charset="0"/>
              </a:rPr>
              <a:t>Le méristème est un tissu végétal composé d’un groupe de </a:t>
            </a:r>
            <a:r>
              <a:rPr lang="fr-FR" sz="2400" b="1" i="1" dirty="0">
                <a:latin typeface="Helvetica" pitchFamily="2" charset="0"/>
              </a:rPr>
              <a:t>cellules indifférenciées</a:t>
            </a:r>
            <a:r>
              <a:rPr lang="fr-FR" sz="2400" dirty="0">
                <a:latin typeface="Helvetica" pitchFamily="2" charset="0"/>
              </a:rPr>
              <a:t>, à </a:t>
            </a:r>
            <a:r>
              <a:rPr lang="fr-FR" sz="2400" b="1" i="1" dirty="0">
                <a:latin typeface="Helvetica" pitchFamily="2" charset="0"/>
              </a:rPr>
              <a:t>activité mitotique importante</a:t>
            </a:r>
            <a:r>
              <a:rPr lang="fr-FR" sz="2400" dirty="0">
                <a:latin typeface="Helvetica" pitchFamily="2" charset="0"/>
              </a:rPr>
              <a:t>, responsables de la </a:t>
            </a:r>
            <a:r>
              <a:rPr lang="fr-FR" sz="2400" b="1" i="1" dirty="0">
                <a:latin typeface="Helvetica" pitchFamily="2" charset="0"/>
              </a:rPr>
              <a:t>croissance indéfinie </a:t>
            </a:r>
            <a:r>
              <a:rPr lang="fr-FR" sz="2400" dirty="0">
                <a:latin typeface="Helvetica" pitchFamily="2" charset="0"/>
              </a:rPr>
              <a:t>de la plante. </a:t>
            </a:r>
          </a:p>
          <a:p>
            <a:pPr marL="0" indent="0" algn="just">
              <a:buNone/>
            </a:pPr>
            <a:r>
              <a:rPr lang="fr-FR" sz="2400" dirty="0">
                <a:latin typeface="Helvetica" pitchFamily="2" charset="0"/>
              </a:rPr>
              <a:t>Les méristèmes se présentent :</a:t>
            </a:r>
          </a:p>
          <a:p>
            <a:pPr algn="just">
              <a:buFont typeface="Wingdings" pitchFamily="2" charset="2"/>
              <a:buChar char="ü"/>
            </a:pPr>
            <a:r>
              <a:rPr lang="fr-FR" sz="2400" dirty="0">
                <a:latin typeface="Helvetica" pitchFamily="2" charset="0"/>
              </a:rPr>
              <a:t>sous différentes formes, </a:t>
            </a:r>
          </a:p>
          <a:p>
            <a:pPr algn="just">
              <a:buFont typeface="Wingdings" pitchFamily="2" charset="2"/>
              <a:buChar char="ü"/>
            </a:pPr>
            <a:r>
              <a:rPr lang="fr-FR" sz="2400" dirty="0">
                <a:latin typeface="Helvetica" pitchFamily="2" charset="0"/>
              </a:rPr>
              <a:t>en différents lieux de la plante,</a:t>
            </a:r>
          </a:p>
          <a:p>
            <a:pPr algn="just">
              <a:buFont typeface="Wingdings" pitchFamily="2" charset="2"/>
              <a:buChar char="ü"/>
            </a:pPr>
            <a:r>
              <a:rPr lang="fr-FR" sz="2400" dirty="0">
                <a:latin typeface="Helvetica" pitchFamily="2" charset="0"/>
              </a:rPr>
              <a:t> et ont des fonctions variées. </a:t>
            </a:r>
          </a:p>
          <a:p>
            <a:pPr marL="0" indent="0">
              <a:buNone/>
            </a:pPr>
            <a:endParaRPr lang="fr-FR" dirty="0"/>
          </a:p>
        </p:txBody>
      </p:sp>
    </p:spTree>
    <p:extLst>
      <p:ext uri="{BB962C8B-B14F-4D97-AF65-F5344CB8AC3E}">
        <p14:creationId xmlns:p14="http://schemas.microsoft.com/office/powerpoint/2010/main" val="2613551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28BC41-81AA-9747-BF2B-792DFC2BF9CA}"/>
              </a:ext>
            </a:extLst>
          </p:cNvPr>
          <p:cNvSpPr>
            <a:spLocks noGrp="1"/>
          </p:cNvSpPr>
          <p:nvPr>
            <p:ph type="title"/>
          </p:nvPr>
        </p:nvSpPr>
        <p:spPr>
          <a:xfrm>
            <a:off x="1377734" y="486467"/>
            <a:ext cx="9603275" cy="1049235"/>
          </a:xfrm>
        </p:spPr>
        <p:txBody>
          <a:bodyPr>
            <a:normAutofit fontScale="90000"/>
          </a:bodyPr>
          <a:lstStyle/>
          <a:p>
            <a:br>
              <a:rPr lang="fr-FR" sz="3100" dirty="0">
                <a:latin typeface="Helvetica" pitchFamily="2" charset="0"/>
              </a:rPr>
            </a:br>
            <a:r>
              <a:rPr lang="fr-FR" b="1" dirty="0">
                <a:latin typeface="Helvetica" pitchFamily="2" charset="0"/>
              </a:rPr>
              <a:t>1. Méristème primaire</a:t>
            </a:r>
            <a:br>
              <a:rPr lang="fr-FR" sz="2800" dirty="0">
                <a:latin typeface="Helvetica" pitchFamily="2" charset="0"/>
              </a:rPr>
            </a:br>
            <a:r>
              <a:rPr lang="fr-FR" sz="2800" dirty="0">
                <a:latin typeface="Helvetica" pitchFamily="2" charset="0"/>
              </a:rPr>
              <a:t>	</a:t>
            </a:r>
            <a:r>
              <a:rPr lang="fr-FR" sz="2800" b="1" dirty="0">
                <a:latin typeface="Helvetica" pitchFamily="2" charset="0"/>
              </a:rPr>
              <a:t>1.1. Méristème caulinaire</a:t>
            </a:r>
            <a:br>
              <a:rPr lang="fr-FR" sz="3100" dirty="0">
                <a:latin typeface="Helvetica" pitchFamily="2" charset="0"/>
              </a:rPr>
            </a:br>
            <a:br>
              <a:rPr lang="fr-FR" sz="3100" dirty="0">
                <a:latin typeface="Helvetica" pitchFamily="2" charset="0"/>
              </a:rPr>
            </a:br>
            <a:br>
              <a:rPr lang="fr-FR" sz="3100" dirty="0">
                <a:latin typeface="Helvetica" pitchFamily="2" charset="0"/>
              </a:rPr>
            </a:br>
            <a:endParaRPr lang="fr-FR" dirty="0"/>
          </a:p>
        </p:txBody>
      </p:sp>
      <p:pic>
        <p:nvPicPr>
          <p:cNvPr id="1025" name="Picture 1" descr="page5image10846432">
            <a:extLst>
              <a:ext uri="{FF2B5EF4-FFF2-40B4-BE49-F238E27FC236}">
                <a16:creationId xmlns:a16="http://schemas.microsoft.com/office/drawing/2014/main" id="{BC5507E6-7D2B-3844-A461-B6A67D02BC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771836" y="2028043"/>
            <a:ext cx="4369541" cy="34496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FBE6F30-1D6F-7144-9C62-FCC75F450976}"/>
              </a:ext>
            </a:extLst>
          </p:cNvPr>
          <p:cNvSpPr/>
          <p:nvPr/>
        </p:nvSpPr>
        <p:spPr>
          <a:xfrm>
            <a:off x="1377734" y="3337363"/>
            <a:ext cx="5376634" cy="830997"/>
          </a:xfrm>
          <a:prstGeom prst="rect">
            <a:avLst/>
          </a:prstGeom>
        </p:spPr>
        <p:txBody>
          <a:bodyPr wrap="square">
            <a:spAutoFit/>
          </a:bodyPr>
          <a:lstStyle/>
          <a:p>
            <a:r>
              <a:rPr lang="fr-FR" sz="2400" dirty="0">
                <a:latin typeface="Helvetica" pitchFamily="2" charset="0"/>
              </a:rPr>
              <a:t>Organisation du méristème végétatif caulinaire (coupe longitudinale axiale) </a:t>
            </a:r>
            <a:endParaRPr lang="fr-FR" sz="2400" dirty="0"/>
          </a:p>
        </p:txBody>
      </p:sp>
    </p:spTree>
    <p:extLst>
      <p:ext uri="{BB962C8B-B14F-4D97-AF65-F5344CB8AC3E}">
        <p14:creationId xmlns:p14="http://schemas.microsoft.com/office/powerpoint/2010/main" val="1253351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1214D-C417-7145-A0FC-9B37454BD13A}"/>
              </a:ext>
            </a:extLst>
          </p:cNvPr>
          <p:cNvSpPr>
            <a:spLocks noGrp="1"/>
          </p:cNvSpPr>
          <p:nvPr>
            <p:ph type="title"/>
          </p:nvPr>
        </p:nvSpPr>
        <p:spPr>
          <a:xfrm>
            <a:off x="1451579" y="804519"/>
            <a:ext cx="9630551" cy="1049235"/>
          </a:xfrm>
        </p:spPr>
        <p:txBody>
          <a:bodyPr>
            <a:normAutofit fontScale="90000"/>
          </a:bodyPr>
          <a:lstStyle/>
          <a:p>
            <a:r>
              <a:rPr lang="fr-FR" b="1" dirty="0">
                <a:latin typeface="Helvetica" pitchFamily="2" charset="0"/>
              </a:rPr>
              <a:t>1. Méristème primaire</a:t>
            </a:r>
            <a:br>
              <a:rPr lang="fr-FR" dirty="0">
                <a:latin typeface="Helvetica" pitchFamily="2" charset="0"/>
              </a:rPr>
            </a:br>
            <a:r>
              <a:rPr lang="fr-FR" dirty="0">
                <a:latin typeface="Helvetica" pitchFamily="2" charset="0"/>
              </a:rPr>
              <a:t>	</a:t>
            </a:r>
            <a:r>
              <a:rPr lang="fr-FR" b="1" dirty="0">
                <a:latin typeface="Helvetica" pitchFamily="2" charset="0"/>
              </a:rPr>
              <a:t>1.1. Méristème caulinaire</a:t>
            </a:r>
            <a:br>
              <a:rPr lang="fr-FR" sz="3600" dirty="0">
                <a:latin typeface="Helvetica" pitchFamily="2" charset="0"/>
              </a:rPr>
            </a:br>
            <a:br>
              <a:rPr lang="fr-FR" sz="3600" dirty="0">
                <a:latin typeface="Helvetica" pitchFamily="2" charset="0"/>
              </a:rPr>
            </a:br>
            <a:endParaRPr lang="fr-FR" dirty="0"/>
          </a:p>
        </p:txBody>
      </p:sp>
      <p:pic>
        <p:nvPicPr>
          <p:cNvPr id="1025" name="Picture 1" descr="page6image5148944">
            <a:extLst>
              <a:ext uri="{FF2B5EF4-FFF2-40B4-BE49-F238E27FC236}">
                <a16:creationId xmlns:a16="http://schemas.microsoft.com/office/drawing/2014/main" id="{9E724352-0BA2-5B48-B80A-4F00917184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09150" y="2135394"/>
            <a:ext cx="4655156" cy="34496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06DB6AC-2390-4A41-AE32-047BD1ACCC0E}"/>
              </a:ext>
            </a:extLst>
          </p:cNvPr>
          <p:cNvSpPr/>
          <p:nvPr/>
        </p:nvSpPr>
        <p:spPr>
          <a:xfrm>
            <a:off x="1451579" y="3213882"/>
            <a:ext cx="5227517" cy="1200329"/>
          </a:xfrm>
          <a:prstGeom prst="rect">
            <a:avLst/>
          </a:prstGeom>
        </p:spPr>
        <p:txBody>
          <a:bodyPr wrap="square">
            <a:spAutoFit/>
          </a:bodyPr>
          <a:lstStyle/>
          <a:p>
            <a:r>
              <a:rPr lang="fr-FR" sz="2400" dirty="0">
                <a:latin typeface="Helvetica" pitchFamily="2" charset="0"/>
              </a:rPr>
              <a:t>Localisation des différentes zones fonctionnelles du méristème végétatif caulinaire </a:t>
            </a:r>
          </a:p>
        </p:txBody>
      </p:sp>
    </p:spTree>
    <p:extLst>
      <p:ext uri="{BB962C8B-B14F-4D97-AF65-F5344CB8AC3E}">
        <p14:creationId xmlns:p14="http://schemas.microsoft.com/office/powerpoint/2010/main" val="356216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345588-DFA1-2243-9823-C9010747E1A0}"/>
              </a:ext>
            </a:extLst>
          </p:cNvPr>
          <p:cNvSpPr>
            <a:spLocks noGrp="1"/>
          </p:cNvSpPr>
          <p:nvPr>
            <p:ph type="title"/>
          </p:nvPr>
        </p:nvSpPr>
        <p:spPr/>
        <p:txBody>
          <a:bodyPr>
            <a:normAutofit fontScale="90000"/>
          </a:bodyPr>
          <a:lstStyle/>
          <a:p>
            <a:r>
              <a:rPr lang="fr-FR" b="1" dirty="0">
                <a:latin typeface="Helvetica" pitchFamily="2" charset="0"/>
              </a:rPr>
              <a:t>1. Méristème primaire</a:t>
            </a:r>
            <a:br>
              <a:rPr lang="fr-FR" dirty="0"/>
            </a:br>
            <a:r>
              <a:rPr lang="fr-FR" dirty="0"/>
              <a:t>	</a:t>
            </a:r>
            <a:r>
              <a:rPr lang="fr-FR" sz="2700" b="1" dirty="0">
                <a:latin typeface="Helvetica" pitchFamily="2" charset="0"/>
              </a:rPr>
              <a:t>1.2. Méristème RADICULAIRE (RACINAIRE)</a:t>
            </a:r>
            <a:br>
              <a:rPr lang="fr-FR" sz="2700" b="1" dirty="0">
                <a:latin typeface="Helvetica" pitchFamily="2" charset="0"/>
              </a:rPr>
            </a:br>
            <a:endParaRPr lang="fr-FR" sz="2700" b="1" dirty="0">
              <a:latin typeface="Helvetica" pitchFamily="2" charset="0"/>
            </a:endParaRPr>
          </a:p>
        </p:txBody>
      </p:sp>
      <p:pic>
        <p:nvPicPr>
          <p:cNvPr id="1025" name="Picture 1" descr="page7image30781632">
            <a:extLst>
              <a:ext uri="{FF2B5EF4-FFF2-40B4-BE49-F238E27FC236}">
                <a16:creationId xmlns:a16="http://schemas.microsoft.com/office/drawing/2014/main" id="{29558C50-A7D3-674D-BE5F-427F65CC64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00191" y="1853754"/>
            <a:ext cx="4554663" cy="39335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E7B230F-0AB2-5547-92B1-254AA971A2C9}"/>
              </a:ext>
            </a:extLst>
          </p:cNvPr>
          <p:cNvSpPr/>
          <p:nvPr/>
        </p:nvSpPr>
        <p:spPr>
          <a:xfrm>
            <a:off x="1451579" y="2756765"/>
            <a:ext cx="4863878" cy="1200329"/>
          </a:xfrm>
          <a:prstGeom prst="rect">
            <a:avLst/>
          </a:prstGeom>
        </p:spPr>
        <p:txBody>
          <a:bodyPr wrap="square">
            <a:spAutoFit/>
          </a:bodyPr>
          <a:lstStyle/>
          <a:p>
            <a:r>
              <a:rPr lang="fr-FR" sz="2400" dirty="0">
                <a:latin typeface="Helvetica" pitchFamily="2" charset="0"/>
              </a:rPr>
              <a:t>Zonation schématique d’un apex racinaire (Coupe longitudinale axiale) </a:t>
            </a:r>
          </a:p>
        </p:txBody>
      </p:sp>
    </p:spTree>
    <p:extLst>
      <p:ext uri="{BB962C8B-B14F-4D97-AF65-F5344CB8AC3E}">
        <p14:creationId xmlns:p14="http://schemas.microsoft.com/office/powerpoint/2010/main" val="428369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9831DB-B6CB-E84A-B2D4-732B3545CE00}"/>
              </a:ext>
            </a:extLst>
          </p:cNvPr>
          <p:cNvSpPr>
            <a:spLocks noGrp="1"/>
          </p:cNvSpPr>
          <p:nvPr>
            <p:ph type="title"/>
          </p:nvPr>
        </p:nvSpPr>
        <p:spPr>
          <a:xfrm>
            <a:off x="1451579" y="804519"/>
            <a:ext cx="9862597" cy="1049235"/>
          </a:xfrm>
        </p:spPr>
        <p:txBody>
          <a:bodyPr>
            <a:normAutofit fontScale="90000"/>
          </a:bodyPr>
          <a:lstStyle/>
          <a:p>
            <a:br>
              <a:rPr lang="fr-FR" dirty="0"/>
            </a:br>
            <a:r>
              <a:rPr lang="fr-FR" b="1" dirty="0">
                <a:latin typeface="Helvetica" pitchFamily="2" charset="0"/>
              </a:rPr>
              <a:t>2. tissus de revêtement (tissus protecteurs)</a:t>
            </a:r>
            <a:r>
              <a:rPr lang="fr-FR" dirty="0"/>
              <a:t>  </a:t>
            </a:r>
            <a:br>
              <a:rPr lang="fr-FR" dirty="0"/>
            </a:br>
            <a:endParaRPr lang="fr-FR" dirty="0"/>
          </a:p>
        </p:txBody>
      </p:sp>
      <p:sp>
        <p:nvSpPr>
          <p:cNvPr id="5" name="Espace réservé du contenu 4">
            <a:extLst>
              <a:ext uri="{FF2B5EF4-FFF2-40B4-BE49-F238E27FC236}">
                <a16:creationId xmlns:a16="http://schemas.microsoft.com/office/drawing/2014/main" id="{39C797B0-4008-394B-887C-8174BEE632F2}"/>
              </a:ext>
            </a:extLst>
          </p:cNvPr>
          <p:cNvSpPr>
            <a:spLocks noGrp="1"/>
          </p:cNvSpPr>
          <p:nvPr>
            <p:ph idx="1"/>
          </p:nvPr>
        </p:nvSpPr>
        <p:spPr/>
        <p:txBody>
          <a:bodyPr>
            <a:normAutofit/>
          </a:bodyPr>
          <a:lstStyle/>
          <a:p>
            <a:pPr marL="0" indent="0">
              <a:buNone/>
            </a:pPr>
            <a:r>
              <a:rPr lang="fr-FR" sz="2400" dirty="0">
                <a:latin typeface="Helvetica" pitchFamily="2" charset="0"/>
              </a:rPr>
              <a:t>Ce sont des tissus de surface et de recouvrement qui permettent la protection de la plante contre les agressions extérieures. </a:t>
            </a:r>
          </a:p>
          <a:p>
            <a:pPr marL="0" indent="0">
              <a:buNone/>
            </a:pPr>
            <a:r>
              <a:rPr lang="fr-FR" sz="2400" dirty="0">
                <a:latin typeface="Helvetica" pitchFamily="2" charset="0"/>
              </a:rPr>
              <a:t>Parmi ces tissus on peut citer :</a:t>
            </a:r>
          </a:p>
          <a:p>
            <a:r>
              <a:rPr lang="fr-FR" sz="2400" dirty="0">
                <a:latin typeface="Helvetica" pitchFamily="2" charset="0"/>
              </a:rPr>
              <a:t>L’ épiderme </a:t>
            </a:r>
          </a:p>
          <a:p>
            <a:r>
              <a:rPr lang="fr-FR" sz="2400" dirty="0">
                <a:latin typeface="Helvetica" pitchFamily="2" charset="0"/>
              </a:rPr>
              <a:t>Le </a:t>
            </a:r>
            <a:r>
              <a:rPr lang="fr-FR" sz="2400" dirty="0" err="1">
                <a:latin typeface="Helvetica" pitchFamily="2" charset="0"/>
              </a:rPr>
              <a:t>rhizoderme</a:t>
            </a:r>
            <a:r>
              <a:rPr lang="fr-FR" sz="2400" dirty="0">
                <a:latin typeface="Helvetica" pitchFamily="2" charset="0"/>
              </a:rPr>
              <a:t> ou l’assise pilifère </a:t>
            </a:r>
          </a:p>
          <a:p>
            <a:r>
              <a:rPr lang="fr-FR" sz="2400" dirty="0">
                <a:latin typeface="Helvetica" pitchFamily="2" charset="0"/>
              </a:rPr>
              <a:t>L’ endoderme </a:t>
            </a:r>
          </a:p>
          <a:p>
            <a:pPr marL="0" indent="0">
              <a:buNone/>
            </a:pPr>
            <a:endParaRPr lang="fr-FR" dirty="0"/>
          </a:p>
        </p:txBody>
      </p:sp>
    </p:spTree>
    <p:extLst>
      <p:ext uri="{BB962C8B-B14F-4D97-AF65-F5344CB8AC3E}">
        <p14:creationId xmlns:p14="http://schemas.microsoft.com/office/powerpoint/2010/main" val="2541036107"/>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{3ACFF934-1A74-CC47-B95D-6C9F24040D7B}tf10001119</Template>
  <TotalTime>448</TotalTime>
  <Words>1337</Words>
  <Application>Microsoft Macintosh PowerPoint</Application>
  <PresentationFormat>Grand écran</PresentationFormat>
  <Paragraphs>125</Paragraphs>
  <Slides>28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28</vt:i4>
      </vt:variant>
    </vt:vector>
  </HeadingPairs>
  <TitlesOfParts>
    <vt:vector size="33" baseType="lpstr">
      <vt:lpstr>Arial</vt:lpstr>
      <vt:lpstr>Gill Sans MT</vt:lpstr>
      <vt:lpstr>Helvetica</vt:lpstr>
      <vt:lpstr>Wingdings</vt:lpstr>
      <vt:lpstr>Galerie</vt:lpstr>
      <vt:lpstr>Module. Biologie végétale Chapitre 2. Tissus végétaux chez les Angiospermes  Partie (1). Formations (tissus) primaires</vt:lpstr>
      <vt:lpstr>Plan du cours (Formation (tissus) primaire): </vt:lpstr>
      <vt:lpstr> Introduction </vt:lpstr>
      <vt:lpstr> Introduction (Tissus primaires)</vt:lpstr>
      <vt:lpstr>1. Méristème primaire</vt:lpstr>
      <vt:lpstr> 1. Méristème primaire  1.1. Méristème caulinaire   </vt:lpstr>
      <vt:lpstr>1. Méristème primaire  1.1. Méristème caulinaire  </vt:lpstr>
      <vt:lpstr>1. Méristème primaire  1.2. Méristème RADICULAIRE (RACINAIRE) </vt:lpstr>
      <vt:lpstr> 2. tissus de revêtement (tissus protecteurs)   </vt:lpstr>
      <vt:lpstr> 2.tissus de revêtement (tissus protecteurs)    2.1.  Epiderme </vt:lpstr>
      <vt:lpstr> 2. tissus de revêtement (tissus protecteurs)    2.2. Rhizoderme (ou l’assise pilifère)  </vt:lpstr>
      <vt:lpstr>2. Tissus de revêtement (tissus protecteurs)  2.3. Endoderme   </vt:lpstr>
      <vt:lpstr>3. Tissus de remplissage (parenchymes)</vt:lpstr>
      <vt:lpstr>3. Tissus de remplissage (parenchymes)  3.1.chlorenchymes   (parenchymes chlorophylliens)   </vt:lpstr>
      <vt:lpstr>3. Tissus de remplissage (parenchymes)  3.2. parenchyme De réserve</vt:lpstr>
      <vt:lpstr> 4. Tissus de soutien </vt:lpstr>
      <vt:lpstr>4. Tissus de soutien  4.1. collenchymes  </vt:lpstr>
      <vt:lpstr>4. Tissus de soutien  4.2. sclérenchymes  </vt:lpstr>
      <vt:lpstr> 5. tissus sécréteurs </vt:lpstr>
      <vt:lpstr>5. Tissus sécréteurs   5.1. Tissus à sécrétion exogène   5.1.1. Les cellules sécrétrices de l’épiderme   </vt:lpstr>
      <vt:lpstr>5. Tissus sécréteurs   5.1. Tissus à sécrétion exogène   5.1.2. Les poils épidermiques    </vt:lpstr>
      <vt:lpstr>5. Tissus sécréteurs   5.2. Tissus à sécrétion endogène  </vt:lpstr>
      <vt:lpstr> 6. tissus conducteurs primaires </vt:lpstr>
      <vt:lpstr>6. tissus conducteurs primaires   6.1. Le xylème primaire  </vt:lpstr>
      <vt:lpstr>6. tissus conducteurs primaires   6.1. Le xylème primaire    6.1.1. Les éléments conducteurs   </vt:lpstr>
      <vt:lpstr>6. tissus conducteurs primaires   6.1. Le xylème primaire    6.1.2. Les éléments non conducteurs   </vt:lpstr>
      <vt:lpstr>6. tissus conducteurs primaires   6.2. Le phloème  primaire  </vt:lpstr>
      <vt:lpstr>Bibliographie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2. Tissus végétaux chez les Angiospermes </dc:title>
  <dc:creator>Fatima Benaissa</dc:creator>
  <cp:lastModifiedBy>Fatima Benaissa</cp:lastModifiedBy>
  <cp:revision>60</cp:revision>
  <dcterms:created xsi:type="dcterms:W3CDTF">2023-01-30T09:41:35Z</dcterms:created>
  <dcterms:modified xsi:type="dcterms:W3CDTF">2023-02-09T19:03:05Z</dcterms:modified>
</cp:coreProperties>
</file>