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56" r:id="rId3"/>
    <p:sldId id="295" r:id="rId4"/>
    <p:sldId id="296" r:id="rId5"/>
    <p:sldId id="257" r:id="rId6"/>
    <p:sldId id="258" r:id="rId7"/>
    <p:sldId id="259" r:id="rId8"/>
    <p:sldId id="302" r:id="rId9"/>
    <p:sldId id="303" r:id="rId10"/>
    <p:sldId id="306" r:id="rId11"/>
    <p:sldId id="260" r:id="rId12"/>
    <p:sldId id="261" r:id="rId13"/>
    <p:sldId id="289" r:id="rId14"/>
    <p:sldId id="287" r:id="rId15"/>
    <p:sldId id="264" r:id="rId16"/>
    <p:sldId id="265" r:id="rId17"/>
    <p:sldId id="298" r:id="rId18"/>
    <p:sldId id="266" r:id="rId19"/>
    <p:sldId id="267" r:id="rId20"/>
    <p:sldId id="268" r:id="rId21"/>
    <p:sldId id="269" r:id="rId22"/>
    <p:sldId id="270" r:id="rId23"/>
    <p:sldId id="271" r:id="rId24"/>
    <p:sldId id="281" r:id="rId25"/>
    <p:sldId id="293" r:id="rId26"/>
    <p:sldId id="273" r:id="rId27"/>
    <p:sldId id="274" r:id="rId28"/>
    <p:sldId id="279" r:id="rId29"/>
    <p:sldId id="280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7E3F00"/>
    <a:srgbClr val="663300"/>
    <a:srgbClr val="FF00FF"/>
    <a:srgbClr val="FF33CC"/>
    <a:srgbClr val="0000E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-1332" y="-78"/>
      </p:cViewPr>
      <p:guideLst>
        <p:guide orient="horz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5BCAF9-BEA6-4504-856B-11BB8259985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8E8ED8-E608-4445-9F35-0466D25EFCD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376" y="1436758"/>
            <a:ext cx="7772400" cy="1828800"/>
          </a:xfrm>
        </p:spPr>
        <p:txBody>
          <a:bodyPr/>
          <a:lstStyle/>
          <a:p>
            <a:r>
              <a:rPr lang="fr-FR" dirty="0" smtClean="0"/>
              <a:t>Gamétogenèse-Spermatogenèse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268070" y="3716605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Enseignante : Ait-Ali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27468" y="3044875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E6"/>
                </a:solidFill>
                <a:latin typeface="+mj-lt"/>
                <a:cs typeface="Arial" pitchFamily="34" charset="0"/>
              </a:rPr>
              <a:t>SPERMATOGENESE</a:t>
            </a:r>
            <a:endParaRPr lang="en-US" sz="3600" b="1" dirty="0">
              <a:solidFill>
                <a:srgbClr val="0000E6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120" y="2499360"/>
            <a:ext cx="6446520" cy="1737360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219"/>
          <a:stretch>
            <a:fillRect/>
          </a:stretch>
        </p:blipFill>
        <p:spPr bwMode="auto">
          <a:xfrm>
            <a:off x="0" y="6865"/>
            <a:ext cx="9144001" cy="690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3110" y="10140"/>
            <a:ext cx="9147109" cy="6847860"/>
            <a:chOff x="-3110" y="10140"/>
            <a:chExt cx="9147109" cy="684786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116"/>
            <a:stretch>
              <a:fillRect/>
            </a:stretch>
          </p:blipFill>
          <p:spPr bwMode="auto">
            <a:xfrm>
              <a:off x="-3110" y="10140"/>
              <a:ext cx="9147109" cy="684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020529" y="6268065"/>
              <a:ext cx="1238865" cy="41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es documents\RIVES\attente\Male0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72" y="968964"/>
            <a:ext cx="7913987" cy="533369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43837" y="423281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Coupe transversale de tubes séminifères</a:t>
            </a:r>
            <a:endParaRPr lang="fr-F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166" t="2838" r="6989" b="88133"/>
          <a:stretch>
            <a:fillRect/>
          </a:stretch>
        </p:blipFill>
        <p:spPr bwMode="auto">
          <a:xfrm>
            <a:off x="264952" y="320040"/>
            <a:ext cx="8582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79" t="22927" r="9788" b="6895"/>
          <a:stretch>
            <a:fillRect/>
          </a:stretch>
        </p:blipFill>
        <p:spPr bwMode="auto">
          <a:xfrm>
            <a:off x="320040" y="1432560"/>
            <a:ext cx="8488696" cy="49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4576"/>
          <a:stretch>
            <a:fillRect/>
          </a:stretch>
        </p:blipFill>
        <p:spPr bwMode="auto">
          <a:xfrm>
            <a:off x="-13938" y="873"/>
            <a:ext cx="9157938" cy="68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3624432" y="1057837"/>
            <a:ext cx="579005" cy="461665"/>
            <a:chOff x="3624432" y="1057837"/>
            <a:chExt cx="579005" cy="461665"/>
          </a:xfrm>
        </p:grpSpPr>
        <p:sp>
          <p:nvSpPr>
            <p:cNvPr id="4" name="Rectangle 3"/>
            <p:cNvSpPr/>
            <p:nvPr/>
          </p:nvSpPr>
          <p:spPr>
            <a:xfrm>
              <a:off x="3729317" y="1165412"/>
              <a:ext cx="358588" cy="286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24432" y="1057837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2N</a:t>
              </a:r>
              <a:endPara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1942"/>
          <a:stretch>
            <a:fillRect/>
          </a:stretch>
        </p:blipFill>
        <p:spPr bwMode="auto">
          <a:xfrm>
            <a:off x="-14748" y="119"/>
            <a:ext cx="9144000" cy="68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/>
          <p:nvPr/>
        </p:nvGrpSpPr>
        <p:grpSpPr>
          <a:xfrm>
            <a:off x="792305" y="182880"/>
            <a:ext cx="7620175" cy="6418556"/>
            <a:chOff x="700865" y="142196"/>
            <a:chExt cx="7705726" cy="6565920"/>
          </a:xfrm>
        </p:grpSpPr>
        <p:grpSp>
          <p:nvGrpSpPr>
            <p:cNvPr id="5" name="Groupe 3"/>
            <p:cNvGrpSpPr/>
            <p:nvPr/>
          </p:nvGrpSpPr>
          <p:grpSpPr>
            <a:xfrm>
              <a:off x="700865" y="142196"/>
              <a:ext cx="7705726" cy="6565920"/>
              <a:chOff x="700865" y="129840"/>
              <a:chExt cx="7705726" cy="6565920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0865" y="129840"/>
                <a:ext cx="7705726" cy="656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165123" y="855406"/>
                <a:ext cx="1622322" cy="3539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 5"/>
            <p:cNvSpPr/>
            <p:nvPr/>
          </p:nvSpPr>
          <p:spPr>
            <a:xfrm rot="2435781">
              <a:off x="4819492" y="4495074"/>
              <a:ext cx="1523207" cy="886960"/>
            </a:xfrm>
            <a:prstGeom prst="arc">
              <a:avLst>
                <a:gd name="adj1" fmla="val 16461091"/>
                <a:gd name="adj2" fmla="val 21258009"/>
              </a:avLst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4748" y="-246"/>
            <a:ext cx="9144000" cy="6862989"/>
            <a:chOff x="-14748" y="-246"/>
            <a:chExt cx="9144000" cy="686298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672"/>
            <a:stretch>
              <a:fillRect/>
            </a:stretch>
          </p:blipFill>
          <p:spPr bwMode="auto">
            <a:xfrm>
              <a:off x="-14748" y="-246"/>
              <a:ext cx="9144000" cy="686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89760" y="6263640"/>
              <a:ext cx="1752600" cy="594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2007"/>
          <a:stretch>
            <a:fillRect/>
          </a:stretch>
        </p:blipFill>
        <p:spPr bwMode="auto">
          <a:xfrm>
            <a:off x="0" y="14748"/>
            <a:ext cx="9117353" cy="68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01298" y="1080655"/>
            <a:ext cx="815830" cy="401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545878" y="1038440"/>
            <a:ext cx="110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dans</a:t>
            </a:r>
            <a:endParaRPr lang="fr-FR" sz="2800" b="1" dirty="0">
              <a:solidFill>
                <a:srgbClr val="7E3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275" t="25179" r="8373" b="37701"/>
          <a:stretch>
            <a:fillRect/>
          </a:stretch>
        </p:blipFill>
        <p:spPr bwMode="auto">
          <a:xfrm>
            <a:off x="1120874" y="1932039"/>
            <a:ext cx="6872748" cy="21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702" y="462579"/>
            <a:ext cx="6242771" cy="35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90081" y="4312660"/>
            <a:ext cx="7360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Comic Sans MS" pitchFamily="66" charset="0"/>
              </a:rPr>
              <a:t>Tête:</a:t>
            </a:r>
            <a:r>
              <a:rPr lang="fr-FR" dirty="0" smtClean="0">
                <a:latin typeface="Comic Sans MS" pitchFamily="66" charset="0"/>
              </a:rPr>
              <a:t> contient une vésicule </a:t>
            </a:r>
            <a:r>
              <a:rPr lang="fr-FR" dirty="0" err="1" smtClean="0">
                <a:latin typeface="Comic Sans MS" pitchFamily="66" charset="0"/>
              </a:rPr>
              <a:t>acrosomale</a:t>
            </a:r>
            <a:r>
              <a:rPr lang="fr-FR" dirty="0" smtClean="0">
                <a:latin typeface="Comic Sans MS" pitchFamily="66" charset="0"/>
              </a:rPr>
              <a:t> (l’acrosome) riche en  phospholipides et glycoprotéines,  ainsi que des enzymes lytiques.</a:t>
            </a:r>
          </a:p>
          <a:p>
            <a:pPr marL="685800" indent="-685800" algn="just"/>
            <a:endParaRPr lang="fr-FR" dirty="0">
              <a:latin typeface="Comic Sans MS" pitchFamily="66" charset="0"/>
            </a:endParaRPr>
          </a:p>
          <a:p>
            <a:pPr algn="just"/>
            <a:r>
              <a:rPr lang="fr-FR" b="1" dirty="0" smtClean="0">
                <a:latin typeface="Comic Sans MS" pitchFamily="66" charset="0"/>
              </a:rPr>
              <a:t>Région intermédiaire:</a:t>
            </a:r>
            <a:r>
              <a:rPr lang="fr-FR" dirty="0" smtClean="0">
                <a:latin typeface="Comic Sans MS" pitchFamily="66" charset="0"/>
              </a:rPr>
              <a:t> qui comprend la base du flagelle et l’appareillage énergétique (mitochondries).</a:t>
            </a:r>
          </a:p>
          <a:p>
            <a:pPr algn="just"/>
            <a:endParaRPr lang="fr-FR" dirty="0">
              <a:latin typeface="Comic Sans MS" pitchFamily="66" charset="0"/>
            </a:endParaRPr>
          </a:p>
          <a:p>
            <a:pPr algn="just"/>
            <a:r>
              <a:rPr lang="fr-FR" b="1" dirty="0" smtClean="0">
                <a:latin typeface="Comic Sans MS" pitchFamily="66" charset="0"/>
              </a:rPr>
              <a:t>Flagelle:</a:t>
            </a:r>
            <a:r>
              <a:rPr lang="fr-FR" dirty="0" smtClean="0">
                <a:latin typeface="Comic Sans MS" pitchFamily="66" charset="0"/>
              </a:rPr>
              <a:t> assure la motilité du </a:t>
            </a:r>
            <a:r>
              <a:rPr lang="fr-FR" dirty="0" err="1" smtClean="0">
                <a:latin typeface="Comic Sans MS" pitchFamily="66" charset="0"/>
              </a:rPr>
              <a:t>spz</a:t>
            </a:r>
            <a:r>
              <a:rPr lang="fr-FR" dirty="0" smtClean="0">
                <a:latin typeface="Comic Sans MS" pitchFamily="66" charset="0"/>
              </a:rPr>
              <a:t>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2500" b="794"/>
          <a:stretch>
            <a:fillRect/>
          </a:stretch>
        </p:blipFill>
        <p:spPr bwMode="auto">
          <a:xfrm>
            <a:off x="0" y="-38844"/>
            <a:ext cx="9144000" cy="68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9124"/>
          <a:stretch>
            <a:fillRect/>
          </a:stretch>
        </p:blipFill>
        <p:spPr bwMode="auto">
          <a:xfrm>
            <a:off x="5472" y="1515"/>
            <a:ext cx="9123780" cy="68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es documents\RIVES\IMAGES\REGULSPERMATO\régulation1.jpg"/>
          <p:cNvPicPr>
            <a:picLocks noChangeAspect="1" noChangeArrowheads="1"/>
          </p:cNvPicPr>
          <p:nvPr/>
        </p:nvPicPr>
        <p:blipFill>
          <a:blip r:embed="rId2" cstate="print"/>
          <a:srcRect b="10538"/>
          <a:stretch>
            <a:fillRect/>
          </a:stretch>
        </p:blipFill>
        <p:spPr bwMode="auto">
          <a:xfrm>
            <a:off x="3948373" y="360214"/>
            <a:ext cx="4392169" cy="613470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191487" y="2618513"/>
            <a:ext cx="242454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L’Axe </a:t>
            </a:r>
            <a:r>
              <a:rPr lang="fr-FR" sz="2400" dirty="0" err="1" smtClean="0">
                <a:latin typeface="Comic Sans MS" pitchFamily="66" charset="0"/>
              </a:rPr>
              <a:t>Hypothalamo</a:t>
            </a:r>
            <a:r>
              <a:rPr lang="fr-FR" sz="2400" dirty="0" smtClean="0">
                <a:latin typeface="Comic Sans MS" pitchFamily="66" charset="0"/>
              </a:rPr>
              <a:t>-Hypophysaire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60" y="352779"/>
            <a:ext cx="8422340" cy="62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es documents\RIVES\IMAGES\REGULSPERMATO\leydig cel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267" y="368709"/>
            <a:ext cx="5080813" cy="609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1484"/>
          <a:stretch>
            <a:fillRect/>
          </a:stretch>
        </p:blipFill>
        <p:spPr bwMode="auto">
          <a:xfrm>
            <a:off x="18395" y="0"/>
            <a:ext cx="9083552" cy="68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3771"/>
          <a:stretch>
            <a:fillRect/>
          </a:stretch>
        </p:blipFill>
        <p:spPr bwMode="auto">
          <a:xfrm>
            <a:off x="0" y="-918"/>
            <a:ext cx="9144000" cy="68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872" r="2578" b="3660"/>
          <a:stretch>
            <a:fillRect/>
          </a:stretch>
        </p:blipFill>
        <p:spPr bwMode="auto">
          <a:xfrm>
            <a:off x="197516" y="124877"/>
            <a:ext cx="8745794" cy="66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369" t="1393" r="1138" b="1677"/>
          <a:stretch>
            <a:fillRect/>
          </a:stretch>
        </p:blipFill>
        <p:spPr bwMode="auto">
          <a:xfrm>
            <a:off x="346108" y="231297"/>
            <a:ext cx="8429179" cy="63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203960" y="4506075"/>
            <a:ext cx="2702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-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19200" y="4632960"/>
            <a:ext cx="320040" cy="3505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194766" y="107574"/>
            <a:ext cx="4751294" cy="753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2449" y="964347"/>
            <a:ext cx="8244349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Gamétogenèse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différenciation des cellules germinales ou reproductrices, les gamètes.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L'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isogamie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est la condition selon laquelle les gamètes des deux sexes sont semblables (ex: champignons,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algues)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Mais chez la plupart des espèces, les deux types de gamètes sont morphologiquement différents; il s'agit d'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anisogamie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hétérogamie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873011" y="3988183"/>
            <a:ext cx="1932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gamète mâle: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spermatozoïde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88327" y="3994591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gamète femelle: </a:t>
            </a:r>
          </a:p>
          <a:p>
            <a:pPr lvl="0" algn="ctr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ovule ou ovocyte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1748" name="Picture 4" descr="http://passeurdesciences.blog.lemonde.fr/files/2012/03/Spermatozoide.jpg"/>
          <p:cNvPicPr>
            <a:picLocks noChangeAspect="1" noChangeArrowheads="1"/>
          </p:cNvPicPr>
          <p:nvPr/>
        </p:nvPicPr>
        <p:blipFill>
          <a:blip r:embed="rId2" cstate="print"/>
          <a:srcRect b="1435"/>
          <a:stretch>
            <a:fillRect/>
          </a:stretch>
        </p:blipFill>
        <p:spPr bwMode="auto">
          <a:xfrm>
            <a:off x="1622294" y="4703932"/>
            <a:ext cx="2433484" cy="1798928"/>
          </a:xfrm>
          <a:prstGeom prst="rect">
            <a:avLst/>
          </a:prstGeom>
          <a:noFill/>
        </p:spPr>
      </p:pic>
      <p:pic>
        <p:nvPicPr>
          <p:cNvPr id="31752" name="Picture 8" descr="http://perlbal.hi-pi.com/blog-images/215281/gd/1262024532/L-ovule-le-Graal-des-spermatozoides.jpg"/>
          <p:cNvPicPr>
            <a:picLocks noChangeAspect="1" noChangeArrowheads="1"/>
          </p:cNvPicPr>
          <p:nvPr/>
        </p:nvPicPr>
        <p:blipFill>
          <a:blip r:embed="rId3" cstate="print"/>
          <a:srcRect l="4508" r="8002"/>
          <a:stretch>
            <a:fillRect/>
          </a:stretch>
        </p:blipFill>
        <p:spPr bwMode="auto">
          <a:xfrm>
            <a:off x="5283589" y="4696960"/>
            <a:ext cx="2418735" cy="180955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27175" y="160926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Rappel Cour 1</a:t>
            </a:r>
            <a:endParaRPr lang="fr-FR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3534"/>
          <a:stretch>
            <a:fillRect/>
          </a:stretch>
        </p:blipFill>
        <p:spPr bwMode="auto">
          <a:xfrm>
            <a:off x="1" y="-11215"/>
            <a:ext cx="9144000" cy="68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923" y="971433"/>
            <a:ext cx="758067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00FF"/>
              </a:buClr>
              <a:buFont typeface="Wingdings" pitchFamily="2" charset="2"/>
              <a:buChar char="v"/>
            </a:pPr>
            <a:r>
              <a:rPr lang="fr-FR" sz="2400" dirty="0" smtClean="0">
                <a:latin typeface="Comic Sans MS" pitchFamily="66" charset="0"/>
              </a:rPr>
              <a:t> La </a:t>
            </a:r>
            <a:r>
              <a:rPr lang="fr-FR" sz="2400" dirty="0">
                <a:latin typeface="Comic Sans MS" pitchFamily="66" charset="0"/>
              </a:rPr>
              <a:t>gamétogenèse prend le nom de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spermatogenèse</a:t>
            </a:r>
            <a:r>
              <a:rPr lang="fr-FR" sz="2400" dirty="0">
                <a:latin typeface="Comic Sans MS" pitchFamily="66" charset="0"/>
              </a:rPr>
              <a:t> ou d'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ovogenèse</a:t>
            </a:r>
            <a:r>
              <a:rPr lang="fr-FR" sz="2400" dirty="0">
                <a:latin typeface="Comic Sans MS" pitchFamily="66" charset="0"/>
              </a:rPr>
              <a:t>, selon le sexe. </a:t>
            </a:r>
            <a:endParaRPr lang="fr-FR" sz="2400" dirty="0" smtClean="0">
              <a:latin typeface="Comic Sans MS" pitchFamily="66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Elle </a:t>
            </a:r>
            <a:r>
              <a:rPr lang="fr-FR" sz="2400" dirty="0">
                <a:latin typeface="Comic Sans MS" pitchFamily="66" charset="0"/>
              </a:rPr>
              <a:t>se produit dans des organes spécialisés, les </a:t>
            </a:r>
            <a:r>
              <a:rPr lang="fr-FR" sz="2400" b="1" dirty="0">
                <a:latin typeface="Comic Sans MS" pitchFamily="66" charset="0"/>
              </a:rPr>
              <a:t>gonades</a:t>
            </a:r>
            <a:r>
              <a:rPr lang="fr-FR" sz="2400" dirty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8444" y="3003518"/>
            <a:ext cx="1932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000" dirty="0">
                <a:latin typeface="Comic Sans MS" pitchFamily="66" charset="0"/>
              </a:rPr>
              <a:t>gonade mâle: </a:t>
            </a:r>
            <a:r>
              <a:rPr lang="fr-FR" sz="2000" b="1" dirty="0">
                <a:solidFill>
                  <a:srgbClr val="0000FF"/>
                </a:solidFill>
                <a:latin typeface="Comic Sans MS" pitchFamily="66" charset="0"/>
              </a:rPr>
              <a:t>testicule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67082" y="3033014"/>
            <a:ext cx="2074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000" dirty="0">
                <a:latin typeface="Comic Sans MS" pitchFamily="66" charset="0"/>
              </a:rPr>
              <a:t>gonade femelle: </a:t>
            </a:r>
            <a:r>
              <a:rPr lang="fr-FR" sz="2000" b="1" dirty="0">
                <a:solidFill>
                  <a:srgbClr val="0000FF"/>
                </a:solidFill>
                <a:latin typeface="Comic Sans MS" pitchFamily="66" charset="0"/>
              </a:rPr>
              <a:t>ovaire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2220"/>
          <a:stretch>
            <a:fillRect/>
          </a:stretch>
        </p:blipFill>
        <p:spPr bwMode="auto">
          <a:xfrm>
            <a:off x="5024283" y="3708493"/>
            <a:ext cx="2560239" cy="28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t="841" b="6541"/>
          <a:stretch>
            <a:fillRect/>
          </a:stretch>
        </p:blipFill>
        <p:spPr bwMode="auto">
          <a:xfrm>
            <a:off x="1564782" y="3708492"/>
            <a:ext cx="2619375" cy="28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194766" y="143432"/>
            <a:ext cx="4751294" cy="753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927175" y="196784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Rappel Cour 1</a:t>
            </a:r>
            <a:endParaRPr lang="fr-F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8" y="29496"/>
            <a:ext cx="9177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996"/>
          <a:stretch>
            <a:fillRect/>
          </a:stretch>
        </p:blipFill>
        <p:spPr bwMode="auto">
          <a:xfrm>
            <a:off x="7892" y="21818"/>
            <a:ext cx="9106611" cy="68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906"/>
          <a:stretch>
            <a:fillRect/>
          </a:stretch>
        </p:blipFill>
        <p:spPr bwMode="auto">
          <a:xfrm>
            <a:off x="0" y="428"/>
            <a:ext cx="9142413" cy="689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7040" y="957475"/>
            <a:ext cx="8568813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peut on décrire des stades communs à la spermatogenèse et à l'ovogenèse de toute espèce: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39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phase de multiplication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pendant laquelle les cellules germinales diploïdes, spermatogonies et ovogonies, se divisent par mitoses et augmentent leur nombre.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39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phase d'accroissement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les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gonies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cessent de se diviser par mitoses et prennent le nom d'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auxocytes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primaires: spermatocytes I et ovocytes I; leur volume augmente par accroissement du cytoplasme. Les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auxocytes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 entrent en prophase de la première division méiotique et répliquent leur ADN.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397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phase de maturation: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marquée par la méiose. Les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auxocytes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 deviennent haploïdes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pour donner 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auxocytes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secondaires: spermatocytes II et ovocytes II, puis, après la 2e division de méiose, spermatides et ovotides. Pendant cette phase se produit aussi une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cytodifférenciation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conduisant à l'anisogamie et résultant en la formation de gamètes fonctionnels mâle: spermatozoïde, et femelle: </a:t>
            </a:r>
            <a:r>
              <a:rPr lang="fr-FR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14398" y="143432"/>
            <a:ext cx="7315200" cy="753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990729" y="196784"/>
            <a:ext cx="716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Les étapes de la gamétogenèse</a:t>
            </a:r>
            <a:endParaRPr lang="fr-F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65" y="148952"/>
            <a:ext cx="7980263" cy="66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909</TotalTime>
  <Words>328</Words>
  <Application>Microsoft Office PowerPoint</Application>
  <PresentationFormat>Affichage à l'écran (4:3)</PresentationFormat>
  <Paragraphs>32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Aspect</vt:lpstr>
      <vt:lpstr>Gamétogenèse-Spermatogenèse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Djida</dc:creator>
  <cp:lastModifiedBy>Djida</cp:lastModifiedBy>
  <cp:revision>71</cp:revision>
  <dcterms:created xsi:type="dcterms:W3CDTF">2014-02-04T19:42:47Z</dcterms:created>
  <dcterms:modified xsi:type="dcterms:W3CDTF">2014-02-11T22:58:28Z</dcterms:modified>
</cp:coreProperties>
</file>