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notesMasterIdLst>
    <p:notesMasterId r:id="rId19"/>
  </p:notesMasterIdLst>
  <p:sldIdLst>
    <p:sldId id="261" r:id="rId4"/>
    <p:sldId id="262" r:id="rId5"/>
    <p:sldId id="263" r:id="rId6"/>
    <p:sldId id="267" r:id="rId7"/>
    <p:sldId id="269" r:id="rId8"/>
    <p:sldId id="271" r:id="rId9"/>
    <p:sldId id="272" r:id="rId10"/>
    <p:sldId id="257" r:id="rId11"/>
    <p:sldId id="258" r:id="rId12"/>
    <p:sldId id="259" r:id="rId13"/>
    <p:sldId id="260" r:id="rId14"/>
    <p:sldId id="274" r:id="rId15"/>
    <p:sldId id="275" r:id="rId16"/>
    <p:sldId id="276" r:id="rId17"/>
    <p:sldId id="2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36A7E-ED41-460A-92C9-5AEE99F3D2EB}" type="datetimeFigureOut">
              <a:rPr lang="fr-FR" smtClean="0"/>
              <a:t>02/07/2024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1D9CD-16FB-4462-BED8-085F79C01B3C}" type="slidenum">
              <a:rPr lang="fr-FR" smtClean="0"/>
              <a:t>‹N°›</a:t>
            </a:fld>
            <a:endParaRPr lang="fr-FR"/>
          </a:p>
        </p:txBody>
      </p:sp>
    </p:spTree>
    <p:extLst>
      <p:ext uri="{BB962C8B-B14F-4D97-AF65-F5344CB8AC3E}">
        <p14:creationId xmlns:p14="http://schemas.microsoft.com/office/powerpoint/2010/main" val="103776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F00FD-6221-4A55-B03A-8147CE4246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41D9CD-16FB-4462-BED8-085F79C01B3C}" type="slidenum">
              <a:rPr lang="fr-FR" smtClean="0"/>
              <a:t>4</a:t>
            </a:fld>
            <a:endParaRPr lang="fr-FR"/>
          </a:p>
        </p:txBody>
      </p:sp>
    </p:spTree>
    <p:extLst>
      <p:ext uri="{BB962C8B-B14F-4D97-AF65-F5344CB8AC3E}">
        <p14:creationId xmlns:p14="http://schemas.microsoft.com/office/powerpoint/2010/main" val="249488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rgbClr val="222222"/>
                </a:solidFill>
                <a:effectLst/>
                <a:latin typeface="Times New Roman" panose="02020603050405020304" pitchFamily="18" charset="0"/>
                <a:ea typeface="DejaVuSerif"/>
                <a:cs typeface="Times New Roman" panose="02020603050405020304" pitchFamily="18" charset="0"/>
              </a:rPr>
              <a:t>Michel Roux, </a:t>
            </a:r>
            <a:r>
              <a:rPr lang="fr-FR" sz="2000" i="1" dirty="0" smtClean="0">
                <a:solidFill>
                  <a:srgbClr val="222222"/>
                </a:solidFill>
                <a:effectLst/>
                <a:latin typeface="Times New Roman" panose="02020603050405020304" pitchFamily="18" charset="0"/>
                <a:ea typeface="DejaVuSerif"/>
                <a:cs typeface="Times New Roman" panose="02020603050405020304" pitchFamily="18" charset="0"/>
              </a:rPr>
              <a:t>La politique de facturation des services bancaires : problématiques et voies de recherche. « De la tarification d'un état à la facturation d'un rôle »</a:t>
            </a:r>
            <a:r>
              <a:rPr lang="fr-FR" sz="2000" dirty="0" smtClean="0">
                <a:solidFill>
                  <a:srgbClr val="222222"/>
                </a:solidFill>
                <a:effectLst/>
                <a:latin typeface="Times New Roman" panose="02020603050405020304" pitchFamily="18" charset="0"/>
                <a:ea typeface="DejaVuSerif"/>
                <a:cs typeface="Times New Roman" panose="02020603050405020304" pitchFamily="18" charset="0"/>
              </a:rPr>
              <a:t>, </a:t>
            </a:r>
            <a:r>
              <a:rPr lang="fr-FR" sz="2000" i="1" dirty="0" err="1" smtClean="0">
                <a:solidFill>
                  <a:srgbClr val="222222"/>
                </a:solidFill>
                <a:effectLst/>
                <a:latin typeface="Times New Roman" panose="02020603050405020304" pitchFamily="18" charset="0"/>
                <a:ea typeface="DejaVuSerif-Italic"/>
                <a:cs typeface="Times New Roman" panose="02020603050405020304" pitchFamily="18" charset="0"/>
              </a:rPr>
              <a:t>Market</a:t>
            </a:r>
            <a:r>
              <a:rPr lang="fr-FR" sz="2000" i="1" dirty="0" smtClean="0">
                <a:solidFill>
                  <a:srgbClr val="222222"/>
                </a:solidFill>
                <a:effectLst/>
                <a:latin typeface="Times New Roman" panose="02020603050405020304" pitchFamily="18" charset="0"/>
                <a:ea typeface="DejaVuSerif-Italic"/>
                <a:cs typeface="Times New Roman" panose="02020603050405020304" pitchFamily="18" charset="0"/>
              </a:rPr>
              <a:t> Management </a:t>
            </a:r>
            <a:r>
              <a:rPr lang="fr-FR" sz="2000" dirty="0" smtClean="0">
                <a:solidFill>
                  <a:srgbClr val="222222"/>
                </a:solidFill>
                <a:effectLst/>
                <a:latin typeface="Times New Roman" panose="02020603050405020304" pitchFamily="18" charset="0"/>
                <a:ea typeface="DejaVuSerif"/>
                <a:cs typeface="Times New Roman" panose="02020603050405020304" pitchFamily="18" charset="0"/>
              </a:rPr>
              <a:t>2001/1 (Vol. 1), p. 34-57.</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F41D9CD-16FB-4462-BED8-085F79C01B3C}" type="slidenum">
              <a:rPr lang="fr-FR" smtClean="0"/>
              <a:t>9</a:t>
            </a:fld>
            <a:endParaRPr lang="fr-FR"/>
          </a:p>
        </p:txBody>
      </p:sp>
    </p:spTree>
    <p:extLst>
      <p:ext uri="{BB962C8B-B14F-4D97-AF65-F5344CB8AC3E}">
        <p14:creationId xmlns:p14="http://schemas.microsoft.com/office/powerpoint/2010/main" val="242318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1DAF00-25EA-6D4E-8671-D47F8AD9753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29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316141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330944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29844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40959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5503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5377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397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696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191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0122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128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545333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505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80353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064439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9378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65998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3767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3775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0978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3731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3427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480349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90097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4244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9726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00024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10884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7868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73288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60355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885570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473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3C02F30-B8DC-434B-9DBF-758BB08D4D1C}"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199099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56395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4912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40244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43763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1" y="659467"/>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5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84718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6"/>
            <a:ext cx="6379791"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2484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3C02F30-B8DC-434B-9DBF-758BB08D4D1C}" type="datetimeFigureOut">
              <a:rPr lang="fr-FR" smtClean="0"/>
              <a:t>02/07/2024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42414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3C02F30-B8DC-434B-9DBF-758BB08D4D1C}" type="datetimeFigureOut">
              <a:rPr lang="fr-FR" smtClean="0"/>
              <a:t>02/07/2024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56328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C02F30-B8DC-434B-9DBF-758BB08D4D1C}" type="datetimeFigureOut">
              <a:rPr lang="fr-FR" smtClean="0"/>
              <a:t>02/07/2024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231038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3C02F30-B8DC-434B-9DBF-758BB08D4D1C}"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329580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3C02F30-B8DC-434B-9DBF-758BB08D4D1C}"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5F6E4-BB1A-43A3-816A-E5820F9A727C}" type="slidenum">
              <a:rPr lang="fr-FR" smtClean="0"/>
              <a:t>‹N°›</a:t>
            </a:fld>
            <a:endParaRPr lang="fr-FR"/>
          </a:p>
        </p:txBody>
      </p:sp>
    </p:spTree>
    <p:extLst>
      <p:ext uri="{BB962C8B-B14F-4D97-AF65-F5344CB8AC3E}">
        <p14:creationId xmlns:p14="http://schemas.microsoft.com/office/powerpoint/2010/main" val="247079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02F30-B8DC-434B-9DBF-758BB08D4D1C}" type="datetimeFigureOut">
              <a:rPr lang="fr-FR" smtClean="0"/>
              <a:t>02/07/2024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F6E4-BB1A-43A3-816A-E5820F9A727C}" type="slidenum">
              <a:rPr lang="fr-FR" smtClean="0"/>
              <a:t>‹N°›</a:t>
            </a:fld>
            <a:endParaRPr lang="fr-FR"/>
          </a:p>
        </p:txBody>
      </p:sp>
    </p:spTree>
    <p:extLst>
      <p:ext uri="{BB962C8B-B14F-4D97-AF65-F5344CB8AC3E}">
        <p14:creationId xmlns:p14="http://schemas.microsoft.com/office/powerpoint/2010/main" val="251062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724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778311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media" Target="../media/media11.m4a"/><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1.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4038" y="4777379"/>
            <a:ext cx="8915399" cy="2262781"/>
          </a:xfrm>
        </p:spPr>
        <p:txBody>
          <a:bodyPr>
            <a:normAutofit fontScale="90000"/>
          </a:bodyPr>
          <a:lstStyle/>
          <a:p>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b="1" dirty="0" smtClean="0">
                <a:latin typeface="Tahoma" panose="020B0604030504040204" pitchFamily="34" charset="0"/>
                <a:ea typeface="Tahoma" panose="020B0604030504040204" pitchFamily="34" charset="0"/>
                <a:cs typeface="Tahoma" panose="020B0604030504040204" pitchFamily="34" charset="0"/>
              </a:rPr>
              <a:t/>
            </a:r>
            <a:br>
              <a:rPr lang="fr-FR" b="1" dirty="0" smtClean="0">
                <a:latin typeface="Tahoma" panose="020B0604030504040204" pitchFamily="34" charset="0"/>
                <a:ea typeface="Tahoma" panose="020B0604030504040204" pitchFamily="34" charset="0"/>
                <a:cs typeface="Tahoma" panose="020B0604030504040204" pitchFamily="34" charset="0"/>
              </a:rPr>
            </a:br>
            <a:r>
              <a:rPr lang="fr-FR" sz="1800" dirty="0" smtClean="0"/>
              <a:t>Présenté par:</a:t>
            </a:r>
            <a:br>
              <a:rPr lang="fr-FR" sz="1800" dirty="0" smtClean="0"/>
            </a:br>
            <a:r>
              <a:rPr lang="fr-FR" sz="1800" b="1" dirty="0" smtClean="0"/>
              <a:t/>
            </a:r>
            <a:br>
              <a:rPr lang="fr-FR" sz="1800" b="1" dirty="0" smtClean="0"/>
            </a:br>
            <a:r>
              <a:rPr lang="fr-FR" sz="1800" b="1" dirty="0" smtClean="0"/>
              <a:t>BESSAI </a:t>
            </a:r>
            <a:r>
              <a:rPr lang="fr-FR" sz="1800" b="1" dirty="0" err="1" smtClean="0"/>
              <a:t>Fadila</a:t>
            </a:r>
            <a:r>
              <a:rPr lang="fr-FR" sz="1800" b="1" dirty="0" smtClean="0"/>
              <a:t/>
            </a:r>
            <a:br>
              <a:rPr lang="fr-FR" sz="1800" b="1" dirty="0" smtClean="0"/>
            </a:br>
            <a:r>
              <a:rPr lang="fr-FR" sz="1800" dirty="0" smtClean="0"/>
              <a:t>MCB Université de Bejaia</a:t>
            </a:r>
            <a:br>
              <a:rPr lang="fr-FR" sz="1800" dirty="0" smtClean="0"/>
            </a:br>
            <a:r>
              <a:rPr lang="fr-FR" sz="1800" b="1" dirty="0" smtClean="0"/>
              <a:t/>
            </a:r>
            <a:br>
              <a:rPr lang="fr-FR" sz="1800" b="1" dirty="0" smtClean="0"/>
            </a:br>
            <a:r>
              <a:rPr lang="fr-FR" b="1" dirty="0" smtClean="0"/>
              <a:t/>
            </a:r>
            <a:br>
              <a:rPr lang="fr-FR" b="1" dirty="0" smtClean="0"/>
            </a:br>
            <a:endParaRPr lang="fr-FR" dirty="0"/>
          </a:p>
        </p:txBody>
      </p:sp>
      <p:sp>
        <p:nvSpPr>
          <p:cNvPr id="3" name="Sous-titre 2"/>
          <p:cNvSpPr>
            <a:spLocks noGrp="1"/>
          </p:cNvSpPr>
          <p:nvPr>
            <p:ph type="subTitle" idx="1"/>
          </p:nvPr>
        </p:nvSpPr>
        <p:spPr/>
        <p:txBody>
          <a:bodyPr/>
          <a:lstStyle/>
          <a:p>
            <a:pPr algn="r"/>
            <a:r>
              <a:rPr lang="fr-FR" dirty="0" smtClean="0"/>
              <a:t>M1 MS </a:t>
            </a:r>
            <a:endParaRPr lang="fr-FR" dirty="0"/>
          </a:p>
        </p:txBody>
      </p:sp>
      <p:sp>
        <p:nvSpPr>
          <p:cNvPr id="6" name="ZoneTexte 5"/>
          <p:cNvSpPr txBox="1"/>
          <p:nvPr/>
        </p:nvSpPr>
        <p:spPr>
          <a:xfrm>
            <a:off x="2065239" y="1587145"/>
            <a:ext cx="16312723" cy="1307089"/>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Chapitre II:MARKETING BANCAIRE</a:t>
            </a:r>
            <a:r>
              <a:rPr lang="fr-FR" b="1" u="sng" dirty="0" smtClean="0">
                <a:solidFill>
                  <a:prstClr val="black"/>
                </a:solidFill>
                <a:latin typeface="Century Gothic" panose="020B0502020202020204"/>
              </a:rPr>
              <a:t> </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98823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90000"/>
              </a:lnSpc>
              <a:spcBef>
                <a:spcPct val="0"/>
              </a:spcBef>
            </a:pPr>
            <a:r>
              <a:rPr lang="fr-FR" b="1" dirty="0" smtClean="0">
                <a:latin typeface="Times New Roman" panose="02020603050405020304" pitchFamily="18" charset="0"/>
                <a:ea typeface="Calibri" panose="020F0502020204030204" pitchFamily="34" charset="0"/>
                <a:cs typeface="Times New Roman" panose="02020603050405020304" pitchFamily="18" charset="0"/>
              </a:rPr>
              <a:t>3.La politique de distribution :</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fr-FR"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fontScale="92500" lnSpcReduction="20000"/>
          </a:bodyPr>
          <a:lstStyle/>
          <a:p>
            <a:pPr algn="just">
              <a:lnSpc>
                <a:spcPct val="150000"/>
              </a:lnSpc>
              <a:spcBef>
                <a:spcPts val="1200"/>
              </a:spcBef>
              <a:spcAft>
                <a:spcPts val="1000"/>
              </a:spcAft>
            </a:pPr>
            <a:r>
              <a:rPr lang="fr-FR" dirty="0" smtClean="0">
                <a:latin typeface="Times New Roman" panose="02020603050405020304" pitchFamily="18" charset="0"/>
                <a:ea typeface="Calibri" panose="020F0502020204030204" pitchFamily="34" charset="0"/>
                <a:cs typeface="Times New Roman" panose="02020603050405020304" pitchFamily="18" charset="0"/>
              </a:rPr>
              <a:t>La </a:t>
            </a:r>
            <a:r>
              <a:rPr lang="fr-FR" dirty="0">
                <a:latin typeface="Times New Roman" panose="02020603050405020304" pitchFamily="18" charset="0"/>
                <a:ea typeface="Calibri" panose="020F0502020204030204" pitchFamily="34" charset="0"/>
                <a:cs typeface="Times New Roman" panose="02020603050405020304" pitchFamily="18" charset="0"/>
              </a:rPr>
              <a:t>distribution est considérée comme un élément incontournable de la réussite du marketing </a:t>
            </a:r>
            <a:r>
              <a:rPr lang="fr-FR" dirty="0" smtClean="0">
                <a:latin typeface="Times New Roman" panose="02020603050405020304" pitchFamily="18" charset="0"/>
                <a:ea typeface="Calibri" panose="020F0502020204030204" pitchFamily="34" charset="0"/>
                <a:cs typeface="Times New Roman" panose="02020603050405020304" pitchFamily="18" charset="0"/>
              </a:rPr>
              <a:t>bancaire, </a:t>
            </a:r>
            <a:r>
              <a:rPr lang="fr-FR" dirty="0">
                <a:latin typeface="Times New Roman" panose="02020603050405020304" pitchFamily="18" charset="0"/>
                <a:ea typeface="Calibri" panose="020F0502020204030204" pitchFamily="34" charset="0"/>
                <a:cs typeface="Times New Roman" panose="02020603050405020304" pitchFamily="18" charset="0"/>
              </a:rPr>
              <a:t>le canal de distribution se trouve au centre d’un processus marketing où le client souhaite «</a:t>
            </a:r>
            <a:r>
              <a:rPr lang="fr-FR" i="1" dirty="0">
                <a:latin typeface="Times New Roman" panose="02020603050405020304" pitchFamily="18" charset="0"/>
                <a:ea typeface="Calibri" panose="020F0502020204030204" pitchFamily="34" charset="0"/>
                <a:cs typeface="Times New Roman" panose="02020603050405020304" pitchFamily="18" charset="0"/>
              </a:rPr>
              <a:t> trouver le produit qu’il veut où il veut, quant il veut, et disponible dans le canal de distribution de son choix </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r>
              <a:rPr lang="fr-FR" dirty="0"/>
              <a:t> Le choix d’une stratégie de distribution ne se fait pas aléatoirement, les banques s’appuient sur un certains choix tels que le type de canaux de distribution, les cibles de clientèle qu’elles ont choisi de </a:t>
            </a:r>
            <a:r>
              <a:rPr lang="fr-FR" dirty="0" smtClean="0"/>
              <a:t>satisfaire.</a:t>
            </a:r>
            <a:endParaRPr lang="fr-FR" dirty="0"/>
          </a:p>
          <a:p>
            <a:pPr algn="just">
              <a:lnSpc>
                <a:spcPct val="150000"/>
              </a:lnSpc>
              <a:spcBef>
                <a:spcPts val="1200"/>
              </a:spcBef>
              <a:spcAft>
                <a:spcPts val="1000"/>
              </a:spcAft>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5"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3179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2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48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90000"/>
              </a:lnSpc>
              <a:spcBef>
                <a:spcPct val="0"/>
              </a:spcBef>
            </a:pPr>
            <a:r>
              <a:rPr lang="fr-FR" sz="1800" b="1" dirty="0" smtClean="0"/>
              <a:t>4-La </a:t>
            </a:r>
            <a:r>
              <a:rPr lang="fr-FR" sz="1800" b="1" dirty="0"/>
              <a:t>politique de communication :</a:t>
            </a:r>
            <a:r>
              <a:rPr lang="fr-FR" sz="1600" dirty="0"/>
              <a:t/>
            </a:r>
            <a:br>
              <a:rPr lang="fr-FR" sz="1600" dirty="0"/>
            </a:br>
            <a:endParaRPr lang="fr-FR" dirty="0"/>
          </a:p>
        </p:txBody>
      </p:sp>
      <p:sp>
        <p:nvSpPr>
          <p:cNvPr id="3" name="Espace réservé du contenu 2"/>
          <p:cNvSpPr>
            <a:spLocks noGrp="1"/>
          </p:cNvSpPr>
          <p:nvPr>
            <p:ph idx="1"/>
          </p:nvPr>
        </p:nvSpPr>
        <p:spPr/>
        <p:txBody>
          <a:bodyPr/>
          <a:lstStyle/>
          <a:p>
            <a:pPr>
              <a:lnSpc>
                <a:spcPct val="250000"/>
              </a:lnSpc>
            </a:pPr>
            <a:r>
              <a:rPr lang="fr-FR" dirty="0"/>
              <a:t>La communication dans les banques est d’une importance croissante et leur accordent des budgets assez </a:t>
            </a:r>
            <a:r>
              <a:rPr lang="fr-FR" dirty="0" smtClean="0"/>
              <a:t>importants. </a:t>
            </a:r>
            <a:r>
              <a:rPr lang="fr-FR" dirty="0"/>
              <a:t>Elle dérive d’une connaissance du marché et de l’objectif marketing de l’institution.</a:t>
            </a:r>
          </a:p>
          <a:p>
            <a:pPr>
              <a:lnSpc>
                <a:spcPct val="250000"/>
              </a:lnSpc>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9857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06546"/>
            <a:ext cx="10515600" cy="1325563"/>
          </a:xfrm>
        </p:spPr>
        <p:txBody>
          <a:bodyPr>
            <a:normAutofit/>
          </a:bodyPr>
          <a:lstStyle/>
          <a:p>
            <a:r>
              <a:rPr lang="fr-FR" sz="2800" b="1" dirty="0" smtClean="0"/>
              <a:t/>
            </a:r>
            <a:br>
              <a:rPr lang="fr-FR" sz="2800" b="1" dirty="0" smtClean="0"/>
            </a:br>
            <a:r>
              <a:rPr lang="fr-FR" sz="2800" b="1" dirty="0"/>
              <a:t/>
            </a:r>
            <a:br>
              <a:rPr lang="fr-FR" sz="2800" b="1" dirty="0"/>
            </a:br>
            <a:r>
              <a:rPr lang="fr-FR" sz="2800" b="1" dirty="0" smtClean="0"/>
              <a:t>5.Personnel:</a:t>
            </a:r>
            <a:endParaRPr lang="fr-FR" sz="2800" b="1" dirty="0"/>
          </a:p>
        </p:txBody>
      </p:sp>
      <p:sp>
        <p:nvSpPr>
          <p:cNvPr id="3" name="Espace réservé du contenu 2"/>
          <p:cNvSpPr>
            <a:spLocks noGrp="1"/>
          </p:cNvSpPr>
          <p:nvPr>
            <p:ph idx="1"/>
          </p:nvPr>
        </p:nvSpPr>
        <p:spPr/>
        <p:txBody>
          <a:bodyPr>
            <a:normAutofit/>
          </a:bodyPr>
          <a:lstStyle/>
          <a:p>
            <a:pPr marL="0" indent="0" algn="just">
              <a:buNone/>
            </a:pPr>
            <a:endParaRPr lang="fr-FR" dirty="0" smtClean="0"/>
          </a:p>
          <a:p>
            <a:pPr marL="0" indent="0" algn="just">
              <a:buNone/>
            </a:pPr>
            <a:r>
              <a:rPr lang="fr-FR" dirty="0" smtClean="0"/>
              <a:t>«le personnel en contact est devenu un élément de différenciation vu qu'il est souvent en interaction avec le client » .</a:t>
            </a:r>
          </a:p>
          <a:p>
            <a:pPr marL="0" indent="0">
              <a:buNone/>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txBox="1">
            <a:spLocks/>
          </p:cNvSpPr>
          <p:nvPr/>
        </p:nvSpPr>
        <p:spPr>
          <a:xfrm>
            <a:off x="838200" y="2707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t>Le mix marketing bancaire étendu:</a:t>
            </a:r>
            <a:r>
              <a:rPr lang="fr-FR" dirty="0" smtClean="0"/>
              <a:t/>
            </a:r>
            <a:br>
              <a:rPr lang="fr-FR" dirty="0" smtClean="0"/>
            </a:br>
            <a:r>
              <a:rPr lang="fr-FR" sz="2200" dirty="0" smtClean="0"/>
              <a:t>Vu les spécificités des services, l'addition d'autres P </a:t>
            </a:r>
            <a:r>
              <a:rPr lang="fr-FR" sz="2200" dirty="0" err="1" smtClean="0"/>
              <a:t>supplementaire</a:t>
            </a:r>
            <a:r>
              <a:rPr lang="fr-FR" sz="2200" dirty="0" smtClean="0"/>
              <a:t> a été nécessaire afin de répondre aux exigences de ce secteur.</a:t>
            </a:r>
            <a:endParaRPr lang="fr-FR" sz="2200" dirty="0"/>
          </a:p>
        </p:txBody>
      </p:sp>
    </p:spTree>
    <p:extLst>
      <p:ext uri="{BB962C8B-B14F-4D97-AF65-F5344CB8AC3E}">
        <p14:creationId xmlns:p14="http://schemas.microsoft.com/office/powerpoint/2010/main" val="3163564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6.Processus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just">
              <a:lnSpc>
                <a:spcPct val="200000"/>
              </a:lnSpc>
            </a:pPr>
            <a:r>
              <a:rPr lang="fr-FR" dirty="0" smtClean="0"/>
              <a:t>Selon</a:t>
            </a:r>
            <a:r>
              <a:rPr lang="fr-FR" i="1" dirty="0" smtClean="0"/>
              <a:t> </a:t>
            </a:r>
            <a:r>
              <a:rPr lang="fr-FR" dirty="0"/>
              <a:t>LAPERT &amp; MUNOS « </a:t>
            </a:r>
            <a:r>
              <a:rPr lang="fr-FR" i="1" dirty="0"/>
              <a:t>un processus est l’ensemble des méthodes, des tâches consécutives et séquentielles  nécessaires  à  la  création  et  à  la  délivrance  du  service</a:t>
            </a:r>
            <a:r>
              <a:rPr lang="fr-FR" i="1" dirty="0" smtClean="0"/>
              <a:t>.</a:t>
            </a:r>
          </a:p>
          <a:p>
            <a:pPr marL="0" indent="0" algn="just">
              <a:buNone/>
            </a:pPr>
            <a:r>
              <a:rPr lang="fr-FR" dirty="0"/>
              <a:t>Le processus doit être facile à utiliser dans le secteur des banques,  la rapidité et la précision du paiement revêtent une grande importance. La méthode de traitement doit être simple et pratique pour les clients.</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59036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effectLst/>
                <a:latin typeface="Times New Roman" panose="02020603050405020304" pitchFamily="18" charset="0"/>
                <a:ea typeface="Times New Roman" panose="02020603050405020304" pitchFamily="18" charset="0"/>
              </a:rPr>
              <a:t>7.Supports physiques:</a:t>
            </a:r>
            <a:r>
              <a:rPr lang="fr-FR" dirty="0" smtClean="0">
                <a:effectLst/>
                <a:ea typeface="Times New Roman" panose="02020603050405020304" pitchFamily="18" charset="0"/>
              </a:rPr>
              <a:t/>
            </a:r>
            <a:br>
              <a:rPr lang="fr-FR" dirty="0" smtClean="0">
                <a:effectLst/>
                <a:ea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marL="0" indent="0" algn="just">
              <a:lnSpc>
                <a:spcPct val="150000"/>
              </a:lnSpc>
              <a:spcBef>
                <a:spcPts val="1200"/>
              </a:spcBef>
              <a:spcAft>
                <a:spcPts val="1000"/>
              </a:spcAft>
              <a:buNone/>
            </a:pPr>
            <a:r>
              <a:rPr lang="fr-FR" i="1" dirty="0" smtClean="0">
                <a:latin typeface="Times New Roman" panose="02020603050405020304" pitchFamily="18" charset="0"/>
                <a:ea typeface="Calibri" panose="020F0502020204030204" pitchFamily="34" charset="0"/>
                <a:cs typeface="Times New Roman" panose="02020603050405020304" pitchFamily="18" charset="0"/>
              </a:rPr>
              <a:t>plusieurs </a:t>
            </a:r>
            <a:r>
              <a:rPr lang="fr-FR" i="1" dirty="0">
                <a:latin typeface="Times New Roman" panose="02020603050405020304" pitchFamily="18" charset="0"/>
                <a:ea typeface="Calibri" panose="020F0502020204030204" pitchFamily="34" charset="0"/>
                <a:cs typeface="Times New Roman" panose="02020603050405020304" pitchFamily="18" charset="0"/>
              </a:rPr>
              <a:t>éléments physiques influencent sur le comportement des clients à savoir le décor, la forme des meubles, des comptoirs ,des </a:t>
            </a:r>
            <a:r>
              <a:rPr lang="fr-FR" i="1" dirty="0" err="1">
                <a:latin typeface="Times New Roman" panose="02020603050405020304" pitchFamily="18" charset="0"/>
                <a:ea typeface="Calibri" panose="020F0502020204030204" pitchFamily="34" charset="0"/>
                <a:cs typeface="Times New Roman" panose="02020603050405020304" pitchFamily="18" charset="0"/>
              </a:rPr>
              <a:t>machines,les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parfums,les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coleurs,la</a:t>
            </a:r>
            <a:r>
              <a:rPr lang="fr-FR" i="1" dirty="0">
                <a:latin typeface="Times New Roman" panose="02020603050405020304" pitchFamily="18" charset="0"/>
                <a:ea typeface="Calibri" panose="020F0502020204030204" pitchFamily="34" charset="0"/>
                <a:cs typeface="Times New Roman" panose="02020603050405020304" pitchFamily="18" charset="0"/>
              </a:rPr>
              <a:t> musique, ainsi que le client et le personnel en contact font aussi partie de l’environnement de service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baseline="30000"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39483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28"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A80C0-17B1-DA28-A3A7-07F370491948}"/>
              </a:ext>
            </a:extLst>
          </p:cNvPr>
          <p:cNvSpPr>
            <a:spLocks noGrp="1"/>
          </p:cNvSpPr>
          <p:nvPr>
            <p:ph type="title"/>
          </p:nvPr>
        </p:nvSpPr>
        <p:spPr>
          <a:xfrm>
            <a:off x="3085154" y="249624"/>
            <a:ext cx="6589199" cy="1280890"/>
          </a:xfrm>
        </p:spPr>
        <p:txBody>
          <a:bodyPr/>
          <a:lstStyle/>
          <a:p>
            <a:r>
              <a:rPr lang="fr-FR" sz="4400" b="1" dirty="0" smtClean="0">
                <a:latin typeface="Times New Roman" panose="02020603050405020304" pitchFamily="18" charset="0"/>
                <a:cs typeface="Times New Roman" panose="02020603050405020304" pitchFamily="18" charset="0"/>
              </a:rPr>
              <a:t>5.Conclusion</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7CA19CE-67EA-1D7C-6128-8843A1945E81}"/>
              </a:ext>
            </a:extLst>
          </p:cNvPr>
          <p:cNvSpPr>
            <a:spLocks noGrp="1"/>
          </p:cNvSpPr>
          <p:nvPr>
            <p:ph idx="1"/>
          </p:nvPr>
        </p:nvSpPr>
        <p:spPr>
          <a:xfrm>
            <a:off x="4395216" y="1540389"/>
            <a:ext cx="6089904" cy="4957947"/>
          </a:xfrm>
        </p:spPr>
        <p:txBody>
          <a:bodyPr vert="horz" lIns="91440" tIns="45720" rIns="91440" bIns="45720" rtlCol="0">
            <a:noAutofit/>
          </a:bodyPr>
          <a:lstStyle/>
          <a:p>
            <a:pPr marL="0" indent="0" algn="just">
              <a:lnSpc>
                <a:spcPct val="200000"/>
              </a:lnSpc>
              <a:buNone/>
            </a:pPr>
            <a:r>
              <a:rPr lang="fr-FR" sz="2400" dirty="0"/>
              <a:t>A l’instar de la spécificité de l’activité bancaire, les institutions bancaires ont besoin de faire du marketing en raison de leur position orientée vers deux marchés différents : le marché des ressources et celui des emplois.</a:t>
            </a:r>
          </a:p>
          <a:p>
            <a:pPr marL="0" indent="0" algn="just">
              <a:lnSpc>
                <a:spcPct val="200000"/>
              </a:lnSpc>
              <a:buNone/>
            </a:pPr>
            <a:endParaRPr lang="fr-FR" sz="2400" dirty="0"/>
          </a:p>
        </p:txBody>
      </p:sp>
      <p:pic>
        <p:nvPicPr>
          <p:cNvPr id="5" name="Image 4">
            <a:extLst>
              <a:ext uri="{FF2B5EF4-FFF2-40B4-BE49-F238E27FC236}">
                <a16:creationId xmlns:a16="http://schemas.microsoft.com/office/drawing/2014/main" id="{6D65F138-98F8-F751-5B40-7E30A8E13374}"/>
              </a:ext>
            </a:extLst>
          </p:cNvPr>
          <p:cNvPicPr>
            <a:picLocks noChangeAspect="1"/>
          </p:cNvPicPr>
          <p:nvPr/>
        </p:nvPicPr>
        <p:blipFill>
          <a:blip r:embed="rId5"/>
          <a:stretch>
            <a:fillRect/>
          </a:stretch>
        </p:blipFill>
        <p:spPr>
          <a:xfrm>
            <a:off x="2204086" y="1570869"/>
            <a:ext cx="2191131" cy="4973187"/>
          </a:xfrm>
          <a:prstGeom prst="rect">
            <a:avLst/>
          </a:prstGeom>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0470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Introduction </a:t>
            </a:r>
          </a:p>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 Historique </a:t>
            </a:r>
            <a:r>
              <a:rPr lang="fr-FR" b="1" dirty="0">
                <a:latin typeface="Tahoma" panose="020B0604030504040204" pitchFamily="34" charset="0"/>
                <a:ea typeface="Tahoma" panose="020B0604030504040204" pitchFamily="34" charset="0"/>
                <a:cs typeface="Tahoma" panose="020B0604030504040204" pitchFamily="34" charset="0"/>
              </a:rPr>
              <a:t>du système bancaire algérien</a:t>
            </a:r>
            <a:endParaRPr lang="fr-FR" b="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II. Marketing bancaire</a:t>
            </a:r>
          </a:p>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III-Mix marketing bancaire</a:t>
            </a:r>
            <a:r>
              <a:rPr lang="fr-FR" b="1" dirty="0">
                <a:latin typeface="Tahoma" panose="020B0604030504040204" pitchFamily="34" charset="0"/>
                <a:ea typeface="Tahoma" panose="020B0604030504040204" pitchFamily="34" charset="0"/>
                <a:cs typeface="Tahoma" panose="020B0604030504040204" pitchFamily="34" charset="0"/>
              </a:rPr>
              <a:t/>
            </a:r>
            <a:br>
              <a:rPr lang="fr-FR" b="1" dirty="0">
                <a:latin typeface="Tahoma" panose="020B0604030504040204" pitchFamily="34" charset="0"/>
                <a:ea typeface="Tahoma" panose="020B0604030504040204" pitchFamily="34" charset="0"/>
                <a:cs typeface="Tahoma" panose="020B0604030504040204" pitchFamily="34" charset="0"/>
              </a:rPr>
            </a:br>
            <a:r>
              <a:rPr lang="fr-FR" b="1" dirty="0" smtClean="0">
                <a:latin typeface="Tahoma" panose="020B0604030504040204" pitchFamily="34" charset="0"/>
                <a:ea typeface="Tahoma" panose="020B0604030504040204" pitchFamily="34" charset="0"/>
                <a:cs typeface="Tahoma" panose="020B0604030504040204" pitchFamily="34" charset="0"/>
              </a:rPr>
              <a:t>Conclusion</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4" name="WordArt 4"/>
          <p:cNvSpPr>
            <a:spLocks noChangeArrowheads="1" noChangeShapeType="1" noTextEdit="1"/>
          </p:cNvSpPr>
          <p:nvPr/>
        </p:nvSpPr>
        <p:spPr bwMode="auto">
          <a:xfrm>
            <a:off x="3491880" y="529937"/>
            <a:ext cx="3816425" cy="619125"/>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Plan du cours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0" cap="all" spc="0" normalizeH="0" baseline="0" noProof="0" dirty="0">
                <a:ln w="0"/>
                <a:solidFill>
                  <a:srgbClr val="000000"/>
                </a:solidFill>
                <a:effectLst>
                  <a:outerShdw blurRad="38100" dist="38100" dir="2700000" algn="tl">
                    <a:srgbClr val="000000">
                      <a:alpha val="43137"/>
                    </a:srgbClr>
                  </a:outerShdw>
                  <a:reflection blurRad="12700" stA="50000" endPos="50000" dist="5000" dir="5400000" sy="-100000" rotWithShape="0"/>
                </a:effectLst>
                <a:uLnTx/>
                <a:uFillTx/>
                <a:latin typeface="Gill Sans MT" pitchFamily="34" charset="0"/>
                <a:ea typeface="+mn-ea"/>
                <a:cs typeface="Times New Roman" pitchFamily="18" charset="0"/>
              </a:rPr>
              <a:t> </a:t>
            </a:r>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74472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36810"/>
            <a:ext cx="8911687" cy="1280890"/>
          </a:xfrm>
        </p:spPr>
        <p:txBody>
          <a:bodyPr/>
          <a:lstStyle/>
          <a:p>
            <a:r>
              <a:rPr lang="fr-FR" dirty="0" smtClean="0">
                <a:latin typeface="Tahoma" panose="020B0604030504040204" pitchFamily="34" charset="0"/>
                <a:ea typeface="Tahoma" panose="020B0604030504040204" pitchFamily="34" charset="0"/>
                <a:cs typeface="Tahoma" panose="020B0604030504040204" pitchFamily="34" charset="0"/>
              </a:rPr>
              <a:t>Introduction</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gn="just">
              <a:lnSpc>
                <a:spcPct val="300000"/>
              </a:lnSpc>
            </a:pPr>
            <a:r>
              <a:rPr lang="fr-FR" dirty="0"/>
              <a:t>D</a:t>
            </a:r>
            <a:r>
              <a:rPr lang="fr-FR" dirty="0" smtClean="0"/>
              <a:t>epuis </a:t>
            </a:r>
            <a:r>
              <a:rPr lang="fr-FR" dirty="0"/>
              <a:t>les années quatre-vingts, le monde bancaire </a:t>
            </a:r>
            <a:r>
              <a:rPr lang="fr-FR" dirty="0" smtClean="0"/>
              <a:t>algérien a </a:t>
            </a:r>
            <a:r>
              <a:rPr lang="fr-FR" dirty="0"/>
              <a:t>subi de profondes mutations impliquant des répercussions culturelles, stratégiques et organisationnelles </a:t>
            </a:r>
            <a:r>
              <a:rPr lang="fr-FR" dirty="0" smtClean="0"/>
              <a:t>considérables.</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ZoneTexte 3"/>
          <p:cNvSpPr txBox="1"/>
          <p:nvPr/>
        </p:nvSpPr>
        <p:spPr>
          <a:xfrm>
            <a:off x="1645920" y="1593669"/>
            <a:ext cx="1071154" cy="5421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Image 4">
            <a:extLst>
              <a:ext uri="{FF2B5EF4-FFF2-40B4-BE49-F238E27FC236}">
                <a16:creationId xmlns:a16="http://schemas.microsoft.com/office/drawing/2014/main" id="{06BFA7AF-4EA3-39D7-41E9-CC87B88C1870}"/>
              </a:ext>
            </a:extLst>
          </p:cNvPr>
          <p:cNvPicPr>
            <a:picLocks noChangeAspect="1"/>
          </p:cNvPicPr>
          <p:nvPr/>
        </p:nvPicPr>
        <p:blipFill>
          <a:blip r:embed="rId4"/>
          <a:stretch>
            <a:fillRect/>
          </a:stretch>
        </p:blipFill>
        <p:spPr>
          <a:xfrm>
            <a:off x="846064" y="1917699"/>
            <a:ext cx="1599711" cy="4409949"/>
          </a:xfrm>
          <a:prstGeom prst="rect">
            <a:avLst/>
          </a:prstGeom>
        </p:spPr>
      </p:pic>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90899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7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b="1" dirty="0" smtClean="0"/>
              <a:t>la période de 1962 à 1970 qui se caractérise par la nationalisation du système bancaire </a:t>
            </a:r>
            <a:r>
              <a:rPr lang="fr-FR" dirty="0" smtClean="0"/>
              <a:t>(elle est  </a:t>
            </a:r>
            <a:r>
              <a:rPr lang="fr-FR" dirty="0"/>
              <a:t>marquée par  l’existence d’un système  de  gestion  </a:t>
            </a:r>
            <a:r>
              <a:rPr lang="fr-FR" dirty="0" err="1" smtClean="0"/>
              <a:t>centralisé,le</a:t>
            </a:r>
            <a:r>
              <a:rPr lang="fr-FR" dirty="0" smtClean="0"/>
              <a:t> </a:t>
            </a:r>
            <a:r>
              <a:rPr lang="fr-FR" dirty="0"/>
              <a:t>rôle des banques se limitait au financement des </a:t>
            </a:r>
            <a:r>
              <a:rPr lang="fr-FR" dirty="0" smtClean="0"/>
              <a:t>projets)</a:t>
            </a:r>
          </a:p>
          <a:p>
            <a:r>
              <a:rPr lang="fr-FR" b="1" dirty="0" smtClean="0"/>
              <a:t>la </a:t>
            </a:r>
            <a:r>
              <a:rPr lang="fr-FR" b="1" dirty="0"/>
              <a:t>période de 1970 à 1990 a consisté en la mise en place d’un système bancaire </a:t>
            </a:r>
            <a:r>
              <a:rPr lang="fr-FR" b="1" dirty="0" smtClean="0"/>
              <a:t>spécialisé</a:t>
            </a:r>
            <a:r>
              <a:rPr lang="fr-FR" b="1" dirty="0"/>
              <a:t> </a:t>
            </a:r>
            <a:r>
              <a:rPr lang="fr-FR" b="1" dirty="0" smtClean="0"/>
              <a:t>(</a:t>
            </a:r>
            <a:r>
              <a:rPr lang="fr-FR" b="1" dirty="0"/>
              <a:t>le secteur </a:t>
            </a:r>
            <a:r>
              <a:rPr lang="fr-FR" b="1" dirty="0" smtClean="0"/>
              <a:t>devient spécialisé, il </a:t>
            </a:r>
            <a:r>
              <a:rPr lang="fr-FR" b="1" dirty="0"/>
              <a:t>est organisé par branches </a:t>
            </a:r>
            <a:r>
              <a:rPr lang="fr-FR" b="1" dirty="0" smtClean="0"/>
              <a:t>d’activité</a:t>
            </a:r>
            <a:endParaRPr lang="fr-FR" dirty="0"/>
          </a:p>
        </p:txBody>
      </p:sp>
      <p:sp>
        <p:nvSpPr>
          <p:cNvPr id="4" name="Titre 1"/>
          <p:cNvSpPr>
            <a:spLocks noGrp="1"/>
          </p:cNvSpPr>
          <p:nvPr>
            <p:ph type="title"/>
          </p:nvPr>
        </p:nvSpPr>
        <p:spPr>
          <a:xfrm>
            <a:off x="2589212" y="624110"/>
            <a:ext cx="8911687" cy="1280890"/>
          </a:xfrm>
        </p:spPr>
        <p:txBody>
          <a:bodyPr>
            <a:normAutofit fontScale="90000"/>
          </a:bodyPr>
          <a:lstStyle/>
          <a:p>
            <a:pPr lvl="0"/>
            <a:r>
              <a:rPr lang="fr-FR" b="1" dirty="0" smtClean="0"/>
              <a:t>1-Historique du </a:t>
            </a:r>
            <a:r>
              <a:rPr lang="fr-FR" b="1" dirty="0"/>
              <a:t>système bancaire algérien</a:t>
            </a:r>
            <a:r>
              <a:rPr lang="fr-FR" dirty="0"/>
              <a:t/>
            </a:r>
            <a:br>
              <a:rPr lang="fr-FR" dirty="0"/>
            </a:br>
            <a:r>
              <a:rPr lang="fr-FR" sz="1800" dirty="0"/>
              <a:t>L’évolution </a:t>
            </a:r>
            <a:r>
              <a:rPr lang="fr-FR" sz="1800" dirty="0" smtClean="0"/>
              <a:t>couvre </a:t>
            </a:r>
            <a:r>
              <a:rPr lang="fr-FR" sz="1800" dirty="0"/>
              <a:t>la période qui va de l'indépendance jusqu'à nos jours. </a:t>
            </a:r>
            <a:r>
              <a:rPr lang="fr-FR" sz="1800" dirty="0" smtClean="0"/>
              <a:t>:</a:t>
            </a:r>
            <a:endParaRPr lang="fr-FR" sz="1800" dirty="0"/>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92527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b="1" dirty="0" smtClean="0"/>
              <a:t>la </a:t>
            </a:r>
            <a:r>
              <a:rPr lang="fr-FR" b="1" dirty="0"/>
              <a:t>période de 1990 à 2009 le système bancaire algérien a connu une libéralisation vers le secteur privé, aussi bien national </a:t>
            </a:r>
            <a:r>
              <a:rPr lang="fr-FR" b="1" dirty="0" smtClean="0"/>
              <a:t>qu’étranger </a:t>
            </a:r>
          </a:p>
          <a:p>
            <a:endParaRPr lang="fr-FR" b="1" dirty="0"/>
          </a:p>
          <a:p>
            <a:r>
              <a:rPr lang="fr-FR" b="1" dirty="0" smtClean="0"/>
              <a:t>la </a:t>
            </a:r>
            <a:r>
              <a:rPr lang="fr-FR" b="1" dirty="0"/>
              <a:t>période 2009 à ce jour l’établissement de l’activité bancaire sous forme de </a:t>
            </a:r>
            <a:r>
              <a:rPr lang="fr-FR" b="1" dirty="0" smtClean="0"/>
              <a:t>partenariat.</a:t>
            </a:r>
            <a:endParaRPr lang="fr-FR" dirty="0"/>
          </a:p>
        </p:txBody>
      </p:sp>
      <p:sp>
        <p:nvSpPr>
          <p:cNvPr id="4" name="Titre 1"/>
          <p:cNvSpPr>
            <a:spLocks noGrp="1"/>
          </p:cNvSpPr>
          <p:nvPr>
            <p:ph type="title"/>
          </p:nvPr>
        </p:nvSpPr>
        <p:spPr/>
        <p:txBody>
          <a:bodyPr>
            <a:normAutofit fontScale="90000"/>
          </a:bodyPr>
          <a:lstStyle/>
          <a:p>
            <a:pPr lvl="0"/>
            <a:r>
              <a:rPr lang="fr-FR" b="1" dirty="0" smtClean="0"/>
              <a:t>1-Historique du </a:t>
            </a:r>
            <a:r>
              <a:rPr lang="fr-FR" b="1" dirty="0"/>
              <a:t>système bancaire algérien</a:t>
            </a:r>
            <a:r>
              <a:rPr lang="fr-FR" dirty="0"/>
              <a:t/>
            </a:r>
            <a:br>
              <a:rPr lang="fr-FR" dirty="0"/>
            </a:br>
            <a:endParaRPr lang="fr-FR" dirty="0"/>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4279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II-</a:t>
            </a:r>
            <a:r>
              <a:rPr lang="fr-FR" b="1" u="sng" dirty="0" smtClean="0"/>
              <a:t>marketing </a:t>
            </a:r>
            <a:r>
              <a:rPr lang="fr-FR" b="1" u="sng" dirty="0"/>
              <a:t>bancaire</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dirty="0" smtClean="0"/>
              <a:t>le  </a:t>
            </a:r>
            <a:r>
              <a:rPr lang="fr-FR" dirty="0"/>
              <a:t>marketing  bancaire est  « l’art de créer de la valeur conjointement pour le client et l’entreprise ».</a:t>
            </a:r>
          </a:p>
          <a:p>
            <a:r>
              <a:rPr lang="fr-FR" i="1" dirty="0"/>
              <a:t> « Le marketing bancaire est l’ensemble des actions qui permettent de créer et de distribuer    les services qui répondent aux besoins des consommations et qui contribuent à augmenter le profit de la banque».</a:t>
            </a:r>
            <a:endParaRPr lang="fr-FR" dirty="0"/>
          </a:p>
          <a:p>
            <a:pPr marL="0" indent="0">
              <a:buNone/>
            </a:pPr>
            <a:endParaRPr lang="fr-FR" dirty="0" smtClean="0"/>
          </a:p>
          <a:p>
            <a:pPr marL="0" indent="0">
              <a:buNone/>
            </a:pPr>
            <a:r>
              <a:rPr lang="fr-FR" dirty="0" smtClean="0"/>
              <a:t>Le  </a:t>
            </a:r>
            <a:r>
              <a:rPr lang="fr-FR" dirty="0"/>
              <a:t>but du marketing de la banque est de créer  de  la  valeur  aux  clients pour mieux les satisfaire , tout  en  garantissant  sa  propre valeur </a:t>
            </a:r>
            <a:r>
              <a:rPr lang="fr-FR" dirty="0" smtClean="0"/>
              <a:t>.</a:t>
            </a:r>
            <a:endParaRPr lang="fr-FR" dirty="0"/>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02840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Les caractéristiques du marketing bancaire : </a:t>
            </a:r>
            <a:r>
              <a:rPr lang="fr-FR" dirty="0"/>
              <a:t/>
            </a:r>
            <a:br>
              <a:rPr lang="fr-FR" dirty="0"/>
            </a:br>
            <a:endParaRPr lang="fr-FR" dirty="0"/>
          </a:p>
        </p:txBody>
      </p:sp>
      <p:sp>
        <p:nvSpPr>
          <p:cNvPr id="3" name="Espace réservé du contenu 2"/>
          <p:cNvSpPr>
            <a:spLocks noGrp="1"/>
          </p:cNvSpPr>
          <p:nvPr>
            <p:ph idx="1"/>
          </p:nvPr>
        </p:nvSpPr>
        <p:spPr>
          <a:xfrm>
            <a:off x="2685464" y="1712495"/>
            <a:ext cx="8915400" cy="3777622"/>
          </a:xfrm>
        </p:spPr>
        <p:txBody>
          <a:bodyPr>
            <a:normAutofit fontScale="25000" lnSpcReduction="20000"/>
          </a:bodyPr>
          <a:lstStyle/>
          <a:p>
            <a:pPr marL="0" indent="0">
              <a:lnSpc>
                <a:spcPct val="220000"/>
              </a:lnSpc>
              <a:buNone/>
            </a:pPr>
            <a:r>
              <a:rPr lang="fr-FR" sz="4200" dirty="0" smtClean="0">
                <a:latin typeface="Times New Roman" panose="02020603050405020304" pitchFamily="18" charset="0"/>
                <a:cs typeface="Times New Roman" panose="02020603050405020304" pitchFamily="18" charset="0"/>
              </a:rPr>
              <a:t>Plusieurs </a:t>
            </a:r>
            <a:r>
              <a:rPr lang="fr-FR" sz="4200" dirty="0">
                <a:latin typeface="Times New Roman" panose="02020603050405020304" pitchFamily="18" charset="0"/>
                <a:cs typeface="Times New Roman" panose="02020603050405020304" pitchFamily="18" charset="0"/>
              </a:rPr>
              <a:t>caractéristiques influencent le marketing bancaire à savoir : </a:t>
            </a:r>
          </a:p>
          <a:p>
            <a:pPr lvl="0">
              <a:lnSpc>
                <a:spcPct val="220000"/>
              </a:lnSpc>
            </a:pPr>
            <a:r>
              <a:rPr lang="fr-FR" sz="6400" dirty="0">
                <a:latin typeface="Times New Roman" panose="02020603050405020304" pitchFamily="18" charset="0"/>
                <a:cs typeface="Times New Roman" panose="02020603050405020304" pitchFamily="18" charset="0"/>
              </a:rPr>
              <a:t>Une forte réglementation étatique </a:t>
            </a:r>
            <a:r>
              <a:rPr lang="fr-FR" sz="6400" dirty="0" smtClean="0">
                <a:latin typeface="Times New Roman" panose="02020603050405020304" pitchFamily="18" charset="0"/>
                <a:cs typeface="Times New Roman" panose="02020603050405020304" pitchFamily="18" charset="0"/>
              </a:rPr>
              <a:t>(</a:t>
            </a:r>
            <a:r>
              <a:rPr lang="fr-FR" sz="6400" dirty="0">
                <a:latin typeface="Times New Roman" panose="02020603050405020304" pitchFamily="18" charset="0"/>
                <a:cs typeface="Times New Roman" panose="02020603050405020304" pitchFamily="18" charset="0"/>
              </a:rPr>
              <a:t>la  banque n’est pas maîtresse de son offre, ni de ses prix);</a:t>
            </a:r>
          </a:p>
          <a:p>
            <a:pPr lvl="0">
              <a:lnSpc>
                <a:spcPct val="220000"/>
              </a:lnSpc>
            </a:pPr>
            <a:r>
              <a:rPr lang="fr-FR" sz="6400" dirty="0">
                <a:latin typeface="Times New Roman" panose="02020603050405020304" pitchFamily="18" charset="0"/>
                <a:cs typeface="Times New Roman" panose="02020603050405020304" pitchFamily="18" charset="0"/>
              </a:rPr>
              <a:t>La notion du risque est très forte (manipulation de l’argent) ;</a:t>
            </a:r>
          </a:p>
          <a:p>
            <a:pPr lvl="0">
              <a:lnSpc>
                <a:spcPct val="220000"/>
              </a:lnSpc>
            </a:pPr>
            <a:r>
              <a:rPr lang="fr-FR" sz="6400" dirty="0">
                <a:latin typeface="Times New Roman" panose="02020603050405020304" pitchFamily="18" charset="0"/>
                <a:cs typeface="Times New Roman" panose="02020603050405020304" pitchFamily="18" charset="0"/>
              </a:rPr>
              <a:t>La position  de  la  banque  demeure  forte  pour  vendre  (octroi  de  crédits)  mais  faible  pour acheter (collecte de ressources) ;</a:t>
            </a:r>
          </a:p>
          <a:p>
            <a:pPr lvl="0">
              <a:lnSpc>
                <a:spcPct val="220000"/>
              </a:lnSpc>
            </a:pPr>
            <a:r>
              <a:rPr lang="fr-FR" sz="6400" dirty="0">
                <a:latin typeface="Times New Roman" panose="02020603050405020304" pitchFamily="18" charset="0"/>
                <a:cs typeface="Times New Roman" panose="02020603050405020304" pitchFamily="18" charset="0"/>
              </a:rPr>
              <a:t>Le manque de protection à l’innovation (pas de brevet) ;  </a:t>
            </a:r>
          </a:p>
          <a:p>
            <a:pPr lvl="0">
              <a:lnSpc>
                <a:spcPct val="220000"/>
              </a:lnSpc>
            </a:pPr>
            <a:r>
              <a:rPr lang="fr-FR" sz="6400" dirty="0">
                <a:latin typeface="Times New Roman" panose="02020603050405020304" pitchFamily="18" charset="0"/>
                <a:cs typeface="Times New Roman" panose="02020603050405020304" pitchFamily="18" charset="0"/>
              </a:rPr>
              <a:t>Le degré de culture du client </a:t>
            </a:r>
            <a:r>
              <a:rPr lang="fr-FR" sz="6400" dirty="0" err="1" smtClean="0">
                <a:latin typeface="Times New Roman" panose="02020603050405020304" pitchFamily="18" charset="0"/>
                <a:cs typeface="Times New Roman" panose="02020603050405020304" pitchFamily="18" charset="0"/>
              </a:rPr>
              <a:t>estfaible</a:t>
            </a:r>
            <a:r>
              <a:rPr lang="fr-FR" sz="6400" dirty="0">
                <a:latin typeface="Times New Roman" panose="02020603050405020304" pitchFamily="18" charset="0"/>
                <a:cs typeface="Times New Roman" panose="02020603050405020304" pitchFamily="18" charset="0"/>
              </a:rPr>
              <a:t>, </a:t>
            </a:r>
            <a:r>
              <a:rPr lang="fr-FR" sz="6400" dirty="0" smtClean="0">
                <a:latin typeface="Times New Roman" panose="02020603050405020304" pitchFamily="18" charset="0"/>
                <a:cs typeface="Times New Roman" panose="02020603050405020304" pitchFamily="18" charset="0"/>
              </a:rPr>
              <a:t>(lorsqu’il </a:t>
            </a:r>
            <a:r>
              <a:rPr lang="fr-FR" sz="6400" dirty="0">
                <a:latin typeface="Times New Roman" panose="02020603050405020304" pitchFamily="18" charset="0"/>
                <a:cs typeface="Times New Roman" panose="02020603050405020304" pitchFamily="18" charset="0"/>
              </a:rPr>
              <a:t>s’agit des </a:t>
            </a:r>
            <a:r>
              <a:rPr lang="fr-FR" sz="6400" dirty="0" smtClean="0">
                <a:latin typeface="Times New Roman" panose="02020603050405020304" pitchFamily="18" charset="0"/>
                <a:cs typeface="Times New Roman" panose="02020603050405020304" pitchFamily="18" charset="0"/>
              </a:rPr>
              <a:t>particuliers);  </a:t>
            </a:r>
            <a:endParaRPr lang="fr-FR" sz="6400" dirty="0">
              <a:latin typeface="Times New Roman" panose="02020603050405020304" pitchFamily="18" charset="0"/>
              <a:cs typeface="Times New Roman" panose="02020603050405020304" pitchFamily="18" charset="0"/>
            </a:endParaRPr>
          </a:p>
          <a:p>
            <a:pPr lvl="0">
              <a:lnSpc>
                <a:spcPct val="220000"/>
              </a:lnSpc>
            </a:pPr>
            <a:r>
              <a:rPr lang="fr-FR" sz="6400" dirty="0">
                <a:latin typeface="Times New Roman" panose="02020603050405020304" pitchFamily="18" charset="0"/>
                <a:cs typeface="Times New Roman" panose="02020603050405020304" pitchFamily="18" charset="0"/>
              </a:rPr>
              <a:t>La fluctuation de la </a:t>
            </a:r>
            <a:r>
              <a:rPr lang="fr-FR" sz="6400" dirty="0" smtClean="0">
                <a:latin typeface="Times New Roman" panose="02020603050405020304" pitchFamily="18" charset="0"/>
                <a:cs typeface="Times New Roman" panose="02020603050405020304" pitchFamily="18" charset="0"/>
              </a:rPr>
              <a:t>demande(qui </a:t>
            </a:r>
            <a:r>
              <a:rPr lang="fr-FR" sz="6400" dirty="0">
                <a:latin typeface="Times New Roman" panose="02020603050405020304" pitchFamily="18" charset="0"/>
                <a:cs typeface="Times New Roman" panose="02020603050405020304" pitchFamily="18" charset="0"/>
              </a:rPr>
              <a:t>est soumise aux variations de l’activité </a:t>
            </a:r>
            <a:r>
              <a:rPr lang="fr-FR" sz="6400" dirty="0" smtClean="0">
                <a:latin typeface="Times New Roman" panose="02020603050405020304" pitchFamily="18" charset="0"/>
                <a:cs typeface="Times New Roman" panose="02020603050405020304" pitchFamily="18" charset="0"/>
              </a:rPr>
              <a:t>économique); </a:t>
            </a:r>
            <a:endParaRPr lang="fr-FR" sz="6400" dirty="0">
              <a:latin typeface="Times New Roman" panose="02020603050405020304" pitchFamily="18" charset="0"/>
              <a:cs typeface="Times New Roman" panose="02020603050405020304" pitchFamily="18" charset="0"/>
            </a:endParaRPr>
          </a:p>
          <a:p>
            <a:pPr lvl="0">
              <a:lnSpc>
                <a:spcPct val="220000"/>
              </a:lnSpc>
            </a:pPr>
            <a:r>
              <a:rPr lang="fr-FR" sz="6400" dirty="0">
                <a:latin typeface="Times New Roman" panose="02020603050405020304" pitchFamily="18" charset="0"/>
                <a:cs typeface="Times New Roman" panose="02020603050405020304" pitchFamily="18" charset="0"/>
              </a:rPr>
              <a:t>L’existence d’une relation </a:t>
            </a:r>
            <a:r>
              <a:rPr lang="fr-FR" sz="6400" dirty="0" smtClean="0">
                <a:latin typeface="Times New Roman" panose="02020603050405020304" pitchFamily="18" charset="0"/>
                <a:cs typeface="Times New Roman" panose="02020603050405020304" pitchFamily="18" charset="0"/>
              </a:rPr>
              <a:t>permanente banque-clients</a:t>
            </a:r>
            <a:r>
              <a:rPr lang="fr-FR" sz="6400" dirty="0">
                <a:latin typeface="Times New Roman" panose="02020603050405020304" pitchFamily="18" charset="0"/>
                <a:cs typeface="Times New Roman" panose="02020603050405020304" pitchFamily="18" charset="0"/>
              </a:rPr>
              <a:t>.</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37904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726" y="1149349"/>
            <a:ext cx="10515600" cy="1325563"/>
          </a:xfrm>
        </p:spPr>
        <p:txBody>
          <a:bodyPr/>
          <a:lstStyle/>
          <a:p>
            <a:pPr marL="742950" marR="0" lvl="1" indent="-285750" defTabSz="914400" rtl="0" eaLnBrk="1" fontAlgn="auto" latinLnBrk="0" hangingPunct="1">
              <a:lnSpc>
                <a:spcPct val="150000"/>
              </a:lnSpc>
              <a:spcBef>
                <a:spcPts val="1200"/>
              </a:spcBef>
              <a:spcAft>
                <a:spcPts val="1000"/>
              </a:spcAft>
              <a:tabLst/>
              <a:defRPr/>
            </a:pP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1-La politique de produits et services :</a:t>
            </a:r>
            <a:r>
              <a:rPr kumimoji="0" lang="fr-FR"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fr-FR"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lstStyle/>
          <a:p>
            <a:r>
              <a:rPr lang="fr-FR" dirty="0" smtClean="0">
                <a:latin typeface="Times New Roman" panose="02020603050405020304" pitchFamily="18" charset="0"/>
                <a:ea typeface="Calibri" panose="020F0502020204030204" pitchFamily="34" charset="0"/>
              </a:rPr>
              <a:t>Pendant </a:t>
            </a:r>
            <a:r>
              <a:rPr lang="fr-FR" dirty="0">
                <a:latin typeface="Times New Roman" panose="02020603050405020304" pitchFamily="18" charset="0"/>
                <a:ea typeface="Calibri" panose="020F0502020204030204" pitchFamily="34" charset="0"/>
              </a:rPr>
              <a:t>longtemps la commercialisation de produits et services bancaires se faisait sans se préoccuper de différents segments du marché mais les choses ont changé. </a:t>
            </a:r>
            <a:endParaRPr lang="fr-FR" dirty="0" smtClean="0"/>
          </a:p>
          <a:p>
            <a:r>
              <a:rPr lang="fr-FR" dirty="0" smtClean="0"/>
              <a:t>BADOC </a:t>
            </a:r>
            <a:r>
              <a:rPr lang="fr-FR" dirty="0"/>
              <a:t>&amp; ELODIE ont précisé que  « </a:t>
            </a:r>
            <a:r>
              <a:rPr lang="fr-FR" i="1" dirty="0"/>
              <a:t>L’explosion de l’internet et du marketing relationnel permet aux banques de personnaliser son offre (one to one) grâce à une gestion relation client(GRC)</a:t>
            </a:r>
            <a:r>
              <a:rPr lang="fr-FR" dirty="0"/>
              <a:t>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txBox="1">
            <a:spLocks/>
          </p:cNvSpPr>
          <p:nvPr/>
        </p:nvSpPr>
        <p:spPr>
          <a:xfrm>
            <a:off x="1227222" y="422606"/>
            <a:ext cx="9856286"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smtClean="0">
                <a:ln>
                  <a:noFill/>
                </a:ln>
                <a:solidFill>
                  <a:sysClr val="windowText" lastClr="000000">
                    <a:lumMod val="85000"/>
                    <a:lumOff val="15000"/>
                  </a:sysClr>
                </a:solidFill>
                <a:effectLst/>
                <a:uLnTx/>
                <a:uFillTx/>
                <a:latin typeface="Century Gothic" panose="020B0502020202020204"/>
                <a:ea typeface="+mj-ea"/>
                <a:cs typeface="+mj-cs"/>
              </a:rPr>
              <a:t>III-Mix marketing  des produits et services bancaires</a:t>
            </a:r>
            <a:r>
              <a:rPr kumimoji="0" lang="fr-FR" sz="2800" b="0" i="0" u="none" strike="noStrike" kern="1200" cap="none" spc="0" normalizeH="0" baseline="0" noProof="0" smtClean="0">
                <a:ln>
                  <a:noFill/>
                </a:ln>
                <a:solidFill>
                  <a:sysClr val="windowText" lastClr="000000">
                    <a:lumMod val="85000"/>
                    <a:lumOff val="15000"/>
                  </a:sysClr>
                </a:solidFill>
                <a:effectLst/>
                <a:uLnTx/>
                <a:uFillTx/>
                <a:latin typeface="Century Gothic" panose="020B0502020202020204"/>
                <a:ea typeface="+mj-ea"/>
                <a:cs typeface="+mj-cs"/>
              </a:rPr>
              <a:t/>
            </a:r>
            <a:br>
              <a:rPr kumimoji="0" lang="fr-FR" sz="2800" b="0" i="0" u="none" strike="noStrike" kern="1200" cap="none" spc="0" normalizeH="0" baseline="0" noProof="0" smtClean="0">
                <a:ln>
                  <a:noFill/>
                </a:ln>
                <a:solidFill>
                  <a:sysClr val="windowText" lastClr="000000">
                    <a:lumMod val="85000"/>
                    <a:lumOff val="15000"/>
                  </a:sysClr>
                </a:solidFill>
                <a:effectLst/>
                <a:uLnTx/>
                <a:uFillTx/>
                <a:latin typeface="Century Gothic" panose="020B0502020202020204"/>
                <a:ea typeface="+mj-ea"/>
                <a:cs typeface="+mj-cs"/>
              </a:rPr>
            </a:br>
            <a:endParaRPr kumimoji="0" lang="fr-FR" sz="2800" b="0"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412135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09"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90000"/>
              </a:lnSpc>
              <a:spcBef>
                <a:spcPct val="0"/>
              </a:spcBef>
            </a:pPr>
            <a:r>
              <a:rPr lang="fr-FR" b="1" dirty="0" smtClean="0">
                <a:latin typeface="Times New Roman" panose="02020603050405020304" pitchFamily="18" charset="0"/>
                <a:ea typeface="Calibri" panose="020F0502020204030204" pitchFamily="34" charset="0"/>
                <a:cs typeface="Times New Roman" panose="02020603050405020304" pitchFamily="18" charset="0"/>
              </a:rPr>
              <a:t>2-La politique de la tarification : </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fr-FR"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algn="just">
              <a:lnSpc>
                <a:spcPct val="115000"/>
              </a:lnSpc>
              <a:spcAft>
                <a:spcPts val="0"/>
              </a:spcAft>
            </a:pPr>
            <a:r>
              <a:rPr lang="fr-FR" dirty="0" smtClean="0"/>
              <a:t>La </a:t>
            </a:r>
            <a:r>
              <a:rPr lang="fr-FR" dirty="0"/>
              <a:t>politique des prix dans la banque est une question délicate avec des enjeux politiques et économiques évidents et des contraintes réglementaires croissantes ; elle est une source de </a:t>
            </a:r>
            <a:r>
              <a:rPr lang="fr-FR" dirty="0" smtClean="0"/>
              <a:t>différentiation.</a:t>
            </a:r>
            <a:endParaRPr lang="fr-FR" dirty="0"/>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33572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4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564</Words>
  <Application>Microsoft Office PowerPoint</Application>
  <PresentationFormat>Grand écran</PresentationFormat>
  <Paragraphs>59</Paragraphs>
  <Slides>15</Slides>
  <Notes>4</Notes>
  <HiddenSlides>0</HiddenSlides>
  <MMClips>16</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15</vt:i4>
      </vt:variant>
    </vt:vector>
  </HeadingPairs>
  <TitlesOfParts>
    <vt:vector size="29" baseType="lpstr">
      <vt:lpstr>Arial</vt:lpstr>
      <vt:lpstr>Calibri</vt:lpstr>
      <vt:lpstr>Calibri Light</vt:lpstr>
      <vt:lpstr>Century Gothic</vt:lpstr>
      <vt:lpstr>DejaVuSerif</vt:lpstr>
      <vt:lpstr>DejaVuSerif-Italic</vt:lpstr>
      <vt:lpstr>Gill Sans MT</vt:lpstr>
      <vt:lpstr>HY중고딕</vt:lpstr>
      <vt:lpstr>Tahoma</vt:lpstr>
      <vt:lpstr>Times New Roman</vt:lpstr>
      <vt:lpstr>Wingdings 3</vt:lpstr>
      <vt:lpstr>Thème Office</vt:lpstr>
      <vt:lpstr>Brin</vt:lpstr>
      <vt:lpstr>4_Brin</vt:lpstr>
      <vt:lpstr>       Présenté par:  BESSAI Fadila MCB Université de Bejaia   </vt:lpstr>
      <vt:lpstr>Présentation PowerPoint</vt:lpstr>
      <vt:lpstr>Introduction</vt:lpstr>
      <vt:lpstr>1-Historique du système bancaire algérien L’évolution couvre la période qui va de l'indépendance jusqu'à nos jours. :</vt:lpstr>
      <vt:lpstr>1-Historique du système bancaire algérien </vt:lpstr>
      <vt:lpstr> II-marketing bancaire </vt:lpstr>
      <vt:lpstr>Les caractéristiques du marketing bancaire :  </vt:lpstr>
      <vt:lpstr>1-La politique de produits et services : </vt:lpstr>
      <vt:lpstr>2-La politique de la tarification :  </vt:lpstr>
      <vt:lpstr>3.La politique de distribution : </vt:lpstr>
      <vt:lpstr>4-La politique de communication : </vt:lpstr>
      <vt:lpstr>  5.Personnel:</vt:lpstr>
      <vt:lpstr>6.Processus : </vt:lpstr>
      <vt:lpstr>7.Supports physiques: </vt:lpstr>
      <vt:lpstr>5.Conclusion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Présenté par:  BESSAI Fadila MCB Université de Bejaia   </dc:title>
  <dc:creator>DELL</dc:creator>
  <cp:lastModifiedBy>DELL</cp:lastModifiedBy>
  <cp:revision>38</cp:revision>
  <dcterms:created xsi:type="dcterms:W3CDTF">2024-07-01T07:37:25Z</dcterms:created>
  <dcterms:modified xsi:type="dcterms:W3CDTF">2024-07-02T09:18:16Z</dcterms:modified>
</cp:coreProperties>
</file>