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93017-F163-4684-BE51-857FA0A7A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B9F7E-013D-4505-BB77-0BFAFC204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33478-BEFA-4279-988D-7A6B09D6F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28C9F-DD4C-4C50-832E-192A651A3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97BEB-AE69-4FFD-8C84-EB2E071C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04359-BFCF-46D3-A1C9-374E9359B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BDD92-B9B1-41E8-8E87-D7A6FDC6D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73DE3-4923-41DB-A371-44D898F3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66A58-2748-428F-9D80-1947843C0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3049B-B168-4E9B-BFBD-9D8487F39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31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1BCC1F-40BC-4146-94B5-D2CFFC622D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591A4D-4790-4E08-B027-40CF0EEDB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C20C7-B0F2-4D4C-A375-C04C0AC9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4C2E5-6231-4CF1-9D4E-D5A3B6AF9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8BAE-0F2F-49C3-AD12-7418CE0DA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5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80A1-D089-4496-AC0D-DAC16BE5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14423-738C-4EA5-B891-7309FD157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C1A96-CE0F-45E2-A620-A1E888A40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802BB-B9BA-4775-AB3E-36F5FD926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BF8B5-AE4E-4E26-B98F-0929B7044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49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3FC71-D6A3-49C5-BBE3-BB185119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EBACF-4C5F-452B-B29E-9BC984C47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CC24A-E5CC-4CCB-BCEA-D86362C6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4337A-646D-4765-98D8-6F28B75D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280F-4F23-46C0-AECD-E67B9934B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69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85F3A-5D27-431D-9591-E1E2A89E6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665E0-AEF0-4E6F-B6A8-DBD957F97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BF695-196B-4FEE-8D44-9F5760E01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76A34-6322-40F0-ABB7-DFFBDE20C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1F7D31-1050-4D1E-8442-01E731F4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7CA5E-990A-48AC-8CF8-58815CD60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96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B3AA3-F15E-437F-8639-2182C46FD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338AC-887D-462E-B596-BE5D1227B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1061F-37AC-4421-90D3-2C53A92FB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E2F64E-F10F-4A81-8ABC-4A4B2F780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8C7197-C318-4269-833B-E5A7FE5698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481A1C-AB01-4832-A69E-85426AC2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262DE7-E90F-4C80-BE2C-D6407D7D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B8D3A-4835-400B-B06B-76233E46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05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CA399-FE1B-4723-BD6E-7317405FE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889550-4C15-47D3-8BAA-CC0969C9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8C5F49-79DC-47C3-A82A-68F617A4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E1013-23DC-49FC-9430-74ADD8BFD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39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FD7425-3BB4-498F-B763-6132DDF98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8CD211-9734-4709-A6BE-16212B6AB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B3D6C-01C8-4279-88A6-8F4CE6E6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244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1B613-181B-485B-A54D-0BBDCAA67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B063B-4191-4D7A-9262-80DDE7C7C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C7763-549B-4952-A443-A6C969CCA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2F300B-5ACF-4DF2-86DB-6A4FCB33F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FFFC7-DDC8-478C-BDA2-7E6C7A01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6C5BF-E309-4EE3-B7B7-54E3C107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99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E064-F473-4348-9B1C-396D7E58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8DF38D-53BB-4470-98EF-1A1A6EF71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A2656-1A9D-4332-B1E7-FC51824D3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503A9-6451-43CB-8F1E-1D5B28896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049F20-2361-4424-B7CC-8BD3A8A9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A8DB4-FA87-48AE-B937-4342AAF4A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42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AE15C-8485-43CF-A3AA-9E95D9EE6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189A2-0E00-488E-91DF-4D1E62AAE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960D9-B7F2-45DA-869C-1F42F506C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9C5D0-7521-4E4B-9F35-7840564E1744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D63C0-4DFB-4673-9D37-111E81304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A5F1B-6A70-4FF0-A88F-D4D35939E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E04A1-A47B-4DE2-857B-FEEC9C588A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9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63E59-A5AD-47F3-B879-13FAC1CDFE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Lecture 7: Writing a Finance Plan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AD45CA-8BAA-4A8C-A4ED-8FA52BC27F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864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E2AD3-8474-4327-92EC-001018F4F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Tips for Writing a Finance Plan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7DD26-2932-47A5-ADA0-D276158DF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realistic – do not exaggerate revenue.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Keep it clear and simple – tables help.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present tense for facts, future tense for projections.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 too many technical terms – explain them if used.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Double-check calculations – numbers must add up!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2904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23008-A4A4-4FA9-9438-D2E5DBF57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Summary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F7EA0-5AA4-4B30-8F50-2C2DE3EA4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 plan = essential part of your business plan.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 costs, revenue, cash flow, break-even, funding.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clear English and tables to communicate effectively.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Practice: write simple financial plans in groups and present them.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67286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CD61D-DA3B-4285-9915-AA54CA805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Learning Objectives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4B64-70D4-490D-A77B-A5338AC9A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the end of this lecture, students will be able to: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Understand the key components of a financial plan.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relevant financial vocabulary in English.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clear financial statements for a business plan.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 collaboratively to create a simple financial plan.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6445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873C7-35E2-4663-8FFF-01CDC604E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is a Financial Plan?</a:t>
            </a:r>
            <a:endParaRPr lang="en-GB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71C49-FA3E-4427-9946-7DF09542A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financial plan </a:t>
            </a: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shows the money side of your business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Helps investors and stakeholders see: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much money is needed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revenue will be generated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profits are expected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74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04978-D112-4E26-8F95-3C38681A8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Components: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01133-2B72-44A0-8B6D-2CA923680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325"/>
            <a:ext cx="10515600" cy="433863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Start-up costs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Revenue projections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Cash flow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Break-even analysis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Funding requirements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49202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5BCD-E147-4B50-9FC6-3820938B6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vocabulary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D578F1-C25D-46BA-B89A-7E57B21CAE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365852"/>
              </p:ext>
            </p:extLst>
          </p:nvPr>
        </p:nvGraphicFramePr>
        <p:xfrm>
          <a:off x="838200" y="1654173"/>
          <a:ext cx="10515600" cy="3857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62663623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858414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580749236"/>
                    </a:ext>
                  </a:extLst>
                </a:gridCol>
              </a:tblGrid>
              <a:tr h="202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Term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Meaning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Example Sentence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38324590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Revenue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Money received from sales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“Our revenue will grow 10% in year 2.”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08820281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Expenses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Costs of running the business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“Monthly expenses include rent and salaries.”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8540488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Profit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Revenue minus expenses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“Profit is expected in the second quarter.”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24249514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Cash flow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Movement of money in/out of the business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“Positive cash flow is essential for survival.”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1928976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Break-even point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When revenue equals expenses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“We will break even after selling 500 units.”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99301010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Funding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Money needed to start/run the business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“We seek $50,000 in funding from investors.”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5262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761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C4B7F-52ED-4D11-9FAA-0E561A4BD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000"/>
            <a:ext cx="10515600" cy="1339850"/>
          </a:xfrm>
        </p:spPr>
        <p:txBody>
          <a:bodyPr>
            <a:normAutofit/>
          </a:bodyPr>
          <a:lstStyle/>
          <a:p>
            <a:r>
              <a:rPr lang="en-GB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Writing the Financial Plan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591D0-873C-46CF-9A8F-B478FB55C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050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Structure: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Introduction: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Brief summary of your financial goals.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Start-up Costs: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List initial expenses to start your business.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Revenue Forecast: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Predict income from sales over 1–3 years.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Expense Forecast: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List fixed and variable costs.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Cash Flow Statement: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Show when money will come in and go out.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Break-even Analysis: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Show when you will become profitable.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Funding Requirements:</a:t>
            </a: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Explain how much money you need and how it will be used.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3194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7BC1C-67DC-4434-87AF-3860230FD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Example (Simplified)</a:t>
            </a:r>
            <a:endParaRPr lang="en-GB" sz="3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E2A214D-B6C3-459D-8581-CD291BF41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068477"/>
              </p:ext>
            </p:extLst>
          </p:nvPr>
        </p:nvGraphicFramePr>
        <p:xfrm>
          <a:off x="847725" y="5029199"/>
          <a:ext cx="10515600" cy="1236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5730950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008253242"/>
                    </a:ext>
                  </a:extLst>
                </a:gridCol>
              </a:tblGrid>
              <a:tr h="2052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Item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Amount ($)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87492376"/>
                  </a:ext>
                </a:extLst>
              </a:tr>
              <a:tr h="205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Rent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12,000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8169557"/>
                  </a:ext>
                </a:extLst>
              </a:tr>
              <a:tr h="205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Equipment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8,000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65433254"/>
                  </a:ext>
                </a:extLst>
              </a:tr>
              <a:tr h="205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Salaries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24,000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39099387"/>
                  </a:ext>
                </a:extLst>
              </a:tr>
              <a:tr h="205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Marketing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6,000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59992418"/>
                  </a:ext>
                </a:extLst>
              </a:tr>
              <a:tr h="205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Total Expenses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</a:rPr>
                        <a:t>50,000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6256541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7FFA7B0-6D57-4425-AD4F-9C782F26E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" y="1205181"/>
            <a:ext cx="849290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Coffee Shop – Year 1</a:t>
            </a:r>
            <a:endParaRPr kumimoji="0" lang="en-GB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Revenue:</a:t>
            </a:r>
            <a:r>
              <a:rPr kumimoji="0" lang="en-GB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$70,000</a:t>
            </a:r>
            <a:br>
              <a:rPr kumimoji="0" lang="en-GB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alt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Profit:</a:t>
            </a:r>
            <a:r>
              <a:rPr kumimoji="0" lang="en-GB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$20,000</a:t>
            </a:r>
            <a:endParaRPr kumimoji="0" lang="en-GB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This is simplified. In real plans, include monthly projections and cash flow.</a:t>
            </a:r>
            <a:endParaRPr kumimoji="0" lang="en-GB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68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D79AB-1823-46AD-A57E-EA1CFB2C4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Writing Practice – Group Exercise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8F07C-05DB-49D9-B9B2-3AB6890CE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Task: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Create a mini financial plan for a business idea in groups (3–4 students)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Choose a simple business (e.g., coffee shop, tutoring, online shop).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 3 start-up costs.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Estimate monthly revenue.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 3 main expenses.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 expected profit.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Prepare 2–3 sentences describing your financial plan in English.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Time: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minutes</a:t>
            </a:r>
            <a:b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Outcome: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Each group presents a short financial summary.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51682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C61D3-4820-49CD-9A63-5720F0F05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Useful Phrases for Writing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F91D2-F6FB-4382-BB2D-5D446FE7D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435133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Introducing your numbers: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“We expect total revenue of …”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“Our monthly expenses are estimated at …”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Describing trends: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“Revenue is projected to grow by …”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“Expenses will decrease as …”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Explaining funding needs: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“We are seeking funding of … to cover …”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“This investment will allow us to …”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1932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589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Lecture 7: Writing a Finance Plan </vt:lpstr>
      <vt:lpstr>Learning Objectives </vt:lpstr>
      <vt:lpstr>What is a Financial Plan?</vt:lpstr>
      <vt:lpstr>Key Components:</vt:lpstr>
      <vt:lpstr>Key vocabulary</vt:lpstr>
      <vt:lpstr>Writing the Financial Plan</vt:lpstr>
      <vt:lpstr>Example (Simplified)</vt:lpstr>
      <vt:lpstr>Writing Practice – Group Exercise</vt:lpstr>
      <vt:lpstr>Useful Phrases for Writing</vt:lpstr>
      <vt:lpstr>Tips for Writing a Finance Plan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7: Writing a Finance Plan</dc:title>
  <dc:creator>Khelifa Mazouz</dc:creator>
  <cp:lastModifiedBy>Khelifa Mazouz</cp:lastModifiedBy>
  <cp:revision>2</cp:revision>
  <dcterms:created xsi:type="dcterms:W3CDTF">2025-11-23T09:48:09Z</dcterms:created>
  <dcterms:modified xsi:type="dcterms:W3CDTF">2025-11-23T09:50:15Z</dcterms:modified>
</cp:coreProperties>
</file>