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74"/>
  </p:notesMasterIdLst>
  <p:handoutMasterIdLst>
    <p:handoutMasterId r:id="rId75"/>
  </p:handoutMasterIdLst>
  <p:sldIdLst>
    <p:sldId id="330" r:id="rId6"/>
    <p:sldId id="435" r:id="rId7"/>
    <p:sldId id="372" r:id="rId8"/>
    <p:sldId id="344" r:id="rId9"/>
    <p:sldId id="346" r:id="rId10"/>
    <p:sldId id="349" r:id="rId11"/>
    <p:sldId id="351" r:id="rId12"/>
    <p:sldId id="352" r:id="rId13"/>
    <p:sldId id="353" r:id="rId14"/>
    <p:sldId id="355" r:id="rId15"/>
    <p:sldId id="356" r:id="rId16"/>
    <p:sldId id="357" r:id="rId17"/>
    <p:sldId id="359" r:id="rId18"/>
    <p:sldId id="360" r:id="rId19"/>
    <p:sldId id="361" r:id="rId20"/>
    <p:sldId id="362" r:id="rId21"/>
    <p:sldId id="370" r:id="rId22"/>
    <p:sldId id="371" r:id="rId23"/>
    <p:sldId id="436" r:id="rId24"/>
    <p:sldId id="331" r:id="rId25"/>
    <p:sldId id="342" r:id="rId26"/>
    <p:sldId id="343" r:id="rId27"/>
    <p:sldId id="374" r:id="rId28"/>
    <p:sldId id="375" r:id="rId29"/>
    <p:sldId id="376" r:id="rId30"/>
    <p:sldId id="379" r:id="rId31"/>
    <p:sldId id="380" r:id="rId32"/>
    <p:sldId id="381" r:id="rId33"/>
    <p:sldId id="382" r:id="rId34"/>
    <p:sldId id="383" r:id="rId35"/>
    <p:sldId id="384" r:id="rId36"/>
    <p:sldId id="385" r:id="rId37"/>
    <p:sldId id="386" r:id="rId38"/>
    <p:sldId id="387" r:id="rId39"/>
    <p:sldId id="388" r:id="rId40"/>
    <p:sldId id="390" r:id="rId41"/>
    <p:sldId id="391" r:id="rId42"/>
    <p:sldId id="393" r:id="rId43"/>
    <p:sldId id="394" r:id="rId44"/>
    <p:sldId id="395" r:id="rId45"/>
    <p:sldId id="396" r:id="rId46"/>
    <p:sldId id="397" r:id="rId47"/>
    <p:sldId id="399" r:id="rId48"/>
    <p:sldId id="400" r:id="rId49"/>
    <p:sldId id="402" r:id="rId50"/>
    <p:sldId id="409" r:id="rId51"/>
    <p:sldId id="410" r:id="rId52"/>
    <p:sldId id="411" r:id="rId53"/>
    <p:sldId id="412" r:id="rId54"/>
    <p:sldId id="413" r:id="rId55"/>
    <p:sldId id="414" r:id="rId56"/>
    <p:sldId id="416" r:id="rId57"/>
    <p:sldId id="417" r:id="rId58"/>
    <p:sldId id="418" r:id="rId59"/>
    <p:sldId id="419" r:id="rId60"/>
    <p:sldId id="420" r:id="rId61"/>
    <p:sldId id="421" r:id="rId62"/>
    <p:sldId id="422" r:id="rId63"/>
    <p:sldId id="423" r:id="rId64"/>
    <p:sldId id="424" r:id="rId65"/>
    <p:sldId id="425" r:id="rId66"/>
    <p:sldId id="426" r:id="rId67"/>
    <p:sldId id="428" r:id="rId68"/>
    <p:sldId id="430" r:id="rId69"/>
    <p:sldId id="431" r:id="rId70"/>
    <p:sldId id="432" r:id="rId71"/>
    <p:sldId id="433" r:id="rId72"/>
    <p:sldId id="434" r:id="rId73"/>
  </p:sldIdLst>
  <p:sldSz cx="9144000" cy="6858000" type="screen4x3"/>
  <p:notesSz cx="6858000" cy="9144000"/>
  <p:embeddedFontLst>
    <p:embeddedFont>
      <p:font typeface="Noto Sans Symbols" charset="0"/>
      <p:regular r:id="rId76"/>
      <p:bold r:id="rId77"/>
      <p:italic r:id="rId78"/>
      <p:boldItalic r:id="rId79"/>
    </p:embeddedFont>
    <p:embeddedFont>
      <p:font typeface="Verdana" pitchFamily="34" charset="0"/>
      <p:regular r:id="rId80"/>
      <p:bold r:id="rId81"/>
      <p:italic r:id="rId82"/>
      <p:boldItalic r:id="rId83"/>
    </p:embeddedFont>
    <p:embeddedFont>
      <p:font typeface="Times" pitchFamily="18"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97"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981" userDrawn="1">
          <p15:clr>
            <a:srgbClr val="A4A3A4"/>
          </p15:clr>
        </p15:guide>
        <p15:guide id="9" pos="272" userDrawn="1">
          <p15:clr>
            <a:srgbClr val="A4A3A4"/>
          </p15:clr>
        </p15:guide>
        <p15:guide id="10" orient="horz" pos="4042" userDrawn="1">
          <p15:clr>
            <a:srgbClr val="A4A3A4"/>
          </p15:clr>
        </p15:guide>
        <p15:guide id="11" orient="horz" pos="822" userDrawn="1">
          <p15:clr>
            <a:srgbClr val="A4A3A4"/>
          </p15:clr>
        </p15:guide>
        <p15:guide id="12" pos="5443"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63" autoAdjust="0"/>
    <p:restoredTop sz="83549" autoAdjust="0"/>
  </p:normalViewPr>
  <p:slideViewPr>
    <p:cSldViewPr snapToGrid="0" snapToObjects="1">
      <p:cViewPr varScale="1">
        <p:scale>
          <a:sx n="101" d="100"/>
          <a:sy n="101" d="100"/>
        </p:scale>
        <p:origin x="-907" y="-67"/>
      </p:cViewPr>
      <p:guideLst>
        <p:guide orient="horz" pos="3997"/>
        <p:guide orient="horz" pos="4178"/>
        <p:guide orient="horz" pos="119"/>
        <p:guide orient="horz" pos="709"/>
        <p:guide orient="horz" pos="981"/>
        <p:guide orient="horz" pos="4042"/>
        <p:guide orient="horz" pos="822"/>
        <p:guide pos="272"/>
        <p:guide pos="5443"/>
      </p:guideLst>
    </p:cSldViewPr>
  </p:slideViewPr>
  <p:outlineViewPr>
    <p:cViewPr>
      <p:scale>
        <a:sx n="33" d="100"/>
        <a:sy n="33" d="100"/>
      </p:scale>
      <p:origin x="0" y="-4486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2.fntdata"/><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lifa Mazouz" userId="6362e5f7-e0af-4304-bd2d-ebf859a9719e" providerId="ADAL" clId="{C39591FA-E64A-4932-8AC3-EB23675D53E3}"/>
    <pc:docChg chg="modSld">
      <pc:chgData name="Khelifa Mazouz" userId="6362e5f7-e0af-4304-bd2d-ebf859a9719e" providerId="ADAL" clId="{C39591FA-E64A-4932-8AC3-EB23675D53E3}" dt="2023-10-13T16:10:11.929" v="354" actId="20577"/>
      <pc:docMkLst>
        <pc:docMk/>
      </pc:docMkLst>
      <pc:sldChg chg="modSp mod">
        <pc:chgData name="Khelifa Mazouz" userId="6362e5f7-e0af-4304-bd2d-ebf859a9719e" providerId="ADAL" clId="{C39591FA-E64A-4932-8AC3-EB23675D53E3}" dt="2023-10-13T16:09:50.721" v="340" actId="20577"/>
        <pc:sldMkLst>
          <pc:docMk/>
          <pc:sldMk cId="3801335957" sldId="330"/>
        </pc:sldMkLst>
        <pc:spChg chg="mod">
          <ac:chgData name="Khelifa Mazouz" userId="6362e5f7-e0af-4304-bd2d-ebf859a9719e" providerId="ADAL" clId="{C39591FA-E64A-4932-8AC3-EB23675D53E3}" dt="2023-10-13T16:09:50.721" v="340" actId="20577"/>
          <ac:spMkLst>
            <pc:docMk/>
            <pc:sldMk cId="3801335957" sldId="330"/>
            <ac:spMk id="2" creationId="{57E98728-A241-43F4-95FF-6C49FEEA0911}"/>
          </ac:spMkLst>
        </pc:spChg>
      </pc:sldChg>
      <pc:sldChg chg="modSp mod">
        <pc:chgData name="Khelifa Mazouz" userId="6362e5f7-e0af-4304-bd2d-ebf859a9719e" providerId="ADAL" clId="{C39591FA-E64A-4932-8AC3-EB23675D53E3}" dt="2023-10-13T16:09:58.201" v="347" actId="20577"/>
        <pc:sldMkLst>
          <pc:docMk/>
          <pc:sldMk cId="4156077844" sldId="372"/>
        </pc:sldMkLst>
        <pc:spChg chg="mod">
          <ac:chgData name="Khelifa Mazouz" userId="6362e5f7-e0af-4304-bd2d-ebf859a9719e" providerId="ADAL" clId="{C39591FA-E64A-4932-8AC3-EB23675D53E3}" dt="2023-10-13T16:09:58.201" v="347" actId="20577"/>
          <ac:spMkLst>
            <pc:docMk/>
            <pc:sldMk cId="4156077844" sldId="372"/>
            <ac:spMk id="2" creationId="{406D9C42-FD3E-19B4-DB4C-C219EBA71E89}"/>
          </ac:spMkLst>
        </pc:spChg>
      </pc:sldChg>
      <pc:sldChg chg="modSp mod">
        <pc:chgData name="Khelifa Mazouz" userId="6362e5f7-e0af-4304-bd2d-ebf859a9719e" providerId="ADAL" clId="{C39591FA-E64A-4932-8AC3-EB23675D53E3}" dt="2023-10-13T16:10:11.929" v="354" actId="20577"/>
        <pc:sldMkLst>
          <pc:docMk/>
          <pc:sldMk cId="1877402524" sldId="436"/>
        </pc:sldMkLst>
        <pc:spChg chg="mod">
          <ac:chgData name="Khelifa Mazouz" userId="6362e5f7-e0af-4304-bd2d-ebf859a9719e" providerId="ADAL" clId="{C39591FA-E64A-4932-8AC3-EB23675D53E3}" dt="2023-10-13T16:10:11.929" v="354" actId="20577"/>
          <ac:spMkLst>
            <pc:docMk/>
            <pc:sldMk cId="1877402524" sldId="436"/>
            <ac:spMk id="2" creationId="{FA01069C-CD75-C33A-60A9-61D6E21A97D4}"/>
          </ac:spMkLst>
        </pc:spChg>
        <pc:spChg chg="mod">
          <ac:chgData name="Khelifa Mazouz" userId="6362e5f7-e0af-4304-bd2d-ebf859a9719e" providerId="ADAL" clId="{C39591FA-E64A-4932-8AC3-EB23675D53E3}" dt="2023-10-11T15:52:25.163" v="329" actId="20577"/>
          <ac:spMkLst>
            <pc:docMk/>
            <pc:sldMk cId="1877402524" sldId="436"/>
            <ac:spMk id="3" creationId="{9DA14646-4207-D370-193F-E4B1A5416C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‹N°›</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‹N°›</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a:t>
            </a:r>
            <a:r>
              <a:rPr lang="en-US"/>
              <a:t>JAWS users should be able to get a list of links by using INSERT+F7</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Interest Rate in percent annual rate ranging from 0 to 20 in increments of 5. The horizontal axis lists dates from 19 50 to 20 15 in increments of 5. Three lines are plotted on the graph. The data shown in the graph are as follows. All values are approximate. Interest Rate for Three-Month Treasury Bills are 19 50, 1. 19 55, 0.75, 19 60, 2.5. 19 65, 4. 19 70, 7. 19 75, 5.5. 19 80, 15. 19 85, 7.5. 19 90, 7.5. 19 95, 6. 2000, 7. 2005, 2. 20 10, 0. 20 15, 0. Interest rate for U S Government Long Term Bonds are 19 50, 2. 19 55, 2.5, 19 60, 3.5. 19 65, 4. 19 70, 7. 19 75, 7.5. 19 80, 12. 19 85, 11. 19 90, 8.5. 19 95, 7.5. 2000, 7. 2005, 6. 20 10, 5. 20 15, 2. Interest rate for Corporate Baa Bonds are 19 50, 3.5. 19 55, 3.5, 19 60, 5. 19 65, 4.75. 19 70, 9. 19 75, 11. 19 80, 12.5. 19 85, 12. 19 90, 10. 19 95, 10. 2000, 9.5. 2005, 6.5. 20 10, 7. 20 15, 5.</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39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Dow Jones Industrial Average and ranges from 0 to 20,000 in increments of 2,000. The horizontal axis lists dates from 19 50 to 20 15 in increments of 5. The data shown in the graph are as follows. 19 50, 100. 19 55, 200. 19 60, 500. 19 65, 600. 19 70, 500. 19 75, 500. 19 80, 500. 19 85, 1400. 19 90,  3000. 19 95, 4500. 2000, 11,000. 2005, 11,000. 20 10, 10,000. 20 15, 18,000. All values are approximate.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852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vertical axis is labeled, Index, March 19 73 = 100 and ranges from 75 to 150 in increments of 15, with a kink at the origin. The horizontal axis lists years from 19 75 to 20 15 in increments of 5. The data shown in the graph are as follows. 19 75, 100. 19 80, 95. 19 85, 145. 19 90, 90. 19 95, 80. 2000, 95. 2005, 80. 20 10, 75. 20 15, 75. All values are approximate.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769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018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shows that in direct finance financial market gets funds from lender savers such as households, business firms, government, and foreigners and from financial intermediaries and provides funds to borrower spenders such as business firms, government, households, and foreigners. In case of indirect finance, financial intermediaries get funds from lender savers such as households, business firms, government, and foreigners and provide funds to borrower spenders such as business firms, government, households, and foreigners and to the financial markets.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058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shows that in direct finance, financial market gets funds from lender-savers such as households, business firms, government, and foreigners and from financial intermediaries and provides funds to borrower spenders such as business firms, government, households, and foreigners. In case of indirect finance, financial intermediaries get funds from lender savers such as households, business firms, government, and foreigners and provide funds to borrower spenders such as business firms, government, households, and foreigners and to the financial markets</a:t>
            </a:r>
            <a:r>
              <a:rPr lang="en-US"/>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81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‹N°›</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xmlns=""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xmlns="">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‹N°›</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5962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Seven_1_Content and 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8324491" cy="362489"/>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7" name="Content Placeholder 6"/>
          <p:cNvSpPr>
            <a:spLocks noGrp="1"/>
          </p:cNvSpPr>
          <p:nvPr>
            <p:ph sz="quarter" idx="19"/>
          </p:nvPr>
        </p:nvSpPr>
        <p:spPr>
          <a:xfrm>
            <a:off x="457200" y="2228804"/>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a:extLst>
              <a:ext uri="{FF2B5EF4-FFF2-40B4-BE49-F238E27FC236}">
                <a16:creationId xmlns:a16="http://schemas.microsoft.com/office/drawing/2014/main" xmlns="" id="{9AE11F25-A2E6-4D33-B959-26A45ACD3F71}"/>
              </a:ext>
            </a:extLst>
          </p:cNvPr>
          <p:cNvSpPr>
            <a:spLocks noGrp="1"/>
          </p:cNvSpPr>
          <p:nvPr>
            <p:ph type="body" sz="quarter" idx="20"/>
          </p:nvPr>
        </p:nvSpPr>
        <p:spPr>
          <a:xfrm>
            <a:off x="457200" y="2859088"/>
            <a:ext cx="8410575" cy="40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6">
            <a:extLst>
              <a:ext uri="{FF2B5EF4-FFF2-40B4-BE49-F238E27FC236}">
                <a16:creationId xmlns:a16="http://schemas.microsoft.com/office/drawing/2014/main" xmlns="" id="{E951E79A-0741-41D4-B331-1EC180F758F3}"/>
              </a:ext>
            </a:extLst>
          </p:cNvPr>
          <p:cNvSpPr>
            <a:spLocks noGrp="1"/>
          </p:cNvSpPr>
          <p:nvPr>
            <p:ph sz="quarter" idx="21"/>
          </p:nvPr>
        </p:nvSpPr>
        <p:spPr>
          <a:xfrm>
            <a:off x="457200" y="3355989"/>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Text Placeholder 3">
            <a:extLst>
              <a:ext uri="{FF2B5EF4-FFF2-40B4-BE49-F238E27FC236}">
                <a16:creationId xmlns:a16="http://schemas.microsoft.com/office/drawing/2014/main" xmlns="" id="{2F6AE289-8BD2-48DE-B322-74FA729122A9}"/>
              </a:ext>
            </a:extLst>
          </p:cNvPr>
          <p:cNvSpPr>
            <a:spLocks noGrp="1"/>
          </p:cNvSpPr>
          <p:nvPr>
            <p:ph type="body" sz="quarter" idx="22"/>
          </p:nvPr>
        </p:nvSpPr>
        <p:spPr>
          <a:xfrm>
            <a:off x="457200" y="3899942"/>
            <a:ext cx="8410575" cy="405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6" name="Content Placeholder 6">
            <a:extLst>
              <a:ext uri="{FF2B5EF4-FFF2-40B4-BE49-F238E27FC236}">
                <a16:creationId xmlns:a16="http://schemas.microsoft.com/office/drawing/2014/main" xmlns="" id="{07B687B7-F185-4873-A319-D8748BBB400F}"/>
              </a:ext>
            </a:extLst>
          </p:cNvPr>
          <p:cNvSpPr>
            <a:spLocks noGrp="1"/>
          </p:cNvSpPr>
          <p:nvPr>
            <p:ph sz="quarter" idx="23"/>
          </p:nvPr>
        </p:nvSpPr>
        <p:spPr>
          <a:xfrm>
            <a:off x="457200" y="4396843"/>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3">
            <a:extLst>
              <a:ext uri="{FF2B5EF4-FFF2-40B4-BE49-F238E27FC236}">
                <a16:creationId xmlns:a16="http://schemas.microsoft.com/office/drawing/2014/main" xmlns="" id="{BEFB7403-3A38-4291-BA14-5EB3BF28C452}"/>
              </a:ext>
            </a:extLst>
          </p:cNvPr>
          <p:cNvSpPr>
            <a:spLocks noGrp="1"/>
          </p:cNvSpPr>
          <p:nvPr>
            <p:ph type="body" sz="quarter" idx="24"/>
          </p:nvPr>
        </p:nvSpPr>
        <p:spPr>
          <a:xfrm>
            <a:off x="457200" y="5029210"/>
            <a:ext cx="8410575" cy="4055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6">
            <a:extLst>
              <a:ext uri="{FF2B5EF4-FFF2-40B4-BE49-F238E27FC236}">
                <a16:creationId xmlns:a16="http://schemas.microsoft.com/office/drawing/2014/main" xmlns="" id="{E54B67FA-5BD1-475D-B35E-71715C577ECB}"/>
              </a:ext>
            </a:extLst>
          </p:cNvPr>
          <p:cNvSpPr>
            <a:spLocks noGrp="1"/>
          </p:cNvSpPr>
          <p:nvPr>
            <p:ph sz="quarter" idx="25"/>
          </p:nvPr>
        </p:nvSpPr>
        <p:spPr>
          <a:xfrm>
            <a:off x="457200" y="5526111"/>
            <a:ext cx="8324491" cy="437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15343619"/>
      </p:ext>
    </p:extLst>
  </p:cSld>
  <p:clrMapOvr>
    <a:masterClrMapping/>
  </p:clrMapOvr>
  <p:extLst>
    <p:ext uri="{DCECCB84-F9BA-43D5-87BE-67443E8EF086}">
      <p15:sldGuideLst xmlns:p15="http://schemas.microsoft.com/office/powerpoint/2012/main" xmlns="">
        <p15:guide id="1" orient="horz" pos="9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59400123"/>
      </p:ext>
    </p:extLst>
  </p:cSld>
  <p:clrMapOvr>
    <a:masterClrMapping/>
  </p:clrMapOvr>
  <p:extLst>
    <p:ext uri="{DCECCB84-F9BA-43D5-87BE-67443E8EF086}">
      <p15:sldGuideLst xmlns:p15="http://schemas.microsoft.com/office/powerpoint/2012/main" xmlns="">
        <p15:guide id="1" orient="horz" pos="9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‹N°›</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‹N°›</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‹N°›</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6"/>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1" r:id="rId9"/>
    <p:sldLayoutId id="2147483671" r:id="rId10"/>
    <p:sldLayoutId id="2147483673" r:id="rId11"/>
    <p:sldLayoutId id="2147483670" r:id="rId12"/>
    <p:sldLayoutId id="2147483669" r:id="rId13"/>
    <p:sldLayoutId id="214748365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fred.stlouisfed.org/series/TWEXMMT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finance.yahoo.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red.stlouisfed.org/series/BAA" TargetMode="External"/><Relationship Id="rId5" Type="http://schemas.openxmlformats.org/officeDocument/2006/relationships/hyperlink" Target="https://fred.stlouisfed.org/series/GS10" TargetMode="External"/><Relationship Id="rId4" Type="http://schemas.openxmlformats.org/officeDocument/2006/relationships/hyperlink" Target="https://fred.stlouisfed.org/series/TB3M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fred.stlouisfed.org/series/DJ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Lectures 1&amp; 2: Overview of the Financial System</a:t>
            </a:r>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1"/>
              </a:ext>
            </a:extLst>
          </p:cNvPr>
          <p:cNvSpPr>
            <a:spLocks noGrp="1"/>
          </p:cNvSpPr>
          <p:nvPr>
            <p:ph type="body" idx="1"/>
          </p:nvPr>
        </p:nvSpPr>
        <p:spPr>
          <a:xfrm>
            <a:off x="457200" y="1197091"/>
            <a:ext cx="8229600" cy="403109"/>
          </a:xfrm>
        </p:spPr>
        <p:txBody>
          <a:bodyPr anchor="ctr"/>
          <a:lstStyle/>
          <a:p>
            <a:r>
              <a:rPr lang="en-US" dirty="0">
                <a:solidFill>
                  <a:schemeClr val="tx2"/>
                </a:solidFill>
              </a:rPr>
              <a:t>Ninth Edition</a:t>
            </a:r>
          </a:p>
        </p:txBody>
      </p:sp>
      <p:pic>
        <p:nvPicPr>
          <p:cNvPr id="9" name="Picture 8" descr="Front Cover: Financial Markets and Institutions, Ninth Edition by Mishkin and Eakins.">
            <a:extLst>
              <a:ext uri="{FF2B5EF4-FFF2-40B4-BE49-F238E27FC236}">
                <a16:creationId xmlns:a16="http://schemas.microsoft.com/office/drawing/2014/main" xmlns=""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xmlns=""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adec="http://schemas.microsoft.com/office/drawing/2017/decorative" xmlns=""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F6251-99D4-49E4-8391-25071CFC9C28}"/>
              </a:ext>
            </a:extLst>
          </p:cNvPr>
          <p:cNvSpPr>
            <a:spLocks noGrp="1"/>
          </p:cNvSpPr>
          <p:nvPr>
            <p:ph type="title"/>
          </p:nvPr>
        </p:nvSpPr>
        <p:spPr/>
        <p:txBody>
          <a:bodyPr/>
          <a:lstStyle/>
          <a:p>
            <a:r>
              <a:rPr lang="en-US" sz="3200" noProof="0" dirty="0">
                <a:ea typeface="ヒラギノ角ゴ Pro W3" charset="0"/>
              </a:rPr>
              <a:t>The Foreign Exchange Market</a:t>
            </a:r>
            <a:endParaRPr lang="en-IN" sz="3200" dirty="0"/>
          </a:p>
        </p:txBody>
      </p:sp>
      <p:sp>
        <p:nvSpPr>
          <p:cNvPr id="3" name="Content Placeholder 2">
            <a:extLst>
              <a:ext uri="{FF2B5EF4-FFF2-40B4-BE49-F238E27FC236}">
                <a16:creationId xmlns:a16="http://schemas.microsoft.com/office/drawing/2014/main" xmlns="" id="{638583C2-A594-4513-A146-E7745B34D1BF}"/>
              </a:ext>
            </a:extLst>
          </p:cNvPr>
          <p:cNvSpPr>
            <a:spLocks noGrp="1"/>
          </p:cNvSpPr>
          <p:nvPr>
            <p:ph sz="quarter" idx="13"/>
          </p:nvPr>
        </p:nvSpPr>
        <p:spPr/>
        <p:txBody>
          <a:bodyPr/>
          <a:lstStyle/>
          <a:p>
            <a:r>
              <a:rPr lang="en-US" dirty="0">
                <a:ea typeface="ヒラギノ角ゴ Pro W3" charset="0"/>
                <a:cs typeface="ヒラギノ角ゴ Pro W3" charset="0"/>
              </a:rPr>
              <a:t>The foreign exchange market is where international currencies trade and exchange rates are set.</a:t>
            </a:r>
          </a:p>
          <a:p>
            <a:r>
              <a:rPr lang="en-US" dirty="0">
                <a:ea typeface="ヒラギノ角ゴ Pro W3" charset="0"/>
                <a:cs typeface="ヒラギノ角ゴ Pro W3" charset="0"/>
              </a:rPr>
              <a:t>Although most people know little about this market, it has a </a:t>
            </a:r>
            <a:r>
              <a:rPr lang="en-US" b="1" dirty="0">
                <a:ea typeface="ヒラギノ角ゴ Pro W3" charset="0"/>
                <a:cs typeface="ヒラギノ角ゴ Pro W3" charset="0"/>
              </a:rPr>
              <a:t>daily</a:t>
            </a:r>
            <a:r>
              <a:rPr lang="en-US" dirty="0">
                <a:ea typeface="ヒラギノ角ゴ Pro W3" charset="0"/>
                <a:cs typeface="ヒラギノ角ゴ Pro W3" charset="0"/>
              </a:rPr>
              <a:t> volume around $5 trillion!</a:t>
            </a:r>
            <a:endParaRPr lang="en-US" dirty="0"/>
          </a:p>
        </p:txBody>
      </p:sp>
    </p:spTree>
    <p:extLst>
      <p:ext uri="{BB962C8B-B14F-4D97-AF65-F5344CB8AC3E}">
        <p14:creationId xmlns:p14="http://schemas.microsoft.com/office/powerpoint/2010/main" val="212098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007FB-1B9D-44FE-9DB2-F35FBA0001B6}"/>
              </a:ext>
            </a:extLst>
          </p:cNvPr>
          <p:cNvSpPr>
            <a:spLocks noGrp="1"/>
          </p:cNvSpPr>
          <p:nvPr>
            <p:ph type="title"/>
          </p:nvPr>
        </p:nvSpPr>
        <p:spPr/>
        <p:txBody>
          <a:bodyPr/>
          <a:lstStyle/>
          <a:p>
            <a:r>
              <a:rPr lang="en-US" sz="3200"/>
              <a:t>Figure 1.3 Exchange Rate of the U.S. Dollar, 1970–2016</a:t>
            </a:r>
          </a:p>
        </p:txBody>
      </p:sp>
      <p:pic>
        <p:nvPicPr>
          <p:cNvPr id="6" name="Content Placeholder 5" descr="A line graph depicts exchange rate of the U S dollar from 19 70 to 20 16. For long description in Notes pane, press F6.">
            <a:extLst>
              <a:ext uri="{FF2B5EF4-FFF2-40B4-BE49-F238E27FC236}">
                <a16:creationId xmlns:a16="http://schemas.microsoft.com/office/drawing/2014/main" xmlns="" id="{0B18DB2A-71E6-49EE-9BB0-54141780993B}"/>
              </a:ext>
            </a:extLst>
          </p:cNvPr>
          <p:cNvPicPr>
            <a:picLocks noGrp="1" noChangeAspect="1"/>
          </p:cNvPicPr>
          <p:nvPr>
            <p:ph sz="quarter" idx="13"/>
          </p:nvPr>
        </p:nvPicPr>
        <p:blipFill rotWithShape="1">
          <a:blip r:embed="rId3"/>
          <a:srcRect t="6034"/>
          <a:stretch/>
        </p:blipFill>
        <p:spPr>
          <a:xfrm>
            <a:off x="734023" y="1819274"/>
            <a:ext cx="7650599" cy="2768591"/>
          </a:xfrm>
          <a:prstGeom prst="rect">
            <a:avLst/>
          </a:prstGeom>
        </p:spPr>
      </p:pic>
      <p:sp>
        <p:nvSpPr>
          <p:cNvPr id="22" name="Content Placeholder 21">
            <a:extLst>
              <a:ext uri="{FF2B5EF4-FFF2-40B4-BE49-F238E27FC236}">
                <a16:creationId xmlns:a16="http://schemas.microsoft.com/office/drawing/2014/main" xmlns="" id="{2F206260-EFBC-4349-86AF-DF0E71A2944E}"/>
              </a:ext>
            </a:extLst>
          </p:cNvPr>
          <p:cNvSpPr>
            <a:spLocks noGrp="1"/>
          </p:cNvSpPr>
          <p:nvPr>
            <p:ph sz="quarter" idx="19"/>
          </p:nvPr>
        </p:nvSpPr>
        <p:spPr>
          <a:xfrm>
            <a:off x="457201" y="5168219"/>
            <a:ext cx="5029200" cy="384221"/>
          </a:xfrm>
        </p:spPr>
        <p:txBody>
          <a:bodyPr/>
          <a:lstStyle/>
          <a:p>
            <a:pPr marL="432" indent="0">
              <a:buNone/>
            </a:pPr>
            <a:r>
              <a:rPr lang="en-US" sz="1400" b="1" dirty="0"/>
              <a:t>Source: </a:t>
            </a:r>
            <a:r>
              <a:rPr lang="en-US" sz="1400" dirty="0"/>
              <a:t>Federal Reserve Bank of St. Louis, F</a:t>
            </a:r>
            <a:r>
              <a:rPr lang="en-US" sz="100" dirty="0"/>
              <a:t> </a:t>
            </a:r>
            <a:r>
              <a:rPr lang="en-US" sz="1400" dirty="0"/>
              <a:t>R</a:t>
            </a:r>
            <a:r>
              <a:rPr lang="en-US" sz="100" dirty="0"/>
              <a:t> </a:t>
            </a:r>
            <a:r>
              <a:rPr lang="en-US" sz="1400" dirty="0"/>
              <a:t>E</a:t>
            </a:r>
            <a:r>
              <a:rPr lang="en-US" sz="100" dirty="0"/>
              <a:t> </a:t>
            </a:r>
            <a:r>
              <a:rPr lang="en-US" sz="1400" dirty="0"/>
              <a:t>D database:</a:t>
            </a:r>
          </a:p>
        </p:txBody>
      </p:sp>
      <p:sp>
        <p:nvSpPr>
          <p:cNvPr id="23" name="Text Placeholder 22">
            <a:extLst>
              <a:ext uri="{FF2B5EF4-FFF2-40B4-BE49-F238E27FC236}">
                <a16:creationId xmlns:a16="http://schemas.microsoft.com/office/drawing/2014/main" xmlns="" id="{7F376733-6257-4140-A731-77C3A4347386}"/>
              </a:ext>
            </a:extLst>
          </p:cNvPr>
          <p:cNvSpPr>
            <a:spLocks noGrp="1"/>
          </p:cNvSpPr>
          <p:nvPr>
            <p:ph type="body" sz="quarter" idx="20"/>
          </p:nvPr>
        </p:nvSpPr>
        <p:spPr>
          <a:xfrm>
            <a:off x="565485" y="5656987"/>
            <a:ext cx="3600449" cy="313283"/>
          </a:xfrm>
        </p:spPr>
        <p:txBody>
          <a:bodyPr lIns="0" tIns="0" rIns="0" bIns="0"/>
          <a:lstStyle/>
          <a:p>
            <a:pPr marL="432" indent="0">
              <a:buNone/>
            </a:pPr>
            <a:r>
              <a:rPr lang="en-US" sz="1400" dirty="0">
                <a:hlinkClick r:id="rId4" tooltip="https://fred.stlouisfed.org/series/TWEXMMTH"/>
              </a:rPr>
              <a:t>https://fred.stlouisfed.org/series/TWEXMMTH</a:t>
            </a:r>
            <a:endParaRPr lang="en-US" sz="1400" dirty="0"/>
          </a:p>
        </p:txBody>
      </p:sp>
      <p:sp>
        <p:nvSpPr>
          <p:cNvPr id="3" name="Content Placeholder 2">
            <a:extLst>
              <a:ext uri="{FF2B5EF4-FFF2-40B4-BE49-F238E27FC236}">
                <a16:creationId xmlns:a16="http://schemas.microsoft.com/office/drawing/2014/main" xmlns="" id="{D844C811-6608-456B-B6FE-0E2AE2D69B15}"/>
              </a:ext>
            </a:extLst>
          </p:cNvPr>
          <p:cNvSpPr>
            <a:spLocks noGrp="1"/>
          </p:cNvSpPr>
          <p:nvPr>
            <p:ph sz="quarter" idx="21"/>
          </p:nvPr>
        </p:nvSpPr>
        <p:spPr>
          <a:xfrm>
            <a:off x="4197684" y="5668659"/>
            <a:ext cx="238125" cy="301611"/>
          </a:xfrm>
        </p:spPr>
        <p:txBody>
          <a:bodyPr lIns="0" tIns="0" rIns="0" bIns="0"/>
          <a:lstStyle/>
          <a:p>
            <a:pPr marL="432" indent="0">
              <a:buNone/>
            </a:pPr>
            <a:r>
              <a:rPr lang="en-US" sz="1400" dirty="0"/>
              <a:t>.</a:t>
            </a:r>
          </a:p>
        </p:txBody>
      </p:sp>
    </p:spTree>
    <p:extLst>
      <p:ext uri="{BB962C8B-B14F-4D97-AF65-F5344CB8AC3E}">
        <p14:creationId xmlns:p14="http://schemas.microsoft.com/office/powerpoint/2010/main" val="208156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F6251-99D4-49E4-8391-25071CFC9C28}"/>
              </a:ext>
            </a:extLst>
          </p:cNvPr>
          <p:cNvSpPr>
            <a:spLocks noGrp="1"/>
          </p:cNvSpPr>
          <p:nvPr>
            <p:ph type="title"/>
          </p:nvPr>
        </p:nvSpPr>
        <p:spPr/>
        <p:txBody>
          <a:bodyPr/>
          <a:lstStyle/>
          <a:p>
            <a:r>
              <a:rPr lang="en-US" sz="3200" noProof="0" dirty="0">
                <a:ea typeface="ヒラギノ角ゴ Pro W3" charset="0"/>
              </a:rPr>
              <a:t>The Foreign Exchange Market</a:t>
            </a:r>
            <a:r>
              <a:rPr lang="en-US" sz="3200" dirty="0">
                <a:ea typeface="ヒラギノ角ゴ Pro W3" charset="0"/>
              </a:rPr>
              <a:t> </a:t>
            </a:r>
            <a:r>
              <a:rPr lang="en-US" sz="2000" b="0" dirty="0">
                <a:ea typeface="ヒラギノ角ゴ Pro W3" charset="0"/>
              </a:rPr>
              <a:t>(2 of 3)</a:t>
            </a:r>
            <a:endParaRPr lang="en-IN" sz="3200" dirty="0"/>
          </a:p>
        </p:txBody>
      </p:sp>
      <p:sp>
        <p:nvSpPr>
          <p:cNvPr id="3" name="Content Placeholder 2">
            <a:extLst>
              <a:ext uri="{FF2B5EF4-FFF2-40B4-BE49-F238E27FC236}">
                <a16:creationId xmlns:a16="http://schemas.microsoft.com/office/drawing/2014/main" xmlns="" id="{638583C2-A594-4513-A146-E7745B34D1BF}"/>
              </a:ext>
            </a:extLst>
          </p:cNvPr>
          <p:cNvSpPr>
            <a:spLocks noGrp="1"/>
          </p:cNvSpPr>
          <p:nvPr>
            <p:ph sz="quarter" idx="13"/>
          </p:nvPr>
        </p:nvSpPr>
        <p:spPr>
          <a:xfrm>
            <a:off x="457199" y="1556327"/>
            <a:ext cx="8134351" cy="4586896"/>
          </a:xfrm>
        </p:spPr>
        <p:txBody>
          <a:bodyPr/>
          <a:lstStyle/>
          <a:p>
            <a:r>
              <a:rPr lang="en-US" noProof="0" dirty="0">
                <a:ea typeface="ヒラギノ角ゴ Pro W3" charset="0"/>
                <a:cs typeface="ヒラギノ角ゴ Pro W3" charset="0"/>
              </a:rPr>
              <a:t>These fluctuations matter!</a:t>
            </a:r>
          </a:p>
          <a:p>
            <a:pPr lvl="1"/>
            <a:r>
              <a:rPr lang="en-US" noProof="0" dirty="0">
                <a:ea typeface="ヒラギノ角ゴ Pro W3" charset="0"/>
                <a:cs typeface="ヒラギノ角ゴ Pro W3" charset="0"/>
              </a:rPr>
              <a:t>In recent years, consumers have found that vacationing in Europe is expensive, due to a weakening dollar relative to the Euro.</a:t>
            </a:r>
          </a:p>
          <a:p>
            <a:pPr lvl="1"/>
            <a:r>
              <a:rPr lang="en-US" noProof="0" dirty="0">
                <a:ea typeface="ヒラギノ角ゴ Pro W3" charset="0"/>
                <a:cs typeface="ヒラギノ角ゴ Pro W3" charset="0"/>
              </a:rPr>
              <a:t>When the dollar strengthens, foreign purchase of domestic goods falls.</a:t>
            </a:r>
          </a:p>
        </p:txBody>
      </p:sp>
    </p:spTree>
    <p:extLst>
      <p:ext uri="{BB962C8B-B14F-4D97-AF65-F5344CB8AC3E}">
        <p14:creationId xmlns:p14="http://schemas.microsoft.com/office/powerpoint/2010/main" val="406806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97EDA-063C-4AEC-AB08-9FDFC18E053B}"/>
              </a:ext>
            </a:extLst>
          </p:cNvPr>
          <p:cNvSpPr>
            <a:spLocks noGrp="1"/>
          </p:cNvSpPr>
          <p:nvPr>
            <p:ph type="title"/>
          </p:nvPr>
        </p:nvSpPr>
        <p:spPr>
          <a:xfrm>
            <a:off x="457199" y="215371"/>
            <a:ext cx="8500533" cy="1097279"/>
          </a:xfrm>
        </p:spPr>
        <p:txBody>
          <a:bodyPr/>
          <a:lstStyle/>
          <a:p>
            <a:r>
              <a:rPr lang="en-US" noProof="0" dirty="0"/>
              <a:t>Why Study Financial Institutions?</a:t>
            </a:r>
            <a:endParaRPr lang="en-US" sz="2000" b="0" noProof="0" dirty="0"/>
          </a:p>
        </p:txBody>
      </p:sp>
      <p:sp>
        <p:nvSpPr>
          <p:cNvPr id="3" name="Content Placeholder 2">
            <a:extLst>
              <a:ext uri="{FF2B5EF4-FFF2-40B4-BE49-F238E27FC236}">
                <a16:creationId xmlns:a16="http://schemas.microsoft.com/office/drawing/2014/main" xmlns="" id="{C7ED8811-155C-4A95-BFBB-D1BEB6962151}"/>
              </a:ext>
            </a:extLst>
          </p:cNvPr>
          <p:cNvSpPr>
            <a:spLocks noGrp="1"/>
          </p:cNvSpPr>
          <p:nvPr>
            <p:ph sz="quarter" idx="13"/>
          </p:nvPr>
        </p:nvSpPr>
        <p:spPr>
          <a:xfrm>
            <a:off x="457200" y="1552574"/>
            <a:ext cx="8229601" cy="1216383"/>
          </a:xfrm>
        </p:spPr>
        <p:txBody>
          <a:bodyPr/>
          <a:lstStyle/>
          <a:p>
            <a:pPr marL="432" indent="0">
              <a:buNone/>
            </a:pPr>
            <a:r>
              <a:rPr lang="en-US" dirty="0">
                <a:cs typeface="ヒラギノ角ゴ Pro W3" charset="0"/>
              </a:rPr>
              <a:t>We will also spend considerable time discussing financial institutions - the corporations, organizations, and networks that operate the so-called “marketplaces.” We will look at:</a:t>
            </a:r>
            <a:endParaRPr lang="en-US" dirty="0"/>
          </a:p>
        </p:txBody>
      </p:sp>
      <p:sp>
        <p:nvSpPr>
          <p:cNvPr id="4" name="Content Placeholder 3">
            <a:extLst>
              <a:ext uri="{FF2B5EF4-FFF2-40B4-BE49-F238E27FC236}">
                <a16:creationId xmlns:a16="http://schemas.microsoft.com/office/drawing/2014/main" xmlns="" id="{499D2495-EFF5-4DDD-9719-2D329538635F}"/>
              </a:ext>
            </a:extLst>
          </p:cNvPr>
          <p:cNvSpPr>
            <a:spLocks noGrp="1"/>
          </p:cNvSpPr>
          <p:nvPr>
            <p:ph sz="quarter" idx="14"/>
          </p:nvPr>
        </p:nvSpPr>
        <p:spPr>
          <a:xfrm>
            <a:off x="457200" y="2877173"/>
            <a:ext cx="5334000" cy="543361"/>
          </a:xfrm>
        </p:spPr>
        <p:txBody>
          <a:bodyPr/>
          <a:lstStyle/>
          <a:p>
            <a:pPr marL="432000" indent="-432000">
              <a:buFont typeface="+mj-lt"/>
              <a:buAutoNum type="arabicPeriod"/>
            </a:pPr>
            <a:r>
              <a:rPr lang="en-US" dirty="0">
                <a:cs typeface="ヒラギノ角ゴ Pro W3" charset="0"/>
              </a:rPr>
              <a:t>Structure of the Financial System</a:t>
            </a:r>
          </a:p>
        </p:txBody>
      </p:sp>
      <p:sp>
        <p:nvSpPr>
          <p:cNvPr id="5" name="Content Placeholder 4">
            <a:extLst>
              <a:ext uri="{FF2B5EF4-FFF2-40B4-BE49-F238E27FC236}">
                <a16:creationId xmlns:a16="http://schemas.microsoft.com/office/drawing/2014/main" xmlns="" id="{A17AEE62-98D7-454E-8DD9-23565CEB374C}"/>
              </a:ext>
            </a:extLst>
          </p:cNvPr>
          <p:cNvSpPr>
            <a:spLocks noGrp="1"/>
          </p:cNvSpPr>
          <p:nvPr>
            <p:ph sz="quarter" idx="15"/>
          </p:nvPr>
        </p:nvSpPr>
        <p:spPr>
          <a:xfrm>
            <a:off x="457200" y="3523529"/>
            <a:ext cx="8314267" cy="822835"/>
          </a:xfrm>
        </p:spPr>
        <p:txBody>
          <a:bodyPr tIns="0"/>
          <a:lstStyle/>
          <a:p>
            <a:pPr lvl="1"/>
            <a:r>
              <a:rPr lang="en-US" noProof="0" dirty="0"/>
              <a:t>Helps funds move from savers to investors, typically through financial intermediaries</a:t>
            </a:r>
          </a:p>
        </p:txBody>
      </p:sp>
      <p:sp>
        <p:nvSpPr>
          <p:cNvPr id="6" name="Content Placeholder 5">
            <a:extLst>
              <a:ext uri="{FF2B5EF4-FFF2-40B4-BE49-F238E27FC236}">
                <a16:creationId xmlns:a16="http://schemas.microsoft.com/office/drawing/2014/main" xmlns="" id="{5C8AF5A4-FDF4-4C65-A439-5B972A086D95}"/>
              </a:ext>
            </a:extLst>
          </p:cNvPr>
          <p:cNvSpPr>
            <a:spLocks noGrp="1"/>
          </p:cNvSpPr>
          <p:nvPr>
            <p:ph sz="quarter" idx="16"/>
          </p:nvPr>
        </p:nvSpPr>
        <p:spPr>
          <a:xfrm>
            <a:off x="457200" y="4487608"/>
            <a:ext cx="4011769" cy="525368"/>
          </a:xfrm>
        </p:spPr>
        <p:txBody>
          <a:bodyPr/>
          <a:lstStyle/>
          <a:p>
            <a:pPr marL="432000" indent="-432000">
              <a:buFont typeface="+mj-lt"/>
              <a:buAutoNum type="arabicPeriod" startAt="2"/>
            </a:pPr>
            <a:r>
              <a:rPr lang="en-US" dirty="0">
                <a:cs typeface="ヒラギノ角ゴ Pro W3" charset="0"/>
              </a:rPr>
              <a:t>Financial Crises</a:t>
            </a:r>
          </a:p>
        </p:txBody>
      </p:sp>
      <p:sp>
        <p:nvSpPr>
          <p:cNvPr id="7" name="Content Placeholder 6">
            <a:extLst>
              <a:ext uri="{FF2B5EF4-FFF2-40B4-BE49-F238E27FC236}">
                <a16:creationId xmlns:a16="http://schemas.microsoft.com/office/drawing/2014/main" xmlns="" id="{C380AE87-4283-4DFF-9086-78436D0EB473}"/>
              </a:ext>
            </a:extLst>
          </p:cNvPr>
          <p:cNvSpPr>
            <a:spLocks noGrp="1"/>
          </p:cNvSpPr>
          <p:nvPr>
            <p:ph sz="quarter" idx="17"/>
          </p:nvPr>
        </p:nvSpPr>
        <p:spPr>
          <a:xfrm>
            <a:off x="457200" y="5093013"/>
            <a:ext cx="8365067" cy="1168977"/>
          </a:xfrm>
        </p:spPr>
        <p:txBody>
          <a:bodyPr tIns="0"/>
          <a:lstStyle/>
          <a:p>
            <a:pPr lvl="1"/>
            <a:r>
              <a:rPr lang="en-US" noProof="0" dirty="0"/>
              <a:t>The “Great Recession” of 2007–2009 was the worst financial crisis since the Great Depression. Why did it happen?</a:t>
            </a:r>
          </a:p>
        </p:txBody>
      </p:sp>
    </p:spTree>
    <p:extLst>
      <p:ext uri="{BB962C8B-B14F-4D97-AF65-F5344CB8AC3E}">
        <p14:creationId xmlns:p14="http://schemas.microsoft.com/office/powerpoint/2010/main" val="129388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A2A11-446C-436B-87C2-DFA4CFF91661}"/>
              </a:ext>
            </a:extLst>
          </p:cNvPr>
          <p:cNvSpPr>
            <a:spLocks noGrp="1"/>
          </p:cNvSpPr>
          <p:nvPr>
            <p:ph type="title"/>
          </p:nvPr>
        </p:nvSpPr>
        <p:spPr>
          <a:xfrm>
            <a:off x="457200" y="215371"/>
            <a:ext cx="8534400" cy="1097279"/>
          </a:xfrm>
        </p:spPr>
        <p:txBody>
          <a:bodyPr/>
          <a:lstStyle/>
          <a:p>
            <a:r>
              <a:rPr lang="en-US" noProof="0" dirty="0"/>
              <a:t>Why Study Financial Institutions?</a:t>
            </a:r>
          </a:p>
        </p:txBody>
      </p:sp>
      <p:sp>
        <p:nvSpPr>
          <p:cNvPr id="3" name="Content Placeholder 2">
            <a:extLst>
              <a:ext uri="{FF2B5EF4-FFF2-40B4-BE49-F238E27FC236}">
                <a16:creationId xmlns:a16="http://schemas.microsoft.com/office/drawing/2014/main" xmlns="" id="{B5B1835C-F34A-4CA3-A6C8-A241F0FC5F50}"/>
              </a:ext>
            </a:extLst>
          </p:cNvPr>
          <p:cNvSpPr>
            <a:spLocks noGrp="1"/>
          </p:cNvSpPr>
          <p:nvPr>
            <p:ph sz="quarter" idx="13"/>
          </p:nvPr>
        </p:nvSpPr>
        <p:spPr>
          <a:xfrm>
            <a:off x="457200" y="1552575"/>
            <a:ext cx="7518400" cy="564092"/>
          </a:xfrm>
        </p:spPr>
        <p:txBody>
          <a:bodyPr/>
          <a:lstStyle/>
          <a:p>
            <a:pPr marL="432000" indent="-432000">
              <a:buFont typeface="+mj-lt"/>
              <a:buAutoNum type="arabicPeriod" startAt="3"/>
            </a:pPr>
            <a:r>
              <a:rPr lang="en-US" dirty="0"/>
              <a:t>Central Banks and the Conduit of Monetary Policy</a:t>
            </a:r>
          </a:p>
        </p:txBody>
      </p:sp>
      <p:sp>
        <p:nvSpPr>
          <p:cNvPr id="4" name="Content Placeholder 3">
            <a:extLst>
              <a:ext uri="{FF2B5EF4-FFF2-40B4-BE49-F238E27FC236}">
                <a16:creationId xmlns:a16="http://schemas.microsoft.com/office/drawing/2014/main" xmlns="" id="{E1F68222-E902-49A6-B845-3DECD56B346D}"/>
              </a:ext>
            </a:extLst>
          </p:cNvPr>
          <p:cNvSpPr>
            <a:spLocks noGrp="1"/>
          </p:cNvSpPr>
          <p:nvPr>
            <p:ph sz="quarter" idx="14"/>
          </p:nvPr>
        </p:nvSpPr>
        <p:spPr>
          <a:xfrm>
            <a:off x="457200" y="2184832"/>
            <a:ext cx="8128000" cy="880101"/>
          </a:xfrm>
        </p:spPr>
        <p:txBody>
          <a:bodyPr tIns="0"/>
          <a:lstStyle/>
          <a:p>
            <a:pPr lvl="1"/>
            <a:r>
              <a:rPr lang="en-US" dirty="0"/>
              <a:t>The role of the Fed, and foreign counterparts, in the management of interest rates and the money supply</a:t>
            </a:r>
          </a:p>
        </p:txBody>
      </p:sp>
      <p:sp>
        <p:nvSpPr>
          <p:cNvPr id="5" name="Content Placeholder 4">
            <a:extLst>
              <a:ext uri="{FF2B5EF4-FFF2-40B4-BE49-F238E27FC236}">
                <a16:creationId xmlns:a16="http://schemas.microsoft.com/office/drawing/2014/main" xmlns="" id="{ECBC97AE-615F-4302-84DE-72C0F66F7328}"/>
              </a:ext>
            </a:extLst>
          </p:cNvPr>
          <p:cNvSpPr>
            <a:spLocks noGrp="1"/>
          </p:cNvSpPr>
          <p:nvPr>
            <p:ph sz="quarter" idx="15"/>
          </p:nvPr>
        </p:nvSpPr>
        <p:spPr>
          <a:xfrm>
            <a:off x="457200" y="3168102"/>
            <a:ext cx="5452533" cy="562740"/>
          </a:xfrm>
        </p:spPr>
        <p:txBody>
          <a:bodyPr/>
          <a:lstStyle/>
          <a:p>
            <a:pPr marL="457632" indent="-457200">
              <a:buFont typeface="+mj-lt"/>
              <a:buAutoNum type="arabicPeriod" startAt="4"/>
            </a:pPr>
            <a:r>
              <a:rPr lang="en-US" dirty="0"/>
              <a:t>The International Financial System</a:t>
            </a:r>
          </a:p>
        </p:txBody>
      </p:sp>
      <p:sp>
        <p:nvSpPr>
          <p:cNvPr id="6" name="Content Placeholder 5">
            <a:extLst>
              <a:ext uri="{FF2B5EF4-FFF2-40B4-BE49-F238E27FC236}">
                <a16:creationId xmlns:a16="http://schemas.microsoft.com/office/drawing/2014/main" xmlns="" id="{FF2E7BFB-87DE-4600-87F3-34A66A5CF006}"/>
              </a:ext>
            </a:extLst>
          </p:cNvPr>
          <p:cNvSpPr>
            <a:spLocks noGrp="1"/>
          </p:cNvSpPr>
          <p:nvPr>
            <p:ph sz="quarter" idx="16"/>
          </p:nvPr>
        </p:nvSpPr>
        <p:spPr>
          <a:xfrm>
            <a:off x="457200" y="3810273"/>
            <a:ext cx="8195733" cy="1709989"/>
          </a:xfrm>
        </p:spPr>
        <p:txBody>
          <a:bodyPr tIns="0"/>
          <a:lstStyle/>
          <a:p>
            <a:pPr lvl="1"/>
            <a:r>
              <a:rPr lang="en-US" noProof="0" dirty="0"/>
              <a:t>Capital flows between countries impacts domestic economies</a:t>
            </a:r>
          </a:p>
          <a:p>
            <a:pPr lvl="1"/>
            <a:r>
              <a:rPr lang="en-US" noProof="0" dirty="0"/>
              <a:t>Need to understand exchange rates, capital controls, and the role of agencies such as the I</a:t>
            </a:r>
            <a:r>
              <a:rPr lang="en-US" sz="100" noProof="0" dirty="0"/>
              <a:t> </a:t>
            </a:r>
            <a:r>
              <a:rPr lang="en-US" noProof="0" dirty="0"/>
              <a:t>M</a:t>
            </a:r>
            <a:r>
              <a:rPr lang="en-US" sz="100" noProof="0" dirty="0"/>
              <a:t> </a:t>
            </a:r>
            <a:r>
              <a:rPr lang="en-US" noProof="0" dirty="0"/>
              <a:t>F</a:t>
            </a:r>
          </a:p>
        </p:txBody>
      </p:sp>
    </p:spTree>
    <p:extLst>
      <p:ext uri="{BB962C8B-B14F-4D97-AF65-F5344CB8AC3E}">
        <p14:creationId xmlns:p14="http://schemas.microsoft.com/office/powerpoint/2010/main" val="20183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AC505-83D9-44EB-B2A6-E815A40C8A0B}"/>
              </a:ext>
            </a:extLst>
          </p:cNvPr>
          <p:cNvSpPr>
            <a:spLocks noGrp="1"/>
          </p:cNvSpPr>
          <p:nvPr>
            <p:ph type="title"/>
          </p:nvPr>
        </p:nvSpPr>
        <p:spPr>
          <a:xfrm>
            <a:off x="457199" y="215371"/>
            <a:ext cx="8551333" cy="1097279"/>
          </a:xfrm>
        </p:spPr>
        <p:txBody>
          <a:bodyPr/>
          <a:lstStyle/>
          <a:p>
            <a:r>
              <a:rPr lang="en-US" noProof="0" dirty="0"/>
              <a:t>Why Study Financial Institutions?</a:t>
            </a:r>
          </a:p>
        </p:txBody>
      </p:sp>
      <p:sp>
        <p:nvSpPr>
          <p:cNvPr id="3" name="Content Placeholder 2">
            <a:extLst>
              <a:ext uri="{FF2B5EF4-FFF2-40B4-BE49-F238E27FC236}">
                <a16:creationId xmlns:a16="http://schemas.microsoft.com/office/drawing/2014/main" xmlns="" id="{CC180083-DA93-4B1F-9AAA-C2940C8420D3}"/>
              </a:ext>
            </a:extLst>
          </p:cNvPr>
          <p:cNvSpPr>
            <a:spLocks noGrp="1"/>
          </p:cNvSpPr>
          <p:nvPr>
            <p:ph sz="quarter" idx="13"/>
          </p:nvPr>
        </p:nvSpPr>
        <p:spPr>
          <a:xfrm>
            <a:off x="457200" y="1552574"/>
            <a:ext cx="5960533" cy="530225"/>
          </a:xfrm>
        </p:spPr>
        <p:txBody>
          <a:bodyPr/>
          <a:lstStyle/>
          <a:p>
            <a:pPr marL="432000" indent="-432000">
              <a:buFont typeface="+mj-lt"/>
              <a:buAutoNum type="arabicPeriod" startAt="5"/>
            </a:pPr>
            <a:r>
              <a:rPr lang="en-US" dirty="0">
                <a:ea typeface="ヒラギノ角ゴ Pro W3" charset="0"/>
                <a:cs typeface="ヒラギノ角ゴ Pro W3" charset="0"/>
              </a:rPr>
              <a:t>Banks and Other Financial Institutions</a:t>
            </a:r>
          </a:p>
        </p:txBody>
      </p:sp>
      <p:sp>
        <p:nvSpPr>
          <p:cNvPr id="4" name="Content Placeholder 3">
            <a:extLst>
              <a:ext uri="{FF2B5EF4-FFF2-40B4-BE49-F238E27FC236}">
                <a16:creationId xmlns:a16="http://schemas.microsoft.com/office/drawing/2014/main" xmlns="" id="{2C46A4BE-C8D8-4864-8875-A4DAF9C1A422}"/>
              </a:ext>
            </a:extLst>
          </p:cNvPr>
          <p:cNvSpPr>
            <a:spLocks noGrp="1"/>
          </p:cNvSpPr>
          <p:nvPr>
            <p:ph sz="quarter" idx="14"/>
          </p:nvPr>
        </p:nvSpPr>
        <p:spPr>
          <a:xfrm>
            <a:off x="457200" y="2144713"/>
            <a:ext cx="7789333" cy="846460"/>
          </a:xfrm>
        </p:spPr>
        <p:txBody>
          <a:bodyPr tIns="0"/>
          <a:lstStyle/>
          <a:p>
            <a:pPr lvl="1"/>
            <a:r>
              <a:rPr lang="en-US" dirty="0"/>
              <a:t>Includes the role of insurance companies, mutual funds, pension funds, etc.</a:t>
            </a:r>
          </a:p>
        </p:txBody>
      </p:sp>
      <p:sp>
        <p:nvSpPr>
          <p:cNvPr id="5" name="Content Placeholder 4">
            <a:extLst>
              <a:ext uri="{FF2B5EF4-FFF2-40B4-BE49-F238E27FC236}">
                <a16:creationId xmlns:a16="http://schemas.microsoft.com/office/drawing/2014/main" xmlns="" id="{A2E4DE6A-EC5D-426C-95E8-D2E9376440A8}"/>
              </a:ext>
            </a:extLst>
          </p:cNvPr>
          <p:cNvSpPr>
            <a:spLocks noGrp="1"/>
          </p:cNvSpPr>
          <p:nvPr>
            <p:ph sz="quarter" idx="15"/>
          </p:nvPr>
        </p:nvSpPr>
        <p:spPr>
          <a:xfrm>
            <a:off x="457200" y="3088105"/>
            <a:ext cx="4011769" cy="560909"/>
          </a:xfrm>
        </p:spPr>
        <p:txBody>
          <a:bodyPr/>
          <a:lstStyle/>
          <a:p>
            <a:pPr marL="432000" indent="-432000">
              <a:buFont typeface="+mj-lt"/>
              <a:buAutoNum type="arabicPeriod" startAt="6"/>
            </a:pPr>
            <a:r>
              <a:rPr lang="en-US" dirty="0"/>
              <a:t>Financial Innovation</a:t>
            </a:r>
          </a:p>
        </p:txBody>
      </p:sp>
      <p:sp>
        <p:nvSpPr>
          <p:cNvPr id="6" name="Content Placeholder 5">
            <a:extLst>
              <a:ext uri="{FF2B5EF4-FFF2-40B4-BE49-F238E27FC236}">
                <a16:creationId xmlns:a16="http://schemas.microsoft.com/office/drawing/2014/main" xmlns="" id="{7F036BA8-788A-4488-BEEA-7052480750AE}"/>
              </a:ext>
            </a:extLst>
          </p:cNvPr>
          <p:cNvSpPr>
            <a:spLocks noGrp="1"/>
          </p:cNvSpPr>
          <p:nvPr>
            <p:ph sz="quarter" idx="16"/>
          </p:nvPr>
        </p:nvSpPr>
        <p:spPr>
          <a:xfrm>
            <a:off x="457200" y="3708676"/>
            <a:ext cx="8229601" cy="801331"/>
          </a:xfrm>
        </p:spPr>
        <p:txBody>
          <a:bodyPr tIns="0"/>
          <a:lstStyle/>
          <a:p>
            <a:pPr lvl="1"/>
            <a:r>
              <a:rPr lang="en-US" dirty="0"/>
              <a:t>Focusing on improvements in technology and the impact on financial product delivery</a:t>
            </a:r>
          </a:p>
        </p:txBody>
      </p:sp>
      <p:sp>
        <p:nvSpPr>
          <p:cNvPr id="7" name="Content Placeholder 6">
            <a:extLst>
              <a:ext uri="{FF2B5EF4-FFF2-40B4-BE49-F238E27FC236}">
                <a16:creationId xmlns:a16="http://schemas.microsoft.com/office/drawing/2014/main" xmlns="" id="{4D6742DE-86C2-498A-8FF0-11884729779F}"/>
              </a:ext>
            </a:extLst>
          </p:cNvPr>
          <p:cNvSpPr>
            <a:spLocks noGrp="1"/>
          </p:cNvSpPr>
          <p:nvPr>
            <p:ph sz="quarter" idx="17"/>
          </p:nvPr>
        </p:nvSpPr>
        <p:spPr>
          <a:xfrm>
            <a:off x="440267" y="4657722"/>
            <a:ext cx="6045200" cy="523878"/>
          </a:xfrm>
        </p:spPr>
        <p:txBody>
          <a:bodyPr/>
          <a:lstStyle/>
          <a:p>
            <a:pPr marL="432000" indent="-432000">
              <a:buFont typeface="+mj-lt"/>
              <a:buAutoNum type="arabicPeriod" startAt="7"/>
            </a:pPr>
            <a:r>
              <a:rPr lang="en-US" dirty="0"/>
              <a:t>Managing Risk in Financial Institutions</a:t>
            </a:r>
          </a:p>
        </p:txBody>
      </p:sp>
      <p:sp>
        <p:nvSpPr>
          <p:cNvPr id="8" name="Content Placeholder 7">
            <a:extLst>
              <a:ext uri="{FF2B5EF4-FFF2-40B4-BE49-F238E27FC236}">
                <a16:creationId xmlns:a16="http://schemas.microsoft.com/office/drawing/2014/main" xmlns="" id="{E5CA235F-7C4A-4360-BBFE-0F01AD1CB8D4}"/>
              </a:ext>
            </a:extLst>
          </p:cNvPr>
          <p:cNvSpPr>
            <a:spLocks noGrp="1"/>
          </p:cNvSpPr>
          <p:nvPr>
            <p:ph sz="quarter" idx="18"/>
          </p:nvPr>
        </p:nvSpPr>
        <p:spPr>
          <a:xfrm>
            <a:off x="457200" y="5273177"/>
            <a:ext cx="8128000" cy="833155"/>
          </a:xfrm>
        </p:spPr>
        <p:txBody>
          <a:bodyPr tIns="0"/>
          <a:lstStyle/>
          <a:p>
            <a:pPr lvl="1"/>
            <a:r>
              <a:rPr lang="en-US" dirty="0"/>
              <a:t>Focusing on risk management in the financial institution</a:t>
            </a:r>
          </a:p>
        </p:txBody>
      </p:sp>
    </p:spTree>
    <p:extLst>
      <p:ext uri="{BB962C8B-B14F-4D97-AF65-F5344CB8AC3E}">
        <p14:creationId xmlns:p14="http://schemas.microsoft.com/office/powerpoint/2010/main" val="3702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2DED0-8FD8-47A1-ABCF-CA22B65468A6}"/>
              </a:ext>
            </a:extLst>
          </p:cNvPr>
          <p:cNvSpPr>
            <a:spLocks noGrp="1"/>
          </p:cNvSpPr>
          <p:nvPr>
            <p:ph type="title"/>
          </p:nvPr>
        </p:nvSpPr>
        <p:spPr/>
        <p:txBody>
          <a:bodyPr/>
          <a:lstStyle/>
          <a:p>
            <a:r>
              <a:rPr lang="en-US" dirty="0"/>
              <a:t>Applied Managerial Perspective</a:t>
            </a:r>
          </a:p>
        </p:txBody>
      </p:sp>
      <p:sp>
        <p:nvSpPr>
          <p:cNvPr id="3" name="Content Placeholder 2">
            <a:extLst>
              <a:ext uri="{FF2B5EF4-FFF2-40B4-BE49-F238E27FC236}">
                <a16:creationId xmlns:a16="http://schemas.microsoft.com/office/drawing/2014/main" xmlns="" id="{DFBE17E8-8BDD-4ED0-BBF8-BA4F1EA064E7}"/>
              </a:ext>
            </a:extLst>
          </p:cNvPr>
          <p:cNvSpPr>
            <a:spLocks noGrp="1"/>
          </p:cNvSpPr>
          <p:nvPr>
            <p:ph sz="quarter" idx="13"/>
          </p:nvPr>
        </p:nvSpPr>
        <p:spPr/>
        <p:txBody>
          <a:bodyPr/>
          <a:lstStyle/>
          <a:p>
            <a:r>
              <a:rPr lang="en-US" noProof="0" dirty="0"/>
              <a:t>Financial institutions are among the largest employers in the U.S. and often pay high salaries.</a:t>
            </a:r>
          </a:p>
          <a:p>
            <a:r>
              <a:rPr lang="en-US" noProof="0" dirty="0"/>
              <a:t>Knowing how financial institutions are managed may help you better deal with them.</a:t>
            </a:r>
          </a:p>
        </p:txBody>
      </p:sp>
    </p:spTree>
    <p:extLst>
      <p:ext uri="{BB962C8B-B14F-4D97-AF65-F5344CB8AC3E}">
        <p14:creationId xmlns:p14="http://schemas.microsoft.com/office/powerpoint/2010/main" val="300749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8063C-532E-43F2-9F57-E80E41F4F3F9}"/>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xmlns="" id="{E5986B7A-925C-4D88-B177-3CC31404B20B}"/>
              </a:ext>
            </a:extLst>
          </p:cNvPr>
          <p:cNvSpPr>
            <a:spLocks noGrp="1"/>
          </p:cNvSpPr>
          <p:nvPr>
            <p:ph sz="quarter" idx="13"/>
          </p:nvPr>
        </p:nvSpPr>
        <p:spPr/>
        <p:txBody>
          <a:bodyPr/>
          <a:lstStyle/>
          <a:p>
            <a:r>
              <a:rPr lang="en-US" noProof="0" dirty="0"/>
              <a:t>This field is an exciting one, and this course will help you develop skills to further your career and your understanding of financial events.</a:t>
            </a:r>
          </a:p>
          <a:p>
            <a:r>
              <a:rPr lang="en-US" noProof="0" dirty="0"/>
              <a:t>You will also have a better understanding of the controversies to hotly debated in the political arena.</a:t>
            </a:r>
          </a:p>
        </p:txBody>
      </p:sp>
    </p:spTree>
    <p:extLst>
      <p:ext uri="{BB962C8B-B14F-4D97-AF65-F5344CB8AC3E}">
        <p14:creationId xmlns:p14="http://schemas.microsoft.com/office/powerpoint/2010/main" val="293494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8063C-532E-43F2-9F57-E80E41F4F3F9}"/>
              </a:ext>
            </a:extLst>
          </p:cNvPr>
          <p:cNvSpPr>
            <a:spLocks noGrp="1"/>
          </p:cNvSpPr>
          <p:nvPr>
            <p:ph type="title"/>
          </p:nvPr>
        </p:nvSpPr>
        <p:spPr/>
        <p:txBody>
          <a:bodyPr/>
          <a:lstStyle/>
          <a:p>
            <a:r>
              <a:rPr lang="en-US" dirty="0">
                <a:ea typeface="ヒラギノ角ゴ Pro W3" charset="0"/>
              </a:rPr>
              <a:t>Summary</a:t>
            </a:r>
            <a:endParaRPr lang="en-US" dirty="0"/>
          </a:p>
        </p:txBody>
      </p:sp>
      <p:sp>
        <p:nvSpPr>
          <p:cNvPr id="3" name="Content Placeholder 2">
            <a:extLst>
              <a:ext uri="{FF2B5EF4-FFF2-40B4-BE49-F238E27FC236}">
                <a16:creationId xmlns:a16="http://schemas.microsoft.com/office/drawing/2014/main" xmlns="" id="{E5986B7A-925C-4D88-B177-3CC31404B20B}"/>
              </a:ext>
            </a:extLst>
          </p:cNvPr>
          <p:cNvSpPr>
            <a:spLocks noGrp="1"/>
          </p:cNvSpPr>
          <p:nvPr>
            <p:ph sz="quarter" idx="13"/>
          </p:nvPr>
        </p:nvSpPr>
        <p:spPr/>
        <p:txBody>
          <a:bodyPr/>
          <a:lstStyle/>
          <a:p>
            <a:r>
              <a:rPr lang="en-US" dirty="0">
                <a:ea typeface="ヒラギノ角ゴ Pro W3" charset="0"/>
                <a:cs typeface="ヒラギノ角ゴ Pro W3" charset="0"/>
              </a:rPr>
              <a:t>Why Study Financial Markets?: the three primary markets (bond, stock, and foreign exchange) were briefly introduced.</a:t>
            </a:r>
          </a:p>
          <a:p>
            <a:r>
              <a:rPr lang="en-US" dirty="0">
                <a:ea typeface="ヒラギノ角ゴ Pro W3" charset="0"/>
                <a:cs typeface="ヒラギノ角ゴ Pro W3" charset="0"/>
              </a:rPr>
              <a:t>Why Study Financial Institutions?: the market, institutions, and key changes affecting these were outlined.</a:t>
            </a:r>
            <a:endParaRPr lang="en-US" dirty="0"/>
          </a:p>
        </p:txBody>
      </p:sp>
    </p:spTree>
    <p:extLst>
      <p:ext uri="{BB962C8B-B14F-4D97-AF65-F5344CB8AC3E}">
        <p14:creationId xmlns:p14="http://schemas.microsoft.com/office/powerpoint/2010/main" val="193595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1069C-CD75-C33A-60A9-61D6E21A97D4}"/>
              </a:ext>
            </a:extLst>
          </p:cNvPr>
          <p:cNvSpPr>
            <a:spLocks noGrp="1"/>
          </p:cNvSpPr>
          <p:nvPr>
            <p:ph type="title"/>
          </p:nvPr>
        </p:nvSpPr>
        <p:spPr/>
        <p:txBody>
          <a:bodyPr/>
          <a:lstStyle/>
          <a:p>
            <a:r>
              <a:rPr lang="en-GB"/>
              <a:t>Lecture </a:t>
            </a:r>
            <a:r>
              <a:rPr lang="en-GB" dirty="0"/>
              <a:t>2: Overview of the financial system</a:t>
            </a:r>
          </a:p>
        </p:txBody>
      </p:sp>
      <p:sp>
        <p:nvSpPr>
          <p:cNvPr id="3" name="Content Placeholder 2">
            <a:extLst>
              <a:ext uri="{FF2B5EF4-FFF2-40B4-BE49-F238E27FC236}">
                <a16:creationId xmlns:a16="http://schemas.microsoft.com/office/drawing/2014/main" xmlns="" id="{9DA14646-4207-D370-193F-E4B1A5416CEC}"/>
              </a:ext>
            </a:extLst>
          </p:cNvPr>
          <p:cNvSpPr>
            <a:spLocks noGrp="1"/>
          </p:cNvSpPr>
          <p:nvPr>
            <p:ph sz="quarter" idx="13"/>
          </p:nvPr>
        </p:nvSpPr>
        <p:spPr/>
        <p:txBody>
          <a:bodyPr/>
          <a:lstStyle/>
          <a:p>
            <a:r>
              <a:rPr lang="en-GB" dirty="0"/>
              <a:t>Outline:</a:t>
            </a:r>
          </a:p>
          <a:p>
            <a:pPr lvl="1"/>
            <a:r>
              <a:rPr lang="en-GB" dirty="0"/>
              <a:t>Overview</a:t>
            </a:r>
          </a:p>
          <a:p>
            <a:pPr lvl="1"/>
            <a:r>
              <a:rPr lang="en-GB" dirty="0"/>
              <a:t>Function of financial markets</a:t>
            </a:r>
          </a:p>
          <a:p>
            <a:pPr lvl="1"/>
            <a:r>
              <a:rPr lang="en-GB" dirty="0"/>
              <a:t>Segments of financial markets</a:t>
            </a:r>
          </a:p>
          <a:p>
            <a:pPr lvl="1"/>
            <a:r>
              <a:rPr lang="en-GB" dirty="0"/>
              <a:t>Importance of financial markets</a:t>
            </a:r>
          </a:p>
          <a:p>
            <a:pPr lvl="1"/>
            <a:r>
              <a:rPr lang="en-GB" dirty="0"/>
              <a:t>Internationalisation of financial markets</a:t>
            </a:r>
          </a:p>
          <a:p>
            <a:pPr lvl="1"/>
            <a:r>
              <a:rPr lang="en-GB" dirty="0"/>
              <a:t>Functions of financial intermediaries</a:t>
            </a:r>
          </a:p>
          <a:p>
            <a:pPr lvl="1"/>
            <a:r>
              <a:rPr lang="en-GB" dirty="0"/>
              <a:t>Types of financial intermediaries</a:t>
            </a:r>
          </a:p>
          <a:p>
            <a:pPr lvl="1"/>
            <a:r>
              <a:rPr lang="en-GB" dirty="0"/>
              <a:t>Regulations of financial markets and institutions</a:t>
            </a:r>
          </a:p>
        </p:txBody>
      </p:sp>
    </p:spTree>
    <p:extLst>
      <p:ext uri="{BB962C8B-B14F-4D97-AF65-F5344CB8AC3E}">
        <p14:creationId xmlns:p14="http://schemas.microsoft.com/office/powerpoint/2010/main" val="187740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adec="http://schemas.microsoft.com/office/drawing/2017/decorative" xmlns=""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Overview of Financial Markets and Institutions</a:t>
            </a:r>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adec="http://schemas.microsoft.com/office/drawing/2017/decorative" xmlns="" val="1"/>
              </a:ext>
            </a:extLst>
          </p:cNvPr>
          <p:cNvSpPr>
            <a:spLocks noGrp="1"/>
          </p:cNvSpPr>
          <p:nvPr>
            <p:ph type="body" idx="1"/>
          </p:nvPr>
        </p:nvSpPr>
        <p:spPr>
          <a:xfrm>
            <a:off x="457200" y="1197091"/>
            <a:ext cx="8229600" cy="403109"/>
          </a:xfrm>
        </p:spPr>
        <p:txBody>
          <a:bodyPr anchor="ctr"/>
          <a:lstStyle/>
          <a:p>
            <a:r>
              <a:rPr lang="en-US" dirty="0">
                <a:solidFill>
                  <a:schemeClr val="tx2"/>
                </a:solidFill>
              </a:rPr>
              <a:t>Ninth Edition</a:t>
            </a:r>
          </a:p>
        </p:txBody>
      </p:sp>
      <p:pic>
        <p:nvPicPr>
          <p:cNvPr id="9" name="Picture 8" descr="Front Cover: Financial Markets and Institutions, Ninth Edition by Mishkin and Eakins.">
            <a:extLst>
              <a:ext uri="{FF2B5EF4-FFF2-40B4-BE49-F238E27FC236}">
                <a16:creationId xmlns:a16="http://schemas.microsoft.com/office/drawing/2014/main" xmlns=""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sp>
        <p:nvSpPr>
          <p:cNvPr id="6" name="Content Placeholder 5">
            <a:extLst>
              <a:ext uri="{FF2B5EF4-FFF2-40B4-BE49-F238E27FC236}">
                <a16:creationId xmlns:a16="http://schemas.microsoft.com/office/drawing/2014/main" xmlns="" id="{82FD4EC9-4778-4E2F-B136-2A176CA2BA69}"/>
              </a:ext>
              <a:ext uri="{C183D7F6-B498-43B3-948B-1728B52AA6E4}">
                <adec:decorative xmlns:adec="http://schemas.microsoft.com/office/drawing/2017/decorative" xmlns="" val="1"/>
              </a:ext>
            </a:extLst>
          </p:cNvPr>
          <p:cNvSpPr>
            <a:spLocks noGrp="1"/>
          </p:cNvSpPr>
          <p:nvPr>
            <p:ph sz="quarter" idx="15"/>
          </p:nvPr>
        </p:nvSpPr>
        <p:spPr>
          <a:xfrm>
            <a:off x="5029200" y="3124940"/>
            <a:ext cx="3424671" cy="1122207"/>
          </a:xfrm>
        </p:spPr>
        <p:txBody>
          <a:bodyPr/>
          <a:lstStyle/>
          <a:p>
            <a:r>
              <a:rPr lang="en-US" dirty="0">
                <a:solidFill>
                  <a:schemeClr val="tx1"/>
                </a:solidFill>
              </a:rPr>
              <a:t>Part 1: Why Study Financial Markets and Institutions?</a:t>
            </a:r>
          </a:p>
        </p:txBody>
      </p:sp>
    </p:spTree>
    <p:extLst>
      <p:ext uri="{BB962C8B-B14F-4D97-AF65-F5344CB8AC3E}">
        <p14:creationId xmlns:p14="http://schemas.microsoft.com/office/powerpoint/2010/main" val="146137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47"/>
            <a:ext cx="8229600" cy="1097279"/>
          </a:xfrm>
        </p:spPr>
        <p:txBody>
          <a:bodyPr/>
          <a:lstStyle/>
          <a:p>
            <a:r>
              <a:rPr lang="en-US" noProof="0" dirty="0"/>
              <a:t>Overview </a:t>
            </a:r>
            <a:endParaRPr lang="en-US" sz="2000" b="0" noProof="0" dirty="0"/>
          </a:p>
        </p:txBody>
      </p:sp>
      <p:sp>
        <p:nvSpPr>
          <p:cNvPr id="4" name="Content Placeholder 3"/>
          <p:cNvSpPr>
            <a:spLocks noGrp="1"/>
          </p:cNvSpPr>
          <p:nvPr>
            <p:ph sz="quarter" idx="13"/>
          </p:nvPr>
        </p:nvSpPr>
        <p:spPr>
          <a:xfrm>
            <a:off x="457200" y="1014884"/>
            <a:ext cx="8229600" cy="5128339"/>
          </a:xfrm>
        </p:spPr>
        <p:txBody>
          <a:bodyPr/>
          <a:lstStyle/>
          <a:p>
            <a:r>
              <a:rPr lang="en-US" altLang="en-US" dirty="0">
                <a:ea typeface="ヒラギノ角ゴ Pro W3" pitchFamily="-84" charset="-128"/>
              </a:rPr>
              <a:t>Suppose you want to start a business manufacturing a household cleaning robot, but you have no funds.</a:t>
            </a:r>
          </a:p>
          <a:p>
            <a:r>
              <a:rPr lang="en-US" altLang="en-US" dirty="0">
                <a:ea typeface="ヒラギノ角ゴ Pro W3" pitchFamily="-84" charset="-128"/>
              </a:rPr>
              <a:t>At the same time, Walter has money he wishes to invest for his retirement.</a:t>
            </a:r>
          </a:p>
          <a:p>
            <a:r>
              <a:rPr lang="en-US" altLang="en-US" dirty="0">
                <a:ea typeface="ヒラギノ角ゴ Pro W3" pitchFamily="-84" charset="-128"/>
              </a:rPr>
              <a:t>If the two of you could get together, perhaps both of your needs can be met. But how does that happen?</a:t>
            </a:r>
          </a:p>
          <a:p>
            <a:r>
              <a:rPr lang="en-US" altLang="en-US" dirty="0">
                <a:ea typeface="ヒラギノ角ゴ Pro W3" pitchFamily="-84" charset="-128"/>
              </a:rPr>
              <a:t>As simple as this example is, it highlights the importance of financial markets and financial intermediaries in our economy.</a:t>
            </a:r>
          </a:p>
          <a:p>
            <a:r>
              <a:rPr lang="en-US" altLang="en-US" dirty="0">
                <a:ea typeface="ヒラギノ角ゴ Pro W3" pitchFamily="-84" charset="-128"/>
              </a:rPr>
              <a:t>We need to acquire an understanding of their general structure and operation before we can appreciate their role in our economy.</a:t>
            </a:r>
            <a:endParaRPr lang="en-US" dirty="0"/>
          </a:p>
          <a:p>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87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658E2-01C0-4C04-B47C-4AD792FF2280}"/>
              </a:ext>
            </a:extLst>
          </p:cNvPr>
          <p:cNvSpPr>
            <a:spLocks noGrp="1"/>
          </p:cNvSpPr>
          <p:nvPr>
            <p:ph type="title"/>
          </p:nvPr>
        </p:nvSpPr>
        <p:spPr/>
        <p:txBody>
          <a:bodyPr/>
          <a:lstStyle/>
          <a:p>
            <a:r>
              <a:rPr lang="en-US" noProof="0" dirty="0"/>
              <a:t>Overview </a:t>
            </a:r>
            <a:r>
              <a:rPr lang="en-US" sz="2000" b="0" noProof="0" dirty="0"/>
              <a:t>(cont.)</a:t>
            </a:r>
            <a:endParaRPr lang="en-US" noProof="0" dirty="0"/>
          </a:p>
        </p:txBody>
      </p:sp>
      <p:sp>
        <p:nvSpPr>
          <p:cNvPr id="3" name="Content Placeholder 2">
            <a:extLst>
              <a:ext uri="{FF2B5EF4-FFF2-40B4-BE49-F238E27FC236}">
                <a16:creationId xmlns:a16="http://schemas.microsoft.com/office/drawing/2014/main" xmlns="" id="{ADF384C9-A271-48B8-81A8-257E7C03BFB0}"/>
              </a:ext>
            </a:extLst>
          </p:cNvPr>
          <p:cNvSpPr>
            <a:spLocks noGrp="1"/>
          </p:cNvSpPr>
          <p:nvPr>
            <p:ph sz="quarter" idx="13"/>
          </p:nvPr>
        </p:nvSpPr>
        <p:spPr>
          <a:xfrm>
            <a:off x="457200" y="1556326"/>
            <a:ext cx="8229600" cy="4687455"/>
          </a:xfrm>
        </p:spPr>
        <p:txBody>
          <a:bodyPr/>
          <a:lstStyle/>
          <a:p>
            <a:pPr marL="255600">
              <a:defRPr/>
            </a:pPr>
            <a:r>
              <a:rPr lang="en-US" noProof="0" dirty="0"/>
              <a:t>In this lecture, we examine the role of the financial system in an advanced economy. We study the effects of financial markets and institutions on the economy, and look at their general structure and operations. Topics include:</a:t>
            </a:r>
          </a:p>
          <a:p>
            <a:pPr marL="742518" lvl="1">
              <a:defRPr/>
            </a:pPr>
            <a:r>
              <a:rPr lang="en-US" noProof="0" dirty="0"/>
              <a:t>Function of Financial Markets</a:t>
            </a:r>
          </a:p>
          <a:p>
            <a:pPr marL="742518" lvl="1">
              <a:defRPr/>
            </a:pPr>
            <a:r>
              <a:rPr lang="en-US" noProof="0" dirty="0"/>
              <a:t>Structure of Financial Markets</a:t>
            </a:r>
          </a:p>
          <a:p>
            <a:pPr marL="742518" lvl="1">
              <a:defRPr/>
            </a:pPr>
            <a:r>
              <a:rPr lang="en-US" noProof="0" dirty="0"/>
              <a:t>Internationalization of Financial Markets</a:t>
            </a:r>
          </a:p>
          <a:p>
            <a:pPr marL="742518" lvl="1">
              <a:defRPr/>
            </a:pPr>
            <a:r>
              <a:rPr lang="en-US" noProof="0" dirty="0"/>
              <a:t>Function of Financial Intermediaries: Indirect Finance</a:t>
            </a:r>
          </a:p>
          <a:p>
            <a:pPr marL="742518" lvl="1">
              <a:defRPr/>
            </a:pPr>
            <a:r>
              <a:rPr lang="en-US" noProof="0" dirty="0"/>
              <a:t>Types of Financial Intermediaries</a:t>
            </a:r>
          </a:p>
          <a:p>
            <a:pPr marL="742518" lvl="1">
              <a:defRPr/>
            </a:pPr>
            <a:r>
              <a:rPr lang="en-US" noProof="0" dirty="0"/>
              <a:t>Regulation of the Financial System</a:t>
            </a:r>
          </a:p>
        </p:txBody>
      </p:sp>
    </p:spTree>
    <p:extLst>
      <p:ext uri="{BB962C8B-B14F-4D97-AF65-F5344CB8AC3E}">
        <p14:creationId xmlns:p14="http://schemas.microsoft.com/office/powerpoint/2010/main" val="111146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D2475-EBF9-4E8F-B984-46862B8A109E}"/>
              </a:ext>
            </a:extLst>
          </p:cNvPr>
          <p:cNvSpPr>
            <a:spLocks noGrp="1"/>
          </p:cNvSpPr>
          <p:nvPr>
            <p:ph type="title"/>
          </p:nvPr>
        </p:nvSpPr>
        <p:spPr/>
        <p:txBody>
          <a:bodyPr/>
          <a:lstStyle/>
          <a:p>
            <a:r>
              <a:rPr lang="en-US" dirty="0"/>
              <a:t>Function of Financial Markets</a:t>
            </a:r>
          </a:p>
        </p:txBody>
      </p:sp>
      <p:sp>
        <p:nvSpPr>
          <p:cNvPr id="3" name="Content Placeholder 2">
            <a:extLst>
              <a:ext uri="{FF2B5EF4-FFF2-40B4-BE49-F238E27FC236}">
                <a16:creationId xmlns:a16="http://schemas.microsoft.com/office/drawing/2014/main" xmlns="" id="{12C97827-3688-4AF6-934D-8F57DD0AE12A}"/>
              </a:ext>
            </a:extLst>
          </p:cNvPr>
          <p:cNvSpPr>
            <a:spLocks noGrp="1"/>
          </p:cNvSpPr>
          <p:nvPr>
            <p:ph sz="quarter" idx="13"/>
          </p:nvPr>
        </p:nvSpPr>
        <p:spPr/>
        <p:txBody>
          <a:bodyPr/>
          <a:lstStyle/>
          <a:p>
            <a:r>
              <a:rPr lang="en-US" altLang="en-US" dirty="0">
                <a:ea typeface="ヒラギノ角ゴ Pro W3" pitchFamily="-84" charset="-128"/>
              </a:rPr>
              <a:t>Channels funds from person or business without investment opportunities (i.e., </a:t>
            </a:r>
            <a:r>
              <a:rPr lang="en-US" altLang="ja-JP" dirty="0"/>
              <a:t>“</a:t>
            </a:r>
            <a:r>
              <a:rPr lang="en-US" altLang="ja-JP" dirty="0">
                <a:ea typeface="ヒラギノ角ゴ Pro W3" pitchFamily="-84" charset="-128"/>
              </a:rPr>
              <a:t>Lender-Savers</a:t>
            </a:r>
            <a:r>
              <a:rPr lang="en-US" altLang="ja-JP" dirty="0"/>
              <a:t>”</a:t>
            </a:r>
            <a:r>
              <a:rPr lang="en-US" altLang="ja-JP" dirty="0">
                <a:ea typeface="ヒラギノ角ゴ Pro W3" pitchFamily="-84" charset="-128"/>
              </a:rPr>
              <a:t>) to one who has them (i.e., </a:t>
            </a:r>
            <a:r>
              <a:rPr lang="en-US" altLang="ja-JP" dirty="0"/>
              <a:t>“</a:t>
            </a:r>
            <a:r>
              <a:rPr lang="en-US" altLang="ja-JP" dirty="0">
                <a:ea typeface="ヒラギノ角ゴ Pro W3" pitchFamily="-84" charset="-128"/>
              </a:rPr>
              <a:t>Borrower-Spenders</a:t>
            </a:r>
            <a:r>
              <a:rPr lang="en-US" altLang="ja-JP" dirty="0"/>
              <a:t>”</a:t>
            </a:r>
            <a:r>
              <a:rPr lang="en-US" altLang="ja-JP" dirty="0">
                <a:ea typeface="ヒラギノ角ゴ Pro W3" pitchFamily="-84" charset="-128"/>
              </a:rPr>
              <a:t>)</a:t>
            </a:r>
          </a:p>
          <a:p>
            <a:r>
              <a:rPr lang="en-US" altLang="en-US" dirty="0">
                <a:ea typeface="ヒラギノ角ゴ Pro W3" pitchFamily="-84" charset="-128"/>
              </a:rPr>
              <a:t>Improves economic efficiency</a:t>
            </a:r>
            <a:endParaRPr lang="en-US" dirty="0"/>
          </a:p>
        </p:txBody>
      </p:sp>
    </p:spTree>
    <p:extLst>
      <p:ext uri="{BB962C8B-B14F-4D97-AF65-F5344CB8AC3E}">
        <p14:creationId xmlns:p14="http://schemas.microsoft.com/office/powerpoint/2010/main" val="304329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51D6B-25A9-4051-BA9A-81AD0ED05132}"/>
              </a:ext>
            </a:extLst>
          </p:cNvPr>
          <p:cNvSpPr>
            <a:spLocks noGrp="1"/>
          </p:cNvSpPr>
          <p:nvPr>
            <p:ph type="title"/>
          </p:nvPr>
        </p:nvSpPr>
        <p:spPr/>
        <p:txBody>
          <a:bodyPr/>
          <a:lstStyle/>
          <a:p>
            <a:r>
              <a:rPr lang="en-US" dirty="0"/>
              <a:t>Segments of Financial Markets</a:t>
            </a:r>
          </a:p>
        </p:txBody>
      </p:sp>
      <p:sp>
        <p:nvSpPr>
          <p:cNvPr id="3" name="Content Placeholder 2">
            <a:extLst>
              <a:ext uri="{FF2B5EF4-FFF2-40B4-BE49-F238E27FC236}">
                <a16:creationId xmlns:a16="http://schemas.microsoft.com/office/drawing/2014/main" xmlns="" id="{BDF6617F-26EC-4CDC-933D-750690804657}"/>
              </a:ext>
            </a:extLst>
          </p:cNvPr>
          <p:cNvSpPr>
            <a:spLocks noGrp="1"/>
          </p:cNvSpPr>
          <p:nvPr>
            <p:ph sz="quarter" idx="13"/>
          </p:nvPr>
        </p:nvSpPr>
        <p:spPr>
          <a:xfrm>
            <a:off x="457200" y="1552575"/>
            <a:ext cx="2673457" cy="524198"/>
          </a:xfrm>
        </p:spPr>
        <p:txBody>
          <a:bodyPr/>
          <a:lstStyle/>
          <a:p>
            <a:pPr marL="432000" indent="-432000">
              <a:buFont typeface="+mj-lt"/>
              <a:buAutoNum type="arabicPeriod"/>
            </a:pPr>
            <a:r>
              <a:rPr lang="en-US" dirty="0"/>
              <a:t>Direct Finance</a:t>
            </a:r>
          </a:p>
        </p:txBody>
      </p:sp>
      <p:sp>
        <p:nvSpPr>
          <p:cNvPr id="4" name="Content Placeholder 3">
            <a:extLst>
              <a:ext uri="{FF2B5EF4-FFF2-40B4-BE49-F238E27FC236}">
                <a16:creationId xmlns:a16="http://schemas.microsoft.com/office/drawing/2014/main" xmlns="" id="{6212D8A8-B0B2-4938-8010-B3E54EDF6213}"/>
              </a:ext>
            </a:extLst>
          </p:cNvPr>
          <p:cNvSpPr>
            <a:spLocks noGrp="1"/>
          </p:cNvSpPr>
          <p:nvPr>
            <p:ph sz="quarter" idx="14"/>
          </p:nvPr>
        </p:nvSpPr>
        <p:spPr>
          <a:xfrm>
            <a:off x="457199" y="2170278"/>
            <a:ext cx="8035871" cy="1130861"/>
          </a:xfrm>
        </p:spPr>
        <p:txBody>
          <a:bodyPr tIns="0"/>
          <a:lstStyle/>
          <a:p>
            <a:pPr lvl="1"/>
            <a:r>
              <a:rPr lang="en-US" dirty="0"/>
              <a:t>Borrowers borrow directly from lenders in financial markets by selling financial instruments which are claims on the borrower’s future income or assets</a:t>
            </a:r>
          </a:p>
        </p:txBody>
      </p:sp>
      <p:sp>
        <p:nvSpPr>
          <p:cNvPr id="5" name="Content Placeholder 4">
            <a:extLst>
              <a:ext uri="{FF2B5EF4-FFF2-40B4-BE49-F238E27FC236}">
                <a16:creationId xmlns:a16="http://schemas.microsoft.com/office/drawing/2014/main" xmlns="" id="{CCF4F656-633A-4DD0-9DBC-AEACEDD79163}"/>
              </a:ext>
            </a:extLst>
          </p:cNvPr>
          <p:cNvSpPr>
            <a:spLocks noGrp="1"/>
          </p:cNvSpPr>
          <p:nvPr>
            <p:ph sz="quarter" idx="15"/>
          </p:nvPr>
        </p:nvSpPr>
        <p:spPr>
          <a:xfrm>
            <a:off x="457200" y="3495914"/>
            <a:ext cx="4011769" cy="525368"/>
          </a:xfrm>
        </p:spPr>
        <p:txBody>
          <a:bodyPr/>
          <a:lstStyle/>
          <a:p>
            <a:pPr marL="432000" indent="-432000">
              <a:buFont typeface="+mj-lt"/>
              <a:buAutoNum type="arabicPeriod" startAt="2"/>
            </a:pPr>
            <a:r>
              <a:rPr lang="en-US" dirty="0"/>
              <a:t>Indirect Finance</a:t>
            </a:r>
          </a:p>
        </p:txBody>
      </p:sp>
      <p:sp>
        <p:nvSpPr>
          <p:cNvPr id="6" name="Content Placeholder 5">
            <a:extLst>
              <a:ext uri="{FF2B5EF4-FFF2-40B4-BE49-F238E27FC236}">
                <a16:creationId xmlns:a16="http://schemas.microsoft.com/office/drawing/2014/main" xmlns="" id="{F9921817-4A89-4DBD-9BD3-851D2376A7F1}"/>
              </a:ext>
            </a:extLst>
          </p:cNvPr>
          <p:cNvSpPr>
            <a:spLocks noGrp="1"/>
          </p:cNvSpPr>
          <p:nvPr>
            <p:ph sz="quarter" idx="16"/>
          </p:nvPr>
        </p:nvSpPr>
        <p:spPr>
          <a:xfrm>
            <a:off x="457200" y="4074898"/>
            <a:ext cx="8035870" cy="1891949"/>
          </a:xfrm>
        </p:spPr>
        <p:txBody>
          <a:bodyPr tIns="0"/>
          <a:lstStyle/>
          <a:p>
            <a:pPr lvl="1"/>
            <a:r>
              <a:rPr lang="en-US" dirty="0"/>
              <a:t>Borrowers borrow indirectly from lenders via financial intermediaries (established to source both loanable funds and loan opportunities) by issuing financial instruments which are claims on the borrower’s future income or assets</a:t>
            </a:r>
          </a:p>
        </p:txBody>
      </p:sp>
    </p:spTree>
    <p:extLst>
      <p:ext uri="{BB962C8B-B14F-4D97-AF65-F5344CB8AC3E}">
        <p14:creationId xmlns:p14="http://schemas.microsoft.com/office/powerpoint/2010/main" val="35210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E104F-FC71-4B35-A2E7-8FBD04B538F9}"/>
              </a:ext>
            </a:extLst>
          </p:cNvPr>
          <p:cNvSpPr>
            <a:spLocks noGrp="1"/>
          </p:cNvSpPr>
          <p:nvPr>
            <p:ph type="title"/>
          </p:nvPr>
        </p:nvSpPr>
        <p:spPr/>
        <p:txBody>
          <a:bodyPr/>
          <a:lstStyle/>
          <a:p>
            <a:r>
              <a:rPr lang="en-US" sz="3200" noProof="0" dirty="0"/>
              <a:t>Figure 2.1 Flows of Funds Through the Financial System</a:t>
            </a:r>
          </a:p>
        </p:txBody>
      </p:sp>
      <p:pic>
        <p:nvPicPr>
          <p:cNvPr id="4" name="Content Placeholder 3" descr="A diagram shows flow of funds through the financial system. For long description in Notes pane, press F6.">
            <a:extLst>
              <a:ext uri="{FF2B5EF4-FFF2-40B4-BE49-F238E27FC236}">
                <a16:creationId xmlns:a16="http://schemas.microsoft.com/office/drawing/2014/main" xmlns="" id="{A9DF27E4-87EC-4323-A064-1107BBA6B3AF}"/>
              </a:ext>
            </a:extLst>
          </p:cNvPr>
          <p:cNvPicPr>
            <a:picLocks noGrp="1" noChangeAspect="1"/>
          </p:cNvPicPr>
          <p:nvPr>
            <p:ph sz="quarter" idx="13"/>
          </p:nvPr>
        </p:nvPicPr>
        <p:blipFill>
          <a:blip r:embed="rId3"/>
          <a:stretch>
            <a:fillRect/>
          </a:stretch>
        </p:blipFill>
        <p:spPr>
          <a:xfrm>
            <a:off x="1316454" y="1776868"/>
            <a:ext cx="6511092" cy="4145639"/>
          </a:xfrm>
          <a:prstGeom prst="rect">
            <a:avLst/>
          </a:prstGeom>
        </p:spPr>
      </p:pic>
    </p:spTree>
    <p:extLst>
      <p:ext uri="{BB962C8B-B14F-4D97-AF65-F5344CB8AC3E}">
        <p14:creationId xmlns:p14="http://schemas.microsoft.com/office/powerpoint/2010/main" val="160492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46958-9B3E-4D9A-AB0F-C1AE68B501B2}"/>
              </a:ext>
            </a:extLst>
          </p:cNvPr>
          <p:cNvSpPr>
            <a:spLocks noGrp="1"/>
          </p:cNvSpPr>
          <p:nvPr>
            <p:ph type="title"/>
          </p:nvPr>
        </p:nvSpPr>
        <p:spPr/>
        <p:txBody>
          <a:bodyPr/>
          <a:lstStyle/>
          <a:p>
            <a:r>
              <a:rPr lang="en-US" altLang="en-US" dirty="0">
                <a:ea typeface="ヒラギノ角ゴ Pro W3" pitchFamily="-84" charset="-128"/>
              </a:rPr>
              <a:t>Importance of Financial Markets</a:t>
            </a:r>
            <a:endParaRPr lang="en-US" dirty="0"/>
          </a:p>
        </p:txBody>
      </p:sp>
      <p:sp>
        <p:nvSpPr>
          <p:cNvPr id="3" name="Content Placeholder 2">
            <a:extLst>
              <a:ext uri="{FF2B5EF4-FFF2-40B4-BE49-F238E27FC236}">
                <a16:creationId xmlns:a16="http://schemas.microsoft.com/office/drawing/2014/main" xmlns="" id="{A62F1187-5531-401F-8FA9-2BB873B568D9}"/>
              </a:ext>
            </a:extLst>
          </p:cNvPr>
          <p:cNvSpPr>
            <a:spLocks noGrp="1"/>
          </p:cNvSpPr>
          <p:nvPr>
            <p:ph sz="quarter" idx="13"/>
          </p:nvPr>
        </p:nvSpPr>
        <p:spPr/>
        <p:txBody>
          <a:bodyPr/>
          <a:lstStyle/>
          <a:p>
            <a:r>
              <a:rPr lang="en-US" sz="2000" noProof="0" dirty="0"/>
              <a:t>This is important. For example, if you save $1,000, but there are no financial markets, then you can earn no return on this - might as well put the money under your mattress.</a:t>
            </a:r>
          </a:p>
          <a:p>
            <a:r>
              <a:rPr lang="en-US" sz="2000" noProof="0" dirty="0"/>
              <a:t>However, if a carpenter could use that money to buy a new saw (increasing her productivity), then she is willing to pay you some interest for the use of the funds.</a:t>
            </a:r>
          </a:p>
          <a:p>
            <a:pPr marL="255600"/>
            <a:r>
              <a:rPr lang="en-US" altLang="en-US" sz="2000" dirty="0">
                <a:ea typeface="ヒラギノ角ゴ Pro W3" pitchFamily="-84" charset="-128"/>
              </a:rPr>
              <a:t>Financial markets are critical for producing an efficient allocation of capital, allowing funds to move from people who lack productive investment opportunities to people who have them.</a:t>
            </a:r>
          </a:p>
          <a:p>
            <a:pPr marL="255600"/>
            <a:r>
              <a:rPr lang="en-US" altLang="en-US" sz="2000" dirty="0">
                <a:ea typeface="ヒラギノ角ゴ Pro W3" pitchFamily="-84" charset="-128"/>
              </a:rPr>
              <a:t>Financial markets also improve the well-being of consumers, allowing them to time their purchases better.</a:t>
            </a:r>
            <a:endParaRPr lang="en-US" sz="2000" dirty="0"/>
          </a:p>
          <a:p>
            <a:endParaRPr lang="en-US" sz="2000" noProof="0" dirty="0"/>
          </a:p>
        </p:txBody>
      </p:sp>
    </p:spTree>
    <p:extLst>
      <p:ext uri="{BB962C8B-B14F-4D97-AF65-F5344CB8AC3E}">
        <p14:creationId xmlns:p14="http://schemas.microsoft.com/office/powerpoint/2010/main" val="230078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E03E7-3AED-4483-8D08-C98A873384A5}"/>
              </a:ext>
            </a:extLst>
          </p:cNvPr>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a:extLst>
              <a:ext uri="{FF2B5EF4-FFF2-40B4-BE49-F238E27FC236}">
                <a16:creationId xmlns:a16="http://schemas.microsoft.com/office/drawing/2014/main" xmlns="" id="{D857A9C3-77CC-467E-9EEE-8378CFC3274F}"/>
              </a:ext>
            </a:extLst>
          </p:cNvPr>
          <p:cNvSpPr>
            <a:spLocks noGrp="1"/>
          </p:cNvSpPr>
          <p:nvPr>
            <p:ph sz="quarter" idx="13"/>
          </p:nvPr>
        </p:nvSpPr>
        <p:spPr>
          <a:xfrm>
            <a:off x="457200" y="1552575"/>
            <a:ext cx="2518475" cy="508700"/>
          </a:xfrm>
        </p:spPr>
        <p:txBody>
          <a:bodyPr/>
          <a:lstStyle/>
          <a:p>
            <a:pPr marL="432000" indent="-432000">
              <a:buFont typeface="+mj-lt"/>
              <a:buAutoNum type="arabicPeriod"/>
            </a:pPr>
            <a:r>
              <a:rPr lang="en-US" dirty="0"/>
              <a:t>Debt Markets</a:t>
            </a:r>
          </a:p>
        </p:txBody>
      </p:sp>
      <p:sp>
        <p:nvSpPr>
          <p:cNvPr id="4" name="Content Placeholder 3">
            <a:extLst>
              <a:ext uri="{FF2B5EF4-FFF2-40B4-BE49-F238E27FC236}">
                <a16:creationId xmlns:a16="http://schemas.microsoft.com/office/drawing/2014/main" xmlns="" id="{249F86D8-1999-4736-BFF3-8DA82B27E1B5}"/>
              </a:ext>
            </a:extLst>
          </p:cNvPr>
          <p:cNvSpPr>
            <a:spLocks noGrp="1"/>
          </p:cNvSpPr>
          <p:nvPr>
            <p:ph sz="quarter" idx="14"/>
          </p:nvPr>
        </p:nvSpPr>
        <p:spPr>
          <a:xfrm>
            <a:off x="457200" y="2132847"/>
            <a:ext cx="8376834" cy="1732572"/>
          </a:xfrm>
        </p:spPr>
        <p:txBody>
          <a:bodyPr tIns="0"/>
          <a:lstStyle/>
          <a:p>
            <a:pPr lvl="1"/>
            <a:r>
              <a:rPr lang="en-US" noProof="0" dirty="0"/>
              <a:t>Short-Term (maturity &lt; 1 year)</a:t>
            </a:r>
          </a:p>
          <a:p>
            <a:pPr lvl="1"/>
            <a:r>
              <a:rPr lang="en-US" noProof="0" dirty="0"/>
              <a:t>Long-Term (maturity &gt; 10 year)</a:t>
            </a:r>
          </a:p>
          <a:p>
            <a:pPr lvl="1"/>
            <a:r>
              <a:rPr lang="en-US" noProof="0" dirty="0"/>
              <a:t>Intermediate term (maturity in-between)</a:t>
            </a:r>
          </a:p>
          <a:p>
            <a:pPr lvl="1"/>
            <a:r>
              <a:rPr lang="en-US" noProof="0" dirty="0"/>
              <a:t>Represented $39.7 trillion at the end of 2015.</a:t>
            </a:r>
          </a:p>
        </p:txBody>
      </p:sp>
      <p:sp>
        <p:nvSpPr>
          <p:cNvPr id="5" name="Content Placeholder 4">
            <a:extLst>
              <a:ext uri="{FF2B5EF4-FFF2-40B4-BE49-F238E27FC236}">
                <a16:creationId xmlns:a16="http://schemas.microsoft.com/office/drawing/2014/main" xmlns="" id="{22C86297-54E2-4A10-AA9C-522E3175504A}"/>
              </a:ext>
            </a:extLst>
          </p:cNvPr>
          <p:cNvSpPr>
            <a:spLocks noGrp="1"/>
          </p:cNvSpPr>
          <p:nvPr>
            <p:ph sz="quarter" idx="15"/>
          </p:nvPr>
        </p:nvSpPr>
        <p:spPr>
          <a:xfrm>
            <a:off x="457200" y="3933786"/>
            <a:ext cx="4011769" cy="525368"/>
          </a:xfrm>
        </p:spPr>
        <p:txBody>
          <a:bodyPr/>
          <a:lstStyle/>
          <a:p>
            <a:pPr marL="432000" indent="-432000">
              <a:buFont typeface="+mj-lt"/>
              <a:buAutoNum type="arabicPeriod" startAt="2"/>
            </a:pPr>
            <a:r>
              <a:rPr lang="en-US" dirty="0"/>
              <a:t>Equity Markets</a:t>
            </a:r>
          </a:p>
        </p:txBody>
      </p:sp>
      <p:sp>
        <p:nvSpPr>
          <p:cNvPr id="6" name="Content Placeholder 5">
            <a:extLst>
              <a:ext uri="{FF2B5EF4-FFF2-40B4-BE49-F238E27FC236}">
                <a16:creationId xmlns:a16="http://schemas.microsoft.com/office/drawing/2014/main" xmlns="" id="{89139D02-A309-4DA4-9685-E07EE4F52DAF}"/>
              </a:ext>
            </a:extLst>
          </p:cNvPr>
          <p:cNvSpPr>
            <a:spLocks noGrp="1"/>
          </p:cNvSpPr>
          <p:nvPr>
            <p:ph sz="quarter" idx="16"/>
          </p:nvPr>
        </p:nvSpPr>
        <p:spPr>
          <a:xfrm>
            <a:off x="457200" y="4635181"/>
            <a:ext cx="8423329" cy="1654784"/>
          </a:xfrm>
        </p:spPr>
        <p:txBody>
          <a:bodyPr tIns="0"/>
          <a:lstStyle/>
          <a:p>
            <a:pPr lvl="1"/>
            <a:r>
              <a:rPr lang="en-US" noProof="0" dirty="0"/>
              <a:t>Pay dividends, in theory forever</a:t>
            </a:r>
          </a:p>
          <a:p>
            <a:pPr lvl="1"/>
            <a:r>
              <a:rPr lang="en-US" noProof="0" dirty="0"/>
              <a:t>Represents an ownership claim in the firm</a:t>
            </a:r>
          </a:p>
          <a:p>
            <a:pPr lvl="1"/>
            <a:r>
              <a:rPr lang="en-US" noProof="0" dirty="0"/>
              <a:t>Total value of all U.S. equity was $35.7 trillion at the end of 2015.</a:t>
            </a:r>
          </a:p>
        </p:txBody>
      </p:sp>
    </p:spTree>
    <p:extLst>
      <p:ext uri="{BB962C8B-B14F-4D97-AF65-F5344CB8AC3E}">
        <p14:creationId xmlns:p14="http://schemas.microsoft.com/office/powerpoint/2010/main" val="217810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E03E7-3AED-4483-8D08-C98A873384A5}"/>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xmlns="" id="{D857A9C3-77CC-467E-9EEE-8378CFC3274F}"/>
              </a:ext>
            </a:extLst>
          </p:cNvPr>
          <p:cNvSpPr>
            <a:spLocks noGrp="1"/>
          </p:cNvSpPr>
          <p:nvPr>
            <p:ph sz="quarter" idx="13"/>
          </p:nvPr>
        </p:nvSpPr>
        <p:spPr>
          <a:xfrm>
            <a:off x="457200" y="1552575"/>
            <a:ext cx="2936929" cy="508700"/>
          </a:xfrm>
        </p:spPr>
        <p:txBody>
          <a:bodyPr/>
          <a:lstStyle/>
          <a:p>
            <a:pPr marL="432000" indent="-432000">
              <a:buFont typeface="+mj-lt"/>
              <a:buAutoNum type="arabicPeriod"/>
            </a:pPr>
            <a:r>
              <a:rPr lang="en-US" dirty="0"/>
              <a:t>Primary Market</a:t>
            </a:r>
          </a:p>
        </p:txBody>
      </p:sp>
      <p:sp>
        <p:nvSpPr>
          <p:cNvPr id="4" name="Content Placeholder 3">
            <a:extLst>
              <a:ext uri="{FF2B5EF4-FFF2-40B4-BE49-F238E27FC236}">
                <a16:creationId xmlns:a16="http://schemas.microsoft.com/office/drawing/2014/main" xmlns="" id="{249F86D8-1999-4736-BFF3-8DA82B27E1B5}"/>
              </a:ext>
            </a:extLst>
          </p:cNvPr>
          <p:cNvSpPr>
            <a:spLocks noGrp="1"/>
          </p:cNvSpPr>
          <p:nvPr>
            <p:ph sz="quarter" idx="14"/>
          </p:nvPr>
        </p:nvSpPr>
        <p:spPr>
          <a:xfrm>
            <a:off x="457200" y="2132846"/>
            <a:ext cx="8376834" cy="1354273"/>
          </a:xfrm>
        </p:spPr>
        <p:txBody>
          <a:bodyPr tIns="0"/>
          <a:lstStyle/>
          <a:p>
            <a:pPr lvl="1"/>
            <a:r>
              <a:rPr lang="en-US" noProof="0" dirty="0"/>
              <a:t>New security issues sold to initial buyers</a:t>
            </a:r>
          </a:p>
          <a:p>
            <a:pPr lvl="1"/>
            <a:r>
              <a:rPr lang="en-US" noProof="0" dirty="0"/>
              <a:t>Typically involves an investment bank who underwrites the offering</a:t>
            </a:r>
          </a:p>
        </p:txBody>
      </p:sp>
      <p:sp>
        <p:nvSpPr>
          <p:cNvPr id="5" name="Content Placeholder 4">
            <a:extLst>
              <a:ext uri="{FF2B5EF4-FFF2-40B4-BE49-F238E27FC236}">
                <a16:creationId xmlns:a16="http://schemas.microsoft.com/office/drawing/2014/main" xmlns="" id="{22C86297-54E2-4A10-AA9C-522E3175504A}"/>
              </a:ext>
            </a:extLst>
          </p:cNvPr>
          <p:cNvSpPr>
            <a:spLocks noGrp="1"/>
          </p:cNvSpPr>
          <p:nvPr>
            <p:ph sz="quarter" idx="15"/>
          </p:nvPr>
        </p:nvSpPr>
        <p:spPr>
          <a:xfrm>
            <a:off x="457200" y="3545387"/>
            <a:ext cx="4011769" cy="525368"/>
          </a:xfrm>
        </p:spPr>
        <p:txBody>
          <a:bodyPr/>
          <a:lstStyle/>
          <a:p>
            <a:pPr marL="432000" indent="-432000">
              <a:buFont typeface="+mj-lt"/>
              <a:buAutoNum type="arabicPeriod" startAt="2"/>
            </a:pPr>
            <a:r>
              <a:rPr lang="en-US" dirty="0"/>
              <a:t>Secondary Market</a:t>
            </a:r>
          </a:p>
        </p:txBody>
      </p:sp>
      <p:sp>
        <p:nvSpPr>
          <p:cNvPr id="6" name="Content Placeholder 5">
            <a:extLst>
              <a:ext uri="{FF2B5EF4-FFF2-40B4-BE49-F238E27FC236}">
                <a16:creationId xmlns:a16="http://schemas.microsoft.com/office/drawing/2014/main" xmlns="" id="{89139D02-A309-4DA4-9685-E07EE4F52DAF}"/>
              </a:ext>
            </a:extLst>
          </p:cNvPr>
          <p:cNvSpPr>
            <a:spLocks noGrp="1"/>
          </p:cNvSpPr>
          <p:nvPr>
            <p:ph sz="quarter" idx="16"/>
          </p:nvPr>
        </p:nvSpPr>
        <p:spPr>
          <a:xfrm>
            <a:off x="457200" y="4139236"/>
            <a:ext cx="8423329" cy="1747781"/>
          </a:xfrm>
        </p:spPr>
        <p:txBody>
          <a:bodyPr tIns="0"/>
          <a:lstStyle/>
          <a:p>
            <a:pPr lvl="1"/>
            <a:r>
              <a:rPr lang="en-US" noProof="0" dirty="0"/>
              <a:t>Securities previously issued are bought and sold</a:t>
            </a:r>
          </a:p>
          <a:p>
            <a:pPr lvl="1"/>
            <a:r>
              <a:rPr lang="en-US" noProof="0" dirty="0"/>
              <a:t>Examples include the N</a:t>
            </a:r>
            <a:r>
              <a:rPr lang="en-US" sz="100" noProof="0" dirty="0"/>
              <a:t> </a:t>
            </a:r>
            <a:r>
              <a:rPr lang="en-US" noProof="0" dirty="0"/>
              <a:t>Y</a:t>
            </a:r>
            <a:r>
              <a:rPr lang="en-US" sz="100" noProof="0" dirty="0"/>
              <a:t> </a:t>
            </a:r>
            <a:r>
              <a:rPr lang="en-US" noProof="0" dirty="0"/>
              <a:t>S</a:t>
            </a:r>
            <a:r>
              <a:rPr lang="en-US" sz="100" noProof="0" dirty="0"/>
              <a:t> </a:t>
            </a:r>
            <a:r>
              <a:rPr lang="en-US" noProof="0" dirty="0"/>
              <a:t>E and Nasdaq</a:t>
            </a:r>
          </a:p>
          <a:p>
            <a:pPr lvl="1"/>
            <a:r>
              <a:rPr lang="en-US" noProof="0" dirty="0"/>
              <a:t>Involves both brokers and dealers (do you know the difference?)</a:t>
            </a:r>
          </a:p>
        </p:txBody>
      </p:sp>
    </p:spTree>
    <p:extLst>
      <p:ext uri="{BB962C8B-B14F-4D97-AF65-F5344CB8AC3E}">
        <p14:creationId xmlns:p14="http://schemas.microsoft.com/office/powerpoint/2010/main" val="257870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D938F-F71E-48FC-8B6D-85B29AB093F5}"/>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xmlns="" id="{5BA31CD0-E486-41D2-8B9E-E76E9311D84C}"/>
              </a:ext>
            </a:extLst>
          </p:cNvPr>
          <p:cNvSpPr>
            <a:spLocks noGrp="1"/>
          </p:cNvSpPr>
          <p:nvPr>
            <p:ph sz="quarter" idx="13"/>
          </p:nvPr>
        </p:nvSpPr>
        <p:spPr/>
        <p:txBody>
          <a:bodyPr/>
          <a:lstStyle/>
          <a:p>
            <a:pPr marL="0" indent="0">
              <a:spcBef>
                <a:spcPct val="70000"/>
              </a:spcBef>
              <a:buNone/>
            </a:pPr>
            <a:r>
              <a:rPr lang="en-US" altLang="en-US" dirty="0">
                <a:ea typeface="ヒラギノ角ゴ Pro W3" pitchFamily="-84" charset="-128"/>
              </a:rPr>
              <a:t>Even though firms don</a:t>
            </a:r>
            <a:r>
              <a:rPr lang="en-US" altLang="ja-JP" noProof="0" dirty="0"/>
              <a:t>’</a:t>
            </a:r>
            <a:r>
              <a:rPr lang="en-US" altLang="ja-JP" dirty="0">
                <a:ea typeface="ヒラギノ角ゴ Pro W3" pitchFamily="-84" charset="-128"/>
              </a:rPr>
              <a:t>t get any money, per se, from the secondary market, it serves two important functions:</a:t>
            </a:r>
          </a:p>
          <a:p>
            <a:r>
              <a:rPr lang="en-US" altLang="en-US" dirty="0">
                <a:ea typeface="ヒラギノ角ゴ Pro W3" pitchFamily="-84" charset="-128"/>
              </a:rPr>
              <a:t>Provides liquidity, making it easy to buy and sell the securities of the companies</a:t>
            </a:r>
          </a:p>
          <a:p>
            <a:r>
              <a:rPr lang="en-US" altLang="en-US" dirty="0">
                <a:ea typeface="ヒラギノ角ゴ Pro W3" pitchFamily="-84" charset="-128"/>
              </a:rPr>
              <a:t>Establishes a price for the securities (useful for company valuation)</a:t>
            </a:r>
            <a:endParaRPr lang="en-US" dirty="0"/>
          </a:p>
        </p:txBody>
      </p:sp>
    </p:spTree>
    <p:extLst>
      <p:ext uri="{BB962C8B-B14F-4D97-AF65-F5344CB8AC3E}">
        <p14:creationId xmlns:p14="http://schemas.microsoft.com/office/powerpoint/2010/main" val="213989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75855-3B6D-44DA-808B-748721ABE5AA}"/>
              </a:ext>
            </a:extLst>
          </p:cNvPr>
          <p:cNvSpPr>
            <a:spLocks noGrp="1"/>
          </p:cNvSpPr>
          <p:nvPr>
            <p:ph type="title"/>
          </p:nvPr>
        </p:nvSpPr>
        <p:spPr/>
        <p:txBody>
          <a:bodyPr/>
          <a:lstStyle/>
          <a:p>
            <a:r>
              <a:rPr lang="en-US" altLang="en-US" dirty="0">
                <a:ea typeface="ヒラギノ角ゴ Pro W3" pitchFamily="-84" charset="-128"/>
              </a:rPr>
              <a:t>Structure of Financial Markets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xmlns="" id="{936157F9-92FD-4CA9-881B-5004C88873C3}"/>
              </a:ext>
            </a:extLst>
          </p:cNvPr>
          <p:cNvSpPr>
            <a:spLocks noGrp="1"/>
          </p:cNvSpPr>
          <p:nvPr>
            <p:ph sz="quarter" idx="13"/>
          </p:nvPr>
        </p:nvSpPr>
        <p:spPr>
          <a:xfrm>
            <a:off x="457200" y="1552575"/>
            <a:ext cx="7586420" cy="508700"/>
          </a:xfrm>
        </p:spPr>
        <p:txBody>
          <a:bodyPr/>
          <a:lstStyle/>
          <a:p>
            <a:pPr marL="432" indent="0">
              <a:buNone/>
            </a:pPr>
            <a:r>
              <a:rPr lang="en-US" noProof="0" dirty="0"/>
              <a:t>We can further classify secondary markets as follows:</a:t>
            </a:r>
          </a:p>
        </p:txBody>
      </p:sp>
      <p:sp>
        <p:nvSpPr>
          <p:cNvPr id="4" name="Content Placeholder 3">
            <a:extLst>
              <a:ext uri="{FF2B5EF4-FFF2-40B4-BE49-F238E27FC236}">
                <a16:creationId xmlns:a16="http://schemas.microsoft.com/office/drawing/2014/main" xmlns="" id="{C0FDEBA0-9B4D-40DA-ADD9-38E9148A1FC0}"/>
              </a:ext>
            </a:extLst>
          </p:cNvPr>
          <p:cNvSpPr>
            <a:spLocks noGrp="1"/>
          </p:cNvSpPr>
          <p:nvPr>
            <p:ph sz="quarter" idx="14"/>
          </p:nvPr>
        </p:nvSpPr>
        <p:spPr>
          <a:xfrm>
            <a:off x="457200" y="2216772"/>
            <a:ext cx="2224007" cy="552186"/>
          </a:xfrm>
        </p:spPr>
        <p:txBody>
          <a:bodyPr/>
          <a:lstStyle/>
          <a:p>
            <a:pPr marL="432000" indent="-432000">
              <a:buFont typeface="+mj-lt"/>
              <a:buAutoNum type="arabicPeriod"/>
            </a:pPr>
            <a:r>
              <a:rPr lang="en-US" dirty="0">
                <a:ea typeface="ヒラギノ角ゴ Pro W3" charset="0"/>
                <a:cs typeface="ヒラギノ角ゴ Pro W3" charset="0"/>
              </a:rPr>
              <a:t>Exchanges</a:t>
            </a:r>
          </a:p>
        </p:txBody>
      </p:sp>
      <p:sp>
        <p:nvSpPr>
          <p:cNvPr id="5" name="Content Placeholder 4">
            <a:extLst>
              <a:ext uri="{FF2B5EF4-FFF2-40B4-BE49-F238E27FC236}">
                <a16:creationId xmlns:a16="http://schemas.microsoft.com/office/drawing/2014/main" xmlns="" id="{2D85CB18-0EAE-4C7B-8D1D-28C7709B2F00}"/>
              </a:ext>
            </a:extLst>
          </p:cNvPr>
          <p:cNvSpPr>
            <a:spLocks noGrp="1"/>
          </p:cNvSpPr>
          <p:nvPr>
            <p:ph sz="quarter" idx="15"/>
          </p:nvPr>
        </p:nvSpPr>
        <p:spPr>
          <a:xfrm>
            <a:off x="457200" y="2893418"/>
            <a:ext cx="8423329" cy="901106"/>
          </a:xfrm>
        </p:spPr>
        <p:txBody>
          <a:bodyPr tIns="0"/>
          <a:lstStyle/>
          <a:p>
            <a:pPr lvl="1"/>
            <a:r>
              <a:rPr lang="en-US" noProof="0" dirty="0">
                <a:ea typeface="ヒラギノ角ゴ Pro W3" charset="0"/>
              </a:rPr>
              <a:t>Trades conducted in central locations (e.g., New York Stock Exchange, C</a:t>
            </a:r>
            <a:r>
              <a:rPr lang="en-US" sz="100" noProof="0" dirty="0">
                <a:ea typeface="ヒラギノ角ゴ Pro W3" charset="0"/>
              </a:rPr>
              <a:t> </a:t>
            </a:r>
            <a:r>
              <a:rPr lang="en-US" noProof="0" dirty="0">
                <a:ea typeface="ヒラギノ角ゴ Pro W3" charset="0"/>
              </a:rPr>
              <a:t>B</a:t>
            </a:r>
            <a:r>
              <a:rPr lang="en-US" sz="100" noProof="0" dirty="0">
                <a:ea typeface="ヒラギノ角ゴ Pro W3" charset="0"/>
              </a:rPr>
              <a:t> </a:t>
            </a:r>
            <a:r>
              <a:rPr lang="en-US" noProof="0" dirty="0">
                <a:ea typeface="ヒラギノ角ゴ Pro W3" charset="0"/>
              </a:rPr>
              <a:t>T)</a:t>
            </a:r>
            <a:endParaRPr lang="en-US" noProof="0" dirty="0"/>
          </a:p>
        </p:txBody>
      </p:sp>
      <p:sp>
        <p:nvSpPr>
          <p:cNvPr id="6" name="Content Placeholder 5">
            <a:extLst>
              <a:ext uri="{FF2B5EF4-FFF2-40B4-BE49-F238E27FC236}">
                <a16:creationId xmlns:a16="http://schemas.microsoft.com/office/drawing/2014/main" xmlns="" id="{7B8831DC-4A69-4BFF-863F-35DB82DE78B4}"/>
              </a:ext>
            </a:extLst>
          </p:cNvPr>
          <p:cNvSpPr>
            <a:spLocks noGrp="1"/>
          </p:cNvSpPr>
          <p:nvPr>
            <p:ph sz="quarter" idx="16"/>
          </p:nvPr>
        </p:nvSpPr>
        <p:spPr>
          <a:xfrm>
            <a:off x="457200" y="3873025"/>
            <a:ext cx="4238786" cy="534203"/>
          </a:xfrm>
        </p:spPr>
        <p:txBody>
          <a:bodyPr/>
          <a:lstStyle/>
          <a:p>
            <a:pPr marL="432000" indent="-432000">
              <a:buFont typeface="+mj-lt"/>
              <a:buAutoNum type="arabicPeriod" startAt="2"/>
            </a:pPr>
            <a:r>
              <a:rPr lang="en-US" dirty="0">
                <a:ea typeface="ヒラギノ角ゴ Pro W3" charset="0"/>
                <a:cs typeface="ヒラギノ角ゴ Pro W3" charset="0"/>
              </a:rPr>
              <a:t>Over-the-Counter Markets</a:t>
            </a:r>
            <a:endParaRPr lang="en-US" dirty="0"/>
          </a:p>
        </p:txBody>
      </p:sp>
      <p:sp>
        <p:nvSpPr>
          <p:cNvPr id="7" name="Content Placeholder 6">
            <a:extLst>
              <a:ext uri="{FF2B5EF4-FFF2-40B4-BE49-F238E27FC236}">
                <a16:creationId xmlns:a16="http://schemas.microsoft.com/office/drawing/2014/main" xmlns="" id="{45D49D62-0733-4AFD-97A8-34B74E59C751}"/>
              </a:ext>
            </a:extLst>
          </p:cNvPr>
          <p:cNvSpPr>
            <a:spLocks noGrp="1"/>
          </p:cNvSpPr>
          <p:nvPr>
            <p:ph sz="quarter" idx="17"/>
          </p:nvPr>
        </p:nvSpPr>
        <p:spPr>
          <a:xfrm>
            <a:off x="457200" y="4516512"/>
            <a:ext cx="7958380" cy="1040485"/>
          </a:xfrm>
        </p:spPr>
        <p:txBody>
          <a:bodyPr tIns="0"/>
          <a:lstStyle/>
          <a:p>
            <a:pPr lvl="1"/>
            <a:r>
              <a:rPr lang="en-US" noProof="0" dirty="0"/>
              <a:t>Dealers at different locations buy and sell</a:t>
            </a:r>
          </a:p>
          <a:p>
            <a:pPr lvl="1"/>
            <a:r>
              <a:rPr lang="en-US" noProof="0" dirty="0"/>
              <a:t>Best example is the market for Treasury Securities</a:t>
            </a:r>
          </a:p>
        </p:txBody>
      </p:sp>
    </p:spTree>
    <p:extLst>
      <p:ext uri="{BB962C8B-B14F-4D97-AF65-F5344CB8AC3E}">
        <p14:creationId xmlns:p14="http://schemas.microsoft.com/office/powerpoint/2010/main" val="220780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D9C42-FD3E-19B4-DB4C-C219EBA71E89}"/>
              </a:ext>
            </a:extLst>
          </p:cNvPr>
          <p:cNvSpPr>
            <a:spLocks noGrp="1"/>
          </p:cNvSpPr>
          <p:nvPr>
            <p:ph type="title"/>
          </p:nvPr>
        </p:nvSpPr>
        <p:spPr/>
        <p:txBody>
          <a:bodyPr/>
          <a:lstStyle/>
          <a:p>
            <a:r>
              <a:rPr lang="en-US" dirty="0">
                <a:solidFill>
                  <a:schemeClr val="tx2"/>
                </a:solidFill>
              </a:rPr>
              <a:t>Lecture 1: Why study financial markets and institutions?</a:t>
            </a:r>
            <a:endParaRPr lang="en-GB" dirty="0"/>
          </a:p>
        </p:txBody>
      </p:sp>
      <p:sp>
        <p:nvSpPr>
          <p:cNvPr id="4" name="Content Placeholder 3">
            <a:extLst>
              <a:ext uri="{FF2B5EF4-FFF2-40B4-BE49-F238E27FC236}">
                <a16:creationId xmlns:a16="http://schemas.microsoft.com/office/drawing/2014/main" xmlns="" id="{D139FE90-7B97-0B17-5565-24520B2BF10E}"/>
              </a:ext>
            </a:extLst>
          </p:cNvPr>
          <p:cNvSpPr>
            <a:spLocks noGrp="1"/>
          </p:cNvSpPr>
          <p:nvPr>
            <p:ph sz="quarter" idx="13"/>
          </p:nvPr>
        </p:nvSpPr>
        <p:spPr>
          <a:xfrm>
            <a:off x="457200" y="1600200"/>
            <a:ext cx="8065363" cy="4525963"/>
          </a:xfrm>
        </p:spPr>
        <p:txBody>
          <a:bodyPr/>
          <a:lstStyle/>
          <a:p>
            <a:r>
              <a:rPr lang="en-GB" sz="2400" dirty="0"/>
              <a:t>Outline:</a:t>
            </a:r>
          </a:p>
          <a:p>
            <a:pPr marL="444500" indent="-342900">
              <a:buFont typeface="Arial" panose="020B0604020202020204" pitchFamily="34" charset="0"/>
              <a:buChar char="•"/>
            </a:pPr>
            <a:r>
              <a:rPr lang="en-GB" sz="2400" dirty="0"/>
              <a:t>Why study financial markets and institutions?</a:t>
            </a:r>
          </a:p>
          <a:p>
            <a:pPr marL="444500" indent="-342900">
              <a:buFont typeface="Arial" panose="020B0604020202020204" pitchFamily="34" charset="0"/>
              <a:buChar char="•"/>
            </a:pPr>
            <a:r>
              <a:rPr lang="en-GB" sz="2400" dirty="0"/>
              <a:t>Debt markets and interest rates</a:t>
            </a:r>
          </a:p>
          <a:p>
            <a:pPr marL="444500" indent="-342900">
              <a:buFont typeface="Arial" panose="020B0604020202020204" pitchFamily="34" charset="0"/>
              <a:buChar char="•"/>
            </a:pPr>
            <a:r>
              <a:rPr lang="en-GB" sz="2400" dirty="0"/>
              <a:t>The stock markets</a:t>
            </a:r>
          </a:p>
          <a:p>
            <a:pPr marL="444500" indent="-342900">
              <a:buFont typeface="Arial" panose="020B0604020202020204" pitchFamily="34" charset="0"/>
              <a:buChar char="•"/>
            </a:pPr>
            <a:r>
              <a:rPr lang="en-GB" sz="2400" dirty="0"/>
              <a:t>The foreign exchange markets</a:t>
            </a:r>
          </a:p>
          <a:p>
            <a:pPr marL="444500" indent="-342900">
              <a:buFont typeface="Arial" panose="020B0604020202020204" pitchFamily="34" charset="0"/>
              <a:buChar char="•"/>
            </a:pPr>
            <a:r>
              <a:rPr lang="en-GB" sz="2400" dirty="0"/>
              <a:t>Why study financial institutions</a:t>
            </a:r>
          </a:p>
          <a:p>
            <a:pPr marL="444500" indent="-342900">
              <a:buFont typeface="Arial" panose="020B0604020202020204" pitchFamily="34" charset="0"/>
              <a:buChar char="•"/>
            </a:pPr>
            <a:r>
              <a:rPr lang="en-GB" sz="2400" dirty="0"/>
              <a:t>Summary and conclusion</a:t>
            </a:r>
          </a:p>
          <a:p>
            <a:endParaRPr lang="en-GB" dirty="0"/>
          </a:p>
        </p:txBody>
      </p:sp>
    </p:spTree>
    <p:extLst>
      <p:ext uri="{BB962C8B-B14F-4D97-AF65-F5344CB8AC3E}">
        <p14:creationId xmlns:p14="http://schemas.microsoft.com/office/powerpoint/2010/main" val="415607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CE4EA-9151-4B0B-AE24-6B75E1AE496B}"/>
              </a:ext>
            </a:extLst>
          </p:cNvPr>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a:extLst>
              <a:ext uri="{FF2B5EF4-FFF2-40B4-BE49-F238E27FC236}">
                <a16:creationId xmlns:a16="http://schemas.microsoft.com/office/drawing/2014/main" xmlns="" id="{8943BDB5-7F7A-47EF-8C78-EAF11D9DF258}"/>
              </a:ext>
            </a:extLst>
          </p:cNvPr>
          <p:cNvSpPr>
            <a:spLocks noGrp="1"/>
          </p:cNvSpPr>
          <p:nvPr>
            <p:ph sz="quarter" idx="13"/>
          </p:nvPr>
        </p:nvSpPr>
        <p:spPr/>
        <p:txBody>
          <a:bodyPr/>
          <a:lstStyle/>
          <a:p>
            <a:pPr marL="0" indent="0">
              <a:buNone/>
              <a:defRPr/>
            </a:pPr>
            <a:r>
              <a:rPr lang="en-US" dirty="0">
                <a:ea typeface="ヒラギノ角ゴ Pro W3" charset="0"/>
                <a:cs typeface="ヒラギノ角ゴ Pro W3" charset="0"/>
              </a:rPr>
              <a:t>We can also classify markets by the maturity of the securities:</a:t>
            </a:r>
          </a:p>
          <a:p>
            <a:pPr marL="432000" indent="-432000">
              <a:buFont typeface="Times" charset="0"/>
              <a:buAutoNum type="arabicPeriod"/>
              <a:defRPr/>
            </a:pPr>
            <a:r>
              <a:rPr lang="en-US" dirty="0">
                <a:ea typeface="ヒラギノ角ゴ Pro W3" charset="0"/>
                <a:cs typeface="ヒラギノ角ゴ Pro W3" charset="0"/>
              </a:rPr>
              <a:t>Money Market: Short-Term (maturity &lt; 1 year)</a:t>
            </a:r>
          </a:p>
          <a:p>
            <a:pPr marL="432000" indent="-432000">
              <a:buFont typeface="Times" charset="0"/>
              <a:buAutoNum type="arabicPeriod"/>
              <a:defRPr/>
            </a:pPr>
            <a:r>
              <a:rPr lang="en-US" dirty="0">
                <a:ea typeface="ヒラギノ角ゴ Pro W3" charset="0"/>
                <a:cs typeface="ヒラギノ角ゴ Pro W3" charset="0"/>
              </a:rPr>
              <a:t>Capital Market: Long-Term (maturity &gt; 1 year) plus equities (no maturity)</a:t>
            </a:r>
            <a:endParaRPr lang="en-US" dirty="0"/>
          </a:p>
        </p:txBody>
      </p:sp>
    </p:spTree>
    <p:extLst>
      <p:ext uri="{BB962C8B-B14F-4D97-AF65-F5344CB8AC3E}">
        <p14:creationId xmlns:p14="http://schemas.microsoft.com/office/powerpoint/2010/main" val="1516431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a:t>
            </a:r>
            <a:endParaRPr lang="en-US" sz="2000" dirty="0"/>
          </a:p>
        </p:txBody>
      </p:sp>
      <p:sp>
        <p:nvSpPr>
          <p:cNvPr id="3" name="Content Placeholder 2">
            <a:extLst>
              <a:ext uri="{FF2B5EF4-FFF2-40B4-BE49-F238E27FC236}">
                <a16:creationId xmlns:a16="http://schemas.microsoft.com/office/drawing/2014/main" xmlns="" id="{8943BDB5-7F7A-47EF-8C78-EAF11D9DF258}"/>
              </a:ext>
            </a:extLst>
          </p:cNvPr>
          <p:cNvSpPr>
            <a:spLocks noGrp="1"/>
          </p:cNvSpPr>
          <p:nvPr>
            <p:ph sz="quarter" idx="13"/>
          </p:nvPr>
        </p:nvSpPr>
        <p:spPr>
          <a:xfrm>
            <a:off x="457200" y="1556327"/>
            <a:ext cx="7938655" cy="4586896"/>
          </a:xfrm>
        </p:spPr>
        <p:txBody>
          <a:bodyPr/>
          <a:lstStyle/>
          <a:p>
            <a:pPr marL="0" indent="0">
              <a:buNone/>
              <a:defRPr/>
            </a:pPr>
            <a:r>
              <a:rPr lang="en-US" sz="2200" dirty="0">
                <a:ea typeface="ヒラギノ角ゴ Pro W3" charset="0"/>
                <a:cs typeface="ヒラギノ角ゴ Pro W3" charset="0"/>
              </a:rPr>
              <a:t>The internationalization of markets is an important trend. The U.S. no longer dominates the world stage.</a:t>
            </a:r>
          </a:p>
          <a:p>
            <a:pPr>
              <a:defRPr/>
            </a:pPr>
            <a:r>
              <a:rPr lang="en-US" sz="2200" dirty="0">
                <a:ea typeface="ヒラギノ角ゴ Pro W3" charset="0"/>
                <a:cs typeface="ヒラギノ角ゴ Pro W3" charset="0"/>
              </a:rPr>
              <a:t>International Bond Market &amp; Eurobonds</a:t>
            </a:r>
          </a:p>
          <a:p>
            <a:pPr lvl="1"/>
            <a:r>
              <a:rPr lang="en-US" sz="2200" dirty="0">
                <a:ea typeface="ヒラギノ角ゴ Pro W3" charset="0"/>
              </a:rPr>
              <a:t>Foreign bonds</a:t>
            </a:r>
            <a:endParaRPr lang="en-US" sz="2200" dirty="0"/>
          </a:p>
          <a:p>
            <a:pPr lvl="2">
              <a:defRPr/>
            </a:pPr>
            <a:r>
              <a:rPr lang="en-US" sz="2200" dirty="0">
                <a:ea typeface="ヒラギノ角ゴ Pro W3" charset="0"/>
              </a:rPr>
              <a:t>Denominated in a foreign currency</a:t>
            </a:r>
          </a:p>
          <a:p>
            <a:pPr lvl="2">
              <a:defRPr/>
            </a:pPr>
            <a:r>
              <a:rPr lang="en-US" sz="2200" dirty="0">
                <a:ea typeface="ヒラギノ角ゴ Pro W3" charset="0"/>
              </a:rPr>
              <a:t>Targeted at a foreign market</a:t>
            </a:r>
          </a:p>
          <a:p>
            <a:pPr lvl="1"/>
            <a:r>
              <a:rPr lang="en-US" sz="2200" dirty="0">
                <a:ea typeface="ヒラギノ角ゴ Pro W3" charset="0"/>
              </a:rPr>
              <a:t>Eurobonds</a:t>
            </a:r>
            <a:endParaRPr lang="en-US" sz="2200" dirty="0"/>
          </a:p>
          <a:p>
            <a:pPr lvl="2">
              <a:defRPr/>
            </a:pPr>
            <a:r>
              <a:rPr lang="en-US" sz="2200" dirty="0">
                <a:ea typeface="ヒラギノ角ゴ Pro W3" charset="0"/>
              </a:rPr>
              <a:t>Denominated in one currency, but sold in a different market</a:t>
            </a:r>
          </a:p>
          <a:p>
            <a:pPr lvl="2">
              <a:defRPr/>
            </a:pPr>
            <a:r>
              <a:rPr lang="en-US" sz="2200" dirty="0">
                <a:ea typeface="ヒラギノ角ゴ Pro W3" charset="0"/>
              </a:rPr>
              <a:t>Now larger than U.S. corporate bond market</a:t>
            </a:r>
          </a:p>
          <a:p>
            <a:pPr lvl="2">
              <a:defRPr/>
            </a:pPr>
            <a:r>
              <a:rPr lang="en-US" sz="2200" dirty="0">
                <a:ea typeface="ヒラギノ角ゴ Pro W3" charset="0"/>
              </a:rPr>
              <a:t>Over 80% of new bonds are Eurobonds</a:t>
            </a:r>
            <a:endParaRPr lang="en-US" sz="22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395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8943BDB5-7F7A-47EF-8C78-EAF11D9DF258}"/>
              </a:ext>
            </a:extLst>
          </p:cNvPr>
          <p:cNvSpPr>
            <a:spLocks noGrp="1"/>
          </p:cNvSpPr>
          <p:nvPr>
            <p:ph sz="quarter" idx="13"/>
          </p:nvPr>
        </p:nvSpPr>
        <p:spPr/>
        <p:txBody>
          <a:bodyPr/>
          <a:lstStyle/>
          <a:p>
            <a:r>
              <a:rPr lang="en-US" altLang="en-US" dirty="0">
                <a:ea typeface="ヒラギノ角ゴ Pro W3" pitchFamily="-84" charset="-128"/>
              </a:rPr>
              <a:t>Eurocurrency Market</a:t>
            </a:r>
          </a:p>
          <a:p>
            <a:pPr lvl="1"/>
            <a:r>
              <a:rPr lang="en-US" altLang="en-US" dirty="0">
                <a:ea typeface="ヒラギノ角ゴ Pro W3" pitchFamily="-84" charset="-128"/>
              </a:rPr>
              <a:t>Foreign currency deposited outside of home country</a:t>
            </a:r>
            <a:endParaRPr lang="en-US" dirty="0"/>
          </a:p>
          <a:p>
            <a:pPr lvl="1"/>
            <a:r>
              <a:rPr lang="en-US" altLang="en-US" dirty="0">
                <a:ea typeface="ヒラギノ角ゴ Pro W3" pitchFamily="-84" charset="-128"/>
              </a:rPr>
              <a:t>Eurodollars are U.S. dollars deposited, say, London.</a:t>
            </a:r>
            <a:endParaRPr lang="en-US" dirty="0"/>
          </a:p>
          <a:p>
            <a:pPr lvl="1"/>
            <a:r>
              <a:rPr lang="en-US" altLang="en-US" dirty="0">
                <a:ea typeface="ヒラギノ角ゴ Pro W3" pitchFamily="-84" charset="-128"/>
              </a:rPr>
              <a:t>Gives U.S. borrows an alternative source for dollars.</a:t>
            </a:r>
            <a:endParaRPr lang="en-US" dirty="0"/>
          </a:p>
          <a:p>
            <a:r>
              <a:rPr lang="en-US" altLang="en-US" dirty="0">
                <a:ea typeface="ヒラギノ角ゴ Pro W3" pitchFamily="-84" charset="-128"/>
              </a:rPr>
              <a:t>World Stock Markets</a:t>
            </a:r>
          </a:p>
          <a:p>
            <a:pPr lvl="1"/>
            <a:r>
              <a:rPr lang="en-US" altLang="en-US" dirty="0">
                <a:ea typeface="ヒラギノ角ゴ Pro W3" pitchFamily="-84" charset="-128"/>
              </a:rPr>
              <a:t>U.S. stock markets are no longer always the largest—at one point, Japan</a:t>
            </a:r>
            <a:r>
              <a:rPr lang="en-US" altLang="ja-JP" noProof="0" dirty="0"/>
              <a:t>’</a:t>
            </a:r>
            <a:r>
              <a:rPr lang="en-US" altLang="ja-JP" dirty="0">
                <a:ea typeface="ヒラギノ角ゴ Pro W3" pitchFamily="-84" charset="-128"/>
              </a:rPr>
              <a:t>s was larger</a:t>
            </a:r>
            <a:endParaRPr lang="en-US" dirty="0"/>
          </a:p>
        </p:txBody>
      </p:sp>
    </p:spTree>
    <p:extLst>
      <p:ext uri="{BB962C8B-B14F-4D97-AF65-F5344CB8AC3E}">
        <p14:creationId xmlns:p14="http://schemas.microsoft.com/office/powerpoint/2010/main" val="3327417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CE4EA-9151-4B0B-AE24-6B75E1AE496B}"/>
              </a:ext>
            </a:extLst>
          </p:cNvPr>
          <p:cNvSpPr>
            <a:spLocks noGrp="1"/>
          </p:cNvSpPr>
          <p:nvPr>
            <p:ph type="title"/>
          </p:nvPr>
        </p:nvSpPr>
        <p:spPr>
          <a:xfrm>
            <a:off x="457200" y="215371"/>
            <a:ext cx="763291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8943BDB5-7F7A-47EF-8C78-EAF11D9DF258}"/>
              </a:ext>
            </a:extLst>
          </p:cNvPr>
          <p:cNvSpPr>
            <a:spLocks noGrp="1"/>
          </p:cNvSpPr>
          <p:nvPr>
            <p:ph sz="quarter" idx="13"/>
          </p:nvPr>
        </p:nvSpPr>
        <p:spPr/>
        <p:txBody>
          <a:bodyPr/>
          <a:lstStyle/>
          <a:p>
            <a:pPr marL="0" indent="0">
              <a:buNone/>
            </a:pPr>
            <a:r>
              <a:rPr lang="en-US" altLang="en-US" dirty="0">
                <a:ea typeface="ヒラギノ角ゴ Pro W3" pitchFamily="-84" charset="-128"/>
              </a:rPr>
              <a:t>As the next slide shows, the number of international stock market indexes is quite large. For many of us, the level of the Dow or the S&amp;P 500 is known. How about the Nikkei 225? Or the F</a:t>
            </a:r>
            <a:r>
              <a:rPr lang="en-US" altLang="en-US" sz="100" dirty="0">
                <a:ea typeface="ヒラギノ角ゴ Pro W3" pitchFamily="-84" charset="-128"/>
              </a:rPr>
              <a:t> </a:t>
            </a:r>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S</a:t>
            </a:r>
            <a:r>
              <a:rPr lang="en-US" altLang="en-US" sz="100" dirty="0">
                <a:ea typeface="ヒラギノ角ゴ Pro W3" pitchFamily="-84" charset="-128"/>
              </a:rPr>
              <a:t> </a:t>
            </a:r>
            <a:r>
              <a:rPr lang="en-US" altLang="en-US" dirty="0">
                <a:ea typeface="ヒラギノ角ゴ Pro W3" pitchFamily="-84" charset="-128"/>
              </a:rPr>
              <a:t>E 100? Do you know what countries these represent?</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8453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7C2DC-8406-44FB-B2D1-351F25DA544D}"/>
              </a:ext>
            </a:extLst>
          </p:cNvPr>
          <p:cNvSpPr>
            <a:spLocks noGrp="1"/>
          </p:cNvSpPr>
          <p:nvPr>
            <p:ph type="title"/>
          </p:nvPr>
        </p:nvSpPr>
        <p:spPr>
          <a:xfrm>
            <a:off x="457200" y="215371"/>
            <a:ext cx="6997485" cy="1097279"/>
          </a:xfrm>
        </p:spPr>
        <p:txBody>
          <a:bodyPr/>
          <a:lstStyle/>
          <a:p>
            <a:r>
              <a:rPr lang="en-US" altLang="en-US" sz="3200" dirty="0">
                <a:ea typeface="ヒラギノ角ゴ Pro W3" pitchFamily="-84" charset="-128"/>
              </a:rPr>
              <a:t>Internationalization of Financial Markets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2B85B50D-5814-4CED-9083-CBD0B785991E}"/>
              </a:ext>
            </a:extLst>
          </p:cNvPr>
          <p:cNvSpPr>
            <a:spLocks noGrp="1"/>
          </p:cNvSpPr>
          <p:nvPr>
            <p:ph sz="quarter" idx="13"/>
          </p:nvPr>
        </p:nvSpPr>
        <p:spPr>
          <a:xfrm>
            <a:off x="457200" y="1556327"/>
            <a:ext cx="4291781" cy="429789"/>
          </a:xfrm>
        </p:spPr>
        <p:txBody>
          <a:bodyPr/>
          <a:lstStyle/>
          <a:p>
            <a:pPr marL="432" indent="0">
              <a:buNone/>
            </a:pPr>
            <a:r>
              <a:rPr lang="en-US" sz="2000" dirty="0"/>
              <a:t>&gt; </a:t>
            </a:r>
            <a:r>
              <a:rPr lang="en-US" sz="2000" b="1" dirty="0"/>
              <a:t>Following the Financial News</a:t>
            </a:r>
          </a:p>
        </p:txBody>
      </p:sp>
      <p:graphicFrame>
        <p:nvGraphicFramePr>
          <p:cNvPr id="5" name="Table 5">
            <a:extLst>
              <a:ext uri="{FF2B5EF4-FFF2-40B4-BE49-F238E27FC236}">
                <a16:creationId xmlns:a16="http://schemas.microsoft.com/office/drawing/2014/main" xmlns="" id="{1B999446-B60D-4A43-A954-B82651D0F2CD}"/>
              </a:ext>
            </a:extLst>
          </p:cNvPr>
          <p:cNvGraphicFramePr>
            <a:graphicFrameLocks noGrp="1"/>
          </p:cNvGraphicFramePr>
          <p:nvPr>
            <p:ph sz="quarter" idx="14"/>
            <p:extLst>
              <p:ext uri="{D42A27DB-BD31-4B8C-83A1-F6EECF244321}">
                <p14:modId xmlns:p14="http://schemas.microsoft.com/office/powerpoint/2010/main" val="218842422"/>
              </p:ext>
            </p:extLst>
          </p:nvPr>
        </p:nvGraphicFramePr>
        <p:xfrm>
          <a:off x="457200" y="2143102"/>
          <a:ext cx="8229600" cy="4099356"/>
        </p:xfrm>
        <a:graphic>
          <a:graphicData uri="http://schemas.openxmlformats.org/drawingml/2006/table">
            <a:tbl>
              <a:tblPr firstRow="1" bandRow="1">
                <a:tableStyleId>{40F9630F-82C1-40B7-BC3A-925EFCFF5E92}</a:tableStyleId>
              </a:tblPr>
              <a:tblGrid>
                <a:gridCol w="4114800">
                  <a:extLst>
                    <a:ext uri="{9D8B030D-6E8A-4147-A177-3AD203B41FA5}">
                      <a16:colId xmlns:a16="http://schemas.microsoft.com/office/drawing/2014/main" xmlns="" val="3783795134"/>
                    </a:ext>
                  </a:extLst>
                </a:gridCol>
                <a:gridCol w="4114800">
                  <a:extLst>
                    <a:ext uri="{9D8B030D-6E8A-4147-A177-3AD203B41FA5}">
                      <a16:colId xmlns:a16="http://schemas.microsoft.com/office/drawing/2014/main" xmlns="" val="1058280115"/>
                    </a:ext>
                  </a:extLst>
                </a:gridCol>
              </a:tblGrid>
              <a:tr h="271969">
                <a:tc>
                  <a:txBody>
                    <a:bodyPr/>
                    <a:lstStyle/>
                    <a:p>
                      <a:pPr>
                        <a:spcBef>
                          <a:spcPts val="600"/>
                        </a:spcBef>
                      </a:pPr>
                      <a:r>
                        <a:rPr lang="en-US" sz="1400" b="1" i="0" u="none" strike="noStrike" kern="1200" baseline="0" dirty="0">
                          <a:solidFill>
                            <a:schemeClr val="tx1"/>
                          </a:solidFill>
                          <a:latin typeface="+mn-lt"/>
                          <a:ea typeface="+mn-ea"/>
                          <a:cs typeface="+mn-cs"/>
                        </a:rPr>
                        <a:t>Foreign Stock Market Indexes</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US" sz="100" dirty="0">
                          <a:solidFill>
                            <a:schemeClr val="tx1"/>
                          </a:solidFill>
                          <a:latin typeface="+mn-lt"/>
                        </a:rPr>
                        <a:t>Blank</a:t>
                      </a: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35275448"/>
                  </a:ext>
                </a:extLst>
              </a:tr>
              <a:tr h="3463679">
                <a:tc>
                  <a:txBody>
                    <a:bodyPr/>
                    <a:lstStyle/>
                    <a:p>
                      <a:pPr>
                        <a:spcBef>
                          <a:spcPts val="600"/>
                        </a:spcBef>
                      </a:pPr>
                      <a:r>
                        <a:rPr lang="en-US" sz="1400" b="0" i="0" u="none" strike="noStrike" kern="1200" baseline="0" dirty="0">
                          <a:solidFill>
                            <a:schemeClr val="tx1"/>
                          </a:solidFill>
                          <a:latin typeface="+mn-lt"/>
                          <a:ea typeface="+mn-ea"/>
                          <a:cs typeface="+mn-cs"/>
                        </a:rPr>
                        <a:t>Foreign stock market indexes are published daily in newspapers and Internet sites such as </a:t>
                      </a:r>
                      <a:r>
                        <a:rPr lang="en-US" sz="1400" b="0" i="0" u="none" strike="noStrike" kern="1200" baseline="0" dirty="0">
                          <a:solidFill>
                            <a:schemeClr val="tx1"/>
                          </a:solidFill>
                          <a:latin typeface="+mn-lt"/>
                          <a:ea typeface="+mn-ea"/>
                          <a:cs typeface="+mn-cs"/>
                          <a:hlinkClick r:id="rId2" tooltip="https://www.finance.yahoo.com/"/>
                        </a:rPr>
                        <a:t>http://www.finance.yahoo.com/</a:t>
                      </a:r>
                      <a:r>
                        <a:rPr lang="en-US" sz="1400" b="0" i="0" u="none" strike="noStrike" kern="1200" baseline="0" dirty="0">
                          <a:solidFill>
                            <a:schemeClr val="tx1"/>
                          </a:solidFill>
                          <a:latin typeface="+mn-lt"/>
                          <a:ea typeface="+mn-ea"/>
                          <a:cs typeface="+mn-cs"/>
                        </a:rPr>
                        <a:t> .</a:t>
                      </a:r>
                    </a:p>
                    <a:p>
                      <a:pPr>
                        <a:spcBef>
                          <a:spcPts val="600"/>
                        </a:spcBef>
                      </a:pPr>
                      <a:r>
                        <a:rPr lang="en-US" sz="1400" b="0" i="0" u="none" strike="noStrike" kern="1200" baseline="0" dirty="0">
                          <a:solidFill>
                            <a:schemeClr val="tx1"/>
                          </a:solidFill>
                          <a:latin typeface="+mn-lt"/>
                          <a:ea typeface="+mn-ea"/>
                          <a:cs typeface="+mn-cs"/>
                        </a:rPr>
                        <a:t>The most important of these stock market indices are:</a:t>
                      </a:r>
                    </a:p>
                    <a:p>
                      <a:pPr>
                        <a:spcBef>
                          <a:spcPts val="600"/>
                        </a:spcBef>
                      </a:pPr>
                      <a:r>
                        <a:rPr lang="en-US" sz="1400" b="1" i="0" u="none" strike="noStrike" kern="1200" baseline="0" dirty="0">
                          <a:solidFill>
                            <a:schemeClr val="tx1"/>
                          </a:solidFill>
                          <a:latin typeface="+mn-lt"/>
                          <a:ea typeface="+mn-ea"/>
                          <a:cs typeface="+mn-cs"/>
                        </a:rPr>
                        <a:t>Dow Jones Industrial Average (D</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J</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I</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 </a:t>
                      </a:r>
                      <a:r>
                        <a:rPr lang="en-US" sz="1400" b="0" i="0" u="none" strike="noStrike" kern="1200" baseline="0" dirty="0">
                          <a:solidFill>
                            <a:schemeClr val="tx1"/>
                          </a:solidFill>
                          <a:latin typeface="+mn-lt"/>
                          <a:ea typeface="+mn-ea"/>
                          <a:cs typeface="+mn-cs"/>
                        </a:rPr>
                        <a:t>An index of the 30 largest publicly traded corporations in the United States maintained by the Dow Jones Corporation.</a:t>
                      </a:r>
                    </a:p>
                    <a:p>
                      <a:pPr>
                        <a:spcBef>
                          <a:spcPts val="600"/>
                        </a:spcBef>
                      </a:pPr>
                      <a:r>
                        <a:rPr lang="en-US" sz="1400" b="1" i="0" u="none" strike="noStrike" kern="1200" baseline="0" dirty="0">
                          <a:solidFill>
                            <a:schemeClr val="tx1"/>
                          </a:solidFill>
                          <a:latin typeface="+mn-lt"/>
                          <a:ea typeface="+mn-ea"/>
                          <a:cs typeface="+mn-cs"/>
                        </a:rPr>
                        <a:t>S&amp;P 500 </a:t>
                      </a:r>
                      <a:r>
                        <a:rPr lang="en-US" sz="1400" b="0" i="0" u="none" strike="noStrike" kern="1200" baseline="0" dirty="0">
                          <a:solidFill>
                            <a:schemeClr val="tx1"/>
                          </a:solidFill>
                          <a:latin typeface="+mn-lt"/>
                          <a:ea typeface="+mn-ea"/>
                          <a:cs typeface="+mn-cs"/>
                        </a:rPr>
                        <a:t>An index of 500 of the largest companies traded in the United States maintained by Standard &amp; Poor’s.</a:t>
                      </a:r>
                    </a:p>
                    <a:p>
                      <a:pPr>
                        <a:spcBef>
                          <a:spcPts val="600"/>
                        </a:spcBef>
                      </a:pPr>
                      <a:r>
                        <a:rPr lang="en-US" sz="1400" b="1" i="0" u="none" strike="noStrike" kern="1200" baseline="0" dirty="0">
                          <a:solidFill>
                            <a:schemeClr val="tx1"/>
                          </a:solidFill>
                          <a:latin typeface="+mn-lt"/>
                          <a:ea typeface="+mn-ea"/>
                          <a:cs typeface="+mn-cs"/>
                        </a:rPr>
                        <a:t>Nasdaq Composite </a:t>
                      </a:r>
                      <a:r>
                        <a:rPr lang="en-US" sz="1400" b="0" i="0" u="none" strike="noStrike" kern="1200" baseline="0" dirty="0">
                          <a:solidFill>
                            <a:schemeClr val="tx1"/>
                          </a:solidFill>
                          <a:latin typeface="+mn-lt"/>
                          <a:ea typeface="+mn-ea"/>
                          <a:cs typeface="+mn-cs"/>
                        </a:rPr>
                        <a:t>An index for all the stocks that trade on the Nasdaq stock market, where most of the technology stocks in the United States are traded.</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pPr>
                      <a:r>
                        <a:rPr lang="en-US" sz="1400" b="1" i="0" u="none" strike="noStrike" kern="1200" baseline="0" dirty="0">
                          <a:solidFill>
                            <a:schemeClr val="tx1"/>
                          </a:solidFill>
                          <a:latin typeface="+mn-lt"/>
                          <a:ea typeface="+mn-ea"/>
                          <a:cs typeface="+mn-cs"/>
                        </a:rPr>
                        <a:t>F</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T</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S</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E 100 </a:t>
                      </a:r>
                      <a:r>
                        <a:rPr lang="en-US" sz="1400" b="0" i="0" u="none" strike="noStrike" kern="1200" baseline="0" dirty="0">
                          <a:solidFill>
                            <a:schemeClr val="tx1"/>
                          </a:solidFill>
                          <a:latin typeface="+mn-lt"/>
                          <a:ea typeface="+mn-ea"/>
                          <a:cs typeface="+mn-cs"/>
                        </a:rPr>
                        <a:t>An index of the 100 most highly capitalized U</a:t>
                      </a:r>
                      <a:r>
                        <a:rPr lang="en-US" sz="100" b="0"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K companies listed on the London Stock Exchange.</a:t>
                      </a:r>
                    </a:p>
                    <a:p>
                      <a:pPr>
                        <a:spcBef>
                          <a:spcPts val="600"/>
                        </a:spcBef>
                      </a:pPr>
                      <a:r>
                        <a:rPr lang="en-US" sz="1400" b="1" i="0" u="none" strike="noStrike" kern="1200" baseline="0" dirty="0">
                          <a:solidFill>
                            <a:schemeClr val="tx1"/>
                          </a:solidFill>
                          <a:latin typeface="+mn-lt"/>
                          <a:ea typeface="+mn-ea"/>
                          <a:cs typeface="+mn-cs"/>
                        </a:rPr>
                        <a:t>D</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X </a:t>
                      </a:r>
                      <a:r>
                        <a:rPr lang="en-US" sz="1400" b="0" i="0" u="none" strike="noStrike" kern="1200" baseline="0" dirty="0">
                          <a:solidFill>
                            <a:schemeClr val="tx1"/>
                          </a:solidFill>
                          <a:latin typeface="+mn-lt"/>
                          <a:ea typeface="+mn-ea"/>
                          <a:cs typeface="+mn-cs"/>
                        </a:rPr>
                        <a:t>An index of the 30 largest German companies trading on the Frankfurt Stock Exchange.</a:t>
                      </a:r>
                    </a:p>
                    <a:p>
                      <a:pPr>
                        <a:spcBef>
                          <a:spcPts val="600"/>
                        </a:spcBef>
                      </a:pPr>
                      <a:r>
                        <a:rPr lang="en-US" sz="1400" b="1" i="0" u="none" strike="noStrike" kern="1200" baseline="0" dirty="0">
                          <a:solidFill>
                            <a:schemeClr val="tx1"/>
                          </a:solidFill>
                          <a:latin typeface="+mn-lt"/>
                          <a:ea typeface="+mn-ea"/>
                          <a:cs typeface="+mn-cs"/>
                        </a:rPr>
                        <a:t>C</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A</a:t>
                      </a:r>
                      <a:r>
                        <a:rPr lang="en-US" sz="1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C 40 </a:t>
                      </a:r>
                      <a:r>
                        <a:rPr lang="en-US" sz="1400" b="0" i="0" u="none" strike="noStrike" kern="1200" baseline="0" dirty="0">
                          <a:solidFill>
                            <a:schemeClr val="tx1"/>
                          </a:solidFill>
                          <a:latin typeface="+mn-lt"/>
                          <a:ea typeface="+mn-ea"/>
                          <a:cs typeface="+mn-cs"/>
                        </a:rPr>
                        <a:t>An index of the largest 40 French companies traded on Euronext Paris.</a:t>
                      </a:r>
                    </a:p>
                    <a:p>
                      <a:pPr>
                        <a:spcBef>
                          <a:spcPts val="600"/>
                        </a:spcBef>
                      </a:pPr>
                      <a:r>
                        <a:rPr lang="en-US" sz="1400" b="1" i="0" u="none" strike="noStrike" kern="1200" baseline="0" dirty="0">
                          <a:solidFill>
                            <a:schemeClr val="tx1"/>
                          </a:solidFill>
                          <a:latin typeface="+mn-lt"/>
                          <a:ea typeface="+mn-ea"/>
                          <a:cs typeface="+mn-cs"/>
                        </a:rPr>
                        <a:t>Hang Seng </a:t>
                      </a:r>
                      <a:r>
                        <a:rPr lang="en-US" sz="1400" b="0" i="0" u="none" strike="noStrike" kern="1200" baseline="0" dirty="0">
                          <a:solidFill>
                            <a:schemeClr val="tx1"/>
                          </a:solidFill>
                          <a:latin typeface="+mn-lt"/>
                          <a:ea typeface="+mn-ea"/>
                          <a:cs typeface="+mn-cs"/>
                        </a:rPr>
                        <a:t>An index of the largest companies traded on the Hong Kong stock markets.</a:t>
                      </a:r>
                    </a:p>
                    <a:p>
                      <a:pPr>
                        <a:spcBef>
                          <a:spcPts val="600"/>
                        </a:spcBef>
                      </a:pPr>
                      <a:r>
                        <a:rPr lang="en-US" sz="1400" b="1" i="0" u="none" strike="noStrike" kern="1200" baseline="0" dirty="0">
                          <a:solidFill>
                            <a:schemeClr val="tx1"/>
                          </a:solidFill>
                          <a:latin typeface="+mn-lt"/>
                          <a:ea typeface="+mn-ea"/>
                          <a:cs typeface="+mn-cs"/>
                        </a:rPr>
                        <a:t>Strait Times </a:t>
                      </a:r>
                      <a:r>
                        <a:rPr lang="en-US" sz="1400" b="0" i="0" u="none" strike="noStrike" kern="1200" baseline="0" dirty="0">
                          <a:solidFill>
                            <a:schemeClr val="tx1"/>
                          </a:solidFill>
                          <a:latin typeface="+mn-lt"/>
                          <a:ea typeface="+mn-ea"/>
                          <a:cs typeface="+mn-cs"/>
                        </a:rPr>
                        <a:t>An index of the largest 30 companies traded on the Singapore Exchange.</a:t>
                      </a:r>
                      <a:endParaRPr lang="en-US" sz="1400" dirty="0">
                        <a:latin typeface="+mn-lt"/>
                      </a:endParaRPr>
                    </a:p>
                  </a:txBody>
                  <a:tcPr marL="87989" marR="87989" marT="41859" marB="418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16265135"/>
                  </a:ext>
                </a:extLst>
              </a:tr>
            </a:tbl>
          </a:graphicData>
        </a:graphic>
      </p:graphicFrame>
    </p:spTree>
    <p:extLst>
      <p:ext uri="{BB962C8B-B14F-4D97-AF65-F5344CB8AC3E}">
        <p14:creationId xmlns:p14="http://schemas.microsoft.com/office/powerpoint/2010/main" val="2469350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400" dirty="0">
                <a:ea typeface="ヒラギノ角ゴ Pro W3" pitchFamily="-84" charset="-128"/>
              </a:rPr>
              <a:t>Global Perspective: Relative Decline of U.S. Capital Markets</a:t>
            </a:r>
            <a:endParaRPr lang="en-US"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312650"/>
            <a:ext cx="8077200" cy="4830573"/>
          </a:xfrm>
        </p:spPr>
        <p:txBody>
          <a:bodyPr/>
          <a:lstStyle/>
          <a:p>
            <a:r>
              <a:rPr lang="en-US" altLang="en-US" sz="2000" dirty="0">
                <a:ea typeface="ヒラギノ角ゴ Pro W3" pitchFamily="-84" charset="-128"/>
              </a:rPr>
              <a:t>The U.S. has lost its dominance in many industries: automobiles and consumer electronics, to name a few.</a:t>
            </a:r>
          </a:p>
          <a:p>
            <a:r>
              <a:rPr lang="en-US" altLang="en-US" sz="2000" dirty="0">
                <a:ea typeface="ヒラギノ角ゴ Pro W3" pitchFamily="-84" charset="-128"/>
              </a:rPr>
              <a:t>A similar trend appears at work for U.S. financial markets, as London and Hong Kong compete. Indeed, many U.S. firms use these markets over the U.S.</a:t>
            </a:r>
          </a:p>
          <a:p>
            <a:pPr marL="609600" indent="-609600">
              <a:buNone/>
              <a:defRPr/>
            </a:pPr>
            <a:r>
              <a:rPr lang="en-US" sz="2000" dirty="0"/>
              <a:t>Why?</a:t>
            </a:r>
          </a:p>
          <a:p>
            <a:pPr marL="432000" indent="-432000">
              <a:buFont typeface="Times"/>
              <a:buAutoNum type="arabicPeriod"/>
              <a:defRPr/>
            </a:pPr>
            <a:r>
              <a:rPr lang="en-US" sz="2000" dirty="0"/>
              <a:t>New technology in foreign exchanges</a:t>
            </a:r>
          </a:p>
          <a:p>
            <a:pPr marL="432000" indent="-432000">
              <a:buFont typeface="Times"/>
              <a:buAutoNum type="arabicPeriod"/>
              <a:defRPr/>
            </a:pPr>
            <a:r>
              <a:rPr lang="en-US" sz="2000" dirty="0"/>
              <a:t>9–11 made U.S. regulations tighter</a:t>
            </a:r>
          </a:p>
          <a:p>
            <a:pPr marL="432000" indent="-432000">
              <a:buFont typeface="Times"/>
              <a:buAutoNum type="arabicPeriod"/>
              <a:defRPr/>
            </a:pPr>
            <a:r>
              <a:rPr lang="en-US" sz="2000" dirty="0"/>
              <a:t>Greater risk of lawsuit in the U.S.</a:t>
            </a:r>
          </a:p>
          <a:p>
            <a:pPr marL="432000" indent="-432000">
              <a:buFont typeface="Times"/>
              <a:buAutoNum type="arabicPeriod"/>
              <a:defRPr/>
            </a:pPr>
            <a:r>
              <a:rPr lang="en-US" sz="2000" dirty="0"/>
              <a:t>Sarbanes-Oxley has increased the cost of being a U.S.-listed public company</a:t>
            </a:r>
          </a:p>
          <a:p>
            <a:endParaRPr lang="en-US" sz="2000" dirty="0"/>
          </a:p>
        </p:txBody>
      </p:sp>
    </p:spTree>
    <p:extLst>
      <p:ext uri="{BB962C8B-B14F-4D97-AF65-F5344CB8AC3E}">
        <p14:creationId xmlns:p14="http://schemas.microsoft.com/office/powerpoint/2010/main" val="1023900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E3F3A-2751-4AD5-B947-97C2C37DC7EB}"/>
              </a:ext>
            </a:extLst>
          </p:cNvPr>
          <p:cNvSpPr>
            <a:spLocks noGrp="1"/>
          </p:cNvSpPr>
          <p:nvPr>
            <p:ph type="title"/>
          </p:nvPr>
        </p:nvSpPr>
        <p:spPr/>
        <p:txBody>
          <a:bodyPr/>
          <a:lstStyle/>
          <a:p>
            <a:r>
              <a:rPr lang="en-US" altLang="en-US" sz="3200" dirty="0"/>
              <a:t>The Top Part of Figure 2.1—Indirect Finance</a:t>
            </a:r>
            <a:endParaRPr lang="en-US" sz="3200" dirty="0"/>
          </a:p>
        </p:txBody>
      </p:sp>
      <p:pic>
        <p:nvPicPr>
          <p:cNvPr id="6" name="Content Placeholder 5" descr="A diagram shows flow of funds through the financial system. For long description in Notes pane, press F6.">
            <a:extLst>
              <a:ext uri="{FF2B5EF4-FFF2-40B4-BE49-F238E27FC236}">
                <a16:creationId xmlns:a16="http://schemas.microsoft.com/office/drawing/2014/main" xmlns="" id="{53C719FC-C591-4AA2-9585-EA7142D0B011}"/>
              </a:ext>
            </a:extLst>
          </p:cNvPr>
          <p:cNvPicPr>
            <a:picLocks noGrp="1" noChangeAspect="1"/>
          </p:cNvPicPr>
          <p:nvPr>
            <p:ph sz="quarter" idx="13"/>
          </p:nvPr>
        </p:nvPicPr>
        <p:blipFill>
          <a:blip r:embed="rId3"/>
          <a:stretch>
            <a:fillRect/>
          </a:stretch>
        </p:blipFill>
        <p:spPr>
          <a:xfrm>
            <a:off x="1707234" y="1522448"/>
            <a:ext cx="5692589" cy="3632530"/>
          </a:xfrm>
          <a:prstGeom prst="rect">
            <a:avLst/>
          </a:prstGeom>
        </p:spPr>
      </p:pic>
      <p:sp>
        <p:nvSpPr>
          <p:cNvPr id="4" name="Content Placeholder 3">
            <a:extLst>
              <a:ext uri="{FF2B5EF4-FFF2-40B4-BE49-F238E27FC236}">
                <a16:creationId xmlns:a16="http://schemas.microsoft.com/office/drawing/2014/main" xmlns="" id="{99C18853-BD60-452C-877A-60973B6E36C3}"/>
              </a:ext>
            </a:extLst>
          </p:cNvPr>
          <p:cNvSpPr>
            <a:spLocks noGrp="1"/>
          </p:cNvSpPr>
          <p:nvPr>
            <p:ph sz="quarter" idx="14"/>
          </p:nvPr>
        </p:nvSpPr>
        <p:spPr>
          <a:xfrm>
            <a:off x="457200" y="5208672"/>
            <a:ext cx="8229600" cy="1119367"/>
          </a:xfrm>
        </p:spPr>
        <p:txBody>
          <a:bodyPr/>
          <a:lstStyle/>
          <a:p>
            <a:pPr marL="432" indent="0">
              <a:buNone/>
            </a:pPr>
            <a:r>
              <a:rPr lang="en-US" sz="1600" noProof="0" dirty="0"/>
              <a:t>The arrows show that funds flow from lender-savers to borrower-spenders via two routes: </a:t>
            </a:r>
            <a:r>
              <a:rPr lang="en-US" sz="1600" b="1" noProof="0" dirty="0"/>
              <a:t>direct finance</a:t>
            </a:r>
            <a:r>
              <a:rPr lang="en-US" sz="1600" noProof="0" dirty="0"/>
              <a:t>, in which borrowers borrow funds directly from financial markets by selling securities, and </a:t>
            </a:r>
            <a:r>
              <a:rPr lang="en-US" sz="1600" b="1" noProof="0" dirty="0"/>
              <a:t>indirect finance</a:t>
            </a:r>
            <a:r>
              <a:rPr lang="en-US" sz="1600" noProof="0" dirty="0"/>
              <a:t>, in which a financial intermediary borrows funds from lender-savers and then uses these funds to make loans to borrower-spenders.</a:t>
            </a:r>
          </a:p>
        </p:txBody>
      </p:sp>
    </p:spTree>
    <p:extLst>
      <p:ext uri="{BB962C8B-B14F-4D97-AF65-F5344CB8AC3E}">
        <p14:creationId xmlns:p14="http://schemas.microsoft.com/office/powerpoint/2010/main" val="425833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endParaRPr lang="en-US" sz="2000"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312650"/>
            <a:ext cx="8229600" cy="4830573"/>
          </a:xfrm>
        </p:spPr>
        <p:txBody>
          <a:bodyPr/>
          <a:lstStyle/>
          <a:p>
            <a:pPr marL="342900" indent="-342900">
              <a:spcBef>
                <a:spcPct val="30000"/>
              </a:spcBef>
              <a:buClr>
                <a:schemeClr val="tx2"/>
              </a:buClr>
            </a:pPr>
            <a:r>
              <a:rPr lang="en-US" altLang="en-US" dirty="0"/>
              <a:t>Instead of savers lending/investing directly with borrowers, a financial intermediary (such as a bank) plays as the middleman:</a:t>
            </a:r>
          </a:p>
          <a:p>
            <a:pPr marL="742518" lvl="1"/>
            <a:r>
              <a:rPr lang="en-US" altLang="en-US" sz="1800" dirty="0"/>
              <a:t>the intermediary obtains funds from savers</a:t>
            </a:r>
          </a:p>
          <a:p>
            <a:pPr marL="742518" lvl="1"/>
            <a:r>
              <a:rPr lang="en-US" altLang="en-US" sz="1800" dirty="0"/>
              <a:t>the intermediary then makes loans/investments with borrowers</a:t>
            </a:r>
            <a:endParaRPr lang="en-US" sz="1800" dirty="0"/>
          </a:p>
          <a:p>
            <a:pPr marL="255600"/>
            <a:r>
              <a:rPr lang="en-US" altLang="en-US" noProof="0" dirty="0"/>
              <a:t>This process, called financial intermediation, is actually the primary means of moving funds from lenders to borrowers.</a:t>
            </a:r>
          </a:p>
          <a:p>
            <a:pPr marL="255600"/>
            <a:r>
              <a:rPr lang="en-US" altLang="en-US" noProof="0" dirty="0"/>
              <a:t>More important source of finance than securities markets (such as stocks)</a:t>
            </a:r>
          </a:p>
          <a:p>
            <a:pPr marL="255600"/>
            <a:r>
              <a:rPr lang="en-US" altLang="en-US" noProof="0" dirty="0"/>
              <a:t>Needed because of transactions costs, risk sharing, and asymmetric information</a:t>
            </a:r>
          </a:p>
          <a:p>
            <a:pPr marL="342900" indent="-342900">
              <a:spcBef>
                <a:spcPct val="30000"/>
              </a:spcBef>
              <a:buClr>
                <a:schemeClr val="tx2"/>
              </a:buClr>
            </a:pPr>
            <a:endParaRPr lang="en-US" altLang="en-US" dirty="0"/>
          </a:p>
        </p:txBody>
      </p:sp>
    </p:spTree>
    <p:extLst>
      <p:ext uri="{BB962C8B-B14F-4D97-AF65-F5344CB8AC3E}">
        <p14:creationId xmlns:p14="http://schemas.microsoft.com/office/powerpoint/2010/main" val="3527122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556327"/>
            <a:ext cx="3210232" cy="577273"/>
          </a:xfrm>
        </p:spPr>
        <p:txBody>
          <a:bodyPr/>
          <a:lstStyle/>
          <a:p>
            <a:r>
              <a:rPr lang="en-US" altLang="en-US" dirty="0">
                <a:ea typeface="ヒラギノ角ゴ Pro W3" pitchFamily="-84" charset="-128"/>
              </a:rPr>
              <a:t>Transactions Costs</a:t>
            </a:r>
          </a:p>
        </p:txBody>
      </p:sp>
      <p:sp>
        <p:nvSpPr>
          <p:cNvPr id="4" name="Content Placeholder 3">
            <a:extLst>
              <a:ext uri="{FF2B5EF4-FFF2-40B4-BE49-F238E27FC236}">
                <a16:creationId xmlns:a16="http://schemas.microsoft.com/office/drawing/2014/main" xmlns="" id="{75BB892A-34D4-47C4-80E8-5BDD93E20B35}"/>
              </a:ext>
            </a:extLst>
          </p:cNvPr>
          <p:cNvSpPr>
            <a:spLocks noGrp="1"/>
          </p:cNvSpPr>
          <p:nvPr>
            <p:ph sz="quarter" idx="14"/>
          </p:nvPr>
        </p:nvSpPr>
        <p:spPr>
          <a:xfrm>
            <a:off x="457200" y="2178113"/>
            <a:ext cx="8229600" cy="1792405"/>
          </a:xfrm>
        </p:spPr>
        <p:txBody>
          <a:bodyPr/>
          <a:lstStyle/>
          <a:p>
            <a:pPr marL="741600" lvl="1" indent="-428400">
              <a:buFont typeface="+mj-lt"/>
              <a:buAutoNum type="arabicPeriod"/>
            </a:pPr>
            <a:r>
              <a:rPr lang="en-US" noProof="0" dirty="0"/>
              <a:t>Financial intermediaries make profits by reducing transactions costs</a:t>
            </a:r>
          </a:p>
          <a:p>
            <a:pPr marL="741600" lvl="1" indent="-428400">
              <a:buFont typeface="+mj-lt"/>
              <a:buAutoNum type="arabicPeriod"/>
            </a:pPr>
            <a:r>
              <a:rPr lang="en-US" noProof="0" dirty="0"/>
              <a:t>Reduce transactions costs by developing expertise and taking advantage of economies of scale</a:t>
            </a:r>
          </a:p>
        </p:txBody>
      </p:sp>
    </p:spTree>
    <p:extLst>
      <p:ext uri="{BB962C8B-B14F-4D97-AF65-F5344CB8AC3E}">
        <p14:creationId xmlns:p14="http://schemas.microsoft.com/office/powerpoint/2010/main" val="1154151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200" dirty="0">
                <a:ea typeface="ヒラギノ角ゴ Pro W3" pitchFamily="-84" charset="-128"/>
              </a:rPr>
              <a:t>Function of Financial Intermediaries: Indirect Finance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556327"/>
            <a:ext cx="8113363" cy="1636324"/>
          </a:xfrm>
        </p:spPr>
        <p:txBody>
          <a:bodyPr/>
          <a:lstStyle/>
          <a:p>
            <a:r>
              <a:rPr lang="en-US" altLang="en-US" dirty="0">
                <a:ea typeface="ヒラギノ角ゴ Pro W3" pitchFamily="-84" charset="-128"/>
              </a:rPr>
              <a:t>A financial intermediary</a:t>
            </a:r>
            <a:r>
              <a:rPr lang="en-US" altLang="ja-JP" noProof="0" dirty="0"/>
              <a:t>’</a:t>
            </a:r>
            <a:r>
              <a:rPr lang="en-US" altLang="ja-JP" dirty="0">
                <a:ea typeface="ヒラギノ角ゴ Pro W3" pitchFamily="-84" charset="-128"/>
              </a:rPr>
              <a:t>s low transaction costs mean that it can provide its customers with </a:t>
            </a:r>
            <a:r>
              <a:rPr lang="en-US" altLang="ja-JP" b="1" dirty="0">
                <a:ea typeface="ヒラギノ角ゴ Pro W3" pitchFamily="-84" charset="-128"/>
              </a:rPr>
              <a:t>liquidity services</a:t>
            </a:r>
            <a:r>
              <a:rPr lang="en-US" altLang="ja-JP" dirty="0">
                <a:ea typeface="ヒラギノ角ゴ Pro W3" pitchFamily="-84" charset="-128"/>
              </a:rPr>
              <a:t>, services that make it easier for customers to conduct transactions</a:t>
            </a:r>
          </a:p>
        </p:txBody>
      </p:sp>
      <p:sp>
        <p:nvSpPr>
          <p:cNvPr id="4" name="Content Placeholder 3">
            <a:extLst>
              <a:ext uri="{FF2B5EF4-FFF2-40B4-BE49-F238E27FC236}">
                <a16:creationId xmlns:a16="http://schemas.microsoft.com/office/drawing/2014/main" xmlns="" id="{75BB892A-34D4-47C4-80E8-5BDD93E20B35}"/>
              </a:ext>
            </a:extLst>
          </p:cNvPr>
          <p:cNvSpPr>
            <a:spLocks noGrp="1"/>
          </p:cNvSpPr>
          <p:nvPr>
            <p:ph sz="quarter" idx="14"/>
          </p:nvPr>
        </p:nvSpPr>
        <p:spPr>
          <a:xfrm>
            <a:off x="457200" y="3310472"/>
            <a:ext cx="8113363" cy="2126077"/>
          </a:xfrm>
        </p:spPr>
        <p:txBody>
          <a:bodyPr/>
          <a:lstStyle/>
          <a:p>
            <a:pPr marL="741600" lvl="1" indent="-428400">
              <a:buFont typeface="+mj-lt"/>
              <a:buAutoNum type="arabicPeriod"/>
            </a:pPr>
            <a:r>
              <a:rPr lang="en-US" noProof="0" dirty="0"/>
              <a:t>Banks provide depositors with checking accounts that enable them to pay their bills easily</a:t>
            </a:r>
          </a:p>
          <a:p>
            <a:pPr marL="741600" lvl="1" indent="-428400">
              <a:buFont typeface="+mj-lt"/>
              <a:buAutoNum type="arabicPeriod"/>
            </a:pPr>
            <a:r>
              <a:rPr lang="en-US" noProof="0" dirty="0"/>
              <a:t>Depositors can earn interest on checking and savings accounts and yet still convert them into goods and services whenever necessary</a:t>
            </a:r>
          </a:p>
        </p:txBody>
      </p:sp>
    </p:spTree>
    <p:extLst>
      <p:ext uri="{BB962C8B-B14F-4D97-AF65-F5344CB8AC3E}">
        <p14:creationId xmlns:p14="http://schemas.microsoft.com/office/powerpoint/2010/main" val="297900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E8B2D-2F38-45B8-B7C2-2ACE50A1BFC3}"/>
              </a:ext>
            </a:extLst>
          </p:cNvPr>
          <p:cNvSpPr>
            <a:spLocks noGrp="1"/>
          </p:cNvSpPr>
          <p:nvPr>
            <p:ph type="title"/>
          </p:nvPr>
        </p:nvSpPr>
        <p:spPr/>
        <p:txBody>
          <a:bodyPr/>
          <a:lstStyle/>
          <a:p>
            <a:r>
              <a:rPr lang="en-US" dirty="0">
                <a:ea typeface="ヒラギノ角ゴ Pro W3" charset="0"/>
              </a:rPr>
              <a:t>Why Study Financial Markets?</a:t>
            </a:r>
            <a:r>
              <a:rPr lang="en-US" b="0" dirty="0">
                <a:ea typeface="ヒラギノ角ゴ Pro W3" charset="0"/>
              </a:rPr>
              <a:t> </a:t>
            </a:r>
            <a:endParaRPr lang="en-IN" dirty="0"/>
          </a:p>
        </p:txBody>
      </p:sp>
      <p:sp>
        <p:nvSpPr>
          <p:cNvPr id="3" name="Content Placeholder 2">
            <a:extLst>
              <a:ext uri="{FF2B5EF4-FFF2-40B4-BE49-F238E27FC236}">
                <a16:creationId xmlns:a16="http://schemas.microsoft.com/office/drawing/2014/main" xmlns="" id="{1D389875-24F4-4713-9CC1-C2466C7234CB}"/>
              </a:ext>
            </a:extLst>
          </p:cNvPr>
          <p:cNvSpPr>
            <a:spLocks noGrp="1"/>
          </p:cNvSpPr>
          <p:nvPr>
            <p:ph sz="quarter" idx="13"/>
          </p:nvPr>
        </p:nvSpPr>
        <p:spPr/>
        <p:txBody>
          <a:bodyPr/>
          <a:lstStyle/>
          <a:p>
            <a:pPr marL="0" indent="0">
              <a:buNone/>
              <a:defRPr/>
            </a:pPr>
            <a:r>
              <a:rPr lang="en-US" dirty="0"/>
              <a:t>Financial markets are crucial in our economy.</a:t>
            </a:r>
          </a:p>
          <a:p>
            <a:pPr marL="432000" indent="-432000">
              <a:buFont typeface="Times" pitchFamily="1" charset="0"/>
              <a:buAutoNum type="arabicPeriod"/>
              <a:defRPr/>
            </a:pPr>
            <a:r>
              <a:rPr lang="en-US" dirty="0"/>
              <a:t>Channel funds from savers to investors, promoting economic efficiency.</a:t>
            </a:r>
          </a:p>
          <a:p>
            <a:pPr marL="432000" indent="-432000">
              <a:buFont typeface="Times" pitchFamily="1" charset="0"/>
              <a:buAutoNum type="arabicPeriod"/>
              <a:defRPr/>
            </a:pPr>
            <a:r>
              <a:rPr lang="en-US" dirty="0"/>
              <a:t>Market activity affects: personal wealth, business firms, and economy</a:t>
            </a:r>
          </a:p>
          <a:p>
            <a:pPr marL="0" indent="0">
              <a:buNone/>
              <a:defRPr/>
            </a:pPr>
            <a:r>
              <a:rPr lang="en-US" dirty="0"/>
              <a:t>Well functioning financial markets are key factors in producing high economic growth.</a:t>
            </a:r>
          </a:p>
          <a:p>
            <a:pPr marL="432000" indent="-432000">
              <a:buFont typeface="Times" pitchFamily="1" charset="0"/>
              <a:buAutoNum type="arabicPeriod"/>
              <a:defRPr/>
            </a:pPr>
            <a:endParaRPr lang="en-US" dirty="0"/>
          </a:p>
        </p:txBody>
      </p:sp>
    </p:spTree>
    <p:extLst>
      <p:ext uri="{BB962C8B-B14F-4D97-AF65-F5344CB8AC3E}">
        <p14:creationId xmlns:p14="http://schemas.microsoft.com/office/powerpoint/2010/main" val="1818783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2EB5-4265-4C13-BDF2-E05BA9BA33EE}"/>
              </a:ext>
            </a:extLst>
          </p:cNvPr>
          <p:cNvSpPr>
            <a:spLocks noGrp="1"/>
          </p:cNvSpPr>
          <p:nvPr>
            <p:ph type="title"/>
          </p:nvPr>
        </p:nvSpPr>
        <p:spPr>
          <a:xfrm>
            <a:off x="457199" y="215371"/>
            <a:ext cx="8516319" cy="1097279"/>
          </a:xfrm>
        </p:spPr>
        <p:txBody>
          <a:bodyPr/>
          <a:lstStyle/>
          <a:p>
            <a:r>
              <a:rPr lang="en-US" sz="3000" noProof="0" dirty="0"/>
              <a:t>Global: The Importance of Financial Intermediaries Relative to Securities Markets</a:t>
            </a:r>
          </a:p>
        </p:txBody>
      </p:sp>
      <p:sp>
        <p:nvSpPr>
          <p:cNvPr id="3" name="Content Placeholder 2">
            <a:extLst>
              <a:ext uri="{FF2B5EF4-FFF2-40B4-BE49-F238E27FC236}">
                <a16:creationId xmlns:a16="http://schemas.microsoft.com/office/drawing/2014/main" xmlns="" id="{1B7C3A18-93EB-4BE4-A825-B65838AF0902}"/>
              </a:ext>
            </a:extLst>
          </p:cNvPr>
          <p:cNvSpPr>
            <a:spLocks noGrp="1"/>
          </p:cNvSpPr>
          <p:nvPr>
            <p:ph sz="quarter" idx="13"/>
          </p:nvPr>
        </p:nvSpPr>
        <p:spPr/>
        <p:txBody>
          <a:bodyPr/>
          <a:lstStyle/>
          <a:p>
            <a:r>
              <a:rPr lang="en-US" noProof="0" dirty="0"/>
              <a:t>Studies show that firms in the U.S., Canada, the U.K., and other developed nations usually obtain funds from financial intermediaries, not directly from capital markets.</a:t>
            </a:r>
          </a:p>
          <a:p>
            <a:r>
              <a:rPr lang="en-US" noProof="0" dirty="0"/>
              <a:t>In Germany and Japan, financing from financial intermediaries exceeds capital market financing 10-fold.</a:t>
            </a:r>
          </a:p>
          <a:p>
            <a:r>
              <a:rPr lang="en-US" noProof="0" dirty="0"/>
              <a:t>However, the relative use of bonds versus equity does differ by country.</a:t>
            </a:r>
          </a:p>
        </p:txBody>
      </p:sp>
    </p:spTree>
    <p:extLst>
      <p:ext uri="{BB962C8B-B14F-4D97-AF65-F5344CB8AC3E}">
        <p14:creationId xmlns:p14="http://schemas.microsoft.com/office/powerpoint/2010/main" val="131956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4CEDBF-7004-4163-8D12-385193A0CE87}"/>
              </a:ext>
            </a:extLst>
          </p:cNvPr>
          <p:cNvSpPr>
            <a:spLocks noGrp="1"/>
          </p:cNvSpPr>
          <p:nvPr>
            <p:ph type="title"/>
          </p:nvPr>
        </p:nvSpPr>
        <p:spPr/>
        <p:txBody>
          <a:bodyPr/>
          <a:lstStyle/>
          <a:p>
            <a:r>
              <a:rPr lang="en-US" altLang="en-US" sz="3200" dirty="0"/>
              <a:t>Function of Financial Intermediaries: Indirect Finance </a:t>
            </a:r>
            <a:r>
              <a:rPr lang="en-US" altLang="en-US" sz="2000" b="0" dirty="0"/>
              <a:t>(cont.)</a:t>
            </a:r>
            <a:endParaRPr lang="en-US" dirty="0"/>
          </a:p>
        </p:txBody>
      </p:sp>
      <p:sp>
        <p:nvSpPr>
          <p:cNvPr id="6" name="Content Placeholder 5">
            <a:extLst>
              <a:ext uri="{FF2B5EF4-FFF2-40B4-BE49-F238E27FC236}">
                <a16:creationId xmlns:a16="http://schemas.microsoft.com/office/drawing/2014/main" xmlns="" id="{2EABA004-5AFE-4743-8CC8-237378BC0C37}"/>
              </a:ext>
            </a:extLst>
          </p:cNvPr>
          <p:cNvSpPr>
            <a:spLocks noGrp="1"/>
          </p:cNvSpPr>
          <p:nvPr>
            <p:ph sz="quarter" idx="13"/>
          </p:nvPr>
        </p:nvSpPr>
        <p:spPr>
          <a:xfrm>
            <a:off x="457200" y="1556327"/>
            <a:ext cx="8037871" cy="4586896"/>
          </a:xfrm>
        </p:spPr>
        <p:txBody>
          <a:bodyPr/>
          <a:lstStyle/>
          <a:p>
            <a:r>
              <a:rPr lang="en-US" altLang="en-US" dirty="0">
                <a:ea typeface="ヒラギノ角ゴ Pro W3" pitchFamily="-84" charset="-128"/>
              </a:rPr>
              <a:t>Another benefit made possible by the FI</a:t>
            </a:r>
            <a:r>
              <a:rPr lang="en-US" altLang="ja-JP" noProof="0" dirty="0"/>
              <a:t>’</a:t>
            </a:r>
            <a:r>
              <a:rPr lang="en-US" altLang="ja-JP" dirty="0">
                <a:ea typeface="ヒラギノ角ゴ Pro W3" pitchFamily="-84" charset="-128"/>
              </a:rPr>
              <a:t>s low transaction costs is that they can help reduce the exposure of investors to risk, through a process known as </a:t>
            </a:r>
            <a:r>
              <a:rPr lang="en-US" altLang="ja-JP" b="1" dirty="0">
                <a:ea typeface="ヒラギノ角ゴ Pro W3" pitchFamily="-84" charset="-128"/>
              </a:rPr>
              <a:t>risk sharing</a:t>
            </a:r>
            <a:endParaRPr lang="en-US" altLang="ja-JP" dirty="0">
              <a:ea typeface="ヒラギノ角ゴ Pro W3" pitchFamily="-84" charset="-128"/>
            </a:endParaRPr>
          </a:p>
          <a:p>
            <a:pPr lvl="1"/>
            <a:r>
              <a:rPr lang="en-US" altLang="en-US" dirty="0">
                <a:ea typeface="ヒラギノ角ゴ Pro W3" pitchFamily="-84" charset="-128"/>
              </a:rPr>
              <a:t>FIs create and sell assets with lesser risk to one </a:t>
            </a:r>
            <a:br>
              <a:rPr lang="en-US" altLang="en-US" dirty="0">
                <a:ea typeface="ヒラギノ角ゴ Pro W3" pitchFamily="-84" charset="-128"/>
              </a:rPr>
            </a:br>
            <a:r>
              <a:rPr lang="en-US" altLang="en-US" dirty="0">
                <a:ea typeface="ヒラギノ角ゴ Pro W3" pitchFamily="-84" charset="-128"/>
              </a:rPr>
              <a:t>party in order to buy assets with greater risk from another party</a:t>
            </a:r>
            <a:endParaRPr lang="en-US" dirty="0"/>
          </a:p>
          <a:p>
            <a:pPr lvl="1"/>
            <a:r>
              <a:rPr lang="en-US" altLang="en-US" dirty="0">
                <a:ea typeface="ヒラギノ角ゴ Pro W3" pitchFamily="-84" charset="-128"/>
              </a:rPr>
              <a:t>This process is referred to as </a:t>
            </a:r>
            <a:r>
              <a:rPr lang="en-US" altLang="en-US" b="1" dirty="0">
                <a:ea typeface="ヒラギノ角ゴ Pro W3" pitchFamily="-84" charset="-128"/>
              </a:rPr>
              <a:t>asset transformation</a:t>
            </a:r>
            <a:r>
              <a:rPr lang="en-US" altLang="en-US" dirty="0">
                <a:ea typeface="ヒラギノ角ゴ Pro W3" pitchFamily="-84" charset="-128"/>
              </a:rPr>
              <a:t>, because in a sense risky assets are turned into safer assets for investors</a:t>
            </a:r>
            <a:endParaRPr lang="en-US" dirty="0"/>
          </a:p>
        </p:txBody>
      </p:sp>
    </p:spTree>
    <p:extLst>
      <p:ext uri="{BB962C8B-B14F-4D97-AF65-F5344CB8AC3E}">
        <p14:creationId xmlns:p14="http://schemas.microsoft.com/office/powerpoint/2010/main" val="37725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44CEDBF-7004-4163-8D12-385193A0CE87}"/>
              </a:ext>
            </a:extLst>
          </p:cNvPr>
          <p:cNvSpPr>
            <a:spLocks noGrp="1"/>
          </p:cNvSpPr>
          <p:nvPr>
            <p:ph type="title"/>
          </p:nvPr>
        </p:nvSpPr>
        <p:spPr/>
        <p:txBody>
          <a:bodyPr/>
          <a:lstStyle/>
          <a:p>
            <a:r>
              <a:rPr lang="en-US" altLang="en-US" sz="3200" dirty="0"/>
              <a:t>Function of Financial Intermediaries: Indirect Finance </a:t>
            </a:r>
            <a:r>
              <a:rPr lang="en-US" altLang="en-US" sz="2000" b="0" dirty="0"/>
              <a:t>(cont.)</a:t>
            </a:r>
            <a:endParaRPr lang="en-US" dirty="0"/>
          </a:p>
        </p:txBody>
      </p:sp>
      <p:sp>
        <p:nvSpPr>
          <p:cNvPr id="6" name="Content Placeholder 5">
            <a:extLst>
              <a:ext uri="{FF2B5EF4-FFF2-40B4-BE49-F238E27FC236}">
                <a16:creationId xmlns:a16="http://schemas.microsoft.com/office/drawing/2014/main" xmlns="" id="{2EABA004-5AFE-4743-8CC8-237378BC0C37}"/>
              </a:ext>
            </a:extLst>
          </p:cNvPr>
          <p:cNvSpPr>
            <a:spLocks noGrp="1"/>
          </p:cNvSpPr>
          <p:nvPr>
            <p:ph sz="quarter" idx="13"/>
          </p:nvPr>
        </p:nvSpPr>
        <p:spPr>
          <a:xfrm>
            <a:off x="457200" y="1312649"/>
            <a:ext cx="8057535" cy="4830573"/>
          </a:xfrm>
        </p:spPr>
        <p:txBody>
          <a:bodyPr/>
          <a:lstStyle/>
          <a:p>
            <a:r>
              <a:rPr lang="en-US" altLang="en-US" sz="2200" dirty="0">
                <a:ea typeface="ヒラギノ角ゴ Pro W3" pitchFamily="-84" charset="-128"/>
              </a:rPr>
              <a:t>Financial intermediaries also help by providing the means for individuals and businesses to </a:t>
            </a:r>
            <a:r>
              <a:rPr lang="en-US" altLang="en-US" sz="2200" b="1" dirty="0">
                <a:ea typeface="ヒラギノ角ゴ Pro W3" pitchFamily="-84" charset="-128"/>
              </a:rPr>
              <a:t>diversify</a:t>
            </a:r>
            <a:r>
              <a:rPr lang="en-US" altLang="en-US" sz="2200" dirty="0">
                <a:ea typeface="ヒラギノ角ゴ Pro W3" pitchFamily="-84" charset="-128"/>
              </a:rPr>
              <a:t> their asset holdings.</a:t>
            </a:r>
          </a:p>
          <a:p>
            <a:r>
              <a:rPr lang="en-US" altLang="en-US" sz="2200" dirty="0">
                <a:ea typeface="ヒラギノ角ゴ Pro W3" pitchFamily="-84" charset="-128"/>
              </a:rPr>
              <a:t>Low transaction costs allow them to buy a range of assets, pool them, and then sell rights to the diversified pool to individuals.</a:t>
            </a:r>
          </a:p>
          <a:p>
            <a:r>
              <a:rPr lang="en-US" altLang="en-US" sz="2200" dirty="0">
                <a:ea typeface="ヒラギノ角ゴ Pro W3" pitchFamily="-84" charset="-128"/>
              </a:rPr>
              <a:t>Another reason FIs exist is to reduce the impact of </a:t>
            </a:r>
            <a:r>
              <a:rPr lang="en-US" altLang="en-US" sz="2200" b="1" dirty="0">
                <a:ea typeface="ヒラギノ角ゴ Pro W3" pitchFamily="-84" charset="-128"/>
              </a:rPr>
              <a:t>asymmetric information</a:t>
            </a:r>
            <a:r>
              <a:rPr lang="en-US" altLang="en-US" sz="2200" dirty="0">
                <a:ea typeface="ヒラギノ角ゴ Pro W3" pitchFamily="-84" charset="-128"/>
              </a:rPr>
              <a:t>.</a:t>
            </a:r>
          </a:p>
          <a:p>
            <a:r>
              <a:rPr lang="en-US" altLang="en-US" sz="2200" dirty="0">
                <a:ea typeface="ヒラギノ角ゴ Pro W3" pitchFamily="-84" charset="-128"/>
              </a:rPr>
              <a:t>One party lacks crucial information about another party, impacting decision-making.</a:t>
            </a:r>
          </a:p>
          <a:p>
            <a:r>
              <a:rPr lang="en-US" altLang="en-US" sz="2200" dirty="0">
                <a:ea typeface="ヒラギノ角ゴ Pro W3" pitchFamily="-84" charset="-128"/>
              </a:rPr>
              <a:t>We usually discuss this problem along two fronts: adverse selection and moral hazard.</a:t>
            </a:r>
            <a:endParaRPr lang="en-US" sz="2200" dirty="0">
              <a:ea typeface="Verdana" panose="020B0604030504040204" pitchFamily="34" charset="0"/>
              <a:cs typeface="Verdana" panose="020B0604030504040204" pitchFamily="34" charset="0"/>
            </a:endParaRPr>
          </a:p>
          <a:p>
            <a:endParaRPr lang="en-US" sz="2200" dirty="0"/>
          </a:p>
        </p:txBody>
      </p:sp>
    </p:spTree>
    <p:extLst>
      <p:ext uri="{BB962C8B-B14F-4D97-AF65-F5344CB8AC3E}">
        <p14:creationId xmlns:p14="http://schemas.microsoft.com/office/powerpoint/2010/main" val="302597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200" dirty="0">
                <a:ea typeface="ヒラギノ角ゴ Pro W3" pitchFamily="-84" charset="-128"/>
              </a:rPr>
              <a:t>Asymmetric Information: Adverse Selection and Moral Hazard</a:t>
            </a:r>
            <a:endParaRPr lang="en-US" sz="2000"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556327"/>
            <a:ext cx="3131574" cy="504948"/>
          </a:xfrm>
        </p:spPr>
        <p:txBody>
          <a:bodyPr/>
          <a:lstStyle/>
          <a:p>
            <a:r>
              <a:rPr lang="en-US" altLang="en-US" dirty="0">
                <a:ea typeface="ヒラギノ角ゴ Pro W3" pitchFamily="-84" charset="-128"/>
              </a:rPr>
              <a:t>Adverse Selection</a:t>
            </a:r>
          </a:p>
        </p:txBody>
      </p:sp>
      <p:sp>
        <p:nvSpPr>
          <p:cNvPr id="4" name="Content Placeholder 3">
            <a:extLst>
              <a:ext uri="{FF2B5EF4-FFF2-40B4-BE49-F238E27FC236}">
                <a16:creationId xmlns:a16="http://schemas.microsoft.com/office/drawing/2014/main" xmlns="" id="{75BB892A-34D4-47C4-80E8-5BDD93E20B35}"/>
              </a:ext>
            </a:extLst>
          </p:cNvPr>
          <p:cNvSpPr>
            <a:spLocks noGrp="1"/>
          </p:cNvSpPr>
          <p:nvPr>
            <p:ph sz="quarter" idx="14"/>
          </p:nvPr>
        </p:nvSpPr>
        <p:spPr>
          <a:xfrm>
            <a:off x="457200" y="2191011"/>
            <a:ext cx="8229600" cy="2521864"/>
          </a:xfrm>
        </p:spPr>
        <p:txBody>
          <a:bodyPr/>
          <a:lstStyle/>
          <a:p>
            <a:pPr marL="741600" lvl="1" indent="-428400">
              <a:buFont typeface="+mj-lt"/>
              <a:buAutoNum type="arabicPeriod"/>
            </a:pPr>
            <a:r>
              <a:rPr lang="en-US" noProof="0" dirty="0"/>
              <a:t>Before transaction occurs</a:t>
            </a:r>
          </a:p>
          <a:p>
            <a:pPr marL="741600" lvl="1" indent="-428400">
              <a:buFont typeface="+mj-lt"/>
              <a:buAutoNum type="arabicPeriod"/>
            </a:pPr>
            <a:r>
              <a:rPr lang="en-US" noProof="0" dirty="0"/>
              <a:t>Potential borrowers most likely to produce adverse outcome are ones most likely to seek a loan</a:t>
            </a:r>
          </a:p>
          <a:p>
            <a:pPr marL="741600" lvl="1" indent="-428400">
              <a:buFont typeface="+mj-lt"/>
              <a:buAutoNum type="arabicPeriod"/>
            </a:pPr>
            <a:r>
              <a:rPr lang="en-US" noProof="0" dirty="0"/>
              <a:t>Similar problems occur with insurance where unhealthy people want their known medical problems covered</a:t>
            </a:r>
          </a:p>
        </p:txBody>
      </p:sp>
    </p:spTree>
    <p:extLst>
      <p:ext uri="{BB962C8B-B14F-4D97-AF65-F5344CB8AC3E}">
        <p14:creationId xmlns:p14="http://schemas.microsoft.com/office/powerpoint/2010/main" val="303953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8F1C3-1D79-4FAA-A556-2BF9031E5FDB}"/>
              </a:ext>
            </a:extLst>
          </p:cNvPr>
          <p:cNvSpPr>
            <a:spLocks noGrp="1"/>
          </p:cNvSpPr>
          <p:nvPr>
            <p:ph type="title"/>
          </p:nvPr>
        </p:nvSpPr>
        <p:spPr/>
        <p:txBody>
          <a:bodyPr/>
          <a:lstStyle/>
          <a:p>
            <a:r>
              <a:rPr lang="en-US" altLang="en-US" sz="3200" dirty="0">
                <a:ea typeface="ヒラギノ角ゴ Pro W3" pitchFamily="-84" charset="-128"/>
              </a:rPr>
              <a:t>Asymmetric Information: Adverse Selection and Moral Hazard </a:t>
            </a:r>
            <a:r>
              <a:rPr lang="en-US" altLang="en-US" sz="2000" b="0" dirty="0">
                <a:ea typeface="ヒラギノ角ゴ Pro W3" pitchFamily="-84" charset="-128"/>
              </a:rPr>
              <a:t>(cont.)</a:t>
            </a:r>
            <a:endParaRPr lang="en-US" sz="2000" dirty="0"/>
          </a:p>
        </p:txBody>
      </p:sp>
      <p:sp>
        <p:nvSpPr>
          <p:cNvPr id="3" name="Content Placeholder 2">
            <a:extLst>
              <a:ext uri="{FF2B5EF4-FFF2-40B4-BE49-F238E27FC236}">
                <a16:creationId xmlns:a16="http://schemas.microsoft.com/office/drawing/2014/main" xmlns="" id="{85FACBBA-F214-488C-9662-F351EF20AB4A}"/>
              </a:ext>
            </a:extLst>
          </p:cNvPr>
          <p:cNvSpPr>
            <a:spLocks noGrp="1"/>
          </p:cNvSpPr>
          <p:nvPr>
            <p:ph sz="quarter" idx="13"/>
          </p:nvPr>
        </p:nvSpPr>
        <p:spPr>
          <a:xfrm>
            <a:off x="457200" y="1556327"/>
            <a:ext cx="3215898" cy="504948"/>
          </a:xfrm>
        </p:spPr>
        <p:txBody>
          <a:bodyPr/>
          <a:lstStyle/>
          <a:p>
            <a:r>
              <a:rPr lang="en-US" altLang="en-US" dirty="0">
                <a:ea typeface="ヒラギノ角ゴ Pro W3" pitchFamily="-84" charset="-128"/>
              </a:rPr>
              <a:t>Moral Hazard</a:t>
            </a:r>
          </a:p>
        </p:txBody>
      </p:sp>
      <p:sp>
        <p:nvSpPr>
          <p:cNvPr id="4" name="Content Placeholder 3">
            <a:extLst>
              <a:ext uri="{FF2B5EF4-FFF2-40B4-BE49-F238E27FC236}">
                <a16:creationId xmlns:a16="http://schemas.microsoft.com/office/drawing/2014/main" xmlns="" id="{75BB892A-34D4-47C4-80E8-5BDD93E20B35}"/>
              </a:ext>
            </a:extLst>
          </p:cNvPr>
          <p:cNvSpPr>
            <a:spLocks noGrp="1"/>
          </p:cNvSpPr>
          <p:nvPr>
            <p:ph sz="quarter" idx="14"/>
          </p:nvPr>
        </p:nvSpPr>
        <p:spPr>
          <a:xfrm>
            <a:off x="457200" y="2151683"/>
            <a:ext cx="8229600" cy="3149990"/>
          </a:xfrm>
        </p:spPr>
        <p:txBody>
          <a:bodyPr/>
          <a:lstStyle/>
          <a:p>
            <a:pPr marL="741600" lvl="1" indent="-428400">
              <a:buFont typeface="Times" panose="02020603050405020304" pitchFamily="18" charset="0"/>
              <a:buAutoNum type="arabicPeriod"/>
            </a:pPr>
            <a:r>
              <a:rPr lang="en-US" altLang="en-US" dirty="0">
                <a:ea typeface="ヒラギノ角ゴ Pro W3" pitchFamily="-84" charset="-128"/>
              </a:rPr>
              <a:t>After transaction occurs</a:t>
            </a:r>
          </a:p>
          <a:p>
            <a:pPr marL="741600" lvl="1" indent="-428400">
              <a:buFont typeface="Times" panose="02020603050405020304" pitchFamily="18" charset="0"/>
              <a:buAutoNum type="arabicPeriod"/>
            </a:pPr>
            <a:r>
              <a:rPr lang="en-US" altLang="en-US" b="1" dirty="0">
                <a:ea typeface="ヒラギノ角ゴ Pro W3" pitchFamily="-84" charset="-128"/>
              </a:rPr>
              <a:t>Hazard</a:t>
            </a:r>
            <a:r>
              <a:rPr lang="en-US" altLang="en-US" dirty="0">
                <a:ea typeface="ヒラギノ角ゴ Pro W3" pitchFamily="-84" charset="-128"/>
              </a:rPr>
              <a:t> that borrower has incentives to engage in undesirable (</a:t>
            </a:r>
            <a:r>
              <a:rPr lang="en-US" altLang="en-US" b="1" dirty="0">
                <a:ea typeface="ヒラギノ角ゴ Pro W3" pitchFamily="-84" charset="-128"/>
              </a:rPr>
              <a:t>immoral</a:t>
            </a:r>
            <a:r>
              <a:rPr lang="en-US" altLang="en-US" dirty="0">
                <a:ea typeface="ヒラギノ角ゴ Pro W3" pitchFamily="-84" charset="-128"/>
              </a:rPr>
              <a:t>) activities making it more likely that won</a:t>
            </a:r>
            <a:r>
              <a:rPr lang="en-US" altLang="ja-JP" noProof="0" dirty="0"/>
              <a:t>’</a:t>
            </a:r>
            <a:r>
              <a:rPr lang="en-US" altLang="ja-JP" dirty="0">
                <a:ea typeface="ヒラギノ角ゴ Pro W3" pitchFamily="-84" charset="-128"/>
              </a:rPr>
              <a:t>t pay loan back</a:t>
            </a:r>
          </a:p>
          <a:p>
            <a:pPr marL="741600" lvl="1" indent="-428400">
              <a:buFont typeface="Times" panose="02020603050405020304" pitchFamily="18" charset="0"/>
              <a:buAutoNum type="arabicPeriod"/>
            </a:pPr>
            <a:r>
              <a:rPr lang="en-US" altLang="en-US" dirty="0">
                <a:ea typeface="ヒラギノ角ゴ Pro W3" pitchFamily="-84" charset="-128"/>
              </a:rPr>
              <a:t>Again, with insurance, people may engage in risky activities only after being insured</a:t>
            </a:r>
          </a:p>
          <a:p>
            <a:pPr marL="741600" lvl="1" indent="-428400">
              <a:buFont typeface="Times" panose="02020603050405020304" pitchFamily="18" charset="0"/>
              <a:buAutoNum type="arabicPeriod"/>
            </a:pPr>
            <a:r>
              <a:rPr lang="en-US" altLang="en-US" dirty="0">
                <a:ea typeface="ヒラギノ角ゴ Pro W3" pitchFamily="-84" charset="-128"/>
              </a:rPr>
              <a:t>Another view is a </a:t>
            </a:r>
            <a:r>
              <a:rPr lang="en-US" altLang="en-US" b="1" dirty="0">
                <a:ea typeface="ヒラギノ角ゴ Pro W3" pitchFamily="-84" charset="-128"/>
              </a:rPr>
              <a:t>conflict of interest</a:t>
            </a:r>
            <a:endParaRPr lang="en-US" dirty="0"/>
          </a:p>
        </p:txBody>
      </p:sp>
    </p:spTree>
    <p:extLst>
      <p:ext uri="{BB962C8B-B14F-4D97-AF65-F5344CB8AC3E}">
        <p14:creationId xmlns:p14="http://schemas.microsoft.com/office/powerpoint/2010/main" val="2220273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A6186-C2FC-4648-9F3E-1759610A18E4}"/>
              </a:ext>
            </a:extLst>
          </p:cNvPr>
          <p:cNvSpPr>
            <a:spLocks noGrp="1"/>
          </p:cNvSpPr>
          <p:nvPr>
            <p:ph type="title"/>
          </p:nvPr>
        </p:nvSpPr>
        <p:spPr/>
        <p:txBody>
          <a:bodyPr/>
          <a:lstStyle/>
          <a:p>
            <a:r>
              <a:rPr lang="en-US" sz="3200" noProof="0" dirty="0"/>
              <a:t>Economies of Scope and Conflicts of Interest</a:t>
            </a:r>
          </a:p>
        </p:txBody>
      </p:sp>
      <p:sp>
        <p:nvSpPr>
          <p:cNvPr id="3" name="Content Placeholder 2">
            <a:extLst>
              <a:ext uri="{FF2B5EF4-FFF2-40B4-BE49-F238E27FC236}">
                <a16:creationId xmlns:a16="http://schemas.microsoft.com/office/drawing/2014/main" xmlns="" id="{752A47B2-7119-41F8-87F9-642929472AD3}"/>
              </a:ext>
            </a:extLst>
          </p:cNvPr>
          <p:cNvSpPr>
            <a:spLocks noGrp="1"/>
          </p:cNvSpPr>
          <p:nvPr>
            <p:ph sz="quarter" idx="13"/>
          </p:nvPr>
        </p:nvSpPr>
        <p:spPr/>
        <p:txBody>
          <a:bodyPr/>
          <a:lstStyle/>
          <a:p>
            <a:r>
              <a:rPr lang="en-US" altLang="en-US" dirty="0">
                <a:ea typeface="ヒラギノ角ゴ Pro W3" pitchFamily="-84" charset="-128"/>
              </a:rPr>
              <a:t>FIs are able to lower the production cost of information by using the information for multiple services: bank accounts, loans, auto insurance, retirement savings, etc. This is called </a:t>
            </a:r>
            <a:r>
              <a:rPr lang="en-US" altLang="en-US" b="1" dirty="0">
                <a:ea typeface="ヒラギノ角ゴ Pro W3" pitchFamily="-84" charset="-128"/>
              </a:rPr>
              <a:t>economies of scope.</a:t>
            </a:r>
            <a:endParaRPr lang="en-US" altLang="en-US" dirty="0">
              <a:ea typeface="ヒラギノ角ゴ Pro W3" pitchFamily="-84" charset="-128"/>
            </a:endParaRPr>
          </a:p>
          <a:p>
            <a:r>
              <a:rPr lang="en-US" altLang="en-US" dirty="0">
                <a:ea typeface="ヒラギノ角ゴ Pro W3" pitchFamily="-84" charset="-128"/>
              </a:rPr>
              <a:t>But, providing multiple services may lead to </a:t>
            </a:r>
            <a:r>
              <a:rPr lang="en-US" altLang="en-US" b="1" dirty="0">
                <a:ea typeface="ヒラギノ角ゴ Pro W3" pitchFamily="-84" charset="-128"/>
              </a:rPr>
              <a:t>conflicts of interest</a:t>
            </a:r>
            <a:r>
              <a:rPr lang="en-US" altLang="en-US" dirty="0">
                <a:ea typeface="ヒラギノ角ゴ Pro W3" pitchFamily="-84" charset="-128"/>
              </a:rPr>
              <a:t>, perhaps causing one area of the FI to hide or conceal information from another area (or the economy as a whole). This may actually make financial markets less efficient!</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547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1BE25-9DA9-489E-8D75-4F264352FCB3}"/>
              </a:ext>
            </a:extLst>
          </p:cNvPr>
          <p:cNvSpPr>
            <a:spLocks noGrp="1"/>
          </p:cNvSpPr>
          <p:nvPr>
            <p:ph type="title"/>
          </p:nvPr>
        </p:nvSpPr>
        <p:spPr/>
        <p:txBody>
          <a:bodyPr/>
          <a:lstStyle/>
          <a:p>
            <a:r>
              <a:rPr lang="en-US" altLang="en-US" sz="3400" dirty="0">
                <a:ea typeface="ヒラギノ角ゴ Pro W3" pitchFamily="-84" charset="-128"/>
              </a:rPr>
              <a:t>Types of Financial Intermediaries</a:t>
            </a:r>
            <a:endParaRPr lang="en-US" dirty="0"/>
          </a:p>
        </p:txBody>
      </p:sp>
      <p:sp>
        <p:nvSpPr>
          <p:cNvPr id="3" name="Content Placeholder 2">
            <a:extLst>
              <a:ext uri="{FF2B5EF4-FFF2-40B4-BE49-F238E27FC236}">
                <a16:creationId xmlns:a16="http://schemas.microsoft.com/office/drawing/2014/main" xmlns="" id="{A693455A-C4B8-43A8-B3CE-41D784A0A51E}"/>
              </a:ext>
            </a:extLst>
          </p:cNvPr>
          <p:cNvSpPr>
            <a:spLocks noGrp="1"/>
          </p:cNvSpPr>
          <p:nvPr>
            <p:ph sz="quarter" idx="13"/>
          </p:nvPr>
        </p:nvSpPr>
        <p:spPr/>
        <p:txBody>
          <a:bodyPr/>
          <a:lstStyle/>
          <a:p>
            <a:r>
              <a:rPr lang="en-US" altLang="en-US" sz="2200" dirty="0">
                <a:ea typeface="ヒラギノ角ゴ Pro W3" pitchFamily="-84" charset="-128"/>
              </a:rPr>
              <a:t>Depository Institutions (Banks): accept deposits and make loans. These include commercial banks and thrifts.</a:t>
            </a:r>
          </a:p>
          <a:p>
            <a:r>
              <a:rPr lang="en-US" altLang="en-US" sz="2200" dirty="0">
                <a:ea typeface="ヒラギノ角ゴ Pro W3" pitchFamily="-84" charset="-128"/>
              </a:rPr>
              <a:t>Commercial banks (about 5,000 at end of 2015)</a:t>
            </a:r>
          </a:p>
          <a:p>
            <a:pPr lvl="1"/>
            <a:r>
              <a:rPr lang="en-US" altLang="en-US" sz="2200" dirty="0">
                <a:ea typeface="ヒラギノ角ゴ Pro W3" pitchFamily="-84" charset="-128"/>
              </a:rPr>
              <a:t>Raise funds primarily by issuing checkable, savings, and time deposits which are used to make commercial, consumer and mortgage loans</a:t>
            </a:r>
            <a:endParaRPr lang="en-US" sz="2200" dirty="0"/>
          </a:p>
          <a:p>
            <a:pPr lvl="1"/>
            <a:r>
              <a:rPr lang="en-US" altLang="en-US" sz="2200" dirty="0">
                <a:ea typeface="ヒラギノ角ゴ Pro W3" pitchFamily="-84" charset="-128"/>
              </a:rPr>
              <a:t>Collectively, these banks comprise the largest financial intermediary and have the most diversified asset portfolios</a:t>
            </a:r>
            <a:endParaRPr lang="en-US" sz="2200" dirty="0"/>
          </a:p>
        </p:txBody>
      </p:sp>
    </p:spTree>
    <p:extLst>
      <p:ext uri="{BB962C8B-B14F-4D97-AF65-F5344CB8AC3E}">
        <p14:creationId xmlns:p14="http://schemas.microsoft.com/office/powerpoint/2010/main" val="334343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1BE25-9DA9-489E-8D75-4F264352FCB3}"/>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sz="2000" b="0" dirty="0"/>
              <a:t>(cont.)</a:t>
            </a:r>
            <a:endParaRPr lang="en-US" dirty="0"/>
          </a:p>
        </p:txBody>
      </p:sp>
      <p:sp>
        <p:nvSpPr>
          <p:cNvPr id="3" name="Content Placeholder 2">
            <a:extLst>
              <a:ext uri="{FF2B5EF4-FFF2-40B4-BE49-F238E27FC236}">
                <a16:creationId xmlns:a16="http://schemas.microsoft.com/office/drawing/2014/main" xmlns="" id="{A693455A-C4B8-43A8-B3CE-41D784A0A51E}"/>
              </a:ext>
            </a:extLst>
          </p:cNvPr>
          <p:cNvSpPr>
            <a:spLocks noGrp="1"/>
          </p:cNvSpPr>
          <p:nvPr>
            <p:ph sz="quarter" idx="13"/>
          </p:nvPr>
        </p:nvSpPr>
        <p:spPr>
          <a:xfrm>
            <a:off x="457200" y="1556327"/>
            <a:ext cx="7986156" cy="4586896"/>
          </a:xfrm>
        </p:spPr>
        <p:txBody>
          <a:bodyPr/>
          <a:lstStyle/>
          <a:p>
            <a:r>
              <a:rPr lang="en-US" altLang="en-US" sz="2200" dirty="0">
                <a:ea typeface="ヒラギノ角ゴ Pro W3" pitchFamily="-84" charset="-128"/>
              </a:rPr>
              <a:t>Thrifts: S&amp;Ls &amp; Mutual Savings Banks and Credit Unions (around 900 of each)</a:t>
            </a:r>
          </a:p>
          <a:p>
            <a:pPr lvl="1"/>
            <a:r>
              <a:rPr lang="en-US" altLang="en-US" sz="2200" dirty="0">
                <a:ea typeface="ヒラギノ角ゴ Pro W3" pitchFamily="-84" charset="-128"/>
              </a:rPr>
              <a:t>Raise funds primarily by issuing savings, time, and checkable deposits which are most often used to make mortgage and consumer loans, with commercial loans also becoming more prevalent at S&amp;Ls and Mutual Savings Banks</a:t>
            </a:r>
            <a:endParaRPr lang="en-US" sz="2200" dirty="0"/>
          </a:p>
          <a:p>
            <a:pPr lvl="1"/>
            <a:r>
              <a:rPr lang="en-US" altLang="en-US" sz="2200" dirty="0">
                <a:ea typeface="ヒラギノ角ゴ Pro W3" pitchFamily="-84" charset="-128"/>
              </a:rPr>
              <a:t>Mutual savings banks and credit unions issue deposits as shares and are owned collectively by their depositors, most of which at credit unions belong to a particular group, e.g., a company</a:t>
            </a:r>
            <a:r>
              <a:rPr lang="en-US" altLang="ja-JP" sz="2200" noProof="0" dirty="0"/>
              <a:t>’</a:t>
            </a:r>
            <a:r>
              <a:rPr lang="en-US" altLang="ja-JP" sz="2200" dirty="0">
                <a:ea typeface="ヒラギノ角ゴ Pro W3" pitchFamily="-84" charset="-128"/>
              </a:rPr>
              <a:t>s workers</a:t>
            </a:r>
            <a:endParaRPr lang="en-US" sz="2200" dirty="0"/>
          </a:p>
        </p:txBody>
      </p:sp>
    </p:spTree>
    <p:extLst>
      <p:ext uri="{BB962C8B-B14F-4D97-AF65-F5344CB8AC3E}">
        <p14:creationId xmlns:p14="http://schemas.microsoft.com/office/powerpoint/2010/main" val="268736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D97CE-5BBB-4574-9D0F-DA13CBE0EC1C}"/>
              </a:ext>
            </a:extLst>
          </p:cNvPr>
          <p:cNvSpPr>
            <a:spLocks noGrp="1"/>
          </p:cNvSpPr>
          <p:nvPr>
            <p:ph type="title"/>
          </p:nvPr>
        </p:nvSpPr>
        <p:spPr>
          <a:xfrm>
            <a:off x="457200" y="215371"/>
            <a:ext cx="7719848" cy="1097279"/>
          </a:xfrm>
        </p:spPr>
        <p:txBody>
          <a:bodyPr/>
          <a:lstStyle/>
          <a:p>
            <a:r>
              <a:rPr lang="en-US" altLang="en-US" sz="3200" dirty="0">
                <a:ea typeface="ヒラギノ角ゴ Pro W3" pitchFamily="-84" charset="-128"/>
              </a:rPr>
              <a:t>Contractual Savings Institutions (C</a:t>
            </a:r>
            <a:r>
              <a:rPr lang="en-US" altLang="en-US" sz="100" dirty="0">
                <a:ea typeface="ヒラギノ角ゴ Pro W3" pitchFamily="-84" charset="-128"/>
              </a:rPr>
              <a:t> </a:t>
            </a:r>
            <a:r>
              <a:rPr lang="en-US" altLang="en-US" sz="3200" dirty="0">
                <a:ea typeface="ヒラギノ角ゴ Pro W3" pitchFamily="-84" charset="-128"/>
              </a:rPr>
              <a:t>S</a:t>
            </a:r>
            <a:r>
              <a:rPr lang="en-US" altLang="en-US" sz="100" dirty="0">
                <a:ea typeface="ヒラギノ角ゴ Pro W3" pitchFamily="-84" charset="-128"/>
              </a:rPr>
              <a:t> </a:t>
            </a:r>
            <a:r>
              <a:rPr lang="en-US" altLang="en-US" sz="3200" dirty="0">
                <a:ea typeface="ヒラギノ角ゴ Pro W3" pitchFamily="-84" charset="-128"/>
              </a:rPr>
              <a:t>I</a:t>
            </a:r>
            <a:r>
              <a:rPr lang="en-US" altLang="en-US" sz="100" dirty="0">
                <a:ea typeface="ヒラギノ角ゴ Pro W3" pitchFamily="-84" charset="-128"/>
              </a:rPr>
              <a:t> </a:t>
            </a:r>
            <a:r>
              <a:rPr lang="en-US" altLang="en-US" sz="3200" dirty="0">
                <a:ea typeface="ヒラギノ角ゴ Pro W3" pitchFamily="-84" charset="-128"/>
              </a:rPr>
              <a:t>s) </a:t>
            </a:r>
            <a:endParaRPr lang="en-US" sz="2000" dirty="0"/>
          </a:p>
        </p:txBody>
      </p:sp>
      <p:sp>
        <p:nvSpPr>
          <p:cNvPr id="3" name="Content Placeholder 2">
            <a:extLst>
              <a:ext uri="{FF2B5EF4-FFF2-40B4-BE49-F238E27FC236}">
                <a16:creationId xmlns:a16="http://schemas.microsoft.com/office/drawing/2014/main" xmlns="" id="{1D5BF430-75C9-4F62-81F4-DBA893526E2B}"/>
              </a:ext>
            </a:extLst>
          </p:cNvPr>
          <p:cNvSpPr>
            <a:spLocks noGrp="1"/>
          </p:cNvSpPr>
          <p:nvPr>
            <p:ph sz="quarter" idx="13"/>
          </p:nvPr>
        </p:nvSpPr>
        <p:spPr>
          <a:xfrm>
            <a:off x="457200" y="1556326"/>
            <a:ext cx="8021782" cy="4788911"/>
          </a:xfrm>
        </p:spPr>
        <p:txBody>
          <a:bodyPr/>
          <a:lstStyle/>
          <a:p>
            <a:r>
              <a:rPr lang="en-US" altLang="en-US" dirty="0">
                <a:ea typeface="ヒラギノ角ゴ Pro W3" pitchFamily="-84" charset="-128"/>
              </a:rPr>
              <a:t>All C</a:t>
            </a:r>
            <a:r>
              <a:rPr lang="en-US" altLang="en-US" sz="100" dirty="0">
                <a:ea typeface="ヒラギノ角ゴ Pro W3" pitchFamily="-84" charset="-128"/>
              </a:rPr>
              <a:t> </a:t>
            </a:r>
            <a:r>
              <a:rPr lang="en-US" altLang="en-US" dirty="0">
                <a:ea typeface="ヒラギノ角ゴ Pro W3" pitchFamily="-84" charset="-128"/>
              </a:rPr>
              <a:t>S</a:t>
            </a:r>
            <a:r>
              <a:rPr lang="en-US" altLang="en-US" sz="100" dirty="0">
                <a:ea typeface="ヒラギノ角ゴ Pro W3" pitchFamily="-84" charset="-128"/>
              </a:rPr>
              <a:t> </a:t>
            </a:r>
            <a:r>
              <a:rPr lang="en-US" altLang="en-US" dirty="0">
                <a:ea typeface="ヒラギノ角ゴ Pro W3" pitchFamily="-84" charset="-128"/>
              </a:rPr>
              <a:t>I</a:t>
            </a:r>
            <a:r>
              <a:rPr lang="en-US" altLang="en-US" sz="100" dirty="0">
                <a:ea typeface="ヒラギノ角ゴ Pro W3" pitchFamily="-84" charset="-128"/>
              </a:rPr>
              <a:t> </a:t>
            </a:r>
            <a:r>
              <a:rPr lang="en-US" altLang="en-US" dirty="0">
                <a:ea typeface="ヒラギノ角ゴ Pro W3" pitchFamily="-84" charset="-128"/>
              </a:rPr>
              <a:t>s acquire funds from clients at periodic intervals on a contractual basis and have fairly predictable future payout requirements.</a:t>
            </a:r>
          </a:p>
          <a:p>
            <a:pPr lvl="1"/>
            <a:r>
              <a:rPr lang="en-US" altLang="en-US" b="1" dirty="0">
                <a:ea typeface="ヒラギノ角ゴ Pro W3" pitchFamily="-84" charset="-128"/>
              </a:rPr>
              <a:t>Life Insurance Companies</a:t>
            </a:r>
            <a:r>
              <a:rPr lang="en-US" altLang="en-US" dirty="0">
                <a:ea typeface="ヒラギノ角ゴ Pro W3" pitchFamily="-84" charset="-128"/>
              </a:rPr>
              <a:t> receive funds from policy premiums, can invest in less liquid corporate securities and mortgages, since actual benefit pay outs are close to those predicted by actuarial analysis</a:t>
            </a:r>
            <a:endParaRPr lang="en-US" dirty="0"/>
          </a:p>
          <a:p>
            <a:pPr lvl="1"/>
            <a:r>
              <a:rPr lang="en-US" altLang="en-US" b="1" dirty="0">
                <a:ea typeface="ヒラギノ角ゴ Pro W3" pitchFamily="-84" charset="-128"/>
              </a:rPr>
              <a:t>Fire and Casualty Insurance Companies</a:t>
            </a:r>
            <a:r>
              <a:rPr lang="en-US" altLang="en-US" dirty="0">
                <a:ea typeface="ヒラギノ角ゴ Pro W3" pitchFamily="-84" charset="-128"/>
              </a:rPr>
              <a:t> receive funds from policy premiums, must invest most in liquid government and corporate securities, since loss events are harder to predict</a:t>
            </a:r>
            <a:endParaRPr lang="en-US" dirty="0"/>
          </a:p>
        </p:txBody>
      </p:sp>
    </p:spTree>
    <p:extLst>
      <p:ext uri="{BB962C8B-B14F-4D97-AF65-F5344CB8AC3E}">
        <p14:creationId xmlns:p14="http://schemas.microsoft.com/office/powerpoint/2010/main" val="4275983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D97CE-5BBB-4574-9D0F-DA13CBE0EC1C}"/>
              </a:ext>
            </a:extLst>
          </p:cNvPr>
          <p:cNvSpPr>
            <a:spLocks noGrp="1"/>
          </p:cNvSpPr>
          <p:nvPr>
            <p:ph type="title"/>
          </p:nvPr>
        </p:nvSpPr>
        <p:spPr>
          <a:xfrm>
            <a:off x="457200" y="215371"/>
            <a:ext cx="7761890" cy="1097279"/>
          </a:xfrm>
        </p:spPr>
        <p:txBody>
          <a:bodyPr/>
          <a:lstStyle/>
          <a:p>
            <a:r>
              <a:rPr lang="en-US" altLang="en-US" sz="3200" dirty="0">
                <a:ea typeface="ヒラギノ角ゴ Pro W3" pitchFamily="-84" charset="-128"/>
              </a:rPr>
              <a:t>Contractual Savings Institutions (C</a:t>
            </a:r>
            <a:r>
              <a:rPr lang="en-US" altLang="en-US" sz="100" dirty="0">
                <a:ea typeface="ヒラギノ角ゴ Pro W3" pitchFamily="-84" charset="-128"/>
              </a:rPr>
              <a:t> </a:t>
            </a:r>
            <a:r>
              <a:rPr lang="en-US" altLang="en-US" sz="3200" dirty="0">
                <a:ea typeface="ヒラギノ角ゴ Pro W3" pitchFamily="-84" charset="-128"/>
              </a:rPr>
              <a:t>S</a:t>
            </a:r>
            <a:r>
              <a:rPr lang="en-US" altLang="en-US" sz="100" dirty="0">
                <a:ea typeface="ヒラギノ角ゴ Pro W3" pitchFamily="-84" charset="-128"/>
              </a:rPr>
              <a:t> </a:t>
            </a:r>
            <a:r>
              <a:rPr lang="en-US" altLang="en-US" sz="3200" dirty="0">
                <a:ea typeface="ヒラギノ角ゴ Pro W3" pitchFamily="-84" charset="-128"/>
              </a:rPr>
              <a:t>I</a:t>
            </a:r>
            <a:r>
              <a:rPr lang="en-US" altLang="en-US" sz="100" dirty="0">
                <a:ea typeface="ヒラギノ角ゴ Pro W3" pitchFamily="-84" charset="-128"/>
              </a:rPr>
              <a:t> </a:t>
            </a:r>
            <a:r>
              <a:rPr lang="en-US" altLang="en-US" sz="3200" dirty="0">
                <a:ea typeface="ヒラギノ角ゴ Pro W3" pitchFamily="-84" charset="-128"/>
              </a:rPr>
              <a:t>s) </a:t>
            </a:r>
            <a:r>
              <a:rPr lang="en-US" sz="2000" b="0" dirty="0"/>
              <a:t>(cont.)</a:t>
            </a:r>
            <a:endParaRPr lang="en-US" sz="2000" dirty="0"/>
          </a:p>
        </p:txBody>
      </p:sp>
      <p:sp>
        <p:nvSpPr>
          <p:cNvPr id="3" name="Content Placeholder 2">
            <a:extLst>
              <a:ext uri="{FF2B5EF4-FFF2-40B4-BE49-F238E27FC236}">
                <a16:creationId xmlns:a16="http://schemas.microsoft.com/office/drawing/2014/main" xmlns="" id="{1D5BF430-75C9-4F62-81F4-DBA893526E2B}"/>
              </a:ext>
            </a:extLst>
          </p:cNvPr>
          <p:cNvSpPr>
            <a:spLocks noGrp="1"/>
          </p:cNvSpPr>
          <p:nvPr>
            <p:ph sz="quarter" idx="13"/>
          </p:nvPr>
        </p:nvSpPr>
        <p:spPr>
          <a:xfrm>
            <a:off x="457200" y="1556327"/>
            <a:ext cx="8093034" cy="4586896"/>
          </a:xfrm>
        </p:spPr>
        <p:txBody>
          <a:bodyPr/>
          <a:lstStyle/>
          <a:p>
            <a:r>
              <a:rPr lang="en-US" altLang="en-US" noProof="0" dirty="0">
                <a:ea typeface="ヒラギノ角ゴ Pro W3" pitchFamily="-84" charset="-128"/>
              </a:rPr>
              <a:t>All C</a:t>
            </a:r>
            <a:r>
              <a:rPr lang="en-US" altLang="en-US" sz="100" noProof="0" dirty="0">
                <a:ea typeface="ヒラギノ角ゴ Pro W3" pitchFamily="-84" charset="-128"/>
              </a:rPr>
              <a:t> </a:t>
            </a:r>
            <a:r>
              <a:rPr lang="en-US" altLang="en-US" noProof="0" dirty="0">
                <a:ea typeface="ヒラギノ角ゴ Pro W3" pitchFamily="-84" charset="-128"/>
              </a:rPr>
              <a:t>S</a:t>
            </a:r>
            <a:r>
              <a:rPr lang="en-US" altLang="en-US" sz="100" noProof="0" dirty="0">
                <a:ea typeface="ヒラギノ角ゴ Pro W3" pitchFamily="-84" charset="-128"/>
              </a:rPr>
              <a:t> </a:t>
            </a:r>
            <a:r>
              <a:rPr lang="en-US" altLang="en-US" noProof="0" dirty="0">
                <a:ea typeface="ヒラギノ角ゴ Pro W3" pitchFamily="-84" charset="-128"/>
              </a:rPr>
              <a:t>I</a:t>
            </a:r>
            <a:r>
              <a:rPr lang="en-US" altLang="en-US" sz="100" noProof="0" dirty="0">
                <a:ea typeface="ヒラギノ角ゴ Pro W3" pitchFamily="-84" charset="-128"/>
              </a:rPr>
              <a:t> </a:t>
            </a:r>
            <a:r>
              <a:rPr lang="en-US" altLang="en-US" noProof="0" dirty="0">
                <a:ea typeface="ヒラギノ角ゴ Pro W3" pitchFamily="-84" charset="-128"/>
              </a:rPr>
              <a:t>s acquire funds from clients at periodic intervals on a contractual basis and have fairly predictable future payout requirements.</a:t>
            </a:r>
          </a:p>
          <a:p>
            <a:pPr lvl="1"/>
            <a:r>
              <a:rPr lang="en-US" altLang="en-US" b="1" noProof="0" dirty="0">
                <a:ea typeface="ヒラギノ角ゴ Pro W3" pitchFamily="-84" charset="-128"/>
              </a:rPr>
              <a:t>Pension and Government Retirement Funds </a:t>
            </a:r>
            <a:r>
              <a:rPr lang="en-US" altLang="en-US" noProof="0" dirty="0">
                <a:ea typeface="ヒラギノ角ゴ Pro W3" pitchFamily="-84" charset="-128"/>
              </a:rPr>
              <a:t>hosted by corporations and state and local governments acquire funds through employee and employer payroll contributions, invest in corporate securities, and provide retirement income via annuities</a:t>
            </a:r>
          </a:p>
        </p:txBody>
      </p:sp>
    </p:spTree>
    <p:extLst>
      <p:ext uri="{BB962C8B-B14F-4D97-AF65-F5344CB8AC3E}">
        <p14:creationId xmlns:p14="http://schemas.microsoft.com/office/powerpoint/2010/main" val="123386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ADC5B-5A62-43D0-8C70-BF73B51B9104}"/>
              </a:ext>
            </a:extLst>
          </p:cNvPr>
          <p:cNvSpPr>
            <a:spLocks noGrp="1"/>
          </p:cNvSpPr>
          <p:nvPr>
            <p:ph type="title"/>
          </p:nvPr>
        </p:nvSpPr>
        <p:spPr>
          <a:xfrm>
            <a:off x="457200" y="144347"/>
            <a:ext cx="8229600" cy="1097279"/>
          </a:xfrm>
        </p:spPr>
        <p:txBody>
          <a:bodyPr/>
          <a:lstStyle/>
          <a:p>
            <a:r>
              <a:rPr lang="en-US" sz="3200" dirty="0">
                <a:ea typeface="ヒラギノ角ゴ Pro W3" charset="0"/>
              </a:rPr>
              <a:t>Debt Markets &amp; Interest Rates</a:t>
            </a:r>
            <a:endParaRPr lang="en-IN" dirty="0"/>
          </a:p>
        </p:txBody>
      </p:sp>
      <p:sp>
        <p:nvSpPr>
          <p:cNvPr id="3" name="Content Placeholder 2">
            <a:extLst>
              <a:ext uri="{FF2B5EF4-FFF2-40B4-BE49-F238E27FC236}">
                <a16:creationId xmlns:a16="http://schemas.microsoft.com/office/drawing/2014/main" xmlns="" id="{AC351AC3-6C7A-4AD2-A21D-89D2CD46796C}"/>
              </a:ext>
            </a:extLst>
          </p:cNvPr>
          <p:cNvSpPr>
            <a:spLocks noGrp="1"/>
          </p:cNvSpPr>
          <p:nvPr>
            <p:ph sz="quarter" idx="13"/>
          </p:nvPr>
        </p:nvSpPr>
        <p:spPr>
          <a:xfrm>
            <a:off x="457200" y="1312650"/>
            <a:ext cx="8229600" cy="4830573"/>
          </a:xfrm>
        </p:spPr>
        <p:txBody>
          <a:bodyPr/>
          <a:lstStyle/>
          <a:p>
            <a:pPr>
              <a:defRPr/>
            </a:pPr>
            <a:r>
              <a:rPr lang="en-US" dirty="0"/>
              <a:t>Debt markets allow governments, corporations, and individuals to borrow.</a:t>
            </a:r>
          </a:p>
          <a:p>
            <a:pPr>
              <a:defRPr/>
            </a:pPr>
            <a:r>
              <a:rPr lang="en-US" dirty="0"/>
              <a:t>Borrowers issue a security, called a bond, offering interest and principal over time.</a:t>
            </a:r>
          </a:p>
          <a:p>
            <a:pPr>
              <a:defRPr/>
            </a:pPr>
            <a:r>
              <a:rPr lang="en-US" dirty="0"/>
              <a:t>The interest rate is the cost of borrowing.</a:t>
            </a:r>
          </a:p>
          <a:p>
            <a:pPr>
              <a:defRPr/>
            </a:pPr>
            <a:r>
              <a:rPr lang="en-US" dirty="0"/>
              <a:t>Many types of market interest rates: mortgage rates, car loan rates, credit card rates, etc.</a:t>
            </a:r>
          </a:p>
          <a:p>
            <a:pPr>
              <a:defRPr/>
            </a:pPr>
            <a:r>
              <a:rPr lang="en-US" dirty="0"/>
              <a:t>The level of these rates are important. For example, mortgage rates in the early part of 1983 exceeded 13%.</a:t>
            </a:r>
          </a:p>
          <a:p>
            <a:pPr>
              <a:defRPr/>
            </a:pPr>
            <a:endParaRPr lang="en-US" dirty="0"/>
          </a:p>
          <a:p>
            <a:pPr>
              <a:defRPr/>
            </a:pPr>
            <a:endParaRPr lang="en-US" dirty="0"/>
          </a:p>
        </p:txBody>
      </p:sp>
    </p:spTree>
    <p:extLst>
      <p:ext uri="{BB962C8B-B14F-4D97-AF65-F5344CB8AC3E}">
        <p14:creationId xmlns:p14="http://schemas.microsoft.com/office/powerpoint/2010/main" val="767376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26940-113C-447E-BC5D-37173BF755CC}"/>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altLang="en-US" sz="34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xmlns="" id="{672E8C18-30CF-4539-B8BF-FE8891EC511D}"/>
              </a:ext>
            </a:extLst>
          </p:cNvPr>
          <p:cNvSpPr>
            <a:spLocks noGrp="1"/>
          </p:cNvSpPr>
          <p:nvPr>
            <p:ph sz="quarter" idx="13"/>
          </p:nvPr>
        </p:nvSpPr>
        <p:spPr>
          <a:xfrm>
            <a:off x="457200" y="1556327"/>
            <a:ext cx="8045532" cy="4586896"/>
          </a:xfrm>
        </p:spPr>
        <p:txBody>
          <a:bodyPr/>
          <a:lstStyle/>
          <a:p>
            <a:r>
              <a:rPr lang="en-US" altLang="en-US" b="1" dirty="0">
                <a:ea typeface="ヒラギノ角ゴ Pro W3" pitchFamily="-84" charset="-128"/>
              </a:rPr>
              <a:t>Finance Companies</a:t>
            </a:r>
            <a:r>
              <a:rPr lang="en-US" altLang="en-US" dirty="0">
                <a:ea typeface="ヒラギノ角ゴ Pro W3" pitchFamily="-84" charset="-128"/>
              </a:rPr>
              <a:t> sell commercial paper </a:t>
            </a:r>
            <a:br>
              <a:rPr lang="en-US" altLang="en-US" dirty="0">
                <a:ea typeface="ヒラギノ角ゴ Pro W3" pitchFamily="-84" charset="-128"/>
              </a:rPr>
            </a:br>
            <a:r>
              <a:rPr lang="en-US" altLang="en-US" dirty="0">
                <a:ea typeface="ヒラギノ角ゴ Pro W3" pitchFamily="-84" charset="-128"/>
              </a:rPr>
              <a:t>(a short-term debt instrument) and issue bonds and stocks to raise funds to lend to consumers to buy durable goods, and to small businesses for operations.</a:t>
            </a:r>
          </a:p>
          <a:p>
            <a:r>
              <a:rPr lang="en-US" altLang="en-US" b="1" dirty="0">
                <a:ea typeface="ヒラギノ角ゴ Pro W3" pitchFamily="-84" charset="-128"/>
              </a:rPr>
              <a:t>Mutual Funds </a:t>
            </a:r>
            <a:r>
              <a:rPr lang="en-US" altLang="en-US" dirty="0">
                <a:ea typeface="ヒラギノ角ゴ Pro W3" pitchFamily="-84" charset="-128"/>
              </a:rPr>
              <a:t>acquire funds by selling shares to individual investors (many of whose shares are held in retirement accounts) and use the proceeds to purchase large, diversified portfolios of stocks and bonds.</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1916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26940-113C-447E-BC5D-37173BF755CC}"/>
              </a:ext>
            </a:extLst>
          </p:cNvPr>
          <p:cNvSpPr>
            <a:spLocks noGrp="1"/>
          </p:cNvSpPr>
          <p:nvPr>
            <p:ph type="title"/>
          </p:nvPr>
        </p:nvSpPr>
        <p:spPr/>
        <p:txBody>
          <a:bodyPr/>
          <a:lstStyle/>
          <a:p>
            <a:r>
              <a:rPr lang="en-US" altLang="en-US" sz="3400" dirty="0">
                <a:ea typeface="ヒラギノ角ゴ Pro W3" pitchFamily="-84" charset="-128"/>
              </a:rPr>
              <a:t>Types of Financial Intermediaries </a:t>
            </a:r>
            <a:r>
              <a:rPr lang="en-US" sz="2000" b="0" dirty="0"/>
              <a:t>(cont.)</a:t>
            </a:r>
            <a:endParaRPr lang="en-US" dirty="0"/>
          </a:p>
        </p:txBody>
      </p:sp>
      <p:sp>
        <p:nvSpPr>
          <p:cNvPr id="3" name="Content Placeholder 2">
            <a:extLst>
              <a:ext uri="{FF2B5EF4-FFF2-40B4-BE49-F238E27FC236}">
                <a16:creationId xmlns:a16="http://schemas.microsoft.com/office/drawing/2014/main" xmlns="" id="{672E8C18-30CF-4539-B8BF-FE8891EC511D}"/>
              </a:ext>
            </a:extLst>
          </p:cNvPr>
          <p:cNvSpPr>
            <a:spLocks noGrp="1"/>
          </p:cNvSpPr>
          <p:nvPr>
            <p:ph sz="quarter" idx="13"/>
          </p:nvPr>
        </p:nvSpPr>
        <p:spPr/>
        <p:txBody>
          <a:bodyPr/>
          <a:lstStyle/>
          <a:p>
            <a:pPr>
              <a:spcBef>
                <a:spcPts val="600"/>
              </a:spcBef>
            </a:pPr>
            <a:r>
              <a:rPr lang="en-US" altLang="en-US" b="1" dirty="0">
                <a:ea typeface="ヒラギノ角ゴ Pro W3" pitchFamily="-84" charset="-128"/>
              </a:rPr>
              <a:t>Money Market</a:t>
            </a:r>
            <a:r>
              <a:rPr lang="en-US" altLang="en-US" dirty="0">
                <a:ea typeface="ヒラギノ角ゴ Pro W3" pitchFamily="-84" charset="-128"/>
              </a:rPr>
              <a:t> </a:t>
            </a:r>
            <a:r>
              <a:rPr lang="en-US" altLang="en-US" b="1" dirty="0">
                <a:ea typeface="ヒラギノ角ゴ Pro W3" pitchFamily="-84" charset="-128"/>
              </a:rPr>
              <a:t>Mutual Funds</a:t>
            </a:r>
            <a:r>
              <a:rPr lang="en-US" altLang="en-US" dirty="0">
                <a:ea typeface="ヒラギノ角ゴ Pro W3" pitchFamily="-84" charset="-128"/>
              </a:rPr>
              <a:t> acquire funds by selling checkable deposit-like shares to individual investors and use the proceeds to purchase highly liquid and safe short-term money market instruments.</a:t>
            </a:r>
          </a:p>
          <a:p>
            <a:pPr>
              <a:spcBef>
                <a:spcPts val="600"/>
              </a:spcBef>
            </a:pPr>
            <a:r>
              <a:rPr lang="en-US" altLang="en-US" b="1" dirty="0">
                <a:ea typeface="ヒラギノ角ゴ Pro W3" pitchFamily="-84" charset="-128"/>
              </a:rPr>
              <a:t>Hedge Funds </a:t>
            </a:r>
            <a:r>
              <a:rPr lang="en-US" altLang="en-US" dirty="0">
                <a:ea typeface="ヒラギノ角ゴ Pro W3" pitchFamily="-84" charset="-128"/>
              </a:rPr>
              <a:t>are a type of mutual fund requiring large investments ($100,000 or more), long holding periods, and are subject to few regulations. These funds invest across almost all asset classes.</a:t>
            </a:r>
          </a:p>
          <a:p>
            <a:pPr>
              <a:spcBef>
                <a:spcPts val="600"/>
              </a:spcBef>
            </a:pPr>
            <a:r>
              <a:rPr lang="en-US" altLang="en-US" b="1" dirty="0">
                <a:ea typeface="ヒラギノ角ゴ Pro W3" pitchFamily="-84" charset="-128"/>
              </a:rPr>
              <a:t>Investment Banks </a:t>
            </a:r>
            <a:r>
              <a:rPr lang="en-US" altLang="en-US" dirty="0">
                <a:ea typeface="ヒラギノ角ゴ Pro W3" pitchFamily="-84" charset="-128"/>
              </a:rPr>
              <a:t>advise companies on securities to issue, underwriting security offerings, offer M&amp;A assistance, and act as dealers in security markets.</a:t>
            </a:r>
            <a:endParaRPr lang="en-US" dirty="0"/>
          </a:p>
          <a:p>
            <a:pPr>
              <a:spcBef>
                <a:spcPts val="600"/>
              </a:spcBef>
            </a:pPr>
            <a:endParaRPr lang="en-US" dirty="0"/>
          </a:p>
        </p:txBody>
      </p:sp>
    </p:spTree>
    <p:extLst>
      <p:ext uri="{BB962C8B-B14F-4D97-AF65-F5344CB8AC3E}">
        <p14:creationId xmlns:p14="http://schemas.microsoft.com/office/powerpoint/2010/main" val="1443309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B540C-1674-4653-8598-3E2E3F9FF550}"/>
              </a:ext>
            </a:extLst>
          </p:cNvPr>
          <p:cNvSpPr>
            <a:spLocks noGrp="1"/>
          </p:cNvSpPr>
          <p:nvPr>
            <p:ph type="title"/>
          </p:nvPr>
        </p:nvSpPr>
        <p:spPr/>
        <p:txBody>
          <a:bodyPr/>
          <a:lstStyle/>
          <a:p>
            <a:r>
              <a:rPr lang="en-US" sz="3200" dirty="0"/>
              <a:t>Principal Regulatory Agencies of the U.S. Financial System</a:t>
            </a:r>
            <a:endParaRPr lang="en-US" dirty="0"/>
          </a:p>
        </p:txBody>
      </p:sp>
      <p:graphicFrame>
        <p:nvGraphicFramePr>
          <p:cNvPr id="4" name="Table 4">
            <a:extLst>
              <a:ext uri="{FF2B5EF4-FFF2-40B4-BE49-F238E27FC236}">
                <a16:creationId xmlns:a16="http://schemas.microsoft.com/office/drawing/2014/main" xmlns="" id="{0C4DF0D8-96F5-4D52-819C-CF8C98C2CC61}"/>
              </a:ext>
            </a:extLst>
          </p:cNvPr>
          <p:cNvGraphicFramePr>
            <a:graphicFrameLocks noGrp="1"/>
          </p:cNvGraphicFramePr>
          <p:nvPr>
            <p:ph sz="quarter" idx="13"/>
            <p:extLst>
              <p:ext uri="{D42A27DB-BD31-4B8C-83A1-F6EECF244321}">
                <p14:modId xmlns:p14="http://schemas.microsoft.com/office/powerpoint/2010/main" val="3625380589"/>
              </p:ext>
            </p:extLst>
          </p:nvPr>
        </p:nvGraphicFramePr>
        <p:xfrm>
          <a:off x="457200" y="1700893"/>
          <a:ext cx="8229600" cy="4207492"/>
        </p:xfrm>
        <a:graphic>
          <a:graphicData uri="http://schemas.openxmlformats.org/drawingml/2006/table">
            <a:tbl>
              <a:tblPr firstRow="1" bandRow="1">
                <a:tableStyleId>{40F9630F-82C1-40B7-BC3A-925EFCFF5E92}</a:tableStyleId>
              </a:tblPr>
              <a:tblGrid>
                <a:gridCol w="2743200">
                  <a:extLst>
                    <a:ext uri="{9D8B030D-6E8A-4147-A177-3AD203B41FA5}">
                      <a16:colId xmlns:a16="http://schemas.microsoft.com/office/drawing/2014/main" xmlns="" val="541922607"/>
                    </a:ext>
                  </a:extLst>
                </a:gridCol>
                <a:gridCol w="2590800">
                  <a:extLst>
                    <a:ext uri="{9D8B030D-6E8A-4147-A177-3AD203B41FA5}">
                      <a16:colId xmlns:a16="http://schemas.microsoft.com/office/drawing/2014/main" xmlns="" val="3195433754"/>
                    </a:ext>
                  </a:extLst>
                </a:gridCol>
                <a:gridCol w="2895600">
                  <a:extLst>
                    <a:ext uri="{9D8B030D-6E8A-4147-A177-3AD203B41FA5}">
                      <a16:colId xmlns:a16="http://schemas.microsoft.com/office/drawing/2014/main" xmlns=""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439278"/>
                  </a:ext>
                </a:extLst>
              </a:tr>
              <a:tr h="370840">
                <a:tc>
                  <a:txBody>
                    <a:bodyPr/>
                    <a:lstStyle/>
                    <a:p>
                      <a:r>
                        <a:rPr lang="en-US" sz="1800" u="none" strike="noStrike" kern="1200" baseline="0" dirty="0">
                          <a:latin typeface="+mn-lt"/>
                        </a:rPr>
                        <a:t>Securities and</a:t>
                      </a:r>
                    </a:p>
                    <a:p>
                      <a:r>
                        <a:rPr lang="en-US" sz="1800" u="none" strike="noStrike" kern="1200" baseline="0" dirty="0">
                          <a:latin typeface="+mn-lt"/>
                        </a:rPr>
                        <a:t>Exchange Commission (S</a:t>
                      </a:r>
                      <a:r>
                        <a:rPr lang="en-US" sz="100" u="none" strike="noStrike" kern="1200" baseline="0" dirty="0">
                          <a:latin typeface="+mn-lt"/>
                        </a:rPr>
                        <a:t> </a:t>
                      </a:r>
                      <a:r>
                        <a:rPr lang="en-US" sz="1800" u="none" strike="noStrike" kern="1200" baseline="0" dirty="0">
                          <a:latin typeface="+mn-lt"/>
                        </a:rPr>
                        <a:t>E</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Organized exchanges</a:t>
                      </a:r>
                    </a:p>
                    <a:p>
                      <a:r>
                        <a:rPr lang="en-US" sz="1800" u="none" strike="noStrike" kern="1200" baseline="0" dirty="0">
                          <a:latin typeface="+mn-lt"/>
                        </a:rPr>
                        <a:t>and financial markets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Requires disclosure of</a:t>
                      </a:r>
                    </a:p>
                    <a:p>
                      <a:r>
                        <a:rPr lang="en-US" sz="1800" u="none" strike="noStrike" kern="1200" baseline="0" dirty="0">
                          <a:latin typeface="+mn-lt"/>
                        </a:rPr>
                        <a:t>information; restricts insider trading</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6599509"/>
                  </a:ext>
                </a:extLst>
              </a:tr>
              <a:tr h="370840">
                <a:tc>
                  <a:txBody>
                    <a:bodyPr/>
                    <a:lstStyle/>
                    <a:p>
                      <a:r>
                        <a:rPr lang="en-US" sz="1800" u="none" strike="noStrike" kern="1200" baseline="0" dirty="0">
                          <a:latin typeface="+mn-lt"/>
                        </a:rPr>
                        <a:t>Commodities Futures</a:t>
                      </a:r>
                    </a:p>
                    <a:p>
                      <a:r>
                        <a:rPr lang="en-US" sz="1800" u="none" strike="noStrike" kern="1200" baseline="0" dirty="0">
                          <a:latin typeface="+mn-lt"/>
                        </a:rPr>
                        <a:t>Trading Commission</a:t>
                      </a:r>
                    </a:p>
                    <a:p>
                      <a:r>
                        <a:rPr lang="en-US" sz="1800" u="none" strike="noStrike" kern="1200" baseline="0" dirty="0">
                          <a:latin typeface="+mn-lt"/>
                        </a:rPr>
                        <a:t>(C</a:t>
                      </a:r>
                      <a:r>
                        <a:rPr lang="en-US" sz="100" u="none" strike="noStrike" kern="1200" baseline="0" dirty="0">
                          <a:latin typeface="+mn-lt"/>
                        </a:rPr>
                        <a:t> </a:t>
                      </a:r>
                      <a:r>
                        <a:rPr lang="en-US" sz="1800" u="none" strike="noStrike" kern="1200" baseline="0" dirty="0">
                          <a:latin typeface="+mn-lt"/>
                        </a:rPr>
                        <a:t>F</a:t>
                      </a:r>
                      <a:r>
                        <a:rPr lang="en-US" sz="100" u="none" strike="noStrike" kern="1200" baseline="0" dirty="0">
                          <a:latin typeface="+mn-lt"/>
                        </a:rPr>
                        <a:t> </a:t>
                      </a:r>
                      <a:r>
                        <a:rPr lang="en-US" sz="1800" u="none" strike="noStrike" kern="1200" baseline="0" dirty="0">
                          <a:latin typeface="+mn-lt"/>
                        </a:rPr>
                        <a:t>T</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Futures market</a:t>
                      </a:r>
                    </a:p>
                    <a:p>
                      <a:r>
                        <a:rPr lang="en-US" sz="1800" u="none" strike="noStrike" kern="1200" baseline="0" dirty="0">
                          <a:latin typeface="+mn-lt"/>
                        </a:rPr>
                        <a:t>exchanges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Regulates procedures for trading in futures markets</a:t>
                      </a:r>
                      <a:endParaRPr lang="en-US" sz="1800" dirty="0">
                        <a:latin typeface="+mn-lt"/>
                      </a:endParaRPr>
                    </a:p>
                  </a:txBody>
                  <a:tcPr marL="83292" marR="83292"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4024954"/>
                  </a:ext>
                </a:extLst>
              </a:tr>
              <a:tr h="370840">
                <a:tc>
                  <a:txBody>
                    <a:bodyPr/>
                    <a:lstStyle/>
                    <a:p>
                      <a:r>
                        <a:rPr lang="en-US" sz="1800" u="none" strike="noStrike" kern="1200" baseline="0" dirty="0"/>
                        <a:t>Office of the</a:t>
                      </a:r>
                    </a:p>
                    <a:p>
                      <a:r>
                        <a:rPr lang="en-US" sz="1800" u="none" strike="noStrike" kern="1200" baseline="0" dirty="0"/>
                        <a:t>Comptroller of the</a:t>
                      </a:r>
                    </a:p>
                    <a:p>
                      <a:r>
                        <a:rPr lang="en-US" sz="1800" u="none" strike="noStrike" kern="1200" baseline="0" dirty="0"/>
                        <a:t>Currency</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t>Federally chartered</a:t>
                      </a:r>
                    </a:p>
                    <a:p>
                      <a:r>
                        <a:rPr lang="en-US" sz="1800" u="none" strike="noStrike" kern="1200" baseline="0" dirty="0"/>
                        <a:t>commercial banks and</a:t>
                      </a:r>
                    </a:p>
                    <a:p>
                      <a:r>
                        <a:rPr lang="en-US" sz="1800" u="none" strike="noStrike" kern="1200" baseline="0" dirty="0"/>
                        <a:t>thrift institutions</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t>Charters and examines the books of federally chartered commercial banks and thrift</a:t>
                      </a:r>
                    </a:p>
                    <a:p>
                      <a:r>
                        <a:rPr lang="en-US" sz="1800" u="none" strike="noStrike" kern="1200" baseline="0" dirty="0"/>
                        <a:t>institutions; imposes restrictions on assets they can hold</a:t>
                      </a:r>
                      <a:endParaRPr lang="en-US" sz="1800" dirty="0"/>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2504205"/>
                  </a:ext>
                </a:extLst>
              </a:tr>
            </a:tbl>
          </a:graphicData>
        </a:graphic>
      </p:graphicFrame>
    </p:spTree>
    <p:extLst>
      <p:ext uri="{BB962C8B-B14F-4D97-AF65-F5344CB8AC3E}">
        <p14:creationId xmlns:p14="http://schemas.microsoft.com/office/powerpoint/2010/main" val="72361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B540C-1674-4653-8598-3E2E3F9FF550}"/>
              </a:ext>
            </a:extLst>
          </p:cNvPr>
          <p:cNvSpPr>
            <a:spLocks noGrp="1"/>
          </p:cNvSpPr>
          <p:nvPr>
            <p:ph type="title"/>
          </p:nvPr>
        </p:nvSpPr>
        <p:spPr/>
        <p:txBody>
          <a:bodyPr/>
          <a:lstStyle/>
          <a:p>
            <a:r>
              <a:rPr lang="en-US" sz="3200" dirty="0"/>
              <a:t>Table 2.3 Principal Regulatory Agencies of the U.S. Financial System </a:t>
            </a:r>
            <a:r>
              <a:rPr lang="en-US" sz="2000" b="0" dirty="0"/>
              <a:t>(2 of 3)</a:t>
            </a:r>
            <a:endParaRPr lang="en-US" dirty="0"/>
          </a:p>
        </p:txBody>
      </p:sp>
      <p:graphicFrame>
        <p:nvGraphicFramePr>
          <p:cNvPr id="4" name="Table 4">
            <a:extLst>
              <a:ext uri="{FF2B5EF4-FFF2-40B4-BE49-F238E27FC236}">
                <a16:creationId xmlns:a16="http://schemas.microsoft.com/office/drawing/2014/main" xmlns="" id="{0C4DF0D8-96F5-4D52-819C-CF8C98C2CC61}"/>
              </a:ext>
            </a:extLst>
          </p:cNvPr>
          <p:cNvGraphicFramePr>
            <a:graphicFrameLocks noGrp="1"/>
          </p:cNvGraphicFramePr>
          <p:nvPr>
            <p:ph sz="quarter" idx="13"/>
            <p:extLst>
              <p:ext uri="{D42A27DB-BD31-4B8C-83A1-F6EECF244321}">
                <p14:modId xmlns:p14="http://schemas.microsoft.com/office/powerpoint/2010/main" val="4208001104"/>
              </p:ext>
            </p:extLst>
          </p:nvPr>
        </p:nvGraphicFramePr>
        <p:xfrm>
          <a:off x="457200" y="1700893"/>
          <a:ext cx="8229600" cy="3849880"/>
        </p:xfrm>
        <a:graphic>
          <a:graphicData uri="http://schemas.openxmlformats.org/drawingml/2006/table">
            <a:tbl>
              <a:tblPr firstRow="1" bandRow="1">
                <a:tableStyleId>{40F9630F-82C1-40B7-BC3A-925EFCFF5E92}</a:tableStyleId>
              </a:tblPr>
              <a:tblGrid>
                <a:gridCol w="2413819">
                  <a:extLst>
                    <a:ext uri="{9D8B030D-6E8A-4147-A177-3AD203B41FA5}">
                      <a16:colId xmlns:a16="http://schemas.microsoft.com/office/drawing/2014/main" xmlns="" val="541922607"/>
                    </a:ext>
                  </a:extLst>
                </a:gridCol>
                <a:gridCol w="2625213">
                  <a:extLst>
                    <a:ext uri="{9D8B030D-6E8A-4147-A177-3AD203B41FA5}">
                      <a16:colId xmlns:a16="http://schemas.microsoft.com/office/drawing/2014/main" xmlns="" val="3195433754"/>
                    </a:ext>
                  </a:extLst>
                </a:gridCol>
                <a:gridCol w="3190568">
                  <a:extLst>
                    <a:ext uri="{9D8B030D-6E8A-4147-A177-3AD203B41FA5}">
                      <a16:colId xmlns:a16="http://schemas.microsoft.com/office/drawing/2014/main" xmlns=""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439278"/>
                  </a:ext>
                </a:extLst>
              </a:tr>
              <a:tr h="370840">
                <a:tc>
                  <a:txBody>
                    <a:bodyPr/>
                    <a:lstStyle/>
                    <a:p>
                      <a:r>
                        <a:rPr lang="en-US" sz="1800" u="none" strike="noStrike" kern="1200" baseline="0" dirty="0">
                          <a:latin typeface="+mn-lt"/>
                        </a:rPr>
                        <a:t>National Credit Union</a:t>
                      </a:r>
                    </a:p>
                    <a:p>
                      <a:r>
                        <a:rPr lang="en-US" sz="1800" u="none" strike="noStrike" kern="1200" baseline="0" dirty="0">
                          <a:latin typeface="+mn-lt"/>
                        </a:rPr>
                        <a:t>Administration</a:t>
                      </a:r>
                    </a:p>
                    <a:p>
                      <a:r>
                        <a:rPr lang="en-US" sz="1800" u="none" strike="noStrike" kern="1200" baseline="0" dirty="0">
                          <a:latin typeface="+mn-lt"/>
                        </a:rPr>
                        <a:t>(N</a:t>
                      </a:r>
                      <a:r>
                        <a:rPr lang="en-US" sz="100" u="none" strike="noStrike" kern="1200" baseline="0" dirty="0">
                          <a:latin typeface="+mn-lt"/>
                        </a:rPr>
                        <a:t> </a:t>
                      </a:r>
                      <a:r>
                        <a:rPr lang="en-US" sz="1800" u="none" strike="noStrike" kern="1200" baseline="0" dirty="0">
                          <a:latin typeface="+mn-lt"/>
                        </a:rPr>
                        <a:t>C</a:t>
                      </a:r>
                      <a:r>
                        <a:rPr lang="en-US" sz="100" u="none" strike="noStrike" kern="1200" baseline="0" dirty="0">
                          <a:latin typeface="+mn-lt"/>
                        </a:rPr>
                        <a:t> </a:t>
                      </a:r>
                      <a:r>
                        <a:rPr lang="en-US" sz="1800" u="none" strike="noStrike" kern="1200" baseline="0" dirty="0">
                          <a:latin typeface="+mn-lt"/>
                        </a:rPr>
                        <a:t>U</a:t>
                      </a:r>
                      <a:r>
                        <a:rPr lang="en-US" sz="100" u="none" strike="noStrike" kern="1200" baseline="0" dirty="0">
                          <a:latin typeface="+mn-lt"/>
                        </a:rPr>
                        <a:t> </a:t>
                      </a:r>
                      <a:r>
                        <a:rPr lang="en-US" sz="1800" u="none" strike="noStrike" kern="1200" baseline="0" dirty="0">
                          <a:latin typeface="+mn-lt"/>
                        </a:rPr>
                        <a:t>A)</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Federally chartered</a:t>
                      </a:r>
                    </a:p>
                    <a:p>
                      <a:r>
                        <a:rPr lang="en-US" sz="1800" u="none" strike="noStrike" kern="1200" baseline="0" dirty="0">
                          <a:latin typeface="+mn-lt"/>
                        </a:rPr>
                        <a:t>credit unions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Charters and examines the books of federally chartered credit unions and imposes restrictions on assets they can hold</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6599509"/>
                  </a:ext>
                </a:extLst>
              </a:tr>
              <a:tr h="370840">
                <a:tc>
                  <a:txBody>
                    <a:bodyPr/>
                    <a:lstStyle/>
                    <a:p>
                      <a:r>
                        <a:rPr lang="en-US" sz="1800" u="none" strike="noStrike" kern="1200" baseline="0" dirty="0">
                          <a:latin typeface="+mn-lt"/>
                        </a:rPr>
                        <a:t>State banking and insurance commissions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State-chartered</a:t>
                      </a:r>
                    </a:p>
                    <a:p>
                      <a:r>
                        <a:rPr lang="en-US" sz="1800" u="none" strike="noStrike" kern="1200" baseline="0" dirty="0">
                          <a:latin typeface="+mn-lt"/>
                        </a:rPr>
                        <a:t>depository institutions</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Charter and examine the books of state-chartered banks and insurance companies; impose restrictions on assets they can hold; and impose restrictions on branching</a:t>
                      </a:r>
                      <a:endParaRPr lang="en-US" sz="1800" dirty="0">
                        <a:latin typeface="+mn-lt"/>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4024954"/>
                  </a:ext>
                </a:extLst>
              </a:tr>
            </a:tbl>
          </a:graphicData>
        </a:graphic>
      </p:graphicFrame>
    </p:spTree>
    <p:extLst>
      <p:ext uri="{BB962C8B-B14F-4D97-AF65-F5344CB8AC3E}">
        <p14:creationId xmlns:p14="http://schemas.microsoft.com/office/powerpoint/2010/main" val="2365700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B540C-1674-4653-8598-3E2E3F9FF550}"/>
              </a:ext>
            </a:extLst>
          </p:cNvPr>
          <p:cNvSpPr>
            <a:spLocks noGrp="1"/>
          </p:cNvSpPr>
          <p:nvPr>
            <p:ph type="title"/>
          </p:nvPr>
        </p:nvSpPr>
        <p:spPr/>
        <p:txBody>
          <a:bodyPr/>
          <a:lstStyle/>
          <a:p>
            <a:r>
              <a:rPr lang="en-US" sz="3200" dirty="0"/>
              <a:t>Table 2.3 Principal Regulatory Agencies of the U.S. Financial System </a:t>
            </a:r>
            <a:r>
              <a:rPr lang="en-US" sz="2000" b="0" dirty="0"/>
              <a:t>(3 of 3)</a:t>
            </a:r>
            <a:endParaRPr lang="en-US" dirty="0"/>
          </a:p>
        </p:txBody>
      </p:sp>
      <p:graphicFrame>
        <p:nvGraphicFramePr>
          <p:cNvPr id="4" name="Table 4">
            <a:extLst>
              <a:ext uri="{FF2B5EF4-FFF2-40B4-BE49-F238E27FC236}">
                <a16:creationId xmlns:a16="http://schemas.microsoft.com/office/drawing/2014/main" xmlns="" id="{0C4DF0D8-96F5-4D52-819C-CF8C98C2CC61}"/>
              </a:ext>
            </a:extLst>
          </p:cNvPr>
          <p:cNvGraphicFramePr>
            <a:graphicFrameLocks noGrp="1"/>
          </p:cNvGraphicFramePr>
          <p:nvPr>
            <p:ph sz="quarter" idx="13"/>
            <p:extLst>
              <p:ext uri="{D42A27DB-BD31-4B8C-83A1-F6EECF244321}">
                <p14:modId xmlns:p14="http://schemas.microsoft.com/office/powerpoint/2010/main" val="3927025462"/>
              </p:ext>
            </p:extLst>
          </p:nvPr>
        </p:nvGraphicFramePr>
        <p:xfrm>
          <a:off x="457200" y="1571584"/>
          <a:ext cx="8229600" cy="3838316"/>
        </p:xfrm>
        <a:graphic>
          <a:graphicData uri="http://schemas.openxmlformats.org/drawingml/2006/table">
            <a:tbl>
              <a:tblPr firstRow="1" bandRow="1">
                <a:tableStyleId>{40F9630F-82C1-40B7-BC3A-925EFCFF5E92}</a:tableStyleId>
              </a:tblPr>
              <a:tblGrid>
                <a:gridCol w="2443018">
                  <a:extLst>
                    <a:ext uri="{9D8B030D-6E8A-4147-A177-3AD203B41FA5}">
                      <a16:colId xmlns:a16="http://schemas.microsoft.com/office/drawing/2014/main" xmlns="" val="541922607"/>
                    </a:ext>
                  </a:extLst>
                </a:gridCol>
                <a:gridCol w="2724727">
                  <a:extLst>
                    <a:ext uri="{9D8B030D-6E8A-4147-A177-3AD203B41FA5}">
                      <a16:colId xmlns:a16="http://schemas.microsoft.com/office/drawing/2014/main" xmlns="" val="3195433754"/>
                    </a:ext>
                  </a:extLst>
                </a:gridCol>
                <a:gridCol w="3061855">
                  <a:extLst>
                    <a:ext uri="{9D8B030D-6E8A-4147-A177-3AD203B41FA5}">
                      <a16:colId xmlns:a16="http://schemas.microsoft.com/office/drawing/2014/main" xmlns="" val="260918835"/>
                    </a:ext>
                  </a:extLst>
                </a:gridCol>
              </a:tblGrid>
              <a:tr h="370840">
                <a:tc>
                  <a:txBody>
                    <a:bodyPr/>
                    <a:lstStyle/>
                    <a:p>
                      <a:r>
                        <a:rPr lang="en-US" sz="1800" u="none" strike="noStrike" kern="1200" baseline="0" dirty="0">
                          <a:latin typeface="+mn-lt"/>
                        </a:rPr>
                        <a:t>Regulatory Agency</a:t>
                      </a:r>
                      <a:endParaRPr lang="en-US" sz="1800" b="0" i="0" u="none" strike="noStrike" kern="1200" baseline="0" dirty="0">
                        <a:solidFill>
                          <a:schemeClr val="tx1"/>
                        </a:solidFill>
                        <a:latin typeface="+mn-lt"/>
                        <a:ea typeface="+mn-ea"/>
                        <a:cs typeface="+mn-cs"/>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Subject of Regulation</a:t>
                      </a:r>
                      <a:endParaRPr lang="en-US" sz="1800" dirty="0">
                        <a:latin typeface="+mn-lt"/>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Nature of Regulations</a:t>
                      </a:r>
                      <a:endParaRPr lang="en-US" sz="1800" dirty="0">
                        <a:latin typeface="+mn-lt"/>
                      </a:endParaRPr>
                    </a:p>
                  </a:txBody>
                  <a:tcPr marL="83292" marR="83292" marT="41646" marB="41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439278"/>
                  </a:ext>
                </a:extLst>
              </a:tr>
              <a:tr h="370840">
                <a:tc>
                  <a:txBody>
                    <a:bodyPr/>
                    <a:lstStyle/>
                    <a:p>
                      <a:r>
                        <a:rPr lang="en-US" sz="1800" u="none" strike="noStrike" kern="1200" baseline="0" dirty="0">
                          <a:latin typeface="+mn-lt"/>
                        </a:rPr>
                        <a:t>Federal Deposit</a:t>
                      </a:r>
                    </a:p>
                    <a:p>
                      <a:r>
                        <a:rPr lang="en-US" sz="1800" u="none" strike="noStrike" kern="1200" baseline="0" dirty="0">
                          <a:latin typeface="+mn-lt"/>
                        </a:rPr>
                        <a:t>Insurance Corporation (F</a:t>
                      </a:r>
                      <a:r>
                        <a:rPr lang="en-US" sz="100" u="none" strike="noStrike" kern="1200" baseline="0" dirty="0">
                          <a:latin typeface="+mn-lt"/>
                        </a:rPr>
                        <a:t> </a:t>
                      </a:r>
                      <a:r>
                        <a:rPr lang="en-US" sz="1800" u="none" strike="noStrike" kern="1200" baseline="0" dirty="0">
                          <a:latin typeface="+mn-lt"/>
                        </a:rPr>
                        <a:t>D</a:t>
                      </a:r>
                      <a:r>
                        <a:rPr lang="en-US" sz="100" u="none" strike="noStrike" kern="1200" baseline="0" dirty="0">
                          <a:latin typeface="+mn-lt"/>
                        </a:rPr>
                        <a:t> </a:t>
                      </a:r>
                      <a:r>
                        <a:rPr lang="en-US" sz="1800" u="none" strike="noStrike" kern="1200" baseline="0" dirty="0">
                          <a:latin typeface="+mn-lt"/>
                        </a:rPr>
                        <a:t>I</a:t>
                      </a:r>
                      <a:r>
                        <a:rPr lang="en-US" sz="100" u="none" strike="noStrike" kern="1200" baseline="0" dirty="0">
                          <a:latin typeface="+mn-lt"/>
                        </a:rPr>
                        <a:t> </a:t>
                      </a:r>
                      <a:r>
                        <a:rPr lang="en-US" sz="1800" u="none" strike="noStrike" kern="1200" baseline="0" dirty="0">
                          <a:latin typeface="+mn-lt"/>
                        </a:rPr>
                        <a:t>C)</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Commercial banks,</a:t>
                      </a:r>
                    </a:p>
                    <a:p>
                      <a:r>
                        <a:rPr lang="en-US" sz="1800" u="none" strike="noStrike" kern="1200" baseline="0" dirty="0">
                          <a:latin typeface="+mn-lt"/>
                        </a:rPr>
                        <a:t>mutual savings banks,</a:t>
                      </a:r>
                    </a:p>
                    <a:p>
                      <a:r>
                        <a:rPr lang="en-US" sz="1800" u="none" strike="noStrike" kern="1200" baseline="0" dirty="0">
                          <a:latin typeface="+mn-lt"/>
                        </a:rPr>
                        <a:t>savings and loan</a:t>
                      </a:r>
                    </a:p>
                    <a:p>
                      <a:r>
                        <a:rPr lang="en-US" sz="1800" u="none" strike="noStrike" kern="1200" baseline="0" dirty="0">
                          <a:latin typeface="+mn-lt"/>
                        </a:rPr>
                        <a:t>associations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Provides insurance of up to $250,000 for each depositor</a:t>
                      </a:r>
                    </a:p>
                    <a:p>
                      <a:r>
                        <a:rPr lang="en-US" sz="1800" u="none" strike="noStrike" kern="1200" baseline="0" dirty="0">
                          <a:latin typeface="+mn-lt"/>
                        </a:rPr>
                        <a:t>at a bank; examines the books of insured banks; and imposes</a:t>
                      </a:r>
                    </a:p>
                    <a:p>
                      <a:r>
                        <a:rPr lang="en-US" sz="1800" u="none" strike="noStrike" kern="1200" baseline="0" dirty="0">
                          <a:latin typeface="+mn-lt"/>
                        </a:rPr>
                        <a:t>restrictions on assets they can hold</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6599509"/>
                  </a:ext>
                </a:extLst>
              </a:tr>
              <a:tr h="370840">
                <a:tc>
                  <a:txBody>
                    <a:bodyPr/>
                    <a:lstStyle/>
                    <a:p>
                      <a:r>
                        <a:rPr lang="en-US" sz="1800" u="none" strike="noStrike" kern="1200" baseline="0" dirty="0">
                          <a:latin typeface="+mn-lt"/>
                        </a:rPr>
                        <a:t>Federal Reserve</a:t>
                      </a:r>
                    </a:p>
                    <a:p>
                      <a:r>
                        <a:rPr lang="en-US" sz="1800" u="none" strike="noStrike" kern="1200" baseline="0" dirty="0">
                          <a:latin typeface="+mn-lt"/>
                        </a:rPr>
                        <a:t>System</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All depository</a:t>
                      </a:r>
                    </a:p>
                    <a:p>
                      <a:r>
                        <a:rPr lang="en-US" sz="1800" u="none" strike="noStrike" kern="1200" baseline="0" dirty="0">
                          <a:latin typeface="+mn-lt"/>
                        </a:rPr>
                        <a:t>institutions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u="none" strike="noStrike" kern="1200" baseline="0" dirty="0">
                          <a:latin typeface="+mn-lt"/>
                        </a:rPr>
                        <a:t>Examines the books of</a:t>
                      </a:r>
                    </a:p>
                    <a:p>
                      <a:r>
                        <a:rPr lang="en-US" sz="1800" u="none" strike="noStrike" kern="1200" baseline="0" dirty="0">
                          <a:latin typeface="+mn-lt"/>
                        </a:rPr>
                        <a:t>commercial banks that are members of the system; sets reserve requirements for all banks</a:t>
                      </a:r>
                      <a:endParaRPr lang="en-US" sz="1800" dirty="0">
                        <a:latin typeface="+mn-lt"/>
                      </a:endParaRPr>
                    </a:p>
                  </a:txBody>
                  <a:tcPr marL="87819" marR="87819" marT="43909" marB="439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24024954"/>
                  </a:ext>
                </a:extLst>
              </a:tr>
            </a:tbl>
          </a:graphicData>
        </a:graphic>
      </p:graphicFrame>
    </p:spTree>
    <p:extLst>
      <p:ext uri="{BB962C8B-B14F-4D97-AF65-F5344CB8AC3E}">
        <p14:creationId xmlns:p14="http://schemas.microsoft.com/office/powerpoint/2010/main" val="44878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357D104-A243-4C87-8702-5C58169C3E64}"/>
              </a:ext>
            </a:extLst>
          </p:cNvPr>
          <p:cNvSpPr>
            <a:spLocks noGrp="1"/>
          </p:cNvSpPr>
          <p:nvPr>
            <p:ph type="title"/>
          </p:nvPr>
        </p:nvSpPr>
        <p:spPr/>
        <p:txBody>
          <a:bodyPr/>
          <a:lstStyle/>
          <a:p>
            <a:r>
              <a:rPr lang="en-US" altLang="en-US" dirty="0">
                <a:ea typeface="ヒラギノ角ゴ Pro W3" pitchFamily="-84" charset="-128"/>
              </a:rPr>
              <a:t>Regulation of Financial Markets</a:t>
            </a:r>
            <a:endParaRPr lang="en-US" dirty="0"/>
          </a:p>
        </p:txBody>
      </p:sp>
      <p:sp>
        <p:nvSpPr>
          <p:cNvPr id="6" name="Content Placeholder 5">
            <a:extLst>
              <a:ext uri="{FF2B5EF4-FFF2-40B4-BE49-F238E27FC236}">
                <a16:creationId xmlns:a16="http://schemas.microsoft.com/office/drawing/2014/main" xmlns="" id="{560335D9-7987-4486-B715-7DD47A9AB57F}"/>
              </a:ext>
            </a:extLst>
          </p:cNvPr>
          <p:cNvSpPr>
            <a:spLocks noGrp="1"/>
          </p:cNvSpPr>
          <p:nvPr>
            <p:ph sz="quarter" idx="13"/>
          </p:nvPr>
        </p:nvSpPr>
        <p:spPr>
          <a:xfrm>
            <a:off x="457200" y="1556327"/>
            <a:ext cx="8229600" cy="2082800"/>
          </a:xfrm>
        </p:spPr>
        <p:txBody>
          <a:bodyPr/>
          <a:lstStyle/>
          <a:p>
            <a:pPr marL="341313" indent="-341313">
              <a:buNone/>
            </a:pPr>
            <a:r>
              <a:rPr lang="en-US" altLang="en-US" dirty="0">
                <a:ea typeface="ヒラギノ角ゴ Pro W3" pitchFamily="-84" charset="-128"/>
              </a:rPr>
              <a:t>Main Reasons for Regulation</a:t>
            </a:r>
          </a:p>
          <a:p>
            <a:pPr marL="432000" indent="-432000">
              <a:buFont typeface="Times" panose="02020603050405020304" pitchFamily="18" charset="0"/>
              <a:buAutoNum type="arabicPeriod"/>
            </a:pPr>
            <a:r>
              <a:rPr lang="en-US" altLang="en-US" dirty="0">
                <a:ea typeface="ヒラギノ角ゴ Pro W3" pitchFamily="-84" charset="-128"/>
              </a:rPr>
              <a:t>Increase Information to Investors</a:t>
            </a:r>
          </a:p>
          <a:p>
            <a:pPr marL="432000" indent="-432000">
              <a:buFont typeface="Times" panose="02020603050405020304" pitchFamily="18" charset="0"/>
              <a:buAutoNum type="arabicPeriod"/>
            </a:pPr>
            <a:r>
              <a:rPr lang="en-US" altLang="en-US" dirty="0">
                <a:ea typeface="ヒラギノ角ゴ Pro W3" pitchFamily="-84" charset="-128"/>
              </a:rPr>
              <a:t>Ensure the Soundness of Financial Intermediaries</a:t>
            </a:r>
            <a:endParaRPr lang="en-US" dirty="0"/>
          </a:p>
        </p:txBody>
      </p:sp>
    </p:spTree>
    <p:extLst>
      <p:ext uri="{BB962C8B-B14F-4D97-AF65-F5344CB8AC3E}">
        <p14:creationId xmlns:p14="http://schemas.microsoft.com/office/powerpoint/2010/main" val="3326548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Increase Investor Information</a:t>
            </a:r>
            <a:endParaRPr lang="en-US" dirty="0"/>
          </a:p>
        </p:txBody>
      </p:sp>
      <p:sp>
        <p:nvSpPr>
          <p:cNvPr id="6" name="Content Placeholder 5">
            <a:extLst>
              <a:ext uri="{FF2B5EF4-FFF2-40B4-BE49-F238E27FC236}">
                <a16:creationId xmlns:a16="http://schemas.microsoft.com/office/drawing/2014/main" xmlns="" id="{6320FE58-5B65-4450-A5CE-43708F36BB9E}"/>
              </a:ext>
            </a:extLst>
          </p:cNvPr>
          <p:cNvSpPr>
            <a:spLocks noGrp="1"/>
          </p:cNvSpPr>
          <p:nvPr>
            <p:ph sz="quarter" idx="13"/>
          </p:nvPr>
        </p:nvSpPr>
        <p:spPr/>
        <p:txBody>
          <a:bodyPr/>
          <a:lstStyle/>
          <a:p>
            <a:r>
              <a:rPr lang="en-US" noProof="0" dirty="0"/>
              <a:t>Asymmetric information in financial markets means that investors may be subject to adverse selection and moral hazard problems that may hinder the efficient operation of financial markets and may also keep investors away from financial markets.</a:t>
            </a:r>
          </a:p>
          <a:p>
            <a:r>
              <a:rPr lang="en-US" noProof="0" dirty="0"/>
              <a:t>The Securities and Exchange Commission (S</a:t>
            </a:r>
            <a:r>
              <a:rPr lang="en-US" sz="100" noProof="0" dirty="0"/>
              <a:t> </a:t>
            </a:r>
            <a:r>
              <a:rPr lang="en-US" noProof="0" dirty="0"/>
              <a:t>E</a:t>
            </a:r>
            <a:r>
              <a:rPr lang="en-US" sz="100" noProof="0" dirty="0"/>
              <a:t> </a:t>
            </a:r>
            <a:r>
              <a:rPr lang="en-US" noProof="0" dirty="0"/>
              <a:t>C) requires corporations issuing securities to disclose certain information about their sales, assets, and earnings to the public and restricts trading by the largest stockholders (known as insiders) in the corporation.</a:t>
            </a:r>
          </a:p>
        </p:txBody>
      </p:sp>
    </p:spTree>
    <p:extLst>
      <p:ext uri="{BB962C8B-B14F-4D97-AF65-F5344CB8AC3E}">
        <p14:creationId xmlns:p14="http://schemas.microsoft.com/office/powerpoint/2010/main" val="2367578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Increase Investor Information </a:t>
            </a:r>
            <a:r>
              <a:rPr lang="en-US" sz="2000" b="0" dirty="0"/>
              <a:t>(cont.)</a:t>
            </a:r>
            <a:endParaRPr lang="en-US" dirty="0"/>
          </a:p>
        </p:txBody>
      </p:sp>
      <p:sp>
        <p:nvSpPr>
          <p:cNvPr id="6" name="Content Placeholder 5">
            <a:extLst>
              <a:ext uri="{FF2B5EF4-FFF2-40B4-BE49-F238E27FC236}">
                <a16:creationId xmlns:a16="http://schemas.microsoft.com/office/drawing/2014/main" xmlns="" id="{6320FE58-5B65-4450-A5CE-43708F36BB9E}"/>
              </a:ext>
            </a:extLst>
          </p:cNvPr>
          <p:cNvSpPr>
            <a:spLocks noGrp="1"/>
          </p:cNvSpPr>
          <p:nvPr>
            <p:ph sz="quarter" idx="13"/>
          </p:nvPr>
        </p:nvSpPr>
        <p:spPr>
          <a:xfrm>
            <a:off x="457200" y="1556327"/>
            <a:ext cx="8229600" cy="2849418"/>
          </a:xfrm>
        </p:spPr>
        <p:txBody>
          <a:bodyPr/>
          <a:lstStyle/>
          <a:p>
            <a:r>
              <a:rPr lang="en-US" altLang="en-US" dirty="0">
                <a:ea typeface="ヒラギノ角ゴ Pro W3" pitchFamily="-84" charset="-128"/>
              </a:rPr>
              <a:t>Such government regulation can reduce adverse selection and moral hazard problems in financial markets and increase their efficiency by increasing the amount of information available to investors. Indeed, the S</a:t>
            </a:r>
            <a:r>
              <a:rPr lang="en-US" altLang="en-US" sz="100" dirty="0">
                <a:ea typeface="ヒラギノ角ゴ Pro W3" pitchFamily="-84" charset="-128"/>
              </a:rPr>
              <a:t> </a:t>
            </a:r>
            <a:r>
              <a:rPr lang="en-US" altLang="en-US" dirty="0">
                <a:ea typeface="ヒラギノ角ゴ Pro W3" pitchFamily="-84" charset="-128"/>
              </a:rPr>
              <a:t>E</a:t>
            </a:r>
            <a:r>
              <a:rPr lang="en-US" altLang="en-US" sz="100" dirty="0">
                <a:ea typeface="ヒラギノ角ゴ Pro W3" pitchFamily="-84" charset="-128"/>
              </a:rPr>
              <a:t> </a:t>
            </a:r>
            <a:r>
              <a:rPr lang="en-US" altLang="en-US" dirty="0">
                <a:ea typeface="ヒラギノ角ゴ Pro W3" pitchFamily="-84" charset="-128"/>
              </a:rPr>
              <a:t>C has been particularly active recently in pursuing illegal insider trading.</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447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Ensure Soundness of Financial Intermediaries </a:t>
            </a:r>
            <a:r>
              <a:rPr lang="en-US" altLang="en-US" sz="2000" b="0" dirty="0">
                <a:ea typeface="ヒラギノ角ゴ Pro W3" pitchFamily="-84" charset="-128"/>
              </a:rPr>
              <a:t>(cont.)</a:t>
            </a:r>
            <a:endParaRPr lang="en-US" sz="2000" dirty="0"/>
          </a:p>
        </p:txBody>
      </p:sp>
      <p:sp>
        <p:nvSpPr>
          <p:cNvPr id="6" name="Content Placeholder 5">
            <a:extLst>
              <a:ext uri="{FF2B5EF4-FFF2-40B4-BE49-F238E27FC236}">
                <a16:creationId xmlns:a16="http://schemas.microsoft.com/office/drawing/2014/main" xmlns="" id="{6320FE58-5B65-4450-A5CE-43708F36BB9E}"/>
              </a:ext>
            </a:extLst>
          </p:cNvPr>
          <p:cNvSpPr>
            <a:spLocks noGrp="1"/>
          </p:cNvSpPr>
          <p:nvPr>
            <p:ph sz="quarter" idx="13"/>
          </p:nvPr>
        </p:nvSpPr>
        <p:spPr/>
        <p:txBody>
          <a:bodyPr/>
          <a:lstStyle/>
          <a:p>
            <a:r>
              <a:rPr lang="en-US" altLang="en-US" dirty="0">
                <a:ea typeface="ヒラギノ角ゴ Pro W3" pitchFamily="-84" charset="-128"/>
              </a:rPr>
              <a:t>Providers of funds (depositors, like you) to financial intermediaries may not be able to assess whether the institutions holding their funds are sound or not.</a:t>
            </a:r>
          </a:p>
          <a:p>
            <a:r>
              <a:rPr lang="en-US" altLang="en-US" dirty="0">
                <a:ea typeface="ヒラギノ角ゴ Pro W3" pitchFamily="-84" charset="-128"/>
              </a:rPr>
              <a:t>If they have doubts about the overall health of financial intermediaries, they may want to pull their funds out of both sound and unsound institutions, which can lead to a financial panic.</a:t>
            </a:r>
          </a:p>
          <a:p>
            <a:r>
              <a:rPr lang="en-US" altLang="en-US" dirty="0">
                <a:ea typeface="ヒラギノ角ゴ Pro W3" pitchFamily="-84" charset="-128"/>
              </a:rPr>
              <a:t>Such panics produces large losses for the public and causes serious damage to the economy.</a:t>
            </a:r>
            <a:endParaRPr lang="en-US" dirty="0"/>
          </a:p>
        </p:txBody>
      </p:sp>
    </p:spTree>
    <p:extLst>
      <p:ext uri="{BB962C8B-B14F-4D97-AF65-F5344CB8AC3E}">
        <p14:creationId xmlns:p14="http://schemas.microsoft.com/office/powerpoint/2010/main" val="1960406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240B1DD-C27D-4780-802E-DF76EAD78177}"/>
              </a:ext>
            </a:extLst>
          </p:cNvPr>
          <p:cNvSpPr>
            <a:spLocks noGrp="1"/>
          </p:cNvSpPr>
          <p:nvPr>
            <p:ph type="title"/>
          </p:nvPr>
        </p:nvSpPr>
        <p:spPr/>
        <p:txBody>
          <a:bodyPr/>
          <a:lstStyle/>
          <a:p>
            <a:r>
              <a:rPr lang="en-US" altLang="en-US" sz="3200" dirty="0">
                <a:ea typeface="ヒラギノ角ゴ Pro W3" pitchFamily="-84" charset="-128"/>
              </a:rPr>
              <a:t>Regulation Reason: Ensure Soundness of Financial Intermediaries </a:t>
            </a:r>
            <a:r>
              <a:rPr lang="en-US" altLang="en-US" sz="2000" b="0" dirty="0">
                <a:ea typeface="ヒラギノ角ゴ Pro W3" pitchFamily="-84" charset="-128"/>
              </a:rPr>
              <a:t>(cont.)</a:t>
            </a:r>
            <a:endParaRPr lang="en-US" sz="2000" dirty="0"/>
          </a:p>
        </p:txBody>
      </p:sp>
      <p:sp>
        <p:nvSpPr>
          <p:cNvPr id="6" name="Content Placeholder 5">
            <a:extLst>
              <a:ext uri="{FF2B5EF4-FFF2-40B4-BE49-F238E27FC236}">
                <a16:creationId xmlns:a16="http://schemas.microsoft.com/office/drawing/2014/main" xmlns="" id="{6320FE58-5B65-4450-A5CE-43708F36BB9E}"/>
              </a:ext>
            </a:extLst>
          </p:cNvPr>
          <p:cNvSpPr>
            <a:spLocks noGrp="1"/>
          </p:cNvSpPr>
          <p:nvPr>
            <p:ph sz="quarter" idx="13"/>
          </p:nvPr>
        </p:nvSpPr>
        <p:spPr/>
        <p:txBody>
          <a:bodyPr/>
          <a:lstStyle/>
          <a:p>
            <a:r>
              <a:rPr lang="en-US" altLang="en-US" noProof="0" dirty="0">
                <a:ea typeface="ヒラギノ角ゴ Pro W3" pitchFamily="-84" charset="-128"/>
              </a:rPr>
              <a:t>To protect the public and the economy from financial panics, the government has implemented six types of regulations:</a:t>
            </a:r>
          </a:p>
          <a:p>
            <a:pPr lvl="1"/>
            <a:r>
              <a:rPr lang="en-US" altLang="en-US" noProof="0" dirty="0">
                <a:ea typeface="ヒラギノ角ゴ Pro W3" pitchFamily="-84" charset="-128"/>
              </a:rPr>
              <a:t>Restrictions on Entry</a:t>
            </a:r>
          </a:p>
          <a:p>
            <a:pPr lvl="1"/>
            <a:r>
              <a:rPr lang="en-US" altLang="en-US" noProof="0" dirty="0">
                <a:ea typeface="ヒラギノ角ゴ Pro W3" pitchFamily="-84" charset="-128"/>
              </a:rPr>
              <a:t>Disclosure</a:t>
            </a:r>
          </a:p>
          <a:p>
            <a:pPr lvl="1"/>
            <a:r>
              <a:rPr lang="en-US" altLang="en-US" noProof="0" dirty="0">
                <a:ea typeface="ヒラギノ角ゴ Pro W3" pitchFamily="-84" charset="-128"/>
              </a:rPr>
              <a:t>Restrictions on Assets and Activities</a:t>
            </a:r>
          </a:p>
          <a:p>
            <a:pPr lvl="1"/>
            <a:r>
              <a:rPr lang="en-US" altLang="en-US" noProof="0" dirty="0">
                <a:ea typeface="ヒラギノ角ゴ Pro W3" pitchFamily="-84" charset="-128"/>
              </a:rPr>
              <a:t>Deposit Insurance</a:t>
            </a:r>
          </a:p>
          <a:p>
            <a:pPr lvl="1"/>
            <a:r>
              <a:rPr lang="en-US" altLang="en-US" noProof="0" dirty="0">
                <a:ea typeface="ヒラギノ角ゴ Pro W3" pitchFamily="-84" charset="-128"/>
              </a:rPr>
              <a:t>Limits on Competition</a:t>
            </a:r>
          </a:p>
          <a:p>
            <a:pPr lvl="1"/>
            <a:r>
              <a:rPr lang="en-US" altLang="en-US" noProof="0" dirty="0">
                <a:ea typeface="ヒラギノ角ゴ Pro W3" pitchFamily="-84" charset="-128"/>
              </a:rPr>
              <a:t>Restrictions on Interest Rates</a:t>
            </a:r>
          </a:p>
        </p:txBody>
      </p:sp>
    </p:spTree>
    <p:extLst>
      <p:ext uri="{BB962C8B-B14F-4D97-AF65-F5344CB8AC3E}">
        <p14:creationId xmlns:p14="http://schemas.microsoft.com/office/powerpoint/2010/main" val="10335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007FB-1B9D-44FE-9DB2-F35FBA0001B6}"/>
              </a:ext>
            </a:extLst>
          </p:cNvPr>
          <p:cNvSpPr>
            <a:spLocks noGrp="1"/>
          </p:cNvSpPr>
          <p:nvPr>
            <p:ph type="title"/>
          </p:nvPr>
        </p:nvSpPr>
        <p:spPr/>
        <p:txBody>
          <a:bodyPr/>
          <a:lstStyle/>
          <a:p>
            <a:r>
              <a:rPr lang="en-US" sz="3200" dirty="0"/>
              <a:t>Figure 1.1 Interest Rates on Selected Bonds, 1950–2016</a:t>
            </a:r>
          </a:p>
        </p:txBody>
      </p:sp>
      <p:pic>
        <p:nvPicPr>
          <p:cNvPr id="27" name="Content Placeholder 26" descr="A line graph depicts interest rates on selected bonds from 19 50 to 20 16. For long description in Notes pane, press F6.">
            <a:extLst>
              <a:ext uri="{FF2B5EF4-FFF2-40B4-BE49-F238E27FC236}">
                <a16:creationId xmlns:a16="http://schemas.microsoft.com/office/drawing/2014/main" xmlns="" id="{676A31AF-0095-4771-A026-67FFFDA9CA48}"/>
              </a:ext>
            </a:extLst>
          </p:cNvPr>
          <p:cNvPicPr>
            <a:picLocks noGrp="1" noChangeAspect="1"/>
          </p:cNvPicPr>
          <p:nvPr>
            <p:ph sz="quarter" idx="13"/>
          </p:nvPr>
        </p:nvPicPr>
        <p:blipFill>
          <a:blip r:embed="rId3"/>
          <a:stretch>
            <a:fillRect/>
          </a:stretch>
        </p:blipFill>
        <p:spPr>
          <a:xfrm>
            <a:off x="1343801" y="-291816"/>
            <a:ext cx="7646515" cy="3208931"/>
          </a:xfrm>
          <a:prstGeom prst="rect">
            <a:avLst/>
          </a:prstGeom>
        </p:spPr>
      </p:pic>
      <p:sp>
        <p:nvSpPr>
          <p:cNvPr id="22" name="Content Placeholder 21" descr="A line graph depicts interest rates on selected bonds from 1950 to 2016. &#10;For long description in Notes pane, press F6.&#10;">
            <a:extLst>
              <a:ext uri="{FF2B5EF4-FFF2-40B4-BE49-F238E27FC236}">
                <a16:creationId xmlns:a16="http://schemas.microsoft.com/office/drawing/2014/main" xmlns="" id="{2F206260-EFBC-4349-86AF-DF0E71A2944E}"/>
              </a:ext>
            </a:extLst>
          </p:cNvPr>
          <p:cNvSpPr>
            <a:spLocks noGrp="1"/>
          </p:cNvSpPr>
          <p:nvPr>
            <p:ph sz="quarter" idx="19"/>
          </p:nvPr>
        </p:nvSpPr>
        <p:spPr>
          <a:xfrm>
            <a:off x="457201" y="5354909"/>
            <a:ext cx="4892040" cy="276271"/>
          </a:xfrm>
        </p:spPr>
        <p:txBody>
          <a:bodyPr lIns="0" tIns="0" rIns="0" bIns="0"/>
          <a:lstStyle/>
          <a:p>
            <a:pPr marL="432" indent="0">
              <a:buNone/>
            </a:pPr>
            <a:r>
              <a:rPr lang="en-US" sz="1400" b="1"/>
              <a:t>Source: </a:t>
            </a:r>
            <a:r>
              <a:rPr lang="en-US" sz="1400"/>
              <a:t>Federal Reserve Bank of St. Louis, F</a:t>
            </a:r>
            <a:r>
              <a:rPr lang="en-US" sz="100"/>
              <a:t> </a:t>
            </a:r>
            <a:r>
              <a:rPr lang="en-US" sz="1400"/>
              <a:t>R</a:t>
            </a:r>
            <a:r>
              <a:rPr lang="en-US" sz="100"/>
              <a:t> </a:t>
            </a:r>
            <a:r>
              <a:rPr lang="en-US" sz="1400"/>
              <a:t>E</a:t>
            </a:r>
            <a:r>
              <a:rPr lang="en-US" sz="100"/>
              <a:t> </a:t>
            </a:r>
            <a:r>
              <a:rPr lang="en-US" sz="1400"/>
              <a:t>D database:</a:t>
            </a:r>
          </a:p>
        </p:txBody>
      </p:sp>
      <p:sp>
        <p:nvSpPr>
          <p:cNvPr id="23" name="Text Placeholder 22">
            <a:extLst>
              <a:ext uri="{FF2B5EF4-FFF2-40B4-BE49-F238E27FC236}">
                <a16:creationId xmlns:a16="http://schemas.microsoft.com/office/drawing/2014/main" xmlns="" id="{7F376733-6257-4140-A731-77C3A4347386}"/>
              </a:ext>
            </a:extLst>
          </p:cNvPr>
          <p:cNvSpPr>
            <a:spLocks noGrp="1"/>
          </p:cNvSpPr>
          <p:nvPr>
            <p:ph type="body" sz="quarter" idx="20"/>
          </p:nvPr>
        </p:nvSpPr>
        <p:spPr>
          <a:xfrm>
            <a:off x="5419725" y="5366855"/>
            <a:ext cx="3177540" cy="281154"/>
          </a:xfrm>
        </p:spPr>
        <p:txBody>
          <a:bodyPr lIns="0" tIns="0" rIns="0" bIns="0"/>
          <a:lstStyle/>
          <a:p>
            <a:pPr marL="432" indent="0">
              <a:buNone/>
            </a:pPr>
            <a:r>
              <a:rPr lang="en-US" sz="1400" dirty="0">
                <a:hlinkClick r:id="rId4" tooltip="https://fred.stlouisfed.org/series/TB3MS"/>
              </a:rPr>
              <a:t>https://fred.stlouisfed.org/series/TB3MS</a:t>
            </a:r>
            <a:endParaRPr lang="en-US" sz="1400" dirty="0"/>
          </a:p>
        </p:txBody>
      </p:sp>
      <p:sp>
        <p:nvSpPr>
          <p:cNvPr id="3" name="Content Placeholder 2">
            <a:extLst>
              <a:ext uri="{FF2B5EF4-FFF2-40B4-BE49-F238E27FC236}">
                <a16:creationId xmlns:a16="http://schemas.microsoft.com/office/drawing/2014/main" xmlns="" id="{2E9AD8DD-0A9B-46E0-AEF0-D464480D922D}"/>
              </a:ext>
            </a:extLst>
          </p:cNvPr>
          <p:cNvSpPr>
            <a:spLocks noGrp="1"/>
          </p:cNvSpPr>
          <p:nvPr>
            <p:ph sz="quarter" idx="21"/>
          </p:nvPr>
        </p:nvSpPr>
        <p:spPr>
          <a:xfrm>
            <a:off x="8635365" y="5360651"/>
            <a:ext cx="165735" cy="289579"/>
          </a:xfrm>
        </p:spPr>
        <p:txBody>
          <a:bodyPr lIns="0" tIns="0" rIns="0" bIns="0"/>
          <a:lstStyle/>
          <a:p>
            <a:pPr marL="432" indent="0">
              <a:buNone/>
            </a:pPr>
            <a:r>
              <a:rPr lang="en-US" sz="1400" dirty="0"/>
              <a:t>;</a:t>
            </a:r>
          </a:p>
        </p:txBody>
      </p:sp>
      <p:sp>
        <p:nvSpPr>
          <p:cNvPr id="24" name="Text Placeholder 23">
            <a:extLst>
              <a:ext uri="{FF2B5EF4-FFF2-40B4-BE49-F238E27FC236}">
                <a16:creationId xmlns:a16="http://schemas.microsoft.com/office/drawing/2014/main" xmlns="" id="{ABBA369A-A719-44AD-AE6A-941785982A27}"/>
              </a:ext>
            </a:extLst>
          </p:cNvPr>
          <p:cNvSpPr>
            <a:spLocks noGrp="1"/>
          </p:cNvSpPr>
          <p:nvPr>
            <p:ph type="body" sz="quarter" idx="22"/>
          </p:nvPr>
        </p:nvSpPr>
        <p:spPr>
          <a:xfrm>
            <a:off x="457201" y="5762834"/>
            <a:ext cx="3505200" cy="300583"/>
          </a:xfrm>
        </p:spPr>
        <p:txBody>
          <a:bodyPr lIns="0" tIns="0" rIns="0" bIns="0"/>
          <a:lstStyle/>
          <a:p>
            <a:pPr marL="432" indent="0">
              <a:buNone/>
            </a:pPr>
            <a:r>
              <a:rPr lang="en-US" dirty="0">
                <a:hlinkClick r:id="rId5" tooltip="https://fred.stlouisfed.org/series/GS10"/>
              </a:rPr>
              <a:t>https://fred.stlouisfed.org/series/GS10</a:t>
            </a:r>
            <a:endParaRPr lang="en-US" dirty="0"/>
          </a:p>
        </p:txBody>
      </p:sp>
      <p:sp>
        <p:nvSpPr>
          <p:cNvPr id="4" name="Content Placeholder 3">
            <a:extLst>
              <a:ext uri="{FF2B5EF4-FFF2-40B4-BE49-F238E27FC236}">
                <a16:creationId xmlns:a16="http://schemas.microsoft.com/office/drawing/2014/main" xmlns="" id="{F6C71E53-6819-43F3-B2E6-809055AF8982}"/>
              </a:ext>
            </a:extLst>
          </p:cNvPr>
          <p:cNvSpPr>
            <a:spLocks noGrp="1"/>
          </p:cNvSpPr>
          <p:nvPr>
            <p:ph sz="quarter" idx="23"/>
          </p:nvPr>
        </p:nvSpPr>
        <p:spPr>
          <a:xfrm>
            <a:off x="4040506" y="5777770"/>
            <a:ext cx="117157" cy="270407"/>
          </a:xfrm>
        </p:spPr>
        <p:txBody>
          <a:bodyPr lIns="0" tIns="0" rIns="0" bIns="0"/>
          <a:lstStyle/>
          <a:p>
            <a:pPr marL="432" indent="0">
              <a:buNone/>
            </a:pPr>
            <a:r>
              <a:rPr lang="en-US" sz="1400" dirty="0"/>
              <a:t>;</a:t>
            </a:r>
          </a:p>
        </p:txBody>
      </p:sp>
      <p:sp>
        <p:nvSpPr>
          <p:cNvPr id="5" name="Text Placeholder 4">
            <a:extLst>
              <a:ext uri="{FF2B5EF4-FFF2-40B4-BE49-F238E27FC236}">
                <a16:creationId xmlns:a16="http://schemas.microsoft.com/office/drawing/2014/main" xmlns="" id="{FCEC362E-C0A8-4C2D-8525-90B5C8F61C2A}"/>
              </a:ext>
            </a:extLst>
          </p:cNvPr>
          <p:cNvSpPr>
            <a:spLocks noGrp="1"/>
          </p:cNvSpPr>
          <p:nvPr>
            <p:ph type="body" sz="quarter" idx="24"/>
          </p:nvPr>
        </p:nvSpPr>
        <p:spPr>
          <a:xfrm>
            <a:off x="4236006" y="5777780"/>
            <a:ext cx="3374469" cy="314315"/>
          </a:xfrm>
        </p:spPr>
        <p:txBody>
          <a:bodyPr lIns="0" tIns="0" rIns="0" bIns="0"/>
          <a:lstStyle/>
          <a:p>
            <a:pPr marL="0" indent="0">
              <a:buNone/>
            </a:pPr>
            <a:r>
              <a:rPr lang="en-US" dirty="0">
                <a:hlinkClick r:id="rId6" tooltip="https://fred.stlouisfed.org/series/BAA"/>
              </a:rPr>
              <a:t>https://fred.stlouisfed.org/series/BAA</a:t>
            </a:r>
            <a:endParaRPr lang="en-US" dirty="0"/>
          </a:p>
        </p:txBody>
      </p:sp>
      <p:sp>
        <p:nvSpPr>
          <p:cNvPr id="6" name="Content Placeholder 5">
            <a:extLst>
              <a:ext uri="{FF2B5EF4-FFF2-40B4-BE49-F238E27FC236}">
                <a16:creationId xmlns:a16="http://schemas.microsoft.com/office/drawing/2014/main" xmlns="" id="{AB9EE3A5-EBD4-43EE-BC70-FE898C2ADF04}"/>
              </a:ext>
            </a:extLst>
          </p:cNvPr>
          <p:cNvSpPr>
            <a:spLocks noGrp="1"/>
          </p:cNvSpPr>
          <p:nvPr>
            <p:ph sz="quarter" idx="25"/>
          </p:nvPr>
        </p:nvSpPr>
        <p:spPr>
          <a:xfrm>
            <a:off x="7693581" y="5798328"/>
            <a:ext cx="161925" cy="265089"/>
          </a:xfrm>
        </p:spPr>
        <p:txBody>
          <a:bodyPr lIns="0" tIns="0" rIns="0" bIns="0"/>
          <a:lstStyle/>
          <a:p>
            <a:pPr marL="432" indent="0">
              <a:buNone/>
            </a:pPr>
            <a:r>
              <a:rPr lang="en-US" sz="1400"/>
              <a:t>.</a:t>
            </a:r>
          </a:p>
        </p:txBody>
      </p:sp>
    </p:spTree>
    <p:extLst>
      <p:ext uri="{BB962C8B-B14F-4D97-AF65-F5344CB8AC3E}">
        <p14:creationId xmlns:p14="http://schemas.microsoft.com/office/powerpoint/2010/main" val="3700067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F2C04-F22B-480A-9E0E-C735294D7AA3}"/>
              </a:ext>
            </a:extLst>
          </p:cNvPr>
          <p:cNvSpPr>
            <a:spLocks noGrp="1"/>
          </p:cNvSpPr>
          <p:nvPr>
            <p:ph type="title"/>
          </p:nvPr>
        </p:nvSpPr>
        <p:spPr/>
        <p:txBody>
          <a:bodyPr/>
          <a:lstStyle/>
          <a:p>
            <a:r>
              <a:rPr lang="en-US" dirty="0"/>
              <a:t>Regulation: Restriction on Entry</a:t>
            </a:r>
          </a:p>
        </p:txBody>
      </p:sp>
      <p:sp>
        <p:nvSpPr>
          <p:cNvPr id="3" name="Content Placeholder 2">
            <a:extLst>
              <a:ext uri="{FF2B5EF4-FFF2-40B4-BE49-F238E27FC236}">
                <a16:creationId xmlns:a16="http://schemas.microsoft.com/office/drawing/2014/main" xmlns="" id="{66BCF101-48CE-4839-ACE3-65D82A12FDE3}"/>
              </a:ext>
            </a:extLst>
          </p:cNvPr>
          <p:cNvSpPr>
            <a:spLocks noGrp="1"/>
          </p:cNvSpPr>
          <p:nvPr>
            <p:ph sz="quarter" idx="13"/>
          </p:nvPr>
        </p:nvSpPr>
        <p:spPr>
          <a:xfrm>
            <a:off x="457200" y="1556327"/>
            <a:ext cx="8097864" cy="4586896"/>
          </a:xfrm>
        </p:spPr>
        <p:txBody>
          <a:bodyPr/>
          <a:lstStyle/>
          <a:p>
            <a:r>
              <a:rPr lang="en-US" noProof="0" dirty="0"/>
              <a:t>Restrictions on Entry</a:t>
            </a:r>
          </a:p>
          <a:p>
            <a:pPr lvl="1"/>
            <a:r>
              <a:rPr lang="en-US" noProof="0" dirty="0"/>
              <a:t>Regulators have created tight regulations as to who is allowed to set up a financial intermediary</a:t>
            </a:r>
          </a:p>
          <a:p>
            <a:pPr lvl="1"/>
            <a:r>
              <a:rPr lang="en-US" noProof="0" dirty="0"/>
              <a:t>Individuals or groups that want to establish a </a:t>
            </a:r>
            <a:br>
              <a:rPr lang="en-US" noProof="0" dirty="0"/>
            </a:br>
            <a:r>
              <a:rPr lang="en-US" noProof="0" dirty="0"/>
              <a:t>financial intermediary, such as a bank or an insurance company, must obtain a charter from the state or the federal government</a:t>
            </a:r>
          </a:p>
          <a:p>
            <a:pPr lvl="1"/>
            <a:r>
              <a:rPr lang="en-US" noProof="0" dirty="0"/>
              <a:t>Only if they are upstanding citizens with impeccable credentials and a large amount of initial funds will they be given a charter</a:t>
            </a:r>
          </a:p>
        </p:txBody>
      </p:sp>
    </p:spTree>
    <p:extLst>
      <p:ext uri="{BB962C8B-B14F-4D97-AF65-F5344CB8AC3E}">
        <p14:creationId xmlns:p14="http://schemas.microsoft.com/office/powerpoint/2010/main" val="1277385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860E8-6742-4D51-92C1-F1A54317A788}"/>
              </a:ext>
            </a:extLst>
          </p:cNvPr>
          <p:cNvSpPr>
            <a:spLocks noGrp="1"/>
          </p:cNvSpPr>
          <p:nvPr>
            <p:ph type="title"/>
          </p:nvPr>
        </p:nvSpPr>
        <p:spPr/>
        <p:txBody>
          <a:bodyPr/>
          <a:lstStyle/>
          <a:p>
            <a:r>
              <a:rPr lang="en-US" dirty="0"/>
              <a:t>Regulation: Disclosure</a:t>
            </a:r>
          </a:p>
        </p:txBody>
      </p:sp>
      <p:sp>
        <p:nvSpPr>
          <p:cNvPr id="3" name="Content Placeholder 2">
            <a:extLst>
              <a:ext uri="{FF2B5EF4-FFF2-40B4-BE49-F238E27FC236}">
                <a16:creationId xmlns:a16="http://schemas.microsoft.com/office/drawing/2014/main" xmlns="" id="{10AEB4E2-076B-4F2E-AA9F-A0349E3D92CE}"/>
              </a:ext>
            </a:extLst>
          </p:cNvPr>
          <p:cNvSpPr>
            <a:spLocks noGrp="1"/>
          </p:cNvSpPr>
          <p:nvPr>
            <p:ph sz="quarter" idx="13"/>
          </p:nvPr>
        </p:nvSpPr>
        <p:spPr/>
        <p:txBody>
          <a:bodyPr/>
          <a:lstStyle/>
          <a:p>
            <a:r>
              <a:rPr lang="en-US" noProof="0" dirty="0"/>
              <a:t>There are stringent reporting requirements for financial intermediaries</a:t>
            </a:r>
          </a:p>
          <a:p>
            <a:pPr lvl="1"/>
            <a:r>
              <a:rPr lang="en-US" noProof="0" dirty="0"/>
              <a:t>Their bookkeeping must follow certain strict principles</a:t>
            </a:r>
          </a:p>
          <a:p>
            <a:pPr lvl="1"/>
            <a:r>
              <a:rPr lang="en-US" noProof="0" dirty="0"/>
              <a:t>Their books are subject to periodic inspection</a:t>
            </a:r>
          </a:p>
          <a:p>
            <a:pPr lvl="1"/>
            <a:r>
              <a:rPr lang="en-US" noProof="0" dirty="0"/>
              <a:t>They must make certain information available to </a:t>
            </a:r>
            <a:br>
              <a:rPr lang="en-US" noProof="0" dirty="0"/>
            </a:br>
            <a:r>
              <a:rPr lang="en-US" noProof="0" dirty="0"/>
              <a:t>the public</a:t>
            </a:r>
          </a:p>
        </p:txBody>
      </p:sp>
    </p:spTree>
    <p:extLst>
      <p:ext uri="{BB962C8B-B14F-4D97-AF65-F5344CB8AC3E}">
        <p14:creationId xmlns:p14="http://schemas.microsoft.com/office/powerpoint/2010/main" val="3455681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32F67-5754-46D2-A3C3-FFDBF5785E1C}"/>
              </a:ext>
            </a:extLst>
          </p:cNvPr>
          <p:cNvSpPr>
            <a:spLocks noGrp="1"/>
          </p:cNvSpPr>
          <p:nvPr>
            <p:ph type="title"/>
          </p:nvPr>
        </p:nvSpPr>
        <p:spPr/>
        <p:txBody>
          <a:bodyPr/>
          <a:lstStyle/>
          <a:p>
            <a:r>
              <a:rPr lang="en-US" altLang="en-US" sz="3200" dirty="0">
                <a:ea typeface="ヒラギノ角ゴ Pro W3" pitchFamily="-84" charset="-128"/>
              </a:rPr>
              <a:t>Regulation: Restriction on Assets and Activities </a:t>
            </a:r>
            <a:endParaRPr lang="en-US" dirty="0"/>
          </a:p>
        </p:txBody>
      </p:sp>
      <p:sp>
        <p:nvSpPr>
          <p:cNvPr id="3" name="Content Placeholder 2">
            <a:extLst>
              <a:ext uri="{FF2B5EF4-FFF2-40B4-BE49-F238E27FC236}">
                <a16:creationId xmlns:a16="http://schemas.microsoft.com/office/drawing/2014/main" xmlns="" id="{D06DA2CC-CC2B-4E80-88F8-7F43AC0B4CA1}"/>
              </a:ext>
            </a:extLst>
          </p:cNvPr>
          <p:cNvSpPr>
            <a:spLocks noGrp="1"/>
          </p:cNvSpPr>
          <p:nvPr>
            <p:ph sz="quarter" idx="13"/>
          </p:nvPr>
        </p:nvSpPr>
        <p:spPr>
          <a:xfrm>
            <a:off x="457200" y="1312650"/>
            <a:ext cx="8033657" cy="4830573"/>
          </a:xfrm>
        </p:spPr>
        <p:txBody>
          <a:bodyPr/>
          <a:lstStyle/>
          <a:p>
            <a:r>
              <a:rPr lang="en-US" noProof="0" dirty="0"/>
              <a:t>There are restrictions on what financial intermediaries are allowed to do and what assets they can hold</a:t>
            </a:r>
          </a:p>
          <a:p>
            <a:r>
              <a:rPr lang="en-US" noProof="0" dirty="0"/>
              <a:t>Before you put your funds into a bank or some other similar institution, you want to know that your funds are safe and that the financial intermediary will be able to meet its obligations to you</a:t>
            </a:r>
          </a:p>
          <a:p>
            <a:r>
              <a:rPr lang="en-US" altLang="en-US" dirty="0">
                <a:ea typeface="ヒラギノ角ゴ Pro W3" pitchFamily="-84" charset="-128"/>
              </a:rPr>
              <a:t>One way of doing this is to restrict the financial intermediary from engaging in certain risky activities</a:t>
            </a:r>
          </a:p>
          <a:p>
            <a:r>
              <a:rPr lang="en-US" altLang="en-US" dirty="0">
                <a:ea typeface="ヒラギノ角ゴ Pro W3" pitchFamily="-84" charset="-128"/>
              </a:rPr>
              <a:t>Another way is to restrict financial intermediaries from holding certain risky assets, or at least from holding a greater quantity of these risky assets than is prudent</a:t>
            </a:r>
            <a:endParaRPr lang="en-US" dirty="0"/>
          </a:p>
          <a:p>
            <a:endParaRPr lang="en-US" noProof="0" dirty="0"/>
          </a:p>
        </p:txBody>
      </p:sp>
    </p:spTree>
    <p:extLst>
      <p:ext uri="{BB962C8B-B14F-4D97-AF65-F5344CB8AC3E}">
        <p14:creationId xmlns:p14="http://schemas.microsoft.com/office/powerpoint/2010/main" val="126618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C285B-C264-4570-9ED6-16EB5FFE4CE2}"/>
              </a:ext>
            </a:extLst>
          </p:cNvPr>
          <p:cNvSpPr>
            <a:spLocks noGrp="1"/>
          </p:cNvSpPr>
          <p:nvPr>
            <p:ph type="title"/>
          </p:nvPr>
        </p:nvSpPr>
        <p:spPr/>
        <p:txBody>
          <a:bodyPr/>
          <a:lstStyle/>
          <a:p>
            <a:r>
              <a:rPr lang="en-US" altLang="en-US" dirty="0">
                <a:ea typeface="ヒラギノ角ゴ Pro W3" pitchFamily="-84" charset="-128"/>
              </a:rPr>
              <a:t>Regulation: Deposit Insurance</a:t>
            </a:r>
            <a:endParaRPr lang="en-US" dirty="0"/>
          </a:p>
        </p:txBody>
      </p:sp>
      <p:sp>
        <p:nvSpPr>
          <p:cNvPr id="3" name="Content Placeholder 2">
            <a:extLst>
              <a:ext uri="{FF2B5EF4-FFF2-40B4-BE49-F238E27FC236}">
                <a16:creationId xmlns:a16="http://schemas.microsoft.com/office/drawing/2014/main" xmlns="" id="{A569DAB6-54D0-470D-BB2F-2C81721C6D66}"/>
              </a:ext>
            </a:extLst>
          </p:cNvPr>
          <p:cNvSpPr>
            <a:spLocks noGrp="1"/>
          </p:cNvSpPr>
          <p:nvPr>
            <p:ph sz="quarter" idx="13"/>
          </p:nvPr>
        </p:nvSpPr>
        <p:spPr/>
        <p:txBody>
          <a:bodyPr/>
          <a:lstStyle/>
          <a:p>
            <a:r>
              <a:rPr lang="en-US" altLang="en-US" dirty="0">
                <a:ea typeface="ヒラギノ角ゴ Pro W3" pitchFamily="-84" charset="-128"/>
              </a:rPr>
              <a:t>The government can insure people</a:t>
            </a:r>
            <a:r>
              <a:rPr lang="en-US" altLang="ja-JP" noProof="0" dirty="0"/>
              <a:t>’</a:t>
            </a:r>
            <a:r>
              <a:rPr lang="en-US" altLang="ja-JP" dirty="0">
                <a:ea typeface="ヒラギノ角ゴ Pro W3" pitchFamily="-84" charset="-128"/>
              </a:rPr>
              <a:t>s deposits to a financial intermediary from any financial loss if the financial intermediary should fail</a:t>
            </a:r>
          </a:p>
          <a:p>
            <a:r>
              <a:rPr lang="en-US" altLang="en-US" dirty="0">
                <a:ea typeface="ヒラギノ角ゴ Pro W3" pitchFamily="-84" charset="-128"/>
              </a:rPr>
              <a:t>The Federal Deposit Insurance Corporation (F</a:t>
            </a:r>
            <a:r>
              <a:rPr lang="en-US" altLang="en-US" sz="100" dirty="0">
                <a:ea typeface="ヒラギノ角ゴ Pro W3" pitchFamily="-84" charset="-128"/>
              </a:rPr>
              <a:t> </a:t>
            </a:r>
            <a:r>
              <a:rPr lang="en-US" altLang="en-US" dirty="0">
                <a:ea typeface="ヒラギノ角ゴ Pro W3" pitchFamily="-84" charset="-128"/>
              </a:rPr>
              <a:t>D</a:t>
            </a:r>
            <a:r>
              <a:rPr lang="en-US" altLang="en-US" sz="100" dirty="0">
                <a:ea typeface="ヒラギノ角ゴ Pro W3" pitchFamily="-84" charset="-128"/>
              </a:rPr>
              <a:t> </a:t>
            </a:r>
            <a:r>
              <a:rPr lang="en-US" altLang="en-US" dirty="0">
                <a:ea typeface="ヒラギノ角ゴ Pro W3" pitchFamily="-84" charset="-128"/>
              </a:rPr>
              <a:t>I</a:t>
            </a:r>
            <a:r>
              <a:rPr lang="en-US" altLang="en-US" sz="100" dirty="0">
                <a:ea typeface="ヒラギノ角ゴ Pro W3" pitchFamily="-84" charset="-128"/>
              </a:rPr>
              <a:t> </a:t>
            </a:r>
            <a:r>
              <a:rPr lang="en-US" altLang="en-US" dirty="0">
                <a:ea typeface="ヒラギノ角ゴ Pro W3" pitchFamily="-84" charset="-128"/>
              </a:rPr>
              <a:t>C) insures each depositor at a commercial bank or mutual savings bank up to a loss of $250,000 per account</a:t>
            </a:r>
          </a:p>
          <a:p>
            <a:r>
              <a:rPr lang="en-US" altLang="en-US" noProof="0" dirty="0">
                <a:ea typeface="ヒラギノ角ゴ Pro W3" pitchFamily="-84" charset="-128"/>
              </a:rPr>
              <a:t>Similar government agencies exist for other </a:t>
            </a:r>
            <a:br>
              <a:rPr lang="en-US" altLang="en-US" noProof="0" dirty="0">
                <a:ea typeface="ヒラギノ角ゴ Pro W3" pitchFamily="-84" charset="-128"/>
              </a:rPr>
            </a:br>
            <a:r>
              <a:rPr lang="en-US" altLang="en-US" noProof="0" dirty="0">
                <a:ea typeface="ヒラギノ角ゴ Pro W3" pitchFamily="-84" charset="-128"/>
              </a:rPr>
              <a:t>depository institutions:</a:t>
            </a:r>
          </a:p>
          <a:p>
            <a:pPr lvl="1"/>
            <a:r>
              <a:rPr lang="en-US" altLang="en-US" noProof="0" dirty="0">
                <a:ea typeface="ヒラギノ角ゴ Pro W3" pitchFamily="-84" charset="-128"/>
              </a:rPr>
              <a:t>The National Credit Union Share Insurance Fund (N</a:t>
            </a:r>
            <a:r>
              <a:rPr lang="en-US" altLang="en-US" sz="100" noProof="0" dirty="0">
                <a:ea typeface="ヒラギノ角ゴ Pro W3" pitchFamily="-84" charset="-128"/>
              </a:rPr>
              <a:t> </a:t>
            </a:r>
            <a:r>
              <a:rPr lang="en-US" altLang="en-US" noProof="0" dirty="0">
                <a:ea typeface="ヒラギノ角ゴ Pro W3" pitchFamily="-84" charset="-128"/>
              </a:rPr>
              <a:t>C</a:t>
            </a:r>
            <a:r>
              <a:rPr lang="en-US" altLang="en-US" sz="100" noProof="0" dirty="0">
                <a:ea typeface="ヒラギノ角ゴ Pro W3" pitchFamily="-84" charset="-128"/>
              </a:rPr>
              <a:t> </a:t>
            </a:r>
            <a:r>
              <a:rPr lang="en-US" altLang="en-US" noProof="0" dirty="0">
                <a:ea typeface="ヒラギノ角ゴ Pro W3" pitchFamily="-84" charset="-128"/>
              </a:rPr>
              <a:t>U</a:t>
            </a:r>
            <a:r>
              <a:rPr lang="en-US" altLang="en-US" sz="100" noProof="0" dirty="0">
                <a:ea typeface="ヒラギノ角ゴ Pro W3" pitchFamily="-84" charset="-128"/>
              </a:rPr>
              <a:t> </a:t>
            </a:r>
            <a:r>
              <a:rPr lang="en-US" altLang="en-US" noProof="0" dirty="0">
                <a:ea typeface="ヒラギノ角ゴ Pro W3" pitchFamily="-84" charset="-128"/>
              </a:rPr>
              <a:t>S</a:t>
            </a:r>
            <a:r>
              <a:rPr lang="en-US" altLang="en-US" sz="100" noProof="0" dirty="0">
                <a:ea typeface="ヒラギノ角ゴ Pro W3" pitchFamily="-84" charset="-128"/>
              </a:rPr>
              <a:t> </a:t>
            </a:r>
            <a:r>
              <a:rPr lang="en-US" altLang="en-US" noProof="0" dirty="0">
                <a:ea typeface="ヒラギノ角ゴ Pro W3" pitchFamily="-84" charset="-128"/>
              </a:rPr>
              <a:t>I</a:t>
            </a:r>
            <a:r>
              <a:rPr lang="en-US" altLang="en-US" sz="100" noProof="0" dirty="0">
                <a:ea typeface="ヒラギノ角ゴ Pro W3" pitchFamily="-84" charset="-128"/>
              </a:rPr>
              <a:t> </a:t>
            </a:r>
            <a:r>
              <a:rPr lang="en-US" altLang="en-US" noProof="0" dirty="0">
                <a:ea typeface="ヒラギノ角ゴ Pro W3" pitchFamily="-84" charset="-128"/>
              </a:rPr>
              <a:t>F) provides insurance for credit unions</a:t>
            </a:r>
          </a:p>
          <a:p>
            <a:endParaRPr lang="en-US" dirty="0"/>
          </a:p>
        </p:txBody>
      </p:sp>
    </p:spTree>
    <p:extLst>
      <p:ext uri="{BB962C8B-B14F-4D97-AF65-F5344CB8AC3E}">
        <p14:creationId xmlns:p14="http://schemas.microsoft.com/office/powerpoint/2010/main" val="2218128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C285B-C264-4570-9ED6-16EB5FFE4CE2}"/>
              </a:ext>
            </a:extLst>
          </p:cNvPr>
          <p:cNvSpPr>
            <a:spLocks noGrp="1"/>
          </p:cNvSpPr>
          <p:nvPr>
            <p:ph type="title"/>
          </p:nvPr>
        </p:nvSpPr>
        <p:spPr/>
        <p:txBody>
          <a:bodyPr/>
          <a:lstStyle/>
          <a:p>
            <a:r>
              <a:rPr lang="en-US" altLang="en-US" dirty="0">
                <a:ea typeface="ヒラギノ角ゴ Pro W3" pitchFamily="-84" charset="-128"/>
              </a:rPr>
              <a:t>Regulation: Limits on Competition</a:t>
            </a:r>
            <a:endParaRPr lang="en-US" dirty="0"/>
          </a:p>
        </p:txBody>
      </p:sp>
      <p:sp>
        <p:nvSpPr>
          <p:cNvPr id="3" name="Content Placeholder 2">
            <a:extLst>
              <a:ext uri="{FF2B5EF4-FFF2-40B4-BE49-F238E27FC236}">
                <a16:creationId xmlns:a16="http://schemas.microsoft.com/office/drawing/2014/main" xmlns="" id="{A569DAB6-54D0-470D-BB2F-2C81721C6D66}"/>
              </a:ext>
            </a:extLst>
          </p:cNvPr>
          <p:cNvSpPr>
            <a:spLocks noGrp="1"/>
          </p:cNvSpPr>
          <p:nvPr>
            <p:ph sz="quarter" idx="13"/>
          </p:nvPr>
        </p:nvSpPr>
        <p:spPr/>
        <p:txBody>
          <a:bodyPr/>
          <a:lstStyle/>
          <a:p>
            <a:r>
              <a:rPr lang="en-US" altLang="en-US" dirty="0">
                <a:ea typeface="ヒラギノ角ゴ Pro W3" pitchFamily="-84" charset="-128"/>
              </a:rPr>
              <a:t>Evidence is weak showing that competition among financial intermediaries promotes failures that will harm the public. However, such evidence has not stopped the state and federal governments from imposing many restrictive regulations.</a:t>
            </a:r>
          </a:p>
          <a:p>
            <a:r>
              <a:rPr lang="en-US" altLang="en-US" dirty="0">
                <a:ea typeface="ヒラギノ角ゴ Pro W3" pitchFamily="-84" charset="-128"/>
              </a:rPr>
              <a:t>In the past, banks were not allowed to open branches in other states, and in some states banks were restricted from opening additional locations.</a:t>
            </a:r>
            <a:endParaRPr lang="en-US" dirty="0"/>
          </a:p>
        </p:txBody>
      </p:sp>
    </p:spTree>
    <p:extLst>
      <p:ext uri="{BB962C8B-B14F-4D97-AF65-F5344CB8AC3E}">
        <p14:creationId xmlns:p14="http://schemas.microsoft.com/office/powerpoint/2010/main" val="63616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C285B-C264-4570-9ED6-16EB5FFE4CE2}"/>
              </a:ext>
            </a:extLst>
          </p:cNvPr>
          <p:cNvSpPr>
            <a:spLocks noGrp="1"/>
          </p:cNvSpPr>
          <p:nvPr>
            <p:ph type="title"/>
          </p:nvPr>
        </p:nvSpPr>
        <p:spPr/>
        <p:txBody>
          <a:bodyPr/>
          <a:lstStyle/>
          <a:p>
            <a:r>
              <a:rPr lang="en-US" altLang="en-US" sz="3200" noProof="0" dirty="0">
                <a:ea typeface="ヒラギノ角ゴ Pro W3" pitchFamily="-84" charset="-128"/>
              </a:rPr>
              <a:t>Regulation: Restrictions on Interest Rates</a:t>
            </a:r>
            <a:endParaRPr lang="en-US" sz="3200" noProof="0" dirty="0"/>
          </a:p>
        </p:txBody>
      </p:sp>
      <p:sp>
        <p:nvSpPr>
          <p:cNvPr id="3" name="Content Placeholder 2">
            <a:extLst>
              <a:ext uri="{FF2B5EF4-FFF2-40B4-BE49-F238E27FC236}">
                <a16:creationId xmlns:a16="http://schemas.microsoft.com/office/drawing/2014/main" xmlns="" id="{A569DAB6-54D0-470D-BB2F-2C81721C6D66}"/>
              </a:ext>
            </a:extLst>
          </p:cNvPr>
          <p:cNvSpPr>
            <a:spLocks noGrp="1"/>
          </p:cNvSpPr>
          <p:nvPr>
            <p:ph sz="quarter" idx="13"/>
          </p:nvPr>
        </p:nvSpPr>
        <p:spPr/>
        <p:txBody>
          <a:bodyPr/>
          <a:lstStyle/>
          <a:p>
            <a:r>
              <a:rPr lang="en-US" altLang="en-US" dirty="0">
                <a:ea typeface="ヒラギノ角ゴ Pro W3" pitchFamily="-84" charset="-128"/>
              </a:rPr>
              <a:t>Competition has also been inhibited by regulations that impose restrictions on interest rates that can be paid on deposits</a:t>
            </a:r>
          </a:p>
          <a:p>
            <a:r>
              <a:rPr lang="en-US" altLang="en-US" dirty="0">
                <a:ea typeface="ヒラギノ角ゴ Pro W3" pitchFamily="-84" charset="-128"/>
              </a:rPr>
              <a:t>These regulations were instituted because of the widespread belief that unrestricted interest-rate competition helped encourage bank failures during the Great Depression</a:t>
            </a:r>
          </a:p>
          <a:p>
            <a:r>
              <a:rPr lang="en-US" altLang="en-US" dirty="0">
                <a:ea typeface="ヒラギノ角ゴ Pro W3" pitchFamily="-84" charset="-128"/>
              </a:rPr>
              <a:t>Later evidence did not support this view, and restrictions on interest rates have been abolished</a:t>
            </a:r>
            <a:endParaRPr lang="en-US" dirty="0"/>
          </a:p>
        </p:txBody>
      </p:sp>
    </p:spTree>
    <p:extLst>
      <p:ext uri="{BB962C8B-B14F-4D97-AF65-F5344CB8AC3E}">
        <p14:creationId xmlns:p14="http://schemas.microsoft.com/office/powerpoint/2010/main" val="644645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28E26-95B1-4C0C-94E4-E5054E3F0605}"/>
              </a:ext>
            </a:extLst>
          </p:cNvPr>
          <p:cNvSpPr>
            <a:spLocks noGrp="1"/>
          </p:cNvSpPr>
          <p:nvPr>
            <p:ph type="title"/>
          </p:nvPr>
        </p:nvSpPr>
        <p:spPr/>
        <p:txBody>
          <a:bodyPr/>
          <a:lstStyle/>
          <a:p>
            <a:r>
              <a:rPr lang="en-US" sz="3200" noProof="0" dirty="0"/>
              <a:t>Regulation Reason: Improve Monetary Control</a:t>
            </a:r>
          </a:p>
        </p:txBody>
      </p:sp>
      <p:sp>
        <p:nvSpPr>
          <p:cNvPr id="3" name="Content Placeholder 2">
            <a:extLst>
              <a:ext uri="{FF2B5EF4-FFF2-40B4-BE49-F238E27FC236}">
                <a16:creationId xmlns:a16="http://schemas.microsoft.com/office/drawing/2014/main" xmlns="" id="{BAFBA9DF-6922-40D9-9244-BE535D4FC494}"/>
              </a:ext>
            </a:extLst>
          </p:cNvPr>
          <p:cNvSpPr>
            <a:spLocks noGrp="1"/>
          </p:cNvSpPr>
          <p:nvPr>
            <p:ph sz="quarter" idx="13"/>
          </p:nvPr>
        </p:nvSpPr>
        <p:spPr>
          <a:xfrm>
            <a:off x="457200" y="1556326"/>
            <a:ext cx="8229600" cy="4788911"/>
          </a:xfrm>
        </p:spPr>
        <p:txBody>
          <a:bodyPr/>
          <a:lstStyle/>
          <a:p>
            <a:pPr>
              <a:spcBef>
                <a:spcPts val="600"/>
              </a:spcBef>
            </a:pPr>
            <a:r>
              <a:rPr lang="en-US" altLang="en-US" dirty="0">
                <a:ea typeface="ヒラギノ角ゴ Pro W3" pitchFamily="-84" charset="-128"/>
              </a:rPr>
              <a:t>Because banks play a very important role in determining the supply of money (which in turn affects many aspects of the economy), regulation of these financial intermediaries is intended to improve control over the money supply</a:t>
            </a:r>
          </a:p>
          <a:p>
            <a:pPr>
              <a:spcBef>
                <a:spcPts val="600"/>
              </a:spcBef>
            </a:pPr>
            <a:r>
              <a:rPr lang="en-US" altLang="en-US" dirty="0">
                <a:ea typeface="ヒラギノ角ゴ Pro W3" pitchFamily="-84" charset="-128"/>
              </a:rPr>
              <a:t>One example is </a:t>
            </a:r>
            <a:r>
              <a:rPr lang="en-US" altLang="en-US" b="1" dirty="0">
                <a:ea typeface="ヒラギノ角ゴ Pro W3" pitchFamily="-84" charset="-128"/>
              </a:rPr>
              <a:t>reserve requirements, </a:t>
            </a:r>
            <a:r>
              <a:rPr lang="en-US" altLang="en-US" dirty="0">
                <a:ea typeface="ヒラギノ角ゴ Pro W3" pitchFamily="-84" charset="-128"/>
              </a:rPr>
              <a:t>which make it obligatory for all depository institutions to keep a certain fraction of their deposits in accounts with the Federal Reserve System (the Fed), the central bank in the United States</a:t>
            </a:r>
          </a:p>
          <a:p>
            <a:pPr>
              <a:spcBef>
                <a:spcPts val="600"/>
              </a:spcBef>
            </a:pPr>
            <a:r>
              <a:rPr lang="en-US" altLang="en-US" dirty="0">
                <a:ea typeface="ヒラギノ角ゴ Pro W3" pitchFamily="-84" charset="-128"/>
              </a:rPr>
              <a:t>Reserve requirements help the Fed exercise more precise control over the money supply</a:t>
            </a:r>
            <a:endParaRPr lang="en-US" dirty="0"/>
          </a:p>
        </p:txBody>
      </p:sp>
    </p:spTree>
    <p:extLst>
      <p:ext uri="{BB962C8B-B14F-4D97-AF65-F5344CB8AC3E}">
        <p14:creationId xmlns:p14="http://schemas.microsoft.com/office/powerpoint/2010/main" val="4200766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51047-8C73-41E4-BD3F-E0A0363BA2F9}"/>
              </a:ext>
            </a:extLst>
          </p:cNvPr>
          <p:cNvSpPr>
            <a:spLocks noGrp="1"/>
          </p:cNvSpPr>
          <p:nvPr>
            <p:ph type="title"/>
          </p:nvPr>
        </p:nvSpPr>
        <p:spPr/>
        <p:txBody>
          <a:bodyPr/>
          <a:lstStyle/>
          <a:p>
            <a:r>
              <a:rPr lang="en-US" dirty="0"/>
              <a:t>Financial Regulation Abroad</a:t>
            </a:r>
          </a:p>
        </p:txBody>
      </p:sp>
      <p:sp>
        <p:nvSpPr>
          <p:cNvPr id="3" name="Content Placeholder 2">
            <a:extLst>
              <a:ext uri="{FF2B5EF4-FFF2-40B4-BE49-F238E27FC236}">
                <a16:creationId xmlns:a16="http://schemas.microsoft.com/office/drawing/2014/main" xmlns="" id="{594E53AD-C8FF-4426-B3F5-42A449130419}"/>
              </a:ext>
            </a:extLst>
          </p:cNvPr>
          <p:cNvSpPr>
            <a:spLocks noGrp="1"/>
          </p:cNvSpPr>
          <p:nvPr>
            <p:ph sz="quarter" idx="13"/>
          </p:nvPr>
        </p:nvSpPr>
        <p:spPr/>
        <p:txBody>
          <a:bodyPr/>
          <a:lstStyle/>
          <a:p>
            <a:r>
              <a:rPr lang="en-US" noProof="0" dirty="0"/>
              <a:t>Those countries with similar economic systems also implement financial regulation consistent with the U.S. model: Japan, Canada, and Western Europe</a:t>
            </a:r>
          </a:p>
          <a:p>
            <a:pPr lvl="1"/>
            <a:r>
              <a:rPr lang="en-US" noProof="0" dirty="0"/>
              <a:t>Financial reporting for corporations is required</a:t>
            </a:r>
          </a:p>
          <a:p>
            <a:pPr lvl="1"/>
            <a:r>
              <a:rPr lang="en-US" noProof="0" dirty="0"/>
              <a:t>Financial intermediaries are heavily regulated</a:t>
            </a:r>
          </a:p>
          <a:p>
            <a:r>
              <a:rPr lang="en-US" noProof="0" dirty="0"/>
              <a:t>However, U.S. banks are more regulated along dimensions of branching and services than their foreign counterparts</a:t>
            </a:r>
          </a:p>
        </p:txBody>
      </p:sp>
    </p:spTree>
    <p:extLst>
      <p:ext uri="{BB962C8B-B14F-4D97-AF65-F5344CB8AC3E}">
        <p14:creationId xmlns:p14="http://schemas.microsoft.com/office/powerpoint/2010/main" val="2311493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47D8C-2D07-454C-9C0C-81E50DEA7028}"/>
              </a:ext>
            </a:extLst>
          </p:cNvPr>
          <p:cNvSpPr>
            <a:spLocks noGrp="1"/>
          </p:cNvSpPr>
          <p:nvPr>
            <p:ph type="title"/>
          </p:nvPr>
        </p:nvSpPr>
        <p:spPr/>
        <p:txBody>
          <a:bodyPr/>
          <a:lstStyle/>
          <a:p>
            <a:r>
              <a:rPr lang="en-US" noProof="0" dirty="0"/>
              <a:t>Summary of Part 2</a:t>
            </a:r>
            <a:endParaRPr lang="en-US" sz="2000" b="0" noProof="0" dirty="0"/>
          </a:p>
        </p:txBody>
      </p:sp>
      <p:sp>
        <p:nvSpPr>
          <p:cNvPr id="3" name="Content Placeholder 2">
            <a:extLst>
              <a:ext uri="{FF2B5EF4-FFF2-40B4-BE49-F238E27FC236}">
                <a16:creationId xmlns:a16="http://schemas.microsoft.com/office/drawing/2014/main" xmlns="" id="{5BD1DE7D-27E2-407F-AABF-A7CDC4D195AF}"/>
              </a:ext>
            </a:extLst>
          </p:cNvPr>
          <p:cNvSpPr>
            <a:spLocks noGrp="1"/>
          </p:cNvSpPr>
          <p:nvPr>
            <p:ph sz="quarter" idx="13"/>
          </p:nvPr>
        </p:nvSpPr>
        <p:spPr>
          <a:xfrm>
            <a:off x="457200" y="1312650"/>
            <a:ext cx="8229600" cy="4830573"/>
          </a:xfrm>
        </p:spPr>
        <p:txBody>
          <a:bodyPr/>
          <a:lstStyle/>
          <a:p>
            <a:r>
              <a:rPr lang="en-US" sz="1800" noProof="0" dirty="0"/>
              <a:t>Function of Financial Markets: We examined the flow of funds through the financial system and the role of intermediaries in this process.</a:t>
            </a:r>
          </a:p>
          <a:p>
            <a:r>
              <a:rPr lang="en-US" sz="1800" noProof="0" dirty="0"/>
              <a:t>Structure of Financial Markets: We examined market structure from several perspectives, including types of instruments, purpose, organization, and time horizon.</a:t>
            </a:r>
          </a:p>
          <a:p>
            <a:r>
              <a:rPr lang="en-US" sz="1800" noProof="0" dirty="0"/>
              <a:t>Internationalization of Financial Markets: We briefly examined how debt and equity markets have expanded in the international setting.</a:t>
            </a:r>
          </a:p>
          <a:p>
            <a:r>
              <a:rPr lang="en-US" sz="1800" noProof="0" dirty="0"/>
              <a:t>Function of Financial Intermediaries: We examined the roles of intermediaries in reducing transaction costs, sharing risk, and reducing information problems. Types of Financial Intermediaries: We outlined the numerous types of financial intermediaries to be further examined in later chapters.</a:t>
            </a:r>
          </a:p>
          <a:p>
            <a:r>
              <a:rPr lang="en-US" sz="1800" noProof="0" dirty="0"/>
              <a:t>Regulation of the Financial System: We outlined some of the agencies charged with the oversight of various institutions and markets.</a:t>
            </a:r>
          </a:p>
          <a:p>
            <a:endParaRPr lang="en-US" sz="1800" noProof="0" dirty="0"/>
          </a:p>
          <a:p>
            <a:endParaRPr lang="en-US" sz="1800" noProof="0" dirty="0"/>
          </a:p>
        </p:txBody>
      </p:sp>
    </p:spTree>
    <p:extLst>
      <p:ext uri="{BB962C8B-B14F-4D97-AF65-F5344CB8AC3E}">
        <p14:creationId xmlns:p14="http://schemas.microsoft.com/office/powerpoint/2010/main" val="143787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F6251-99D4-49E4-8391-25071CFC9C28}"/>
              </a:ext>
            </a:extLst>
          </p:cNvPr>
          <p:cNvSpPr>
            <a:spLocks noGrp="1"/>
          </p:cNvSpPr>
          <p:nvPr>
            <p:ph type="title"/>
          </p:nvPr>
        </p:nvSpPr>
        <p:spPr/>
        <p:txBody>
          <a:bodyPr/>
          <a:lstStyle/>
          <a:p>
            <a:r>
              <a:rPr lang="en-US" sz="3200" noProof="0" dirty="0">
                <a:ea typeface="ヒラギノ角ゴ Pro W3" charset="0"/>
              </a:rPr>
              <a:t>The Stock Market</a:t>
            </a:r>
            <a:endParaRPr lang="en-IN" sz="3200" dirty="0"/>
          </a:p>
        </p:txBody>
      </p:sp>
      <p:sp>
        <p:nvSpPr>
          <p:cNvPr id="3" name="Content Placeholder 2">
            <a:extLst>
              <a:ext uri="{FF2B5EF4-FFF2-40B4-BE49-F238E27FC236}">
                <a16:creationId xmlns:a16="http://schemas.microsoft.com/office/drawing/2014/main" xmlns="" id="{638583C2-A594-4513-A146-E7745B34D1BF}"/>
              </a:ext>
            </a:extLst>
          </p:cNvPr>
          <p:cNvSpPr>
            <a:spLocks noGrp="1"/>
          </p:cNvSpPr>
          <p:nvPr>
            <p:ph sz="quarter" idx="13"/>
          </p:nvPr>
        </p:nvSpPr>
        <p:spPr/>
        <p:txBody>
          <a:bodyPr/>
          <a:lstStyle/>
          <a:p>
            <a:pPr>
              <a:defRPr/>
            </a:pPr>
            <a:r>
              <a:rPr lang="en-US" altLang="en-US" dirty="0"/>
              <a:t>The stock market is the market where common stock (or just stock) are traded.</a:t>
            </a:r>
          </a:p>
          <a:p>
            <a:pPr>
              <a:defRPr/>
            </a:pPr>
            <a:r>
              <a:rPr lang="en-US" altLang="en-US" dirty="0"/>
              <a:t>Companies initially sell stock (in the primary market) to raise money. After that, the stock is traded among investors.</a:t>
            </a:r>
          </a:p>
          <a:p>
            <a:pPr>
              <a:defRPr/>
            </a:pPr>
            <a:r>
              <a:rPr lang="en-US" altLang="en-US" dirty="0"/>
              <a:t>The stock market receives the most attention from the media.</a:t>
            </a:r>
            <a:endParaRPr lang="en-US" dirty="0"/>
          </a:p>
        </p:txBody>
      </p:sp>
    </p:spTree>
    <p:extLst>
      <p:ext uri="{BB962C8B-B14F-4D97-AF65-F5344CB8AC3E}">
        <p14:creationId xmlns:p14="http://schemas.microsoft.com/office/powerpoint/2010/main" val="296512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007FB-1B9D-44FE-9DB2-F35FBA0001B6}"/>
              </a:ext>
            </a:extLst>
          </p:cNvPr>
          <p:cNvSpPr>
            <a:spLocks noGrp="1"/>
          </p:cNvSpPr>
          <p:nvPr>
            <p:ph type="title"/>
          </p:nvPr>
        </p:nvSpPr>
        <p:spPr/>
        <p:txBody>
          <a:bodyPr/>
          <a:lstStyle/>
          <a:p>
            <a:r>
              <a:rPr lang="en-US" sz="3000" dirty="0"/>
              <a:t>Figure 1.2 Stock Prices as Measured by the Dow Jones Industrial Average, 1950–2016</a:t>
            </a:r>
          </a:p>
        </p:txBody>
      </p:sp>
      <p:pic>
        <p:nvPicPr>
          <p:cNvPr id="5" name="Content Placeholder 4" descr="A line graph depicts stock prices as measured by the Dow Jones industrial average from 19 50 to 20 16. For long description in Notes pane, press F6.">
            <a:extLst>
              <a:ext uri="{FF2B5EF4-FFF2-40B4-BE49-F238E27FC236}">
                <a16:creationId xmlns:a16="http://schemas.microsoft.com/office/drawing/2014/main" xmlns="" id="{A553CF3A-C2C6-4316-B636-8F265DBAD464}"/>
              </a:ext>
            </a:extLst>
          </p:cNvPr>
          <p:cNvPicPr>
            <a:picLocks noGrp="1" noChangeAspect="1"/>
          </p:cNvPicPr>
          <p:nvPr>
            <p:ph sz="quarter" idx="13"/>
          </p:nvPr>
        </p:nvPicPr>
        <p:blipFill>
          <a:blip r:embed="rId3"/>
          <a:stretch>
            <a:fillRect/>
          </a:stretch>
        </p:blipFill>
        <p:spPr>
          <a:xfrm>
            <a:off x="830517" y="1617864"/>
            <a:ext cx="7087274" cy="3565122"/>
          </a:xfrm>
          <a:prstGeom prst="rect">
            <a:avLst/>
          </a:prstGeom>
        </p:spPr>
      </p:pic>
      <p:sp>
        <p:nvSpPr>
          <p:cNvPr id="22" name="Content Placeholder 21">
            <a:extLst>
              <a:ext uri="{FF2B5EF4-FFF2-40B4-BE49-F238E27FC236}">
                <a16:creationId xmlns:a16="http://schemas.microsoft.com/office/drawing/2014/main" xmlns="" id="{2F206260-EFBC-4349-86AF-DF0E71A2944E}"/>
              </a:ext>
            </a:extLst>
          </p:cNvPr>
          <p:cNvSpPr>
            <a:spLocks noGrp="1"/>
          </p:cNvSpPr>
          <p:nvPr>
            <p:ph sz="quarter" idx="19"/>
          </p:nvPr>
        </p:nvSpPr>
        <p:spPr>
          <a:xfrm>
            <a:off x="457201" y="5723976"/>
            <a:ext cx="4922519" cy="285796"/>
          </a:xfrm>
        </p:spPr>
        <p:txBody>
          <a:bodyPr lIns="0" tIns="0" rIns="0" bIns="0"/>
          <a:lstStyle/>
          <a:p>
            <a:pPr marL="432" indent="0">
              <a:buNone/>
            </a:pPr>
            <a:r>
              <a:rPr lang="en-US" sz="1400" b="1" dirty="0"/>
              <a:t>Source: </a:t>
            </a:r>
            <a:r>
              <a:rPr lang="en-US" sz="1400" dirty="0"/>
              <a:t>Federal Reserve Bank of St. Louis, F</a:t>
            </a:r>
            <a:r>
              <a:rPr lang="en-US" sz="100" dirty="0"/>
              <a:t> </a:t>
            </a:r>
            <a:r>
              <a:rPr lang="en-US" sz="1400" dirty="0"/>
              <a:t>R</a:t>
            </a:r>
            <a:r>
              <a:rPr lang="en-US" sz="100" dirty="0"/>
              <a:t> </a:t>
            </a:r>
            <a:r>
              <a:rPr lang="en-US" sz="1400" dirty="0"/>
              <a:t>E</a:t>
            </a:r>
            <a:r>
              <a:rPr lang="en-US" sz="100" dirty="0"/>
              <a:t> </a:t>
            </a:r>
            <a:r>
              <a:rPr lang="en-US" sz="1400" dirty="0"/>
              <a:t>D database:</a:t>
            </a:r>
          </a:p>
        </p:txBody>
      </p:sp>
      <p:sp>
        <p:nvSpPr>
          <p:cNvPr id="23" name="Text Placeholder 22">
            <a:extLst>
              <a:ext uri="{FF2B5EF4-FFF2-40B4-BE49-F238E27FC236}">
                <a16:creationId xmlns:a16="http://schemas.microsoft.com/office/drawing/2014/main" xmlns="" id="{7F376733-6257-4140-A731-77C3A4347386}"/>
              </a:ext>
            </a:extLst>
          </p:cNvPr>
          <p:cNvSpPr>
            <a:spLocks noGrp="1"/>
          </p:cNvSpPr>
          <p:nvPr>
            <p:ph type="body" sz="quarter" idx="20"/>
          </p:nvPr>
        </p:nvSpPr>
        <p:spPr>
          <a:xfrm>
            <a:off x="5490011" y="5721176"/>
            <a:ext cx="2968189" cy="293023"/>
          </a:xfrm>
        </p:spPr>
        <p:txBody>
          <a:bodyPr lIns="0" tIns="0" rIns="0" bIns="0"/>
          <a:lstStyle/>
          <a:p>
            <a:pPr marL="432" indent="0">
              <a:buNone/>
            </a:pPr>
            <a:r>
              <a:rPr lang="en-US" sz="1400" dirty="0">
                <a:latin typeface="+mn-lt"/>
                <a:hlinkClick r:id="rId4" tooltip="https://fred.stlouisfed.org/series/DJIA"/>
              </a:rPr>
              <a:t>https://fred.stlouisfed.org/series/DJIA</a:t>
            </a:r>
            <a:endParaRPr lang="en-US" sz="1400" dirty="0">
              <a:latin typeface="+mn-lt"/>
            </a:endParaRPr>
          </a:p>
        </p:txBody>
      </p:sp>
      <p:sp>
        <p:nvSpPr>
          <p:cNvPr id="3" name="Content Placeholder 2">
            <a:extLst>
              <a:ext uri="{FF2B5EF4-FFF2-40B4-BE49-F238E27FC236}">
                <a16:creationId xmlns:a16="http://schemas.microsoft.com/office/drawing/2014/main" xmlns="" id="{478BADC3-E514-4F5B-A3E4-92F0BA709BF6}"/>
              </a:ext>
            </a:extLst>
          </p:cNvPr>
          <p:cNvSpPr>
            <a:spLocks noGrp="1"/>
          </p:cNvSpPr>
          <p:nvPr>
            <p:ph sz="quarter" idx="21"/>
          </p:nvPr>
        </p:nvSpPr>
        <p:spPr>
          <a:xfrm>
            <a:off x="8494897" y="5716183"/>
            <a:ext cx="123641" cy="257897"/>
          </a:xfrm>
        </p:spPr>
        <p:txBody>
          <a:bodyPr lIns="0" tIns="0" rIns="0" bIns="0"/>
          <a:lstStyle/>
          <a:p>
            <a:pPr marL="432" indent="0">
              <a:buNone/>
            </a:pPr>
            <a:r>
              <a:rPr lang="en-US" sz="1400" dirty="0"/>
              <a:t>.</a:t>
            </a:r>
          </a:p>
        </p:txBody>
      </p:sp>
    </p:spTree>
    <p:extLst>
      <p:ext uri="{BB962C8B-B14F-4D97-AF65-F5344CB8AC3E}">
        <p14:creationId xmlns:p14="http://schemas.microsoft.com/office/powerpoint/2010/main" val="52182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F6251-99D4-49E4-8391-25071CFC9C28}"/>
              </a:ext>
            </a:extLst>
          </p:cNvPr>
          <p:cNvSpPr>
            <a:spLocks noGrp="1"/>
          </p:cNvSpPr>
          <p:nvPr>
            <p:ph type="title"/>
          </p:nvPr>
        </p:nvSpPr>
        <p:spPr/>
        <p:txBody>
          <a:bodyPr/>
          <a:lstStyle/>
          <a:p>
            <a:r>
              <a:rPr lang="en-US" sz="3200" noProof="0" dirty="0">
                <a:ea typeface="ヒラギノ角ゴ Pro W3" charset="0"/>
              </a:rPr>
              <a:t>The Stock Market</a:t>
            </a:r>
            <a:endParaRPr lang="en-US" sz="3200" noProof="0" dirty="0"/>
          </a:p>
        </p:txBody>
      </p:sp>
      <p:sp>
        <p:nvSpPr>
          <p:cNvPr id="3" name="Content Placeholder 2">
            <a:extLst>
              <a:ext uri="{FF2B5EF4-FFF2-40B4-BE49-F238E27FC236}">
                <a16:creationId xmlns:a16="http://schemas.microsoft.com/office/drawing/2014/main" xmlns="" id="{638583C2-A594-4513-A146-E7745B34D1BF}"/>
              </a:ext>
            </a:extLst>
          </p:cNvPr>
          <p:cNvSpPr>
            <a:spLocks noGrp="1"/>
          </p:cNvSpPr>
          <p:nvPr>
            <p:ph sz="quarter" idx="13"/>
          </p:nvPr>
        </p:nvSpPr>
        <p:spPr/>
        <p:txBody>
          <a:bodyPr/>
          <a:lstStyle/>
          <a:p>
            <a:pPr marL="0" indent="0">
              <a:buNone/>
            </a:pPr>
            <a:r>
              <a:rPr lang="en-US" dirty="0">
                <a:ea typeface="ヒラギノ角ゴ Pro W3" charset="0"/>
                <a:cs typeface="ヒラギノ角ゴ Pro W3" charset="0"/>
              </a:rPr>
              <a:t>Companies, not just individuals, also watch the market.</a:t>
            </a:r>
          </a:p>
          <a:p>
            <a:r>
              <a:rPr lang="en-US" dirty="0">
                <a:ea typeface="ヒラギノ角ゴ Pro W3" charset="0"/>
                <a:cs typeface="ヒラギノ角ゴ Pro W3" charset="0"/>
              </a:rPr>
              <a:t>Often seeking additional funding</a:t>
            </a:r>
          </a:p>
          <a:p>
            <a:r>
              <a:rPr lang="en-US" dirty="0">
                <a:ea typeface="ヒラギノ角ゴ Pro W3" charset="0"/>
                <a:cs typeface="ヒラギノ角ゴ Pro W3" charset="0"/>
              </a:rPr>
              <a:t>The success of S</a:t>
            </a:r>
            <a:r>
              <a:rPr lang="en-US" sz="100" dirty="0">
                <a:ea typeface="ヒラギノ角ゴ Pro W3" charset="0"/>
                <a:cs typeface="ヒラギノ角ゴ Pro W3" charset="0"/>
              </a:rPr>
              <a:t> </a:t>
            </a:r>
            <a:r>
              <a:rPr lang="en-US" dirty="0">
                <a:ea typeface="ヒラギノ角ゴ Pro W3" charset="0"/>
                <a:cs typeface="ヒラギノ角ゴ Pro W3" charset="0"/>
              </a:rPr>
              <a:t>E</a:t>
            </a:r>
            <a:r>
              <a:rPr lang="en-US" sz="100" dirty="0">
                <a:ea typeface="ヒラギノ角ゴ Pro W3" charset="0"/>
                <a:cs typeface="ヒラギノ角ゴ Pro W3" charset="0"/>
              </a:rPr>
              <a:t> </a:t>
            </a:r>
            <a:r>
              <a:rPr lang="en-US" dirty="0">
                <a:ea typeface="ヒラギノ角ゴ Pro W3" charset="0"/>
                <a:cs typeface="ヒラギノ角ゴ Pro W3" charset="0"/>
              </a:rPr>
              <a:t>O</a:t>
            </a:r>
            <a:r>
              <a:rPr lang="en-US" sz="100" dirty="0">
                <a:ea typeface="ヒラギノ角ゴ Pro W3" charset="0"/>
                <a:cs typeface="ヒラギノ角ゴ Pro W3" charset="0"/>
              </a:rPr>
              <a:t> </a:t>
            </a:r>
            <a:r>
              <a:rPr lang="en-US" dirty="0">
                <a:ea typeface="ヒラギノ角ゴ Pro W3" charset="0"/>
                <a:cs typeface="ヒラギノ角ゴ Pro W3" charset="0"/>
              </a:rPr>
              <a:t>s is dependent on the company’s stock</a:t>
            </a:r>
            <a:endParaRPr lang="en-US" dirty="0"/>
          </a:p>
        </p:txBody>
      </p:sp>
    </p:spTree>
    <p:extLst>
      <p:ext uri="{BB962C8B-B14F-4D97-AF65-F5344CB8AC3E}">
        <p14:creationId xmlns:p14="http://schemas.microsoft.com/office/powerpoint/2010/main" val="1960821611"/>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ABD68A-E623-4440-94B0-81660B346372}">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customXml/itemProps2.xml><?xml version="1.0" encoding="utf-8"?>
<ds:datastoreItem xmlns:ds="http://schemas.openxmlformats.org/officeDocument/2006/customXml" ds:itemID="{F17DDD2A-1904-4064-A40E-D151D3576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DED204-557C-4E82-8863-D36AED3EEA23}">
  <ds:schemaRefs>
    <ds:schemaRef ds:uri="http://schemas.microsoft.com/sharepoint/v3/contenttype/forms"/>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175214</TotalTime>
  <Words>5190</Words>
  <Application>Microsoft Office PowerPoint</Application>
  <PresentationFormat>Affichage à l'écran (4:3)</PresentationFormat>
  <Paragraphs>409</Paragraphs>
  <Slides>68</Slides>
  <Notes>8</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68</vt:i4>
      </vt:variant>
    </vt:vector>
  </HeadingPairs>
  <TitlesOfParts>
    <vt:vector size="76" baseType="lpstr">
      <vt:lpstr>Arial</vt:lpstr>
      <vt:lpstr>Noto Sans Symbols</vt:lpstr>
      <vt:lpstr>ヒラギノ角ゴ Pro W3</vt:lpstr>
      <vt:lpstr>Verdana</vt:lpstr>
      <vt:lpstr>Times New Roman</vt:lpstr>
      <vt:lpstr>Times</vt:lpstr>
      <vt:lpstr>USHE</vt:lpstr>
      <vt:lpstr>USHE_slide options</vt:lpstr>
      <vt:lpstr>Lectures 1&amp; 2: Overview of the Financial System</vt:lpstr>
      <vt:lpstr>Overview of Financial Markets and Institutions</vt:lpstr>
      <vt:lpstr>Lecture 1: Why study financial markets and institutions?</vt:lpstr>
      <vt:lpstr>Why Study Financial Markets? </vt:lpstr>
      <vt:lpstr>Debt Markets &amp; Interest Rates</vt:lpstr>
      <vt:lpstr>Figure 1.1 Interest Rates on Selected Bonds, 1950–2016</vt:lpstr>
      <vt:lpstr>The Stock Market</vt:lpstr>
      <vt:lpstr>Figure 1.2 Stock Prices as Measured by the Dow Jones Industrial Average, 1950–2016</vt:lpstr>
      <vt:lpstr>The Stock Market</vt:lpstr>
      <vt:lpstr>The Foreign Exchange Market</vt:lpstr>
      <vt:lpstr>Figure 1.3 Exchange Rate of the U.S. Dollar, 1970–2016</vt:lpstr>
      <vt:lpstr>The Foreign Exchange Market (2 of 3)</vt:lpstr>
      <vt:lpstr>Why Study Financial Institutions?</vt:lpstr>
      <vt:lpstr>Why Study Financial Institutions?</vt:lpstr>
      <vt:lpstr>Why Study Financial Institutions?</vt:lpstr>
      <vt:lpstr>Applied Managerial Perspective</vt:lpstr>
      <vt:lpstr>Concluding Remarks</vt:lpstr>
      <vt:lpstr>Summary</vt:lpstr>
      <vt:lpstr>Lecture 2: Overview of the financial system</vt:lpstr>
      <vt:lpstr>Overview </vt:lpstr>
      <vt:lpstr>Overview (cont.)</vt:lpstr>
      <vt:lpstr>Function of Financial Markets</vt:lpstr>
      <vt:lpstr>Segments of Financial Markets</vt:lpstr>
      <vt:lpstr>Figure 2.1 Flows of Funds Through the Financial System</vt:lpstr>
      <vt:lpstr>Importance of Financial Markets</vt:lpstr>
      <vt:lpstr>Structure of Financial Markets</vt:lpstr>
      <vt:lpstr>Structure of Financial Markets (cont.)</vt:lpstr>
      <vt:lpstr>Structure of Financial Markets (cont.)</vt:lpstr>
      <vt:lpstr>Structure of Financial Markets (cont.)</vt:lpstr>
      <vt:lpstr>Classifications of Financial Markets</vt:lpstr>
      <vt:lpstr>Internationalization of Financial Markets</vt:lpstr>
      <vt:lpstr>Internationalization of Financial Markets (cont.)</vt:lpstr>
      <vt:lpstr>Internationalization of Financial Markets (cont.)</vt:lpstr>
      <vt:lpstr>Internationalization of Financial Markets (cont.)</vt:lpstr>
      <vt:lpstr>Global Perspective: Relative Decline of U.S. Capital Markets</vt:lpstr>
      <vt:lpstr>The Top Part of Figure 2.1—Indirect Finance</vt:lpstr>
      <vt:lpstr>Function of Financial Intermediaries: Indirect Finance </vt:lpstr>
      <vt:lpstr>Function of Financial Intermediaries: Indirect Finance (cont.)</vt:lpstr>
      <vt:lpstr>Function of Financial Intermediaries: Indirect Finance (cont.)</vt:lpstr>
      <vt:lpstr>Global: The Importance of Financial Intermediaries Relative to Securities Markets</vt:lpstr>
      <vt:lpstr>Function of Financial Intermediaries: Indirect Finance (cont.)</vt:lpstr>
      <vt:lpstr>Function of Financial Intermediaries: Indirect Finance (cont.)</vt:lpstr>
      <vt:lpstr>Asymmetric Information: Adverse Selection and Moral Hazard</vt:lpstr>
      <vt:lpstr>Asymmetric Information: Adverse Selection and Moral Hazard (cont.)</vt:lpstr>
      <vt:lpstr>Economies of Scope and Conflicts of Interest</vt:lpstr>
      <vt:lpstr>Types of Financial Intermediaries</vt:lpstr>
      <vt:lpstr>Types of Financial Intermediaries (cont.)</vt:lpstr>
      <vt:lpstr>Contractual Savings Institutions (C S I s) </vt:lpstr>
      <vt:lpstr>Contractual Savings Institutions (C S I s) (cont.)</vt:lpstr>
      <vt:lpstr>Types of Financial Intermediaries (cont.)</vt:lpstr>
      <vt:lpstr>Types of Financial Intermediaries (cont.)</vt:lpstr>
      <vt:lpstr>Principal Regulatory Agencies of the U.S. Financial System</vt:lpstr>
      <vt:lpstr>Table 2.3 Principal Regulatory Agencies of the U.S. Financial System (2 of 3)</vt:lpstr>
      <vt:lpstr>Table 2.3 Principal Regulatory Agencies of the U.S. Financial System (3 of 3)</vt:lpstr>
      <vt:lpstr>Regulation of Financial Markets</vt:lpstr>
      <vt:lpstr>Regulation Reason: Increase Investor Information</vt:lpstr>
      <vt:lpstr>Regulation Reason: Increase Investor Information (cont.)</vt:lpstr>
      <vt:lpstr>Regulation Reason: Ensure Soundness of Financial Intermediaries (cont.)</vt:lpstr>
      <vt:lpstr>Regulation Reason: Ensure Soundness of Financial Intermediaries (cont.)</vt:lpstr>
      <vt:lpstr>Regulation: Restriction on Entry</vt:lpstr>
      <vt:lpstr>Regulation: Disclosure</vt:lpstr>
      <vt:lpstr>Regulation: Restriction on Assets and Activities </vt:lpstr>
      <vt:lpstr>Regulation: Deposit Insurance</vt:lpstr>
      <vt:lpstr>Regulation: Limits on Competition</vt:lpstr>
      <vt:lpstr>Regulation: Restrictions on Interest Rates</vt:lpstr>
      <vt:lpstr>Regulation Reason: Improve Monetary Control</vt:lpstr>
      <vt:lpstr>Financial Regulation Abroad</vt:lpstr>
      <vt:lpstr>Summary of Part 2</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Overview of the Financial System</dc:title>
  <dc:subject>Business and Finance</dc:subject>
  <dc:creator>Mishkin/Eakins</dc:creator>
  <cp:keywords>Financial Markets and Institutions</cp:keywords>
  <dc:description>Long description alt-text is inserted in the notes pane; This presentation contains the hyperlinks.</dc:description>
  <cp:lastModifiedBy>User</cp:lastModifiedBy>
  <cp:revision>1042</cp:revision>
  <dcterms:modified xsi:type="dcterms:W3CDTF">2024-12-31T07:04:45Z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7070600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