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fr-FR" smtClean="0"/>
              <a:t>Modifiez le style du titre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11/28/2025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11/28/2025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11/28/2025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11/28/2025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fr-FR" smtClean="0"/>
              <a:t>Modifiez le style du titre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11/28/2025</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11/28/2025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11/28/2025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11/28/2025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11/28/2025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fr-FR" smtClean="0"/>
              <a:t>Modifiez le style du titre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DA16AA21-1863-4931-97CB-99D0A168701B}" type="datetimeFigureOut">
              <a:rPr lang="en-US" dirty="0"/>
              <a:t>11/28/2025</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772C379-9A7C-4C87-A116-CBE9F58B04C5}" type="datetimeFigureOut">
              <a:rPr lang="en-US" dirty="0"/>
              <a:t>11/28/2025</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11/28/2025</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803366" y="1236280"/>
            <a:ext cx="9966960" cy="3035808"/>
          </a:xfrm>
        </p:spPr>
        <p:txBody>
          <a:bodyPr/>
          <a:lstStyle/>
          <a:p>
            <a:r>
              <a:rPr lang="fr-FR" sz="4000" dirty="0" smtClean="0"/>
              <a:t>Définition des concepts fondamentaux des droits de l’homme  </a:t>
            </a:r>
            <a:endParaRPr lang="fr-FR" sz="4000" dirty="0"/>
          </a:p>
        </p:txBody>
      </p:sp>
      <p:sp>
        <p:nvSpPr>
          <p:cNvPr id="3" name="Sous-titre 2"/>
          <p:cNvSpPr>
            <a:spLocks noGrp="1"/>
          </p:cNvSpPr>
          <p:nvPr>
            <p:ph type="subTitle" idx="1"/>
          </p:nvPr>
        </p:nvSpPr>
        <p:spPr>
          <a:xfrm>
            <a:off x="2879054" y="4728754"/>
            <a:ext cx="7891272" cy="1069848"/>
          </a:xfrm>
        </p:spPr>
        <p:txBody>
          <a:bodyPr/>
          <a:lstStyle/>
          <a:p>
            <a:r>
              <a:rPr lang="fr-FR" dirty="0" smtClean="0"/>
              <a:t>                                                               </a:t>
            </a:r>
          </a:p>
          <a:p>
            <a:r>
              <a:rPr lang="fr-FR" dirty="0"/>
              <a:t> </a:t>
            </a:r>
            <a:r>
              <a:rPr lang="fr-FR" dirty="0" smtClean="0"/>
              <a:t>                                                                                 Cours: 01</a:t>
            </a:r>
            <a:endParaRPr lang="fr-FR" dirty="0"/>
          </a:p>
        </p:txBody>
      </p:sp>
    </p:spTree>
    <p:extLst>
      <p:ext uri="{BB962C8B-B14F-4D97-AF65-F5344CB8AC3E}">
        <p14:creationId xmlns:p14="http://schemas.microsoft.com/office/powerpoint/2010/main" val="40425643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000" dirty="0" smtClean="0">
                <a:solidFill>
                  <a:srgbClr val="C00000"/>
                </a:solidFill>
              </a:rPr>
              <a:t>traité</a:t>
            </a:r>
            <a:endParaRPr lang="fr-FR" sz="4000" dirty="0">
              <a:solidFill>
                <a:srgbClr val="C00000"/>
              </a:solidFill>
            </a:endParaRPr>
          </a:p>
        </p:txBody>
      </p:sp>
      <p:sp>
        <p:nvSpPr>
          <p:cNvPr id="3" name="Espace réservé du contenu 2"/>
          <p:cNvSpPr>
            <a:spLocks noGrp="1"/>
          </p:cNvSpPr>
          <p:nvPr>
            <p:ph idx="1"/>
          </p:nvPr>
        </p:nvSpPr>
        <p:spPr/>
        <p:txBody>
          <a:bodyPr>
            <a:normAutofit/>
          </a:bodyPr>
          <a:lstStyle/>
          <a:p>
            <a:pPr algn="just"/>
            <a:r>
              <a:rPr lang="fr-FR" dirty="0" smtClean="0">
                <a:latin typeface="Times New Roman" panose="02020603050405020304" pitchFamily="18" charset="0"/>
                <a:cs typeface="Times New Roman" panose="02020603050405020304" pitchFamily="18" charset="0"/>
              </a:rPr>
              <a:t>Traité est un accord </a:t>
            </a:r>
            <a:r>
              <a:rPr lang="fr-FR" dirty="0" smtClean="0">
                <a:solidFill>
                  <a:srgbClr val="C00000"/>
                </a:solidFill>
                <a:latin typeface="Times New Roman" panose="02020603050405020304" pitchFamily="18" charset="0"/>
                <a:cs typeface="Times New Roman" panose="02020603050405020304" pitchFamily="18" charset="0"/>
              </a:rPr>
              <a:t>écrit</a:t>
            </a:r>
            <a:r>
              <a:rPr lang="fr-FR" dirty="0" smtClean="0">
                <a:latin typeface="Times New Roman" panose="02020603050405020304" pitchFamily="18" charset="0"/>
                <a:cs typeface="Times New Roman" panose="02020603050405020304" pitchFamily="18" charset="0"/>
              </a:rPr>
              <a:t> et </a:t>
            </a:r>
            <a:r>
              <a:rPr lang="fr-FR" dirty="0" smtClean="0">
                <a:solidFill>
                  <a:srgbClr val="C00000"/>
                </a:solidFill>
                <a:latin typeface="Times New Roman" panose="02020603050405020304" pitchFamily="18" charset="0"/>
                <a:cs typeface="Times New Roman" panose="02020603050405020304" pitchFamily="18" charset="0"/>
              </a:rPr>
              <a:t>officiel</a:t>
            </a:r>
            <a:r>
              <a:rPr lang="fr-FR" dirty="0" smtClean="0">
                <a:latin typeface="Times New Roman" panose="02020603050405020304" pitchFamily="18" charset="0"/>
                <a:cs typeface="Times New Roman" panose="02020603050405020304" pitchFamily="18" charset="0"/>
              </a:rPr>
              <a:t> conclu entre des sujets de droit international, comme des pays ou des organisations internationales (OMS, ONU…</a:t>
            </a:r>
            <a:r>
              <a:rPr lang="fr-FR" dirty="0" err="1" smtClean="0">
                <a:latin typeface="Times New Roman" panose="02020603050405020304" pitchFamily="18" charset="0"/>
                <a:cs typeface="Times New Roman" panose="02020603050405020304" pitchFamily="18" charset="0"/>
              </a:rPr>
              <a:t>etc</a:t>
            </a:r>
            <a:r>
              <a:rPr lang="fr-FR" dirty="0" smtClean="0">
                <a:latin typeface="Times New Roman" panose="02020603050405020304" pitchFamily="18" charset="0"/>
                <a:cs typeface="Times New Roman" panose="02020603050405020304" pitchFamily="18" charset="0"/>
              </a:rPr>
              <a:t>). </a:t>
            </a:r>
          </a:p>
          <a:p>
            <a:pPr algn="just"/>
            <a:r>
              <a:rPr lang="fr-FR" dirty="0" smtClean="0">
                <a:latin typeface="Times New Roman" panose="02020603050405020304" pitchFamily="18" charset="0"/>
                <a:cs typeface="Times New Roman" panose="02020603050405020304" pitchFamily="18" charset="0"/>
              </a:rPr>
              <a:t>Il a pour but d’établir des obligations que les signataires s’engagent volontairement à respecter. </a:t>
            </a:r>
          </a:p>
          <a:p>
            <a:pPr marL="0" indent="0" algn="just">
              <a:buNone/>
            </a:pPr>
            <a:r>
              <a:rPr lang="fr-FR" u="sng" dirty="0" smtClean="0">
                <a:latin typeface="Times New Roman" panose="02020603050405020304" pitchFamily="18" charset="0"/>
                <a:cs typeface="Times New Roman" panose="02020603050405020304" pitchFamily="18" charset="0"/>
              </a:rPr>
              <a:t>Par exemple</a:t>
            </a:r>
            <a:r>
              <a:rPr lang="fr-FR" dirty="0" smtClean="0">
                <a:latin typeface="Times New Roman" panose="02020603050405020304" pitchFamily="18" charset="0"/>
                <a:cs typeface="Times New Roman" panose="02020603050405020304" pitchFamily="18" charset="0"/>
              </a:rPr>
              <a:t>: deux pays en état de guerre signent un traité pour cesser le feu ou retirer l’armée.</a:t>
            </a:r>
          </a:p>
          <a:p>
            <a:pPr algn="just"/>
            <a:r>
              <a:rPr lang="fr-FR" dirty="0" smtClean="0">
                <a:latin typeface="Times New Roman" panose="02020603050405020304" pitchFamily="18" charset="0"/>
                <a:cs typeface="Times New Roman" panose="02020603050405020304" pitchFamily="18" charset="0"/>
              </a:rPr>
              <a:t>L’un des plus anciens traités dont une trace écrite est le traité de paix conclu vers 1259 avant Jésus christ, entre le Pharaon égyptien RAMSES II et le roi   HITTUE </a:t>
            </a:r>
            <a:r>
              <a:rPr lang="fr-FR" dirty="0" err="1" smtClean="0">
                <a:latin typeface="Times New Roman" panose="02020603050405020304" pitchFamily="18" charset="0"/>
                <a:cs typeface="Times New Roman" panose="02020603050405020304" pitchFamily="18" charset="0"/>
              </a:rPr>
              <a:t>Hattussi</a:t>
            </a:r>
            <a:r>
              <a:rPr lang="fr-FR" dirty="0" smtClean="0">
                <a:latin typeface="Times New Roman" panose="02020603050405020304" pitchFamily="18" charset="0"/>
                <a:cs typeface="Times New Roman" panose="02020603050405020304" pitchFamily="18" charset="0"/>
              </a:rPr>
              <a:t> III. </a:t>
            </a:r>
          </a:p>
          <a:p>
            <a:pPr algn="just"/>
            <a:r>
              <a:rPr lang="fr-FR" b="1" dirty="0" smtClean="0">
                <a:latin typeface="Times New Roman" panose="02020603050405020304" pitchFamily="18" charset="0"/>
                <a:cs typeface="Times New Roman" panose="02020603050405020304" pitchFamily="18" charset="0"/>
              </a:rPr>
              <a:t>Exemple</a:t>
            </a:r>
            <a:r>
              <a:rPr lang="fr-FR" dirty="0" smtClean="0">
                <a:latin typeface="Times New Roman" panose="02020603050405020304" pitchFamily="18" charset="0"/>
                <a:cs typeface="Times New Roman" panose="02020603050405020304" pitchFamily="18" charset="0"/>
              </a:rPr>
              <a:t>: </a:t>
            </a:r>
            <a:r>
              <a:rPr lang="fr-FR" dirty="0" smtClean="0">
                <a:solidFill>
                  <a:srgbClr val="C00000"/>
                </a:solidFill>
                <a:latin typeface="Times New Roman" panose="02020603050405020304" pitchFamily="18" charset="0"/>
                <a:cs typeface="Times New Roman" panose="02020603050405020304" pitchFamily="18" charset="0"/>
              </a:rPr>
              <a:t>Traité de </a:t>
            </a:r>
            <a:r>
              <a:rPr lang="fr-FR" dirty="0" err="1" smtClean="0">
                <a:solidFill>
                  <a:srgbClr val="C00000"/>
                </a:solidFill>
                <a:latin typeface="Times New Roman" panose="02020603050405020304" pitchFamily="18" charset="0"/>
                <a:cs typeface="Times New Roman" panose="02020603050405020304" pitchFamily="18" charset="0"/>
              </a:rPr>
              <a:t>Vesailles</a:t>
            </a:r>
            <a:r>
              <a:rPr lang="fr-FR" dirty="0" smtClean="0">
                <a:solidFill>
                  <a:srgbClr val="C00000"/>
                </a:solidFill>
                <a:latin typeface="Times New Roman" panose="02020603050405020304" pitchFamily="18" charset="0"/>
                <a:cs typeface="Times New Roman" panose="02020603050405020304" pitchFamily="18" charset="0"/>
              </a:rPr>
              <a:t> </a:t>
            </a:r>
            <a:r>
              <a:rPr lang="fr-FR" dirty="0" smtClean="0">
                <a:latin typeface="Times New Roman" panose="02020603050405020304" pitchFamily="18" charset="0"/>
                <a:cs typeface="Times New Roman" panose="02020603050405020304" pitchFamily="18" charset="0"/>
              </a:rPr>
              <a:t>(1919) signé à l’issue de Première guerre mondiale, il a mis officiellement fin au conflit, redessiné les frontières de l'Europe et crée la société des nations. </a:t>
            </a:r>
          </a:p>
          <a:p>
            <a:pPr algn="just"/>
            <a:r>
              <a:rPr lang="fr-FR" dirty="0" smtClean="0">
                <a:solidFill>
                  <a:srgbClr val="C00000"/>
                </a:solidFill>
                <a:latin typeface="Times New Roman" panose="02020603050405020304" pitchFamily="18" charset="0"/>
                <a:cs typeface="Times New Roman" panose="02020603050405020304" pitchFamily="18" charset="0"/>
              </a:rPr>
              <a:t>Traité d’Evian </a:t>
            </a:r>
            <a:r>
              <a:rPr lang="fr-FR" dirty="0" smtClean="0">
                <a:latin typeface="Times New Roman" panose="02020603050405020304" pitchFamily="18" charset="0"/>
                <a:cs typeface="Times New Roman" panose="02020603050405020304" pitchFamily="18" charset="0"/>
              </a:rPr>
              <a:t>: 18 Mars 1962. Les accords d’Evian est un traité qui a mis fin à la guerre d’Algérie en officialisant un cessez-le feu et en organisant l’indépendance du pays. </a:t>
            </a:r>
            <a:endParaRPr lang="fr-F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070710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000" dirty="0" smtClean="0">
                <a:solidFill>
                  <a:srgbClr val="C00000"/>
                </a:solidFill>
              </a:rPr>
              <a:t>Un accord </a:t>
            </a:r>
            <a:endParaRPr lang="fr-FR" sz="4000" dirty="0">
              <a:solidFill>
                <a:srgbClr val="C00000"/>
              </a:solidFill>
            </a:endParaRPr>
          </a:p>
        </p:txBody>
      </p:sp>
      <p:sp>
        <p:nvSpPr>
          <p:cNvPr id="3" name="Espace réservé du contenu 2"/>
          <p:cNvSpPr>
            <a:spLocks noGrp="1"/>
          </p:cNvSpPr>
          <p:nvPr>
            <p:ph idx="1"/>
          </p:nvPr>
        </p:nvSpPr>
        <p:spPr>
          <a:xfrm>
            <a:off x="1069848" y="2121408"/>
            <a:ext cx="10058400" cy="3391118"/>
          </a:xfrm>
        </p:spPr>
        <p:txBody>
          <a:bodyPr/>
          <a:lstStyle/>
          <a:p>
            <a:pPr algn="just"/>
            <a:r>
              <a:rPr lang="fr-FR" dirty="0" smtClean="0">
                <a:solidFill>
                  <a:srgbClr val="C00000"/>
                </a:solidFill>
                <a:latin typeface="Times New Roman" panose="02020603050405020304" pitchFamily="18" charset="0"/>
                <a:cs typeface="Times New Roman" panose="02020603050405020304" pitchFamily="18" charset="0"/>
              </a:rPr>
              <a:t>Un accord </a:t>
            </a:r>
            <a:r>
              <a:rPr lang="fr-FR" dirty="0" smtClean="0">
                <a:latin typeface="Times New Roman" panose="02020603050405020304" pitchFamily="18" charset="0"/>
                <a:cs typeface="Times New Roman" panose="02020603050405020304" pitchFamily="18" charset="0"/>
              </a:rPr>
              <a:t>est une entente ou une décision commune à laquelle parviennent deux ou plusieurs personnes ou groupes. Il manque la fin d’un désaccord basé sur un consentement mutuel. </a:t>
            </a:r>
          </a:p>
          <a:p>
            <a:pPr algn="just"/>
            <a:r>
              <a:rPr lang="fr-FR" dirty="0" smtClean="0">
                <a:solidFill>
                  <a:srgbClr val="C00000"/>
                </a:solidFill>
                <a:latin typeface="Times New Roman" panose="02020603050405020304" pitchFamily="18" charset="0"/>
                <a:cs typeface="Times New Roman" panose="02020603050405020304" pitchFamily="18" charset="0"/>
              </a:rPr>
              <a:t>Exemple:</a:t>
            </a:r>
            <a:r>
              <a:rPr lang="fr-FR" dirty="0" smtClean="0">
                <a:latin typeface="Times New Roman" panose="02020603050405020304" pitchFamily="18" charset="0"/>
                <a:cs typeface="Times New Roman" panose="02020603050405020304" pitchFamily="18" charset="0"/>
              </a:rPr>
              <a:t> Accord de Paris sur le climat (2015) </a:t>
            </a:r>
          </a:p>
          <a:p>
            <a:pPr marL="0" indent="0" algn="just">
              <a:buNone/>
            </a:pPr>
            <a:r>
              <a:rPr lang="fr-FR" dirty="0" smtClean="0">
                <a:latin typeface="Times New Roman" panose="02020603050405020304" pitchFamily="18" charset="0"/>
                <a:cs typeface="Times New Roman" panose="02020603050405020304" pitchFamily="18" charset="0"/>
              </a:rPr>
              <a:t>C’est un accord international signé par la quasi-totalité des pays du monde pour prendre des mesures visant à limiter le réchauffement climatique. </a:t>
            </a:r>
            <a:endParaRPr lang="fr-FR" dirty="0">
              <a:latin typeface="Times New Roman" panose="02020603050405020304" pitchFamily="18" charset="0"/>
              <a:cs typeface="Times New Roman" panose="02020603050405020304" pitchFamily="18" charset="0"/>
            </a:endParaRPr>
          </a:p>
          <a:p>
            <a:pPr marL="0" indent="0" algn="just">
              <a:buNone/>
            </a:pPr>
            <a:r>
              <a:rPr lang="fr-FR" dirty="0" smtClean="0">
                <a:latin typeface="Times New Roman" panose="02020603050405020304" pitchFamily="18" charset="0"/>
                <a:cs typeface="Times New Roman" panose="02020603050405020304" pitchFamily="18" charset="0"/>
              </a:rPr>
              <a:t>Ou un </a:t>
            </a:r>
            <a:r>
              <a:rPr lang="fr-FR" dirty="0" smtClean="0">
                <a:solidFill>
                  <a:srgbClr val="C00000"/>
                </a:solidFill>
                <a:latin typeface="Times New Roman" panose="02020603050405020304" pitchFamily="18" charset="0"/>
                <a:cs typeface="Times New Roman" panose="02020603050405020304" pitchFamily="18" charset="0"/>
              </a:rPr>
              <a:t>accord de travail: </a:t>
            </a:r>
            <a:r>
              <a:rPr lang="fr-FR" dirty="0" smtClean="0">
                <a:latin typeface="Times New Roman" panose="02020603050405020304" pitchFamily="18" charset="0"/>
                <a:cs typeface="Times New Roman" panose="02020603050405020304" pitchFamily="18" charset="0"/>
              </a:rPr>
              <a:t>c’est un accord juridique entre un employeur et un salarié qui définit les conditions de l’emploi (salaire, horaire). </a:t>
            </a:r>
            <a:endParaRPr lang="fr-FR"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372059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000" dirty="0" smtClean="0">
                <a:solidFill>
                  <a:srgbClr val="C00000"/>
                </a:solidFill>
              </a:rPr>
              <a:t>Pacte</a:t>
            </a:r>
            <a:endParaRPr lang="fr-FR" sz="4000" dirty="0">
              <a:solidFill>
                <a:srgbClr val="C00000"/>
              </a:solidFill>
            </a:endParaRPr>
          </a:p>
        </p:txBody>
      </p:sp>
      <p:sp>
        <p:nvSpPr>
          <p:cNvPr id="3" name="Espace réservé du contenu 2"/>
          <p:cNvSpPr>
            <a:spLocks noGrp="1"/>
          </p:cNvSpPr>
          <p:nvPr>
            <p:ph idx="1"/>
          </p:nvPr>
        </p:nvSpPr>
        <p:spPr/>
        <p:txBody>
          <a:bodyPr>
            <a:normAutofit lnSpcReduction="10000"/>
          </a:bodyPr>
          <a:lstStyle/>
          <a:p>
            <a:pPr algn="just"/>
            <a:r>
              <a:rPr lang="fr-FR" dirty="0" smtClean="0">
                <a:latin typeface="Times New Roman" panose="02020603050405020304" pitchFamily="18" charset="0"/>
                <a:cs typeface="Times New Roman" panose="02020603050405020304" pitchFamily="18" charset="0"/>
              </a:rPr>
              <a:t>Un pacte est un accord solennel conclu entre deux ou plusieurs personnes ou groupes. Il implique un engagement mutuel et peut prendre la forme la forme d’un traité, d’un contrat ou d’une convention. </a:t>
            </a:r>
          </a:p>
          <a:p>
            <a:pPr algn="just"/>
            <a:r>
              <a:rPr lang="fr-FR" dirty="0" smtClean="0">
                <a:latin typeface="Times New Roman" panose="02020603050405020304" pitchFamily="18" charset="0"/>
                <a:cs typeface="Times New Roman" panose="02020603050405020304" pitchFamily="18" charset="0"/>
              </a:rPr>
              <a:t>La violation d’un pacte peut entrainer des conséquences légales, telles que des dommages et intérêts. </a:t>
            </a:r>
          </a:p>
          <a:p>
            <a:pPr algn="just"/>
            <a:r>
              <a:rPr lang="fr-FR" dirty="0" smtClean="0">
                <a:latin typeface="Times New Roman" panose="02020603050405020304" pitchFamily="18" charset="0"/>
                <a:cs typeface="Times New Roman" panose="02020603050405020304" pitchFamily="18" charset="0"/>
              </a:rPr>
              <a:t>Un pacte est utilisé beaucoup plus </a:t>
            </a:r>
            <a:r>
              <a:rPr lang="fr-FR" dirty="0" smtClean="0">
                <a:solidFill>
                  <a:srgbClr val="C00000"/>
                </a:solidFill>
                <a:latin typeface="Times New Roman" panose="02020603050405020304" pitchFamily="18" charset="0"/>
                <a:cs typeface="Times New Roman" panose="02020603050405020304" pitchFamily="18" charset="0"/>
              </a:rPr>
              <a:t>en droit des affaires </a:t>
            </a:r>
            <a:r>
              <a:rPr lang="fr-FR" dirty="0" smtClean="0">
                <a:latin typeface="Times New Roman" panose="02020603050405020304" pitchFamily="18" charset="0"/>
                <a:cs typeface="Times New Roman" panose="02020603050405020304" pitchFamily="18" charset="0"/>
              </a:rPr>
              <a:t>et </a:t>
            </a:r>
            <a:r>
              <a:rPr lang="fr-FR" dirty="0" smtClean="0">
                <a:solidFill>
                  <a:srgbClr val="C00000"/>
                </a:solidFill>
                <a:latin typeface="Times New Roman" panose="02020603050405020304" pitchFamily="18" charset="0"/>
                <a:cs typeface="Times New Roman" panose="02020603050405020304" pitchFamily="18" charset="0"/>
              </a:rPr>
              <a:t>droit civil</a:t>
            </a:r>
            <a:r>
              <a:rPr lang="fr-FR" dirty="0" smtClean="0">
                <a:latin typeface="Times New Roman" panose="02020603050405020304" pitchFamily="18" charset="0"/>
                <a:cs typeface="Times New Roman" panose="02020603050405020304" pitchFamily="18" charset="0"/>
              </a:rPr>
              <a:t>. </a:t>
            </a:r>
          </a:p>
          <a:p>
            <a:pPr algn="just"/>
            <a:r>
              <a:rPr lang="fr-FR" b="1" dirty="0" smtClean="0">
                <a:latin typeface="Times New Roman" panose="02020603050405020304" pitchFamily="18" charset="0"/>
                <a:cs typeface="Times New Roman" panose="02020603050405020304" pitchFamily="18" charset="0"/>
              </a:rPr>
              <a:t>Exemple</a:t>
            </a:r>
            <a:r>
              <a:rPr lang="fr-FR" dirty="0" smtClean="0">
                <a:latin typeface="Times New Roman" panose="02020603050405020304" pitchFamily="18" charset="0"/>
                <a:cs typeface="Times New Roman" panose="02020603050405020304" pitchFamily="18" charset="0"/>
              </a:rPr>
              <a:t> </a:t>
            </a:r>
            <a:r>
              <a:rPr lang="fr-FR" b="1" dirty="0" smtClean="0">
                <a:latin typeface="Times New Roman" panose="02020603050405020304" pitchFamily="18" charset="0"/>
                <a:cs typeface="Times New Roman" panose="02020603050405020304" pitchFamily="18" charset="0"/>
              </a:rPr>
              <a:t>en droit des affaires</a:t>
            </a:r>
            <a:r>
              <a:rPr lang="fr-FR" dirty="0" smtClean="0">
                <a:latin typeface="Times New Roman" panose="02020603050405020304" pitchFamily="18" charset="0"/>
                <a:cs typeface="Times New Roman" panose="02020603050405020304" pitchFamily="18" charset="0"/>
              </a:rPr>
              <a:t>:  </a:t>
            </a:r>
            <a:r>
              <a:rPr lang="fr-FR" dirty="0" smtClean="0">
                <a:solidFill>
                  <a:srgbClr val="C00000"/>
                </a:solidFill>
                <a:latin typeface="Times New Roman" panose="02020603050405020304" pitchFamily="18" charset="0"/>
                <a:cs typeface="Times New Roman" panose="02020603050405020304" pitchFamily="18" charset="0"/>
              </a:rPr>
              <a:t>Pacte d’associés</a:t>
            </a:r>
            <a:r>
              <a:rPr lang="fr-FR" dirty="0" smtClean="0">
                <a:latin typeface="Times New Roman" panose="02020603050405020304" pitchFamily="18" charset="0"/>
                <a:cs typeface="Times New Roman" panose="02020603050405020304" pitchFamily="18" charset="0"/>
              </a:rPr>
              <a:t>, deux personnes qui créent une entreprise signent un pacte d’associés pour définir la répartition des parts, les responsabilités de chacun, ce sui se passe si l’un veut quitter l’entreprise…etc.  </a:t>
            </a:r>
          </a:p>
          <a:p>
            <a:pPr algn="just"/>
            <a:r>
              <a:rPr lang="fr-FR" b="1" dirty="0" smtClean="0">
                <a:latin typeface="Times New Roman" panose="02020603050405020304" pitchFamily="18" charset="0"/>
                <a:cs typeface="Times New Roman" panose="02020603050405020304" pitchFamily="18" charset="0"/>
              </a:rPr>
              <a:t>Exemple en droit civil</a:t>
            </a:r>
            <a:r>
              <a:rPr lang="fr-FR" dirty="0" smtClean="0">
                <a:latin typeface="Times New Roman" panose="02020603050405020304" pitchFamily="18" charset="0"/>
                <a:cs typeface="Times New Roman" panose="02020603050405020304" pitchFamily="18" charset="0"/>
              </a:rPr>
              <a:t>: </a:t>
            </a:r>
            <a:r>
              <a:rPr lang="fr-FR" dirty="0" smtClean="0">
                <a:solidFill>
                  <a:srgbClr val="C00000"/>
                </a:solidFill>
                <a:latin typeface="Times New Roman" panose="02020603050405020304" pitchFamily="18" charset="0"/>
                <a:cs typeface="Times New Roman" panose="02020603050405020304" pitchFamily="18" charset="0"/>
              </a:rPr>
              <a:t>Pacte de préférence </a:t>
            </a:r>
            <a:r>
              <a:rPr lang="fr-FR" dirty="0" smtClean="0">
                <a:latin typeface="Times New Roman" panose="02020603050405020304" pitchFamily="18" charset="0"/>
                <a:cs typeface="Times New Roman" panose="02020603050405020304" pitchFamily="18" charset="0"/>
              </a:rPr>
              <a:t>avec quelqu’un. Un propriétaire de maison promet par écrit à une amie ou à n’importe quelle personne, que si un jour décide de vendre sa maison, il devra lui proposer en premier, avant de la proposer à d’autres. Ou si il meurt il lègue ses biens aux associations caritatives. </a:t>
            </a:r>
            <a:endParaRPr lang="fr-F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563554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000" dirty="0" smtClean="0">
                <a:solidFill>
                  <a:srgbClr val="C00000"/>
                </a:solidFill>
              </a:rPr>
              <a:t>Convention</a:t>
            </a:r>
            <a:endParaRPr lang="fr-FR" sz="4000" dirty="0">
              <a:solidFill>
                <a:srgbClr val="C00000"/>
              </a:solidFill>
            </a:endParaRPr>
          </a:p>
        </p:txBody>
      </p:sp>
      <p:sp>
        <p:nvSpPr>
          <p:cNvPr id="3" name="Espace réservé du contenu 2"/>
          <p:cNvSpPr>
            <a:spLocks noGrp="1"/>
          </p:cNvSpPr>
          <p:nvPr>
            <p:ph idx="1"/>
          </p:nvPr>
        </p:nvSpPr>
        <p:spPr/>
        <p:txBody>
          <a:bodyPr/>
          <a:lstStyle/>
          <a:p>
            <a:r>
              <a:rPr lang="fr-FR" dirty="0" smtClean="0">
                <a:solidFill>
                  <a:srgbClr val="C00000"/>
                </a:solidFill>
                <a:latin typeface="Times New Roman" panose="02020603050405020304" pitchFamily="18" charset="0"/>
                <a:cs typeface="Times New Roman" panose="02020603050405020304" pitchFamily="18" charset="0"/>
              </a:rPr>
              <a:t>Une </a:t>
            </a:r>
            <a:r>
              <a:rPr lang="fr-FR" dirty="0" smtClean="0">
                <a:solidFill>
                  <a:srgbClr val="C00000"/>
                </a:solidFill>
                <a:latin typeface="Times New Roman" panose="02020603050405020304" pitchFamily="18" charset="0"/>
                <a:cs typeface="Times New Roman" panose="02020603050405020304" pitchFamily="18" charset="0"/>
              </a:rPr>
              <a:t>convention </a:t>
            </a:r>
            <a:r>
              <a:rPr lang="fr-FR" dirty="0" smtClean="0">
                <a:latin typeface="Times New Roman" panose="02020603050405020304" pitchFamily="18" charset="0"/>
                <a:cs typeface="Times New Roman" panose="02020603050405020304" pitchFamily="18" charset="0"/>
              </a:rPr>
              <a:t>est un conclu entre deux ou plusieurs personnes ou groupes. </a:t>
            </a:r>
          </a:p>
          <a:p>
            <a:pPr algn="just"/>
            <a:r>
              <a:rPr lang="fr-FR" dirty="0" smtClean="0">
                <a:latin typeface="Times New Roman" panose="02020603050405020304" pitchFamily="18" charset="0"/>
                <a:cs typeface="Times New Roman" panose="02020603050405020304" pitchFamily="18" charset="0"/>
              </a:rPr>
              <a:t>Est un accord </a:t>
            </a:r>
            <a:r>
              <a:rPr lang="fr-FR" i="1" dirty="0" smtClean="0">
                <a:latin typeface="Times New Roman" panose="02020603050405020304" pitchFamily="18" charset="0"/>
                <a:cs typeface="Times New Roman" panose="02020603050405020304" pitchFamily="18" charset="0"/>
              </a:rPr>
              <a:t>écrit</a:t>
            </a:r>
            <a:r>
              <a:rPr lang="fr-FR" dirty="0" smtClean="0">
                <a:latin typeface="Times New Roman" panose="02020603050405020304" pitchFamily="18" charset="0"/>
                <a:cs typeface="Times New Roman" panose="02020603050405020304" pitchFamily="18" charset="0"/>
              </a:rPr>
              <a:t> et </a:t>
            </a:r>
            <a:r>
              <a:rPr lang="fr-FR" i="1" dirty="0" smtClean="0">
                <a:latin typeface="Times New Roman" panose="02020603050405020304" pitchFamily="18" charset="0"/>
                <a:cs typeface="Times New Roman" panose="02020603050405020304" pitchFamily="18" charset="0"/>
              </a:rPr>
              <a:t>formel</a:t>
            </a:r>
            <a:r>
              <a:rPr lang="fr-FR" dirty="0" smtClean="0">
                <a:latin typeface="Times New Roman" panose="02020603050405020304" pitchFamily="18" charset="0"/>
                <a:cs typeface="Times New Roman" panose="02020603050405020304" pitchFamily="18" charset="0"/>
              </a:rPr>
              <a:t>, comme un contrat.  L’objectif est de s’entendre sur une manière de faire les choses. </a:t>
            </a:r>
          </a:p>
          <a:p>
            <a:pPr marL="0" indent="0" algn="just">
              <a:buNone/>
            </a:pPr>
            <a:r>
              <a:rPr lang="fr-FR" b="1" dirty="0" smtClean="0">
                <a:solidFill>
                  <a:srgbClr val="C00000"/>
                </a:solidFill>
                <a:latin typeface="Times New Roman" panose="02020603050405020304" pitchFamily="18" charset="0"/>
                <a:cs typeface="Times New Roman" panose="02020603050405020304" pitchFamily="18" charset="0"/>
              </a:rPr>
              <a:t>Exemple : </a:t>
            </a:r>
            <a:r>
              <a:rPr lang="fr-FR" dirty="0" smtClean="0">
                <a:latin typeface="Times New Roman" panose="02020603050405020304" pitchFamily="18" charset="0"/>
                <a:cs typeface="Times New Roman" panose="02020603050405020304" pitchFamily="18" charset="0"/>
              </a:rPr>
              <a:t>Une </a:t>
            </a:r>
            <a:r>
              <a:rPr lang="fr-FR" dirty="0">
                <a:latin typeface="Times New Roman" panose="02020603050405020304" pitchFamily="18" charset="0"/>
                <a:cs typeface="Times New Roman" panose="02020603050405020304" pitchFamily="18" charset="0"/>
              </a:rPr>
              <a:t>u</a:t>
            </a:r>
            <a:r>
              <a:rPr lang="fr-FR" dirty="0" smtClean="0">
                <a:latin typeface="Times New Roman" panose="02020603050405020304" pitchFamily="18" charset="0"/>
                <a:cs typeface="Times New Roman" panose="02020603050405020304" pitchFamily="18" charset="0"/>
              </a:rPr>
              <a:t>niversité signe une convention avec un hôtel, pour que lors des manifestations scientifiques, les enseignants, chercheurs ou invités étrangers, peuvent s’héberger et manger dans cet hôtel, en contre partie, l’</a:t>
            </a:r>
            <a:r>
              <a:rPr lang="fr-FR" dirty="0">
                <a:latin typeface="Times New Roman" panose="02020603050405020304" pitchFamily="18" charset="0"/>
                <a:cs typeface="Times New Roman" panose="02020603050405020304" pitchFamily="18" charset="0"/>
              </a:rPr>
              <a:t> </a:t>
            </a:r>
            <a:r>
              <a:rPr lang="fr-FR" dirty="0" smtClean="0">
                <a:latin typeface="Times New Roman" panose="02020603050405020304" pitchFamily="18" charset="0"/>
                <a:cs typeface="Times New Roman" panose="02020603050405020304" pitchFamily="18" charset="0"/>
              </a:rPr>
              <a:t>hôtel a gagné une visibilité, d’autant plus, d’une publicité à travers le sponsoring. Le nom de l’</a:t>
            </a:r>
            <a:r>
              <a:rPr lang="fr-FR" dirty="0">
                <a:latin typeface="Times New Roman" panose="02020603050405020304" pitchFamily="18" charset="0"/>
                <a:cs typeface="Times New Roman" panose="02020603050405020304" pitchFamily="18" charset="0"/>
              </a:rPr>
              <a:t> hôtel</a:t>
            </a:r>
            <a:r>
              <a:rPr lang="fr-FR" dirty="0" smtClean="0">
                <a:latin typeface="Times New Roman" panose="02020603050405020304" pitchFamily="18" charset="0"/>
                <a:cs typeface="Times New Roman" panose="02020603050405020304" pitchFamily="18" charset="0"/>
              </a:rPr>
              <a:t> est toujours visible lors des manifestations scientifiques et l’université est assuré d’un lieu hébergement pour ces invités ou intervenants externes. </a:t>
            </a:r>
          </a:p>
          <a:p>
            <a:pPr marL="0" indent="0" algn="just">
              <a:buNone/>
            </a:pPr>
            <a:r>
              <a:rPr lang="fr-FR" dirty="0" smtClean="0">
                <a:latin typeface="Times New Roman" panose="02020603050405020304" pitchFamily="18" charset="0"/>
                <a:cs typeface="Times New Roman" panose="02020603050405020304" pitchFamily="18" charset="0"/>
              </a:rPr>
              <a:t>Dans la convention, les deux membres doivent se mettre d’accord et parler des détails avant la conclusion et la signature de cette dernière. </a:t>
            </a:r>
            <a:endParaRPr lang="fr-F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866878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000" dirty="0" smtClean="0">
                <a:solidFill>
                  <a:srgbClr val="C00000"/>
                </a:solidFill>
              </a:rPr>
              <a:t>Charte</a:t>
            </a:r>
            <a:endParaRPr lang="fr-FR" sz="4000" dirty="0">
              <a:solidFill>
                <a:srgbClr val="C00000"/>
              </a:solidFill>
            </a:endParaRPr>
          </a:p>
        </p:txBody>
      </p:sp>
      <p:sp>
        <p:nvSpPr>
          <p:cNvPr id="3" name="Espace réservé du contenu 2"/>
          <p:cNvSpPr>
            <a:spLocks noGrp="1"/>
          </p:cNvSpPr>
          <p:nvPr>
            <p:ph idx="1"/>
          </p:nvPr>
        </p:nvSpPr>
        <p:spPr/>
        <p:txBody>
          <a:bodyPr/>
          <a:lstStyle/>
          <a:p>
            <a:pPr marL="0" indent="0">
              <a:buNone/>
            </a:pPr>
            <a:r>
              <a:rPr lang="fr-FR" dirty="0" smtClean="0"/>
              <a:t> </a:t>
            </a:r>
          </a:p>
          <a:p>
            <a:r>
              <a:rPr lang="fr-FR" dirty="0" smtClean="0">
                <a:latin typeface="Times New Roman" panose="02020603050405020304" pitchFamily="18" charset="0"/>
                <a:cs typeface="Times New Roman" panose="02020603050405020304" pitchFamily="18" charset="0"/>
              </a:rPr>
              <a:t>La charte est un </a:t>
            </a:r>
            <a:r>
              <a:rPr lang="fr-FR" dirty="0" smtClean="0">
                <a:solidFill>
                  <a:srgbClr val="C00000"/>
                </a:solidFill>
                <a:latin typeface="Times New Roman" panose="02020603050405020304" pitchFamily="18" charset="0"/>
                <a:cs typeface="Times New Roman" panose="02020603050405020304" pitchFamily="18" charset="0"/>
              </a:rPr>
              <a:t>document écrit </a:t>
            </a:r>
            <a:r>
              <a:rPr lang="fr-FR" dirty="0" smtClean="0">
                <a:latin typeface="Times New Roman" panose="02020603050405020304" pitchFamily="18" charset="0"/>
                <a:cs typeface="Times New Roman" panose="02020603050405020304" pitchFamily="18" charset="0"/>
              </a:rPr>
              <a:t>qui établit les règles fondamentales, les droits, les principes ou les privilèges accordés à une personne, un groupe, association. </a:t>
            </a:r>
          </a:p>
          <a:p>
            <a:r>
              <a:rPr lang="fr-FR" b="1" dirty="0" smtClean="0">
                <a:latin typeface="Times New Roman" panose="02020603050405020304" pitchFamily="18" charset="0"/>
                <a:cs typeface="Times New Roman" panose="02020603050405020304" pitchFamily="18" charset="0"/>
              </a:rPr>
              <a:t>Exemple: </a:t>
            </a:r>
          </a:p>
          <a:p>
            <a:pPr marL="0" indent="0">
              <a:buNone/>
            </a:pPr>
            <a:r>
              <a:rPr lang="fr-FR" dirty="0" smtClean="0">
                <a:latin typeface="Times New Roman" panose="02020603050405020304" pitchFamily="18" charset="0"/>
                <a:cs typeface="Times New Roman" panose="02020603050405020304" pitchFamily="18" charset="0"/>
              </a:rPr>
              <a:t>La charte des nations unis. Ce document établit les objectifs et les principes de l’organisation, comme le maintient de la paix et de la sécurité internationale. Il définit également la situation et le fonctionnement de l’ONU et de ses principaux organes.</a:t>
            </a:r>
          </a:p>
        </p:txBody>
      </p:sp>
    </p:spTree>
    <p:extLst>
      <p:ext uri="{BB962C8B-B14F-4D97-AF65-F5344CB8AC3E}">
        <p14:creationId xmlns:p14="http://schemas.microsoft.com/office/powerpoint/2010/main" val="31249693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000" dirty="0" smtClean="0">
                <a:solidFill>
                  <a:srgbClr val="C00000"/>
                </a:solidFill>
              </a:rPr>
              <a:t>Protocole</a:t>
            </a:r>
            <a:endParaRPr lang="fr-FR" sz="4000" dirty="0">
              <a:solidFill>
                <a:srgbClr val="C00000"/>
              </a:solidFill>
            </a:endParaRPr>
          </a:p>
        </p:txBody>
      </p:sp>
      <p:sp>
        <p:nvSpPr>
          <p:cNvPr id="3" name="Espace réservé du contenu 2"/>
          <p:cNvSpPr>
            <a:spLocks noGrp="1"/>
          </p:cNvSpPr>
          <p:nvPr>
            <p:ph idx="1"/>
          </p:nvPr>
        </p:nvSpPr>
        <p:spPr/>
        <p:txBody>
          <a:bodyPr>
            <a:normAutofit lnSpcReduction="10000"/>
          </a:bodyPr>
          <a:lstStyle/>
          <a:p>
            <a:r>
              <a:rPr lang="fr-FR" dirty="0" smtClean="0"/>
              <a:t> </a:t>
            </a:r>
            <a:r>
              <a:rPr lang="fr-FR" dirty="0" smtClean="0">
                <a:solidFill>
                  <a:srgbClr val="C00000"/>
                </a:solidFill>
                <a:latin typeface="Times New Roman" panose="02020603050405020304" pitchFamily="18" charset="0"/>
                <a:cs typeface="Times New Roman" panose="02020603050405020304" pitchFamily="18" charset="0"/>
              </a:rPr>
              <a:t>Un protocole </a:t>
            </a:r>
            <a:r>
              <a:rPr lang="fr-FR" dirty="0" smtClean="0">
                <a:latin typeface="Times New Roman" panose="02020603050405020304" pitchFamily="18" charset="0"/>
                <a:cs typeface="Times New Roman" panose="02020603050405020304" pitchFamily="18" charset="0"/>
              </a:rPr>
              <a:t>est un </a:t>
            </a:r>
            <a:r>
              <a:rPr lang="fr-FR" dirty="0" smtClean="0">
                <a:solidFill>
                  <a:srgbClr val="C00000"/>
                </a:solidFill>
                <a:latin typeface="Times New Roman" panose="02020603050405020304" pitchFamily="18" charset="0"/>
                <a:cs typeface="Times New Roman" panose="02020603050405020304" pitchFamily="18" charset="0"/>
              </a:rPr>
              <a:t>ensemble de règles et de procédures précises </a:t>
            </a:r>
            <a:r>
              <a:rPr lang="fr-FR" dirty="0" smtClean="0">
                <a:latin typeface="Times New Roman" panose="02020603050405020304" pitchFamily="18" charset="0"/>
                <a:cs typeface="Times New Roman" panose="02020603050405020304" pitchFamily="18" charset="0"/>
              </a:rPr>
              <a:t>que l’on doit suivre dans une situation donnée. </a:t>
            </a:r>
          </a:p>
          <a:p>
            <a:pPr algn="just"/>
            <a:r>
              <a:rPr lang="fr-FR" dirty="0" smtClean="0">
                <a:latin typeface="Times New Roman" panose="02020603050405020304" pitchFamily="18" charset="0"/>
                <a:cs typeface="Times New Roman" panose="02020603050405020304" pitchFamily="18" charset="0"/>
              </a:rPr>
              <a:t>C’est une sorte de </a:t>
            </a:r>
            <a:r>
              <a:rPr lang="fr-FR" dirty="0" smtClean="0">
                <a:solidFill>
                  <a:srgbClr val="C00000"/>
                </a:solidFill>
                <a:latin typeface="Times New Roman" panose="02020603050405020304" pitchFamily="18" charset="0"/>
                <a:cs typeface="Times New Roman" panose="02020603050405020304" pitchFamily="18" charset="0"/>
              </a:rPr>
              <a:t>mode d’emploi </a:t>
            </a:r>
            <a:r>
              <a:rPr lang="fr-FR" dirty="0" smtClean="0">
                <a:latin typeface="Times New Roman" panose="02020603050405020304" pitchFamily="18" charset="0"/>
                <a:cs typeface="Times New Roman" panose="02020603050405020304" pitchFamily="18" charset="0"/>
              </a:rPr>
              <a:t>ou </a:t>
            </a:r>
            <a:r>
              <a:rPr lang="fr-FR" dirty="0" smtClean="0">
                <a:solidFill>
                  <a:srgbClr val="C00000"/>
                </a:solidFill>
                <a:latin typeface="Times New Roman" panose="02020603050405020304" pitchFamily="18" charset="0"/>
                <a:cs typeface="Times New Roman" panose="02020603050405020304" pitchFamily="18" charset="0"/>
              </a:rPr>
              <a:t>un code de conduite </a:t>
            </a:r>
            <a:r>
              <a:rPr lang="fr-FR" dirty="0" smtClean="0">
                <a:latin typeface="Times New Roman" panose="02020603050405020304" pitchFamily="18" charset="0"/>
                <a:cs typeface="Times New Roman" panose="02020603050405020304" pitchFamily="18" charset="0"/>
              </a:rPr>
              <a:t>qui garantit que les choses se déroulent de manière </a:t>
            </a:r>
            <a:r>
              <a:rPr lang="fr-FR" i="1" dirty="0" smtClean="0">
                <a:latin typeface="Times New Roman" panose="02020603050405020304" pitchFamily="18" charset="0"/>
                <a:cs typeface="Times New Roman" panose="02020603050405020304" pitchFamily="18" charset="0"/>
              </a:rPr>
              <a:t>ordonnée</a:t>
            </a:r>
            <a:r>
              <a:rPr lang="fr-FR" dirty="0" smtClean="0">
                <a:latin typeface="Times New Roman" panose="02020603050405020304" pitchFamily="18" charset="0"/>
                <a:cs typeface="Times New Roman" panose="02020603050405020304" pitchFamily="18" charset="0"/>
              </a:rPr>
              <a:t>, </a:t>
            </a:r>
            <a:r>
              <a:rPr lang="fr-FR" i="1" dirty="0" smtClean="0">
                <a:latin typeface="Times New Roman" panose="02020603050405020304" pitchFamily="18" charset="0"/>
                <a:cs typeface="Times New Roman" panose="02020603050405020304" pitchFamily="18" charset="0"/>
              </a:rPr>
              <a:t>efficace</a:t>
            </a:r>
            <a:r>
              <a:rPr lang="fr-FR" dirty="0" smtClean="0">
                <a:latin typeface="Times New Roman" panose="02020603050405020304" pitchFamily="18" charset="0"/>
                <a:cs typeface="Times New Roman" panose="02020603050405020304" pitchFamily="18" charset="0"/>
              </a:rPr>
              <a:t> et </a:t>
            </a:r>
            <a:r>
              <a:rPr lang="fr-FR" i="1" dirty="0" smtClean="0">
                <a:latin typeface="Times New Roman" panose="02020603050405020304" pitchFamily="18" charset="0"/>
                <a:cs typeface="Times New Roman" panose="02020603050405020304" pitchFamily="18" charset="0"/>
              </a:rPr>
              <a:t>compréhensible</a:t>
            </a:r>
            <a:r>
              <a:rPr lang="fr-FR" dirty="0" smtClean="0">
                <a:latin typeface="Times New Roman" panose="02020603050405020304" pitchFamily="18" charset="0"/>
                <a:cs typeface="Times New Roman" panose="02020603050405020304" pitchFamily="18" charset="0"/>
              </a:rPr>
              <a:t> pour toutes les parties concernées. </a:t>
            </a:r>
          </a:p>
          <a:p>
            <a:pPr algn="just"/>
            <a:r>
              <a:rPr lang="fr-FR" dirty="0" smtClean="0">
                <a:latin typeface="Times New Roman" panose="02020603050405020304" pitchFamily="18" charset="0"/>
                <a:cs typeface="Times New Roman" panose="02020603050405020304" pitchFamily="18" charset="0"/>
              </a:rPr>
              <a:t>Le protocole assure que tout le monde « </a:t>
            </a:r>
            <a:r>
              <a:rPr lang="fr-FR" b="1" dirty="0" smtClean="0">
                <a:latin typeface="Times New Roman" panose="02020603050405020304" pitchFamily="18" charset="0"/>
                <a:cs typeface="Times New Roman" panose="02020603050405020304" pitchFamily="18" charset="0"/>
              </a:rPr>
              <a:t>parle le même langage</a:t>
            </a:r>
            <a:r>
              <a:rPr lang="fr-FR" dirty="0" smtClean="0">
                <a:latin typeface="Times New Roman" panose="02020603050405020304" pitchFamily="18" charset="0"/>
                <a:cs typeface="Times New Roman" panose="02020603050405020304" pitchFamily="18" charset="0"/>
              </a:rPr>
              <a:t> » et suit les mêmes étapes. Il permet d’éviter les malentendus et le désordre. </a:t>
            </a:r>
          </a:p>
          <a:p>
            <a:pPr algn="just"/>
            <a:r>
              <a:rPr lang="fr-FR" dirty="0" smtClean="0">
                <a:latin typeface="Times New Roman" panose="02020603050405020304" pitchFamily="18" charset="0"/>
                <a:cs typeface="Times New Roman" panose="02020603050405020304" pitchFamily="18" charset="0"/>
              </a:rPr>
              <a:t>Son but est d’éviter les incidents et de garantir le respect mutuel entre les nations. Le protocole est une manière de conduite ou à suivre unifié par tous. </a:t>
            </a:r>
          </a:p>
          <a:p>
            <a:pPr marL="0" indent="0" algn="just">
              <a:buNone/>
            </a:pPr>
            <a:r>
              <a:rPr lang="fr-FR" b="1" dirty="0" smtClean="0">
                <a:solidFill>
                  <a:srgbClr val="C00000"/>
                </a:solidFill>
                <a:latin typeface="Times New Roman" panose="02020603050405020304" pitchFamily="18" charset="0"/>
                <a:cs typeface="Times New Roman" panose="02020603050405020304" pitchFamily="18" charset="0"/>
              </a:rPr>
              <a:t>Exemple : </a:t>
            </a:r>
            <a:r>
              <a:rPr lang="fr-FR" dirty="0" smtClean="0">
                <a:latin typeface="Times New Roman" panose="02020603050405020304" pitchFamily="18" charset="0"/>
                <a:cs typeface="Times New Roman" panose="02020603050405020304" pitchFamily="18" charset="0"/>
              </a:rPr>
              <a:t>une visite présidentielle, le protocole est d’</a:t>
            </a:r>
            <a:r>
              <a:rPr lang="fr-FR" dirty="0" err="1" smtClean="0">
                <a:latin typeface="Times New Roman" panose="02020603050405020304" pitchFamily="18" charset="0"/>
                <a:cs typeface="Times New Roman" panose="02020603050405020304" pitchFamily="18" charset="0"/>
              </a:rPr>
              <a:t>aceuillir</a:t>
            </a:r>
            <a:r>
              <a:rPr lang="fr-FR" dirty="0" smtClean="0">
                <a:latin typeface="Times New Roman" panose="02020603050405020304" pitchFamily="18" charset="0"/>
                <a:cs typeface="Times New Roman" panose="02020603050405020304" pitchFamily="18" charset="0"/>
              </a:rPr>
              <a:t> le président à l’</a:t>
            </a:r>
            <a:r>
              <a:rPr lang="fr-FR" dirty="0" err="1" smtClean="0">
                <a:latin typeface="Times New Roman" panose="02020603050405020304" pitchFamily="18" charset="0"/>
                <a:cs typeface="Times New Roman" panose="02020603050405020304" pitchFamily="18" charset="0"/>
              </a:rPr>
              <a:t>aéreport</a:t>
            </a:r>
            <a:r>
              <a:rPr lang="fr-FR" dirty="0" smtClean="0">
                <a:latin typeface="Times New Roman" panose="02020603050405020304" pitchFamily="18" charset="0"/>
                <a:cs typeface="Times New Roman" panose="02020603050405020304" pitchFamily="18" charset="0"/>
              </a:rPr>
              <a:t> par des représentants de l’état, tapis rouge, l’hymne national du visiteur, des photos d’accords, des journalistes….etc.  </a:t>
            </a:r>
          </a:p>
          <a:p>
            <a:pPr marL="0" indent="0" algn="just">
              <a:buNone/>
            </a:pPr>
            <a:r>
              <a:rPr lang="fr-FR" dirty="0" smtClean="0">
                <a:latin typeface="Times New Roman" panose="02020603050405020304" pitchFamily="18" charset="0"/>
                <a:cs typeface="Times New Roman" panose="02020603050405020304" pitchFamily="18" charset="0"/>
              </a:rPr>
              <a:t> </a:t>
            </a:r>
            <a:endParaRPr lang="fr-FR" dirty="0"/>
          </a:p>
        </p:txBody>
      </p:sp>
    </p:spTree>
    <p:extLst>
      <p:ext uri="{BB962C8B-B14F-4D97-AF65-F5344CB8AC3E}">
        <p14:creationId xmlns:p14="http://schemas.microsoft.com/office/powerpoint/2010/main" val="23825137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000" dirty="0" smtClean="0">
                <a:solidFill>
                  <a:srgbClr val="C00000"/>
                </a:solidFill>
              </a:rPr>
              <a:t>Actes </a:t>
            </a:r>
            <a:endParaRPr lang="fr-FR" sz="4000" dirty="0">
              <a:solidFill>
                <a:srgbClr val="C00000"/>
              </a:solidFill>
            </a:endParaRPr>
          </a:p>
        </p:txBody>
      </p:sp>
      <p:sp>
        <p:nvSpPr>
          <p:cNvPr id="3" name="Espace réservé du contenu 2"/>
          <p:cNvSpPr>
            <a:spLocks noGrp="1"/>
          </p:cNvSpPr>
          <p:nvPr>
            <p:ph idx="1"/>
          </p:nvPr>
        </p:nvSpPr>
        <p:spPr/>
        <p:txBody>
          <a:bodyPr/>
          <a:lstStyle/>
          <a:p>
            <a:endParaRPr lang="fr-FR" dirty="0" smtClean="0">
              <a:latin typeface="Times New Roman" panose="02020603050405020304" pitchFamily="18" charset="0"/>
              <a:cs typeface="Times New Roman" panose="02020603050405020304" pitchFamily="18" charset="0"/>
            </a:endParaRPr>
          </a:p>
          <a:p>
            <a:r>
              <a:rPr lang="fr-FR" dirty="0" smtClean="0">
                <a:latin typeface="Times New Roman" panose="02020603050405020304" pitchFamily="18" charset="0"/>
                <a:cs typeface="Times New Roman" panose="02020603050405020304" pitchFamily="18" charset="0"/>
              </a:rPr>
              <a:t>Un acte est un écrit qui sert </a:t>
            </a:r>
            <a:r>
              <a:rPr lang="fr-FR" dirty="0" smtClean="0">
                <a:solidFill>
                  <a:srgbClr val="C00000"/>
                </a:solidFill>
                <a:latin typeface="Times New Roman" panose="02020603050405020304" pitchFamily="18" charset="0"/>
                <a:cs typeface="Times New Roman" panose="02020603050405020304" pitchFamily="18" charset="0"/>
              </a:rPr>
              <a:t>de preuve officielle d’une action </a:t>
            </a:r>
            <a:r>
              <a:rPr lang="fr-FR" dirty="0" smtClean="0">
                <a:latin typeface="Times New Roman" panose="02020603050405020304" pitchFamily="18" charset="0"/>
                <a:cs typeface="Times New Roman" panose="02020603050405020304" pitchFamily="18" charset="0"/>
              </a:rPr>
              <a:t>ou </a:t>
            </a:r>
            <a:r>
              <a:rPr lang="fr-FR" dirty="0" smtClean="0">
                <a:solidFill>
                  <a:srgbClr val="C00000"/>
                </a:solidFill>
                <a:latin typeface="Times New Roman" panose="02020603050405020304" pitchFamily="18" charset="0"/>
                <a:cs typeface="Times New Roman" panose="02020603050405020304" pitchFamily="18" charset="0"/>
              </a:rPr>
              <a:t>d’un accord</a:t>
            </a:r>
            <a:r>
              <a:rPr lang="fr-FR" dirty="0" smtClean="0">
                <a:latin typeface="Times New Roman" panose="02020603050405020304" pitchFamily="18" charset="0"/>
                <a:cs typeface="Times New Roman" panose="02020603050405020304" pitchFamily="18" charset="0"/>
              </a:rPr>
              <a:t>. </a:t>
            </a:r>
          </a:p>
          <a:p>
            <a:pPr marL="0" indent="0">
              <a:buNone/>
            </a:pPr>
            <a:r>
              <a:rPr lang="fr-FR" b="1" dirty="0" smtClean="0">
                <a:latin typeface="Times New Roman" panose="02020603050405020304" pitchFamily="18" charset="0"/>
                <a:cs typeface="Times New Roman" panose="02020603050405020304" pitchFamily="18" charset="0"/>
              </a:rPr>
              <a:t>Exemple : </a:t>
            </a:r>
          </a:p>
          <a:p>
            <a:pPr marL="0" indent="0">
              <a:buNone/>
            </a:pPr>
            <a:r>
              <a:rPr lang="fr-FR" dirty="0" smtClean="0">
                <a:solidFill>
                  <a:srgbClr val="C00000"/>
                </a:solidFill>
                <a:latin typeface="Times New Roman" panose="02020603050405020304" pitchFamily="18" charset="0"/>
                <a:cs typeface="Times New Roman" panose="02020603050405020304" pitchFamily="18" charset="0"/>
              </a:rPr>
              <a:t>Actes de naissance: </a:t>
            </a:r>
            <a:r>
              <a:rPr lang="fr-FR" dirty="0" smtClean="0">
                <a:latin typeface="Times New Roman" panose="02020603050405020304" pitchFamily="18" charset="0"/>
                <a:cs typeface="Times New Roman" panose="02020603050405020304" pitchFamily="18" charset="0"/>
              </a:rPr>
              <a:t>il atteste officiellement de la naissance d’une personne qui contient des informations essentielles (date, heure, lieu de naissance…)</a:t>
            </a:r>
          </a:p>
          <a:p>
            <a:pPr marL="0" indent="0">
              <a:buNone/>
            </a:pPr>
            <a:r>
              <a:rPr lang="fr-FR" dirty="0" smtClean="0">
                <a:solidFill>
                  <a:srgbClr val="C00000"/>
                </a:solidFill>
                <a:latin typeface="Times New Roman" panose="02020603050405020304" pitchFamily="18" charset="0"/>
                <a:cs typeface="Times New Roman" panose="02020603050405020304" pitchFamily="18" charset="0"/>
              </a:rPr>
              <a:t>Actes de vente immobilière, actes de démission. </a:t>
            </a:r>
            <a:endParaRPr lang="fr-FR"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16349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000" dirty="0" smtClean="0">
                <a:solidFill>
                  <a:srgbClr val="C00000"/>
                </a:solidFill>
              </a:rPr>
              <a:t>Communiqué</a:t>
            </a:r>
            <a:endParaRPr lang="fr-FR" sz="4000" dirty="0">
              <a:solidFill>
                <a:srgbClr val="C00000"/>
              </a:solidFill>
            </a:endParaRPr>
          </a:p>
        </p:txBody>
      </p:sp>
      <p:sp>
        <p:nvSpPr>
          <p:cNvPr id="3" name="Espace réservé du contenu 2"/>
          <p:cNvSpPr>
            <a:spLocks noGrp="1"/>
          </p:cNvSpPr>
          <p:nvPr>
            <p:ph idx="1"/>
          </p:nvPr>
        </p:nvSpPr>
        <p:spPr/>
        <p:txBody>
          <a:bodyPr/>
          <a:lstStyle/>
          <a:p>
            <a:pPr algn="just">
              <a:lnSpc>
                <a:spcPct val="150000"/>
              </a:lnSpc>
            </a:pPr>
            <a:r>
              <a:rPr lang="fr-FR" dirty="0" smtClean="0">
                <a:latin typeface="Times New Roman" panose="02020603050405020304" pitchFamily="18" charset="0"/>
                <a:cs typeface="Times New Roman" panose="02020603050405020304" pitchFamily="18" charset="0"/>
              </a:rPr>
              <a:t> Un communiqué est un avis ou une déclaration officielle transmises au public par une organisation, une administration ou une personnalité. Son but est d’informer de manière rapide claire et concise sur </a:t>
            </a:r>
            <a:r>
              <a:rPr lang="fr-FR" dirty="0" smtClean="0">
                <a:solidFill>
                  <a:srgbClr val="C00000"/>
                </a:solidFill>
                <a:latin typeface="Times New Roman" panose="02020603050405020304" pitchFamily="18" charset="0"/>
                <a:cs typeface="Times New Roman" panose="02020603050405020304" pitchFamily="18" charset="0"/>
              </a:rPr>
              <a:t>un fait</a:t>
            </a:r>
            <a:r>
              <a:rPr lang="fr-FR" dirty="0" smtClean="0">
                <a:latin typeface="Times New Roman" panose="02020603050405020304" pitchFamily="18" charset="0"/>
                <a:cs typeface="Times New Roman" panose="02020603050405020304" pitchFamily="18" charset="0"/>
              </a:rPr>
              <a:t>, une </a:t>
            </a:r>
            <a:r>
              <a:rPr lang="fr-FR" dirty="0" smtClean="0">
                <a:solidFill>
                  <a:srgbClr val="C00000"/>
                </a:solidFill>
                <a:latin typeface="Times New Roman" panose="02020603050405020304" pitchFamily="18" charset="0"/>
                <a:cs typeface="Times New Roman" panose="02020603050405020304" pitchFamily="18" charset="0"/>
              </a:rPr>
              <a:t>décision</a:t>
            </a:r>
            <a:r>
              <a:rPr lang="fr-FR" dirty="0" smtClean="0">
                <a:latin typeface="Times New Roman" panose="02020603050405020304" pitchFamily="18" charset="0"/>
                <a:cs typeface="Times New Roman" panose="02020603050405020304" pitchFamily="18" charset="0"/>
              </a:rPr>
              <a:t> ou un </a:t>
            </a:r>
            <a:r>
              <a:rPr lang="fr-FR" dirty="0" smtClean="0">
                <a:solidFill>
                  <a:srgbClr val="C00000"/>
                </a:solidFill>
                <a:latin typeface="Times New Roman" panose="02020603050405020304" pitchFamily="18" charset="0"/>
                <a:cs typeface="Times New Roman" panose="02020603050405020304" pitchFamily="18" charset="0"/>
              </a:rPr>
              <a:t>évènement</a:t>
            </a:r>
            <a:r>
              <a:rPr lang="fr-FR" dirty="0" smtClean="0">
                <a:latin typeface="Times New Roman" panose="02020603050405020304" pitchFamily="18" charset="0"/>
                <a:cs typeface="Times New Roman" panose="02020603050405020304" pitchFamily="18" charset="0"/>
              </a:rPr>
              <a:t>. </a:t>
            </a:r>
            <a:endParaRPr lang="fr-FR" dirty="0">
              <a:latin typeface="Times New Roman" panose="02020603050405020304" pitchFamily="18" charset="0"/>
              <a:cs typeface="Times New Roman" panose="02020603050405020304" pitchFamily="18" charset="0"/>
            </a:endParaRPr>
          </a:p>
          <a:p>
            <a:pPr marL="0" indent="0" algn="just">
              <a:lnSpc>
                <a:spcPct val="150000"/>
              </a:lnSpc>
              <a:buNone/>
            </a:pPr>
            <a:r>
              <a:rPr lang="fr-FR" b="1" dirty="0" smtClean="0">
                <a:latin typeface="Times New Roman" panose="02020603050405020304" pitchFamily="18" charset="0"/>
                <a:cs typeface="Times New Roman" panose="02020603050405020304" pitchFamily="18" charset="0"/>
              </a:rPr>
              <a:t>Par exemple: </a:t>
            </a:r>
            <a:r>
              <a:rPr lang="fr-FR" dirty="0" smtClean="0">
                <a:latin typeface="Times New Roman" panose="02020603050405020304" pitchFamily="18" charset="0"/>
                <a:cs typeface="Times New Roman" panose="02020603050405020304" pitchFamily="18" charset="0"/>
              </a:rPr>
              <a:t>Communiqué d’une entreprise publique pour informer son public qu’il y aura une coupure d’électricité, démentir un fait ou la signature d’une convention. </a:t>
            </a:r>
            <a:endParaRPr lang="fr-F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22641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000" dirty="0" smtClean="0">
                <a:solidFill>
                  <a:srgbClr val="C00000"/>
                </a:solidFill>
              </a:rPr>
              <a:t>CHEQUE</a:t>
            </a:r>
            <a:endParaRPr lang="fr-FR" sz="4000" dirty="0">
              <a:solidFill>
                <a:srgbClr val="C00000"/>
              </a:solidFill>
            </a:endParaRPr>
          </a:p>
        </p:txBody>
      </p:sp>
      <p:sp>
        <p:nvSpPr>
          <p:cNvPr id="3" name="Espace réservé du contenu 2"/>
          <p:cNvSpPr>
            <a:spLocks noGrp="1"/>
          </p:cNvSpPr>
          <p:nvPr>
            <p:ph idx="1"/>
          </p:nvPr>
        </p:nvSpPr>
        <p:spPr/>
        <p:txBody>
          <a:bodyPr/>
          <a:lstStyle/>
          <a:p>
            <a:pPr marL="0" indent="0">
              <a:buNone/>
            </a:pPr>
            <a:endParaRPr lang="fr-FR" dirty="0" smtClean="0">
              <a:latin typeface="Times New Roman" panose="02020603050405020304" pitchFamily="18" charset="0"/>
              <a:cs typeface="Times New Roman" panose="02020603050405020304" pitchFamily="18" charset="0"/>
            </a:endParaRPr>
          </a:p>
          <a:p>
            <a:pPr algn="just"/>
            <a:r>
              <a:rPr lang="fr-FR" dirty="0" smtClean="0">
                <a:latin typeface="Times New Roman" panose="02020603050405020304" pitchFamily="18" charset="0"/>
                <a:cs typeface="Times New Roman" panose="02020603050405020304" pitchFamily="18" charset="0"/>
              </a:rPr>
              <a:t>Un document qui permet de transférer des fonds d’un compte bancaire. </a:t>
            </a:r>
          </a:p>
          <a:p>
            <a:pPr algn="just"/>
            <a:r>
              <a:rPr lang="fr-FR" dirty="0" smtClean="0">
                <a:latin typeface="Times New Roman" panose="02020603050405020304" pitchFamily="18" charset="0"/>
                <a:cs typeface="Times New Roman" panose="02020603050405020304" pitchFamily="18" charset="0"/>
              </a:rPr>
              <a:t>Un cheque est un écrit par lequel une personne, donne l’ordre à sa banque de payer une somme d’argent déterminée à une autre personne. Il sert comme moyen de paiement, sans utiliser directement de l’argent liquide. </a:t>
            </a:r>
          </a:p>
          <a:p>
            <a:pPr algn="just"/>
            <a:r>
              <a:rPr lang="fr-FR" dirty="0" smtClean="0">
                <a:latin typeface="Times New Roman" panose="02020603050405020304" pitchFamily="18" charset="0"/>
                <a:cs typeface="Times New Roman" panose="02020603050405020304" pitchFamily="18" charset="0"/>
              </a:rPr>
              <a:t>Pour être valable, le cheque doit être signé par le tireur, mentionner la date, le lieu d’émission et le montant. </a:t>
            </a:r>
          </a:p>
          <a:p>
            <a:endParaRPr lang="fr-F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834592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noChangeAspect="1"/>
          </p:cNvPicPr>
          <p:nvPr>
            <p:ph idx="1"/>
          </p:nvPr>
        </p:nvPicPr>
        <p:blipFill>
          <a:blip r:embed="rId2"/>
          <a:stretch>
            <a:fillRect/>
          </a:stretch>
        </p:blipFill>
        <p:spPr>
          <a:xfrm>
            <a:off x="2534194" y="1737360"/>
            <a:ext cx="6609806" cy="3837940"/>
          </a:xfrm>
          <a:prstGeom prst="rect">
            <a:avLst/>
          </a:prstGeom>
        </p:spPr>
      </p:pic>
    </p:spTree>
    <p:extLst>
      <p:ext uri="{BB962C8B-B14F-4D97-AF65-F5344CB8AC3E}">
        <p14:creationId xmlns:p14="http://schemas.microsoft.com/office/powerpoint/2010/main" val="7461466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Objectifs du cours </a:t>
            </a:r>
            <a:endParaRPr lang="fr-FR" dirty="0"/>
          </a:p>
        </p:txBody>
      </p:sp>
      <p:sp>
        <p:nvSpPr>
          <p:cNvPr id="3" name="Espace réservé du contenu 2"/>
          <p:cNvSpPr>
            <a:spLocks noGrp="1"/>
          </p:cNvSpPr>
          <p:nvPr>
            <p:ph sz="half" idx="1"/>
          </p:nvPr>
        </p:nvSpPr>
        <p:spPr>
          <a:xfrm>
            <a:off x="1252728" y="2246812"/>
            <a:ext cx="4754880" cy="3977640"/>
          </a:xfrm>
        </p:spPr>
        <p:txBody>
          <a:bodyPr/>
          <a:lstStyle/>
          <a:p>
            <a:pPr marL="0" indent="0" algn="just">
              <a:buNone/>
            </a:pPr>
            <a:r>
              <a:rPr lang="fr-FR" dirty="0" smtClean="0">
                <a:latin typeface="Times New Roman" panose="02020603050405020304" pitchFamily="18" charset="0"/>
                <a:cs typeface="Times New Roman" panose="02020603050405020304" pitchFamily="18" charset="0"/>
              </a:rPr>
              <a:t>Se familiariser avec les concepts fondamentaux relatifs aux droits de l’homme, comme: </a:t>
            </a:r>
          </a:p>
          <a:p>
            <a:pPr>
              <a:buFont typeface="Wingdings" panose="05000000000000000000" pitchFamily="2" charset="2"/>
              <a:buChar char="q"/>
            </a:pPr>
            <a:r>
              <a:rPr lang="fr-FR" dirty="0" smtClean="0">
                <a:latin typeface="Times New Roman" panose="02020603050405020304" pitchFamily="18" charset="0"/>
                <a:cs typeface="Times New Roman" panose="02020603050405020304" pitchFamily="18" charset="0"/>
              </a:rPr>
              <a:t>Droit</a:t>
            </a:r>
            <a:endParaRPr lang="fr-FR" dirty="0">
              <a:latin typeface="Times New Roman" panose="02020603050405020304" pitchFamily="18" charset="0"/>
              <a:cs typeface="Times New Roman" panose="02020603050405020304" pitchFamily="18" charset="0"/>
            </a:endParaRPr>
          </a:p>
          <a:p>
            <a:pPr>
              <a:buFont typeface="Wingdings" panose="05000000000000000000" pitchFamily="2" charset="2"/>
              <a:buChar char="q"/>
            </a:pPr>
            <a:r>
              <a:rPr lang="fr-FR" dirty="0" smtClean="0">
                <a:latin typeface="Times New Roman" panose="02020603050405020304" pitchFamily="18" charset="0"/>
                <a:cs typeface="Times New Roman" panose="02020603050405020304" pitchFamily="18" charset="0"/>
              </a:rPr>
              <a:t>Liberté</a:t>
            </a:r>
            <a:endParaRPr lang="fr-FR" dirty="0">
              <a:latin typeface="Times New Roman" panose="02020603050405020304" pitchFamily="18" charset="0"/>
              <a:cs typeface="Times New Roman" panose="02020603050405020304" pitchFamily="18" charset="0"/>
            </a:endParaRPr>
          </a:p>
          <a:p>
            <a:pPr>
              <a:buFont typeface="Wingdings" panose="05000000000000000000" pitchFamily="2" charset="2"/>
              <a:buChar char="q"/>
            </a:pPr>
            <a:r>
              <a:rPr lang="fr-FR" dirty="0" smtClean="0">
                <a:latin typeface="Times New Roman" panose="02020603050405020304" pitchFamily="18" charset="0"/>
                <a:cs typeface="Times New Roman" panose="02020603050405020304" pitchFamily="18" charset="0"/>
              </a:rPr>
              <a:t>Engagement</a:t>
            </a:r>
            <a:r>
              <a:rPr lang="fr-FR" dirty="0">
                <a:latin typeface="Times New Roman" panose="02020603050405020304" pitchFamily="18" charset="0"/>
                <a:cs typeface="Times New Roman" panose="02020603050405020304" pitchFamily="18" charset="0"/>
              </a:rPr>
              <a:t>/  </a:t>
            </a:r>
          </a:p>
          <a:p>
            <a:pPr>
              <a:buFont typeface="Wingdings" panose="05000000000000000000" pitchFamily="2" charset="2"/>
              <a:buChar char="q"/>
            </a:pPr>
            <a:r>
              <a:rPr lang="fr-FR" dirty="0" smtClean="0">
                <a:latin typeface="Times New Roman" panose="02020603050405020304" pitchFamily="18" charset="0"/>
                <a:cs typeface="Times New Roman" panose="02020603050405020304" pitchFamily="18" charset="0"/>
              </a:rPr>
              <a:t>Déclaration </a:t>
            </a:r>
            <a:endParaRPr lang="fr-FR" dirty="0">
              <a:latin typeface="Times New Roman" panose="02020603050405020304" pitchFamily="18" charset="0"/>
              <a:cs typeface="Times New Roman" panose="02020603050405020304" pitchFamily="18" charset="0"/>
            </a:endParaRPr>
          </a:p>
          <a:p>
            <a:pPr>
              <a:buFont typeface="Wingdings" panose="05000000000000000000" pitchFamily="2" charset="2"/>
              <a:buChar char="q"/>
            </a:pPr>
            <a:r>
              <a:rPr lang="fr-FR" dirty="0">
                <a:latin typeface="Times New Roman" panose="02020603050405020304" pitchFamily="18" charset="0"/>
                <a:cs typeface="Times New Roman" panose="02020603050405020304" pitchFamily="18" charset="0"/>
              </a:rPr>
              <a:t>Traité</a:t>
            </a:r>
          </a:p>
          <a:p>
            <a:pPr>
              <a:buFont typeface="Wingdings" panose="05000000000000000000" pitchFamily="2" charset="2"/>
              <a:buChar char="q"/>
            </a:pPr>
            <a:r>
              <a:rPr lang="fr-FR" dirty="0" smtClean="0">
                <a:latin typeface="Times New Roman" panose="02020603050405020304" pitchFamily="18" charset="0"/>
                <a:cs typeface="Times New Roman" panose="02020603050405020304" pitchFamily="18" charset="0"/>
              </a:rPr>
              <a:t>Pacte </a:t>
            </a:r>
            <a:endParaRPr lang="fr-FR" dirty="0">
              <a:latin typeface="Times New Roman" panose="02020603050405020304" pitchFamily="18" charset="0"/>
              <a:cs typeface="Times New Roman" panose="02020603050405020304" pitchFamily="18" charset="0"/>
            </a:endParaRPr>
          </a:p>
          <a:p>
            <a:endParaRPr lang="fr-FR" dirty="0"/>
          </a:p>
        </p:txBody>
      </p:sp>
      <p:sp>
        <p:nvSpPr>
          <p:cNvPr id="4" name="Espace réservé du contenu 3"/>
          <p:cNvSpPr>
            <a:spLocks noGrp="1"/>
          </p:cNvSpPr>
          <p:nvPr>
            <p:ph sz="half" idx="2"/>
          </p:nvPr>
        </p:nvSpPr>
        <p:spPr>
          <a:xfrm>
            <a:off x="6847550" y="2880360"/>
            <a:ext cx="4754880" cy="3977640"/>
          </a:xfrm>
        </p:spPr>
        <p:txBody>
          <a:bodyPr/>
          <a:lstStyle/>
          <a:p>
            <a:pPr>
              <a:buFont typeface="Wingdings" panose="05000000000000000000" pitchFamily="2" charset="2"/>
              <a:buChar char="q"/>
            </a:pPr>
            <a:r>
              <a:rPr lang="fr-FR" dirty="0">
                <a:latin typeface="Times New Roman" panose="02020603050405020304" pitchFamily="18" charset="0"/>
                <a:cs typeface="Times New Roman" panose="02020603050405020304" pitchFamily="18" charset="0"/>
              </a:rPr>
              <a:t>Convention </a:t>
            </a:r>
          </a:p>
          <a:p>
            <a:pPr>
              <a:buFont typeface="Wingdings" panose="05000000000000000000" pitchFamily="2" charset="2"/>
              <a:buChar char="q"/>
            </a:pPr>
            <a:r>
              <a:rPr lang="fr-FR" dirty="0" smtClean="0">
                <a:latin typeface="Times New Roman" panose="02020603050405020304" pitchFamily="18" charset="0"/>
                <a:cs typeface="Times New Roman" panose="02020603050405020304" pitchFamily="18" charset="0"/>
              </a:rPr>
              <a:t>Charte </a:t>
            </a:r>
            <a:endParaRPr lang="fr-FR" dirty="0">
              <a:latin typeface="Times New Roman" panose="02020603050405020304" pitchFamily="18" charset="0"/>
              <a:cs typeface="Times New Roman" panose="02020603050405020304" pitchFamily="18" charset="0"/>
            </a:endParaRPr>
          </a:p>
          <a:p>
            <a:pPr>
              <a:buFont typeface="Wingdings" panose="05000000000000000000" pitchFamily="2" charset="2"/>
              <a:buChar char="q"/>
            </a:pPr>
            <a:r>
              <a:rPr lang="fr-FR" dirty="0" smtClean="0">
                <a:latin typeface="Times New Roman" panose="02020603050405020304" pitchFamily="18" charset="0"/>
                <a:cs typeface="Times New Roman" panose="02020603050405020304" pitchFamily="18" charset="0"/>
              </a:rPr>
              <a:t>Accord </a:t>
            </a:r>
            <a:endParaRPr lang="fr-FR" dirty="0">
              <a:latin typeface="Times New Roman" panose="02020603050405020304" pitchFamily="18" charset="0"/>
              <a:cs typeface="Times New Roman" panose="02020603050405020304" pitchFamily="18" charset="0"/>
            </a:endParaRPr>
          </a:p>
          <a:p>
            <a:pPr>
              <a:buFont typeface="Wingdings" panose="05000000000000000000" pitchFamily="2" charset="2"/>
              <a:buChar char="q"/>
            </a:pPr>
            <a:r>
              <a:rPr lang="fr-FR" dirty="0" smtClean="0">
                <a:latin typeface="Times New Roman" panose="02020603050405020304" pitchFamily="18" charset="0"/>
                <a:cs typeface="Times New Roman" panose="02020603050405020304" pitchFamily="18" charset="0"/>
              </a:rPr>
              <a:t>Protocole </a:t>
            </a:r>
            <a:endParaRPr lang="fr-FR" dirty="0">
              <a:latin typeface="Times New Roman" panose="02020603050405020304" pitchFamily="18" charset="0"/>
              <a:cs typeface="Times New Roman" panose="02020603050405020304" pitchFamily="18" charset="0"/>
            </a:endParaRPr>
          </a:p>
          <a:p>
            <a:pPr>
              <a:buFont typeface="Wingdings" panose="05000000000000000000" pitchFamily="2" charset="2"/>
              <a:buChar char="q"/>
            </a:pPr>
            <a:r>
              <a:rPr lang="fr-FR" dirty="0" smtClean="0">
                <a:latin typeface="Times New Roman" panose="02020603050405020304" pitchFamily="18" charset="0"/>
                <a:cs typeface="Times New Roman" panose="02020603050405020304" pitchFamily="18" charset="0"/>
              </a:rPr>
              <a:t>Acte </a:t>
            </a:r>
            <a:endParaRPr lang="fr-FR" dirty="0">
              <a:latin typeface="Times New Roman" panose="02020603050405020304" pitchFamily="18" charset="0"/>
              <a:cs typeface="Times New Roman" panose="02020603050405020304" pitchFamily="18" charset="0"/>
            </a:endParaRPr>
          </a:p>
          <a:p>
            <a:pPr>
              <a:buFont typeface="Wingdings" panose="05000000000000000000" pitchFamily="2" charset="2"/>
              <a:buChar char="q"/>
            </a:pPr>
            <a:r>
              <a:rPr lang="fr-FR" dirty="0" smtClean="0">
                <a:latin typeface="Times New Roman" panose="02020603050405020304" pitchFamily="18" charset="0"/>
                <a:cs typeface="Times New Roman" panose="02020603050405020304" pitchFamily="18" charset="0"/>
              </a:rPr>
              <a:t>Communiqué</a:t>
            </a:r>
            <a:endParaRPr lang="fr-FR" dirty="0"/>
          </a:p>
        </p:txBody>
      </p:sp>
    </p:spTree>
    <p:extLst>
      <p:ext uri="{BB962C8B-B14F-4D97-AF65-F5344CB8AC3E}">
        <p14:creationId xmlns:p14="http://schemas.microsoft.com/office/powerpoint/2010/main" val="21176573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000" dirty="0" smtClean="0">
                <a:solidFill>
                  <a:srgbClr val="C00000"/>
                </a:solidFill>
              </a:rPr>
              <a:t>Droit </a:t>
            </a:r>
            <a:endParaRPr lang="fr-FR" sz="4000" dirty="0">
              <a:solidFill>
                <a:srgbClr val="C00000"/>
              </a:solidFill>
            </a:endParaRPr>
          </a:p>
        </p:txBody>
      </p:sp>
      <p:sp>
        <p:nvSpPr>
          <p:cNvPr id="3" name="Espace réservé du contenu 2"/>
          <p:cNvSpPr>
            <a:spLocks noGrp="1"/>
          </p:cNvSpPr>
          <p:nvPr>
            <p:ph idx="1"/>
          </p:nvPr>
        </p:nvSpPr>
        <p:spPr>
          <a:xfrm>
            <a:off x="1069848" y="2285999"/>
            <a:ext cx="10058400" cy="3742509"/>
          </a:xfrm>
        </p:spPr>
        <p:txBody>
          <a:bodyPr>
            <a:normAutofit lnSpcReduction="10000"/>
          </a:bodyPr>
          <a:lstStyle/>
          <a:p>
            <a:pPr algn="just"/>
            <a:r>
              <a:rPr lang="fr-FR" dirty="0" smtClean="0">
                <a:latin typeface="Times New Roman" panose="02020603050405020304" pitchFamily="18" charset="0"/>
                <a:cs typeface="Times New Roman" panose="02020603050405020304" pitchFamily="18" charset="0"/>
              </a:rPr>
              <a:t>Le mot droit vient du latin </a:t>
            </a:r>
            <a:r>
              <a:rPr lang="fr-FR" dirty="0" err="1" smtClean="0">
                <a:solidFill>
                  <a:srgbClr val="C00000"/>
                </a:solidFill>
                <a:latin typeface="Times New Roman" panose="02020603050405020304" pitchFamily="18" charset="0"/>
                <a:cs typeface="Times New Roman" panose="02020603050405020304" pitchFamily="18" charset="0"/>
              </a:rPr>
              <a:t>directus</a:t>
            </a:r>
            <a:r>
              <a:rPr lang="fr-FR" dirty="0" smtClean="0">
                <a:solidFill>
                  <a:srgbClr val="C00000"/>
                </a:solidFill>
                <a:latin typeface="Times New Roman" panose="02020603050405020304" pitchFamily="18" charset="0"/>
                <a:cs typeface="Times New Roman" panose="02020603050405020304" pitchFamily="18" charset="0"/>
              </a:rPr>
              <a:t>,</a:t>
            </a:r>
            <a:r>
              <a:rPr lang="fr-FR" dirty="0" smtClean="0">
                <a:latin typeface="Times New Roman" panose="02020603050405020304" pitchFamily="18" charset="0"/>
                <a:cs typeface="Times New Roman" panose="02020603050405020304" pitchFamily="18" charset="0"/>
              </a:rPr>
              <a:t> signifiait « en ligne droite » par métaphore pour ce qui est </a:t>
            </a:r>
            <a:r>
              <a:rPr lang="fr-FR" u="sng" dirty="0" smtClean="0">
                <a:latin typeface="Times New Roman" panose="02020603050405020304" pitchFamily="18" charset="0"/>
                <a:cs typeface="Times New Roman" panose="02020603050405020304" pitchFamily="18" charset="0"/>
              </a:rPr>
              <a:t>conforme à la règle. </a:t>
            </a:r>
          </a:p>
          <a:p>
            <a:pPr algn="just"/>
            <a:r>
              <a:rPr lang="fr-FR" dirty="0" smtClean="0">
                <a:solidFill>
                  <a:srgbClr val="C00000"/>
                </a:solidFill>
                <a:latin typeface="Times New Roman" panose="02020603050405020304" pitchFamily="18" charset="0"/>
                <a:cs typeface="Times New Roman" panose="02020603050405020304" pitchFamily="18" charset="0"/>
              </a:rPr>
              <a:t>Étymologie:</a:t>
            </a:r>
            <a:r>
              <a:rPr lang="fr-FR" dirty="0" smtClean="0">
                <a:latin typeface="Times New Roman" panose="02020603050405020304" pitchFamily="18" charset="0"/>
                <a:cs typeface="Times New Roman" panose="02020603050405020304" pitchFamily="18" charset="0"/>
              </a:rPr>
              <a:t> le mot droit dérive de l'adjectif latin, qui signifie  littéralement être en ligne droite.</a:t>
            </a:r>
          </a:p>
          <a:p>
            <a:pPr algn="just"/>
            <a:r>
              <a:rPr lang="fr-FR" dirty="0">
                <a:latin typeface="Times New Roman" panose="02020603050405020304" pitchFamily="18" charset="0"/>
                <a:cs typeface="Times New Roman" panose="02020603050405020304" pitchFamily="18" charset="0"/>
              </a:rPr>
              <a:t>Cette notion a été utilisée pour désigner ce qui est conforme </a:t>
            </a:r>
            <a:r>
              <a:rPr lang="fr-FR" dirty="0">
                <a:solidFill>
                  <a:srgbClr val="C00000"/>
                </a:solidFill>
                <a:latin typeface="Times New Roman" panose="02020603050405020304" pitchFamily="18" charset="0"/>
                <a:cs typeface="Times New Roman" panose="02020603050405020304" pitchFamily="18" charset="0"/>
              </a:rPr>
              <a:t>à la </a:t>
            </a:r>
            <a:r>
              <a:rPr lang="fr-FR" dirty="0" smtClean="0">
                <a:solidFill>
                  <a:srgbClr val="C00000"/>
                </a:solidFill>
                <a:latin typeface="Times New Roman" panose="02020603050405020304" pitchFamily="18" charset="0"/>
                <a:cs typeface="Times New Roman" panose="02020603050405020304" pitchFamily="18" charset="0"/>
              </a:rPr>
              <a:t>règle, </a:t>
            </a:r>
            <a:r>
              <a:rPr lang="fr-FR" dirty="0">
                <a:solidFill>
                  <a:srgbClr val="C00000"/>
                </a:solidFill>
                <a:latin typeface="Times New Roman" panose="02020603050405020304" pitchFamily="18" charset="0"/>
                <a:cs typeface="Times New Roman" panose="02020603050405020304" pitchFamily="18" charset="0"/>
              </a:rPr>
              <a:t>à </a:t>
            </a:r>
            <a:r>
              <a:rPr lang="fr-FR" dirty="0" smtClean="0">
                <a:solidFill>
                  <a:srgbClr val="C00000"/>
                </a:solidFill>
                <a:latin typeface="Times New Roman" panose="02020603050405020304" pitchFamily="18" charset="0"/>
                <a:cs typeface="Times New Roman" panose="02020603050405020304" pitchFamily="18" charset="0"/>
              </a:rPr>
              <a:t>l’équité,</a:t>
            </a:r>
            <a:r>
              <a:rPr lang="fr-FR" dirty="0" smtClean="0">
                <a:latin typeface="Times New Roman" panose="02020603050405020304" pitchFamily="18" charset="0"/>
                <a:cs typeface="Times New Roman" panose="02020603050405020304" pitchFamily="18" charset="0"/>
              </a:rPr>
              <a:t> </a:t>
            </a:r>
            <a:r>
              <a:rPr lang="fr-FR" dirty="0">
                <a:solidFill>
                  <a:srgbClr val="C00000"/>
                </a:solidFill>
                <a:latin typeface="Times New Roman" panose="02020603050405020304" pitchFamily="18" charset="0"/>
                <a:cs typeface="Times New Roman" panose="02020603050405020304" pitchFamily="18" charset="0"/>
              </a:rPr>
              <a:t>et ce qui </a:t>
            </a:r>
            <a:r>
              <a:rPr lang="fr-FR" dirty="0" smtClean="0">
                <a:solidFill>
                  <a:srgbClr val="C00000"/>
                </a:solidFill>
                <a:latin typeface="Times New Roman" panose="02020603050405020304" pitchFamily="18" charset="0"/>
                <a:cs typeface="Times New Roman" panose="02020603050405020304" pitchFamily="18" charset="0"/>
              </a:rPr>
              <a:t>est en </a:t>
            </a:r>
            <a:r>
              <a:rPr lang="fr-FR" dirty="0">
                <a:solidFill>
                  <a:srgbClr val="C00000"/>
                </a:solidFill>
                <a:latin typeface="Times New Roman" panose="02020603050405020304" pitchFamily="18" charset="0"/>
                <a:cs typeface="Times New Roman" panose="02020603050405020304" pitchFamily="18" charset="0"/>
              </a:rPr>
              <a:t>ligne </a:t>
            </a:r>
            <a:r>
              <a:rPr lang="fr-FR" dirty="0" smtClean="0">
                <a:solidFill>
                  <a:srgbClr val="C00000"/>
                </a:solidFill>
                <a:latin typeface="Times New Roman" panose="02020603050405020304" pitchFamily="18" charset="0"/>
                <a:cs typeface="Times New Roman" panose="02020603050405020304" pitchFamily="18" charset="0"/>
              </a:rPr>
              <a:t>droite.</a:t>
            </a:r>
          </a:p>
          <a:p>
            <a:pPr marL="0" indent="0" algn="just">
              <a:buNone/>
            </a:pPr>
            <a:r>
              <a:rPr lang="fr-FR" b="1" dirty="0" smtClean="0">
                <a:latin typeface="Times New Roman" panose="02020603050405020304" pitchFamily="18" charset="0"/>
                <a:cs typeface="Times New Roman" panose="02020603050405020304" pitchFamily="18" charset="0"/>
              </a:rPr>
              <a:t>Il </a:t>
            </a:r>
            <a:r>
              <a:rPr lang="fr-FR" b="1" dirty="0">
                <a:latin typeface="Times New Roman" panose="02020603050405020304" pitchFamily="18" charset="0"/>
                <a:cs typeface="Times New Roman" panose="02020603050405020304" pitchFamily="18" charset="0"/>
              </a:rPr>
              <a:t>existe </a:t>
            </a:r>
            <a:r>
              <a:rPr lang="fr-FR" b="1" dirty="0" smtClean="0">
                <a:latin typeface="Times New Roman" panose="02020603050405020304" pitchFamily="18" charset="0"/>
                <a:cs typeface="Times New Roman" panose="02020603050405020304" pitchFamily="18" charset="0"/>
              </a:rPr>
              <a:t>deux </a:t>
            </a:r>
            <a:r>
              <a:rPr lang="fr-FR" b="1" dirty="0">
                <a:latin typeface="Times New Roman" panose="02020603050405020304" pitchFamily="18" charset="0"/>
                <a:cs typeface="Times New Roman" panose="02020603050405020304" pitchFamily="18" charset="0"/>
              </a:rPr>
              <a:t>types de </a:t>
            </a:r>
            <a:r>
              <a:rPr lang="fr-FR" b="1" dirty="0" smtClean="0">
                <a:latin typeface="Times New Roman" panose="02020603050405020304" pitchFamily="18" charset="0"/>
                <a:cs typeface="Times New Roman" panose="02020603050405020304" pitchFamily="18" charset="0"/>
              </a:rPr>
              <a:t>droits </a:t>
            </a:r>
            <a:r>
              <a:rPr lang="fr-FR" dirty="0" smtClean="0">
                <a:latin typeface="Times New Roman" panose="02020603050405020304" pitchFamily="18" charset="0"/>
                <a:cs typeface="Times New Roman" panose="02020603050405020304" pitchFamily="18" charset="0"/>
              </a:rPr>
              <a:t>: droit subjectif et droit objectif</a:t>
            </a:r>
          </a:p>
          <a:p>
            <a:pPr algn="just"/>
            <a:r>
              <a:rPr lang="fr-FR" dirty="0">
                <a:solidFill>
                  <a:srgbClr val="C00000"/>
                </a:solidFill>
                <a:latin typeface="Times New Roman" panose="02020603050405020304" pitchFamily="18" charset="0"/>
                <a:cs typeface="Times New Roman" panose="02020603050405020304" pitchFamily="18" charset="0"/>
              </a:rPr>
              <a:t>Droits </a:t>
            </a:r>
            <a:r>
              <a:rPr lang="fr-FR" dirty="0" smtClean="0">
                <a:solidFill>
                  <a:srgbClr val="C00000"/>
                </a:solidFill>
                <a:latin typeface="Times New Roman" panose="02020603050405020304" pitchFamily="18" charset="0"/>
                <a:cs typeface="Times New Roman" panose="02020603050405020304" pitchFamily="18" charset="0"/>
              </a:rPr>
              <a:t>subjectifs</a:t>
            </a:r>
            <a:r>
              <a:rPr lang="fr-FR" dirty="0" smtClean="0">
                <a:latin typeface="Times New Roman" panose="02020603050405020304" pitchFamily="18" charset="0"/>
                <a:cs typeface="Times New Roman" panose="02020603050405020304" pitchFamily="18" charset="0"/>
              </a:rPr>
              <a:t>:  Prérogatives spécifiques dont un homme est titulaire. </a:t>
            </a:r>
            <a:r>
              <a:rPr lang="fr-FR" i="1" dirty="0" smtClean="0">
                <a:latin typeface="Times New Roman" panose="02020603050405020304" pitchFamily="18" charset="0"/>
                <a:cs typeface="Times New Roman" panose="02020603050405020304" pitchFamily="18" charset="0"/>
              </a:rPr>
              <a:t>Droit de vote, droit de propriété, </a:t>
            </a:r>
            <a:r>
              <a:rPr lang="fr-FR" i="1" dirty="0">
                <a:latin typeface="Times New Roman" panose="02020603050405020304" pitchFamily="18" charset="0"/>
                <a:cs typeface="Times New Roman" panose="02020603050405020304" pitchFamily="18" charset="0"/>
              </a:rPr>
              <a:t>d</a:t>
            </a:r>
            <a:r>
              <a:rPr lang="fr-FR" i="1" dirty="0" smtClean="0">
                <a:latin typeface="Times New Roman" panose="02020603050405020304" pitchFamily="18" charset="0"/>
                <a:cs typeface="Times New Roman" panose="02020603050405020304" pitchFamily="18" charset="0"/>
              </a:rPr>
              <a:t>roit Foncier. </a:t>
            </a:r>
          </a:p>
          <a:p>
            <a:pPr algn="just"/>
            <a:r>
              <a:rPr lang="fr-FR" dirty="0" smtClean="0">
                <a:solidFill>
                  <a:srgbClr val="C00000"/>
                </a:solidFill>
                <a:latin typeface="Times New Roman" panose="02020603050405020304" pitchFamily="18" charset="0"/>
                <a:cs typeface="Times New Roman" panose="02020603050405020304" pitchFamily="18" charset="0"/>
              </a:rPr>
              <a:t>Droits objectifs</a:t>
            </a:r>
            <a:r>
              <a:rPr lang="fr-FR" dirty="0" smtClean="0">
                <a:latin typeface="Times New Roman" panose="02020603050405020304" pitchFamily="18" charset="0"/>
                <a:cs typeface="Times New Roman" panose="02020603050405020304" pitchFamily="18" charset="0"/>
              </a:rPr>
              <a:t>: L’ensemble des règles qui sont obligatoires, régissant la vie en société.</a:t>
            </a:r>
          </a:p>
          <a:p>
            <a:pPr algn="just"/>
            <a:r>
              <a:rPr lang="fr-FR" dirty="0">
                <a:latin typeface="Times New Roman" panose="02020603050405020304" pitchFamily="18" charset="0"/>
                <a:cs typeface="Times New Roman" panose="02020603050405020304" pitchFamily="18" charset="0"/>
              </a:rPr>
              <a:t>Le mot </a:t>
            </a:r>
            <a:r>
              <a:rPr lang="fr-FR" dirty="0">
                <a:solidFill>
                  <a:srgbClr val="C00000"/>
                </a:solidFill>
                <a:latin typeface="Times New Roman" panose="02020603050405020304" pitchFamily="18" charset="0"/>
                <a:cs typeface="Times New Roman" panose="02020603050405020304" pitchFamily="18" charset="0"/>
              </a:rPr>
              <a:t>droit</a:t>
            </a:r>
            <a:r>
              <a:rPr lang="fr-FR" dirty="0">
                <a:latin typeface="Times New Roman" panose="02020603050405020304" pitchFamily="18" charset="0"/>
                <a:cs typeface="Times New Roman" panose="02020603050405020304" pitchFamily="18" charset="0"/>
              </a:rPr>
              <a:t> </a:t>
            </a:r>
            <a:r>
              <a:rPr lang="fr-FR" dirty="0" smtClean="0">
                <a:latin typeface="Times New Roman" panose="02020603050405020304" pitchFamily="18" charset="0"/>
                <a:cs typeface="Times New Roman" panose="02020603050405020304" pitchFamily="18" charset="0"/>
              </a:rPr>
              <a:t>n’a </a:t>
            </a:r>
            <a:r>
              <a:rPr lang="fr-FR" dirty="0">
                <a:latin typeface="Times New Roman" panose="02020603050405020304" pitchFamily="18" charset="0"/>
                <a:cs typeface="Times New Roman" panose="02020603050405020304" pitchFamily="18" charset="0"/>
              </a:rPr>
              <a:t>pas été </a:t>
            </a:r>
            <a:r>
              <a:rPr lang="fr-FR" dirty="0" smtClean="0">
                <a:latin typeface="Times New Roman" panose="02020603050405020304" pitchFamily="18" charset="0"/>
                <a:cs typeface="Times New Roman" panose="02020603050405020304" pitchFamily="18" charset="0"/>
              </a:rPr>
              <a:t>crée </a:t>
            </a:r>
            <a:r>
              <a:rPr lang="fr-FR" dirty="0">
                <a:latin typeface="Times New Roman" panose="02020603050405020304" pitchFamily="18" charset="0"/>
                <a:cs typeface="Times New Roman" panose="02020603050405020304" pitchFamily="18" charset="0"/>
              </a:rPr>
              <a:t>par un fondateur unique au </a:t>
            </a:r>
            <a:r>
              <a:rPr lang="fr-FR" dirty="0" smtClean="0">
                <a:latin typeface="Times New Roman" panose="02020603050405020304" pitchFamily="18" charset="0"/>
                <a:cs typeface="Times New Roman" panose="02020603050405020304" pitchFamily="18" charset="0"/>
              </a:rPr>
              <a:t>précis, mais s’est développé progressivement dans les sociétés anciennes.</a:t>
            </a:r>
          </a:p>
          <a:p>
            <a:pPr marL="0" indent="0">
              <a:buNone/>
            </a:pPr>
            <a:endParaRPr lang="fr-FR"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2795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000" dirty="0" smtClean="0">
                <a:solidFill>
                  <a:srgbClr val="C00000"/>
                </a:solidFill>
              </a:rPr>
              <a:t>Les droits de l’homme</a:t>
            </a:r>
            <a:endParaRPr lang="fr-FR" sz="4000" dirty="0">
              <a:solidFill>
                <a:srgbClr val="C00000"/>
              </a:solidFill>
            </a:endParaRPr>
          </a:p>
        </p:txBody>
      </p:sp>
      <p:sp>
        <p:nvSpPr>
          <p:cNvPr id="3" name="Espace réservé du contenu 2"/>
          <p:cNvSpPr>
            <a:spLocks noGrp="1"/>
          </p:cNvSpPr>
          <p:nvPr>
            <p:ph idx="1"/>
          </p:nvPr>
        </p:nvSpPr>
        <p:spPr/>
        <p:txBody>
          <a:bodyPr/>
          <a:lstStyle/>
          <a:p>
            <a:r>
              <a:rPr lang="fr-FR" dirty="0" smtClean="0">
                <a:latin typeface="Times New Roman" panose="02020603050405020304" pitchFamily="18" charset="0"/>
                <a:cs typeface="Times New Roman" panose="02020603050405020304" pitchFamily="18" charset="0"/>
              </a:rPr>
              <a:t>Les droits de l’homme </a:t>
            </a:r>
            <a:r>
              <a:rPr lang="fr-FR" b="1" dirty="0" smtClean="0">
                <a:latin typeface="Times New Roman" panose="02020603050405020304" pitchFamily="18" charset="0"/>
                <a:cs typeface="Times New Roman" panose="02020603050405020304" pitchFamily="18" charset="0"/>
              </a:rPr>
              <a:t>sont </a:t>
            </a:r>
            <a:r>
              <a:rPr lang="fr-FR" b="1" dirty="0">
                <a:latin typeface="Times New Roman" panose="02020603050405020304" pitchFamily="18" charset="0"/>
                <a:cs typeface="Times New Roman" panose="02020603050405020304" pitchFamily="18" charset="0"/>
              </a:rPr>
              <a:t>d</a:t>
            </a:r>
            <a:r>
              <a:rPr lang="fr-FR" b="1" dirty="0" smtClean="0">
                <a:latin typeface="Times New Roman" panose="02020603050405020304" pitchFamily="18" charset="0"/>
                <a:cs typeface="Times New Roman" panose="02020603050405020304" pitchFamily="18" charset="0"/>
              </a:rPr>
              <a:t>es règles universelles qui protègent chaque être humain</a:t>
            </a:r>
            <a:r>
              <a:rPr lang="fr-FR" dirty="0" smtClean="0">
                <a:latin typeface="Times New Roman" panose="02020603050405020304" pitchFamily="18" charset="0"/>
                <a:cs typeface="Times New Roman" panose="02020603050405020304" pitchFamily="18" charset="0"/>
              </a:rPr>
              <a:t>, simplement parce qu’il est humain, sans distinction de religion, de sexe, de pays ou de conditions sociales.</a:t>
            </a:r>
          </a:p>
          <a:p>
            <a:r>
              <a:rPr lang="fr-FR" dirty="0">
                <a:latin typeface="Times New Roman" panose="02020603050405020304" pitchFamily="18" charset="0"/>
                <a:cs typeface="Times New Roman" panose="02020603050405020304" pitchFamily="18" charset="0"/>
              </a:rPr>
              <a:t>Les droits de </a:t>
            </a:r>
            <a:r>
              <a:rPr lang="fr-FR" dirty="0" smtClean="0">
                <a:latin typeface="Times New Roman" panose="02020603050405020304" pitchFamily="18" charset="0"/>
                <a:cs typeface="Times New Roman" panose="02020603050405020304" pitchFamily="18" charset="0"/>
              </a:rPr>
              <a:t>l’homme </a:t>
            </a:r>
            <a:r>
              <a:rPr lang="fr-FR" dirty="0">
                <a:latin typeface="Times New Roman" panose="02020603050405020304" pitchFamily="18" charset="0"/>
                <a:cs typeface="Times New Roman" panose="02020603050405020304" pitchFamily="18" charset="0"/>
              </a:rPr>
              <a:t>sont </a:t>
            </a:r>
            <a:r>
              <a:rPr lang="fr-FR" dirty="0" smtClean="0">
                <a:latin typeface="Times New Roman" panose="02020603050405020304" pitchFamily="18" charset="0"/>
                <a:cs typeface="Times New Roman" panose="02020603050405020304" pitchFamily="18" charset="0"/>
              </a:rPr>
              <a:t>aussi </a:t>
            </a:r>
            <a:r>
              <a:rPr lang="fr-FR" b="1" dirty="0" smtClean="0">
                <a:latin typeface="Times New Roman" panose="02020603050405020304" pitchFamily="18" charset="0"/>
                <a:cs typeface="Times New Roman" panose="02020603050405020304" pitchFamily="18" charset="0"/>
              </a:rPr>
              <a:t>des </a:t>
            </a:r>
            <a:r>
              <a:rPr lang="fr-FR" b="1" dirty="0">
                <a:latin typeface="Times New Roman" panose="02020603050405020304" pitchFamily="18" charset="0"/>
                <a:cs typeface="Times New Roman" panose="02020603050405020304" pitchFamily="18" charset="0"/>
              </a:rPr>
              <a:t>droits et libertés fondamentaux </a:t>
            </a:r>
            <a:r>
              <a:rPr lang="fr-FR" dirty="0">
                <a:latin typeface="Times New Roman" panose="02020603050405020304" pitchFamily="18" charset="0"/>
                <a:cs typeface="Times New Roman" panose="02020603050405020304" pitchFamily="18" charset="0"/>
              </a:rPr>
              <a:t>que toute personne possède </a:t>
            </a:r>
            <a:r>
              <a:rPr lang="fr-FR" b="1" dirty="0">
                <a:latin typeface="Times New Roman" panose="02020603050405020304" pitchFamily="18" charset="0"/>
                <a:cs typeface="Times New Roman" panose="02020603050405020304" pitchFamily="18" charset="0"/>
              </a:rPr>
              <a:t>dès sa naissance </a:t>
            </a:r>
            <a:r>
              <a:rPr lang="fr-FR" dirty="0">
                <a:latin typeface="Times New Roman" panose="02020603050405020304" pitchFamily="18" charset="0"/>
                <a:cs typeface="Times New Roman" panose="02020603050405020304" pitchFamily="18" charset="0"/>
              </a:rPr>
              <a:t>et que personne ne peut lui </a:t>
            </a:r>
            <a:r>
              <a:rPr lang="fr-FR" dirty="0" smtClean="0">
                <a:latin typeface="Times New Roman" panose="02020603050405020304" pitchFamily="18" charset="0"/>
                <a:cs typeface="Times New Roman" panose="02020603050405020304" pitchFamily="18" charset="0"/>
              </a:rPr>
              <a:t>enlever</a:t>
            </a:r>
          </a:p>
          <a:p>
            <a:r>
              <a:rPr lang="fr-FR" dirty="0">
                <a:latin typeface="Times New Roman" panose="02020603050405020304" pitchFamily="18" charset="0"/>
                <a:cs typeface="Times New Roman" panose="02020603050405020304" pitchFamily="18" charset="0"/>
              </a:rPr>
              <a:t>Les droits de </a:t>
            </a:r>
            <a:r>
              <a:rPr lang="fr-FR" dirty="0" smtClean="0">
                <a:latin typeface="Times New Roman" panose="02020603050405020304" pitchFamily="18" charset="0"/>
                <a:cs typeface="Times New Roman" panose="02020603050405020304" pitchFamily="18" charset="0"/>
              </a:rPr>
              <a:t>l’homme sont, tout simplement, les </a:t>
            </a:r>
            <a:r>
              <a:rPr lang="fr-FR" dirty="0">
                <a:latin typeface="Times New Roman" panose="02020603050405020304" pitchFamily="18" charset="0"/>
                <a:cs typeface="Times New Roman" panose="02020603050405020304" pitchFamily="18" charset="0"/>
              </a:rPr>
              <a:t>règles qui protègent chaque être humain. Ils lui permettent de vivre </a:t>
            </a:r>
            <a:r>
              <a:rPr lang="fr-FR" i="1" dirty="0">
                <a:latin typeface="Times New Roman" panose="02020603050405020304" pitchFamily="18" charset="0"/>
                <a:cs typeface="Times New Roman" panose="02020603050405020304" pitchFamily="18" charset="0"/>
              </a:rPr>
              <a:t>librement</a:t>
            </a:r>
            <a:r>
              <a:rPr lang="fr-FR" dirty="0">
                <a:latin typeface="Times New Roman" panose="02020603050405020304" pitchFamily="18" charset="0"/>
                <a:cs typeface="Times New Roman" panose="02020603050405020304" pitchFamily="18" charset="0"/>
              </a:rPr>
              <a:t>, </a:t>
            </a:r>
            <a:r>
              <a:rPr lang="fr-FR" i="1" dirty="0">
                <a:latin typeface="Times New Roman" panose="02020603050405020304" pitchFamily="18" charset="0"/>
                <a:cs typeface="Times New Roman" panose="02020603050405020304" pitchFamily="18" charset="0"/>
              </a:rPr>
              <a:t>dignement </a:t>
            </a:r>
            <a:r>
              <a:rPr lang="fr-FR" dirty="0">
                <a:latin typeface="Times New Roman" panose="02020603050405020304" pitchFamily="18" charset="0"/>
                <a:cs typeface="Times New Roman" panose="02020603050405020304" pitchFamily="18" charset="0"/>
              </a:rPr>
              <a:t>et </a:t>
            </a:r>
            <a:r>
              <a:rPr lang="fr-FR" i="1" dirty="0">
                <a:latin typeface="Times New Roman" panose="02020603050405020304" pitchFamily="18" charset="0"/>
                <a:cs typeface="Times New Roman" panose="02020603050405020304" pitchFamily="18" charset="0"/>
              </a:rPr>
              <a:t>en sécurité</a:t>
            </a:r>
            <a:r>
              <a:rPr lang="fr-FR" dirty="0" smtClean="0">
                <a:latin typeface="Times New Roman" panose="02020603050405020304" pitchFamily="18" charset="0"/>
                <a:cs typeface="Times New Roman" panose="02020603050405020304" pitchFamily="18" charset="0"/>
              </a:rPr>
              <a:t>.</a:t>
            </a:r>
          </a:p>
          <a:p>
            <a:r>
              <a:rPr lang="fr-FR" dirty="0">
                <a:latin typeface="Times New Roman" panose="02020603050405020304" pitchFamily="18" charset="0"/>
                <a:cs typeface="Times New Roman" panose="02020603050405020304" pitchFamily="18" charset="0"/>
              </a:rPr>
              <a:t>Les fondements des droits de </a:t>
            </a:r>
            <a:r>
              <a:rPr lang="fr-FR" dirty="0" smtClean="0">
                <a:latin typeface="Times New Roman" panose="02020603050405020304" pitchFamily="18" charset="0"/>
                <a:cs typeface="Times New Roman" panose="02020603050405020304" pitchFamily="18" charset="0"/>
              </a:rPr>
              <a:t>l’homme </a:t>
            </a:r>
            <a:r>
              <a:rPr lang="fr-FR" dirty="0">
                <a:latin typeface="Times New Roman" panose="02020603050405020304" pitchFamily="18" charset="0"/>
                <a:cs typeface="Times New Roman" panose="02020603050405020304" pitchFamily="18" charset="0"/>
              </a:rPr>
              <a:t>remontent à 539 avant Jésus-Christ, lorsque </a:t>
            </a:r>
            <a:r>
              <a:rPr lang="fr-FR" dirty="0">
                <a:solidFill>
                  <a:srgbClr val="C00000"/>
                </a:solidFill>
                <a:latin typeface="Times New Roman" panose="02020603050405020304" pitchFamily="18" charset="0"/>
                <a:cs typeface="Times New Roman" panose="02020603050405020304" pitchFamily="18" charset="0"/>
              </a:rPr>
              <a:t>Cyrus </a:t>
            </a:r>
            <a:r>
              <a:rPr lang="fr-FR" dirty="0">
                <a:latin typeface="Times New Roman" panose="02020603050405020304" pitchFamily="18" charset="0"/>
                <a:cs typeface="Times New Roman" panose="02020603050405020304" pitchFamily="18" charset="0"/>
              </a:rPr>
              <a:t>le grand a libéré les esclaves et instauré des principes </a:t>
            </a:r>
            <a:r>
              <a:rPr lang="fr-FR" dirty="0" smtClean="0">
                <a:solidFill>
                  <a:srgbClr val="C00000"/>
                </a:solidFill>
                <a:latin typeface="Times New Roman" panose="02020603050405020304" pitchFamily="18" charset="0"/>
                <a:cs typeface="Times New Roman" panose="02020603050405020304" pitchFamily="18" charset="0"/>
              </a:rPr>
              <a:t>d’égalité </a:t>
            </a:r>
            <a:r>
              <a:rPr lang="fr-FR" dirty="0">
                <a:latin typeface="Times New Roman" panose="02020603050405020304" pitchFamily="18" charset="0"/>
                <a:cs typeface="Times New Roman" panose="02020603050405020304" pitchFamily="18" charset="0"/>
              </a:rPr>
              <a:t>et de </a:t>
            </a:r>
            <a:r>
              <a:rPr lang="fr-FR" dirty="0" smtClean="0">
                <a:solidFill>
                  <a:srgbClr val="C00000"/>
                </a:solidFill>
                <a:latin typeface="Times New Roman" panose="02020603050405020304" pitchFamily="18" charset="0"/>
                <a:cs typeface="Times New Roman" panose="02020603050405020304" pitchFamily="18" charset="0"/>
              </a:rPr>
              <a:t>liberté.</a:t>
            </a:r>
          </a:p>
          <a:p>
            <a:pPr marL="0" indent="0" algn="ctr">
              <a:buNone/>
            </a:pPr>
            <a:r>
              <a:rPr lang="fr-FR" dirty="0" smtClean="0">
                <a:latin typeface="Times New Roman" panose="02020603050405020304" pitchFamily="18" charset="0"/>
                <a:cs typeface="Times New Roman" panose="02020603050405020304" pitchFamily="18" charset="0"/>
              </a:rPr>
              <a:t>« </a:t>
            </a:r>
            <a:r>
              <a:rPr lang="fr-FR" b="1" i="1" dirty="0" smtClean="0">
                <a:latin typeface="Times New Roman" panose="02020603050405020304" pitchFamily="18" charset="0"/>
                <a:cs typeface="Times New Roman" panose="02020603050405020304" pitchFamily="18" charset="0"/>
              </a:rPr>
              <a:t>L’ensemble des règles qui régissent la conduite de l’homme </a:t>
            </a:r>
            <a:r>
              <a:rPr lang="fr-FR" b="1" i="1" dirty="0" smtClean="0">
                <a:solidFill>
                  <a:srgbClr val="C00000"/>
                </a:solidFill>
                <a:latin typeface="Times New Roman" panose="02020603050405020304" pitchFamily="18" charset="0"/>
                <a:cs typeface="Times New Roman" panose="02020603050405020304" pitchFamily="18" charset="0"/>
              </a:rPr>
              <a:t>en société</a:t>
            </a:r>
            <a:r>
              <a:rPr lang="fr-FR" b="1" i="1" dirty="0" smtClean="0">
                <a:latin typeface="Times New Roman" panose="02020603050405020304" pitchFamily="18" charset="0"/>
                <a:cs typeface="Times New Roman" panose="02020603050405020304" pitchFamily="18" charset="0"/>
              </a:rPr>
              <a:t>, </a:t>
            </a:r>
            <a:r>
              <a:rPr lang="fr-FR" b="1" i="1" dirty="0">
                <a:solidFill>
                  <a:srgbClr val="C00000"/>
                </a:solidFill>
                <a:latin typeface="Times New Roman" panose="02020603050405020304" pitchFamily="18" charset="0"/>
                <a:cs typeface="Times New Roman" panose="02020603050405020304" pitchFamily="18" charset="0"/>
              </a:rPr>
              <a:t>l</a:t>
            </a:r>
            <a:r>
              <a:rPr lang="fr-FR" b="1" i="1" dirty="0" smtClean="0">
                <a:solidFill>
                  <a:srgbClr val="C00000"/>
                </a:solidFill>
                <a:latin typeface="Times New Roman" panose="02020603050405020304" pitchFamily="18" charset="0"/>
                <a:cs typeface="Times New Roman" panose="02020603050405020304" pitchFamily="18" charset="0"/>
              </a:rPr>
              <a:t>es rapports sociaux</a:t>
            </a:r>
            <a:r>
              <a:rPr lang="fr-FR" dirty="0" smtClean="0">
                <a:latin typeface="Times New Roman" panose="02020603050405020304" pitchFamily="18" charset="0"/>
                <a:cs typeface="Times New Roman" panose="02020603050405020304" pitchFamily="18" charset="0"/>
              </a:rPr>
              <a:t> » Max Weber</a:t>
            </a:r>
            <a:endParaRPr lang="fr-F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630781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000" dirty="0" smtClean="0">
                <a:solidFill>
                  <a:srgbClr val="C00000"/>
                </a:solidFill>
              </a:rPr>
              <a:t>Obligation</a:t>
            </a:r>
            <a:endParaRPr lang="fr-FR" sz="4000" dirty="0">
              <a:solidFill>
                <a:srgbClr val="C00000"/>
              </a:solidFill>
            </a:endParaRPr>
          </a:p>
        </p:txBody>
      </p:sp>
      <p:sp>
        <p:nvSpPr>
          <p:cNvPr id="3" name="Espace réservé du contenu 2"/>
          <p:cNvSpPr>
            <a:spLocks noGrp="1"/>
          </p:cNvSpPr>
          <p:nvPr>
            <p:ph idx="1"/>
          </p:nvPr>
        </p:nvSpPr>
        <p:spPr/>
        <p:txBody>
          <a:bodyPr>
            <a:normAutofit fontScale="92500" lnSpcReduction="20000"/>
          </a:bodyPr>
          <a:lstStyle/>
          <a:p>
            <a:r>
              <a:rPr lang="fr-FR" b="1" dirty="0" smtClean="0">
                <a:solidFill>
                  <a:srgbClr val="C00000"/>
                </a:solidFill>
                <a:latin typeface="Times New Roman" panose="02020603050405020304" pitchFamily="18" charset="0"/>
                <a:cs typeface="Times New Roman" panose="02020603050405020304" pitchFamily="18" charset="0"/>
              </a:rPr>
              <a:t>Obligation</a:t>
            </a:r>
            <a:r>
              <a:rPr lang="fr-FR" dirty="0" smtClean="0">
                <a:latin typeface="Times New Roman" panose="02020603050405020304" pitchFamily="18" charset="0"/>
                <a:cs typeface="Times New Roman" panose="02020603050405020304" pitchFamily="18" charset="0"/>
              </a:rPr>
              <a:t> est un devoir envers quelque chose ou quelqu'un.</a:t>
            </a:r>
          </a:p>
          <a:p>
            <a:pPr marL="0" indent="0">
              <a:buNone/>
            </a:pPr>
            <a:r>
              <a:rPr lang="fr-FR" u="sng" dirty="0">
                <a:latin typeface="Times New Roman" panose="02020603050405020304" pitchFamily="18" charset="0"/>
                <a:cs typeface="Times New Roman" panose="02020603050405020304" pitchFamily="18" charset="0"/>
              </a:rPr>
              <a:t>On peut distinguer principalement </a:t>
            </a:r>
            <a:r>
              <a:rPr lang="fr-FR" u="sng" dirty="0" smtClean="0">
                <a:latin typeface="Times New Roman" panose="02020603050405020304" pitchFamily="18" charset="0"/>
                <a:cs typeface="Times New Roman" panose="02020603050405020304" pitchFamily="18" charset="0"/>
              </a:rPr>
              <a:t>deux </a:t>
            </a:r>
            <a:r>
              <a:rPr lang="fr-FR" u="sng" dirty="0">
                <a:latin typeface="Times New Roman" panose="02020603050405020304" pitchFamily="18" charset="0"/>
                <a:cs typeface="Times New Roman" panose="02020603050405020304" pitchFamily="18" charset="0"/>
              </a:rPr>
              <a:t>grands types </a:t>
            </a:r>
            <a:r>
              <a:rPr lang="fr-FR" u="sng" dirty="0" smtClean="0">
                <a:latin typeface="Times New Roman" panose="02020603050405020304" pitchFamily="18" charset="0"/>
                <a:cs typeface="Times New Roman" panose="02020603050405020304" pitchFamily="18" charset="0"/>
              </a:rPr>
              <a:t>d’obl</a:t>
            </a:r>
            <a:r>
              <a:rPr lang="fr-FR" dirty="0" smtClean="0">
                <a:latin typeface="Times New Roman" panose="02020603050405020304" pitchFamily="18" charset="0"/>
                <a:cs typeface="Times New Roman" panose="02020603050405020304" pitchFamily="18" charset="0"/>
              </a:rPr>
              <a:t>igations : </a:t>
            </a:r>
          </a:p>
          <a:p>
            <a:pPr marL="0" indent="0">
              <a:buNone/>
            </a:pPr>
            <a:r>
              <a:rPr lang="fr-FR" b="1" dirty="0" smtClean="0">
                <a:solidFill>
                  <a:srgbClr val="C00000"/>
                </a:solidFill>
                <a:latin typeface="Times New Roman" panose="02020603050405020304" pitchFamily="18" charset="0"/>
                <a:cs typeface="Times New Roman" panose="02020603050405020304" pitchFamily="18" charset="0"/>
              </a:rPr>
              <a:t>1-Obligation morale ou sociale</a:t>
            </a:r>
            <a:r>
              <a:rPr lang="fr-FR" dirty="0" smtClean="0">
                <a:latin typeface="Times New Roman" panose="02020603050405020304" pitchFamily="18" charset="0"/>
                <a:cs typeface="Times New Roman" panose="02020603050405020304" pitchFamily="18" charset="0"/>
              </a:rPr>
              <a:t>: On le fait par respect aux coutumes de la société. Par exemple, =des obligations familiales (Aider ses parents âgés). </a:t>
            </a:r>
          </a:p>
          <a:p>
            <a:pPr marL="0" indent="0" algn="just">
              <a:buNone/>
            </a:pPr>
            <a:r>
              <a:rPr lang="fr-FR" dirty="0" smtClean="0">
                <a:latin typeface="Times New Roman" panose="02020603050405020304" pitchFamily="18" charset="0"/>
                <a:cs typeface="Times New Roman" panose="02020603050405020304" pitchFamily="18" charset="0"/>
              </a:rPr>
              <a:t>=Lorsque quelqu’un perd un proche, allez présenter les condoléances et considéré comme une obligation sociale. Ce n’est pas </a:t>
            </a:r>
            <a:r>
              <a:rPr lang="fr-FR" dirty="0">
                <a:latin typeface="Times New Roman" panose="02020603050405020304" pitchFamily="18" charset="0"/>
                <a:cs typeface="Times New Roman" panose="02020603050405020304" pitchFamily="18" charset="0"/>
              </a:rPr>
              <a:t>vous ne le faites pas, les gens peuvent le juger comme un manque de respect ou de solidarité, mais il n’y a aucune sanction </a:t>
            </a:r>
            <a:r>
              <a:rPr lang="fr-FR" dirty="0" smtClean="0">
                <a:latin typeface="Times New Roman" panose="02020603050405020304" pitchFamily="18" charset="0"/>
                <a:cs typeface="Times New Roman" panose="02020603050405020304" pitchFamily="18" charset="0"/>
              </a:rPr>
              <a:t>la loi qui vous oblige à le faire, mais la société attend ce comportement. Si légale. </a:t>
            </a:r>
            <a:endParaRPr lang="fr-FR" dirty="0">
              <a:latin typeface="Times New Roman" panose="02020603050405020304" pitchFamily="18" charset="0"/>
              <a:cs typeface="Times New Roman" panose="02020603050405020304" pitchFamily="18" charset="0"/>
            </a:endParaRPr>
          </a:p>
          <a:p>
            <a:pPr marL="0" indent="0">
              <a:buNone/>
            </a:pPr>
            <a:r>
              <a:rPr lang="fr-FR" dirty="0">
                <a:latin typeface="Times New Roman" panose="02020603050405020304" pitchFamily="18" charset="0"/>
                <a:cs typeface="Times New Roman" panose="02020603050405020304" pitchFamily="18" charset="0"/>
              </a:rPr>
              <a:t>=</a:t>
            </a:r>
            <a:r>
              <a:rPr lang="fr-FR" dirty="0" smtClean="0">
                <a:latin typeface="Times New Roman" panose="02020603050405020304" pitchFamily="18" charset="0"/>
                <a:cs typeface="Times New Roman" panose="02020603050405020304" pitchFamily="18" charset="0"/>
              </a:rPr>
              <a:t>Obligation d’honneur. Tenir par exemple, tenir une promesse</a:t>
            </a:r>
          </a:p>
          <a:p>
            <a:pPr marL="0" indent="0">
              <a:buNone/>
            </a:pPr>
            <a:r>
              <a:rPr lang="fr-FR" dirty="0" smtClean="0">
                <a:solidFill>
                  <a:srgbClr val="C00000"/>
                </a:solidFill>
                <a:latin typeface="Times New Roman" panose="02020603050405020304" pitchFamily="18" charset="0"/>
                <a:cs typeface="Times New Roman" panose="02020603050405020304" pitchFamily="18" charset="0"/>
              </a:rPr>
              <a:t>2-Obligation juridique:  </a:t>
            </a:r>
            <a:r>
              <a:rPr lang="fr-FR" dirty="0" smtClean="0">
                <a:latin typeface="Times New Roman" panose="02020603050405020304" pitchFamily="18" charset="0"/>
                <a:cs typeface="Times New Roman" panose="02020603050405020304" pitchFamily="18" charset="0"/>
              </a:rPr>
              <a:t>En droit, c’est un lien qui force une personne à faire </a:t>
            </a:r>
            <a:r>
              <a:rPr lang="fr-FR" dirty="0">
                <a:latin typeface="Times New Roman" panose="02020603050405020304" pitchFamily="18" charset="0"/>
                <a:cs typeface="Times New Roman" panose="02020603050405020304" pitchFamily="18" charset="0"/>
              </a:rPr>
              <a:t>o</a:t>
            </a:r>
            <a:r>
              <a:rPr lang="fr-FR" dirty="0" smtClean="0">
                <a:latin typeface="Times New Roman" panose="02020603050405020304" pitchFamily="18" charset="0"/>
                <a:cs typeface="Times New Roman" panose="02020603050405020304" pitchFamily="18" charset="0"/>
              </a:rPr>
              <a:t>u à ne pas faire quelque chose en vertu d’un contrat ou de la loi.</a:t>
            </a:r>
          </a:p>
          <a:p>
            <a:pPr marL="0" indent="0">
              <a:buNone/>
            </a:pPr>
            <a:r>
              <a:rPr lang="fr-FR" dirty="0">
                <a:latin typeface="Times New Roman" panose="02020603050405020304" pitchFamily="18" charset="0"/>
                <a:cs typeface="Times New Roman" panose="02020603050405020304" pitchFamily="18" charset="0"/>
              </a:rPr>
              <a:t>Par exemple, </a:t>
            </a:r>
            <a:r>
              <a:rPr lang="fr-FR" dirty="0" smtClean="0">
                <a:latin typeface="Times New Roman" panose="02020603050405020304" pitchFamily="18" charset="0"/>
                <a:cs typeface="Times New Roman" panose="02020603050405020304" pitchFamily="18" charset="0"/>
              </a:rPr>
              <a:t>=l’homme est obligé de dépenser pour la famille. =Le citoyen doit respecter le code de la route. S’il ne respecte pas ces obligations, il risque une sanction légale :  amandes, retraits de permis, problèmes administratifs etc.</a:t>
            </a:r>
            <a:endParaRPr lang="fr-F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214069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000" dirty="0" smtClean="0">
                <a:solidFill>
                  <a:srgbClr val="C00000"/>
                </a:solidFill>
              </a:rPr>
              <a:t>Liberté </a:t>
            </a:r>
            <a:endParaRPr lang="fr-FR" sz="4000" dirty="0">
              <a:solidFill>
                <a:srgbClr val="C00000"/>
              </a:solidFill>
            </a:endParaRPr>
          </a:p>
        </p:txBody>
      </p:sp>
      <p:sp>
        <p:nvSpPr>
          <p:cNvPr id="3" name="Espace réservé du contenu 2"/>
          <p:cNvSpPr>
            <a:spLocks noGrp="1"/>
          </p:cNvSpPr>
          <p:nvPr>
            <p:ph idx="1"/>
          </p:nvPr>
        </p:nvSpPr>
        <p:spPr/>
        <p:txBody>
          <a:bodyPr/>
          <a:lstStyle/>
          <a:p>
            <a:r>
              <a:rPr lang="fr-FR" dirty="0" smtClean="0">
                <a:latin typeface="Times New Roman" panose="02020603050405020304" pitchFamily="18" charset="0"/>
                <a:cs typeface="Times New Roman" panose="02020603050405020304" pitchFamily="18" charset="0"/>
              </a:rPr>
              <a:t>La liberté est la capacité d’</a:t>
            </a:r>
            <a:r>
              <a:rPr lang="fr-FR" dirty="0" smtClean="0">
                <a:solidFill>
                  <a:srgbClr val="C00000"/>
                </a:solidFill>
                <a:latin typeface="Times New Roman" panose="02020603050405020304" pitchFamily="18" charset="0"/>
                <a:cs typeface="Times New Roman" panose="02020603050405020304" pitchFamily="18" charset="0"/>
              </a:rPr>
              <a:t>agir</a:t>
            </a:r>
            <a:r>
              <a:rPr lang="fr-FR" dirty="0" smtClean="0">
                <a:latin typeface="Times New Roman" panose="02020603050405020304" pitchFamily="18" charset="0"/>
                <a:cs typeface="Times New Roman" panose="02020603050405020304" pitchFamily="18" charset="0"/>
              </a:rPr>
              <a:t>, </a:t>
            </a:r>
            <a:r>
              <a:rPr lang="fr-FR" dirty="0" smtClean="0">
                <a:solidFill>
                  <a:srgbClr val="C00000"/>
                </a:solidFill>
                <a:latin typeface="Times New Roman" panose="02020603050405020304" pitchFamily="18" charset="0"/>
                <a:cs typeface="Times New Roman" panose="02020603050405020304" pitchFamily="18" charset="0"/>
              </a:rPr>
              <a:t>de penser </a:t>
            </a:r>
            <a:r>
              <a:rPr lang="fr-FR" dirty="0" smtClean="0">
                <a:latin typeface="Times New Roman" panose="02020603050405020304" pitchFamily="18" charset="0"/>
                <a:cs typeface="Times New Roman" panose="02020603050405020304" pitchFamily="18" charset="0"/>
              </a:rPr>
              <a:t>et de s’</a:t>
            </a:r>
            <a:r>
              <a:rPr lang="fr-FR" dirty="0" smtClean="0">
                <a:solidFill>
                  <a:srgbClr val="C00000"/>
                </a:solidFill>
                <a:latin typeface="Times New Roman" panose="02020603050405020304" pitchFamily="18" charset="0"/>
                <a:cs typeface="Times New Roman" panose="02020603050405020304" pitchFamily="18" charset="0"/>
              </a:rPr>
              <a:t>exprimer</a:t>
            </a:r>
            <a:r>
              <a:rPr lang="fr-FR" dirty="0" smtClean="0">
                <a:latin typeface="Times New Roman" panose="02020603050405020304" pitchFamily="18" charset="0"/>
                <a:cs typeface="Times New Roman" panose="02020603050405020304" pitchFamily="18" charset="0"/>
              </a:rPr>
              <a:t> selon sa propre volonté, sans contraintes excessives.</a:t>
            </a:r>
          </a:p>
          <a:p>
            <a:r>
              <a:rPr lang="fr-FR" dirty="0" smtClean="0">
                <a:latin typeface="Times New Roman" panose="02020603050405020304" pitchFamily="18" charset="0"/>
                <a:cs typeface="Times New Roman" panose="02020603050405020304" pitchFamily="18" charset="0"/>
              </a:rPr>
              <a:t>C’est l’état d’une </a:t>
            </a:r>
            <a:r>
              <a:rPr lang="fr-FR" dirty="0">
                <a:latin typeface="Times New Roman" panose="02020603050405020304" pitchFamily="18" charset="0"/>
                <a:cs typeface="Times New Roman" panose="02020603050405020304" pitchFamily="18" charset="0"/>
              </a:rPr>
              <a:t>personne qui est </a:t>
            </a:r>
            <a:r>
              <a:rPr lang="fr-FR" dirty="0" smtClean="0">
                <a:solidFill>
                  <a:srgbClr val="C00000"/>
                </a:solidFill>
                <a:latin typeface="Times New Roman" panose="02020603050405020304" pitchFamily="18" charset="0"/>
                <a:cs typeface="Times New Roman" panose="02020603050405020304" pitchFamily="18" charset="0"/>
              </a:rPr>
              <a:t>ni </a:t>
            </a:r>
            <a:r>
              <a:rPr lang="fr-FR" dirty="0">
                <a:solidFill>
                  <a:srgbClr val="C00000"/>
                </a:solidFill>
                <a:latin typeface="Times New Roman" panose="02020603050405020304" pitchFamily="18" charset="0"/>
                <a:cs typeface="Times New Roman" panose="02020603050405020304" pitchFamily="18" charset="0"/>
              </a:rPr>
              <a:t>prisonnier</a:t>
            </a:r>
            <a:r>
              <a:rPr lang="fr-FR" dirty="0">
                <a:latin typeface="Times New Roman" panose="02020603050405020304" pitchFamily="18" charset="0"/>
                <a:cs typeface="Times New Roman" panose="02020603050405020304" pitchFamily="18" charset="0"/>
              </a:rPr>
              <a:t>, </a:t>
            </a:r>
            <a:r>
              <a:rPr lang="fr-FR" dirty="0">
                <a:solidFill>
                  <a:srgbClr val="C00000"/>
                </a:solidFill>
                <a:latin typeface="Times New Roman" panose="02020603050405020304" pitchFamily="18" charset="0"/>
                <a:cs typeface="Times New Roman" panose="02020603050405020304" pitchFamily="18" charset="0"/>
              </a:rPr>
              <a:t>ni esclave</a:t>
            </a:r>
            <a:r>
              <a:rPr lang="fr-FR" dirty="0" smtClean="0">
                <a:latin typeface="Times New Roman" panose="02020603050405020304" pitchFamily="18" charset="0"/>
                <a:cs typeface="Times New Roman" panose="02020603050405020304" pitchFamily="18" charset="0"/>
              </a:rPr>
              <a:t>.</a:t>
            </a:r>
          </a:p>
          <a:p>
            <a:pPr marL="0" indent="0" algn="ctr">
              <a:buNone/>
            </a:pPr>
            <a:r>
              <a:rPr lang="fr-FR" dirty="0">
                <a:solidFill>
                  <a:srgbClr val="C00000"/>
                </a:solidFill>
                <a:latin typeface="Times New Roman" panose="02020603050405020304" pitchFamily="18" charset="0"/>
                <a:cs typeface="Times New Roman" panose="02020603050405020304" pitchFamily="18" charset="0"/>
              </a:rPr>
              <a:t>Être </a:t>
            </a:r>
            <a:r>
              <a:rPr lang="fr-FR" dirty="0" smtClean="0">
                <a:solidFill>
                  <a:srgbClr val="C00000"/>
                </a:solidFill>
                <a:latin typeface="Times New Roman" panose="02020603050405020304" pitchFamily="18" charset="0"/>
                <a:cs typeface="Times New Roman" panose="02020603050405020304" pitchFamily="18" charset="0"/>
              </a:rPr>
              <a:t>libre, </a:t>
            </a:r>
            <a:r>
              <a:rPr lang="fr-FR" dirty="0">
                <a:solidFill>
                  <a:srgbClr val="C00000"/>
                </a:solidFill>
                <a:latin typeface="Times New Roman" panose="02020603050405020304" pitchFamily="18" charset="0"/>
                <a:cs typeface="Times New Roman" panose="02020603050405020304" pitchFamily="18" charset="0"/>
              </a:rPr>
              <a:t>c</a:t>
            </a:r>
            <a:r>
              <a:rPr lang="fr-FR" dirty="0" smtClean="0">
                <a:solidFill>
                  <a:srgbClr val="C00000"/>
                </a:solidFill>
                <a:latin typeface="Times New Roman" panose="02020603050405020304" pitchFamily="18" charset="0"/>
                <a:cs typeface="Times New Roman" panose="02020603050405020304" pitchFamily="18" charset="0"/>
              </a:rPr>
              <a:t>’est pouvoir faire ses propres choix.</a:t>
            </a:r>
          </a:p>
          <a:p>
            <a:r>
              <a:rPr lang="fr-FR" dirty="0" smtClean="0">
                <a:latin typeface="Times New Roman" panose="02020603050405020304" pitchFamily="18" charset="0"/>
                <a:cs typeface="Times New Roman" panose="02020603050405020304" pitchFamily="18" charset="0"/>
              </a:rPr>
              <a:t>L’origine </a:t>
            </a:r>
            <a:r>
              <a:rPr lang="fr-FR" dirty="0">
                <a:latin typeface="Times New Roman" panose="02020603050405020304" pitchFamily="18" charset="0"/>
                <a:cs typeface="Times New Roman" panose="02020603050405020304" pitchFamily="18" charset="0"/>
              </a:rPr>
              <a:t>du mot liberté vient du latin </a:t>
            </a:r>
            <a:r>
              <a:rPr lang="fr-FR" dirty="0" err="1">
                <a:solidFill>
                  <a:srgbClr val="C00000"/>
                </a:solidFill>
                <a:latin typeface="Times New Roman" panose="02020603050405020304" pitchFamily="18" charset="0"/>
                <a:cs typeface="Times New Roman" panose="02020603050405020304" pitchFamily="18" charset="0"/>
              </a:rPr>
              <a:t>libertas</a:t>
            </a:r>
            <a:r>
              <a:rPr lang="fr-FR" dirty="0">
                <a:latin typeface="Times New Roman" panose="02020603050405020304" pitchFamily="18" charset="0"/>
                <a:cs typeface="Times New Roman" panose="02020603050405020304" pitchFamily="18" charset="0"/>
              </a:rPr>
              <a:t>, qui désignait </a:t>
            </a:r>
            <a:r>
              <a:rPr lang="fr-FR" dirty="0" smtClean="0">
                <a:latin typeface="Times New Roman" panose="02020603050405020304" pitchFamily="18" charset="0"/>
                <a:cs typeface="Times New Roman" panose="02020603050405020304" pitchFamily="18" charset="0"/>
              </a:rPr>
              <a:t>l’état d’un </a:t>
            </a:r>
            <a:r>
              <a:rPr lang="fr-FR" dirty="0">
                <a:latin typeface="Times New Roman" panose="02020603050405020304" pitchFamily="18" charset="0"/>
                <a:cs typeface="Times New Roman" panose="02020603050405020304" pitchFamily="18" charset="0"/>
              </a:rPr>
              <a:t>homme libre par </a:t>
            </a:r>
            <a:r>
              <a:rPr lang="fr-FR" dirty="0" smtClean="0">
                <a:latin typeface="Times New Roman" panose="02020603050405020304" pitchFamily="18" charset="0"/>
                <a:cs typeface="Times New Roman" panose="02020603050405020304" pitchFamily="18" charset="0"/>
              </a:rPr>
              <a:t>opposition à l’</a:t>
            </a:r>
            <a:r>
              <a:rPr lang="fr-FR" dirty="0" smtClean="0">
                <a:solidFill>
                  <a:srgbClr val="C00000"/>
                </a:solidFill>
                <a:latin typeface="Times New Roman" panose="02020603050405020304" pitchFamily="18" charset="0"/>
                <a:cs typeface="Times New Roman" panose="02020603050405020304" pitchFamily="18" charset="0"/>
              </a:rPr>
              <a:t>esclavage</a:t>
            </a:r>
            <a:r>
              <a:rPr lang="fr-FR" dirty="0" smtClean="0">
                <a:latin typeface="Times New Roman" panose="02020603050405020304" pitchFamily="18" charset="0"/>
                <a:cs typeface="Times New Roman" panose="02020603050405020304" pitchFamily="18" charset="0"/>
              </a:rPr>
              <a:t>. </a:t>
            </a:r>
          </a:p>
          <a:p>
            <a:r>
              <a:rPr lang="fr-FR" dirty="0">
                <a:latin typeface="Times New Roman" panose="02020603050405020304" pitchFamily="18" charset="0"/>
                <a:cs typeface="Times New Roman" panose="02020603050405020304" pitchFamily="18" charset="0"/>
              </a:rPr>
              <a:t>Dans </a:t>
            </a:r>
            <a:r>
              <a:rPr lang="fr-FR" dirty="0" smtClean="0">
                <a:latin typeface="Times New Roman" panose="02020603050405020304" pitchFamily="18" charset="0"/>
                <a:cs typeface="Times New Roman" panose="02020603050405020304" pitchFamily="18" charset="0"/>
              </a:rPr>
              <a:t>l’Antiquité</a:t>
            </a:r>
            <a:r>
              <a:rPr lang="fr-FR" dirty="0">
                <a:latin typeface="Times New Roman" panose="02020603050405020304" pitchFamily="18" charset="0"/>
                <a:cs typeface="Times New Roman" panose="02020603050405020304" pitchFamily="18" charset="0"/>
              </a:rPr>
              <a:t>, la liberté signifie avant tout ne pas être la propriété de </a:t>
            </a:r>
            <a:r>
              <a:rPr lang="fr-FR" dirty="0" smtClean="0">
                <a:latin typeface="Times New Roman" panose="02020603050405020304" pitchFamily="18" charset="0"/>
                <a:cs typeface="Times New Roman" panose="02020603050405020304" pitchFamily="18" charset="0"/>
              </a:rPr>
              <a:t>quelqu’un d’autre.</a:t>
            </a:r>
          </a:p>
          <a:p>
            <a:pPr marL="0" indent="0">
              <a:buNone/>
            </a:pPr>
            <a:r>
              <a:rPr lang="fr-FR" dirty="0" smtClean="0">
                <a:latin typeface="Times New Roman" panose="02020603050405020304" pitchFamily="18" charset="0"/>
                <a:cs typeface="Times New Roman" panose="02020603050405020304" pitchFamily="18" charset="0"/>
              </a:rPr>
              <a:t>                   Liberté ≠Esclaves                                       Liberté </a:t>
            </a:r>
            <a:r>
              <a:rPr lang="fr-FR" dirty="0">
                <a:latin typeface="Times New Roman" panose="02020603050405020304" pitchFamily="18" charset="0"/>
                <a:cs typeface="Times New Roman" panose="02020603050405020304" pitchFamily="18" charset="0"/>
              </a:rPr>
              <a:t>≠</a:t>
            </a:r>
            <a:r>
              <a:rPr lang="fr-FR" dirty="0" smtClean="0">
                <a:latin typeface="Times New Roman" panose="02020603050405020304" pitchFamily="18" charset="0"/>
                <a:cs typeface="Times New Roman" panose="02020603050405020304" pitchFamily="18" charset="0"/>
              </a:rPr>
              <a:t>obligation.</a:t>
            </a:r>
            <a:endParaRPr lang="fr-F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11363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b="1" dirty="0" smtClean="0">
                <a:solidFill>
                  <a:srgbClr val="C00000"/>
                </a:solidFill>
                <a:latin typeface="Times New Roman" panose="02020603050405020304" pitchFamily="18" charset="0"/>
                <a:cs typeface="Times New Roman" panose="02020603050405020304" pitchFamily="18" charset="0"/>
              </a:rPr>
              <a:t>Liberté en sociologie:  </a:t>
            </a:r>
            <a:r>
              <a:rPr lang="fr-FR" dirty="0" smtClean="0">
                <a:latin typeface="Times New Roman" panose="02020603050405020304" pitchFamily="18" charset="0"/>
                <a:cs typeface="Times New Roman" panose="02020603050405020304" pitchFamily="18" charset="0"/>
              </a:rPr>
              <a:t>Étudier la liberté en relation avec la société. Le courant macrosociologique, </a:t>
            </a:r>
            <a:r>
              <a:rPr lang="fr-FR" dirty="0">
                <a:latin typeface="Times New Roman" panose="02020603050405020304" pitchFamily="18" charset="0"/>
                <a:cs typeface="Times New Roman" panose="02020603050405020304" pitchFamily="18" charset="0"/>
              </a:rPr>
              <a:t>l</a:t>
            </a:r>
            <a:r>
              <a:rPr lang="fr-FR" dirty="0" smtClean="0">
                <a:latin typeface="Times New Roman" panose="02020603050405020304" pitchFamily="18" charset="0"/>
                <a:cs typeface="Times New Roman" panose="02020603050405020304" pitchFamily="18" charset="0"/>
              </a:rPr>
              <a:t>’individu n’est pas totalement libre, </a:t>
            </a:r>
            <a:r>
              <a:rPr lang="fr-FR" dirty="0">
                <a:latin typeface="Times New Roman" panose="02020603050405020304" pitchFamily="18" charset="0"/>
                <a:cs typeface="Times New Roman" panose="02020603050405020304" pitchFamily="18" charset="0"/>
              </a:rPr>
              <a:t>i</a:t>
            </a:r>
            <a:r>
              <a:rPr lang="fr-FR" dirty="0" smtClean="0">
                <a:latin typeface="Times New Roman" panose="02020603050405020304" pitchFamily="18" charset="0"/>
                <a:cs typeface="Times New Roman" panose="02020603050405020304" pitchFamily="18" charset="0"/>
              </a:rPr>
              <a:t>l est toujours conditionné par la société. L’approche microsociologie, </a:t>
            </a:r>
            <a:r>
              <a:rPr lang="fr-FR" dirty="0">
                <a:latin typeface="Times New Roman" panose="02020603050405020304" pitchFamily="18" charset="0"/>
                <a:cs typeface="Times New Roman" panose="02020603050405020304" pitchFamily="18" charset="0"/>
              </a:rPr>
              <a:t>p</a:t>
            </a:r>
            <a:r>
              <a:rPr lang="fr-FR" dirty="0" smtClean="0">
                <a:latin typeface="Times New Roman" panose="02020603050405020304" pitchFamily="18" charset="0"/>
                <a:cs typeface="Times New Roman" panose="02020603050405020304" pitchFamily="18" charset="0"/>
              </a:rPr>
              <a:t>our ce courant, </a:t>
            </a:r>
            <a:r>
              <a:rPr lang="fr-FR" dirty="0">
                <a:latin typeface="Times New Roman" panose="02020603050405020304" pitchFamily="18" charset="0"/>
                <a:cs typeface="Times New Roman" panose="02020603050405020304" pitchFamily="18" charset="0"/>
              </a:rPr>
              <a:t>l</a:t>
            </a:r>
            <a:r>
              <a:rPr lang="fr-FR" dirty="0" smtClean="0">
                <a:latin typeface="Times New Roman" panose="02020603050405020304" pitchFamily="18" charset="0"/>
                <a:cs typeface="Times New Roman" panose="02020603050405020304" pitchFamily="18" charset="0"/>
              </a:rPr>
              <a:t>’individu a toujours une marge de liberté et il est libre. </a:t>
            </a:r>
          </a:p>
          <a:p>
            <a:r>
              <a:rPr lang="fr-FR" b="1" dirty="0">
                <a:solidFill>
                  <a:srgbClr val="C00000"/>
                </a:solidFill>
                <a:latin typeface="Times New Roman" panose="02020603050405020304" pitchFamily="18" charset="0"/>
                <a:cs typeface="Times New Roman" panose="02020603050405020304" pitchFamily="18" charset="0"/>
              </a:rPr>
              <a:t>Endroit et en </a:t>
            </a:r>
            <a:r>
              <a:rPr lang="fr-FR" b="1" dirty="0" smtClean="0">
                <a:solidFill>
                  <a:srgbClr val="C00000"/>
                </a:solidFill>
                <a:latin typeface="Times New Roman" panose="02020603050405020304" pitchFamily="18" charset="0"/>
                <a:cs typeface="Times New Roman" panose="02020603050405020304" pitchFamily="18" charset="0"/>
              </a:rPr>
              <a:t>politique</a:t>
            </a:r>
          </a:p>
          <a:p>
            <a:pPr marL="0" indent="0">
              <a:buNone/>
            </a:pPr>
            <a:r>
              <a:rPr lang="fr-FR" dirty="0">
                <a:solidFill>
                  <a:srgbClr val="C00000"/>
                </a:solidFill>
                <a:latin typeface="Times New Roman" panose="02020603050405020304" pitchFamily="18" charset="0"/>
                <a:cs typeface="Times New Roman" panose="02020603050405020304" pitchFamily="18" charset="0"/>
              </a:rPr>
              <a:t>Liberté politique </a:t>
            </a:r>
            <a:r>
              <a:rPr lang="fr-FR" dirty="0">
                <a:latin typeface="Times New Roman" panose="02020603050405020304" pitchFamily="18" charset="0"/>
                <a:cs typeface="Times New Roman" panose="02020603050405020304" pitchFamily="18" charset="0"/>
              </a:rPr>
              <a:t>comme le droit de </a:t>
            </a:r>
            <a:r>
              <a:rPr lang="fr-FR" dirty="0" smtClean="0">
                <a:latin typeface="Times New Roman" panose="02020603050405020304" pitchFamily="18" charset="0"/>
                <a:cs typeface="Times New Roman" panose="02020603050405020304" pitchFamily="18" charset="0"/>
              </a:rPr>
              <a:t>voter</a:t>
            </a:r>
          </a:p>
          <a:p>
            <a:pPr marL="0" indent="0">
              <a:buNone/>
            </a:pPr>
            <a:r>
              <a:rPr lang="fr-FR" dirty="0" smtClean="0">
                <a:solidFill>
                  <a:srgbClr val="C00000"/>
                </a:solidFill>
                <a:latin typeface="Times New Roman" panose="02020603050405020304" pitchFamily="18" charset="0"/>
                <a:cs typeface="Times New Roman" panose="02020603050405020304" pitchFamily="18" charset="0"/>
              </a:rPr>
              <a:t>Liberté d’expression et d’opinion</a:t>
            </a:r>
            <a:r>
              <a:rPr lang="fr-FR" dirty="0" smtClean="0">
                <a:latin typeface="Times New Roman" panose="02020603050405020304" pitchFamily="18" charset="0"/>
                <a:cs typeface="Times New Roman" panose="02020603050405020304" pitchFamily="18" charset="0"/>
              </a:rPr>
              <a:t>. Le droit de penser et de </a:t>
            </a:r>
            <a:r>
              <a:rPr lang="fr-FR" dirty="0">
                <a:latin typeface="Times New Roman" panose="02020603050405020304" pitchFamily="18" charset="0"/>
                <a:cs typeface="Times New Roman" panose="02020603050405020304" pitchFamily="18" charset="0"/>
              </a:rPr>
              <a:t>d</a:t>
            </a:r>
            <a:r>
              <a:rPr lang="fr-FR" dirty="0" smtClean="0">
                <a:latin typeface="Times New Roman" panose="02020603050405020304" pitchFamily="18" charset="0"/>
                <a:cs typeface="Times New Roman" panose="02020603050405020304" pitchFamily="18" charset="0"/>
              </a:rPr>
              <a:t>ire ce que l’on veut dans les limites de la loi.</a:t>
            </a:r>
          </a:p>
          <a:p>
            <a:pPr marL="0" indent="0">
              <a:buNone/>
            </a:pPr>
            <a:r>
              <a:rPr lang="fr-FR" dirty="0">
                <a:solidFill>
                  <a:srgbClr val="C00000"/>
                </a:solidFill>
                <a:latin typeface="Times New Roman" panose="02020603050405020304" pitchFamily="18" charset="0"/>
                <a:cs typeface="Times New Roman" panose="02020603050405020304" pitchFamily="18" charset="0"/>
              </a:rPr>
              <a:t>Liberté de religion</a:t>
            </a:r>
            <a:r>
              <a:rPr lang="fr-FR" dirty="0">
                <a:latin typeface="Times New Roman" panose="02020603050405020304" pitchFamily="18" charset="0"/>
                <a:cs typeface="Times New Roman" panose="02020603050405020304" pitchFamily="18" charset="0"/>
              </a:rPr>
              <a:t>, le droit de </a:t>
            </a:r>
            <a:r>
              <a:rPr lang="fr-FR" dirty="0" smtClean="0">
                <a:latin typeface="Times New Roman" panose="02020603050405020304" pitchFamily="18" charset="0"/>
                <a:cs typeface="Times New Roman" panose="02020603050405020304" pitchFamily="18" charset="0"/>
              </a:rPr>
              <a:t>choisir sa religion au de n’avoir aucune.</a:t>
            </a:r>
          </a:p>
          <a:p>
            <a:pPr marL="0" indent="0" algn="ctr">
              <a:buNone/>
            </a:pPr>
            <a:r>
              <a:rPr lang="fr-FR" dirty="0">
                <a:latin typeface="Times New Roman" panose="02020603050405020304" pitchFamily="18" charset="0"/>
                <a:cs typeface="Times New Roman" panose="02020603050405020304" pitchFamily="18" charset="0"/>
              </a:rPr>
              <a:t>Ces libertés  </a:t>
            </a:r>
            <a:r>
              <a:rPr lang="fr-FR" dirty="0" smtClean="0">
                <a:latin typeface="Times New Roman" panose="02020603050405020304" pitchFamily="18" charset="0"/>
                <a:cs typeface="Times New Roman" panose="02020603050405020304" pitchFamily="18" charset="0"/>
              </a:rPr>
              <a:t>Sont garanties par la loi et la Constitution</a:t>
            </a:r>
            <a:r>
              <a:rPr lang="fr-FR" dirty="0" smtClean="0"/>
              <a:t>.</a:t>
            </a:r>
            <a:endParaRPr lang="fr-FR" dirty="0"/>
          </a:p>
        </p:txBody>
      </p:sp>
    </p:spTree>
    <p:extLst>
      <p:ext uri="{BB962C8B-B14F-4D97-AF65-F5344CB8AC3E}">
        <p14:creationId xmlns:p14="http://schemas.microsoft.com/office/powerpoint/2010/main" val="6486672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000" dirty="0" smtClean="0">
                <a:solidFill>
                  <a:srgbClr val="C00000"/>
                </a:solidFill>
              </a:rPr>
              <a:t>Engagement</a:t>
            </a:r>
            <a:r>
              <a:rPr lang="fr-FR" sz="4000" dirty="0" smtClean="0"/>
              <a:t> </a:t>
            </a:r>
            <a:endParaRPr lang="fr-FR" sz="4000" dirty="0"/>
          </a:p>
        </p:txBody>
      </p:sp>
      <p:sp>
        <p:nvSpPr>
          <p:cNvPr id="3" name="Espace réservé du contenu 2"/>
          <p:cNvSpPr>
            <a:spLocks noGrp="1"/>
          </p:cNvSpPr>
          <p:nvPr>
            <p:ph idx="1"/>
          </p:nvPr>
        </p:nvSpPr>
        <p:spPr/>
        <p:txBody>
          <a:bodyPr/>
          <a:lstStyle/>
          <a:p>
            <a:endParaRPr lang="fr-FR" dirty="0" smtClean="0">
              <a:latin typeface="Times New Roman" panose="02020603050405020304" pitchFamily="18" charset="0"/>
              <a:cs typeface="Times New Roman" panose="02020603050405020304" pitchFamily="18" charset="0"/>
            </a:endParaRPr>
          </a:p>
          <a:p>
            <a:r>
              <a:rPr lang="fr-FR" dirty="0" smtClean="0">
                <a:latin typeface="Times New Roman" panose="02020603050405020304" pitchFamily="18" charset="0"/>
                <a:cs typeface="Times New Roman" panose="02020603050405020304" pitchFamily="18" charset="0"/>
              </a:rPr>
              <a:t>Engagement </a:t>
            </a:r>
            <a:r>
              <a:rPr lang="fr-FR" dirty="0">
                <a:latin typeface="Times New Roman" panose="02020603050405020304" pitchFamily="18" charset="0"/>
                <a:cs typeface="Times New Roman" panose="02020603050405020304" pitchFamily="18" charset="0"/>
              </a:rPr>
              <a:t>est un concept </a:t>
            </a:r>
            <a:r>
              <a:rPr lang="fr-FR" dirty="0" smtClean="0">
                <a:latin typeface="Times New Roman" panose="02020603050405020304" pitchFamily="18" charset="0"/>
                <a:cs typeface="Times New Roman" panose="02020603050405020304" pitchFamily="18" charset="0"/>
              </a:rPr>
              <a:t>riche, qui a évolué au fil du temps. </a:t>
            </a:r>
          </a:p>
          <a:p>
            <a:r>
              <a:rPr lang="fr-FR" dirty="0" smtClean="0">
                <a:latin typeface="Times New Roman" panose="02020603050405020304" pitchFamily="18" charset="0"/>
                <a:cs typeface="Times New Roman" panose="02020603050405020304" pitchFamily="18" charset="0"/>
              </a:rPr>
              <a:t>Est l’acte </a:t>
            </a:r>
            <a:r>
              <a:rPr lang="fr-FR" dirty="0">
                <a:latin typeface="Times New Roman" panose="02020603050405020304" pitchFamily="18" charset="0"/>
                <a:cs typeface="Times New Roman" panose="02020603050405020304" pitchFamily="18" charset="0"/>
              </a:rPr>
              <a:t>par lequel une personne se </a:t>
            </a:r>
            <a:r>
              <a:rPr lang="fr-FR" dirty="0" smtClean="0">
                <a:latin typeface="Times New Roman" panose="02020603050405020304" pitchFamily="18" charset="0"/>
                <a:cs typeface="Times New Roman" panose="02020603050405020304" pitchFamily="18" charset="0"/>
              </a:rPr>
              <a:t>lis par </a:t>
            </a:r>
            <a:r>
              <a:rPr lang="fr-FR" dirty="0">
                <a:solidFill>
                  <a:srgbClr val="C00000"/>
                </a:solidFill>
                <a:latin typeface="Times New Roman" panose="02020603050405020304" pitchFamily="18" charset="0"/>
                <a:cs typeface="Times New Roman" panose="02020603050405020304" pitchFamily="18" charset="0"/>
              </a:rPr>
              <a:t>une promesse </a:t>
            </a:r>
            <a:r>
              <a:rPr lang="fr-FR" dirty="0" smtClean="0">
                <a:latin typeface="Times New Roman" panose="02020603050405020304" pitchFamily="18" charset="0"/>
                <a:cs typeface="Times New Roman" panose="02020603050405020304" pitchFamily="18" charset="0"/>
              </a:rPr>
              <a:t>ou </a:t>
            </a:r>
            <a:r>
              <a:rPr lang="fr-FR" dirty="0" smtClean="0">
                <a:solidFill>
                  <a:srgbClr val="C00000"/>
                </a:solidFill>
                <a:latin typeface="Times New Roman" panose="02020603050405020304" pitchFamily="18" charset="0"/>
                <a:cs typeface="Times New Roman" panose="02020603050405020304" pitchFamily="18" charset="0"/>
              </a:rPr>
              <a:t>contraint à faire quelque chose.</a:t>
            </a:r>
          </a:p>
          <a:p>
            <a:r>
              <a:rPr lang="fr-FR" dirty="0" smtClean="0">
                <a:latin typeface="Times New Roman" panose="02020603050405020304" pitchFamily="18" charset="0"/>
                <a:cs typeface="Times New Roman" panose="02020603050405020304" pitchFamily="18" charset="0"/>
              </a:rPr>
              <a:t>C’est </a:t>
            </a:r>
            <a:r>
              <a:rPr lang="fr-FR" dirty="0">
                <a:latin typeface="Times New Roman" panose="02020603050405020304" pitchFamily="18" charset="0"/>
                <a:cs typeface="Times New Roman" panose="02020603050405020304" pitchFamily="18" charset="0"/>
              </a:rPr>
              <a:t>décidé volontairement de consacrer </a:t>
            </a:r>
            <a:r>
              <a:rPr lang="fr-FR" i="1" dirty="0">
                <a:latin typeface="Times New Roman" panose="02020603050405020304" pitchFamily="18" charset="0"/>
                <a:cs typeface="Times New Roman" panose="02020603050405020304" pitchFamily="18" charset="0"/>
              </a:rPr>
              <a:t>son temps</a:t>
            </a:r>
            <a:r>
              <a:rPr lang="fr-FR" dirty="0">
                <a:latin typeface="Times New Roman" panose="02020603050405020304" pitchFamily="18" charset="0"/>
                <a:cs typeface="Times New Roman" panose="02020603050405020304" pitchFamily="18" charset="0"/>
              </a:rPr>
              <a:t>, </a:t>
            </a:r>
            <a:r>
              <a:rPr lang="fr-FR" i="1" dirty="0">
                <a:latin typeface="Times New Roman" panose="02020603050405020304" pitchFamily="18" charset="0"/>
                <a:cs typeface="Times New Roman" panose="02020603050405020304" pitchFamily="18" charset="0"/>
              </a:rPr>
              <a:t>son énergie </a:t>
            </a:r>
            <a:r>
              <a:rPr lang="fr-FR" dirty="0">
                <a:latin typeface="Times New Roman" panose="02020603050405020304" pitchFamily="18" charset="0"/>
                <a:cs typeface="Times New Roman" panose="02020603050405020304" pitchFamily="18" charset="0"/>
              </a:rPr>
              <a:t>ou </a:t>
            </a:r>
            <a:r>
              <a:rPr lang="fr-FR" i="1" dirty="0">
                <a:latin typeface="Times New Roman" panose="02020603050405020304" pitchFamily="18" charset="0"/>
                <a:cs typeface="Times New Roman" panose="02020603050405020304" pitchFamily="18" charset="0"/>
              </a:rPr>
              <a:t>ses </a:t>
            </a:r>
            <a:r>
              <a:rPr lang="fr-FR" i="1" dirty="0" smtClean="0">
                <a:latin typeface="Times New Roman" panose="02020603050405020304" pitchFamily="18" charset="0"/>
                <a:cs typeface="Times New Roman" panose="02020603050405020304" pitchFamily="18" charset="0"/>
              </a:rPr>
              <a:t>ressources </a:t>
            </a:r>
            <a:r>
              <a:rPr lang="fr-FR" dirty="0" smtClean="0">
                <a:latin typeface="Times New Roman" panose="02020603050405020304" pitchFamily="18" charset="0"/>
                <a:cs typeface="Times New Roman" panose="02020603050405020304" pitchFamily="18" charset="0"/>
              </a:rPr>
              <a:t>à une action ou à une personne. S’engager, c’est donner sa parole et la tenir.</a:t>
            </a:r>
          </a:p>
          <a:p>
            <a:pPr marL="0" indent="0" algn="ctr">
              <a:buNone/>
            </a:pPr>
            <a:r>
              <a:rPr lang="fr-FR" dirty="0">
                <a:latin typeface="Times New Roman" panose="02020603050405020304" pitchFamily="18" charset="0"/>
                <a:cs typeface="Times New Roman" panose="02020603050405020304" pitchFamily="18" charset="0"/>
              </a:rPr>
              <a:t>Un engagement peut être </a:t>
            </a:r>
            <a:r>
              <a:rPr lang="fr-FR" dirty="0" smtClean="0">
                <a:latin typeface="Times New Roman" panose="02020603050405020304" pitchFamily="18" charset="0"/>
                <a:cs typeface="Times New Roman" panose="02020603050405020304" pitchFamily="18" charset="0"/>
              </a:rPr>
              <a:t>Oral </a:t>
            </a:r>
            <a:r>
              <a:rPr lang="fr-FR" dirty="0">
                <a:latin typeface="Times New Roman" panose="02020603050405020304" pitchFamily="18" charset="0"/>
                <a:cs typeface="Times New Roman" panose="02020603050405020304" pitchFamily="18" charset="0"/>
              </a:rPr>
              <a:t>ou sur papier</a:t>
            </a:r>
            <a:r>
              <a:rPr lang="fr-FR" dirty="0" smtClean="0">
                <a:latin typeface="Times New Roman" panose="02020603050405020304" pitchFamily="18" charset="0"/>
                <a:cs typeface="Times New Roman" panose="02020603050405020304" pitchFamily="18" charset="0"/>
              </a:rPr>
              <a:t>.</a:t>
            </a:r>
            <a:endParaRPr lang="fr-F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15347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000" dirty="0" smtClean="0">
                <a:solidFill>
                  <a:srgbClr val="C00000"/>
                </a:solidFill>
              </a:rPr>
              <a:t>Déclaration</a:t>
            </a:r>
            <a:r>
              <a:rPr lang="fr-FR" dirty="0" smtClean="0"/>
              <a:t> </a:t>
            </a:r>
            <a:endParaRPr lang="fr-FR" dirty="0"/>
          </a:p>
        </p:txBody>
      </p:sp>
      <p:sp>
        <p:nvSpPr>
          <p:cNvPr id="3" name="Espace réservé du contenu 2"/>
          <p:cNvSpPr>
            <a:spLocks noGrp="1"/>
          </p:cNvSpPr>
          <p:nvPr>
            <p:ph idx="1"/>
          </p:nvPr>
        </p:nvSpPr>
        <p:spPr/>
        <p:txBody>
          <a:bodyPr>
            <a:normAutofit fontScale="92500"/>
          </a:bodyPr>
          <a:lstStyle/>
          <a:p>
            <a:r>
              <a:rPr lang="fr-FR" dirty="0" smtClean="0">
                <a:latin typeface="Times New Roman" panose="02020603050405020304" pitchFamily="18" charset="0"/>
                <a:cs typeface="Times New Roman" panose="02020603050405020304" pitchFamily="18" charset="0"/>
              </a:rPr>
              <a:t>Une déclaration est l'action de faire connaitre quelque chose de manière </a:t>
            </a:r>
            <a:r>
              <a:rPr lang="fr-FR" dirty="0" smtClean="0">
                <a:solidFill>
                  <a:srgbClr val="C00000"/>
                </a:solidFill>
                <a:latin typeface="Times New Roman" panose="02020603050405020304" pitchFamily="18" charset="0"/>
                <a:cs typeface="Times New Roman" panose="02020603050405020304" pitchFamily="18" charset="0"/>
              </a:rPr>
              <a:t>claire</a:t>
            </a:r>
            <a:r>
              <a:rPr lang="fr-FR" dirty="0" smtClean="0">
                <a:latin typeface="Times New Roman" panose="02020603050405020304" pitchFamily="18" charset="0"/>
                <a:cs typeface="Times New Roman" panose="02020603050405020304" pitchFamily="18" charset="0"/>
              </a:rPr>
              <a:t>, </a:t>
            </a:r>
            <a:r>
              <a:rPr lang="fr-FR" dirty="0" smtClean="0">
                <a:solidFill>
                  <a:srgbClr val="C00000"/>
                </a:solidFill>
                <a:latin typeface="Times New Roman" panose="02020603050405020304" pitchFamily="18" charset="0"/>
                <a:cs typeface="Times New Roman" panose="02020603050405020304" pitchFamily="18" charset="0"/>
              </a:rPr>
              <a:t>officielle</a:t>
            </a:r>
            <a:r>
              <a:rPr lang="fr-FR" dirty="0" smtClean="0">
                <a:latin typeface="Times New Roman" panose="02020603050405020304" pitchFamily="18" charset="0"/>
                <a:cs typeface="Times New Roman" panose="02020603050405020304" pitchFamily="18" charset="0"/>
              </a:rPr>
              <a:t> et </a:t>
            </a:r>
            <a:r>
              <a:rPr lang="fr-FR" dirty="0" smtClean="0">
                <a:solidFill>
                  <a:srgbClr val="C00000"/>
                </a:solidFill>
                <a:latin typeface="Times New Roman" panose="02020603050405020304" pitchFamily="18" charset="0"/>
                <a:cs typeface="Times New Roman" panose="02020603050405020304" pitchFamily="18" charset="0"/>
              </a:rPr>
              <a:t>publique. </a:t>
            </a:r>
          </a:p>
          <a:p>
            <a:pPr algn="just"/>
            <a:r>
              <a:rPr lang="fr-FR" dirty="0" smtClean="0">
                <a:latin typeface="Times New Roman" panose="02020603050405020304" pitchFamily="18" charset="0"/>
                <a:cs typeface="Times New Roman" panose="02020603050405020304" pitchFamily="18" charset="0"/>
              </a:rPr>
              <a:t>C’est rendre une information ou une décision explicite pour que tout le monde en soit informé.</a:t>
            </a:r>
          </a:p>
          <a:p>
            <a:pPr algn="just"/>
            <a:r>
              <a:rPr lang="fr-FR" dirty="0" smtClean="0">
                <a:solidFill>
                  <a:srgbClr val="C00000"/>
                </a:solidFill>
                <a:latin typeface="Times New Roman" panose="02020603050405020304" pitchFamily="18" charset="0"/>
                <a:cs typeface="Times New Roman" panose="02020603050405020304" pitchFamily="18" charset="0"/>
              </a:rPr>
              <a:t>Déclarer </a:t>
            </a:r>
            <a:r>
              <a:rPr lang="fr-FR" dirty="0" smtClean="0">
                <a:latin typeface="Times New Roman" panose="02020603050405020304" pitchFamily="18" charset="0"/>
                <a:cs typeface="Times New Roman" panose="02020603050405020304" pitchFamily="18" charset="0"/>
              </a:rPr>
              <a:t>== C’est dire à voix haute et officiellement quelque chose.</a:t>
            </a:r>
          </a:p>
          <a:p>
            <a:pPr marL="0" indent="0" algn="just">
              <a:buNone/>
            </a:pPr>
            <a:r>
              <a:rPr lang="fr-FR" dirty="0">
                <a:latin typeface="Times New Roman" panose="02020603050405020304" pitchFamily="18" charset="0"/>
                <a:cs typeface="Times New Roman" panose="02020603050405020304" pitchFamily="18" charset="0"/>
              </a:rPr>
              <a:t>P</a:t>
            </a:r>
            <a:r>
              <a:rPr lang="fr-FR" dirty="0" smtClean="0">
                <a:latin typeface="Times New Roman" panose="02020603050405020304" pitchFamily="18" charset="0"/>
                <a:cs typeface="Times New Roman" panose="02020603050405020304" pitchFamily="18" charset="0"/>
              </a:rPr>
              <a:t>ar exemple, déclarer son amour = c’est annoncer ouvertement ses sentiments à quelqu’un. </a:t>
            </a:r>
          </a:p>
          <a:p>
            <a:pPr marL="0" indent="0" algn="just">
              <a:buNone/>
            </a:pPr>
            <a:r>
              <a:rPr lang="fr-FR" dirty="0" smtClean="0">
                <a:latin typeface="Times New Roman" panose="02020603050405020304" pitchFamily="18" charset="0"/>
                <a:cs typeface="Times New Roman" panose="02020603050405020304" pitchFamily="18" charset="0"/>
              </a:rPr>
              <a:t>Une déclaration de guerre = annoncer officiellement qu’un pays entre en guerre contre un autre. </a:t>
            </a:r>
            <a:endParaRPr lang="fr-FR" dirty="0">
              <a:latin typeface="Times New Roman" panose="02020603050405020304" pitchFamily="18" charset="0"/>
              <a:cs typeface="Times New Roman" panose="02020603050405020304" pitchFamily="18" charset="0"/>
            </a:endParaRPr>
          </a:p>
          <a:p>
            <a:pPr algn="just"/>
            <a:r>
              <a:rPr lang="fr-FR" dirty="0" smtClean="0">
                <a:latin typeface="Times New Roman" panose="02020603050405020304" pitchFamily="18" charset="0"/>
                <a:cs typeface="Times New Roman" panose="02020603050405020304" pitchFamily="18" charset="0"/>
              </a:rPr>
              <a:t> Le mot « </a:t>
            </a:r>
            <a:r>
              <a:rPr lang="fr-FR" dirty="0" smtClean="0">
                <a:solidFill>
                  <a:srgbClr val="C00000"/>
                </a:solidFill>
                <a:latin typeface="Times New Roman" panose="02020603050405020304" pitchFamily="18" charset="0"/>
                <a:cs typeface="Times New Roman" panose="02020603050405020304" pitchFamily="18" charset="0"/>
              </a:rPr>
              <a:t>déclaration</a:t>
            </a:r>
            <a:r>
              <a:rPr lang="fr-FR" dirty="0" smtClean="0">
                <a:latin typeface="Times New Roman" panose="02020603050405020304" pitchFamily="18" charset="0"/>
                <a:cs typeface="Times New Roman" panose="02020603050405020304" pitchFamily="18" charset="0"/>
              </a:rPr>
              <a:t> » vient du latin déclaration, qui signifie « </a:t>
            </a:r>
            <a:r>
              <a:rPr lang="fr-FR" dirty="0" smtClean="0">
                <a:solidFill>
                  <a:srgbClr val="C00000"/>
                </a:solidFill>
                <a:latin typeface="Times New Roman" panose="02020603050405020304" pitchFamily="18" charset="0"/>
                <a:cs typeface="Times New Roman" panose="02020603050405020304" pitchFamily="18" charset="0"/>
              </a:rPr>
              <a:t>action de faire connaitre, de manifester</a:t>
            </a:r>
            <a:r>
              <a:rPr lang="fr-FR" dirty="0" smtClean="0">
                <a:latin typeface="Times New Roman" panose="02020603050405020304" pitchFamily="18" charset="0"/>
                <a:cs typeface="Times New Roman" panose="02020603050405020304" pitchFamily="18" charset="0"/>
              </a:rPr>
              <a:t> ». 13eme siècle. </a:t>
            </a:r>
          </a:p>
          <a:p>
            <a:pPr algn="just"/>
            <a:r>
              <a:rPr lang="fr-FR" dirty="0" smtClean="0">
                <a:latin typeface="Times New Roman" panose="02020603050405020304" pitchFamily="18" charset="0"/>
                <a:cs typeface="Times New Roman" panose="02020603050405020304" pitchFamily="18" charset="0"/>
              </a:rPr>
              <a:t>Déclaration : c’est rendre publique un fait et qui permettent de l’enregistrer. (déclaration de perte)</a:t>
            </a:r>
          </a:p>
          <a:p>
            <a:pPr algn="just"/>
            <a:r>
              <a:rPr lang="fr-FR" dirty="0" smtClean="0">
                <a:latin typeface="Times New Roman" panose="02020603050405020304" pitchFamily="18" charset="0"/>
                <a:cs typeface="Times New Roman" panose="02020603050405020304" pitchFamily="18" charset="0"/>
              </a:rPr>
              <a:t>Son objectif est de </a:t>
            </a:r>
            <a:r>
              <a:rPr lang="fr-FR" dirty="0" smtClean="0">
                <a:solidFill>
                  <a:srgbClr val="C00000"/>
                </a:solidFill>
                <a:latin typeface="Times New Roman" panose="02020603050405020304" pitchFamily="18" charset="0"/>
                <a:cs typeface="Times New Roman" panose="02020603050405020304" pitchFamily="18" charset="0"/>
              </a:rPr>
              <a:t>fixer des droits </a:t>
            </a:r>
            <a:r>
              <a:rPr lang="fr-FR" dirty="0" smtClean="0">
                <a:latin typeface="Times New Roman" panose="02020603050405020304" pitchFamily="18" charset="0"/>
                <a:cs typeface="Times New Roman" panose="02020603050405020304" pitchFamily="18" charset="0"/>
              </a:rPr>
              <a:t>et </a:t>
            </a:r>
            <a:r>
              <a:rPr lang="fr-FR" dirty="0" smtClean="0">
                <a:solidFill>
                  <a:srgbClr val="C00000"/>
                </a:solidFill>
                <a:latin typeface="Times New Roman" panose="02020603050405020304" pitchFamily="18" charset="0"/>
                <a:cs typeface="Times New Roman" panose="02020603050405020304" pitchFamily="18" charset="0"/>
              </a:rPr>
              <a:t>des devoirs </a:t>
            </a:r>
            <a:r>
              <a:rPr lang="fr-FR" dirty="0" smtClean="0">
                <a:latin typeface="Times New Roman" panose="02020603050405020304" pitchFamily="18" charset="0"/>
                <a:cs typeface="Times New Roman" panose="02020603050405020304" pitchFamily="18" charset="0"/>
              </a:rPr>
              <a:t>de manière claire et d’éviter les malentendus. Passer une information à un fait public et reconnu. </a:t>
            </a:r>
            <a:endParaRPr lang="fr-F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7509360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ype de bois">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TM03090434[[fn=Type de bois]]</Template>
  <TotalTime>281</TotalTime>
  <Words>1654</Words>
  <Application>Microsoft Office PowerPoint</Application>
  <PresentationFormat>Grand écran</PresentationFormat>
  <Paragraphs>116</Paragraphs>
  <Slides>19</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19</vt:i4>
      </vt:variant>
    </vt:vector>
  </HeadingPairs>
  <TitlesOfParts>
    <vt:vector size="24" baseType="lpstr">
      <vt:lpstr>Rockwell</vt:lpstr>
      <vt:lpstr>Rockwell Condensed</vt:lpstr>
      <vt:lpstr>Times New Roman</vt:lpstr>
      <vt:lpstr>Wingdings</vt:lpstr>
      <vt:lpstr>Type de bois</vt:lpstr>
      <vt:lpstr>Définition des concepts fondamentaux des droits de l’homme  </vt:lpstr>
      <vt:lpstr>Objectifs du cours </vt:lpstr>
      <vt:lpstr>Droit </vt:lpstr>
      <vt:lpstr>Les droits de l’homme</vt:lpstr>
      <vt:lpstr>Obligation</vt:lpstr>
      <vt:lpstr>Liberté </vt:lpstr>
      <vt:lpstr>Présentation PowerPoint</vt:lpstr>
      <vt:lpstr>Engagement </vt:lpstr>
      <vt:lpstr>Déclaration </vt:lpstr>
      <vt:lpstr>traité</vt:lpstr>
      <vt:lpstr>Un accord </vt:lpstr>
      <vt:lpstr>Pacte</vt:lpstr>
      <vt:lpstr>Convention</vt:lpstr>
      <vt:lpstr>Charte</vt:lpstr>
      <vt:lpstr>Protocole</vt:lpstr>
      <vt:lpstr>Actes </vt:lpstr>
      <vt:lpstr>Communiqué</vt:lpstr>
      <vt:lpstr>CHEQUE</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Définition des concepts fondamentaux des droits de l’homme</dc:title>
  <dc:creator>ATLAS PC</dc:creator>
  <cp:lastModifiedBy>ATLAS PC</cp:lastModifiedBy>
  <cp:revision>40</cp:revision>
  <dcterms:created xsi:type="dcterms:W3CDTF">2025-11-28T12:26:09Z</dcterms:created>
  <dcterms:modified xsi:type="dcterms:W3CDTF">2025-11-28T17:10:36Z</dcterms:modified>
</cp:coreProperties>
</file>