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11/29/2025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23A1CC3-2375-41D4-9E03-427CAF2A4C1A}" type="datetimeFigureOut">
              <a:rPr lang="en-US" dirty="0"/>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FF16868-8199-4C2C-A5B1-63AEE139F88E}" type="datetimeFigureOut">
              <a:rPr lang="en-US" dirty="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D9FF7F-6988-44CC-821B-644E70CD2F73}" type="datetimeFigureOut">
              <a:rPr lang="en-US" dirty="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C12C299-16B2-4475-990D-751901EACC14}" type="datetimeFigureOut">
              <a:rPr lang="en-US" dirty="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11/29/2025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11/29/2025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34E6425-0181-43F2-84FC-787E803FD2F8}" type="datetimeFigureOut">
              <a:rPr lang="en-US" dirty="0"/>
              <a:t>11/29/2025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11/29/2025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11/29/2025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11/29/2025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6E86A4C-8E40-4F87-A4F0-01A0687C5742}" type="datetimeFigureOut">
              <a:rPr lang="en-US" dirty="0"/>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smtClean="0"/>
              <a:t>Cliquez sur l'icône pour ajouter une image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5E72C73-2D91-4E12-BA25-F0AA0C03599B}" type="datetimeFigureOut">
              <a:rPr lang="en-US" dirty="0"/>
              <a:t>11/29/2025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11/29/2025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54955" y="2099733"/>
            <a:ext cx="9164702" cy="2677648"/>
          </a:xfrm>
        </p:spPr>
        <p:txBody>
          <a:bodyPr/>
          <a:lstStyle/>
          <a:p>
            <a:r>
              <a:rPr lang="fr-FR" sz="3600" b="1" dirty="0" smtClean="0"/>
              <a:t>Approches sociologiques de certaines questions relatives aux droits de l’homme</a:t>
            </a:r>
            <a:endParaRPr lang="fr-FR" sz="3600" b="1" dirty="0"/>
          </a:p>
        </p:txBody>
      </p:sp>
      <p:sp>
        <p:nvSpPr>
          <p:cNvPr id="3" name="Sous-titre 2"/>
          <p:cNvSpPr>
            <a:spLocks noGrp="1"/>
          </p:cNvSpPr>
          <p:nvPr>
            <p:ph type="subTitle" idx="1"/>
          </p:nvPr>
        </p:nvSpPr>
        <p:spPr>
          <a:xfrm>
            <a:off x="2827000" y="5156203"/>
            <a:ext cx="8825658" cy="861420"/>
          </a:xfrm>
        </p:spPr>
        <p:txBody>
          <a:bodyPr/>
          <a:lstStyle/>
          <a:p>
            <a:endParaRPr lang="fr-FR" dirty="0" smtClean="0"/>
          </a:p>
          <a:p>
            <a:r>
              <a:rPr lang="fr-FR" dirty="0"/>
              <a:t> </a:t>
            </a:r>
            <a:r>
              <a:rPr lang="fr-FR" dirty="0" smtClean="0"/>
              <a:t>                                                                                             </a:t>
            </a:r>
            <a:r>
              <a:rPr lang="fr-FR" b="1" dirty="0" smtClean="0"/>
              <a:t>Cours : 06</a:t>
            </a:r>
            <a:endParaRPr lang="fr-FR" b="1" dirty="0"/>
          </a:p>
        </p:txBody>
      </p:sp>
    </p:spTree>
    <p:extLst>
      <p:ext uri="{BB962C8B-B14F-4D97-AF65-F5344CB8AC3E}">
        <p14:creationId xmlns:p14="http://schemas.microsoft.com/office/powerpoint/2010/main" val="2551517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latin typeface="Times New Roman" panose="02020603050405020304" pitchFamily="18" charset="0"/>
                <a:cs typeface="Times New Roman" panose="02020603050405020304" pitchFamily="18" charset="0"/>
              </a:rPr>
              <a:t>7-Discrimination raciale et ethnique</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p:txBody>
          <a:bodyPr/>
          <a:lstStyle/>
          <a:p>
            <a:r>
              <a:rPr lang="fr-FR" dirty="0" smtClean="0">
                <a:solidFill>
                  <a:schemeClr val="tx1"/>
                </a:solidFill>
                <a:latin typeface="Times New Roman" panose="02020603050405020304" pitchFamily="18" charset="0"/>
                <a:cs typeface="Times New Roman" panose="02020603050405020304" pitchFamily="18" charset="0"/>
              </a:rPr>
              <a:t>Malgré les conventions internationales, le racisme et les discriminations persistent.</a:t>
            </a:r>
          </a:p>
          <a:p>
            <a:r>
              <a:rPr lang="fr-FR" dirty="0">
                <a:solidFill>
                  <a:schemeClr val="tx1"/>
                </a:solidFill>
                <a:latin typeface="Times New Roman" panose="02020603050405020304" pitchFamily="18" charset="0"/>
                <a:cs typeface="Times New Roman" panose="02020603050405020304" pitchFamily="18" charset="0"/>
              </a:rPr>
              <a:t>La société produits et reproduit les inégalités</a:t>
            </a:r>
            <a:r>
              <a:rPr lang="fr-FR" dirty="0" smtClean="0">
                <a:solidFill>
                  <a:schemeClr val="tx1"/>
                </a:solidFill>
                <a:latin typeface="Times New Roman" panose="02020603050405020304" pitchFamily="18" charset="0"/>
                <a:cs typeface="Times New Roman" panose="02020603050405020304" pitchFamily="18" charset="0"/>
              </a:rPr>
              <a:t>.. </a:t>
            </a:r>
          </a:p>
          <a:p>
            <a:pPr marL="0" indent="0">
              <a:buNone/>
            </a:pPr>
            <a:r>
              <a:rPr lang="fr-FR" b="1" dirty="0" smtClean="0">
                <a:solidFill>
                  <a:schemeClr val="tx1"/>
                </a:solidFill>
                <a:latin typeface="Times New Roman" panose="02020603050405020304" pitchFamily="18" charset="0"/>
                <a:cs typeface="Times New Roman" panose="02020603050405020304" pitchFamily="18" charset="0"/>
              </a:rPr>
              <a:t>Exemples: </a:t>
            </a:r>
          </a:p>
          <a:p>
            <a:pPr marL="0" indent="0">
              <a:buNone/>
            </a:pPr>
            <a:r>
              <a:rPr lang="fr-FR" dirty="0" smtClean="0">
                <a:solidFill>
                  <a:schemeClr val="tx1"/>
                </a:solidFill>
                <a:latin typeface="Times New Roman" panose="02020603050405020304" pitchFamily="18" charset="0"/>
                <a:cs typeface="Times New Roman" panose="02020603050405020304" pitchFamily="18" charset="0"/>
              </a:rPr>
              <a:t>-Refuser d’inscrire </a:t>
            </a:r>
            <a:r>
              <a:rPr lang="fr-FR" dirty="0">
                <a:solidFill>
                  <a:schemeClr val="tx1"/>
                </a:solidFill>
                <a:latin typeface="Times New Roman" panose="02020603050405020304" pitchFamily="18" charset="0"/>
                <a:cs typeface="Times New Roman" panose="02020603050405020304" pitchFamily="18" charset="0"/>
              </a:rPr>
              <a:t>les élèves de </a:t>
            </a:r>
            <a:r>
              <a:rPr lang="fr-FR" dirty="0" smtClean="0">
                <a:solidFill>
                  <a:schemeClr val="tx1"/>
                </a:solidFill>
                <a:latin typeface="Times New Roman" panose="02020603050405020304" pitchFamily="18" charset="0"/>
                <a:cs typeface="Times New Roman" panose="02020603050405020304" pitchFamily="18" charset="0"/>
              </a:rPr>
              <a:t>l’école car ils sont </a:t>
            </a:r>
            <a:r>
              <a:rPr lang="fr-FR" dirty="0">
                <a:solidFill>
                  <a:schemeClr val="tx1"/>
                </a:solidFill>
                <a:latin typeface="Times New Roman" panose="02020603050405020304" pitchFamily="18" charset="0"/>
                <a:cs typeface="Times New Roman" panose="02020603050405020304" pitchFamily="18" charset="0"/>
              </a:rPr>
              <a:t>musulmans dans une société </a:t>
            </a:r>
            <a:r>
              <a:rPr lang="fr-FR" dirty="0" smtClean="0">
                <a:solidFill>
                  <a:schemeClr val="tx1"/>
                </a:solidFill>
                <a:latin typeface="Times New Roman" panose="02020603050405020304" pitchFamily="18" charset="0"/>
                <a:cs typeface="Times New Roman" panose="02020603050405020304" pitchFamily="18" charset="0"/>
              </a:rPr>
              <a:t>occidentale.</a:t>
            </a:r>
          </a:p>
          <a:p>
            <a:pPr marL="0" indent="0">
              <a:buNone/>
            </a:pPr>
            <a:r>
              <a:rPr lang="fr-FR" dirty="0" smtClean="0">
                <a:solidFill>
                  <a:schemeClr val="tx1"/>
                </a:solidFill>
                <a:latin typeface="Times New Roman" panose="02020603050405020304" pitchFamily="18" charset="0"/>
                <a:cs typeface="Times New Roman" panose="02020603050405020304" pitchFamily="18" charset="0"/>
              </a:rPr>
              <a:t>-Refuser </a:t>
            </a:r>
            <a:r>
              <a:rPr lang="fr-FR" dirty="0">
                <a:solidFill>
                  <a:schemeClr val="tx1"/>
                </a:solidFill>
                <a:latin typeface="Times New Roman" panose="02020603050405020304" pitchFamily="18" charset="0"/>
                <a:cs typeface="Times New Roman" panose="02020603050405020304" pitchFamily="18" charset="0"/>
              </a:rPr>
              <a:t>un emploi à cause de sa couleur de </a:t>
            </a:r>
            <a:r>
              <a:rPr lang="fr-FR" dirty="0" smtClean="0">
                <a:solidFill>
                  <a:schemeClr val="tx1"/>
                </a:solidFill>
                <a:latin typeface="Times New Roman" panose="02020603050405020304" pitchFamily="18" charset="0"/>
                <a:cs typeface="Times New Roman" panose="02020603050405020304" pitchFamily="18" charset="0"/>
              </a:rPr>
              <a:t>peau. </a:t>
            </a:r>
          </a:p>
          <a:p>
            <a:pPr marL="0" indent="0">
              <a:buNone/>
            </a:pPr>
            <a:r>
              <a:rPr lang="fr-FR" dirty="0" smtClean="0">
                <a:solidFill>
                  <a:schemeClr val="tx1"/>
                </a:solidFill>
                <a:latin typeface="Times New Roman" panose="02020603050405020304" pitchFamily="18" charset="0"/>
                <a:cs typeface="Times New Roman" panose="02020603050405020304" pitchFamily="18" charset="0"/>
              </a:rPr>
              <a:t>-Dire </a:t>
            </a:r>
            <a:r>
              <a:rPr lang="fr-FR" dirty="0">
                <a:solidFill>
                  <a:schemeClr val="tx1"/>
                </a:solidFill>
                <a:latin typeface="Times New Roman" panose="02020603050405020304" pitchFamily="18" charset="0"/>
                <a:cs typeface="Times New Roman" panose="02020603050405020304" pitchFamily="18" charset="0"/>
              </a:rPr>
              <a:t>des mots insultants </a:t>
            </a:r>
            <a:r>
              <a:rPr lang="fr-FR" dirty="0" smtClean="0">
                <a:solidFill>
                  <a:schemeClr val="tx1"/>
                </a:solidFill>
                <a:latin typeface="Times New Roman" panose="02020603050405020304" pitchFamily="18" charset="0"/>
                <a:cs typeface="Times New Roman" panose="02020603050405020304" pitchFamily="18" charset="0"/>
              </a:rPr>
              <a:t>à une personne par rapport à ces origines. </a:t>
            </a:r>
          </a:p>
          <a:p>
            <a:pPr marL="0" indent="0">
              <a:buNone/>
            </a:pPr>
            <a:r>
              <a:rPr lang="fr-FR" dirty="0" smtClean="0">
                <a:solidFill>
                  <a:schemeClr val="tx1"/>
                </a:solidFill>
                <a:latin typeface="Times New Roman" panose="02020603050405020304" pitchFamily="18" charset="0"/>
                <a:cs typeface="Times New Roman" panose="02020603050405020304" pitchFamily="18" charset="0"/>
              </a:rPr>
              <a:t>-La </a:t>
            </a:r>
            <a:r>
              <a:rPr lang="fr-FR" dirty="0">
                <a:solidFill>
                  <a:schemeClr val="tx1"/>
                </a:solidFill>
                <a:latin typeface="Times New Roman" panose="02020603050405020304" pitchFamily="18" charset="0"/>
                <a:cs typeface="Times New Roman" panose="02020603050405020304" pitchFamily="18" charset="0"/>
              </a:rPr>
              <a:t>police est </a:t>
            </a:r>
            <a:r>
              <a:rPr lang="fr-FR" dirty="0" smtClean="0">
                <a:solidFill>
                  <a:schemeClr val="tx1"/>
                </a:solidFill>
                <a:latin typeface="Times New Roman" panose="02020603050405020304" pitchFamily="18" charset="0"/>
                <a:cs typeface="Times New Roman" panose="02020603050405020304" pitchFamily="18" charset="0"/>
              </a:rPr>
              <a:t>moins </a:t>
            </a:r>
            <a:r>
              <a:rPr lang="fr-FR" dirty="0">
                <a:solidFill>
                  <a:schemeClr val="tx1"/>
                </a:solidFill>
                <a:latin typeface="Times New Roman" panose="02020603050405020304" pitchFamily="18" charset="0"/>
                <a:cs typeface="Times New Roman" panose="02020603050405020304" pitchFamily="18" charset="0"/>
              </a:rPr>
              <a:t>tolérant avec </a:t>
            </a:r>
            <a:r>
              <a:rPr lang="fr-FR" dirty="0" smtClean="0">
                <a:solidFill>
                  <a:schemeClr val="tx1"/>
                </a:solidFill>
                <a:latin typeface="Times New Roman" panose="02020603050405020304" pitchFamily="18" charset="0"/>
                <a:cs typeface="Times New Roman" panose="02020603050405020304" pitchFamily="18" charset="0"/>
              </a:rPr>
              <a:t>les étrangers.</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3939398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r>
              <a:rPr lang="fr-FR" sz="3200" b="1" dirty="0" smtClean="0">
                <a:latin typeface="Times New Roman" panose="02020603050405020304" pitchFamily="18" charset="0"/>
                <a:cs typeface="Times New Roman" panose="02020603050405020304" pitchFamily="18" charset="0"/>
              </a:rPr>
              <a:t>Conclusion</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154954" y="2760254"/>
            <a:ext cx="8825659" cy="3758111"/>
          </a:xfrm>
        </p:spPr>
        <p:txBody>
          <a:bodyPr/>
          <a:lstStyle/>
          <a:p>
            <a:pPr algn="just">
              <a:lnSpc>
                <a:spcPct val="150000"/>
              </a:lnSpc>
            </a:pPr>
            <a:r>
              <a:rPr lang="fr-FR" dirty="0" smtClean="0">
                <a:solidFill>
                  <a:schemeClr val="tx1"/>
                </a:solidFill>
                <a:latin typeface="Times New Roman" panose="02020603050405020304" pitchFamily="18" charset="0"/>
                <a:cs typeface="Times New Roman" panose="02020603050405020304" pitchFamily="18" charset="0"/>
              </a:rPr>
              <a:t>L’approche sociologique des droits de l’homme révèle que leur mise en œuvre dépend fortement du contexte </a:t>
            </a:r>
            <a:r>
              <a:rPr lang="fr-FR" b="1" dirty="0" smtClean="0">
                <a:solidFill>
                  <a:schemeClr val="tx1"/>
                </a:solidFill>
                <a:latin typeface="Times New Roman" panose="02020603050405020304" pitchFamily="18" charset="0"/>
                <a:cs typeface="Times New Roman" panose="02020603050405020304" pitchFamily="18" charset="0"/>
              </a:rPr>
              <a:t>social </a:t>
            </a:r>
            <a:r>
              <a:rPr lang="fr-FR" dirty="0" smtClean="0">
                <a:solidFill>
                  <a:schemeClr val="tx1"/>
                </a:solidFill>
                <a:latin typeface="Times New Roman" panose="02020603050405020304" pitchFamily="18" charset="0"/>
                <a:cs typeface="Times New Roman" panose="02020603050405020304" pitchFamily="18" charset="0"/>
              </a:rPr>
              <a:t>et </a:t>
            </a:r>
            <a:r>
              <a:rPr lang="fr-FR" b="1" dirty="0" smtClean="0">
                <a:solidFill>
                  <a:schemeClr val="tx1"/>
                </a:solidFill>
                <a:latin typeface="Times New Roman" panose="02020603050405020304" pitchFamily="18" charset="0"/>
                <a:cs typeface="Times New Roman" panose="02020603050405020304" pitchFamily="18" charset="0"/>
              </a:rPr>
              <a:t>culturel</a:t>
            </a:r>
            <a:r>
              <a:rPr lang="fr-FR" dirty="0" smtClean="0">
                <a:solidFill>
                  <a:schemeClr val="tx1"/>
                </a:solidFill>
                <a:latin typeface="Times New Roman" panose="02020603050405020304" pitchFamily="18" charset="0"/>
                <a:cs typeface="Times New Roman" panose="02020603050405020304" pitchFamily="18" charset="0"/>
              </a:rPr>
              <a:t>. </a:t>
            </a:r>
          </a:p>
          <a:p>
            <a:pPr algn="just">
              <a:lnSpc>
                <a:spcPct val="150000"/>
              </a:lnSpc>
            </a:pPr>
            <a:r>
              <a:rPr lang="fr-FR" dirty="0">
                <a:solidFill>
                  <a:schemeClr val="tx1"/>
                </a:solidFill>
                <a:latin typeface="Times New Roman" panose="02020603050405020304" pitchFamily="18" charset="0"/>
                <a:cs typeface="Times New Roman" panose="02020603050405020304" pitchFamily="18" charset="0"/>
              </a:rPr>
              <a:t>Du point de vue sociologique, il ne </a:t>
            </a:r>
            <a:r>
              <a:rPr lang="fr-FR" dirty="0" smtClean="0">
                <a:solidFill>
                  <a:schemeClr val="tx1"/>
                </a:solidFill>
                <a:latin typeface="Times New Roman" panose="02020603050405020304" pitchFamily="18" charset="0"/>
                <a:cs typeface="Times New Roman" panose="02020603050405020304" pitchFamily="18" charset="0"/>
              </a:rPr>
              <a:t>s’agit </a:t>
            </a:r>
            <a:r>
              <a:rPr lang="fr-FR" dirty="0">
                <a:solidFill>
                  <a:schemeClr val="tx1"/>
                </a:solidFill>
                <a:latin typeface="Times New Roman" panose="02020603050405020304" pitchFamily="18" charset="0"/>
                <a:cs typeface="Times New Roman" panose="02020603050405020304" pitchFamily="18" charset="0"/>
              </a:rPr>
              <a:t>pas seulement </a:t>
            </a:r>
            <a:r>
              <a:rPr lang="fr-FR" dirty="0" smtClean="0">
                <a:solidFill>
                  <a:schemeClr val="tx1"/>
                </a:solidFill>
                <a:latin typeface="Times New Roman" panose="02020603050405020304" pitchFamily="18" charset="0"/>
                <a:cs typeface="Times New Roman" panose="02020603050405020304" pitchFamily="18" charset="0"/>
              </a:rPr>
              <a:t>d’étudier </a:t>
            </a:r>
            <a:r>
              <a:rPr lang="fr-FR" dirty="0">
                <a:solidFill>
                  <a:schemeClr val="tx1"/>
                </a:solidFill>
                <a:latin typeface="Times New Roman" panose="02020603050405020304" pitchFamily="18" charset="0"/>
                <a:cs typeface="Times New Roman" panose="02020603050405020304" pitchFamily="18" charset="0"/>
              </a:rPr>
              <a:t>ce que disent les textes </a:t>
            </a:r>
            <a:r>
              <a:rPr lang="fr-FR" dirty="0" smtClean="0">
                <a:solidFill>
                  <a:schemeClr val="tx1"/>
                </a:solidFill>
                <a:latin typeface="Times New Roman" panose="02020603050405020304" pitchFamily="18" charset="0"/>
                <a:cs typeface="Times New Roman" panose="02020603050405020304" pitchFamily="18" charset="0"/>
              </a:rPr>
              <a:t>juridiques</a:t>
            </a:r>
            <a:r>
              <a:rPr lang="fr-FR" dirty="0">
                <a:solidFill>
                  <a:schemeClr val="tx1"/>
                </a:solidFill>
                <a:latin typeface="Times New Roman" panose="02020603050405020304" pitchFamily="18" charset="0"/>
                <a:cs typeface="Times New Roman" panose="02020603050405020304" pitchFamily="18" charset="0"/>
              </a:rPr>
              <a:t>, mais </a:t>
            </a:r>
            <a:r>
              <a:rPr lang="fr-FR" dirty="0">
                <a:solidFill>
                  <a:srgbClr val="C00000"/>
                </a:solidFill>
                <a:latin typeface="Times New Roman" panose="02020603050405020304" pitchFamily="18" charset="0"/>
                <a:cs typeface="Times New Roman" panose="02020603050405020304" pitchFamily="18" charset="0"/>
              </a:rPr>
              <a:t>comment la société vie traduit ou parfois contredit ses </a:t>
            </a:r>
            <a:r>
              <a:rPr lang="fr-FR" dirty="0" smtClean="0">
                <a:solidFill>
                  <a:srgbClr val="C00000"/>
                </a:solidFill>
                <a:latin typeface="Times New Roman" panose="02020603050405020304" pitchFamily="18" charset="0"/>
                <a:cs typeface="Times New Roman" panose="02020603050405020304" pitchFamily="18" charset="0"/>
              </a:rPr>
              <a:t>droits</a:t>
            </a:r>
            <a:r>
              <a:rPr lang="fr-FR" dirty="0" smtClean="0">
                <a:solidFill>
                  <a:schemeClr val="tx1"/>
                </a:solidFill>
                <a:latin typeface="Times New Roman" panose="02020603050405020304" pitchFamily="18" charset="0"/>
                <a:cs typeface="Times New Roman" panose="02020603050405020304" pitchFamily="18" charset="0"/>
              </a:rPr>
              <a:t>. </a:t>
            </a:r>
          </a:p>
          <a:p>
            <a:pPr algn="just">
              <a:lnSpc>
                <a:spcPct val="150000"/>
              </a:lnSpc>
            </a:pPr>
            <a:r>
              <a:rPr lang="fr-FR" dirty="0">
                <a:solidFill>
                  <a:schemeClr val="tx1"/>
                </a:solidFill>
                <a:latin typeface="Times New Roman" panose="02020603050405020304" pitchFamily="18" charset="0"/>
                <a:cs typeface="Times New Roman" panose="02020603050405020304" pitchFamily="18" charset="0"/>
              </a:rPr>
              <a:t>Les lois existent mais dépendent </a:t>
            </a:r>
            <a:r>
              <a:rPr lang="fr-FR" dirty="0" smtClean="0">
                <a:solidFill>
                  <a:schemeClr val="tx1"/>
                </a:solidFill>
                <a:latin typeface="Times New Roman" panose="02020603050405020304" pitchFamily="18" charset="0"/>
                <a:cs typeface="Times New Roman" panose="02020603050405020304" pitchFamily="18" charset="0"/>
              </a:rPr>
              <a:t>: de </a:t>
            </a:r>
            <a:r>
              <a:rPr lang="fr-FR" i="1" dirty="0">
                <a:solidFill>
                  <a:schemeClr val="tx1"/>
                </a:solidFill>
                <a:latin typeface="Times New Roman" panose="02020603050405020304" pitchFamily="18" charset="0"/>
                <a:cs typeface="Times New Roman" panose="02020603050405020304" pitchFamily="18" charset="0"/>
              </a:rPr>
              <a:t>la mentalité des sociétés</a:t>
            </a:r>
            <a:r>
              <a:rPr lang="fr-FR" dirty="0">
                <a:solidFill>
                  <a:schemeClr val="tx1"/>
                </a:solidFill>
                <a:latin typeface="Times New Roman" panose="02020603050405020304" pitchFamily="18" charset="0"/>
                <a:cs typeface="Times New Roman" panose="02020603050405020304" pitchFamily="18" charset="0"/>
              </a:rPr>
              <a:t>, </a:t>
            </a:r>
            <a:r>
              <a:rPr lang="fr-FR" i="1" dirty="0">
                <a:solidFill>
                  <a:schemeClr val="tx1"/>
                </a:solidFill>
                <a:latin typeface="Times New Roman" panose="02020603050405020304" pitchFamily="18" charset="0"/>
                <a:cs typeface="Times New Roman" panose="02020603050405020304" pitchFamily="18" charset="0"/>
              </a:rPr>
              <a:t>des rapports de pouvoir </a:t>
            </a:r>
            <a:r>
              <a:rPr lang="fr-FR" dirty="0">
                <a:solidFill>
                  <a:schemeClr val="tx1"/>
                </a:solidFill>
                <a:latin typeface="Times New Roman" panose="02020603050405020304" pitchFamily="18" charset="0"/>
                <a:cs typeface="Times New Roman" panose="02020603050405020304" pitchFamily="18" charset="0"/>
              </a:rPr>
              <a:t>et </a:t>
            </a:r>
            <a:r>
              <a:rPr lang="fr-FR" i="1" dirty="0">
                <a:solidFill>
                  <a:schemeClr val="tx1"/>
                </a:solidFill>
                <a:latin typeface="Times New Roman" panose="02020603050405020304" pitchFamily="18" charset="0"/>
                <a:cs typeface="Times New Roman" panose="02020603050405020304" pitchFamily="18" charset="0"/>
              </a:rPr>
              <a:t>des transformations sociales en </a:t>
            </a:r>
            <a:r>
              <a:rPr lang="fr-FR" i="1" dirty="0" smtClean="0">
                <a:solidFill>
                  <a:schemeClr val="tx1"/>
                </a:solidFill>
                <a:latin typeface="Times New Roman" panose="02020603050405020304" pitchFamily="18" charset="0"/>
                <a:cs typeface="Times New Roman" panose="02020603050405020304" pitchFamily="18" charset="0"/>
              </a:rPr>
              <a:t>cours</a:t>
            </a:r>
            <a:r>
              <a:rPr lang="fr-FR" dirty="0" smtClean="0">
                <a:solidFill>
                  <a:schemeClr val="tx1"/>
                </a:solidFill>
                <a:latin typeface="Times New Roman" panose="02020603050405020304" pitchFamily="18" charset="0"/>
                <a:cs typeface="Times New Roman" panose="02020603050405020304" pitchFamily="18" charset="0"/>
              </a:rPr>
              <a:t>. </a:t>
            </a:r>
          </a:p>
          <a:p>
            <a:pPr marL="0" indent="0" algn="just">
              <a:lnSpc>
                <a:spcPct val="150000"/>
              </a:lnSpc>
              <a:buNone/>
            </a:pPr>
            <a:endParaRPr lang="fr-FR" dirty="0" smtClean="0">
              <a:solidFill>
                <a:schemeClr val="tx1"/>
              </a:solidFill>
              <a:latin typeface="Times New Roman" panose="02020603050405020304" pitchFamily="18" charset="0"/>
              <a:cs typeface="Times New Roman" panose="02020603050405020304" pitchFamily="18" charset="0"/>
            </a:endParaRPr>
          </a:p>
          <a:p>
            <a:pPr marL="0" indent="0" algn="just">
              <a:lnSpc>
                <a:spcPct val="150000"/>
              </a:lnSpc>
              <a:buNone/>
            </a:pPr>
            <a:endParaRPr lang="fr-FR" dirty="0" smtClean="0">
              <a:solidFill>
                <a:schemeClr val="tx1"/>
              </a:solidFill>
              <a:latin typeface="Times New Roman" panose="02020603050405020304" pitchFamily="18" charset="0"/>
              <a:cs typeface="Times New Roman" panose="02020603050405020304" pitchFamily="18" charset="0"/>
            </a:endParaRPr>
          </a:p>
          <a:p>
            <a:pPr algn="just">
              <a:lnSpc>
                <a:spcPct val="150000"/>
              </a:lnSpc>
            </a:pPr>
            <a:endParaRPr lang="fr-F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55321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p:cNvPicPr>
            <a:picLocks noGrp="1" noChangeAspect="1"/>
          </p:cNvPicPr>
          <p:nvPr>
            <p:ph idx="1"/>
          </p:nvPr>
        </p:nvPicPr>
        <p:blipFill>
          <a:blip r:embed="rId2"/>
          <a:stretch>
            <a:fillRect/>
          </a:stretch>
        </p:blipFill>
        <p:spPr>
          <a:xfrm>
            <a:off x="2213046" y="2455817"/>
            <a:ext cx="7571035" cy="3383280"/>
          </a:xfrm>
          <a:prstGeom prst="rect">
            <a:avLst/>
          </a:prstGeom>
        </p:spPr>
      </p:pic>
    </p:spTree>
    <p:extLst>
      <p:ext uri="{BB962C8B-B14F-4D97-AF65-F5344CB8AC3E}">
        <p14:creationId xmlns:p14="http://schemas.microsoft.com/office/powerpoint/2010/main" val="762422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7076" y="686285"/>
            <a:ext cx="8761413" cy="1155578"/>
          </a:xfrm>
        </p:spPr>
        <p:txBody>
          <a:bodyPr/>
          <a:lstStyle/>
          <a:p>
            <a:r>
              <a:rPr lang="fr-FR" sz="2800" b="1" dirty="0" smtClean="0"/>
              <a:t>La différence entre Approche et Analyse sociologique</a:t>
            </a:r>
            <a:endParaRPr lang="fr-FR" sz="2800" b="1" dirty="0"/>
          </a:p>
        </p:txBody>
      </p:sp>
      <p:sp>
        <p:nvSpPr>
          <p:cNvPr id="3" name="Espace réservé du contenu 2"/>
          <p:cNvSpPr>
            <a:spLocks noGrp="1"/>
          </p:cNvSpPr>
          <p:nvPr>
            <p:ph idx="1"/>
          </p:nvPr>
        </p:nvSpPr>
        <p:spPr/>
        <p:txBody>
          <a:bodyPr>
            <a:normAutofit lnSpcReduction="10000"/>
          </a:bodyPr>
          <a:lstStyle/>
          <a:p>
            <a:r>
              <a:rPr lang="fr-FR" b="1" dirty="0" smtClean="0">
                <a:solidFill>
                  <a:srgbClr val="C00000"/>
                </a:solidFill>
                <a:latin typeface="Times New Roman" panose="02020603050405020304" pitchFamily="18" charset="0"/>
                <a:cs typeface="Times New Roman" panose="02020603050405020304" pitchFamily="18" charset="0"/>
              </a:rPr>
              <a:t>Approche sociologique : </a:t>
            </a:r>
          </a:p>
          <a:p>
            <a:pPr marL="0" indent="0" algn="just">
              <a:lnSpc>
                <a:spcPct val="150000"/>
              </a:lnSpc>
              <a:buNone/>
            </a:pPr>
            <a:r>
              <a:rPr lang="fr-FR" dirty="0" smtClean="0">
                <a:solidFill>
                  <a:schemeClr val="tx1"/>
                </a:solidFill>
                <a:latin typeface="Times New Roman" panose="02020603050405020304" pitchFamily="18" charset="0"/>
                <a:cs typeface="Times New Roman" panose="02020603050405020304" pitchFamily="18" charset="0"/>
              </a:rPr>
              <a:t>Le mot « approche » désigne </a:t>
            </a:r>
            <a:r>
              <a:rPr lang="fr-FR" dirty="0" smtClean="0">
                <a:solidFill>
                  <a:srgbClr val="C00000"/>
                </a:solidFill>
                <a:latin typeface="Times New Roman" panose="02020603050405020304" pitchFamily="18" charset="0"/>
                <a:cs typeface="Times New Roman" panose="02020603050405020304" pitchFamily="18" charset="0"/>
              </a:rPr>
              <a:t>une manière d’aborder un sujet</a:t>
            </a:r>
            <a:r>
              <a:rPr lang="fr-FR" dirty="0" smtClean="0">
                <a:solidFill>
                  <a:schemeClr val="tx1"/>
                </a:solidFill>
                <a:latin typeface="Times New Roman" panose="02020603050405020304" pitchFamily="18" charset="0"/>
                <a:cs typeface="Times New Roman" panose="02020603050405020304" pitchFamily="18" charset="0"/>
              </a:rPr>
              <a:t>, </a:t>
            </a:r>
            <a:r>
              <a:rPr lang="fr-FR" dirty="0" smtClean="0">
                <a:solidFill>
                  <a:srgbClr val="C00000"/>
                </a:solidFill>
                <a:latin typeface="Times New Roman" panose="02020603050405020304" pitchFamily="18" charset="0"/>
                <a:cs typeface="Times New Roman" panose="02020603050405020304" pitchFamily="18" charset="0"/>
              </a:rPr>
              <a:t>un point de vue théorique </a:t>
            </a:r>
            <a:r>
              <a:rPr lang="fr-FR" dirty="0" smtClean="0">
                <a:solidFill>
                  <a:schemeClr val="tx1"/>
                </a:solidFill>
                <a:latin typeface="Times New Roman" panose="02020603050405020304" pitchFamily="18" charset="0"/>
                <a:cs typeface="Times New Roman" panose="02020603050405020304" pitchFamily="18" charset="0"/>
              </a:rPr>
              <a:t>ou </a:t>
            </a:r>
            <a:r>
              <a:rPr lang="fr-FR" dirty="0" smtClean="0">
                <a:solidFill>
                  <a:srgbClr val="C00000"/>
                </a:solidFill>
                <a:latin typeface="Times New Roman" panose="02020603050405020304" pitchFamily="18" charset="0"/>
                <a:cs typeface="Times New Roman" panose="02020603050405020304" pitchFamily="18" charset="0"/>
              </a:rPr>
              <a:t>une façon de comprendre un phénomène social</a:t>
            </a:r>
            <a:r>
              <a:rPr lang="fr-FR" dirty="0" smtClean="0">
                <a:solidFill>
                  <a:schemeClr val="tx1"/>
                </a:solidFill>
                <a:latin typeface="Times New Roman" panose="02020603050405020304" pitchFamily="18" charset="0"/>
                <a:cs typeface="Times New Roman" panose="02020603050405020304" pitchFamily="18" charset="0"/>
              </a:rPr>
              <a:t>. </a:t>
            </a:r>
            <a:endParaRPr lang="fr-FR" dirty="0">
              <a:solidFill>
                <a:schemeClr val="tx1"/>
              </a:solidFill>
              <a:latin typeface="Times New Roman" panose="02020603050405020304" pitchFamily="18" charset="0"/>
              <a:cs typeface="Times New Roman" panose="02020603050405020304" pitchFamily="18" charset="0"/>
            </a:endParaRPr>
          </a:p>
          <a:p>
            <a:pPr marL="0" indent="0" algn="just">
              <a:lnSpc>
                <a:spcPct val="150000"/>
              </a:lnSpc>
              <a:buNone/>
            </a:pPr>
            <a:r>
              <a:rPr lang="fr-FR" dirty="0" smtClean="0">
                <a:solidFill>
                  <a:schemeClr val="tx1"/>
                </a:solidFill>
                <a:latin typeface="Times New Roman" panose="02020603050405020304" pitchFamily="18" charset="0"/>
                <a:cs typeface="Times New Roman" panose="02020603050405020304" pitchFamily="18" charset="0"/>
              </a:rPr>
              <a:t>-Quand on parle de l’approche sociologique des droits de l’homme, cela signifie qu’on étudie les droits de l’homme </a:t>
            </a:r>
            <a:r>
              <a:rPr lang="fr-FR" dirty="0" smtClean="0">
                <a:solidFill>
                  <a:srgbClr val="C00000"/>
                </a:solidFill>
                <a:latin typeface="Times New Roman" panose="02020603050405020304" pitchFamily="18" charset="0"/>
                <a:cs typeface="Times New Roman" panose="02020603050405020304" pitchFamily="18" charset="0"/>
              </a:rPr>
              <a:t>à travers le regard du sociologue</a:t>
            </a:r>
            <a:r>
              <a:rPr lang="fr-FR" dirty="0" smtClean="0">
                <a:solidFill>
                  <a:schemeClr val="tx1"/>
                </a:solidFill>
                <a:latin typeface="Times New Roman" panose="02020603050405020304" pitchFamily="18" charset="0"/>
                <a:cs typeface="Times New Roman" panose="02020603050405020304" pitchFamily="18" charset="0"/>
              </a:rPr>
              <a:t>.   </a:t>
            </a:r>
          </a:p>
          <a:p>
            <a:pPr marL="0" indent="0" algn="just">
              <a:lnSpc>
                <a:spcPct val="150000"/>
              </a:lnSpc>
              <a:buNone/>
            </a:pPr>
            <a:r>
              <a:rPr lang="fr-FR" dirty="0">
                <a:solidFill>
                  <a:schemeClr val="tx1"/>
                </a:solidFill>
                <a:latin typeface="Times New Roman" panose="02020603050405020304" pitchFamily="18" charset="0"/>
                <a:cs typeface="Times New Roman" panose="02020603050405020304" pitchFamily="18" charset="0"/>
              </a:rPr>
              <a:t>	</a:t>
            </a:r>
            <a:r>
              <a:rPr lang="fr-FR" b="1" dirty="0" smtClean="0">
                <a:solidFill>
                  <a:schemeClr val="tx1"/>
                </a:solidFill>
                <a:latin typeface="Times New Roman" panose="02020603050405020304" pitchFamily="18" charset="0"/>
                <a:cs typeface="Times New Roman" panose="02020603050405020304" pitchFamily="18" charset="0"/>
              </a:rPr>
              <a:t>Par exemple: </a:t>
            </a:r>
            <a:r>
              <a:rPr lang="fr-FR" dirty="0" smtClean="0">
                <a:solidFill>
                  <a:schemeClr val="tx1"/>
                </a:solidFill>
                <a:latin typeface="Times New Roman" panose="02020603050405020304" pitchFamily="18" charset="0"/>
                <a:cs typeface="Times New Roman" panose="02020603050405020304" pitchFamily="18" charset="0"/>
              </a:rPr>
              <a:t>Comment les </a:t>
            </a:r>
            <a:r>
              <a:rPr lang="fr-FR" i="1" dirty="0" smtClean="0">
                <a:solidFill>
                  <a:schemeClr val="tx1"/>
                </a:solidFill>
                <a:latin typeface="Times New Roman" panose="02020603050405020304" pitchFamily="18" charset="0"/>
                <a:cs typeface="Times New Roman" panose="02020603050405020304" pitchFamily="18" charset="0"/>
              </a:rPr>
              <a:t>traditions</a:t>
            </a:r>
            <a:r>
              <a:rPr lang="fr-FR" dirty="0" smtClean="0">
                <a:solidFill>
                  <a:schemeClr val="tx1"/>
                </a:solidFill>
                <a:latin typeface="Times New Roman" panose="02020603050405020304" pitchFamily="18" charset="0"/>
                <a:cs typeface="Times New Roman" panose="02020603050405020304" pitchFamily="18" charset="0"/>
              </a:rPr>
              <a:t>, la </a:t>
            </a:r>
            <a:r>
              <a:rPr lang="fr-FR" i="1" dirty="0" smtClean="0">
                <a:solidFill>
                  <a:schemeClr val="tx1"/>
                </a:solidFill>
                <a:latin typeface="Times New Roman" panose="02020603050405020304" pitchFamily="18" charset="0"/>
                <a:cs typeface="Times New Roman" panose="02020603050405020304" pitchFamily="18" charset="0"/>
              </a:rPr>
              <a:t>religion</a:t>
            </a:r>
            <a:r>
              <a:rPr lang="fr-FR" dirty="0" smtClean="0">
                <a:solidFill>
                  <a:schemeClr val="tx1"/>
                </a:solidFill>
                <a:latin typeface="Times New Roman" panose="02020603050405020304" pitchFamily="18" charset="0"/>
                <a:cs typeface="Times New Roman" panose="02020603050405020304" pitchFamily="18" charset="0"/>
              </a:rPr>
              <a:t> ou la </a:t>
            </a:r>
            <a:r>
              <a:rPr lang="fr-FR" i="1" dirty="0" smtClean="0">
                <a:solidFill>
                  <a:schemeClr val="tx1"/>
                </a:solidFill>
                <a:latin typeface="Times New Roman" panose="02020603050405020304" pitchFamily="18" charset="0"/>
                <a:cs typeface="Times New Roman" panose="02020603050405020304" pitchFamily="18" charset="0"/>
              </a:rPr>
              <a:t>culture</a:t>
            </a:r>
            <a:r>
              <a:rPr lang="fr-FR" dirty="0" smtClean="0">
                <a:solidFill>
                  <a:schemeClr val="tx1"/>
                </a:solidFill>
                <a:latin typeface="Times New Roman" panose="02020603050405020304" pitchFamily="18" charset="0"/>
                <a:cs typeface="Times New Roman" panose="02020603050405020304" pitchFamily="18" charset="0"/>
              </a:rPr>
              <a:t>  (la société) influencent les droits des femmes, la liberté d’expression…etc. </a:t>
            </a:r>
          </a:p>
          <a:p>
            <a:pPr marL="0" indent="0" algn="ctr">
              <a:buNone/>
            </a:pPr>
            <a:r>
              <a:rPr lang="fr-FR" b="1" dirty="0" smtClean="0">
                <a:solidFill>
                  <a:schemeClr val="tx1"/>
                </a:solidFill>
                <a:latin typeface="Times New Roman" panose="02020603050405020304" pitchFamily="18" charset="0"/>
                <a:cs typeface="Times New Roman" panose="02020603050405020304" pitchFamily="18" charset="0"/>
              </a:rPr>
              <a:t>En résumé </a:t>
            </a:r>
            <a:r>
              <a:rPr lang="fr-FR" dirty="0" smtClean="0">
                <a:solidFill>
                  <a:schemeClr val="tx1"/>
                </a:solidFill>
                <a:latin typeface="Times New Roman" panose="02020603050405020304" pitchFamily="18" charset="0"/>
                <a:cs typeface="Times New Roman" panose="02020603050405020304" pitchFamily="18" charset="0"/>
              </a:rPr>
              <a:t>== Approche==== le cadre de réflexion</a:t>
            </a:r>
            <a:endParaRPr lang="fr-F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1718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154954" y="2364377"/>
            <a:ext cx="9569652" cy="3958046"/>
          </a:xfrm>
        </p:spPr>
        <p:txBody>
          <a:bodyPr/>
          <a:lstStyle/>
          <a:p>
            <a:r>
              <a:rPr lang="fr-FR" b="1" dirty="0" smtClean="0">
                <a:solidFill>
                  <a:srgbClr val="C00000"/>
                </a:solidFill>
                <a:latin typeface="Times New Roman" panose="02020603050405020304" pitchFamily="18" charset="0"/>
                <a:cs typeface="Times New Roman" panose="02020603050405020304" pitchFamily="18" charset="0"/>
              </a:rPr>
              <a:t>Analyse sociologique: </a:t>
            </a:r>
          </a:p>
          <a:p>
            <a:pPr marL="0" indent="0" algn="just">
              <a:buNone/>
            </a:pPr>
            <a:r>
              <a:rPr lang="fr-FR" dirty="0" smtClean="0">
                <a:solidFill>
                  <a:schemeClr val="tx1"/>
                </a:solidFill>
                <a:latin typeface="Times New Roman" panose="02020603050405020304" pitchFamily="18" charset="0"/>
                <a:cs typeface="Times New Roman" panose="02020603050405020304" pitchFamily="18" charset="0"/>
              </a:rPr>
              <a:t>Le mot « analyse » renvoie à un travail plus concret et approfondi sur un cas précis ou une problématique donnée. </a:t>
            </a:r>
          </a:p>
          <a:p>
            <a:pPr marL="0" indent="0" algn="just">
              <a:buNone/>
            </a:pPr>
            <a:r>
              <a:rPr lang="fr-FR" dirty="0">
                <a:solidFill>
                  <a:schemeClr val="tx1"/>
                </a:solidFill>
                <a:latin typeface="Times New Roman" panose="02020603050405020304" pitchFamily="18" charset="0"/>
                <a:cs typeface="Times New Roman" panose="02020603050405020304" pitchFamily="18" charset="0"/>
              </a:rPr>
              <a:t>	</a:t>
            </a:r>
            <a:r>
              <a:rPr lang="fr-FR" b="1" dirty="0" smtClean="0">
                <a:solidFill>
                  <a:schemeClr val="tx1"/>
                </a:solidFill>
                <a:latin typeface="Times New Roman" panose="02020603050405020304" pitchFamily="18" charset="0"/>
                <a:cs typeface="Times New Roman" panose="02020603050405020304" pitchFamily="18" charset="0"/>
              </a:rPr>
              <a:t>Par exemple </a:t>
            </a:r>
            <a:r>
              <a:rPr lang="fr-FR" dirty="0" smtClean="0">
                <a:solidFill>
                  <a:schemeClr val="tx1"/>
                </a:solidFill>
                <a:latin typeface="Times New Roman" panose="02020603050405020304" pitchFamily="18" charset="0"/>
                <a:cs typeface="Times New Roman" panose="02020603050405020304" pitchFamily="18" charset="0"/>
              </a:rPr>
              <a:t>: Pourquoi les femmes Algériennes ne peuvent pas accéder à certains emplois ou poste? </a:t>
            </a:r>
          </a:p>
          <a:p>
            <a:pPr marL="0" indent="0" algn="just">
              <a:buNone/>
            </a:pPr>
            <a:r>
              <a:rPr lang="fr-FR" dirty="0" smtClean="0">
                <a:solidFill>
                  <a:schemeClr val="tx1"/>
                </a:solidFill>
                <a:latin typeface="Times New Roman" panose="02020603050405020304" pitchFamily="18" charset="0"/>
                <a:cs typeface="Times New Roman" panose="02020603050405020304" pitchFamily="18" charset="0"/>
              </a:rPr>
              <a:t>Ici on mobilise des outils et de méthodes d’</a:t>
            </a:r>
            <a:r>
              <a:rPr lang="fr-FR" dirty="0" err="1" smtClean="0">
                <a:solidFill>
                  <a:schemeClr val="tx1"/>
                </a:solidFill>
                <a:latin typeface="Times New Roman" panose="02020603050405020304" pitchFamily="18" charset="0"/>
                <a:cs typeface="Times New Roman" panose="02020603050405020304" pitchFamily="18" charset="0"/>
              </a:rPr>
              <a:t>enquétes</a:t>
            </a:r>
            <a:r>
              <a:rPr lang="fr-FR" dirty="0" smtClean="0">
                <a:solidFill>
                  <a:schemeClr val="tx1"/>
                </a:solidFill>
                <a:latin typeface="Times New Roman" panose="02020603050405020304" pitchFamily="18" charset="0"/>
                <a:cs typeface="Times New Roman" panose="02020603050405020304" pitchFamily="18" charset="0"/>
              </a:rPr>
              <a:t> sociologique (statistiques/Entretien/Observation) pour comprendre le fonctionnement social concret. </a:t>
            </a:r>
          </a:p>
          <a:p>
            <a:pPr marL="0" indent="0" algn="ctr">
              <a:buNone/>
            </a:pPr>
            <a:r>
              <a:rPr lang="fr-FR" dirty="0">
                <a:solidFill>
                  <a:schemeClr val="tx1"/>
                </a:solidFill>
                <a:latin typeface="Times New Roman" panose="02020603050405020304" pitchFamily="18" charset="0"/>
                <a:cs typeface="Times New Roman" panose="02020603050405020304" pitchFamily="18" charset="0"/>
              </a:rPr>
              <a:t>	</a:t>
            </a:r>
            <a:r>
              <a:rPr lang="fr-FR" i="1" dirty="0" smtClean="0">
                <a:solidFill>
                  <a:schemeClr val="tx1"/>
                </a:solidFill>
                <a:latin typeface="Times New Roman" panose="02020603050405020304" pitchFamily="18" charset="0"/>
                <a:cs typeface="Times New Roman" panose="02020603050405020304" pitchFamily="18" charset="0"/>
              </a:rPr>
              <a:t>Etude détaillé d’un problème concret</a:t>
            </a:r>
          </a:p>
          <a:p>
            <a:pPr marL="0" indent="0">
              <a:buNone/>
            </a:pPr>
            <a:r>
              <a:rPr lang="fr-FR" b="1" dirty="0" smtClean="0">
                <a:solidFill>
                  <a:schemeClr val="tx1"/>
                </a:solidFill>
                <a:latin typeface="Times New Roman" panose="02020603050405020304" pitchFamily="18" charset="0"/>
                <a:cs typeface="Times New Roman" panose="02020603050405020304" pitchFamily="18" charset="0"/>
              </a:rPr>
              <a:t>En résumé</a:t>
            </a:r>
            <a:r>
              <a:rPr lang="fr-FR" dirty="0" smtClean="0">
                <a:solidFill>
                  <a:schemeClr val="tx1"/>
                </a:solidFill>
                <a:latin typeface="Times New Roman" panose="02020603050405020304" pitchFamily="18" charset="0"/>
                <a:cs typeface="Times New Roman" panose="02020603050405020304" pitchFamily="18" charset="0"/>
              </a:rPr>
              <a:t>=== l’analyse est l’étude approfondi d’un cas ou d’un problème</a:t>
            </a:r>
            <a:endParaRPr lang="fr-F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6464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anose="02020603050405020304" pitchFamily="18" charset="0"/>
                <a:cs typeface="Times New Roman" panose="02020603050405020304" pitchFamily="18" charset="0"/>
              </a:rPr>
              <a:t>Quelques questions les plus courantes des droits de l’homme</a:t>
            </a:r>
            <a:endParaRPr lang="fr-FR"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533777" y="2603499"/>
            <a:ext cx="9269206" cy="3849551"/>
          </a:xfrm>
        </p:spPr>
        <p:txBody>
          <a:bodyPr/>
          <a:lstStyle/>
          <a:p>
            <a:pPr marL="457200" lvl="1" indent="0" algn="just">
              <a:buNone/>
            </a:pPr>
            <a:r>
              <a:rPr lang="fr-FR" sz="2000" dirty="0" smtClean="0">
                <a:solidFill>
                  <a:schemeClr val="tx1"/>
                </a:solidFill>
                <a:latin typeface="Times New Roman" panose="02020603050405020304" pitchFamily="18" charset="0"/>
                <a:cs typeface="Times New Roman" panose="02020603050405020304" pitchFamily="18" charset="0"/>
              </a:rPr>
              <a:t>Les droits de l’homme sont souvent présentées comme des principes universel garantissant la </a:t>
            </a:r>
            <a:r>
              <a:rPr lang="fr-FR" sz="2000" dirty="0" smtClean="0">
                <a:solidFill>
                  <a:srgbClr val="C00000"/>
                </a:solidFill>
                <a:latin typeface="Times New Roman" panose="02020603050405020304" pitchFamily="18" charset="0"/>
                <a:cs typeface="Times New Roman" panose="02020603050405020304" pitchFamily="18" charset="0"/>
              </a:rPr>
              <a:t>dignité</a:t>
            </a:r>
            <a:r>
              <a:rPr lang="fr-FR" sz="2000" dirty="0" smtClean="0">
                <a:solidFill>
                  <a:schemeClr val="tx1"/>
                </a:solidFill>
                <a:latin typeface="Times New Roman" panose="02020603050405020304" pitchFamily="18" charset="0"/>
                <a:cs typeface="Times New Roman" panose="02020603050405020304" pitchFamily="18" charset="0"/>
              </a:rPr>
              <a:t>, la </a:t>
            </a:r>
            <a:r>
              <a:rPr lang="fr-FR" sz="2000" dirty="0" smtClean="0">
                <a:solidFill>
                  <a:srgbClr val="C00000"/>
                </a:solidFill>
                <a:latin typeface="Times New Roman" panose="02020603050405020304" pitchFamily="18" charset="0"/>
                <a:cs typeface="Times New Roman" panose="02020603050405020304" pitchFamily="18" charset="0"/>
              </a:rPr>
              <a:t>liberté</a:t>
            </a:r>
            <a:r>
              <a:rPr lang="fr-FR" sz="2000" dirty="0" smtClean="0">
                <a:solidFill>
                  <a:schemeClr val="tx1"/>
                </a:solidFill>
                <a:latin typeface="Times New Roman" panose="02020603050405020304" pitchFamily="18" charset="0"/>
                <a:cs typeface="Times New Roman" panose="02020603050405020304" pitchFamily="18" charset="0"/>
              </a:rPr>
              <a:t> et l’</a:t>
            </a:r>
            <a:r>
              <a:rPr lang="fr-FR" sz="2000" dirty="0" smtClean="0">
                <a:solidFill>
                  <a:srgbClr val="C00000"/>
                </a:solidFill>
                <a:latin typeface="Times New Roman" panose="02020603050405020304" pitchFamily="18" charset="0"/>
                <a:cs typeface="Times New Roman" panose="02020603050405020304" pitchFamily="18" charset="0"/>
              </a:rPr>
              <a:t>égalité</a:t>
            </a:r>
            <a:r>
              <a:rPr lang="fr-FR" sz="2000" dirty="0" smtClean="0">
                <a:solidFill>
                  <a:schemeClr val="tx1"/>
                </a:solidFill>
                <a:latin typeface="Times New Roman" panose="02020603050405020304" pitchFamily="18" charset="0"/>
                <a:cs typeface="Times New Roman" panose="02020603050405020304" pitchFamily="18" charset="0"/>
              </a:rPr>
              <a:t> de tous les êtres humains. </a:t>
            </a:r>
          </a:p>
          <a:p>
            <a:pPr marL="457200" lvl="1" indent="0" algn="just">
              <a:buNone/>
            </a:pPr>
            <a:r>
              <a:rPr lang="fr-FR" sz="2000" dirty="0" smtClean="0">
                <a:solidFill>
                  <a:schemeClr val="tx1"/>
                </a:solidFill>
                <a:latin typeface="Times New Roman" panose="02020603050405020304" pitchFamily="18" charset="0"/>
                <a:cs typeface="Times New Roman" panose="02020603050405020304" pitchFamily="18" charset="0"/>
              </a:rPr>
              <a:t>Mais du point de vue sociologique, ces droits ne sont pas appliquées ni perçus de la même manière dans toutes les sociétés, leurs application ne sont jamais totalement identiques d’une société à une autre. </a:t>
            </a:r>
          </a:p>
          <a:p>
            <a:pPr marL="457200" lvl="1" indent="0" algn="just">
              <a:buNone/>
            </a:pPr>
            <a:r>
              <a:rPr lang="fr-FR" sz="2000" dirty="0" smtClean="0">
                <a:solidFill>
                  <a:schemeClr val="tx1"/>
                </a:solidFill>
                <a:latin typeface="Times New Roman" panose="02020603050405020304" pitchFamily="18" charset="0"/>
                <a:cs typeface="Times New Roman" panose="02020603050405020304" pitchFamily="18" charset="0"/>
              </a:rPr>
              <a:t>Ils dépendent de facteurs </a:t>
            </a:r>
            <a:r>
              <a:rPr lang="fr-FR" sz="2000" b="1" dirty="0" smtClean="0">
                <a:solidFill>
                  <a:schemeClr val="tx1"/>
                </a:solidFill>
                <a:latin typeface="Times New Roman" panose="02020603050405020304" pitchFamily="18" charset="0"/>
                <a:cs typeface="Times New Roman" panose="02020603050405020304" pitchFamily="18" charset="0"/>
              </a:rPr>
              <a:t>sociaux</a:t>
            </a:r>
            <a:r>
              <a:rPr lang="fr-FR" sz="2000" dirty="0" smtClean="0">
                <a:solidFill>
                  <a:schemeClr val="tx1"/>
                </a:solidFill>
                <a:latin typeface="Times New Roman" panose="02020603050405020304" pitchFamily="18" charset="0"/>
                <a:cs typeface="Times New Roman" panose="02020603050405020304" pitchFamily="18" charset="0"/>
              </a:rPr>
              <a:t>, </a:t>
            </a:r>
            <a:r>
              <a:rPr lang="fr-FR" sz="2000" b="1" dirty="0" smtClean="0">
                <a:solidFill>
                  <a:schemeClr val="tx1"/>
                </a:solidFill>
                <a:latin typeface="Times New Roman" panose="02020603050405020304" pitchFamily="18" charset="0"/>
                <a:cs typeface="Times New Roman" panose="02020603050405020304" pitchFamily="18" charset="0"/>
              </a:rPr>
              <a:t>culturels</a:t>
            </a:r>
            <a:r>
              <a:rPr lang="fr-FR" sz="2000" dirty="0" smtClean="0">
                <a:solidFill>
                  <a:schemeClr val="tx1"/>
                </a:solidFill>
                <a:latin typeface="Times New Roman" panose="02020603050405020304" pitchFamily="18" charset="0"/>
                <a:cs typeface="Times New Roman" panose="02020603050405020304" pitchFamily="18" charset="0"/>
              </a:rPr>
              <a:t>, </a:t>
            </a:r>
            <a:r>
              <a:rPr lang="fr-FR" sz="2000" b="1" dirty="0" smtClean="0">
                <a:solidFill>
                  <a:schemeClr val="tx1"/>
                </a:solidFill>
                <a:latin typeface="Times New Roman" panose="02020603050405020304" pitchFamily="18" charset="0"/>
                <a:cs typeface="Times New Roman" panose="02020603050405020304" pitchFamily="18" charset="0"/>
              </a:rPr>
              <a:t>religieux</a:t>
            </a:r>
            <a:r>
              <a:rPr lang="fr-FR" sz="2000" dirty="0" smtClean="0">
                <a:solidFill>
                  <a:schemeClr val="tx1"/>
                </a:solidFill>
                <a:latin typeface="Times New Roman" panose="02020603050405020304" pitchFamily="18" charset="0"/>
                <a:cs typeface="Times New Roman" panose="02020603050405020304" pitchFamily="18" charset="0"/>
              </a:rPr>
              <a:t>, </a:t>
            </a:r>
            <a:r>
              <a:rPr lang="fr-FR" sz="2000" b="1" dirty="0" smtClean="0">
                <a:solidFill>
                  <a:schemeClr val="tx1"/>
                </a:solidFill>
                <a:latin typeface="Times New Roman" panose="02020603050405020304" pitchFamily="18" charset="0"/>
                <a:cs typeface="Times New Roman" panose="02020603050405020304" pitchFamily="18" charset="0"/>
              </a:rPr>
              <a:t>économiques</a:t>
            </a:r>
            <a:r>
              <a:rPr lang="fr-FR" sz="2000" dirty="0" smtClean="0">
                <a:solidFill>
                  <a:schemeClr val="tx1"/>
                </a:solidFill>
                <a:latin typeface="Times New Roman" panose="02020603050405020304" pitchFamily="18" charset="0"/>
                <a:cs typeface="Times New Roman" panose="02020603050405020304" pitchFamily="18" charset="0"/>
              </a:rPr>
              <a:t> et </a:t>
            </a:r>
            <a:r>
              <a:rPr lang="fr-FR" sz="2000" b="1" dirty="0" smtClean="0">
                <a:solidFill>
                  <a:schemeClr val="tx1"/>
                </a:solidFill>
                <a:latin typeface="Times New Roman" panose="02020603050405020304" pitchFamily="18" charset="0"/>
                <a:cs typeface="Times New Roman" panose="02020603050405020304" pitchFamily="18" charset="0"/>
              </a:rPr>
              <a:t>politiques</a:t>
            </a:r>
            <a:r>
              <a:rPr lang="fr-FR" sz="2000" dirty="0" smtClean="0">
                <a:solidFill>
                  <a:schemeClr val="tx1"/>
                </a:solidFill>
                <a:latin typeface="Times New Roman" panose="02020603050405020304" pitchFamily="18" charset="0"/>
                <a:cs typeface="Times New Roman" panose="02020603050405020304" pitchFamily="18" charset="0"/>
              </a:rPr>
              <a:t>. </a:t>
            </a:r>
          </a:p>
          <a:p>
            <a:pPr marL="457200" lvl="1" indent="0" algn="just">
              <a:buNone/>
            </a:pPr>
            <a:r>
              <a:rPr lang="fr-FR" sz="2000" dirty="0" smtClean="0">
                <a:solidFill>
                  <a:schemeClr val="tx1"/>
                </a:solidFill>
                <a:latin typeface="Times New Roman" panose="02020603050405020304" pitchFamily="18" charset="0"/>
                <a:cs typeface="Times New Roman" panose="02020603050405020304" pitchFamily="18" charset="0"/>
              </a:rPr>
              <a:t>	</a:t>
            </a:r>
            <a:r>
              <a:rPr lang="fr-FR" sz="2000" dirty="0">
                <a:solidFill>
                  <a:schemeClr val="tx1"/>
                </a:solidFill>
                <a:latin typeface="Times New Roman" panose="02020603050405020304" pitchFamily="18" charset="0"/>
                <a:cs typeface="Times New Roman" panose="02020603050405020304" pitchFamily="18" charset="0"/>
              </a:rPr>
              <a:t>	</a:t>
            </a:r>
            <a:r>
              <a:rPr lang="fr-FR" sz="2000" dirty="0" smtClean="0">
                <a:solidFill>
                  <a:schemeClr val="tx1"/>
                </a:solidFill>
                <a:latin typeface="Times New Roman" panose="02020603050405020304" pitchFamily="18" charset="0"/>
                <a:cs typeface="Times New Roman" panose="02020603050405020304" pitchFamily="18" charset="0"/>
              </a:rPr>
              <a:t>L’approche sociologique des droits de l’homme permet donc d’étudier comment </a:t>
            </a:r>
            <a:r>
              <a:rPr lang="fr-FR" sz="2000" dirty="0" smtClean="0">
                <a:solidFill>
                  <a:srgbClr val="C00000"/>
                </a:solidFill>
                <a:latin typeface="Times New Roman" panose="02020603050405020304" pitchFamily="18" charset="0"/>
                <a:cs typeface="Times New Roman" panose="02020603050405020304" pitchFamily="18" charset="0"/>
              </a:rPr>
              <a:t>les sociétés perçoivent, interprètent et vivent ces droits</a:t>
            </a:r>
            <a:r>
              <a:rPr lang="fr-FR" sz="2000" dirty="0" smtClean="0">
                <a:solidFill>
                  <a:schemeClr val="tx1"/>
                </a:solidFill>
                <a:latin typeface="Times New Roman" panose="02020603050405020304" pitchFamily="18" charset="0"/>
                <a:cs typeface="Times New Roman" panose="02020603050405020304" pitchFamily="18" charset="0"/>
              </a:rPr>
              <a:t>, en tenant compte des traditions, de la religion ou encore des inégalités sociales. </a:t>
            </a:r>
            <a:endParaRPr lang="fr-FR" sz="2000" dirty="0">
              <a:solidFill>
                <a:schemeClr val="tx1"/>
              </a:solidFill>
              <a:latin typeface="Times New Roman" panose="02020603050405020304" pitchFamily="18" charset="0"/>
              <a:cs typeface="Times New Roman" panose="02020603050405020304" pitchFamily="18" charset="0"/>
            </a:endParaRPr>
          </a:p>
          <a:p>
            <a:pPr marL="457200" lvl="1" indent="0">
              <a:buNone/>
            </a:pPr>
            <a:endParaRPr lang="fr-FR" sz="2000" dirty="0">
              <a:solidFill>
                <a:schemeClr val="tx1"/>
              </a:solidFill>
              <a:latin typeface="Times New Roman" panose="02020603050405020304" pitchFamily="18" charset="0"/>
              <a:cs typeface="Times New Roman" panose="02020603050405020304" pitchFamily="18" charset="0"/>
            </a:endParaRPr>
          </a:p>
          <a:p>
            <a:pPr marL="457200" lvl="1" indent="0">
              <a:buNone/>
            </a:pPr>
            <a:endParaRPr lang="fr-FR" dirty="0"/>
          </a:p>
        </p:txBody>
      </p:sp>
    </p:spTree>
    <p:extLst>
      <p:ext uri="{BB962C8B-B14F-4D97-AF65-F5344CB8AC3E}">
        <p14:creationId xmlns:p14="http://schemas.microsoft.com/office/powerpoint/2010/main" val="2330813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latin typeface="Times New Roman" panose="02020603050405020304" pitchFamily="18" charset="0"/>
                <a:cs typeface="Times New Roman" panose="02020603050405020304" pitchFamily="18" charset="0"/>
              </a:rPr>
              <a:t>1-La liberté de religion</a:t>
            </a:r>
            <a:endParaRPr lang="fr-FR"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927463" y="2377441"/>
            <a:ext cx="9862457" cy="4219302"/>
          </a:xfrm>
        </p:spPr>
        <p:txBody>
          <a:bodyPr>
            <a:normAutofit/>
          </a:bodyPr>
          <a:lstStyle/>
          <a:p>
            <a:pPr marL="0" indent="0">
              <a:lnSpc>
                <a:spcPct val="110000"/>
              </a:lnSpc>
              <a:buNone/>
            </a:pPr>
            <a:endParaRPr lang="fr-FR" sz="800" dirty="0" smtClean="0">
              <a:solidFill>
                <a:schemeClr val="tx1"/>
              </a:solidFill>
              <a:latin typeface="Times New Roman" panose="02020603050405020304" pitchFamily="18" charset="0"/>
              <a:cs typeface="Times New Roman" panose="02020603050405020304" pitchFamily="18" charset="0"/>
            </a:endParaRPr>
          </a:p>
          <a:p>
            <a:r>
              <a:rPr lang="fr-FR" dirty="0" smtClean="0">
                <a:solidFill>
                  <a:schemeClr val="tx1"/>
                </a:solidFill>
                <a:latin typeface="Times New Roman" panose="02020603050405020304" pitchFamily="18" charset="0"/>
                <a:cs typeface="Times New Roman" panose="02020603050405020304" pitchFamily="18" charset="0"/>
              </a:rPr>
              <a:t>La liberté de religion représente le droit pour chacun de pratiquer, de changer ou de ne pas avoir de religion. </a:t>
            </a:r>
          </a:p>
          <a:p>
            <a:r>
              <a:rPr lang="fr-FR" dirty="0" smtClean="0">
                <a:solidFill>
                  <a:schemeClr val="tx1"/>
                </a:solidFill>
                <a:latin typeface="Times New Roman" panose="02020603050405020304" pitchFamily="18" charset="0"/>
                <a:cs typeface="Times New Roman" panose="02020603050405020304" pitchFamily="18" charset="0"/>
              </a:rPr>
              <a:t>La liberté de religion est un droit fondamental reconnu par la Déclaration des droits de l’homme (Article 18). </a:t>
            </a:r>
          </a:p>
          <a:p>
            <a:r>
              <a:rPr lang="fr-FR" dirty="0" smtClean="0">
                <a:solidFill>
                  <a:schemeClr val="tx1"/>
                </a:solidFill>
                <a:latin typeface="Times New Roman" panose="02020603050405020304" pitchFamily="18" charset="0"/>
                <a:cs typeface="Times New Roman" panose="02020603050405020304" pitchFamily="18" charset="0"/>
              </a:rPr>
              <a:t>Sur plan sociologique, les valeurs culturelles jouent un rôle essentiel dans la manière dont cette liberté est perçue. </a:t>
            </a:r>
          </a:p>
          <a:p>
            <a:r>
              <a:rPr lang="fr-FR" dirty="0" smtClean="0">
                <a:solidFill>
                  <a:schemeClr val="tx1"/>
                </a:solidFill>
                <a:latin typeface="Times New Roman" panose="02020603050405020304" pitchFamily="18" charset="0"/>
                <a:cs typeface="Times New Roman" panose="02020603050405020304" pitchFamily="18" charset="0"/>
              </a:rPr>
              <a:t>Dans certaines sociétés, la religion structure fortement la vie collective, et la liberté individuelle peut être limitée par des normes sociales. </a:t>
            </a:r>
          </a:p>
          <a:p>
            <a:r>
              <a:rPr lang="fr-FR" b="1" dirty="0" smtClean="0">
                <a:solidFill>
                  <a:schemeClr val="tx1"/>
                </a:solidFill>
                <a:latin typeface="Times New Roman" panose="02020603050405020304" pitchFamily="18" charset="0"/>
                <a:cs typeface="Times New Roman" panose="02020603050405020304" pitchFamily="18" charset="0"/>
              </a:rPr>
              <a:t>Il existe deux types de sociétés : </a:t>
            </a:r>
          </a:p>
          <a:p>
            <a:pPr marL="0" indent="0">
              <a:buNone/>
            </a:pPr>
            <a:r>
              <a:rPr lang="fr-FR" dirty="0" smtClean="0">
                <a:solidFill>
                  <a:schemeClr val="tx1"/>
                </a:solidFill>
                <a:latin typeface="Times New Roman" panose="02020603050405020304" pitchFamily="18" charset="0"/>
                <a:cs typeface="Times New Roman" panose="02020603050405020304" pitchFamily="18" charset="0"/>
              </a:rPr>
              <a:t>Sociétés protégées (sociétés tolérantes) et Sociétés contrôlées (sociétés autoritaires)</a:t>
            </a:r>
          </a:p>
          <a:p>
            <a:pPr marL="0" indent="0">
              <a:buNone/>
            </a:pPr>
            <a:r>
              <a:rPr lang="fr-FR" b="1" dirty="0" smtClean="0">
                <a:solidFill>
                  <a:schemeClr val="tx1"/>
                </a:solidFill>
                <a:latin typeface="Times New Roman" panose="02020603050405020304" pitchFamily="18" charset="0"/>
                <a:cs typeface="Times New Roman" panose="02020603050405020304" pitchFamily="18" charset="0"/>
              </a:rPr>
              <a:t>Exemples</a:t>
            </a:r>
            <a:r>
              <a:rPr lang="fr-FR" dirty="0" smtClean="0">
                <a:solidFill>
                  <a:schemeClr val="tx1"/>
                </a:solidFill>
                <a:latin typeface="Times New Roman" panose="02020603050405020304" pitchFamily="18" charset="0"/>
                <a:cs typeface="Times New Roman" panose="02020603050405020304" pitchFamily="18" charset="0"/>
              </a:rPr>
              <a:t> : les débats sur le voile, la laïcité, le respect des différences. </a:t>
            </a:r>
            <a:endParaRPr lang="fr-F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6942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latin typeface="Times New Roman" panose="02020603050405020304" pitchFamily="18" charset="0"/>
                <a:cs typeface="Times New Roman" panose="02020603050405020304" pitchFamily="18" charset="0"/>
              </a:rPr>
              <a:t>2-Les droits des femmes </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154954" y="2416629"/>
            <a:ext cx="9661092" cy="3827417"/>
          </a:xfrm>
        </p:spPr>
        <p:txBody>
          <a:bodyPr>
            <a:normAutofit fontScale="92500" lnSpcReduction="10000"/>
          </a:bodyPr>
          <a:lstStyle/>
          <a:p>
            <a:r>
              <a:rPr lang="fr-FR" dirty="0" smtClean="0">
                <a:solidFill>
                  <a:schemeClr val="tx1"/>
                </a:solidFill>
                <a:latin typeface="Times New Roman" panose="02020603050405020304" pitchFamily="18" charset="0"/>
                <a:cs typeface="Times New Roman" panose="02020603050405020304" pitchFamily="18" charset="0"/>
              </a:rPr>
              <a:t>Malgré des progrès législatives, les inégalités </a:t>
            </a:r>
            <a:r>
              <a:rPr lang="fr-FR" dirty="0" smtClean="0">
                <a:solidFill>
                  <a:srgbClr val="C00000"/>
                </a:solidFill>
                <a:latin typeface="Times New Roman" panose="02020603050405020304" pitchFamily="18" charset="0"/>
                <a:cs typeface="Times New Roman" panose="02020603050405020304" pitchFamily="18" charset="0"/>
              </a:rPr>
              <a:t>entre hommes et femmes </a:t>
            </a:r>
            <a:r>
              <a:rPr lang="fr-FR" dirty="0" smtClean="0">
                <a:solidFill>
                  <a:schemeClr val="tx1"/>
                </a:solidFill>
                <a:latin typeface="Times New Roman" panose="02020603050405020304" pitchFamily="18" charset="0"/>
                <a:cs typeface="Times New Roman" panose="02020603050405020304" pitchFamily="18" charset="0"/>
              </a:rPr>
              <a:t>persistent dans la vie quotidienne (travail, héritage, représentation politiques)</a:t>
            </a:r>
          </a:p>
          <a:p>
            <a:pPr algn="just"/>
            <a:r>
              <a:rPr lang="fr-FR" dirty="0" smtClean="0">
                <a:solidFill>
                  <a:schemeClr val="tx1"/>
                </a:solidFill>
                <a:latin typeface="Times New Roman" panose="02020603050405020304" pitchFamily="18" charset="0"/>
                <a:cs typeface="Times New Roman" panose="02020603050405020304" pitchFamily="18" charset="0"/>
              </a:rPr>
              <a:t>L’évolution </a:t>
            </a:r>
            <a:r>
              <a:rPr lang="fr-FR" dirty="0">
                <a:solidFill>
                  <a:schemeClr val="tx1"/>
                </a:solidFill>
                <a:latin typeface="Times New Roman" panose="02020603050405020304" pitchFamily="18" charset="0"/>
                <a:cs typeface="Times New Roman" panose="02020603050405020304" pitchFamily="18" charset="0"/>
              </a:rPr>
              <a:t>du </a:t>
            </a:r>
            <a:r>
              <a:rPr lang="fr-FR" dirty="0" smtClean="0">
                <a:solidFill>
                  <a:schemeClr val="tx1"/>
                </a:solidFill>
                <a:latin typeface="Times New Roman" panose="02020603050405020304" pitchFamily="18" charset="0"/>
                <a:cs typeface="Times New Roman" panose="02020603050405020304" pitchFamily="18" charset="0"/>
              </a:rPr>
              <a:t>niveau d’éducation et du travail a </a:t>
            </a:r>
            <a:r>
              <a:rPr lang="fr-FR" dirty="0">
                <a:solidFill>
                  <a:schemeClr val="tx1"/>
                </a:solidFill>
                <a:latin typeface="Times New Roman" panose="02020603050405020304" pitchFamily="18" charset="0"/>
                <a:cs typeface="Times New Roman" panose="02020603050405020304" pitchFamily="18" charset="0"/>
              </a:rPr>
              <a:t>permis une </a:t>
            </a:r>
            <a:r>
              <a:rPr lang="fr-FR" dirty="0" smtClean="0">
                <a:solidFill>
                  <a:schemeClr val="tx1"/>
                </a:solidFill>
                <a:latin typeface="Times New Roman" panose="02020603050405020304" pitchFamily="18" charset="0"/>
                <a:cs typeface="Times New Roman" panose="02020603050405020304" pitchFamily="18" charset="0"/>
              </a:rPr>
              <a:t>amélioration, mais </a:t>
            </a:r>
            <a:r>
              <a:rPr lang="fr-FR" dirty="0" smtClean="0">
                <a:solidFill>
                  <a:srgbClr val="C00000"/>
                </a:solidFill>
                <a:latin typeface="Times New Roman" panose="02020603050405020304" pitchFamily="18" charset="0"/>
                <a:cs typeface="Times New Roman" panose="02020603050405020304" pitchFamily="18" charset="0"/>
              </a:rPr>
              <a:t>les </a:t>
            </a:r>
            <a:r>
              <a:rPr lang="fr-FR" dirty="0">
                <a:solidFill>
                  <a:srgbClr val="C00000"/>
                </a:solidFill>
                <a:latin typeface="Times New Roman" panose="02020603050405020304" pitchFamily="18" charset="0"/>
                <a:cs typeface="Times New Roman" panose="02020603050405020304" pitchFamily="18" charset="0"/>
              </a:rPr>
              <a:t>inégalités du statut de pouvoir </a:t>
            </a:r>
            <a:r>
              <a:rPr lang="fr-FR" dirty="0" smtClean="0">
                <a:solidFill>
                  <a:schemeClr val="tx1"/>
                </a:solidFill>
                <a:latin typeface="Times New Roman" panose="02020603050405020304" pitchFamily="18" charset="0"/>
                <a:cs typeface="Times New Roman" panose="02020603050405020304" pitchFamily="18" charset="0"/>
              </a:rPr>
              <a:t>persistent car les rapports sociaux de genre restent influencés par les traditions, la culture patriarcale et la culture conservatrice de la religion. </a:t>
            </a:r>
          </a:p>
          <a:p>
            <a:r>
              <a:rPr lang="fr-FR" dirty="0">
                <a:solidFill>
                  <a:schemeClr val="tx1"/>
                </a:solidFill>
                <a:latin typeface="Times New Roman" panose="02020603050405020304" pitchFamily="18" charset="0"/>
                <a:cs typeface="Times New Roman" panose="02020603050405020304" pitchFamily="18" charset="0"/>
              </a:rPr>
              <a:t>Dans plusieurs sociétés, les </a:t>
            </a:r>
            <a:r>
              <a:rPr lang="fr-FR" dirty="0" smtClean="0">
                <a:solidFill>
                  <a:schemeClr val="tx1"/>
                </a:solidFill>
                <a:latin typeface="Times New Roman" panose="02020603050405020304" pitchFamily="18" charset="0"/>
                <a:cs typeface="Times New Roman" panose="02020603050405020304" pitchFamily="18" charset="0"/>
              </a:rPr>
              <a:t>rôles traditionnelles de genre limitent la participation des femmes à la vie publique. </a:t>
            </a:r>
            <a:endParaRPr lang="fr-FR" dirty="0">
              <a:solidFill>
                <a:schemeClr val="tx1"/>
              </a:solidFill>
              <a:latin typeface="Times New Roman" panose="02020603050405020304" pitchFamily="18" charset="0"/>
              <a:cs typeface="Times New Roman" panose="02020603050405020304" pitchFamily="18" charset="0"/>
            </a:endParaRPr>
          </a:p>
          <a:p>
            <a:r>
              <a:rPr lang="fr-FR" dirty="0" smtClean="0">
                <a:solidFill>
                  <a:schemeClr val="tx1"/>
                </a:solidFill>
                <a:latin typeface="Times New Roman" panose="02020603050405020304" pitchFamily="18" charset="0"/>
                <a:cs typeface="Times New Roman" panose="02020603050405020304" pitchFamily="18" charset="0"/>
              </a:rPr>
              <a:t>L’approche sociologique cherche à comprendre  </a:t>
            </a:r>
            <a:r>
              <a:rPr lang="fr-FR" dirty="0" smtClean="0">
                <a:solidFill>
                  <a:srgbClr val="C00000"/>
                </a:solidFill>
                <a:latin typeface="Times New Roman" panose="02020603050405020304" pitchFamily="18" charset="0"/>
                <a:cs typeface="Times New Roman" panose="02020603050405020304" pitchFamily="18" charset="0"/>
              </a:rPr>
              <a:t>pourquoi ces inégalités durent et persistent</a:t>
            </a:r>
            <a:r>
              <a:rPr lang="fr-FR" dirty="0" smtClean="0">
                <a:solidFill>
                  <a:schemeClr val="tx1"/>
                </a:solidFill>
                <a:latin typeface="Times New Roman" panose="02020603050405020304" pitchFamily="18" charset="0"/>
                <a:cs typeface="Times New Roman" panose="02020603050405020304" pitchFamily="18" charset="0"/>
              </a:rPr>
              <a:t> en étudiant : le poids des traditions et  les représentations sociales du rôle de la femme.</a:t>
            </a:r>
          </a:p>
          <a:p>
            <a:r>
              <a:rPr lang="fr-FR" dirty="0">
                <a:solidFill>
                  <a:schemeClr val="tx1"/>
                </a:solidFill>
                <a:latin typeface="Times New Roman" panose="02020603050405020304" pitchFamily="18" charset="0"/>
                <a:cs typeface="Times New Roman" panose="02020603050405020304" pitchFamily="18" charset="0"/>
              </a:rPr>
              <a:t>D</a:t>
            </a:r>
            <a:r>
              <a:rPr lang="fr-FR" dirty="0" smtClean="0">
                <a:solidFill>
                  <a:schemeClr val="tx1"/>
                </a:solidFill>
                <a:latin typeface="Times New Roman" panose="02020603050405020304" pitchFamily="18" charset="0"/>
                <a:cs typeface="Times New Roman" panose="02020603050405020304" pitchFamily="18" charset="0"/>
              </a:rPr>
              <a:t>ans </a:t>
            </a:r>
            <a:r>
              <a:rPr lang="fr-FR" dirty="0">
                <a:solidFill>
                  <a:schemeClr val="tx1"/>
                </a:solidFill>
                <a:latin typeface="Times New Roman" panose="02020603050405020304" pitchFamily="18" charset="0"/>
                <a:cs typeface="Times New Roman" panose="02020603050405020304" pitchFamily="18" charset="0"/>
              </a:rPr>
              <a:t>beaucoup de sociétés, les droits des femmes sont encore limités par des structures </a:t>
            </a:r>
            <a:r>
              <a:rPr lang="fr-FR" dirty="0" smtClean="0">
                <a:solidFill>
                  <a:schemeClr val="tx1"/>
                </a:solidFill>
                <a:latin typeface="Times New Roman" panose="02020603050405020304" pitchFamily="18" charset="0"/>
                <a:cs typeface="Times New Roman" panose="02020603050405020304" pitchFamily="18" charset="0"/>
              </a:rPr>
              <a:t>patriarcales </a:t>
            </a:r>
            <a:r>
              <a:rPr lang="fr-FR" dirty="0">
                <a:solidFill>
                  <a:schemeClr val="tx1"/>
                </a:solidFill>
                <a:latin typeface="Times New Roman" panose="02020603050405020304" pitchFamily="18" charset="0"/>
                <a:cs typeface="Times New Roman" panose="02020603050405020304" pitchFamily="18" charset="0"/>
              </a:rPr>
              <a:t>qui évoluent très lentement</a:t>
            </a:r>
            <a:r>
              <a:rPr lang="fr-FR" dirty="0" smtClean="0">
                <a:solidFill>
                  <a:schemeClr val="tx1"/>
                </a:solidFill>
                <a:latin typeface="Times New Roman" panose="02020603050405020304" pitchFamily="18" charset="0"/>
                <a:cs typeface="Times New Roman" panose="02020603050405020304" pitchFamily="18" charset="0"/>
              </a:rPr>
              <a:t>.. </a:t>
            </a:r>
          </a:p>
          <a:p>
            <a:pPr marL="0" indent="0">
              <a:buNone/>
            </a:pPr>
            <a:r>
              <a:rPr lang="fr-FR" b="1" dirty="0" smtClean="0">
                <a:solidFill>
                  <a:schemeClr val="tx1"/>
                </a:solidFill>
                <a:latin typeface="Times New Roman" panose="02020603050405020304" pitchFamily="18" charset="0"/>
                <a:cs typeface="Times New Roman" panose="02020603050405020304" pitchFamily="18" charset="0"/>
              </a:rPr>
              <a:t>Exemples : </a:t>
            </a:r>
            <a:r>
              <a:rPr lang="fr-FR" dirty="0" smtClean="0">
                <a:solidFill>
                  <a:schemeClr val="tx1"/>
                </a:solidFill>
                <a:latin typeface="Times New Roman" panose="02020603050405020304" pitchFamily="18" charset="0"/>
                <a:cs typeface="Times New Roman" panose="02020603050405020304" pitchFamily="18" charset="0"/>
              </a:rPr>
              <a:t>Inégalité au poste de responsabilité, charges domestiques, différence de traitement dans l’héritage, violence …etc. </a:t>
            </a:r>
            <a:endParaRPr lang="fr-F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10454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latin typeface="Times New Roman" panose="02020603050405020304" pitchFamily="18" charset="0"/>
                <a:cs typeface="Times New Roman" panose="02020603050405020304" pitchFamily="18" charset="0"/>
              </a:rPr>
              <a:t>3-Les droits des enfants</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154954" y="2603500"/>
            <a:ext cx="9269206" cy="3771174"/>
          </a:xfrm>
        </p:spPr>
        <p:txBody>
          <a:bodyPr>
            <a:normAutofit lnSpcReduction="10000"/>
          </a:bodyPr>
          <a:lstStyle/>
          <a:p>
            <a:pPr marL="0" indent="0">
              <a:buNone/>
            </a:pPr>
            <a:r>
              <a:rPr lang="fr-FR" dirty="0" smtClean="0">
                <a:solidFill>
                  <a:schemeClr val="tx1"/>
                </a:solidFill>
                <a:latin typeface="Times New Roman" panose="02020603050405020304" pitchFamily="18" charset="0"/>
                <a:cs typeface="Times New Roman" panose="02020603050405020304" pitchFamily="18" charset="0"/>
              </a:rPr>
              <a:t>Les enfants ont droit à la </a:t>
            </a:r>
            <a:r>
              <a:rPr lang="fr-FR" dirty="0" smtClean="0">
                <a:solidFill>
                  <a:srgbClr val="C00000"/>
                </a:solidFill>
                <a:latin typeface="Times New Roman" panose="02020603050405020304" pitchFamily="18" charset="0"/>
                <a:cs typeface="Times New Roman" panose="02020603050405020304" pitchFamily="18" charset="0"/>
              </a:rPr>
              <a:t>protection</a:t>
            </a:r>
            <a:r>
              <a:rPr lang="fr-FR" dirty="0" smtClean="0">
                <a:solidFill>
                  <a:schemeClr val="tx1"/>
                </a:solidFill>
                <a:latin typeface="Times New Roman" panose="02020603050405020304" pitchFamily="18" charset="0"/>
                <a:cs typeface="Times New Roman" panose="02020603050405020304" pitchFamily="18" charset="0"/>
              </a:rPr>
              <a:t>, à l’</a:t>
            </a:r>
            <a:r>
              <a:rPr lang="fr-FR" dirty="0" smtClean="0">
                <a:solidFill>
                  <a:srgbClr val="C00000"/>
                </a:solidFill>
                <a:latin typeface="Times New Roman" panose="02020603050405020304" pitchFamily="18" charset="0"/>
                <a:cs typeface="Times New Roman" panose="02020603050405020304" pitchFamily="18" charset="0"/>
              </a:rPr>
              <a:t>éducation</a:t>
            </a:r>
            <a:r>
              <a:rPr lang="fr-FR" dirty="0" smtClean="0">
                <a:solidFill>
                  <a:schemeClr val="tx1"/>
                </a:solidFill>
                <a:latin typeface="Times New Roman" panose="02020603050405020304" pitchFamily="18" charset="0"/>
                <a:cs typeface="Times New Roman" panose="02020603050405020304" pitchFamily="18" charset="0"/>
              </a:rPr>
              <a:t>,  et </a:t>
            </a:r>
            <a:r>
              <a:rPr lang="fr-FR" dirty="0" smtClean="0">
                <a:solidFill>
                  <a:srgbClr val="C00000"/>
                </a:solidFill>
                <a:latin typeface="Times New Roman" panose="02020603050405020304" pitchFamily="18" charset="0"/>
                <a:cs typeface="Times New Roman" panose="02020603050405020304" pitchFamily="18" charset="0"/>
              </a:rPr>
              <a:t>à des conditions de vie dignes. </a:t>
            </a:r>
          </a:p>
          <a:p>
            <a:pPr marL="0" indent="0" algn="just">
              <a:buNone/>
            </a:pPr>
            <a:r>
              <a:rPr lang="fr-FR" dirty="0">
                <a:solidFill>
                  <a:schemeClr val="tx1"/>
                </a:solidFill>
                <a:latin typeface="Times New Roman" panose="02020603050405020304" pitchFamily="18" charset="0"/>
                <a:cs typeface="Times New Roman" panose="02020603050405020304" pitchFamily="18" charset="0"/>
              </a:rPr>
              <a:t>Sociologiquement, en </a:t>
            </a:r>
            <a:r>
              <a:rPr lang="fr-FR" dirty="0" smtClean="0">
                <a:solidFill>
                  <a:schemeClr val="tx1"/>
                </a:solidFill>
                <a:latin typeface="Times New Roman" panose="02020603050405020304" pitchFamily="18" charset="0"/>
                <a:cs typeface="Times New Roman" panose="02020603050405020304" pitchFamily="18" charset="0"/>
              </a:rPr>
              <a:t>étudie </a:t>
            </a:r>
            <a:r>
              <a:rPr lang="fr-FR" dirty="0">
                <a:solidFill>
                  <a:schemeClr val="tx1"/>
                </a:solidFill>
                <a:latin typeface="Times New Roman" panose="02020603050405020304" pitchFamily="18" charset="0"/>
                <a:cs typeface="Times New Roman" panose="02020603050405020304" pitchFamily="18" charset="0"/>
              </a:rPr>
              <a:t>comment les sociétés perçoivent </a:t>
            </a:r>
            <a:r>
              <a:rPr lang="fr-FR" dirty="0" smtClean="0">
                <a:solidFill>
                  <a:schemeClr val="tx1"/>
                </a:solidFill>
                <a:latin typeface="Times New Roman" panose="02020603050405020304" pitchFamily="18" charset="0"/>
                <a:cs typeface="Times New Roman" panose="02020603050405020304" pitchFamily="18" charset="0"/>
              </a:rPr>
              <a:t>l’enfant car dans certaines cultures, l’enfant est considéré comme un membre dépendant qu’on doit protéger, il fait partie d’une famille, d’un groupe. Dans d’autres sociétés et cultures, il est parfois obligé de travailler ou d’assumer des responsabilités précoces. </a:t>
            </a:r>
            <a:endParaRPr lang="fr-FR" dirty="0">
              <a:solidFill>
                <a:schemeClr val="tx1"/>
              </a:solidFill>
              <a:latin typeface="Times New Roman" panose="02020603050405020304" pitchFamily="18" charset="0"/>
              <a:cs typeface="Times New Roman" panose="02020603050405020304" pitchFamily="18" charset="0"/>
            </a:endParaRPr>
          </a:p>
          <a:p>
            <a:pPr marL="0" indent="0" algn="just">
              <a:buNone/>
            </a:pPr>
            <a:r>
              <a:rPr lang="fr-FR" dirty="0" smtClean="0">
                <a:solidFill>
                  <a:schemeClr val="tx1"/>
                </a:solidFill>
                <a:latin typeface="Times New Roman" panose="02020603050405020304" pitchFamily="18" charset="0"/>
                <a:cs typeface="Times New Roman" panose="02020603050405020304" pitchFamily="18" charset="0"/>
              </a:rPr>
              <a:t>L’école joue un rôle central dans la construction du station social de l’enfant.. </a:t>
            </a:r>
          </a:p>
          <a:p>
            <a:pPr marL="0" indent="0">
              <a:buNone/>
            </a:pPr>
            <a:r>
              <a:rPr lang="fr-FR" b="1" dirty="0" smtClean="0">
                <a:solidFill>
                  <a:schemeClr val="tx1"/>
                </a:solidFill>
                <a:latin typeface="Times New Roman" panose="02020603050405020304" pitchFamily="18" charset="0"/>
                <a:cs typeface="Times New Roman" panose="02020603050405020304" pitchFamily="18" charset="0"/>
              </a:rPr>
              <a:t>Exemples :</a:t>
            </a:r>
            <a:r>
              <a:rPr lang="fr-FR" dirty="0" smtClean="0">
                <a:solidFill>
                  <a:schemeClr val="tx1"/>
                </a:solidFill>
                <a:latin typeface="Times New Roman" panose="02020603050405020304" pitchFamily="18" charset="0"/>
                <a:cs typeface="Times New Roman" panose="02020603050405020304" pitchFamily="18" charset="0"/>
              </a:rPr>
              <a:t> -Le travail dangereux des enfants, mariage précoce, </a:t>
            </a:r>
          </a:p>
          <a:p>
            <a:pPr marL="0" indent="0">
              <a:buNone/>
            </a:pPr>
            <a:r>
              <a:rPr lang="fr-FR" dirty="0">
                <a:solidFill>
                  <a:schemeClr val="tx1"/>
                </a:solidFill>
                <a:latin typeface="Times New Roman" panose="02020603050405020304" pitchFamily="18" charset="0"/>
                <a:cs typeface="Times New Roman" panose="02020603050405020304" pitchFamily="18" charset="0"/>
              </a:rPr>
              <a:t>-</a:t>
            </a:r>
            <a:r>
              <a:rPr lang="fr-FR" dirty="0" smtClean="0">
                <a:solidFill>
                  <a:schemeClr val="tx1"/>
                </a:solidFill>
                <a:latin typeface="Times New Roman" panose="02020603050405020304" pitchFamily="18" charset="0"/>
                <a:cs typeface="Times New Roman" panose="02020603050405020304" pitchFamily="18" charset="0"/>
              </a:rPr>
              <a:t>Dans des zones de guerre, ils sont privés de l’école et de soins de santé. </a:t>
            </a:r>
          </a:p>
          <a:p>
            <a:pPr marL="0" indent="0">
              <a:buNone/>
            </a:pPr>
            <a:r>
              <a:rPr lang="fr-FR" dirty="0" smtClean="0">
                <a:solidFill>
                  <a:schemeClr val="tx1"/>
                </a:solidFill>
                <a:latin typeface="Times New Roman" panose="02020603050405020304" pitchFamily="18" charset="0"/>
                <a:cs typeface="Times New Roman" panose="02020603050405020304" pitchFamily="18" charset="0"/>
              </a:rPr>
              <a:t>-Des </a:t>
            </a:r>
            <a:r>
              <a:rPr lang="fr-FR" dirty="0">
                <a:solidFill>
                  <a:schemeClr val="tx1"/>
                </a:solidFill>
                <a:latin typeface="Times New Roman" panose="02020603050405020304" pitchFamily="18" charset="0"/>
                <a:cs typeface="Times New Roman" panose="02020603050405020304" pitchFamily="18" charset="0"/>
              </a:rPr>
              <a:t>enfants victimes de la maltraitance </a:t>
            </a:r>
            <a:r>
              <a:rPr lang="fr-FR" dirty="0" smtClean="0">
                <a:solidFill>
                  <a:schemeClr val="tx1"/>
                </a:solidFill>
                <a:latin typeface="Times New Roman" panose="02020603050405020304" pitchFamily="18" charset="0"/>
                <a:cs typeface="Times New Roman" panose="02020603050405020304" pitchFamily="18" charset="0"/>
              </a:rPr>
              <a:t>et ne bénéficient </a:t>
            </a:r>
            <a:r>
              <a:rPr lang="fr-FR" dirty="0">
                <a:solidFill>
                  <a:schemeClr val="tx1"/>
                </a:solidFill>
                <a:latin typeface="Times New Roman" panose="02020603050405020304" pitchFamily="18" charset="0"/>
                <a:cs typeface="Times New Roman" panose="02020603050405020304" pitchFamily="18" charset="0"/>
              </a:rPr>
              <a:t>pas </a:t>
            </a:r>
            <a:r>
              <a:rPr lang="fr-FR" dirty="0" smtClean="0">
                <a:solidFill>
                  <a:schemeClr val="tx1"/>
                </a:solidFill>
                <a:latin typeface="Times New Roman" panose="02020603050405020304" pitchFamily="18" charset="0"/>
                <a:cs typeface="Times New Roman" panose="02020603050405020304" pitchFamily="18" charset="0"/>
              </a:rPr>
              <a:t>d’un </a:t>
            </a:r>
            <a:r>
              <a:rPr lang="fr-FR" dirty="0">
                <a:solidFill>
                  <a:schemeClr val="tx1"/>
                </a:solidFill>
                <a:latin typeface="Times New Roman" panose="02020603050405020304" pitchFamily="18" charset="0"/>
                <a:cs typeface="Times New Roman" panose="02020603050405020304" pitchFamily="18" charset="0"/>
              </a:rPr>
              <a:t>accompagnement et </a:t>
            </a:r>
            <a:r>
              <a:rPr lang="fr-FR" dirty="0" smtClean="0">
                <a:solidFill>
                  <a:schemeClr val="tx1"/>
                </a:solidFill>
                <a:latin typeface="Times New Roman" panose="02020603050405020304" pitchFamily="18" charset="0"/>
                <a:cs typeface="Times New Roman" panose="02020603050405020304" pitchFamily="18" charset="0"/>
              </a:rPr>
              <a:t>d’une protection. </a:t>
            </a:r>
          </a:p>
          <a:p>
            <a:pPr marL="0" indent="0">
              <a:buNone/>
            </a:pPr>
            <a:r>
              <a:rPr lang="fr-FR" dirty="0" smtClean="0">
                <a:solidFill>
                  <a:schemeClr val="tx1"/>
                </a:solidFill>
                <a:latin typeface="Times New Roman" panose="02020603050405020304" pitchFamily="18" charset="0"/>
                <a:cs typeface="Times New Roman" panose="02020603050405020304" pitchFamily="18" charset="0"/>
              </a:rPr>
              <a:t>-Les </a:t>
            </a:r>
            <a:r>
              <a:rPr lang="fr-FR" dirty="0">
                <a:solidFill>
                  <a:schemeClr val="tx1"/>
                </a:solidFill>
                <a:latin typeface="Times New Roman" panose="02020603050405020304" pitchFamily="18" charset="0"/>
                <a:cs typeface="Times New Roman" panose="02020603050405020304" pitchFamily="18" charset="0"/>
              </a:rPr>
              <a:t>enfants quittent </a:t>
            </a:r>
            <a:r>
              <a:rPr lang="fr-FR" dirty="0" smtClean="0">
                <a:solidFill>
                  <a:schemeClr val="tx1"/>
                </a:solidFill>
                <a:latin typeface="Times New Roman" panose="02020603050405020304" pitchFamily="18" charset="0"/>
                <a:cs typeface="Times New Roman" panose="02020603050405020304" pitchFamily="18" charset="0"/>
              </a:rPr>
              <a:t>l’école </a:t>
            </a:r>
            <a:r>
              <a:rPr lang="fr-FR" dirty="0">
                <a:solidFill>
                  <a:schemeClr val="tx1"/>
                </a:solidFill>
                <a:latin typeface="Times New Roman" panose="02020603050405020304" pitchFamily="18" charset="0"/>
                <a:cs typeface="Times New Roman" panose="02020603050405020304" pitchFamily="18" charset="0"/>
              </a:rPr>
              <a:t>à cause de </a:t>
            </a:r>
            <a:r>
              <a:rPr lang="fr-FR" dirty="0" smtClean="0">
                <a:solidFill>
                  <a:schemeClr val="tx1"/>
                </a:solidFill>
                <a:latin typeface="Times New Roman" panose="02020603050405020304" pitchFamily="18" charset="0"/>
                <a:cs typeface="Times New Roman" panose="02020603050405020304" pitchFamily="18" charset="0"/>
              </a:rPr>
              <a:t>l’éloignement </a:t>
            </a:r>
            <a:r>
              <a:rPr lang="fr-FR" dirty="0">
                <a:solidFill>
                  <a:schemeClr val="tx1"/>
                </a:solidFill>
                <a:latin typeface="Times New Roman" panose="02020603050405020304" pitchFamily="18" charset="0"/>
                <a:cs typeface="Times New Roman" panose="02020603050405020304" pitchFamily="18" charset="0"/>
              </a:rPr>
              <a:t>de la pauvreté</a:t>
            </a:r>
            <a:r>
              <a:rPr lang="fr-FR" dirty="0" smtClean="0">
                <a:solidFill>
                  <a:schemeClr val="tx1"/>
                </a:solidFill>
                <a:latin typeface="Times New Roman" panose="02020603050405020304" pitchFamily="18" charset="0"/>
                <a:cs typeface="Times New Roman" panose="02020603050405020304" pitchFamily="18" charset="0"/>
              </a:rPr>
              <a:t>.</a:t>
            </a:r>
            <a:endParaRPr lang="fr-F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6462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154954" y="2329180"/>
            <a:ext cx="4825157" cy="576262"/>
          </a:xfrm>
        </p:spPr>
        <p:txBody>
          <a:bodyPr/>
          <a:lstStyle/>
          <a:p>
            <a:r>
              <a:rPr lang="fr-FR" b="1" dirty="0" smtClean="0">
                <a:latin typeface="Times New Roman" panose="02020603050405020304" pitchFamily="18" charset="0"/>
                <a:cs typeface="Times New Roman" panose="02020603050405020304" pitchFamily="18" charset="0"/>
              </a:rPr>
              <a:t>4-Les droits de minorité</a:t>
            </a:r>
            <a:endParaRPr lang="fr-FR" b="1" dirty="0">
              <a:latin typeface="Times New Roman" panose="02020603050405020304" pitchFamily="18" charset="0"/>
              <a:cs typeface="Times New Roman" panose="02020603050405020304" pitchFamily="18" charset="0"/>
            </a:endParaRPr>
          </a:p>
        </p:txBody>
      </p:sp>
      <p:sp>
        <p:nvSpPr>
          <p:cNvPr id="4" name="Espace réservé du contenu 3"/>
          <p:cNvSpPr>
            <a:spLocks noGrp="1"/>
          </p:cNvSpPr>
          <p:nvPr>
            <p:ph sz="half" idx="2"/>
          </p:nvPr>
        </p:nvSpPr>
        <p:spPr>
          <a:xfrm>
            <a:off x="888274" y="3179762"/>
            <a:ext cx="5091838" cy="2840039"/>
          </a:xfrm>
        </p:spPr>
        <p:txBody>
          <a:bodyPr>
            <a:normAutofit/>
          </a:bodyPr>
          <a:lstStyle/>
          <a:p>
            <a:pPr algn="just"/>
            <a:r>
              <a:rPr lang="fr-FR" dirty="0" smtClean="0">
                <a:solidFill>
                  <a:schemeClr val="tx1"/>
                </a:solidFill>
                <a:latin typeface="Times New Roman" panose="02020603050405020304" pitchFamily="18" charset="0"/>
                <a:cs typeface="Times New Roman" panose="02020603050405020304" pitchFamily="18" charset="0"/>
              </a:rPr>
              <a:t>Les minorités ethniques, religieuses, linguistiques, culturelles, etc. revendiquaient la reconnaissance de leur identité.</a:t>
            </a:r>
          </a:p>
          <a:p>
            <a:pPr algn="just"/>
            <a:r>
              <a:rPr lang="fr-FR" dirty="0">
                <a:solidFill>
                  <a:schemeClr val="tx1"/>
                </a:solidFill>
                <a:latin typeface="Times New Roman" panose="02020603050405020304" pitchFamily="18" charset="0"/>
                <a:cs typeface="Times New Roman" panose="02020603050405020304" pitchFamily="18" charset="0"/>
              </a:rPr>
              <a:t>La sociologie aide à comprendre comment les minorités construisent leur </a:t>
            </a:r>
            <a:r>
              <a:rPr lang="fr-FR" dirty="0" smtClean="0">
                <a:solidFill>
                  <a:schemeClr val="tx1"/>
                </a:solidFill>
                <a:latin typeface="Times New Roman" panose="02020603050405020304" pitchFamily="18" charset="0"/>
                <a:cs typeface="Times New Roman" panose="02020603050405020304" pitchFamily="18" charset="0"/>
              </a:rPr>
              <a:t>identité et </a:t>
            </a:r>
            <a:r>
              <a:rPr lang="fr-FR" dirty="0">
                <a:solidFill>
                  <a:schemeClr val="tx1"/>
                </a:solidFill>
                <a:latin typeface="Times New Roman" panose="02020603050405020304" pitchFamily="18" charset="0"/>
                <a:cs typeface="Times New Roman" panose="02020603050405020304" pitchFamily="18" charset="0"/>
              </a:rPr>
              <a:t>revendiquent leur place</a:t>
            </a:r>
            <a:r>
              <a:rPr lang="fr-FR"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fr-FR" b="1" dirty="0" smtClean="0">
                <a:solidFill>
                  <a:schemeClr val="tx1"/>
                </a:solidFill>
                <a:latin typeface="Times New Roman" panose="02020603050405020304" pitchFamily="18" charset="0"/>
                <a:cs typeface="Times New Roman" panose="02020603050405020304" pitchFamily="18" charset="0"/>
              </a:rPr>
              <a:t>Exemple</a:t>
            </a:r>
            <a:r>
              <a:rPr lang="fr-FR" dirty="0">
                <a:solidFill>
                  <a:schemeClr val="tx1"/>
                </a:solidFill>
                <a:latin typeface="Times New Roman" panose="02020603050405020304" pitchFamily="18" charset="0"/>
                <a:cs typeface="Times New Roman" panose="02020603050405020304" pitchFamily="18" charset="0"/>
              </a:rPr>
              <a:t> </a:t>
            </a:r>
            <a:r>
              <a:rPr lang="fr-FR" dirty="0" smtClean="0">
                <a:solidFill>
                  <a:schemeClr val="tx1"/>
                </a:solidFill>
                <a:latin typeface="Times New Roman" panose="02020603050405020304" pitchFamily="18" charset="0"/>
                <a:cs typeface="Times New Roman" panose="02020603050405020304" pitchFamily="18" charset="0"/>
              </a:rPr>
              <a:t>: minorité</a:t>
            </a:r>
            <a:r>
              <a:rPr lang="fr-FR" dirty="0">
                <a:solidFill>
                  <a:schemeClr val="tx1"/>
                </a:solidFill>
                <a:latin typeface="Times New Roman" panose="02020603050405020304" pitchFamily="18" charset="0"/>
                <a:cs typeface="Times New Roman" panose="02020603050405020304" pitchFamily="18" charset="0"/>
              </a:rPr>
              <a:t> </a:t>
            </a:r>
            <a:r>
              <a:rPr lang="fr-FR" dirty="0" smtClean="0">
                <a:solidFill>
                  <a:schemeClr val="tx1"/>
                </a:solidFill>
                <a:latin typeface="Times New Roman" panose="02020603050405020304" pitchFamily="18" charset="0"/>
                <a:cs typeface="Times New Roman" panose="02020603050405020304" pitchFamily="18" charset="0"/>
              </a:rPr>
              <a:t>Amazigh, </a:t>
            </a:r>
            <a:r>
              <a:rPr lang="fr-FR" dirty="0">
                <a:solidFill>
                  <a:schemeClr val="tx1"/>
                </a:solidFill>
                <a:latin typeface="Times New Roman" panose="02020603050405020304" pitchFamily="18" charset="0"/>
                <a:cs typeface="Times New Roman" panose="02020603050405020304" pitchFamily="18" charset="0"/>
              </a:rPr>
              <a:t>kurdes ou encore des </a:t>
            </a:r>
            <a:r>
              <a:rPr lang="fr-FR" dirty="0" smtClean="0">
                <a:solidFill>
                  <a:schemeClr val="tx1"/>
                </a:solidFill>
                <a:latin typeface="Times New Roman" panose="02020603050405020304" pitchFamily="18" charset="0"/>
                <a:cs typeface="Times New Roman" panose="02020603050405020304" pitchFamily="18" charset="0"/>
              </a:rPr>
              <a:t>musulmans dans </a:t>
            </a:r>
            <a:r>
              <a:rPr lang="fr-FR" dirty="0">
                <a:solidFill>
                  <a:schemeClr val="tx1"/>
                </a:solidFill>
                <a:latin typeface="Times New Roman" panose="02020603050405020304" pitchFamily="18" charset="0"/>
                <a:cs typeface="Times New Roman" panose="02020603050405020304" pitchFamily="18" charset="0"/>
              </a:rPr>
              <a:t>des pays occidentaux</a:t>
            </a:r>
            <a:r>
              <a:rPr lang="fr-FR" dirty="0" smtClean="0">
                <a:solidFill>
                  <a:schemeClr val="tx1"/>
                </a:solidFill>
                <a:latin typeface="Times New Roman" panose="02020603050405020304" pitchFamily="18" charset="0"/>
                <a:cs typeface="Times New Roman" panose="02020603050405020304" pitchFamily="18" charset="0"/>
              </a:rPr>
              <a:t>.. </a:t>
            </a:r>
            <a:endParaRPr lang="fr-FR" dirty="0">
              <a:solidFill>
                <a:schemeClr val="tx1"/>
              </a:solidFill>
              <a:latin typeface="Times New Roman" panose="02020603050405020304" pitchFamily="18" charset="0"/>
              <a:cs typeface="Times New Roman" panose="02020603050405020304" pitchFamily="18" charset="0"/>
            </a:endParaRPr>
          </a:p>
        </p:txBody>
      </p:sp>
      <p:sp>
        <p:nvSpPr>
          <p:cNvPr id="5" name="Espace réservé du texte 4"/>
          <p:cNvSpPr>
            <a:spLocks noGrp="1"/>
          </p:cNvSpPr>
          <p:nvPr>
            <p:ph type="body" sz="quarter" idx="3"/>
          </p:nvPr>
        </p:nvSpPr>
        <p:spPr>
          <a:xfrm>
            <a:off x="6208712" y="2459808"/>
            <a:ext cx="4825159" cy="576262"/>
          </a:xfrm>
        </p:spPr>
        <p:txBody>
          <a:bodyPr/>
          <a:lstStyle/>
          <a:p>
            <a:r>
              <a:rPr lang="fr-FR" b="1" dirty="0" smtClean="0">
                <a:latin typeface="Times New Roman" panose="02020603050405020304" pitchFamily="18" charset="0"/>
                <a:cs typeface="Times New Roman" panose="02020603050405020304" pitchFamily="18" charset="0"/>
              </a:rPr>
              <a:t>5-Le droit à un environnement sain</a:t>
            </a:r>
            <a:endParaRPr lang="fr-FR" b="1" dirty="0">
              <a:latin typeface="Times New Roman" panose="02020603050405020304" pitchFamily="18" charset="0"/>
              <a:cs typeface="Times New Roman" panose="02020603050405020304" pitchFamily="18" charset="0"/>
            </a:endParaRPr>
          </a:p>
        </p:txBody>
      </p:sp>
      <p:sp>
        <p:nvSpPr>
          <p:cNvPr id="6" name="Espace réservé du contenu 5"/>
          <p:cNvSpPr>
            <a:spLocks noGrp="1"/>
          </p:cNvSpPr>
          <p:nvPr>
            <p:ph sz="quarter" idx="4"/>
          </p:nvPr>
        </p:nvSpPr>
        <p:spPr>
          <a:xfrm>
            <a:off x="6208712" y="3179762"/>
            <a:ext cx="5456419" cy="3207975"/>
          </a:xfrm>
        </p:spPr>
        <p:txBody>
          <a:bodyPr>
            <a:normAutofit/>
          </a:bodyPr>
          <a:lstStyle/>
          <a:p>
            <a:r>
              <a:rPr lang="fr-FR" dirty="0" smtClean="0">
                <a:solidFill>
                  <a:schemeClr val="tx1"/>
                </a:solidFill>
                <a:latin typeface="Times New Roman" panose="02020603050405020304" pitchFamily="18" charset="0"/>
                <a:cs typeface="Times New Roman" panose="02020603050405020304" pitchFamily="18" charset="0"/>
              </a:rPr>
              <a:t>La réalité mondiale montre que les populations les plus pauvres subissent davantage la pollution et le changement climatique.</a:t>
            </a:r>
          </a:p>
          <a:p>
            <a:r>
              <a:rPr lang="fr-FR" dirty="0">
                <a:solidFill>
                  <a:schemeClr val="tx1"/>
                </a:solidFill>
                <a:latin typeface="Times New Roman" panose="02020603050405020304" pitchFamily="18" charset="0"/>
                <a:cs typeface="Times New Roman" panose="02020603050405020304" pitchFamily="18" charset="0"/>
              </a:rPr>
              <a:t>De plus en </a:t>
            </a:r>
            <a:r>
              <a:rPr lang="fr-FR" dirty="0" smtClean="0">
                <a:solidFill>
                  <a:schemeClr val="tx1"/>
                </a:solidFill>
                <a:latin typeface="Times New Roman" panose="02020603050405020304" pitchFamily="18" charset="0"/>
                <a:cs typeface="Times New Roman" panose="02020603050405020304" pitchFamily="18" charset="0"/>
              </a:rPr>
              <a:t>plus, le droit </a:t>
            </a:r>
            <a:r>
              <a:rPr lang="fr-FR" dirty="0">
                <a:solidFill>
                  <a:schemeClr val="tx1"/>
                </a:solidFill>
                <a:latin typeface="Times New Roman" panose="02020603050405020304" pitchFamily="18" charset="0"/>
                <a:cs typeface="Times New Roman" panose="02020603050405020304" pitchFamily="18" charset="0"/>
              </a:rPr>
              <a:t>à un environnement sain </a:t>
            </a:r>
            <a:r>
              <a:rPr lang="fr-FR" dirty="0" smtClean="0">
                <a:solidFill>
                  <a:schemeClr val="tx1"/>
                </a:solidFill>
                <a:latin typeface="Times New Roman" panose="02020603050405020304" pitchFamily="18" charset="0"/>
                <a:cs typeface="Times New Roman" panose="02020603050405020304" pitchFamily="18" charset="0"/>
              </a:rPr>
              <a:t>est considéré </a:t>
            </a:r>
            <a:r>
              <a:rPr lang="fr-FR" dirty="0">
                <a:solidFill>
                  <a:schemeClr val="tx1"/>
                </a:solidFill>
                <a:latin typeface="Times New Roman" panose="02020603050405020304" pitchFamily="18" charset="0"/>
                <a:cs typeface="Times New Roman" panose="02020603050405020304" pitchFamily="18" charset="0"/>
              </a:rPr>
              <a:t>comme un </a:t>
            </a:r>
            <a:r>
              <a:rPr lang="fr-FR" b="1" dirty="0">
                <a:solidFill>
                  <a:schemeClr val="tx1"/>
                </a:solidFill>
                <a:latin typeface="Times New Roman" panose="02020603050405020304" pitchFamily="18" charset="0"/>
                <a:cs typeface="Times New Roman" panose="02020603050405020304" pitchFamily="18" charset="0"/>
              </a:rPr>
              <a:t>droit humain fondamental</a:t>
            </a:r>
            <a:r>
              <a:rPr lang="fr-FR" dirty="0" smtClean="0">
                <a:solidFill>
                  <a:schemeClr val="tx1"/>
                </a:solidFill>
                <a:latin typeface="Times New Roman" panose="02020603050405020304" pitchFamily="18" charset="0"/>
                <a:cs typeface="Times New Roman" panose="02020603050405020304" pitchFamily="18" charset="0"/>
              </a:rPr>
              <a:t>.</a:t>
            </a:r>
          </a:p>
          <a:p>
            <a:r>
              <a:rPr lang="fr-FR" dirty="0">
                <a:solidFill>
                  <a:schemeClr val="tx1"/>
                </a:solidFill>
                <a:latin typeface="Times New Roman" panose="02020603050405020304" pitchFamily="18" charset="0"/>
                <a:cs typeface="Times New Roman" panose="02020603050405020304" pitchFamily="18" charset="0"/>
              </a:rPr>
              <a:t>Malheureusement, les inégalités écologiques deviennent </a:t>
            </a:r>
            <a:r>
              <a:rPr lang="fr-FR" dirty="0" smtClean="0">
                <a:solidFill>
                  <a:schemeClr val="tx1"/>
                </a:solidFill>
                <a:latin typeface="Times New Roman" panose="02020603050405020304" pitchFamily="18" charset="0"/>
                <a:cs typeface="Times New Roman" panose="02020603050405020304" pitchFamily="18" charset="0"/>
              </a:rPr>
              <a:t>des </a:t>
            </a:r>
            <a:r>
              <a:rPr lang="fr-FR" dirty="0">
                <a:solidFill>
                  <a:schemeClr val="tx1"/>
                </a:solidFill>
                <a:latin typeface="Times New Roman" panose="02020603050405020304" pitchFamily="18" charset="0"/>
                <a:cs typeface="Times New Roman" panose="02020603050405020304" pitchFamily="18" charset="0"/>
              </a:rPr>
              <a:t>inégalités </a:t>
            </a:r>
            <a:r>
              <a:rPr lang="fr-FR" dirty="0" smtClean="0">
                <a:solidFill>
                  <a:schemeClr val="tx1"/>
                </a:solidFill>
                <a:latin typeface="Times New Roman" panose="02020603050405020304" pitchFamily="18" charset="0"/>
                <a:cs typeface="Times New Roman" panose="02020603050405020304" pitchFamily="18" charset="0"/>
              </a:rPr>
              <a:t>sociales, car il aggrave  la santé de la population,  </a:t>
            </a:r>
            <a:r>
              <a:rPr lang="fr-FR" dirty="0">
                <a:solidFill>
                  <a:schemeClr val="tx1"/>
                </a:solidFill>
                <a:latin typeface="Times New Roman" panose="02020603050405020304" pitchFamily="18" charset="0"/>
                <a:cs typeface="Times New Roman" panose="02020603050405020304" pitchFamily="18" charset="0"/>
              </a:rPr>
              <a:t>l</a:t>
            </a:r>
            <a:r>
              <a:rPr lang="fr-FR" dirty="0" smtClean="0">
                <a:solidFill>
                  <a:schemeClr val="tx1"/>
                </a:solidFill>
                <a:latin typeface="Times New Roman" panose="02020603050405020304" pitchFamily="18" charset="0"/>
                <a:cs typeface="Times New Roman" panose="02020603050405020304" pitchFamily="18" charset="0"/>
              </a:rPr>
              <a:t>e manque d’accès à l’eau potable et  </a:t>
            </a:r>
            <a:r>
              <a:rPr lang="fr-FR" dirty="0">
                <a:solidFill>
                  <a:schemeClr val="tx1"/>
                </a:solidFill>
                <a:latin typeface="Times New Roman" panose="02020603050405020304" pitchFamily="18" charset="0"/>
                <a:cs typeface="Times New Roman" panose="02020603050405020304" pitchFamily="18" charset="0"/>
              </a:rPr>
              <a:t>l</a:t>
            </a:r>
            <a:r>
              <a:rPr lang="fr-FR" dirty="0" smtClean="0">
                <a:solidFill>
                  <a:schemeClr val="tx1"/>
                </a:solidFill>
                <a:latin typeface="Times New Roman" panose="02020603050405020304" pitchFamily="18" charset="0"/>
                <a:cs typeface="Times New Roman" panose="02020603050405020304" pitchFamily="18" charset="0"/>
              </a:rPr>
              <a:t>es terres agricoles sont délimités.</a:t>
            </a:r>
            <a:endParaRPr lang="fr-F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0213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3200" b="1" dirty="0" smtClean="0">
                <a:latin typeface="Times New Roman" panose="02020603050405020304" pitchFamily="18" charset="0"/>
                <a:cs typeface="Times New Roman" panose="02020603050405020304" pitchFamily="18" charset="0"/>
              </a:rPr>
              <a:t>6-Inégalités économiques et sociales</a:t>
            </a:r>
            <a:endParaRPr lang="fr-FR" sz="3200" b="1" dirty="0">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1154954" y="2603499"/>
            <a:ext cx="8825659" cy="3784237"/>
          </a:xfrm>
        </p:spPr>
        <p:txBody>
          <a:bodyPr>
            <a:normAutofit fontScale="92500" lnSpcReduction="10000"/>
          </a:bodyPr>
          <a:lstStyle/>
          <a:p>
            <a:pPr algn="just"/>
            <a:r>
              <a:rPr lang="fr-FR" dirty="0" smtClean="0">
                <a:solidFill>
                  <a:schemeClr val="tx1"/>
                </a:solidFill>
                <a:latin typeface="Times New Roman" panose="02020603050405020304" pitchFamily="18" charset="0"/>
                <a:cs typeface="Times New Roman" panose="02020603050405020304" pitchFamily="18" charset="0"/>
              </a:rPr>
              <a:t>Les écarts croissants entre </a:t>
            </a:r>
            <a:r>
              <a:rPr lang="fr-FR" i="1" dirty="0" smtClean="0">
                <a:solidFill>
                  <a:schemeClr val="tx1"/>
                </a:solidFill>
                <a:latin typeface="Times New Roman" panose="02020603050405020304" pitchFamily="18" charset="0"/>
                <a:cs typeface="Times New Roman" panose="02020603050405020304" pitchFamily="18" charset="0"/>
              </a:rPr>
              <a:t>riches</a:t>
            </a:r>
            <a:r>
              <a:rPr lang="fr-FR" dirty="0" smtClean="0">
                <a:solidFill>
                  <a:schemeClr val="tx1"/>
                </a:solidFill>
                <a:latin typeface="Times New Roman" panose="02020603050405020304" pitchFamily="18" charset="0"/>
                <a:cs typeface="Times New Roman" panose="02020603050405020304" pitchFamily="18" charset="0"/>
              </a:rPr>
              <a:t> et </a:t>
            </a:r>
            <a:r>
              <a:rPr lang="fr-FR" i="1" dirty="0" smtClean="0">
                <a:solidFill>
                  <a:schemeClr val="tx1"/>
                </a:solidFill>
                <a:latin typeface="Times New Roman" panose="02020603050405020304" pitchFamily="18" charset="0"/>
                <a:cs typeface="Times New Roman" panose="02020603050405020304" pitchFamily="18" charset="0"/>
              </a:rPr>
              <a:t>pauvres</a:t>
            </a:r>
            <a:r>
              <a:rPr lang="fr-FR" dirty="0" smtClean="0">
                <a:solidFill>
                  <a:schemeClr val="tx1"/>
                </a:solidFill>
                <a:latin typeface="Times New Roman" panose="02020603050405020304" pitchFamily="18" charset="0"/>
                <a:cs typeface="Times New Roman" panose="02020603050405020304" pitchFamily="18" charset="0"/>
              </a:rPr>
              <a:t> menacent l’égalité des chances et l’accès équitable aux droits (éducation, santé, logement).</a:t>
            </a:r>
          </a:p>
          <a:p>
            <a:pPr algn="just"/>
            <a:r>
              <a:rPr lang="fr-FR" dirty="0">
                <a:solidFill>
                  <a:schemeClr val="tx1"/>
                </a:solidFill>
                <a:latin typeface="Times New Roman" panose="02020603050405020304" pitchFamily="18" charset="0"/>
                <a:cs typeface="Times New Roman" panose="02020603050405020304" pitchFamily="18" charset="0"/>
              </a:rPr>
              <a:t>Les sociologues </a:t>
            </a:r>
            <a:r>
              <a:rPr lang="fr-FR" dirty="0" smtClean="0">
                <a:solidFill>
                  <a:schemeClr val="tx1"/>
                </a:solidFill>
                <a:latin typeface="Times New Roman" panose="02020603050405020304" pitchFamily="18" charset="0"/>
                <a:cs typeface="Times New Roman" panose="02020603050405020304" pitchFamily="18" charset="0"/>
              </a:rPr>
              <a:t>comme, </a:t>
            </a:r>
            <a:r>
              <a:rPr lang="fr-FR" dirty="0">
                <a:solidFill>
                  <a:schemeClr val="tx1"/>
                </a:solidFill>
                <a:latin typeface="Times New Roman" panose="02020603050405020304" pitchFamily="18" charset="0"/>
                <a:cs typeface="Times New Roman" panose="02020603050405020304" pitchFamily="18" charset="0"/>
              </a:rPr>
              <a:t>Pierre </a:t>
            </a:r>
            <a:r>
              <a:rPr lang="fr-FR" dirty="0" smtClean="0">
                <a:solidFill>
                  <a:schemeClr val="tx1"/>
                </a:solidFill>
                <a:latin typeface="Times New Roman" panose="02020603050405020304" pitchFamily="18" charset="0"/>
                <a:cs typeface="Times New Roman" panose="02020603050405020304" pitchFamily="18" charset="0"/>
              </a:rPr>
              <a:t>Bourdieu, </a:t>
            </a:r>
            <a:r>
              <a:rPr lang="fr-FR" dirty="0">
                <a:solidFill>
                  <a:schemeClr val="tx1"/>
                </a:solidFill>
                <a:latin typeface="Times New Roman" panose="02020603050405020304" pitchFamily="18" charset="0"/>
                <a:cs typeface="Times New Roman" panose="02020603050405020304" pitchFamily="18" charset="0"/>
              </a:rPr>
              <a:t>montrent que ces inégalités ne sont pas seulement </a:t>
            </a:r>
            <a:r>
              <a:rPr lang="fr-FR" dirty="0" smtClean="0">
                <a:solidFill>
                  <a:schemeClr val="tx1"/>
                </a:solidFill>
                <a:latin typeface="Times New Roman" panose="02020603050405020304" pitchFamily="18" charset="0"/>
                <a:cs typeface="Times New Roman" panose="02020603050405020304" pitchFamily="18" charset="0"/>
              </a:rPr>
              <a:t>économiques, </a:t>
            </a:r>
            <a:r>
              <a:rPr lang="fr-FR" dirty="0">
                <a:solidFill>
                  <a:schemeClr val="tx1"/>
                </a:solidFill>
                <a:latin typeface="Times New Roman" panose="02020603050405020304" pitchFamily="18" charset="0"/>
                <a:cs typeface="Times New Roman" panose="02020603050405020304" pitchFamily="18" charset="0"/>
              </a:rPr>
              <a:t>mais </a:t>
            </a:r>
            <a:r>
              <a:rPr lang="fr-FR" b="1" dirty="0">
                <a:solidFill>
                  <a:schemeClr val="tx1"/>
                </a:solidFill>
                <a:latin typeface="Times New Roman" panose="02020603050405020304" pitchFamily="18" charset="0"/>
                <a:cs typeface="Times New Roman" panose="02020603050405020304" pitchFamily="18" charset="0"/>
              </a:rPr>
              <a:t>structurelles</a:t>
            </a:r>
            <a:r>
              <a:rPr lang="fr-FR" dirty="0">
                <a:solidFill>
                  <a:schemeClr val="tx1"/>
                </a:solidFill>
                <a:latin typeface="Times New Roman" panose="02020603050405020304" pitchFamily="18" charset="0"/>
                <a:cs typeface="Times New Roman" panose="02020603050405020304" pitchFamily="18" charset="0"/>
              </a:rPr>
              <a:t>, </a:t>
            </a:r>
            <a:r>
              <a:rPr lang="fr-FR" dirty="0" smtClean="0">
                <a:solidFill>
                  <a:schemeClr val="tx1"/>
                </a:solidFill>
                <a:latin typeface="Times New Roman" panose="02020603050405020304" pitchFamily="18" charset="0"/>
                <a:cs typeface="Times New Roman" panose="02020603050405020304" pitchFamily="18" charset="0"/>
              </a:rPr>
              <a:t>(écoles</a:t>
            </a:r>
            <a:r>
              <a:rPr lang="fr-FR" dirty="0">
                <a:solidFill>
                  <a:schemeClr val="tx1"/>
                </a:solidFill>
                <a:latin typeface="Times New Roman" panose="02020603050405020304" pitchFamily="18" charset="0"/>
                <a:cs typeface="Times New Roman" panose="02020603050405020304" pitchFamily="18" charset="0"/>
              </a:rPr>
              <a:t>, marchés, </a:t>
            </a:r>
            <a:r>
              <a:rPr lang="fr-FR" dirty="0" smtClean="0">
                <a:solidFill>
                  <a:schemeClr val="tx1"/>
                </a:solidFill>
                <a:latin typeface="Times New Roman" panose="02020603050405020304" pitchFamily="18" charset="0"/>
                <a:cs typeface="Times New Roman" panose="02020603050405020304" pitchFamily="18" charset="0"/>
              </a:rPr>
              <a:t>travail). </a:t>
            </a:r>
          </a:p>
          <a:p>
            <a:pPr algn="just"/>
            <a:r>
              <a:rPr lang="fr-FR" dirty="0">
                <a:solidFill>
                  <a:schemeClr val="tx1"/>
                </a:solidFill>
                <a:latin typeface="Times New Roman" panose="02020603050405020304" pitchFamily="18" charset="0"/>
                <a:cs typeface="Times New Roman" panose="02020603050405020304" pitchFamily="18" charset="0"/>
              </a:rPr>
              <a:t>Les inégalités favorisent une hiérarchie sociale mondiale entre pays du Nord et pays du </a:t>
            </a:r>
            <a:r>
              <a:rPr lang="fr-FR" dirty="0" smtClean="0">
                <a:solidFill>
                  <a:schemeClr val="tx1"/>
                </a:solidFill>
                <a:latin typeface="Times New Roman" panose="02020603050405020304" pitchFamily="18" charset="0"/>
                <a:cs typeface="Times New Roman" panose="02020603050405020304" pitchFamily="18" charset="0"/>
              </a:rPr>
              <a:t>Sud.  (dominant dominés).</a:t>
            </a:r>
          </a:p>
          <a:p>
            <a:pPr marL="0" indent="0" algn="just">
              <a:buNone/>
            </a:pPr>
            <a:r>
              <a:rPr lang="fr-FR" b="1" dirty="0" smtClean="0">
                <a:solidFill>
                  <a:schemeClr val="tx1"/>
                </a:solidFill>
                <a:latin typeface="Times New Roman" panose="02020603050405020304" pitchFamily="18" charset="0"/>
                <a:cs typeface="Times New Roman" panose="02020603050405020304" pitchFamily="18" charset="0"/>
              </a:rPr>
              <a:t>Exemple : </a:t>
            </a:r>
            <a:r>
              <a:rPr lang="fr-FR" dirty="0" smtClean="0">
                <a:solidFill>
                  <a:srgbClr val="C00000"/>
                </a:solidFill>
                <a:latin typeface="Times New Roman" panose="02020603050405020304" pitchFamily="18" charset="0"/>
                <a:cs typeface="Times New Roman" panose="02020603050405020304" pitchFamily="18" charset="0"/>
              </a:rPr>
              <a:t>Inégalité de revenus</a:t>
            </a:r>
            <a:r>
              <a:rPr lang="fr-FR" dirty="0" smtClean="0">
                <a:solidFill>
                  <a:schemeClr val="tx1"/>
                </a:solidFill>
                <a:latin typeface="Times New Roman" panose="02020603050405020304" pitchFamily="18" charset="0"/>
                <a:cs typeface="Times New Roman" panose="02020603050405020304" pitchFamily="18" charset="0"/>
              </a:rPr>
              <a:t>, (Un cadre dans une grande entreprise peut gagner 10 fois plus qu’un travailleur ou un employés de service).</a:t>
            </a:r>
          </a:p>
          <a:p>
            <a:pPr marL="0" indent="0" algn="just">
              <a:buNone/>
            </a:pPr>
            <a:r>
              <a:rPr lang="fr-FR" dirty="0">
                <a:solidFill>
                  <a:schemeClr val="tx1"/>
                </a:solidFill>
                <a:latin typeface="Times New Roman" panose="02020603050405020304" pitchFamily="18" charset="0"/>
                <a:cs typeface="Times New Roman" panose="02020603050405020304" pitchFamily="18" charset="0"/>
              </a:rPr>
              <a:t> </a:t>
            </a:r>
            <a:r>
              <a:rPr lang="fr-FR" dirty="0" smtClean="0">
                <a:solidFill>
                  <a:schemeClr val="tx1"/>
                </a:solidFill>
                <a:latin typeface="Times New Roman" panose="02020603050405020304" pitchFamily="18" charset="0"/>
                <a:cs typeface="Times New Roman" panose="02020603050405020304" pitchFamily="18" charset="0"/>
              </a:rPr>
              <a:t>                  </a:t>
            </a:r>
            <a:r>
              <a:rPr lang="fr-FR" dirty="0" smtClean="0">
                <a:solidFill>
                  <a:srgbClr val="C00000"/>
                </a:solidFill>
                <a:latin typeface="Times New Roman" panose="02020603050405020304" pitchFamily="18" charset="0"/>
                <a:cs typeface="Times New Roman" panose="02020603050405020304" pitchFamily="18" charset="0"/>
              </a:rPr>
              <a:t>Inégalité d’accès à l’éducation </a:t>
            </a:r>
            <a:r>
              <a:rPr lang="fr-FR" dirty="0" smtClean="0">
                <a:solidFill>
                  <a:schemeClr val="tx1"/>
                </a:solidFill>
                <a:latin typeface="Times New Roman" panose="02020603050405020304" pitchFamily="18" charset="0"/>
                <a:cs typeface="Times New Roman" panose="02020603050405020304" pitchFamily="18" charset="0"/>
              </a:rPr>
              <a:t>(Les enfants issus des familles pauvres n’ont pas toujours les mêmes chances. Cela limite leur opportunité professionnelle plus tard.</a:t>
            </a:r>
          </a:p>
          <a:p>
            <a:pPr marL="0" indent="0" algn="just">
              <a:buNone/>
            </a:pPr>
            <a:r>
              <a:rPr lang="fr-FR" dirty="0">
                <a:solidFill>
                  <a:schemeClr val="tx1"/>
                </a:solidFill>
                <a:latin typeface="Times New Roman" panose="02020603050405020304" pitchFamily="18" charset="0"/>
                <a:cs typeface="Times New Roman" panose="02020603050405020304" pitchFamily="18" charset="0"/>
              </a:rPr>
              <a:t> </a:t>
            </a:r>
            <a:r>
              <a:rPr lang="fr-FR" dirty="0" smtClean="0">
                <a:solidFill>
                  <a:schemeClr val="tx1"/>
                </a:solidFill>
                <a:latin typeface="Times New Roman" panose="02020603050405020304" pitchFamily="18" charset="0"/>
                <a:cs typeface="Times New Roman" panose="02020603050405020304" pitchFamily="18" charset="0"/>
              </a:rPr>
              <a:t>                  </a:t>
            </a:r>
            <a:r>
              <a:rPr lang="fr-FR" dirty="0" smtClean="0">
                <a:solidFill>
                  <a:srgbClr val="C00000"/>
                </a:solidFill>
                <a:latin typeface="Times New Roman" panose="02020603050405020304" pitchFamily="18" charset="0"/>
                <a:cs typeface="Times New Roman" panose="02020603050405020304" pitchFamily="18" charset="0"/>
              </a:rPr>
              <a:t>Inégalité d’accès aux soi</a:t>
            </a:r>
            <a:r>
              <a:rPr lang="fr-FR" dirty="0" smtClean="0">
                <a:solidFill>
                  <a:schemeClr val="tx1"/>
                </a:solidFill>
                <a:latin typeface="Times New Roman" panose="02020603050405020304" pitchFamily="18" charset="0"/>
                <a:cs typeface="Times New Roman" panose="02020603050405020304" pitchFamily="18" charset="0"/>
              </a:rPr>
              <a:t>ns (Dans les zones rurales, ils peuvent manquer de services d’urgence)</a:t>
            </a:r>
            <a:endParaRPr lang="fr-F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84830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Salle Ion</Template>
  <TotalTime>191</TotalTime>
  <Words>982</Words>
  <Application>Microsoft Office PowerPoint</Application>
  <PresentationFormat>Grand écran</PresentationFormat>
  <Paragraphs>72</Paragraphs>
  <Slides>12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Arial</vt:lpstr>
      <vt:lpstr>Century Gothic</vt:lpstr>
      <vt:lpstr>Times New Roman</vt:lpstr>
      <vt:lpstr>Wingdings 3</vt:lpstr>
      <vt:lpstr>Direction Ion</vt:lpstr>
      <vt:lpstr>Approches sociologiques de certaines questions relatives aux droits de l’homme</vt:lpstr>
      <vt:lpstr>La différence entre Approche et Analyse sociologique</vt:lpstr>
      <vt:lpstr>Présentation PowerPoint</vt:lpstr>
      <vt:lpstr>Quelques questions les plus courantes des droits de l’homme</vt:lpstr>
      <vt:lpstr>1-La liberté de religion</vt:lpstr>
      <vt:lpstr>2-Les droits des femmes </vt:lpstr>
      <vt:lpstr>3-Les droits des enfants</vt:lpstr>
      <vt:lpstr>Présentation PowerPoint</vt:lpstr>
      <vt:lpstr>6-Inégalités économiques et sociales</vt:lpstr>
      <vt:lpstr>7-Discrimination raciale et ethnique</vt:lpstr>
      <vt:lpstr> Conclusion</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Approches sociologiques de certaines questions relatives aux droits de l’homme</dc:title>
  <dc:creator>ATLAS PC</dc:creator>
  <cp:lastModifiedBy>ATLAS PC</cp:lastModifiedBy>
  <cp:revision>20</cp:revision>
  <dcterms:created xsi:type="dcterms:W3CDTF">2025-11-29T19:01:53Z</dcterms:created>
  <dcterms:modified xsi:type="dcterms:W3CDTF">2025-11-29T22:16:29Z</dcterms:modified>
</cp:coreProperties>
</file>