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11/30/2025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000" b="1" dirty="0" smtClean="0"/>
              <a:t>Les enjeux contemporains des droits de l’homme</a:t>
            </a:r>
            <a:endParaRPr lang="fr-FR" sz="4000" b="1" dirty="0"/>
          </a:p>
        </p:txBody>
      </p:sp>
      <p:sp>
        <p:nvSpPr>
          <p:cNvPr id="3" name="Sous-titre 2"/>
          <p:cNvSpPr>
            <a:spLocks noGrp="1"/>
          </p:cNvSpPr>
          <p:nvPr>
            <p:ph type="subTitle" idx="1"/>
          </p:nvPr>
        </p:nvSpPr>
        <p:spPr>
          <a:xfrm>
            <a:off x="2914467" y="3984168"/>
            <a:ext cx="6815669" cy="1320802"/>
          </a:xfrm>
        </p:spPr>
        <p:txBody>
          <a:bodyPr>
            <a:normAutofit lnSpcReduction="10000"/>
          </a:bodyPr>
          <a:lstStyle/>
          <a:p>
            <a:endParaRPr lang="fr-FR" dirty="0" smtClean="0"/>
          </a:p>
          <a:p>
            <a:endParaRPr lang="fr-FR" dirty="0"/>
          </a:p>
          <a:p>
            <a:r>
              <a:rPr lang="fr-FR" b="1" dirty="0" smtClean="0"/>
              <a:t>                                                                               </a:t>
            </a:r>
            <a:r>
              <a:rPr lang="fr-FR" sz="2400" b="1" dirty="0" smtClean="0"/>
              <a:t>Cours : 07</a:t>
            </a:r>
            <a:endParaRPr lang="fr-FR" sz="2400" b="1" dirty="0"/>
          </a:p>
        </p:txBody>
      </p:sp>
    </p:spTree>
    <p:extLst>
      <p:ext uri="{BB962C8B-B14F-4D97-AF65-F5344CB8AC3E}">
        <p14:creationId xmlns:p14="http://schemas.microsoft.com/office/powerpoint/2010/main" val="232447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1541417"/>
            <a:ext cx="9601196" cy="744582"/>
          </a:xfrm>
        </p:spPr>
        <p:txBody>
          <a:bodyPr>
            <a:normAutofit/>
          </a:bodyPr>
          <a:lstStyle/>
          <a:p>
            <a:pPr algn="l"/>
            <a:r>
              <a:rPr lang="fr-FR" sz="3200" dirty="0" smtClean="0">
                <a:solidFill>
                  <a:srgbClr val="C00000"/>
                </a:solidFill>
                <a:latin typeface="Times New Roman" panose="02020603050405020304" pitchFamily="18" charset="0"/>
                <a:cs typeface="Times New Roman" panose="02020603050405020304" pitchFamily="18" charset="0"/>
              </a:rPr>
              <a:t>II-3 Les risques liés à l’intelligence artificielle</a:t>
            </a:r>
            <a:endParaRPr lang="fr-FR" sz="32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85000" lnSpcReduction="10000"/>
          </a:bodyPr>
          <a:lstStyle/>
          <a:p>
            <a:r>
              <a:rPr lang="fr-FR" dirty="0" smtClean="0">
                <a:latin typeface="Times New Roman" panose="02020603050405020304" pitchFamily="18" charset="0"/>
                <a:cs typeface="Times New Roman" panose="02020603050405020304" pitchFamily="18" charset="0"/>
              </a:rPr>
              <a:t>L’intelligence artificielle promet des avantages considérables, mais présente également des risques significatifs pour les droits humains.</a:t>
            </a:r>
          </a:p>
          <a:p>
            <a:r>
              <a:rPr lang="fr-FR" b="1" dirty="0">
                <a:latin typeface="Times New Roman" panose="02020603050405020304" pitchFamily="18" charset="0"/>
                <a:cs typeface="Times New Roman" panose="02020603050405020304" pitchFamily="18" charset="0"/>
              </a:rPr>
              <a:t>Principaux </a:t>
            </a:r>
            <a:r>
              <a:rPr lang="fr-FR" b="1" dirty="0" smtClean="0">
                <a:latin typeface="Times New Roman" panose="02020603050405020304" pitchFamily="18" charset="0"/>
                <a:cs typeface="Times New Roman" panose="02020603050405020304" pitchFamily="18" charset="0"/>
              </a:rPr>
              <a:t>dangers : </a:t>
            </a:r>
          </a:p>
          <a:p>
            <a:pPr marL="0" indent="0">
              <a:buNone/>
            </a:pPr>
            <a:r>
              <a:rPr lang="fr-FR" dirty="0" smtClean="0">
                <a:latin typeface="Times New Roman" panose="02020603050405020304" pitchFamily="18" charset="0"/>
                <a:cs typeface="Times New Roman" panose="02020603050405020304" pitchFamily="18" charset="0"/>
              </a:rPr>
              <a:t>-</a:t>
            </a:r>
            <a:r>
              <a:rPr lang="fr-FR" i="1" dirty="0" smtClean="0">
                <a:latin typeface="Times New Roman" panose="02020603050405020304" pitchFamily="18" charset="0"/>
                <a:cs typeface="Times New Roman" panose="02020603050405020304" pitchFamily="18" charset="0"/>
              </a:rPr>
              <a:t>Discrimination</a:t>
            </a:r>
            <a:r>
              <a:rPr lang="fr-FR" dirty="0" smtClean="0">
                <a:latin typeface="Times New Roman" panose="02020603050405020304" pitchFamily="18" charset="0"/>
                <a:cs typeface="Times New Roman" panose="02020603050405020304" pitchFamily="18" charset="0"/>
              </a:rPr>
              <a:t> : les </a:t>
            </a:r>
            <a:r>
              <a:rPr lang="fr-FR" dirty="0">
                <a:latin typeface="Times New Roman" panose="02020603050405020304" pitchFamily="18" charset="0"/>
                <a:cs typeface="Times New Roman" panose="02020603050405020304" pitchFamily="18" charset="0"/>
              </a:rPr>
              <a:t>algorithmes </a:t>
            </a:r>
            <a:r>
              <a:rPr lang="fr-FR" dirty="0" smtClean="0">
                <a:latin typeface="Times New Roman" panose="02020603050405020304" pitchFamily="18" charset="0"/>
                <a:cs typeface="Times New Roman" panose="02020603050405020304" pitchFamily="18" charset="0"/>
              </a:rPr>
              <a:t>d’intelligence </a:t>
            </a:r>
            <a:r>
              <a:rPr lang="fr-FR" dirty="0">
                <a:latin typeface="Times New Roman" panose="02020603050405020304" pitchFamily="18" charset="0"/>
                <a:cs typeface="Times New Roman" panose="02020603050405020304" pitchFamily="18" charset="0"/>
              </a:rPr>
              <a:t>artificielle peuvent reproduire et amplifier les préjugés et les discriminations raciales </a:t>
            </a:r>
            <a:r>
              <a:rPr lang="fr-FR" dirty="0" smtClean="0">
                <a:latin typeface="Times New Roman" panose="02020603050405020304" pitchFamily="18" charset="0"/>
                <a:cs typeface="Times New Roman" panose="02020603050405020304" pitchFamily="18" charset="0"/>
              </a:rPr>
              <a:t>ou de </a:t>
            </a:r>
            <a:r>
              <a:rPr lang="fr-FR" dirty="0">
                <a:latin typeface="Times New Roman" panose="02020603050405020304" pitchFamily="18" charset="0"/>
                <a:cs typeface="Times New Roman" panose="02020603050405020304" pitchFamily="18" charset="0"/>
              </a:rPr>
              <a:t>genre</a:t>
            </a:r>
            <a:r>
              <a:rPr lang="fr-FR" dirty="0" smtClean="0">
                <a:latin typeface="Times New Roman" panose="02020603050405020304" pitchFamily="18" charset="0"/>
                <a:cs typeface="Times New Roman" panose="02020603050405020304" pitchFamily="18" charset="0"/>
              </a:rPr>
              <a:t>.</a:t>
            </a:r>
          </a:p>
          <a:p>
            <a:pPr marL="0" indent="0">
              <a:buNone/>
            </a:pPr>
            <a:r>
              <a:rPr lang="fr-FR" i="1" dirty="0" smtClean="0">
                <a:latin typeface="Times New Roman" panose="02020603050405020304" pitchFamily="18" charset="0"/>
                <a:cs typeface="Times New Roman" panose="02020603050405020304" pitchFamily="18" charset="0"/>
              </a:rPr>
              <a:t>-Atteinte </a:t>
            </a:r>
            <a:r>
              <a:rPr lang="fr-FR" i="1" dirty="0">
                <a:latin typeface="Times New Roman" panose="02020603050405020304" pitchFamily="18" charset="0"/>
                <a:cs typeface="Times New Roman" panose="02020603050405020304" pitchFamily="18" charset="0"/>
              </a:rPr>
              <a:t>à la vie </a:t>
            </a:r>
            <a:r>
              <a:rPr lang="fr-FR" i="1" dirty="0" smtClean="0">
                <a:latin typeface="Times New Roman" panose="02020603050405020304" pitchFamily="18" charset="0"/>
                <a:cs typeface="Times New Roman" panose="02020603050405020304" pitchFamily="18" charset="0"/>
              </a:rPr>
              <a:t>privée : </a:t>
            </a:r>
            <a:r>
              <a:rPr lang="fr-FR" dirty="0" smtClean="0">
                <a:latin typeface="Times New Roman" panose="02020603050405020304" pitchFamily="18" charset="0"/>
                <a:cs typeface="Times New Roman" panose="02020603050405020304" pitchFamily="18" charset="0"/>
              </a:rPr>
              <a:t>Les technologies de reconnaissance faciale et autres systèmes de surveillance basés sur l’IA pose des menaces graves à la vie privée. L’IA peut collecter des données personnelles sans le consentement du concerné.</a:t>
            </a:r>
          </a:p>
          <a:p>
            <a:pPr marL="0" indent="0">
              <a:buNone/>
            </a:pPr>
            <a:r>
              <a:rPr lang="fr-FR" dirty="0" smtClean="0">
                <a:latin typeface="Times New Roman" panose="02020603050405020304" pitchFamily="18" charset="0"/>
                <a:cs typeface="Times New Roman" panose="02020603050405020304" pitchFamily="18" charset="0"/>
              </a:rPr>
              <a:t>-</a:t>
            </a:r>
            <a:r>
              <a:rPr lang="fr-FR" i="1" dirty="0" smtClean="0">
                <a:latin typeface="Times New Roman" panose="02020603050405020304" pitchFamily="18" charset="0"/>
                <a:cs typeface="Times New Roman" panose="02020603050405020304" pitchFamily="18" charset="0"/>
              </a:rPr>
              <a:t>Impact </a:t>
            </a:r>
            <a:r>
              <a:rPr lang="fr-FR" i="1" dirty="0">
                <a:latin typeface="Times New Roman" panose="02020603050405020304" pitchFamily="18" charset="0"/>
                <a:cs typeface="Times New Roman" panose="02020603050405020304" pitchFamily="18" charset="0"/>
              </a:rPr>
              <a:t>sur les droits </a:t>
            </a:r>
            <a:r>
              <a:rPr lang="fr-FR" i="1" dirty="0" smtClean="0">
                <a:latin typeface="Times New Roman" panose="02020603050405020304" pitchFamily="18" charset="0"/>
                <a:cs typeface="Times New Roman" panose="02020603050405020304" pitchFamily="18" charset="0"/>
              </a:rPr>
              <a:t>sociaux </a:t>
            </a:r>
            <a:r>
              <a:rPr lang="fr-FR" dirty="0" smtClean="0">
                <a:latin typeface="Times New Roman" panose="02020603050405020304" pitchFamily="18" charset="0"/>
                <a:cs typeface="Times New Roman" panose="02020603050405020304" pitchFamily="18" charset="0"/>
              </a:rPr>
              <a:t>: l’intelligence </a:t>
            </a:r>
            <a:r>
              <a:rPr lang="fr-FR" dirty="0">
                <a:latin typeface="Times New Roman" panose="02020603050405020304" pitchFamily="18" charset="0"/>
                <a:cs typeface="Times New Roman" panose="02020603050405020304" pitchFamily="18" charset="0"/>
              </a:rPr>
              <a:t>artificielle peut affecter les droits au travail.</a:t>
            </a:r>
          </a:p>
        </p:txBody>
      </p:sp>
    </p:spTree>
    <p:extLst>
      <p:ext uri="{BB962C8B-B14F-4D97-AF65-F5344CB8AC3E}">
        <p14:creationId xmlns:p14="http://schemas.microsoft.com/office/powerpoint/2010/main" val="201725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8794" y="1502228"/>
            <a:ext cx="9601196" cy="767321"/>
          </a:xfrm>
        </p:spPr>
        <p:txBody>
          <a:bodyPr>
            <a:normAutofit/>
          </a:bodyPr>
          <a:lstStyle/>
          <a:p>
            <a:r>
              <a:rPr lang="fr-FR" sz="3200" dirty="0" smtClean="0">
                <a:solidFill>
                  <a:srgbClr val="C00000"/>
                </a:solidFill>
                <a:latin typeface="Times New Roman" panose="02020603050405020304" pitchFamily="18" charset="0"/>
                <a:cs typeface="Times New Roman" panose="02020603050405020304" pitchFamily="18" charset="0"/>
              </a:rPr>
              <a:t>Conclusion</a:t>
            </a:r>
            <a:endParaRPr lang="fr-FR" sz="32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endParaRPr lang="fr-FR" dirty="0" smtClean="0"/>
          </a:p>
          <a:p>
            <a:pPr algn="ctr"/>
            <a:r>
              <a:rPr lang="fr-FR" dirty="0" smtClean="0">
                <a:solidFill>
                  <a:schemeClr val="tx1"/>
                </a:solidFill>
                <a:latin typeface="Times New Roman" panose="02020603050405020304" pitchFamily="18" charset="0"/>
                <a:cs typeface="Times New Roman" panose="02020603050405020304" pitchFamily="18" charset="0"/>
              </a:rPr>
              <a:t>Ces défis contemporains nous rappellent que la protection des droits humains est un combat continu et essentiel pour l’avenir de nos sociétés. La défense des droits de l’homme exige un fort engagement de la part des États, de la société civile et </a:t>
            </a:r>
            <a:r>
              <a:rPr lang="fr-FR" smtClean="0">
                <a:solidFill>
                  <a:schemeClr val="tx1"/>
                </a:solidFill>
                <a:latin typeface="Times New Roman" panose="02020603050405020304" pitchFamily="18" charset="0"/>
                <a:cs typeface="Times New Roman" panose="02020603050405020304" pitchFamily="18" charset="0"/>
              </a:rPr>
              <a:t>de chaque </a:t>
            </a:r>
            <a:r>
              <a:rPr lang="fr-FR" dirty="0" smtClean="0">
                <a:solidFill>
                  <a:schemeClr val="tx1"/>
                </a:solidFill>
                <a:latin typeface="Times New Roman" panose="02020603050405020304" pitchFamily="18" charset="0"/>
                <a:cs typeface="Times New Roman" panose="02020603050405020304" pitchFamily="18" charset="0"/>
              </a:rPr>
              <a:t>individu</a:t>
            </a:r>
            <a:r>
              <a:rPr lang="fr-FR" dirty="0" smtClean="0"/>
              <a:t>. </a:t>
            </a:r>
            <a:endParaRPr lang="fr-FR" dirty="0"/>
          </a:p>
        </p:txBody>
      </p:sp>
    </p:spTree>
    <p:extLst>
      <p:ext uri="{BB962C8B-B14F-4D97-AF65-F5344CB8AC3E}">
        <p14:creationId xmlns:p14="http://schemas.microsoft.com/office/powerpoint/2010/main" val="28439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endParaRPr lang="fr-FR" sz="2800" dirty="0" smtClean="0">
              <a:latin typeface="Times New Roman" panose="02020603050405020304" pitchFamily="18" charset="0"/>
              <a:cs typeface="Times New Roman" panose="02020603050405020304" pitchFamily="18" charset="0"/>
            </a:endParaRPr>
          </a:p>
          <a:p>
            <a:pPr marL="0" indent="0" algn="ctr">
              <a:buNone/>
            </a:pPr>
            <a:r>
              <a:rPr lang="fr-FR" sz="2800" dirty="0" smtClean="0">
                <a:latin typeface="Times New Roman" panose="02020603050405020304" pitchFamily="18" charset="0"/>
                <a:cs typeface="Times New Roman" panose="02020603050405020304" pitchFamily="18" charset="0"/>
              </a:rPr>
              <a:t>Ce cours explore </a:t>
            </a:r>
            <a:r>
              <a:rPr lang="fr-FR" sz="2800" dirty="0" smtClean="0">
                <a:latin typeface="Times New Roman" panose="02020603050405020304" pitchFamily="18" charset="0"/>
                <a:cs typeface="Times New Roman" panose="02020603050405020304" pitchFamily="18" charset="0"/>
              </a:rPr>
              <a:t>deux</a:t>
            </a:r>
            <a:r>
              <a:rPr lang="fr-FR" sz="2800" dirty="0" smtClean="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domaines critiques où les droits de l’homme sont confrontés à des défis et des évolutions majeures : </a:t>
            </a:r>
          </a:p>
          <a:p>
            <a:pPr marL="0" indent="0" algn="ctr">
              <a:buNone/>
            </a:pPr>
            <a:r>
              <a:rPr lang="fr-FR" sz="2800" i="1" dirty="0" smtClean="0">
                <a:latin typeface="Times New Roman" panose="02020603050405020304" pitchFamily="18" charset="0"/>
                <a:cs typeface="Times New Roman" panose="02020603050405020304" pitchFamily="18" charset="0"/>
              </a:rPr>
              <a:t>L’immigration internationale</a:t>
            </a:r>
            <a:r>
              <a:rPr lang="fr-FR" sz="2800" dirty="0" smtClean="0">
                <a:latin typeface="Times New Roman" panose="02020603050405020304" pitchFamily="18" charset="0"/>
                <a:cs typeface="Times New Roman" panose="02020603050405020304" pitchFamily="18" charset="0"/>
              </a:rPr>
              <a:t>/</a:t>
            </a:r>
            <a:r>
              <a:rPr lang="fr-FR" sz="2800" i="1" dirty="0" smtClean="0">
                <a:latin typeface="Times New Roman" panose="02020603050405020304" pitchFamily="18" charset="0"/>
                <a:cs typeface="Times New Roman" panose="02020603050405020304" pitchFamily="18" charset="0"/>
              </a:rPr>
              <a:t>La révolution numérique</a:t>
            </a:r>
            <a:r>
              <a:rPr lang="fr-FR" sz="2800" dirty="0" smtClean="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02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dirty="0" smtClean="0">
                <a:solidFill>
                  <a:srgbClr val="C00000"/>
                </a:solidFill>
                <a:latin typeface="Times New Roman" panose="02020603050405020304" pitchFamily="18" charset="0"/>
                <a:cs typeface="Times New Roman" panose="02020603050405020304" pitchFamily="18" charset="0"/>
              </a:rPr>
              <a:t>I-Droits de l’homme et migrations internationales.</a:t>
            </a:r>
            <a:endParaRPr lang="fr-FR"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92500" lnSpcReduction="10000"/>
          </a:bodyPr>
          <a:lstStyle/>
          <a:p>
            <a:pPr algn="just"/>
            <a:r>
              <a:rPr lang="fr-FR" dirty="0" smtClean="0">
                <a:solidFill>
                  <a:schemeClr val="tx1"/>
                </a:solidFill>
                <a:latin typeface="Times New Roman" panose="02020603050405020304" pitchFamily="18" charset="0"/>
                <a:cs typeface="Times New Roman" panose="02020603050405020304" pitchFamily="18" charset="0"/>
              </a:rPr>
              <a:t>La migration internationale, qu’elle soit volontaire ou forcée, soulève des questions fondamentales en matière des droits de l’homme.</a:t>
            </a:r>
          </a:p>
          <a:p>
            <a:pPr algn="just"/>
            <a:r>
              <a:rPr lang="fr-FR" dirty="0">
                <a:solidFill>
                  <a:schemeClr val="tx1"/>
                </a:solidFill>
                <a:latin typeface="Times New Roman" panose="02020603050405020304" pitchFamily="18" charset="0"/>
                <a:cs typeface="Times New Roman" panose="02020603050405020304" pitchFamily="18" charset="0"/>
              </a:rPr>
              <a:t>Il est essentiel de distinguer le statut de </a:t>
            </a:r>
            <a:r>
              <a:rPr lang="fr-FR" b="1" dirty="0">
                <a:solidFill>
                  <a:schemeClr val="tx1"/>
                </a:solidFill>
                <a:latin typeface="Times New Roman" panose="02020603050405020304" pitchFamily="18" charset="0"/>
                <a:cs typeface="Times New Roman" panose="02020603050405020304" pitchFamily="18" charset="0"/>
              </a:rPr>
              <a:t>migrant</a:t>
            </a:r>
            <a:r>
              <a:rPr lang="fr-FR" dirty="0">
                <a:solidFill>
                  <a:schemeClr val="tx1"/>
                </a:solidFill>
                <a:latin typeface="Times New Roman" panose="02020603050405020304" pitchFamily="18" charset="0"/>
                <a:cs typeface="Times New Roman" panose="02020603050405020304" pitchFamily="18" charset="0"/>
              </a:rPr>
              <a:t> de celui de </a:t>
            </a:r>
            <a:r>
              <a:rPr lang="fr-FR" b="1" dirty="0">
                <a:solidFill>
                  <a:schemeClr val="tx1"/>
                </a:solidFill>
                <a:latin typeface="Times New Roman" panose="02020603050405020304" pitchFamily="18" charset="0"/>
                <a:cs typeface="Times New Roman" panose="02020603050405020304" pitchFamily="18" charset="0"/>
              </a:rPr>
              <a:t>réfugié</a:t>
            </a:r>
            <a:r>
              <a:rPr lang="fr-FR" dirty="0">
                <a:solidFill>
                  <a:schemeClr val="tx1"/>
                </a:solidFill>
                <a:latin typeface="Times New Roman" panose="02020603050405020304" pitchFamily="18" charset="0"/>
                <a:cs typeface="Times New Roman" panose="02020603050405020304" pitchFamily="18" charset="0"/>
              </a:rPr>
              <a:t>, bien que tous les </a:t>
            </a:r>
            <a:r>
              <a:rPr lang="fr-FR" dirty="0" smtClean="0">
                <a:solidFill>
                  <a:schemeClr val="tx1"/>
                </a:solidFill>
                <a:latin typeface="Times New Roman" panose="02020603050405020304" pitchFamily="18" charset="0"/>
                <a:cs typeface="Times New Roman" panose="02020603050405020304" pitchFamily="18" charset="0"/>
              </a:rPr>
              <a:t>deux </a:t>
            </a:r>
            <a:r>
              <a:rPr lang="fr-FR" dirty="0">
                <a:solidFill>
                  <a:schemeClr val="tx1"/>
                </a:solidFill>
                <a:latin typeface="Times New Roman" panose="02020603050405020304" pitchFamily="18" charset="0"/>
                <a:cs typeface="Times New Roman" panose="02020603050405020304" pitchFamily="18" charset="0"/>
              </a:rPr>
              <a:t>bénéficient de la protection des droits humains fondamentaux</a:t>
            </a:r>
            <a:r>
              <a:rPr lang="fr-FR"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fr-FR" b="1" dirty="0">
                <a:solidFill>
                  <a:schemeClr val="tx1"/>
                </a:solidFill>
                <a:latin typeface="Times New Roman" panose="02020603050405020304" pitchFamily="18" charset="0"/>
                <a:cs typeface="Times New Roman" panose="02020603050405020304" pitchFamily="18" charset="0"/>
              </a:rPr>
              <a:t>Un </a:t>
            </a:r>
            <a:r>
              <a:rPr lang="fr-FR" b="1" dirty="0" smtClean="0">
                <a:solidFill>
                  <a:schemeClr val="tx1"/>
                </a:solidFill>
                <a:latin typeface="Times New Roman" panose="02020603050405020304" pitchFamily="18" charset="0"/>
                <a:cs typeface="Times New Roman" panose="02020603050405020304" pitchFamily="18" charset="0"/>
              </a:rPr>
              <a:t>migrant</a:t>
            </a:r>
            <a:r>
              <a:rPr lang="fr-FR" dirty="0" smtClean="0">
                <a:solidFill>
                  <a:schemeClr val="tx1"/>
                </a:solidFill>
                <a:latin typeface="Times New Roman" panose="02020603050405020304" pitchFamily="18" charset="0"/>
                <a:cs typeface="Times New Roman" panose="02020603050405020304" pitchFamily="18" charset="0"/>
              </a:rPr>
              <a:t>, c’est quelqu’un </a:t>
            </a:r>
            <a:r>
              <a:rPr lang="fr-FR" dirty="0">
                <a:solidFill>
                  <a:schemeClr val="tx1"/>
                </a:solidFill>
                <a:latin typeface="Times New Roman" panose="02020603050405020304" pitchFamily="18" charset="0"/>
                <a:cs typeface="Times New Roman" panose="02020603050405020304" pitchFamily="18" charset="0"/>
              </a:rPr>
              <a:t>qui quitte son pays </a:t>
            </a:r>
            <a:r>
              <a:rPr lang="fr-FR" i="1" dirty="0">
                <a:solidFill>
                  <a:schemeClr val="tx1"/>
                </a:solidFill>
                <a:latin typeface="Times New Roman" panose="02020603050405020304" pitchFamily="18" charset="0"/>
                <a:cs typeface="Times New Roman" panose="02020603050405020304" pitchFamily="18" charset="0"/>
              </a:rPr>
              <a:t>volontairement </a:t>
            </a:r>
            <a:r>
              <a:rPr lang="fr-FR" dirty="0">
                <a:solidFill>
                  <a:schemeClr val="tx1"/>
                </a:solidFill>
                <a:latin typeface="Times New Roman" panose="02020603050405020304" pitchFamily="18" charset="0"/>
                <a:cs typeface="Times New Roman" panose="02020603050405020304" pitchFamily="18" charset="0"/>
              </a:rPr>
              <a:t>pour chercher de meilleures conditions de </a:t>
            </a:r>
            <a:r>
              <a:rPr lang="fr-FR" dirty="0" smtClean="0">
                <a:solidFill>
                  <a:schemeClr val="tx1"/>
                </a:solidFill>
                <a:latin typeface="Times New Roman" panose="02020603050405020304" pitchFamily="18" charset="0"/>
                <a:cs typeface="Times New Roman" panose="02020603050405020304" pitchFamily="18" charset="0"/>
              </a:rPr>
              <a:t>vie.</a:t>
            </a:r>
          </a:p>
          <a:p>
            <a:pPr marL="0" indent="0" algn="just">
              <a:buNone/>
            </a:pPr>
            <a:r>
              <a:rPr lang="fr-FR" b="1" dirty="0">
                <a:solidFill>
                  <a:schemeClr val="tx1"/>
                </a:solidFill>
                <a:latin typeface="Times New Roman" panose="02020603050405020304" pitchFamily="18" charset="0"/>
                <a:cs typeface="Times New Roman" panose="02020603050405020304" pitchFamily="18" charset="0"/>
              </a:rPr>
              <a:t>Un réfugié</a:t>
            </a:r>
            <a:r>
              <a:rPr lang="fr-FR" dirty="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c’est quelqu’un </a:t>
            </a:r>
            <a:r>
              <a:rPr lang="fr-FR" dirty="0">
                <a:solidFill>
                  <a:schemeClr val="tx1"/>
                </a:solidFill>
                <a:latin typeface="Times New Roman" panose="02020603050405020304" pitchFamily="18" charset="0"/>
                <a:cs typeface="Times New Roman" panose="02020603050405020304" pitchFamily="18" charset="0"/>
              </a:rPr>
              <a:t>qui fuit son </a:t>
            </a:r>
            <a:r>
              <a:rPr lang="fr-FR" dirty="0" smtClean="0">
                <a:solidFill>
                  <a:schemeClr val="tx1"/>
                </a:solidFill>
                <a:latin typeface="Times New Roman" panose="02020603050405020304" pitchFamily="18" charset="0"/>
                <a:cs typeface="Times New Roman" panose="02020603050405020304" pitchFamily="18" charset="0"/>
              </a:rPr>
              <a:t>pays suite à une guerre, à une catastrophe naturelle et pour plusieurs raisons. Il bénéficie d’une protection internationale. On peut dire qu’il est victime.</a:t>
            </a:r>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25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1358537"/>
            <a:ext cx="9601196" cy="927462"/>
          </a:xfrm>
        </p:spPr>
        <p:txBody>
          <a:bodyPr>
            <a:normAutofit/>
          </a:bodyPr>
          <a:lstStyle/>
          <a:p>
            <a:pPr algn="l"/>
            <a:r>
              <a:rPr lang="fr-FR" sz="3200" dirty="0" smtClean="0">
                <a:solidFill>
                  <a:srgbClr val="C00000"/>
                </a:solidFill>
                <a:latin typeface="Times New Roman" panose="02020603050405020304" pitchFamily="18" charset="0"/>
                <a:cs typeface="Times New Roman" panose="02020603050405020304" pitchFamily="18" charset="0"/>
              </a:rPr>
              <a:t>I-1- Protection sociale des migrants</a:t>
            </a:r>
            <a:endParaRPr lang="fr-FR" sz="32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lnSpcReduction="10000"/>
          </a:bodyPr>
          <a:lstStyle/>
          <a:p>
            <a:r>
              <a:rPr lang="fr-FR" sz="2200" dirty="0" smtClean="0">
                <a:solidFill>
                  <a:schemeClr val="tx1"/>
                </a:solidFill>
                <a:latin typeface="Times New Roman" panose="02020603050405020304" pitchFamily="18" charset="0"/>
                <a:cs typeface="Times New Roman" panose="02020603050405020304" pitchFamily="18" charset="0"/>
              </a:rPr>
              <a:t>Les migrants, quelle que soit leur situation administrative, sont titulaires du droit humain fondamentaux. Cependant, dans la pratique, les migrants, en particulier ceux en situation irrégulière, se heurtent à de nombreux obstacles pour accéder à leurs </a:t>
            </a:r>
            <a:r>
              <a:rPr lang="fr-FR" sz="2200" i="1" dirty="0" smtClean="0">
                <a:solidFill>
                  <a:schemeClr val="tx1"/>
                </a:solidFill>
                <a:latin typeface="Times New Roman" panose="02020603050405020304" pitchFamily="18" charset="0"/>
                <a:cs typeface="Times New Roman" panose="02020603050405020304" pitchFamily="18" charset="0"/>
              </a:rPr>
              <a:t>droits économiques</a:t>
            </a:r>
            <a:r>
              <a:rPr lang="fr-FR" sz="2200" dirty="0" smtClean="0">
                <a:solidFill>
                  <a:schemeClr val="tx1"/>
                </a:solidFill>
                <a:latin typeface="Times New Roman" panose="02020603050405020304" pitchFamily="18" charset="0"/>
                <a:cs typeface="Times New Roman" panose="02020603050405020304" pitchFamily="18" charset="0"/>
              </a:rPr>
              <a:t>, </a:t>
            </a:r>
            <a:r>
              <a:rPr lang="fr-FR" sz="2200" i="1" dirty="0" smtClean="0">
                <a:solidFill>
                  <a:schemeClr val="tx1"/>
                </a:solidFill>
                <a:latin typeface="Times New Roman" panose="02020603050405020304" pitchFamily="18" charset="0"/>
                <a:cs typeface="Times New Roman" panose="02020603050405020304" pitchFamily="18" charset="0"/>
              </a:rPr>
              <a:t>sociaux</a:t>
            </a:r>
            <a:r>
              <a:rPr lang="fr-FR" sz="2200" dirty="0" smtClean="0">
                <a:solidFill>
                  <a:schemeClr val="tx1"/>
                </a:solidFill>
                <a:latin typeface="Times New Roman" panose="02020603050405020304" pitchFamily="18" charset="0"/>
                <a:cs typeface="Times New Roman" panose="02020603050405020304" pitchFamily="18" charset="0"/>
              </a:rPr>
              <a:t> et </a:t>
            </a:r>
            <a:r>
              <a:rPr lang="fr-FR" sz="2200" i="1" dirty="0" smtClean="0">
                <a:solidFill>
                  <a:schemeClr val="tx1"/>
                </a:solidFill>
                <a:latin typeface="Times New Roman" panose="02020603050405020304" pitchFamily="18" charset="0"/>
                <a:cs typeface="Times New Roman" panose="02020603050405020304" pitchFamily="18" charset="0"/>
              </a:rPr>
              <a:t>culturels</a:t>
            </a:r>
            <a:r>
              <a:rPr lang="fr-FR" sz="2200"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fr-FR" sz="2200" b="1" dirty="0">
                <a:solidFill>
                  <a:schemeClr val="tx1"/>
                </a:solidFill>
                <a:latin typeface="Times New Roman" panose="02020603050405020304" pitchFamily="18" charset="0"/>
                <a:cs typeface="Times New Roman" panose="02020603050405020304" pitchFamily="18" charset="0"/>
              </a:rPr>
              <a:t>Droits </a:t>
            </a:r>
            <a:r>
              <a:rPr lang="fr-FR" sz="2200" b="1" dirty="0" smtClean="0">
                <a:solidFill>
                  <a:schemeClr val="tx1"/>
                </a:solidFill>
                <a:latin typeface="Times New Roman" panose="02020603050405020304" pitchFamily="18" charset="0"/>
                <a:cs typeface="Times New Roman" panose="02020603050405020304" pitchFamily="18" charset="0"/>
              </a:rPr>
              <a:t>fondamentaux</a:t>
            </a:r>
            <a:r>
              <a:rPr lang="fr-FR" sz="2200" b="1" dirty="0">
                <a:solidFill>
                  <a:schemeClr val="tx1"/>
                </a:solidFill>
                <a:latin typeface="Times New Roman" panose="02020603050405020304" pitchFamily="18" charset="0"/>
                <a:cs typeface="Times New Roman" panose="02020603050405020304" pitchFamily="18" charset="0"/>
              </a:rPr>
              <a:t> </a:t>
            </a:r>
            <a:r>
              <a:rPr lang="fr-FR" sz="2200" b="1" dirty="0" smtClean="0">
                <a:solidFill>
                  <a:schemeClr val="tx1"/>
                </a:solidFill>
                <a:latin typeface="Times New Roman" panose="02020603050405020304" pitchFamily="18" charset="0"/>
                <a:cs typeface="Times New Roman" panose="02020603050405020304" pitchFamily="18" charset="0"/>
              </a:rPr>
              <a:t>: </a:t>
            </a:r>
          </a:p>
          <a:p>
            <a:pPr algn="just"/>
            <a:r>
              <a:rPr lang="fr-FR" sz="2200" u="sng" dirty="0">
                <a:solidFill>
                  <a:schemeClr val="tx1"/>
                </a:solidFill>
                <a:latin typeface="Times New Roman" panose="02020603050405020304" pitchFamily="18" charset="0"/>
                <a:cs typeface="Times New Roman" panose="02020603050405020304" pitchFamily="18" charset="0"/>
              </a:rPr>
              <a:t>Droit à la santé, à </a:t>
            </a:r>
            <a:r>
              <a:rPr lang="fr-FR" sz="2200" u="sng" dirty="0" smtClean="0">
                <a:solidFill>
                  <a:schemeClr val="tx1"/>
                </a:solidFill>
                <a:latin typeface="Times New Roman" panose="02020603050405020304" pitchFamily="18" charset="0"/>
                <a:cs typeface="Times New Roman" panose="02020603050405020304" pitchFamily="18" charset="0"/>
              </a:rPr>
              <a:t>l’éducation </a:t>
            </a:r>
            <a:r>
              <a:rPr lang="fr-FR" sz="2200" u="sng" dirty="0">
                <a:solidFill>
                  <a:schemeClr val="tx1"/>
                </a:solidFill>
                <a:latin typeface="Times New Roman" panose="02020603050405020304" pitchFamily="18" charset="0"/>
                <a:cs typeface="Times New Roman" panose="02020603050405020304" pitchFamily="18" charset="0"/>
              </a:rPr>
              <a:t>et un niveau de vie </a:t>
            </a:r>
            <a:r>
              <a:rPr lang="fr-FR" sz="2200" u="sng" dirty="0" smtClean="0">
                <a:solidFill>
                  <a:schemeClr val="tx1"/>
                </a:solidFill>
                <a:latin typeface="Times New Roman" panose="02020603050405020304" pitchFamily="18" charset="0"/>
                <a:cs typeface="Times New Roman" panose="02020603050405020304" pitchFamily="18" charset="0"/>
              </a:rPr>
              <a:t>suffisant</a:t>
            </a:r>
            <a:r>
              <a:rPr lang="fr-FR" sz="2200" u="sng" dirty="0">
                <a:solidFill>
                  <a:schemeClr val="tx1"/>
                </a:solidFill>
                <a:latin typeface="Times New Roman" panose="02020603050405020304" pitchFamily="18" charset="0"/>
                <a:cs typeface="Times New Roman" panose="02020603050405020304" pitchFamily="18" charset="0"/>
              </a:rPr>
              <a:t> </a:t>
            </a:r>
            <a:r>
              <a:rPr lang="fr-FR" sz="2200" dirty="0" smtClean="0">
                <a:solidFill>
                  <a:schemeClr val="tx1"/>
                </a:solidFill>
                <a:latin typeface="Times New Roman" panose="02020603050405020304" pitchFamily="18" charset="0"/>
                <a:cs typeface="Times New Roman" panose="02020603050405020304" pitchFamily="18" charset="0"/>
              </a:rPr>
              <a:t>: </a:t>
            </a:r>
            <a:r>
              <a:rPr lang="fr-FR" sz="2200" dirty="0">
                <a:solidFill>
                  <a:schemeClr val="tx1"/>
                </a:solidFill>
                <a:latin typeface="Times New Roman" panose="02020603050405020304" pitchFamily="18" charset="0"/>
                <a:cs typeface="Times New Roman" panose="02020603050405020304" pitchFamily="18" charset="0"/>
              </a:rPr>
              <a:t>d</a:t>
            </a:r>
            <a:r>
              <a:rPr lang="fr-FR" sz="2200" dirty="0" smtClean="0">
                <a:solidFill>
                  <a:schemeClr val="tx1"/>
                </a:solidFill>
                <a:latin typeface="Times New Roman" panose="02020603050405020304" pitchFamily="18" charset="0"/>
                <a:cs typeface="Times New Roman" panose="02020603050405020304" pitchFamily="18" charset="0"/>
              </a:rPr>
              <a:t>e nombreux migrants se voient refuser l’accès à ces services de base.</a:t>
            </a:r>
          </a:p>
          <a:p>
            <a:pPr algn="just"/>
            <a:r>
              <a:rPr lang="fr-FR" sz="2200" u="sng" dirty="0">
                <a:solidFill>
                  <a:schemeClr val="tx1"/>
                </a:solidFill>
                <a:latin typeface="Times New Roman" panose="02020603050405020304" pitchFamily="18" charset="0"/>
                <a:cs typeface="Times New Roman" panose="02020603050405020304" pitchFamily="18" charset="0"/>
              </a:rPr>
              <a:t>Droit à la sécurité sociale et à des conditions de travail </a:t>
            </a:r>
            <a:r>
              <a:rPr lang="fr-FR" sz="2200" u="sng" dirty="0" smtClean="0">
                <a:solidFill>
                  <a:schemeClr val="tx1"/>
                </a:solidFill>
                <a:latin typeface="Times New Roman" panose="02020603050405020304" pitchFamily="18" charset="0"/>
                <a:cs typeface="Times New Roman" panose="02020603050405020304" pitchFamily="18" charset="0"/>
              </a:rPr>
              <a:t>justes</a:t>
            </a:r>
            <a:r>
              <a:rPr lang="fr-FR" sz="2200" u="sng" dirty="0">
                <a:solidFill>
                  <a:schemeClr val="tx1"/>
                </a:solidFill>
                <a:latin typeface="Times New Roman" panose="02020603050405020304" pitchFamily="18" charset="0"/>
                <a:cs typeface="Times New Roman" panose="02020603050405020304" pitchFamily="18" charset="0"/>
              </a:rPr>
              <a:t> </a:t>
            </a:r>
            <a:r>
              <a:rPr lang="fr-FR" sz="2200" dirty="0" smtClean="0">
                <a:solidFill>
                  <a:schemeClr val="tx1"/>
                </a:solidFill>
                <a:latin typeface="Times New Roman" panose="02020603050405020304" pitchFamily="18" charset="0"/>
                <a:cs typeface="Times New Roman" panose="02020603050405020304" pitchFamily="18" charset="0"/>
              </a:rPr>
              <a:t>: les travailleurs migrants sont souvent exploités et privés de protection sociale.</a:t>
            </a:r>
            <a:endParaRPr lang="fr-FR"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24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fr-FR" sz="2200" dirty="0" smtClean="0">
                <a:solidFill>
                  <a:schemeClr val="tx1"/>
                </a:solidFill>
                <a:latin typeface="Times New Roman" panose="02020603050405020304" pitchFamily="18" charset="0"/>
                <a:cs typeface="Times New Roman" panose="02020603050405020304" pitchFamily="18" charset="0"/>
              </a:rPr>
              <a:t>Les obstacles à la jouissance de ces droits sont multiples : </a:t>
            </a:r>
            <a:r>
              <a:rPr lang="fr-FR" sz="2200" i="1" dirty="0">
                <a:solidFill>
                  <a:schemeClr val="tx1"/>
                </a:solidFill>
                <a:latin typeface="Times New Roman" panose="02020603050405020304" pitchFamily="18" charset="0"/>
                <a:cs typeface="Times New Roman" panose="02020603050405020304" pitchFamily="18" charset="0"/>
              </a:rPr>
              <a:t>b</a:t>
            </a:r>
            <a:r>
              <a:rPr lang="fr-FR" sz="2200" i="1" dirty="0" smtClean="0">
                <a:solidFill>
                  <a:schemeClr val="tx1"/>
                </a:solidFill>
                <a:latin typeface="Times New Roman" panose="02020603050405020304" pitchFamily="18" charset="0"/>
                <a:cs typeface="Times New Roman" panose="02020603050405020304" pitchFamily="18" charset="0"/>
              </a:rPr>
              <a:t>arrière linguistique</a:t>
            </a:r>
            <a:r>
              <a:rPr lang="fr-FR" sz="2200" dirty="0" smtClean="0">
                <a:solidFill>
                  <a:schemeClr val="tx1"/>
                </a:solidFill>
                <a:latin typeface="Times New Roman" panose="02020603050405020304" pitchFamily="18" charset="0"/>
                <a:cs typeface="Times New Roman" panose="02020603050405020304" pitchFamily="18" charset="0"/>
              </a:rPr>
              <a:t>, </a:t>
            </a:r>
            <a:r>
              <a:rPr lang="fr-FR" sz="2200" i="1" dirty="0" smtClean="0">
                <a:solidFill>
                  <a:schemeClr val="tx1"/>
                </a:solidFill>
                <a:latin typeface="Times New Roman" panose="02020603050405020304" pitchFamily="18" charset="0"/>
                <a:cs typeface="Times New Roman" panose="02020603050405020304" pitchFamily="18" charset="0"/>
              </a:rPr>
              <a:t>manque d’informations</a:t>
            </a:r>
            <a:r>
              <a:rPr lang="fr-FR" sz="2200" dirty="0" smtClean="0">
                <a:solidFill>
                  <a:schemeClr val="tx1"/>
                </a:solidFill>
                <a:latin typeface="Times New Roman" panose="02020603050405020304" pitchFamily="18" charset="0"/>
                <a:cs typeface="Times New Roman" panose="02020603050405020304" pitchFamily="18" charset="0"/>
              </a:rPr>
              <a:t>, </a:t>
            </a:r>
            <a:r>
              <a:rPr lang="fr-FR" sz="2200" i="1" dirty="0" smtClean="0">
                <a:solidFill>
                  <a:schemeClr val="tx1"/>
                </a:solidFill>
                <a:latin typeface="Times New Roman" panose="02020603050405020304" pitchFamily="18" charset="0"/>
                <a:cs typeface="Times New Roman" panose="02020603050405020304" pitchFamily="18" charset="0"/>
              </a:rPr>
              <a:t>peur d’être dénoncé aux autorités </a:t>
            </a:r>
            <a:r>
              <a:rPr lang="fr-FR" sz="2200" dirty="0" smtClean="0">
                <a:solidFill>
                  <a:schemeClr val="tx1"/>
                </a:solidFill>
                <a:latin typeface="Times New Roman" panose="02020603050405020304" pitchFamily="18" charset="0"/>
                <a:cs typeface="Times New Roman" panose="02020603050405020304" pitchFamily="18" charset="0"/>
              </a:rPr>
              <a:t>et </a:t>
            </a:r>
            <a:r>
              <a:rPr lang="fr-FR" sz="2200" i="1" dirty="0" smtClean="0">
                <a:solidFill>
                  <a:schemeClr val="tx1"/>
                </a:solidFill>
                <a:latin typeface="Times New Roman" panose="02020603050405020304" pitchFamily="18" charset="0"/>
                <a:cs typeface="Times New Roman" panose="02020603050405020304" pitchFamily="18" charset="0"/>
              </a:rPr>
              <a:t>absence de documents d’identité</a:t>
            </a:r>
            <a:r>
              <a:rPr lang="fr-FR" sz="2200" dirty="0" smtClean="0">
                <a:solidFill>
                  <a:schemeClr val="tx1"/>
                </a:solidFill>
                <a:latin typeface="Times New Roman" panose="02020603050405020304" pitchFamily="18" charset="0"/>
                <a:cs typeface="Times New Roman" panose="02020603050405020304" pitchFamily="18" charset="0"/>
              </a:rPr>
              <a:t>…etc.</a:t>
            </a:r>
          </a:p>
          <a:p>
            <a:pPr algn="just"/>
            <a:r>
              <a:rPr lang="fr-FR" sz="2200" dirty="0" smtClean="0">
                <a:latin typeface="Times New Roman" panose="02020603050405020304" pitchFamily="18" charset="0"/>
                <a:cs typeface="Times New Roman" panose="02020603050405020304" pitchFamily="18" charset="0"/>
              </a:rPr>
              <a:t>Des instruments juridiques internationaux et régionaux existent pour protéger le droit des migrants, mais leur mise en œuvre reste un défi majeur</a:t>
            </a:r>
            <a:r>
              <a:rPr lang="fr-FR" dirty="0" smtClean="0"/>
              <a:t>.</a:t>
            </a:r>
            <a:endParaRPr lang="fr-FR" dirty="0"/>
          </a:p>
        </p:txBody>
      </p:sp>
    </p:spTree>
    <p:extLst>
      <p:ext uri="{BB962C8B-B14F-4D97-AF65-F5344CB8AC3E}">
        <p14:creationId xmlns:p14="http://schemas.microsoft.com/office/powerpoint/2010/main" val="100491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1528354"/>
            <a:ext cx="9601196" cy="757645"/>
          </a:xfrm>
        </p:spPr>
        <p:txBody>
          <a:bodyPr>
            <a:normAutofit/>
          </a:bodyPr>
          <a:lstStyle/>
          <a:p>
            <a:pPr algn="l"/>
            <a:r>
              <a:rPr lang="fr-FR" sz="3200" dirty="0" smtClean="0">
                <a:solidFill>
                  <a:srgbClr val="C00000"/>
                </a:solidFill>
                <a:latin typeface="Times New Roman" panose="02020603050405020304" pitchFamily="18" charset="0"/>
                <a:cs typeface="Times New Roman" panose="02020603050405020304" pitchFamily="18" charset="0"/>
              </a:rPr>
              <a:t>I-2- Droits des réfugiés</a:t>
            </a:r>
            <a:endParaRPr lang="fr-FR" sz="32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295401" y="2556931"/>
            <a:ext cx="9601196" cy="3517297"/>
          </a:xfrm>
        </p:spPr>
        <p:txBody>
          <a:bodyPr>
            <a:normAutofit fontScale="70000" lnSpcReduction="20000"/>
          </a:bodyPr>
          <a:lstStyle/>
          <a:p>
            <a:pPr algn="just"/>
            <a:r>
              <a:rPr lang="fr-FR" dirty="0" smtClean="0">
                <a:latin typeface="Times New Roman" panose="02020603050405020304" pitchFamily="18" charset="0"/>
                <a:cs typeface="Times New Roman" panose="02020603050405020304" pitchFamily="18" charset="0"/>
              </a:rPr>
              <a:t>Un réfugié est une personne qui craint avec raison d’être persécuté du fait de sa </a:t>
            </a:r>
            <a:r>
              <a:rPr lang="fr-FR" i="1" dirty="0" smtClean="0">
                <a:latin typeface="Times New Roman" panose="02020603050405020304" pitchFamily="18" charset="0"/>
                <a:cs typeface="Times New Roman" panose="02020603050405020304" pitchFamily="18" charset="0"/>
              </a:rPr>
              <a:t>race</a:t>
            </a:r>
            <a:r>
              <a:rPr lang="fr-FR" dirty="0" smtClean="0">
                <a:latin typeface="Times New Roman" panose="02020603050405020304" pitchFamily="18" charset="0"/>
                <a:cs typeface="Times New Roman" panose="02020603050405020304" pitchFamily="18" charset="0"/>
              </a:rPr>
              <a:t>, de </a:t>
            </a:r>
            <a:r>
              <a:rPr lang="fr-FR" i="1" dirty="0" smtClean="0">
                <a:latin typeface="Times New Roman" panose="02020603050405020304" pitchFamily="18" charset="0"/>
                <a:cs typeface="Times New Roman" panose="02020603050405020304" pitchFamily="18" charset="0"/>
              </a:rPr>
              <a:t>sa religion</a:t>
            </a:r>
            <a:r>
              <a:rPr lang="fr-FR" dirty="0" smtClean="0">
                <a:latin typeface="Times New Roman" panose="02020603050405020304" pitchFamily="18" charset="0"/>
                <a:cs typeface="Times New Roman" panose="02020603050405020304" pitchFamily="18" charset="0"/>
              </a:rPr>
              <a:t>, de </a:t>
            </a:r>
            <a:r>
              <a:rPr lang="fr-FR" i="1" dirty="0" smtClean="0">
                <a:latin typeface="Times New Roman" panose="02020603050405020304" pitchFamily="18" charset="0"/>
                <a:cs typeface="Times New Roman" panose="02020603050405020304" pitchFamily="18" charset="0"/>
              </a:rPr>
              <a:t>sa nationalité</a:t>
            </a:r>
            <a:r>
              <a:rPr lang="fr-FR" dirty="0" smtClean="0">
                <a:latin typeface="Times New Roman" panose="02020603050405020304" pitchFamily="18" charset="0"/>
                <a:cs typeface="Times New Roman" panose="02020603050405020304" pitchFamily="18" charset="0"/>
              </a:rPr>
              <a:t>, de </a:t>
            </a:r>
            <a:r>
              <a:rPr lang="fr-FR" i="1" dirty="0" smtClean="0">
                <a:latin typeface="Times New Roman" panose="02020603050405020304" pitchFamily="18" charset="0"/>
                <a:cs typeface="Times New Roman" panose="02020603050405020304" pitchFamily="18" charset="0"/>
              </a:rPr>
              <a:t>son appartenance </a:t>
            </a:r>
            <a:r>
              <a:rPr lang="fr-FR" dirty="0" smtClean="0">
                <a:latin typeface="Times New Roman" panose="02020603050405020304" pitchFamily="18" charset="0"/>
                <a:cs typeface="Times New Roman" panose="02020603050405020304" pitchFamily="18" charset="0"/>
              </a:rPr>
              <a:t>à un certain groupe social ou de </a:t>
            </a:r>
            <a:r>
              <a:rPr lang="fr-FR" i="1" dirty="0" smtClean="0">
                <a:latin typeface="Times New Roman" panose="02020603050405020304" pitchFamily="18" charset="0"/>
                <a:cs typeface="Times New Roman" panose="02020603050405020304" pitchFamily="18" charset="0"/>
              </a:rPr>
              <a:t>ses opinions politiques</a:t>
            </a:r>
            <a:r>
              <a:rPr lang="fr-FR" dirty="0" smtClean="0">
                <a:latin typeface="Times New Roman" panose="02020603050405020304" pitchFamily="18" charset="0"/>
                <a:cs typeface="Times New Roman" panose="02020603050405020304" pitchFamily="18" charset="0"/>
              </a:rPr>
              <a:t>.</a:t>
            </a:r>
          </a:p>
          <a:p>
            <a:pPr marL="0" indent="0" algn="just">
              <a:buNone/>
            </a:pPr>
            <a:r>
              <a:rPr lang="fr-FR" b="1" dirty="0">
                <a:latin typeface="Times New Roman" panose="02020603050405020304" pitchFamily="18" charset="0"/>
                <a:cs typeface="Times New Roman" panose="02020603050405020304" pitchFamily="18" charset="0"/>
              </a:rPr>
              <a:t>Droits fondamentaux des </a:t>
            </a:r>
            <a:r>
              <a:rPr lang="fr-FR" b="1" dirty="0" smtClean="0">
                <a:latin typeface="Times New Roman" panose="02020603050405020304" pitchFamily="18" charset="0"/>
                <a:cs typeface="Times New Roman" panose="02020603050405020304" pitchFamily="18" charset="0"/>
              </a:rPr>
              <a:t>réfugiés : </a:t>
            </a:r>
          </a:p>
          <a:p>
            <a:pPr algn="just"/>
            <a:r>
              <a:rPr lang="fr-FR" b="1" dirty="0">
                <a:latin typeface="Times New Roman" panose="02020603050405020304" pitchFamily="18" charset="0"/>
                <a:cs typeface="Times New Roman" panose="02020603050405020304" pitchFamily="18" charset="0"/>
              </a:rPr>
              <a:t>Le droit </a:t>
            </a:r>
            <a:r>
              <a:rPr lang="fr-FR" b="1" dirty="0" smtClean="0">
                <a:latin typeface="Times New Roman" panose="02020603050405020304" pitchFamily="18" charset="0"/>
                <a:cs typeface="Times New Roman" panose="02020603050405020304" pitchFamily="18" charset="0"/>
              </a:rPr>
              <a:t>d’asile:</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toute personne a le droit de chercher asile dans un autre pays pour fuir la persécution</a:t>
            </a:r>
            <a:r>
              <a:rPr lang="fr-FR" dirty="0" smtClean="0">
                <a:latin typeface="Times New Roman" panose="02020603050405020304" pitchFamily="18" charset="0"/>
                <a:cs typeface="Times New Roman" panose="02020603050405020304" pitchFamily="18" charset="0"/>
              </a:rPr>
              <a:t>.</a:t>
            </a:r>
          </a:p>
          <a:p>
            <a:pPr algn="just"/>
            <a:r>
              <a:rPr lang="fr-FR" b="1" dirty="0">
                <a:latin typeface="Times New Roman" panose="02020603050405020304" pitchFamily="18" charset="0"/>
                <a:cs typeface="Times New Roman" panose="02020603050405020304" pitchFamily="18" charset="0"/>
              </a:rPr>
              <a:t>Le principe de non refoulement </a:t>
            </a:r>
            <a:r>
              <a:rPr lang="fr-FR" b="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c’est la </a:t>
            </a:r>
            <a:r>
              <a:rPr lang="fr-FR" dirty="0">
                <a:latin typeface="Times New Roman" panose="02020603050405020304" pitchFamily="18" charset="0"/>
                <a:cs typeface="Times New Roman" panose="02020603050405020304" pitchFamily="18" charset="0"/>
              </a:rPr>
              <a:t>Pierre angulaire de la protection des </a:t>
            </a:r>
            <a:r>
              <a:rPr lang="fr-FR" dirty="0" smtClean="0">
                <a:latin typeface="Times New Roman" panose="02020603050405020304" pitchFamily="18" charset="0"/>
                <a:cs typeface="Times New Roman" panose="02020603050405020304" pitchFamily="18" charset="0"/>
              </a:rPr>
              <a:t>réfugiés. Il interdit aux États de renvoyer un réfugié vers un autre pays où sa vie ou sa liberté seraient menacée.</a:t>
            </a:r>
          </a:p>
          <a:p>
            <a:pPr algn="just"/>
            <a:r>
              <a:rPr lang="fr-FR" b="1" dirty="0">
                <a:latin typeface="Times New Roman" panose="02020603050405020304" pitchFamily="18" charset="0"/>
                <a:cs typeface="Times New Roman" panose="02020603050405020304" pitchFamily="18" charset="0"/>
              </a:rPr>
              <a:t>Protection internat</a:t>
            </a:r>
            <a:r>
              <a:rPr lang="fr-FR" dirty="0">
                <a:latin typeface="Times New Roman" panose="02020603050405020304" pitchFamily="18" charset="0"/>
                <a:cs typeface="Times New Roman" panose="02020603050405020304" pitchFamily="18" charset="0"/>
              </a:rPr>
              <a:t>ionale </a:t>
            </a:r>
            <a:r>
              <a:rPr lang="fr-FR" dirty="0" smtClean="0">
                <a:latin typeface="Times New Roman" panose="02020603050405020304" pitchFamily="18" charset="0"/>
                <a:cs typeface="Times New Roman" panose="02020603050405020304" pitchFamily="18" charset="0"/>
              </a:rPr>
              <a:t>: la </a:t>
            </a:r>
            <a:r>
              <a:rPr lang="fr-FR" dirty="0">
                <a:latin typeface="Times New Roman" panose="02020603050405020304" pitchFamily="18" charset="0"/>
                <a:cs typeface="Times New Roman" panose="02020603050405020304" pitchFamily="18" charset="0"/>
              </a:rPr>
              <a:t>convention de </a:t>
            </a:r>
            <a:r>
              <a:rPr lang="fr-FR" b="1" dirty="0">
                <a:latin typeface="Times New Roman" panose="02020603050405020304" pitchFamily="18" charset="0"/>
                <a:cs typeface="Times New Roman" panose="02020603050405020304" pitchFamily="18" charset="0"/>
              </a:rPr>
              <a:t>1951</a:t>
            </a:r>
            <a:r>
              <a:rPr lang="fr-FR" dirty="0">
                <a:latin typeface="Times New Roman" panose="02020603050405020304" pitchFamily="18" charset="0"/>
                <a:cs typeface="Times New Roman" panose="02020603050405020304" pitchFamily="18" charset="0"/>
              </a:rPr>
              <a:t> relative au statut des réfugiés et les obligations des États à leur égard</a:t>
            </a:r>
            <a:r>
              <a:rPr lang="fr-FR" dirty="0" smtClean="0">
                <a:latin typeface="Times New Roman" panose="02020603050405020304" pitchFamily="18" charset="0"/>
                <a:cs typeface="Times New Roman" panose="02020603050405020304" pitchFamily="18" charset="0"/>
              </a:rPr>
              <a:t>.</a:t>
            </a:r>
          </a:p>
          <a:p>
            <a:pPr marL="0" indent="0" algn="ctr">
              <a:lnSpc>
                <a:spcPct val="170000"/>
              </a:lnSpc>
              <a:buNone/>
            </a:pPr>
            <a:r>
              <a:rPr lang="fr-FR" sz="2600" dirty="0">
                <a:solidFill>
                  <a:srgbClr val="C00000"/>
                </a:solidFill>
                <a:latin typeface="Times New Roman" panose="02020603050405020304" pitchFamily="18" charset="0"/>
                <a:cs typeface="Times New Roman" panose="02020603050405020304" pitchFamily="18" charset="0"/>
              </a:rPr>
              <a:t>Le Haut commissariat des Nations unies pour les </a:t>
            </a:r>
            <a:r>
              <a:rPr lang="fr-FR" sz="2600" dirty="0" smtClean="0">
                <a:solidFill>
                  <a:srgbClr val="C00000"/>
                </a:solidFill>
                <a:latin typeface="Times New Roman" panose="02020603050405020304" pitchFamily="18" charset="0"/>
                <a:cs typeface="Times New Roman" panose="02020603050405020304" pitchFamily="18" charset="0"/>
              </a:rPr>
              <a:t>réfugiés, </a:t>
            </a:r>
            <a:r>
              <a:rPr lang="fr-FR" sz="2600" dirty="0">
                <a:solidFill>
                  <a:srgbClr val="C00000"/>
                </a:solidFill>
                <a:latin typeface="Times New Roman" panose="02020603050405020304" pitchFamily="18" charset="0"/>
                <a:cs typeface="Times New Roman" panose="02020603050405020304" pitchFamily="18" charset="0"/>
              </a:rPr>
              <a:t>appelle à la solidarité pour </a:t>
            </a:r>
            <a:r>
              <a:rPr lang="fr-FR" sz="2600" dirty="0" smtClean="0">
                <a:solidFill>
                  <a:srgbClr val="C00000"/>
                </a:solidFill>
                <a:latin typeface="Times New Roman" panose="02020603050405020304" pitchFamily="18" charset="0"/>
                <a:cs typeface="Times New Roman" panose="02020603050405020304" pitchFamily="18" charset="0"/>
              </a:rPr>
              <a:t>protéger et défendre </a:t>
            </a:r>
            <a:r>
              <a:rPr lang="fr-FR" sz="2600" dirty="0">
                <a:solidFill>
                  <a:srgbClr val="C00000"/>
                </a:solidFill>
                <a:latin typeface="Times New Roman" panose="02020603050405020304" pitchFamily="18" charset="0"/>
                <a:cs typeface="Times New Roman" panose="02020603050405020304" pitchFamily="18" charset="0"/>
              </a:rPr>
              <a:t>les droits de tous les réfugiés</a:t>
            </a:r>
            <a:r>
              <a:rPr lang="fr-FR" sz="2600" dirty="0" smtClean="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7136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dirty="0" smtClean="0">
                <a:solidFill>
                  <a:srgbClr val="C00000"/>
                </a:solidFill>
                <a:latin typeface="Times New Roman" panose="02020603050405020304" pitchFamily="18" charset="0"/>
                <a:cs typeface="Times New Roman" panose="02020603050405020304" pitchFamily="18" charset="0"/>
              </a:rPr>
              <a:t>II- Droits de l’homme et technologies numériques</a:t>
            </a:r>
            <a:endParaRPr lang="fr-FR"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algn="ctr"/>
            <a:endParaRPr lang="fr-FR" sz="3200" dirty="0" smtClean="0">
              <a:latin typeface="Times New Roman" panose="02020603050405020304" pitchFamily="18" charset="0"/>
              <a:cs typeface="Times New Roman" panose="02020603050405020304" pitchFamily="18" charset="0"/>
            </a:endParaRPr>
          </a:p>
          <a:p>
            <a:pPr algn="ctr"/>
            <a:r>
              <a:rPr lang="fr-FR" sz="3200" dirty="0" smtClean="0">
                <a:latin typeface="Times New Roman" panose="02020603050405020304" pitchFamily="18" charset="0"/>
                <a:cs typeface="Times New Roman" panose="02020603050405020304" pitchFamily="18" charset="0"/>
              </a:rPr>
              <a:t>L’ère numérique a transformé nos sociétés, créant de nouvelles opportunités mais aussi de nouvelles menaces pour les droits de l’homme.</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32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1593669"/>
            <a:ext cx="9601196" cy="692330"/>
          </a:xfrm>
        </p:spPr>
        <p:txBody>
          <a:bodyPr>
            <a:normAutofit/>
          </a:bodyPr>
          <a:lstStyle/>
          <a:p>
            <a:pPr algn="l"/>
            <a:r>
              <a:rPr lang="fr-FR" sz="3200" dirty="0" smtClean="0">
                <a:solidFill>
                  <a:srgbClr val="C00000"/>
                </a:solidFill>
                <a:latin typeface="Times New Roman" panose="02020603050405020304" pitchFamily="18" charset="0"/>
                <a:cs typeface="Times New Roman" panose="02020603050405020304" pitchFamily="18" charset="0"/>
              </a:rPr>
              <a:t>II-1-Protection de la vie et des données personnelles</a:t>
            </a:r>
            <a:endParaRPr lang="fr-FR" sz="32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algn="just"/>
            <a:r>
              <a:rPr lang="fr-FR" dirty="0" smtClean="0">
                <a:solidFill>
                  <a:schemeClr val="tx1"/>
                </a:solidFill>
                <a:latin typeface="Times New Roman" panose="02020603050405020304" pitchFamily="18" charset="0"/>
                <a:cs typeface="Times New Roman" panose="02020603050405020304" pitchFamily="18" charset="0"/>
              </a:rPr>
              <a:t>Avec l’omniprésence d’Internet et des technologies connectées, la protection des données personnelles est devenue un enjeu central pour la vie privée.</a:t>
            </a:r>
          </a:p>
          <a:p>
            <a:pPr marL="0" indent="0" algn="just">
              <a:buNone/>
            </a:pPr>
            <a:r>
              <a:rPr lang="fr-FR" b="1" dirty="0" smtClean="0">
                <a:solidFill>
                  <a:schemeClr val="tx1"/>
                </a:solidFill>
                <a:latin typeface="Times New Roman" panose="02020603050405020304" pitchFamily="18" charset="0"/>
                <a:cs typeface="Times New Roman" panose="02020603050405020304" pitchFamily="18" charset="0"/>
              </a:rPr>
              <a:t>Cadre juridique </a:t>
            </a:r>
            <a:r>
              <a:rPr lang="fr-FR" dirty="0" smtClean="0">
                <a:solidFill>
                  <a:schemeClr val="tx1"/>
                </a:solidFill>
                <a:latin typeface="Times New Roman" panose="02020603050405020304" pitchFamily="18" charset="0"/>
                <a:cs typeface="Times New Roman" panose="02020603050405020304" pitchFamily="18" charset="0"/>
              </a:rPr>
              <a:t>: Il s’agit du règlement général sur la protection des données adoptées par l’Union européenne, il est devenu modèle mondial en imposant des obligations strictes sur la manière dont les données personnelles sont</a:t>
            </a:r>
            <a:r>
              <a:rPr lang="fr-FR" dirty="0" smtClean="0">
                <a:latin typeface="Times New Roman" panose="02020603050405020304" pitchFamily="18" charset="0"/>
                <a:cs typeface="Times New Roman" panose="02020603050405020304" pitchFamily="18" charset="0"/>
              </a:rPr>
              <a:t> </a:t>
            </a:r>
            <a:r>
              <a:rPr lang="fr-FR" dirty="0" smtClean="0">
                <a:solidFill>
                  <a:srgbClr val="C00000"/>
                </a:solidFill>
                <a:latin typeface="Times New Roman" panose="02020603050405020304" pitchFamily="18" charset="0"/>
                <a:cs typeface="Times New Roman" panose="02020603050405020304" pitchFamily="18" charset="0"/>
              </a:rPr>
              <a:t>collectées</a:t>
            </a:r>
            <a:r>
              <a:rPr lang="fr-FR" dirty="0" smtClean="0">
                <a:latin typeface="Times New Roman" panose="02020603050405020304" pitchFamily="18" charset="0"/>
                <a:cs typeface="Times New Roman" panose="02020603050405020304" pitchFamily="18" charset="0"/>
              </a:rPr>
              <a:t>, </a:t>
            </a:r>
            <a:r>
              <a:rPr lang="fr-FR" dirty="0" smtClean="0">
                <a:solidFill>
                  <a:srgbClr val="C00000"/>
                </a:solidFill>
                <a:latin typeface="Times New Roman" panose="02020603050405020304" pitchFamily="18" charset="0"/>
                <a:cs typeface="Times New Roman" panose="02020603050405020304" pitchFamily="18" charset="0"/>
              </a:rPr>
              <a:t>traitées</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et </a:t>
            </a:r>
            <a:r>
              <a:rPr lang="fr-FR" dirty="0" smtClean="0">
                <a:solidFill>
                  <a:srgbClr val="C00000"/>
                </a:solidFill>
                <a:latin typeface="Times New Roman" panose="02020603050405020304" pitchFamily="18" charset="0"/>
                <a:cs typeface="Times New Roman" panose="02020603050405020304" pitchFamily="18" charset="0"/>
              </a:rPr>
              <a:t>stockées</a:t>
            </a:r>
            <a:r>
              <a:rPr lang="fr-FR"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33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1528354"/>
            <a:ext cx="9601196" cy="757645"/>
          </a:xfrm>
        </p:spPr>
        <p:txBody>
          <a:bodyPr>
            <a:normAutofit/>
          </a:bodyPr>
          <a:lstStyle/>
          <a:p>
            <a:pPr algn="l"/>
            <a:r>
              <a:rPr lang="fr-FR" sz="3200" dirty="0" smtClean="0">
                <a:solidFill>
                  <a:srgbClr val="C00000"/>
                </a:solidFill>
                <a:latin typeface="Times New Roman" panose="02020603050405020304" pitchFamily="18" charset="0"/>
                <a:cs typeface="Times New Roman" panose="02020603050405020304" pitchFamily="18" charset="0"/>
              </a:rPr>
              <a:t>II-2 Liberté d’expression </a:t>
            </a:r>
            <a:r>
              <a:rPr lang="fr-FR" sz="3200" smtClean="0">
                <a:solidFill>
                  <a:srgbClr val="C00000"/>
                </a:solidFill>
                <a:latin typeface="Times New Roman" panose="02020603050405020304" pitchFamily="18" charset="0"/>
                <a:cs typeface="Times New Roman" panose="02020603050405020304" pitchFamily="18" charset="0"/>
              </a:rPr>
              <a:t>et </a:t>
            </a:r>
            <a:r>
              <a:rPr lang="fr-FR" sz="3200" smtClean="0">
                <a:solidFill>
                  <a:srgbClr val="C00000"/>
                </a:solidFill>
                <a:latin typeface="Times New Roman" panose="02020603050405020304" pitchFamily="18" charset="0"/>
                <a:cs typeface="Times New Roman" panose="02020603050405020304" pitchFamily="18" charset="0"/>
              </a:rPr>
              <a:t>cyber-sécurité</a:t>
            </a:r>
            <a:endParaRPr lang="fr-FR" sz="32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Autofit/>
          </a:bodyPr>
          <a:lstStyle/>
          <a:p>
            <a:pPr algn="just"/>
            <a:r>
              <a:rPr lang="fr-FR" sz="2300" dirty="0" smtClean="0">
                <a:solidFill>
                  <a:schemeClr val="tx1"/>
                </a:solidFill>
                <a:latin typeface="Times New Roman" panose="02020603050405020304" pitchFamily="18" charset="0"/>
                <a:cs typeface="Times New Roman" panose="02020603050405020304" pitchFamily="18" charset="0"/>
              </a:rPr>
              <a:t>La liberté d’expression est un droit fondamental, mais son exercice à l’air numérique est complexe. D’un côté, l’internet a démultiplié les moyens d’expression. De l’autre, la lutte contre la cybercriminalité et les « fausses nouvelles » a conduit certains États à adopter des lois qui peuvent restreindre cette liberté.</a:t>
            </a:r>
          </a:p>
          <a:p>
            <a:pPr marL="0" indent="0" algn="just">
              <a:buNone/>
            </a:pPr>
            <a:r>
              <a:rPr lang="fr-FR" sz="2300" b="1" dirty="0">
                <a:solidFill>
                  <a:schemeClr val="tx1"/>
                </a:solidFill>
                <a:latin typeface="Times New Roman" panose="02020603050405020304" pitchFamily="18" charset="0"/>
                <a:cs typeface="Times New Roman" panose="02020603050405020304" pitchFamily="18" charset="0"/>
              </a:rPr>
              <a:t>Cas </a:t>
            </a:r>
            <a:r>
              <a:rPr lang="fr-FR" sz="2300" b="1" dirty="0" smtClean="0">
                <a:solidFill>
                  <a:schemeClr val="tx1"/>
                </a:solidFill>
                <a:latin typeface="Times New Roman" panose="02020603050405020304" pitchFamily="18" charset="0"/>
                <a:cs typeface="Times New Roman" panose="02020603050405020304" pitchFamily="18" charset="0"/>
              </a:rPr>
              <a:t>juridique: </a:t>
            </a:r>
            <a:r>
              <a:rPr lang="fr-FR" sz="2300" dirty="0" smtClean="0">
                <a:solidFill>
                  <a:schemeClr val="tx1"/>
                </a:solidFill>
                <a:latin typeface="Times New Roman" panose="02020603050405020304" pitchFamily="18" charset="0"/>
                <a:cs typeface="Times New Roman" panose="02020603050405020304" pitchFamily="18" charset="0"/>
              </a:rPr>
              <a:t>Il s’agit de la protection contre les abus. ==La liberté d’expression n’est pas absolue et doit être mise en balance avec protection d’autres droits connus: </a:t>
            </a:r>
            <a:r>
              <a:rPr lang="fr-FR" sz="2300" u="sng" dirty="0" smtClean="0">
                <a:solidFill>
                  <a:schemeClr val="tx1"/>
                </a:solidFill>
                <a:latin typeface="Times New Roman" panose="02020603050405020304" pitchFamily="18" charset="0"/>
                <a:cs typeface="Times New Roman" panose="02020603050405020304" pitchFamily="18" charset="0"/>
              </a:rPr>
              <a:t>le droit à la vie privée </a:t>
            </a:r>
            <a:r>
              <a:rPr lang="fr-FR" sz="2300" dirty="0" smtClean="0">
                <a:solidFill>
                  <a:schemeClr val="tx1"/>
                </a:solidFill>
                <a:latin typeface="Times New Roman" panose="02020603050405020304" pitchFamily="18" charset="0"/>
                <a:cs typeface="Times New Roman" panose="02020603050405020304" pitchFamily="18" charset="0"/>
              </a:rPr>
              <a:t>et la </a:t>
            </a:r>
            <a:r>
              <a:rPr lang="fr-FR" sz="2300" u="sng" dirty="0" smtClean="0">
                <a:solidFill>
                  <a:schemeClr val="tx1"/>
                </a:solidFill>
                <a:latin typeface="Times New Roman" panose="02020603050405020304" pitchFamily="18" charset="0"/>
                <a:cs typeface="Times New Roman" panose="02020603050405020304" pitchFamily="18" charset="0"/>
              </a:rPr>
              <a:t>lutte contre les discours de haine</a:t>
            </a:r>
            <a:r>
              <a:rPr lang="fr-FR" sz="2300" dirty="0" smtClean="0">
                <a:solidFill>
                  <a:schemeClr val="tx1"/>
                </a:solidFill>
                <a:latin typeface="Times New Roman" panose="02020603050405020304" pitchFamily="18" charset="0"/>
                <a:cs typeface="Times New Roman" panose="02020603050405020304" pitchFamily="18" charset="0"/>
              </a:rPr>
              <a:t>.</a:t>
            </a:r>
            <a:endParaRPr lang="fr-FR"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9111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TotalTime>
  <Words>761</Words>
  <Application>Microsoft Office PowerPoint</Application>
  <PresentationFormat>Grand écran</PresentationFormat>
  <Paragraphs>44</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Garamond</vt:lpstr>
      <vt:lpstr>Times New Roman</vt:lpstr>
      <vt:lpstr>Organique</vt:lpstr>
      <vt:lpstr>Les enjeux contemporains des droits de l’homme</vt:lpstr>
      <vt:lpstr>Présentation PowerPoint</vt:lpstr>
      <vt:lpstr>I-Droits de l’homme et migrations internationales.</vt:lpstr>
      <vt:lpstr>I-1- Protection sociale des migrants</vt:lpstr>
      <vt:lpstr>Présentation PowerPoint</vt:lpstr>
      <vt:lpstr>I-2- Droits des réfugiés</vt:lpstr>
      <vt:lpstr>II- Droits de l’homme et technologies numériques</vt:lpstr>
      <vt:lpstr>II-1-Protection de la vie et des données personnelles</vt:lpstr>
      <vt:lpstr>II-2 Liberté d’expression et cyber-sécurité</vt:lpstr>
      <vt:lpstr>II-3 Les risques liés à l’intelligence artificielle</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enjeux contemporains des droits de l’homme</dc:title>
  <dc:creator>ATLAS PC</dc:creator>
  <cp:lastModifiedBy>ATLAS PC</cp:lastModifiedBy>
  <cp:revision>9</cp:revision>
  <dcterms:created xsi:type="dcterms:W3CDTF">2025-11-29T22:21:28Z</dcterms:created>
  <dcterms:modified xsi:type="dcterms:W3CDTF">2025-11-29T23:15:05Z</dcterms:modified>
</cp:coreProperties>
</file>