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14630400" cy="8229600"/>
  <p:notesSz cx="8229600" cy="14630400"/>
  <p:defaultTextStyle>
    <a:defPPr>
      <a:defRPr lang="ar-D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62" d="100"/>
          <a:sy n="62" d="100"/>
        </p:scale>
        <p:origin x="56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notesMaster" Target="notesMasters/notesMaster1.xml" /><Relationship Id="rId3" Type="http://schemas.openxmlformats.org/officeDocument/2006/relationships/slide" Target="slides/slide2.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tableStyles" Target="tableStyles.xml" /><Relationship Id="rId2" Type="http://schemas.openxmlformats.org/officeDocument/2006/relationships/slide" Target="slides/slide1.xml" /><Relationship Id="rId16" Type="http://schemas.openxmlformats.org/officeDocument/2006/relationships/theme" Target="theme/theme1.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5" Type="http://schemas.openxmlformats.org/officeDocument/2006/relationships/slide" Target="slides/slide4.xml" /><Relationship Id="rId15" Type="http://schemas.openxmlformats.org/officeDocument/2006/relationships/viewProps" Target="viewProps.xml" /><Relationship Id="rId10" Type="http://schemas.openxmlformats.org/officeDocument/2006/relationships/slide" Target="slides/slide9.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presProps" Target="presProps.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3167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hyperlink" Target="https://gamma.app/?utm_source=made-with-gamma" TargetMode="External" /><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hyperlink" Target="https://gamma.app/?utm_source=made-with-gamma" TargetMode="External" /><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hyperlink" Target="https://gamma.app/?utm_source=made-with-gamma" TargetMode="External" /><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hyperlink" Target="https://gamma.app/?utm_source=made-with-gamma" TargetMode="External" /><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hyperlink" Target="https://gamma.app/?utm_source=made-with-gamma" TargetMode="External" /><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hyperlink" Target="https://gamma.app/?utm_source=made-with-gamma" TargetMode="External" /><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hyperlink" Target="https://gamma.app/?utm_source=made-with-gamma" TargetMode="External" /><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hyperlink" Target="https://gamma.app/?utm_source=made-with-gamma" TargetMode="External" /><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hyperlink" Target="https://gamma.app/?utm_source=made-with-gamma" TargetMode="External" /><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hyperlink" Target="https://gamma.app/?utm_source=made-with-gamma" TargetMode="External"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notesSlide" Target="../notesSlides/notesSlide1.xml" /><Relationship Id="rId1" Type="http://schemas.openxmlformats.org/officeDocument/2006/relationships/slideLayout" Target="../slideLayouts/slideLayout2.xml" /></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 /><Relationship Id="rId1" Type="http://schemas.openxmlformats.org/officeDocument/2006/relationships/slideLayout" Target="../slideLayouts/slideLayout11.xml" /></Relationships>
</file>

<file path=ppt/slides/_rels/slide11.xml.rels><?xml version="1.0" encoding="UTF-8" standalone="yes"?>
<Relationships xmlns="http://schemas.openxmlformats.org/package/2006/relationships"><Relationship Id="rId3" Type="http://schemas.openxmlformats.org/officeDocument/2006/relationships/image" Target="../media/image23.png" /><Relationship Id="rId2" Type="http://schemas.openxmlformats.org/officeDocument/2006/relationships/image" Target="../media/image28.png" /><Relationship Id="rId1" Type="http://schemas.openxmlformats.org/officeDocument/2006/relationships/slideLayout" Target="../slideLayouts/slideLayout1.xml" /></Relationships>
</file>

<file path=ppt/slides/_rels/slide2.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2.xml" /><Relationship Id="rId1" Type="http://schemas.openxmlformats.org/officeDocument/2006/relationships/slideLayout" Target="../slideLayouts/slideLayout3.xml" /></Relationships>
</file>

<file path=ppt/slides/_rels/slide3.xml.rels><?xml version="1.0" encoding="UTF-8" standalone="yes"?>
<Relationships xmlns="http://schemas.openxmlformats.org/package/2006/relationships"><Relationship Id="rId8" Type="http://schemas.openxmlformats.org/officeDocument/2006/relationships/image" Target="../media/image9.png" /><Relationship Id="rId3" Type="http://schemas.openxmlformats.org/officeDocument/2006/relationships/image" Target="../media/image4.png" /><Relationship Id="rId7" Type="http://schemas.openxmlformats.org/officeDocument/2006/relationships/image" Target="../media/image8.svg" /><Relationship Id="rId2" Type="http://schemas.openxmlformats.org/officeDocument/2006/relationships/notesSlide" Target="../notesSlides/notesSlide3.xml" /><Relationship Id="rId1" Type="http://schemas.openxmlformats.org/officeDocument/2006/relationships/slideLayout" Target="../slideLayouts/slideLayout4.xml" /><Relationship Id="rId6" Type="http://schemas.openxmlformats.org/officeDocument/2006/relationships/image" Target="../media/image7.png" /><Relationship Id="rId11" Type="http://schemas.openxmlformats.org/officeDocument/2006/relationships/image" Target="../media/image12.svg" /><Relationship Id="rId5" Type="http://schemas.openxmlformats.org/officeDocument/2006/relationships/image" Target="../media/image6.svg" /><Relationship Id="rId10" Type="http://schemas.openxmlformats.org/officeDocument/2006/relationships/image" Target="../media/image11.png" /><Relationship Id="rId4" Type="http://schemas.openxmlformats.org/officeDocument/2006/relationships/image" Target="../media/image5.png" /><Relationship Id="rId9" Type="http://schemas.openxmlformats.org/officeDocument/2006/relationships/image" Target="../media/image10.svg" /></Relationships>
</file>

<file path=ppt/slides/_rels/slide4.xml.rels><?xml version="1.0" encoding="UTF-8" standalone="yes"?>
<Relationships xmlns="http://schemas.openxmlformats.org/package/2006/relationships"><Relationship Id="rId8" Type="http://schemas.openxmlformats.org/officeDocument/2006/relationships/image" Target="../media/image18.svg" /><Relationship Id="rId3" Type="http://schemas.openxmlformats.org/officeDocument/2006/relationships/image" Target="../media/image13.png" /><Relationship Id="rId7" Type="http://schemas.openxmlformats.org/officeDocument/2006/relationships/image" Target="../media/image17.png" /><Relationship Id="rId2" Type="http://schemas.openxmlformats.org/officeDocument/2006/relationships/notesSlide" Target="../notesSlides/notesSlide4.xml" /><Relationship Id="rId1" Type="http://schemas.openxmlformats.org/officeDocument/2006/relationships/slideLayout" Target="../slideLayouts/slideLayout5.xml" /><Relationship Id="rId6" Type="http://schemas.openxmlformats.org/officeDocument/2006/relationships/image" Target="../media/image16.svg" /><Relationship Id="rId5" Type="http://schemas.openxmlformats.org/officeDocument/2006/relationships/image" Target="../media/image15.png" /><Relationship Id="rId10" Type="http://schemas.openxmlformats.org/officeDocument/2006/relationships/image" Target="../media/image20.svg" /><Relationship Id="rId4" Type="http://schemas.openxmlformats.org/officeDocument/2006/relationships/image" Target="../media/image14.svg" /><Relationship Id="rId9" Type="http://schemas.openxmlformats.org/officeDocument/2006/relationships/image" Target="../media/image19.png" /></Relationships>
</file>

<file path=ppt/slides/_rels/slide5.xml.rels><?xml version="1.0" encoding="UTF-8" standalone="yes"?>
<Relationships xmlns="http://schemas.openxmlformats.org/package/2006/relationships"><Relationship Id="rId3" Type="http://schemas.openxmlformats.org/officeDocument/2006/relationships/image" Target="../media/image21.png" /><Relationship Id="rId2" Type="http://schemas.openxmlformats.org/officeDocument/2006/relationships/notesSlide" Target="../notesSlides/notesSlide5.xml" /><Relationship Id="rId1" Type="http://schemas.openxmlformats.org/officeDocument/2006/relationships/slideLayout" Target="../slideLayouts/slideLayout6.xml" /><Relationship Id="rId4" Type="http://schemas.openxmlformats.org/officeDocument/2006/relationships/image" Target="../media/image22.png" /></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 /><Relationship Id="rId1" Type="http://schemas.openxmlformats.org/officeDocument/2006/relationships/slideLayout" Target="../slideLayouts/slideLayout7.xml" /></Relationships>
</file>

<file path=ppt/slides/_rels/slide7.xml.rels><?xml version="1.0" encoding="UTF-8" standalone="yes"?>
<Relationships xmlns="http://schemas.openxmlformats.org/package/2006/relationships"><Relationship Id="rId3" Type="http://schemas.openxmlformats.org/officeDocument/2006/relationships/image" Target="../media/image23.png" /><Relationship Id="rId7" Type="http://schemas.openxmlformats.org/officeDocument/2006/relationships/image" Target="../media/image27.png" /><Relationship Id="rId2" Type="http://schemas.openxmlformats.org/officeDocument/2006/relationships/notesSlide" Target="../notesSlides/notesSlide7.xml" /><Relationship Id="rId1" Type="http://schemas.openxmlformats.org/officeDocument/2006/relationships/slideLayout" Target="../slideLayouts/slideLayout8.xml" /><Relationship Id="rId6" Type="http://schemas.openxmlformats.org/officeDocument/2006/relationships/image" Target="../media/image26.png" /><Relationship Id="rId5" Type="http://schemas.openxmlformats.org/officeDocument/2006/relationships/image" Target="../media/image25.png" /><Relationship Id="rId4" Type="http://schemas.openxmlformats.org/officeDocument/2006/relationships/image" Target="../media/image24.png" /></Relationships>
</file>

<file path=ppt/slides/_rels/slide8.xml.rels><?xml version="1.0" encoding="UTF-8" standalone="yes"?>
<Relationships xmlns="http://schemas.openxmlformats.org/package/2006/relationships"><Relationship Id="rId3" Type="http://schemas.openxmlformats.org/officeDocument/2006/relationships/image" Target="../media/image28.png" /><Relationship Id="rId2" Type="http://schemas.openxmlformats.org/officeDocument/2006/relationships/notesSlide" Target="../notesSlides/notesSlide8.xml" /><Relationship Id="rId1" Type="http://schemas.openxmlformats.org/officeDocument/2006/relationships/slideLayout" Target="../slideLayouts/slideLayout9.xml" /></Relationships>
</file>

<file path=ppt/slides/_rels/slide9.xml.rels><?xml version="1.0" encoding="UTF-8" standalone="yes"?>
<Relationships xmlns="http://schemas.openxmlformats.org/package/2006/relationships"><Relationship Id="rId8" Type="http://schemas.openxmlformats.org/officeDocument/2006/relationships/image" Target="../media/image34.svg" /><Relationship Id="rId13" Type="http://schemas.openxmlformats.org/officeDocument/2006/relationships/image" Target="../media/image39.png" /><Relationship Id="rId18" Type="http://schemas.openxmlformats.org/officeDocument/2006/relationships/image" Target="../media/image44.png" /><Relationship Id="rId3" Type="http://schemas.openxmlformats.org/officeDocument/2006/relationships/image" Target="../media/image29.png" /><Relationship Id="rId21" Type="http://schemas.openxmlformats.org/officeDocument/2006/relationships/image" Target="../media/image47.png" /><Relationship Id="rId7" Type="http://schemas.openxmlformats.org/officeDocument/2006/relationships/image" Target="../media/image33.png" /><Relationship Id="rId12" Type="http://schemas.openxmlformats.org/officeDocument/2006/relationships/image" Target="../media/image38.png" /><Relationship Id="rId17" Type="http://schemas.openxmlformats.org/officeDocument/2006/relationships/image" Target="../media/image43.svg" /><Relationship Id="rId2" Type="http://schemas.openxmlformats.org/officeDocument/2006/relationships/notesSlide" Target="../notesSlides/notesSlide9.xml" /><Relationship Id="rId16" Type="http://schemas.openxmlformats.org/officeDocument/2006/relationships/image" Target="../media/image42.png" /><Relationship Id="rId20" Type="http://schemas.openxmlformats.org/officeDocument/2006/relationships/image" Target="../media/image46.svg" /><Relationship Id="rId1" Type="http://schemas.openxmlformats.org/officeDocument/2006/relationships/slideLayout" Target="../slideLayouts/slideLayout10.xml" /><Relationship Id="rId6" Type="http://schemas.openxmlformats.org/officeDocument/2006/relationships/image" Target="../media/image32.png" /><Relationship Id="rId11" Type="http://schemas.openxmlformats.org/officeDocument/2006/relationships/image" Target="../media/image37.svg" /><Relationship Id="rId5" Type="http://schemas.openxmlformats.org/officeDocument/2006/relationships/image" Target="../media/image31.svg" /><Relationship Id="rId15" Type="http://schemas.openxmlformats.org/officeDocument/2006/relationships/image" Target="../media/image41.png" /><Relationship Id="rId23" Type="http://schemas.openxmlformats.org/officeDocument/2006/relationships/image" Target="../media/image49.svg" /><Relationship Id="rId10" Type="http://schemas.openxmlformats.org/officeDocument/2006/relationships/image" Target="../media/image36.png" /><Relationship Id="rId19" Type="http://schemas.openxmlformats.org/officeDocument/2006/relationships/image" Target="../media/image45.png" /><Relationship Id="rId4" Type="http://schemas.openxmlformats.org/officeDocument/2006/relationships/image" Target="../media/image30.png" /><Relationship Id="rId9" Type="http://schemas.openxmlformats.org/officeDocument/2006/relationships/image" Target="../media/image35.png" /><Relationship Id="rId14" Type="http://schemas.openxmlformats.org/officeDocument/2006/relationships/image" Target="../media/image40.svg" /><Relationship Id="rId22" Type="http://schemas.openxmlformats.org/officeDocument/2006/relationships/image" Target="../media/image48.png" /></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862405" y="3302437"/>
            <a:ext cx="6974205" cy="620078"/>
          </a:xfrm>
          <a:prstGeom prst="rect">
            <a:avLst/>
          </a:prstGeom>
          <a:noFill/>
          <a:ln/>
        </p:spPr>
        <p:txBody>
          <a:bodyPr wrap="none" lIns="0" tIns="0" rIns="0" bIns="0" rtlCol="0" anchor="t"/>
          <a:lstStyle/>
          <a:p>
            <a:pPr marL="0" indent="0" algn="r" rtl="1">
              <a:lnSpc>
                <a:spcPts val="4850"/>
              </a:lnSpc>
              <a:buNone/>
            </a:pPr>
            <a:r>
              <a:rPr lang="en-US" sz="3900" b="1" dirty="0">
                <a:solidFill>
                  <a:srgbClr val="FF0000"/>
                </a:solidFill>
                <a:latin typeface="Inter Bold" pitchFamily="34" charset="0"/>
                <a:ea typeface="Inter Bold" pitchFamily="34" charset="-122"/>
                <a:cs typeface="+mj-cs"/>
              </a:rPr>
              <a:t>لغات القبائل الواردة في القرآن الكريم</a:t>
            </a:r>
            <a:endParaRPr lang="en-US" sz="3900" dirty="0">
              <a:solidFill>
                <a:srgbClr val="FF0000"/>
              </a:solidFill>
              <a:cs typeface="+mj-cs"/>
            </a:endParaRPr>
          </a:p>
        </p:txBody>
      </p:sp>
      <p:sp>
        <p:nvSpPr>
          <p:cNvPr id="4" name="Text 1"/>
          <p:cNvSpPr/>
          <p:nvPr/>
        </p:nvSpPr>
        <p:spPr>
          <a:xfrm>
            <a:off x="10902672" y="4001810"/>
            <a:ext cx="2933938" cy="310158"/>
          </a:xfrm>
          <a:prstGeom prst="rect">
            <a:avLst/>
          </a:prstGeom>
          <a:noFill/>
          <a:ln/>
        </p:spPr>
        <p:txBody>
          <a:bodyPr wrap="none" lIns="0" tIns="0" rIns="0" bIns="0" rtlCol="0" anchor="t"/>
          <a:lstStyle/>
          <a:p>
            <a:pPr marL="0" indent="0" algn="r" rtl="1">
              <a:lnSpc>
                <a:spcPts val="2400"/>
              </a:lnSpc>
              <a:buNone/>
            </a:pPr>
            <a:r>
              <a:rPr lang="en-US" sz="2400" b="1" dirty="0">
                <a:solidFill>
                  <a:srgbClr val="00B050"/>
                </a:solidFill>
                <a:latin typeface="Inter Bold" pitchFamily="34" charset="0"/>
                <a:ea typeface="Inter Bold" pitchFamily="34" charset="-122"/>
                <a:cs typeface="+mj-cs"/>
              </a:rPr>
              <a:t>للإمام أبي عبيد القاسم بن سلام</a:t>
            </a:r>
            <a:endParaRPr lang="en-US" sz="2400" dirty="0">
              <a:solidFill>
                <a:srgbClr val="00B050"/>
              </a:solidFill>
              <a:cs typeface="+mj-cs"/>
            </a:endParaRPr>
          </a:p>
        </p:txBody>
      </p:sp>
      <p:sp>
        <p:nvSpPr>
          <p:cNvPr id="5" name="Text 2"/>
          <p:cNvSpPr/>
          <p:nvPr/>
        </p:nvSpPr>
        <p:spPr>
          <a:xfrm>
            <a:off x="6280190" y="4609624"/>
            <a:ext cx="7556421" cy="317540"/>
          </a:xfrm>
          <a:prstGeom prst="rect">
            <a:avLst/>
          </a:prstGeom>
          <a:noFill/>
          <a:ln/>
        </p:spPr>
        <p:txBody>
          <a:bodyPr wrap="none" lIns="0" tIns="0" rIns="0" bIns="0" rtlCol="0" anchor="t"/>
          <a:lstStyle/>
          <a:p>
            <a:pPr marL="0" indent="0" algn="r" rtl="1">
              <a:lnSpc>
                <a:spcPts val="2500"/>
              </a:lnSpc>
              <a:buNone/>
            </a:pPr>
            <a:r>
              <a:rPr lang="en-US" dirty="0">
                <a:solidFill>
                  <a:srgbClr val="272525"/>
                </a:solidFill>
                <a:latin typeface="Inter" pitchFamily="34" charset="0"/>
                <a:ea typeface="Inter" pitchFamily="34" charset="-122"/>
                <a:cs typeface="+mj-cs"/>
              </a:rPr>
              <a:t>رحلة في التنوع اللغوي للقرآن الكريم عبر لهجات القبائل العربية</a:t>
            </a:r>
            <a:endParaRPr lang="en-US" dirty="0">
              <a:cs typeface="+mj-cs"/>
            </a:endParaRPr>
          </a:p>
        </p:txBody>
      </p:sp>
      <p:sp>
        <p:nvSpPr>
          <p:cNvPr id="6" name="Rectangle à coins arrondis 5"/>
          <p:cNvSpPr/>
          <p:nvPr/>
        </p:nvSpPr>
        <p:spPr>
          <a:xfrm>
            <a:off x="12832597" y="7764651"/>
            <a:ext cx="1658318" cy="35646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8874800" y="1377315"/>
            <a:ext cx="4961811" cy="620078"/>
          </a:xfrm>
          <a:prstGeom prst="rect">
            <a:avLst/>
          </a:prstGeom>
          <a:noFill/>
          <a:ln/>
        </p:spPr>
        <p:txBody>
          <a:bodyPr wrap="none" lIns="0" tIns="0" rIns="0" bIns="0" rtlCol="0" anchor="t"/>
          <a:lstStyle/>
          <a:p>
            <a:pPr marL="0" indent="0" algn="r" rtl="1">
              <a:lnSpc>
                <a:spcPts val="4850"/>
              </a:lnSpc>
              <a:buNone/>
            </a:pPr>
            <a:r>
              <a:rPr lang="en-US" sz="3900" b="1" dirty="0">
                <a:solidFill>
                  <a:srgbClr val="FF0000"/>
                </a:solidFill>
                <a:latin typeface="Inter Bold" pitchFamily="34" charset="0"/>
                <a:ea typeface="Inter Bold" pitchFamily="34" charset="-122"/>
                <a:cs typeface="+mj-cs"/>
              </a:rPr>
              <a:t>خلاصة واستنتاج</a:t>
            </a:r>
            <a:endParaRPr lang="en-US" sz="3900" dirty="0">
              <a:solidFill>
                <a:srgbClr val="FF0000"/>
              </a:solidFill>
              <a:cs typeface="+mj-cs"/>
            </a:endParaRPr>
          </a:p>
        </p:txBody>
      </p:sp>
      <p:sp>
        <p:nvSpPr>
          <p:cNvPr id="3" name="Shape 1"/>
          <p:cNvSpPr/>
          <p:nvPr/>
        </p:nvSpPr>
        <p:spPr>
          <a:xfrm>
            <a:off x="9621322" y="2394228"/>
            <a:ext cx="4215289" cy="1793796"/>
          </a:xfrm>
          <a:prstGeom prst="roundRect">
            <a:avLst>
              <a:gd name="adj" fmla="val 4647"/>
            </a:avLst>
          </a:prstGeom>
          <a:solidFill>
            <a:srgbClr val="DADBF1"/>
          </a:solidFill>
          <a:ln w="7620">
            <a:solidFill>
              <a:srgbClr val="C0C1D7"/>
            </a:solidFill>
            <a:prstDash val="solid"/>
          </a:ln>
        </p:spPr>
      </p:sp>
      <p:sp>
        <p:nvSpPr>
          <p:cNvPr id="4" name="Text 2"/>
          <p:cNvSpPr/>
          <p:nvPr/>
        </p:nvSpPr>
        <p:spPr>
          <a:xfrm>
            <a:off x="11149727" y="2600206"/>
            <a:ext cx="2480905" cy="310158"/>
          </a:xfrm>
          <a:prstGeom prst="rect">
            <a:avLst/>
          </a:prstGeom>
          <a:noFill/>
          <a:ln/>
        </p:spPr>
        <p:txBody>
          <a:bodyPr wrap="none" lIns="0" tIns="0" rIns="0" bIns="0" rtlCol="0" anchor="t"/>
          <a:lstStyle/>
          <a:p>
            <a:pPr marL="0" indent="0" algn="r" rtl="1">
              <a:lnSpc>
                <a:spcPts val="2400"/>
              </a:lnSpc>
              <a:buNone/>
            </a:pPr>
            <a:r>
              <a:rPr lang="en-US" sz="2400" b="1" dirty="0">
                <a:solidFill>
                  <a:srgbClr val="00B050"/>
                </a:solidFill>
                <a:latin typeface="Inter Bold" pitchFamily="34" charset="0"/>
                <a:ea typeface="Inter Bold" pitchFamily="34" charset="-122"/>
                <a:cs typeface="+mj-cs"/>
              </a:rPr>
              <a:t>مرجع فريد</a:t>
            </a:r>
            <a:endParaRPr lang="en-US" sz="2400" dirty="0">
              <a:solidFill>
                <a:srgbClr val="00B050"/>
              </a:solidFill>
              <a:cs typeface="+mj-cs"/>
            </a:endParaRPr>
          </a:p>
        </p:txBody>
      </p:sp>
      <p:sp>
        <p:nvSpPr>
          <p:cNvPr id="5" name="Text 3"/>
          <p:cNvSpPr/>
          <p:nvPr/>
        </p:nvSpPr>
        <p:spPr>
          <a:xfrm>
            <a:off x="9827300" y="3029426"/>
            <a:ext cx="3803333" cy="952619"/>
          </a:xfrm>
          <a:prstGeom prst="rect">
            <a:avLst/>
          </a:prstGeom>
          <a:noFill/>
          <a:ln/>
        </p:spPr>
        <p:txBody>
          <a:bodyPr wrap="square" lIns="0" tIns="0" rIns="0" bIns="0" rtlCol="0" anchor="t"/>
          <a:lstStyle/>
          <a:p>
            <a:pPr marL="0" indent="0" algn="r" rtl="1">
              <a:lnSpc>
                <a:spcPts val="2500"/>
              </a:lnSpc>
              <a:buNone/>
            </a:pPr>
            <a:r>
              <a:rPr lang="en-US" dirty="0">
                <a:solidFill>
                  <a:srgbClr val="272525"/>
                </a:solidFill>
                <a:latin typeface="Inter" pitchFamily="34" charset="0"/>
                <a:ea typeface="Inter" pitchFamily="34" charset="-122"/>
                <a:cs typeface="+mj-cs"/>
              </a:rPr>
              <a:t>كتاب الإمام أبي عبيد يظل مرجعاً لغوياً وتفسيرياً لا غنى عنه للدارسين والباحثين في علوم القرآن واللغة</a:t>
            </a:r>
            <a:endParaRPr lang="en-US" dirty="0">
              <a:cs typeface="+mj-cs"/>
            </a:endParaRPr>
          </a:p>
        </p:txBody>
      </p:sp>
      <p:sp>
        <p:nvSpPr>
          <p:cNvPr id="6" name="Shape 4"/>
          <p:cNvSpPr/>
          <p:nvPr/>
        </p:nvSpPr>
        <p:spPr>
          <a:xfrm>
            <a:off x="5207556" y="2394228"/>
            <a:ext cx="4215408" cy="1793796"/>
          </a:xfrm>
          <a:prstGeom prst="roundRect">
            <a:avLst>
              <a:gd name="adj" fmla="val 4647"/>
            </a:avLst>
          </a:prstGeom>
          <a:solidFill>
            <a:srgbClr val="DADBF1"/>
          </a:solidFill>
          <a:ln w="7620">
            <a:solidFill>
              <a:srgbClr val="C0C1D7"/>
            </a:solidFill>
            <a:prstDash val="solid"/>
          </a:ln>
        </p:spPr>
      </p:sp>
      <p:sp>
        <p:nvSpPr>
          <p:cNvPr id="7" name="Text 5"/>
          <p:cNvSpPr/>
          <p:nvPr/>
        </p:nvSpPr>
        <p:spPr>
          <a:xfrm>
            <a:off x="6736080" y="2600206"/>
            <a:ext cx="2480905" cy="310158"/>
          </a:xfrm>
          <a:prstGeom prst="rect">
            <a:avLst/>
          </a:prstGeom>
          <a:noFill/>
          <a:ln/>
        </p:spPr>
        <p:txBody>
          <a:bodyPr wrap="none" lIns="0" tIns="0" rIns="0" bIns="0" rtlCol="0" anchor="t"/>
          <a:lstStyle/>
          <a:p>
            <a:pPr marL="0" indent="0" algn="r" rtl="1">
              <a:lnSpc>
                <a:spcPts val="2400"/>
              </a:lnSpc>
              <a:buNone/>
            </a:pPr>
            <a:r>
              <a:rPr lang="en-US" sz="2400" b="1" dirty="0">
                <a:solidFill>
                  <a:srgbClr val="00B050"/>
                </a:solidFill>
                <a:latin typeface="Inter Bold" pitchFamily="34" charset="0"/>
                <a:ea typeface="Inter Bold" pitchFamily="34" charset="-122"/>
                <a:cs typeface="+mj-cs"/>
              </a:rPr>
              <a:t>إعجاز لغوي</a:t>
            </a:r>
            <a:endParaRPr lang="en-US" sz="2400" dirty="0">
              <a:solidFill>
                <a:srgbClr val="00B050"/>
              </a:solidFill>
              <a:cs typeface="+mj-cs"/>
            </a:endParaRPr>
          </a:p>
        </p:txBody>
      </p:sp>
      <p:sp>
        <p:nvSpPr>
          <p:cNvPr id="8" name="Text 6"/>
          <p:cNvSpPr/>
          <p:nvPr/>
        </p:nvSpPr>
        <p:spPr>
          <a:xfrm>
            <a:off x="5413534" y="3029426"/>
            <a:ext cx="3803452" cy="635079"/>
          </a:xfrm>
          <a:prstGeom prst="rect">
            <a:avLst/>
          </a:prstGeom>
          <a:noFill/>
          <a:ln/>
        </p:spPr>
        <p:txBody>
          <a:bodyPr wrap="square" lIns="0" tIns="0" rIns="0" bIns="0" rtlCol="0" anchor="t"/>
          <a:lstStyle/>
          <a:p>
            <a:pPr marL="0" indent="0" algn="r" rtl="1">
              <a:lnSpc>
                <a:spcPts val="2500"/>
              </a:lnSpc>
              <a:buNone/>
            </a:pPr>
            <a:r>
              <a:rPr lang="en-US" dirty="0">
                <a:solidFill>
                  <a:srgbClr val="272525"/>
                </a:solidFill>
                <a:latin typeface="Inter" pitchFamily="34" charset="0"/>
                <a:ea typeface="Inter" pitchFamily="34" charset="-122"/>
                <a:cs typeface="Inter" pitchFamily="34" charset="-120"/>
              </a:rPr>
              <a:t>يبرز الكتاب كيف أن التنوع اللغوي في القرآن الكريم جزء أصيل من إعجازه البياني والبلاغي</a:t>
            </a:r>
            <a:endParaRPr lang="en-US" dirty="0"/>
          </a:p>
        </p:txBody>
      </p:sp>
      <p:sp>
        <p:nvSpPr>
          <p:cNvPr id="9" name="Shape 7"/>
          <p:cNvSpPr/>
          <p:nvPr/>
        </p:nvSpPr>
        <p:spPr>
          <a:xfrm>
            <a:off x="793909" y="2394228"/>
            <a:ext cx="4215289" cy="1793796"/>
          </a:xfrm>
          <a:prstGeom prst="roundRect">
            <a:avLst>
              <a:gd name="adj" fmla="val 4647"/>
            </a:avLst>
          </a:prstGeom>
          <a:solidFill>
            <a:srgbClr val="DADBF1"/>
          </a:solidFill>
          <a:ln w="7620">
            <a:solidFill>
              <a:srgbClr val="C0C1D7"/>
            </a:solidFill>
            <a:prstDash val="solid"/>
          </a:ln>
        </p:spPr>
      </p:sp>
      <p:sp>
        <p:nvSpPr>
          <p:cNvPr id="10" name="Text 8"/>
          <p:cNvSpPr/>
          <p:nvPr/>
        </p:nvSpPr>
        <p:spPr>
          <a:xfrm>
            <a:off x="2322314" y="2600206"/>
            <a:ext cx="2480905" cy="310158"/>
          </a:xfrm>
          <a:prstGeom prst="rect">
            <a:avLst/>
          </a:prstGeom>
          <a:noFill/>
          <a:ln/>
        </p:spPr>
        <p:txBody>
          <a:bodyPr wrap="none" lIns="0" tIns="0" rIns="0" bIns="0" rtlCol="0" anchor="t"/>
          <a:lstStyle/>
          <a:p>
            <a:pPr marL="0" indent="0" algn="r" rtl="1">
              <a:lnSpc>
                <a:spcPts val="2400"/>
              </a:lnSpc>
              <a:buNone/>
            </a:pPr>
            <a:r>
              <a:rPr lang="en-US" sz="2400" b="1" dirty="0">
                <a:solidFill>
                  <a:srgbClr val="00B050"/>
                </a:solidFill>
                <a:latin typeface="Inter Bold" pitchFamily="34" charset="0"/>
                <a:ea typeface="Inter Bold" pitchFamily="34" charset="-122"/>
                <a:cs typeface="+mj-cs"/>
              </a:rPr>
              <a:t>عمق الفهم</a:t>
            </a:r>
            <a:endParaRPr lang="en-US" sz="2400" dirty="0">
              <a:solidFill>
                <a:srgbClr val="00B050"/>
              </a:solidFill>
              <a:cs typeface="+mj-cs"/>
            </a:endParaRPr>
          </a:p>
        </p:txBody>
      </p:sp>
      <p:sp>
        <p:nvSpPr>
          <p:cNvPr id="11" name="Text 9"/>
          <p:cNvSpPr/>
          <p:nvPr/>
        </p:nvSpPr>
        <p:spPr>
          <a:xfrm>
            <a:off x="999887" y="3029426"/>
            <a:ext cx="3803333" cy="952619"/>
          </a:xfrm>
          <a:prstGeom prst="rect">
            <a:avLst/>
          </a:prstGeom>
          <a:noFill/>
          <a:ln/>
        </p:spPr>
        <p:txBody>
          <a:bodyPr wrap="square" lIns="0" tIns="0" rIns="0" bIns="0" rtlCol="0" anchor="t"/>
          <a:lstStyle/>
          <a:p>
            <a:pPr marL="0" indent="0" algn="r" rtl="1">
              <a:lnSpc>
                <a:spcPts val="2500"/>
              </a:lnSpc>
              <a:buNone/>
            </a:pPr>
            <a:r>
              <a:rPr lang="en-US" dirty="0">
                <a:solidFill>
                  <a:srgbClr val="272525"/>
                </a:solidFill>
                <a:latin typeface="Inter" pitchFamily="34" charset="0"/>
                <a:ea typeface="Inter" pitchFamily="34" charset="-122"/>
                <a:cs typeface="Inter" pitchFamily="34" charset="-120"/>
              </a:rPr>
              <a:t>فهم لغات القبائل ولهجاتها يفتح آفاقاً أوسع لإدراك المعاني الدقيقة والظلال البيانية في النص القرآني</a:t>
            </a:r>
            <a:endParaRPr lang="en-US" dirty="0"/>
          </a:p>
        </p:txBody>
      </p:sp>
      <p:sp>
        <p:nvSpPr>
          <p:cNvPr id="12" name="Shape 10"/>
          <p:cNvSpPr/>
          <p:nvPr/>
        </p:nvSpPr>
        <p:spPr>
          <a:xfrm>
            <a:off x="793790" y="4510414"/>
            <a:ext cx="13042821" cy="32385"/>
          </a:xfrm>
          <a:prstGeom prst="rect">
            <a:avLst/>
          </a:prstGeom>
          <a:solidFill>
            <a:srgbClr val="272525">
              <a:alpha val="50000"/>
            </a:srgbClr>
          </a:solidFill>
          <a:ln/>
        </p:spPr>
      </p:sp>
      <p:sp>
        <p:nvSpPr>
          <p:cNvPr id="13" name="Text 11"/>
          <p:cNvSpPr/>
          <p:nvPr/>
        </p:nvSpPr>
        <p:spPr>
          <a:xfrm>
            <a:off x="793790" y="4901417"/>
            <a:ext cx="13042821" cy="317540"/>
          </a:xfrm>
          <a:prstGeom prst="rect">
            <a:avLst/>
          </a:prstGeom>
          <a:noFill/>
          <a:ln/>
        </p:spPr>
        <p:txBody>
          <a:bodyPr wrap="none" lIns="0" tIns="0" rIns="0" bIns="0" rtlCol="0" anchor="t"/>
          <a:lstStyle/>
          <a:p>
            <a:pPr marL="342900" indent="-342900" algn="r" rtl="1">
              <a:lnSpc>
                <a:spcPts val="2500"/>
              </a:lnSpc>
              <a:buFont typeface="Wingdings" panose="05000000000000000000" pitchFamily="2" charset="2"/>
              <a:buChar char="v"/>
            </a:pPr>
            <a:r>
              <a:rPr lang="en-US" sz="2000" dirty="0">
                <a:solidFill>
                  <a:srgbClr val="272525"/>
                </a:solidFill>
                <a:latin typeface="Inter" pitchFamily="34" charset="0"/>
                <a:ea typeface="Inter" pitchFamily="34" charset="-122"/>
                <a:cs typeface="+mj-cs"/>
              </a:rPr>
              <a:t>إن دراسة التراث اللغوي القرآني ميدان خصب للبحث والاستكشاف، ويدعونا عمل الإمام أبي عبيد إلى مواصلة هذا المسار العلمي الذي يثري فهمنا لكتاب الله تعالى.</a:t>
            </a:r>
            <a:endParaRPr lang="en-US" sz="2000" dirty="0">
              <a:cs typeface="+mj-cs"/>
            </a:endParaRPr>
          </a:p>
        </p:txBody>
      </p:sp>
      <p:sp>
        <p:nvSpPr>
          <p:cNvPr id="14" name="Text 12"/>
          <p:cNvSpPr/>
          <p:nvPr/>
        </p:nvSpPr>
        <p:spPr>
          <a:xfrm>
            <a:off x="6989326" y="5381149"/>
            <a:ext cx="6847284" cy="855821"/>
          </a:xfrm>
          <a:prstGeom prst="rect">
            <a:avLst/>
          </a:prstGeom>
          <a:noFill/>
          <a:ln/>
        </p:spPr>
        <p:txBody>
          <a:bodyPr wrap="none" lIns="0" tIns="0" rIns="0" bIns="0" rtlCol="0" anchor="t"/>
          <a:lstStyle/>
          <a:p>
            <a:pPr marL="0" indent="0" algn="r" rtl="1">
              <a:lnSpc>
                <a:spcPts val="6700"/>
              </a:lnSpc>
              <a:buNone/>
            </a:pPr>
            <a:r>
              <a:rPr lang="en-US" sz="3600" b="1" dirty="0">
                <a:solidFill>
                  <a:schemeClr val="accent4">
                    <a:lumMod val="75000"/>
                  </a:schemeClr>
                </a:solidFill>
                <a:latin typeface="Inter Bold" pitchFamily="34" charset="0"/>
                <a:ea typeface="Inter Bold" pitchFamily="34" charset="-122"/>
                <a:cs typeface="+mj-cs"/>
              </a:rPr>
              <a:t>شكراً لحسن استماعكم</a:t>
            </a:r>
            <a:endParaRPr lang="en-US" sz="3600" dirty="0">
              <a:solidFill>
                <a:schemeClr val="accent4">
                  <a:lumMod val="75000"/>
                </a:schemeClr>
              </a:solidFill>
              <a:cs typeface="+mj-cs"/>
            </a:endParaRPr>
          </a:p>
        </p:txBody>
      </p:sp>
      <p:sp>
        <p:nvSpPr>
          <p:cNvPr id="15" name="Text 13"/>
          <p:cNvSpPr/>
          <p:nvPr/>
        </p:nvSpPr>
        <p:spPr>
          <a:xfrm>
            <a:off x="793790" y="6534626"/>
            <a:ext cx="13042821" cy="317540"/>
          </a:xfrm>
          <a:prstGeom prst="rect">
            <a:avLst/>
          </a:prstGeom>
          <a:noFill/>
          <a:ln/>
        </p:spPr>
        <p:txBody>
          <a:bodyPr wrap="none" lIns="0" tIns="0" rIns="0" bIns="0" rtlCol="0" anchor="t"/>
          <a:lstStyle/>
          <a:p>
            <a:pPr marL="0" indent="0" algn="r" rtl="1">
              <a:lnSpc>
                <a:spcPts val="2500"/>
              </a:lnSpc>
              <a:buNone/>
            </a:pPr>
            <a:endParaRPr lang="en-US" sz="1550" dirty="0"/>
          </a:p>
        </p:txBody>
      </p:sp>
      <p:sp>
        <p:nvSpPr>
          <p:cNvPr id="16" name="Rectangle à coins arrondis 15"/>
          <p:cNvSpPr/>
          <p:nvPr/>
        </p:nvSpPr>
        <p:spPr>
          <a:xfrm>
            <a:off x="12832597" y="7764651"/>
            <a:ext cx="1689315" cy="35646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557940"/>
            <a:ext cx="5377912" cy="5377912"/>
          </a:xfrm>
          <a:prstGeom prst="rect">
            <a:avLst/>
          </a:prstGeom>
        </p:spPr>
      </p:pic>
      <p:sp>
        <p:nvSpPr>
          <p:cNvPr id="3" name="Rectangle 2"/>
          <p:cNvSpPr/>
          <p:nvPr/>
        </p:nvSpPr>
        <p:spPr>
          <a:xfrm>
            <a:off x="5625885" y="692268"/>
            <a:ext cx="8741044" cy="5816977"/>
          </a:xfrm>
          <a:prstGeom prst="rect">
            <a:avLst/>
          </a:prstGeom>
        </p:spPr>
        <p:txBody>
          <a:bodyPr wrap="square">
            <a:spAutoFit/>
          </a:bodyPr>
          <a:lstStyle/>
          <a:p>
            <a:pPr algn="r" rtl="1"/>
            <a:r>
              <a:rPr lang="ar-DZ" sz="3600" b="1" dirty="0">
                <a:solidFill>
                  <a:srgbClr val="FF0000"/>
                </a:solidFill>
                <a:latin typeface="Inter Bold"/>
              </a:rPr>
              <a:t>المصادر والمراجع : </a:t>
            </a:r>
          </a:p>
          <a:p>
            <a:pPr algn="r" rtl="1"/>
            <a:endParaRPr lang="ar-DZ" sz="2400" dirty="0">
              <a:solidFill>
                <a:srgbClr val="FF0000"/>
              </a:solidFill>
              <a:latin typeface="fkGroteskNeue"/>
            </a:endParaRPr>
          </a:p>
          <a:p>
            <a:pPr algn="r" rtl="1"/>
            <a:r>
              <a:rPr lang="ar-DZ" sz="2400" dirty="0">
                <a:latin typeface="fkGroteskNeue"/>
              </a:rPr>
              <a:t> </a:t>
            </a:r>
            <a:r>
              <a:rPr lang="ar-DZ" sz="2400" dirty="0">
                <a:solidFill>
                  <a:schemeClr val="accent6">
                    <a:lumMod val="50000"/>
                  </a:schemeClr>
                </a:solidFill>
                <a:latin typeface="fkGroteskNeue"/>
              </a:rPr>
              <a:t>ا</a:t>
            </a:r>
            <a:r>
              <a:rPr lang="ar-DZ" sz="2400" dirty="0">
                <a:solidFill>
                  <a:schemeClr val="accent6">
                    <a:lumMod val="50000"/>
                  </a:schemeClr>
                </a:solidFill>
              </a:rPr>
              <a:t>لمصادر التي اعتمد عليها الإمام أبو عبيد:</a:t>
            </a:r>
          </a:p>
          <a:p>
            <a:pPr algn="r" rtl="1"/>
            <a:r>
              <a:rPr lang="ar-DZ" sz="2400" dirty="0"/>
              <a:t>لم يذكر العرض قائمة مراجع محددة للكتاب، ولكنه أشار إلى أن الإمام أبو عبيد اعتمد في منهجه على:​</a:t>
            </a:r>
          </a:p>
          <a:p>
            <a:pPr marL="342900" indent="-342900" algn="r" rtl="1">
              <a:buFont typeface="Arial" panose="020B0604020202020204" pitchFamily="34" charset="0"/>
              <a:buChar char="•"/>
            </a:pPr>
            <a:r>
              <a:rPr lang="ar-DZ" sz="2400" dirty="0"/>
              <a:t>مصادر لغوية ونحوية موثوقة من علماء عصره وما قبله، دون تسمية كتب بعينها.​</a:t>
            </a:r>
          </a:p>
          <a:p>
            <a:pPr marL="342900" indent="-342900" algn="r" rtl="1">
              <a:buFont typeface="Arial" panose="020B0604020202020204" pitchFamily="34" charset="0"/>
              <a:buChar char="•"/>
            </a:pPr>
            <a:r>
              <a:rPr lang="ar-DZ" sz="2400" dirty="0"/>
              <a:t>الآيات القرآنية التي استخدمها كشواهد حية على الفروق </a:t>
            </a:r>
            <a:r>
              <a:rPr lang="ar-DZ" sz="2400" dirty="0" err="1"/>
              <a:t>اللهجية</a:t>
            </a:r>
            <a:r>
              <a:rPr lang="ar-DZ" sz="2400" dirty="0"/>
              <a:t>.​</a:t>
            </a:r>
          </a:p>
          <a:p>
            <a:pPr algn="r" rtl="1"/>
            <a:r>
              <a:rPr lang="ar-DZ" sz="2400" dirty="0"/>
              <a:t>كتب أخرى للمؤلف لإظهار مكانة المؤلف العلمية، ذكر العرض أعمالاً أخرى له، وهي:​</a:t>
            </a:r>
          </a:p>
          <a:p>
            <a:pPr marL="342900" indent="-342900" algn="r" rtl="1">
              <a:buFont typeface="Arial" panose="020B0604020202020204" pitchFamily="34" charset="0"/>
              <a:buChar char="•"/>
            </a:pPr>
            <a:r>
              <a:rPr lang="ar-DZ" sz="2400" dirty="0"/>
              <a:t>"غريب الحديث".​</a:t>
            </a:r>
          </a:p>
          <a:p>
            <a:pPr marL="342900" indent="-342900" algn="r" rtl="1">
              <a:buFont typeface="Arial" panose="020B0604020202020204" pitchFamily="34" charset="0"/>
              <a:buChar char="•"/>
            </a:pPr>
            <a:r>
              <a:rPr lang="ar-DZ" sz="2400" dirty="0"/>
              <a:t>"الأموال".​</a:t>
            </a:r>
          </a:p>
          <a:p>
            <a:pPr marL="342900" indent="-342900" algn="r" rtl="1">
              <a:buFont typeface="Arial" panose="020B0604020202020204" pitchFamily="34" charset="0"/>
              <a:buChar char="•"/>
            </a:pPr>
            <a:r>
              <a:rPr lang="ar-DZ" sz="2400" dirty="0"/>
              <a:t>علماء للمقارنة</a:t>
            </a:r>
          </a:p>
          <a:p>
            <a:pPr algn="r" rtl="1"/>
            <a:r>
              <a:rPr lang="ar-DZ" sz="2400" dirty="0"/>
              <a:t>تم ذكر أسماء بعض المفسرين واللغويين لمقارنة مناهجهم بمنهج الإمام أبي عبيد، وليس كمصادر لكتابه، وهم:​</a:t>
            </a:r>
          </a:p>
          <a:p>
            <a:pPr marL="342900" indent="-342900" algn="r" rtl="1">
              <a:buFont typeface="Arial" panose="020B0604020202020204" pitchFamily="34" charset="0"/>
              <a:buChar char="•"/>
            </a:pPr>
            <a:r>
              <a:rPr lang="ar-DZ" sz="2400" dirty="0"/>
              <a:t>ابن عطية الأندلسي.​</a:t>
            </a:r>
          </a:p>
          <a:p>
            <a:pPr marL="342900" indent="-342900" algn="r" rtl="1">
              <a:buFont typeface="Arial" panose="020B0604020202020204" pitchFamily="34" charset="0"/>
              <a:buChar char="•"/>
            </a:pPr>
            <a:r>
              <a:rPr lang="ar-DZ" sz="2400" dirty="0"/>
              <a:t>أبو حيان الغرناطي.</a:t>
            </a:r>
          </a:p>
        </p:txBody>
      </p:sp>
      <p:pic>
        <p:nvPicPr>
          <p:cNvPr id="4" name="Image 0" descr="preencoded.png"/>
          <p:cNvPicPr>
            <a:picLocks noChangeAspect="1"/>
          </p:cNvPicPr>
          <p:nvPr/>
        </p:nvPicPr>
        <p:blipFill>
          <a:blip r:embed="rId3"/>
          <a:stretch>
            <a:fillRect/>
          </a:stretch>
        </p:blipFill>
        <p:spPr>
          <a:xfrm>
            <a:off x="0" y="0"/>
            <a:ext cx="14630400" cy="480447"/>
          </a:xfrm>
          <a:prstGeom prst="rect">
            <a:avLst/>
          </a:prstGeom>
        </p:spPr>
      </p:pic>
    </p:spTree>
    <p:extLst>
      <p:ext uri="{BB962C8B-B14F-4D97-AF65-F5344CB8AC3E}">
        <p14:creationId xmlns:p14="http://schemas.microsoft.com/office/powerpoint/2010/main" val="1604277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6394728" y="969407"/>
            <a:ext cx="7441883" cy="620078"/>
          </a:xfrm>
          <a:prstGeom prst="rect">
            <a:avLst/>
          </a:prstGeom>
          <a:noFill/>
          <a:ln/>
        </p:spPr>
        <p:txBody>
          <a:bodyPr wrap="none" lIns="0" tIns="0" rIns="0" bIns="0" rtlCol="0" anchor="t"/>
          <a:lstStyle/>
          <a:p>
            <a:pPr marL="0" indent="0" algn="r" rtl="1">
              <a:lnSpc>
                <a:spcPts val="4850"/>
              </a:lnSpc>
              <a:buNone/>
            </a:pPr>
            <a:r>
              <a:rPr lang="en-US" sz="3900" b="1" dirty="0">
                <a:solidFill>
                  <a:srgbClr val="FF0000"/>
                </a:solidFill>
                <a:latin typeface="Inter Bold" pitchFamily="34" charset="0"/>
                <a:ea typeface="Inter Bold" pitchFamily="34" charset="-122"/>
                <a:cs typeface="+mj-cs"/>
              </a:rPr>
              <a:t>من هو الإمام أبي عبيد القاسم بن سلام؟</a:t>
            </a:r>
            <a:endParaRPr lang="en-US" sz="3900" dirty="0">
              <a:solidFill>
                <a:srgbClr val="FF0000"/>
              </a:solidFill>
              <a:cs typeface="+mj-cs"/>
            </a:endParaRPr>
          </a:p>
        </p:txBody>
      </p:sp>
      <p:pic>
        <p:nvPicPr>
          <p:cNvPr id="3" name="Image 0" descr="preencoded.png"/>
          <p:cNvPicPr>
            <a:picLocks noChangeAspect="1"/>
          </p:cNvPicPr>
          <p:nvPr/>
        </p:nvPicPr>
        <p:blipFill>
          <a:blip r:embed="rId3"/>
          <a:stretch>
            <a:fillRect/>
          </a:stretch>
        </p:blipFill>
        <p:spPr>
          <a:xfrm>
            <a:off x="793790" y="2110383"/>
            <a:ext cx="4926568" cy="4926568"/>
          </a:xfrm>
          <a:prstGeom prst="rect">
            <a:avLst/>
          </a:prstGeom>
        </p:spPr>
      </p:pic>
      <p:sp>
        <p:nvSpPr>
          <p:cNvPr id="4" name="Text 1"/>
          <p:cNvSpPr/>
          <p:nvPr/>
        </p:nvSpPr>
        <p:spPr>
          <a:xfrm>
            <a:off x="10867073" y="2085499"/>
            <a:ext cx="2977039" cy="372070"/>
          </a:xfrm>
          <a:prstGeom prst="rect">
            <a:avLst/>
          </a:prstGeom>
          <a:noFill/>
          <a:ln/>
        </p:spPr>
        <p:txBody>
          <a:bodyPr wrap="none" lIns="0" tIns="0" rIns="0" bIns="0" rtlCol="0" anchor="t"/>
          <a:lstStyle/>
          <a:p>
            <a:pPr marL="0" indent="0" algn="r" rtl="1">
              <a:lnSpc>
                <a:spcPts val="2900"/>
              </a:lnSpc>
              <a:buNone/>
            </a:pPr>
            <a:r>
              <a:rPr lang="en-US" sz="2400" b="1" dirty="0">
                <a:solidFill>
                  <a:srgbClr val="00B050"/>
                </a:solidFill>
                <a:latin typeface="Inter Bold" pitchFamily="34" charset="0"/>
                <a:ea typeface="Inter Bold" pitchFamily="34" charset="-122"/>
                <a:cs typeface="+mj-cs"/>
              </a:rPr>
              <a:t>عالم موسوعي فذ</a:t>
            </a:r>
            <a:endParaRPr lang="en-US" sz="2400" dirty="0">
              <a:solidFill>
                <a:srgbClr val="00B050"/>
              </a:solidFill>
              <a:cs typeface="+mj-cs"/>
            </a:endParaRPr>
          </a:p>
        </p:txBody>
      </p:sp>
      <p:sp>
        <p:nvSpPr>
          <p:cNvPr id="5" name="Text 2"/>
          <p:cNvSpPr/>
          <p:nvPr/>
        </p:nvSpPr>
        <p:spPr>
          <a:xfrm>
            <a:off x="6212086" y="2655927"/>
            <a:ext cx="7632025" cy="635079"/>
          </a:xfrm>
          <a:prstGeom prst="rect">
            <a:avLst/>
          </a:prstGeom>
          <a:noFill/>
          <a:ln/>
        </p:spPr>
        <p:txBody>
          <a:bodyPr wrap="square" lIns="0" tIns="0" rIns="0" bIns="0" rtlCol="0" anchor="t"/>
          <a:lstStyle/>
          <a:p>
            <a:pPr marL="0" indent="0" algn="r" rtl="1">
              <a:lnSpc>
                <a:spcPts val="2500"/>
              </a:lnSpc>
              <a:buNone/>
            </a:pPr>
            <a:r>
              <a:rPr lang="en-US" dirty="0">
                <a:solidFill>
                  <a:srgbClr val="272525"/>
                </a:solidFill>
                <a:latin typeface="Inter" pitchFamily="34" charset="0"/>
                <a:ea typeface="Inter" pitchFamily="34" charset="-122"/>
                <a:cs typeface="+mj-cs"/>
              </a:rPr>
              <a:t>الإمام أبو عبيد القاسم بن سلام (154-224 هـ) من أبرز علماء القرن الثالث الهجري، جمع بين علوم اللغة والحديث والفقه والتفسير. نشأ في هراة وارتحل إلى البصرة والكوفة وبغداد طلباً للعلم.</a:t>
            </a:r>
            <a:endParaRPr lang="en-US" dirty="0">
              <a:cs typeface="+mj-cs"/>
            </a:endParaRPr>
          </a:p>
        </p:txBody>
      </p:sp>
      <p:sp>
        <p:nvSpPr>
          <p:cNvPr id="6" name="Text 3"/>
          <p:cNvSpPr/>
          <p:nvPr/>
        </p:nvSpPr>
        <p:spPr>
          <a:xfrm>
            <a:off x="6204585" y="3638490"/>
            <a:ext cx="7632025" cy="952619"/>
          </a:xfrm>
          <a:prstGeom prst="rect">
            <a:avLst/>
          </a:prstGeom>
          <a:noFill/>
          <a:ln/>
        </p:spPr>
        <p:txBody>
          <a:bodyPr wrap="square" lIns="0" tIns="0" rIns="0" bIns="0" rtlCol="0" anchor="t"/>
          <a:lstStyle/>
          <a:p>
            <a:pPr marL="0" indent="0" algn="r" rtl="1">
              <a:lnSpc>
                <a:spcPts val="2500"/>
              </a:lnSpc>
              <a:buNone/>
            </a:pPr>
            <a:r>
              <a:rPr lang="en-US" dirty="0">
                <a:solidFill>
                  <a:srgbClr val="272525"/>
                </a:solidFill>
                <a:latin typeface="Inter" pitchFamily="34" charset="0"/>
                <a:ea typeface="Inter" pitchFamily="34" charset="-122"/>
                <a:cs typeface="+mj-cs"/>
              </a:rPr>
              <a:t>اشتهر برصانة منهجه العلمي ودقة تحليلاته اللغوية، وألف كتباً مهمة منها "غريب الحديث" و"الأموال"، لكن كتابه "لغات القبائل الواردة في القرآن الكريم" يعد من أهم إسهاماته في الدراسات القرآنية واللغوية.</a:t>
            </a:r>
            <a:endParaRPr lang="en-US" dirty="0">
              <a:cs typeface="+mj-cs"/>
            </a:endParaRPr>
          </a:p>
        </p:txBody>
      </p:sp>
      <p:sp>
        <p:nvSpPr>
          <p:cNvPr id="7" name="Rectangle à coins arrondis 6"/>
          <p:cNvSpPr/>
          <p:nvPr/>
        </p:nvSpPr>
        <p:spPr>
          <a:xfrm>
            <a:off x="12879091" y="7764651"/>
            <a:ext cx="1627322" cy="35646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957"/>
          </a:xfrm>
          <a:prstGeom prst="rect">
            <a:avLst/>
          </a:prstGeom>
        </p:spPr>
      </p:pic>
      <p:sp>
        <p:nvSpPr>
          <p:cNvPr id="3" name="Text 0"/>
          <p:cNvSpPr/>
          <p:nvPr/>
        </p:nvSpPr>
        <p:spPr>
          <a:xfrm>
            <a:off x="9316164" y="430530"/>
            <a:ext cx="4687967" cy="489347"/>
          </a:xfrm>
          <a:prstGeom prst="rect">
            <a:avLst/>
          </a:prstGeom>
          <a:noFill/>
          <a:ln/>
        </p:spPr>
        <p:txBody>
          <a:bodyPr wrap="none" lIns="0" tIns="0" rIns="0" bIns="0" rtlCol="0" anchor="t"/>
          <a:lstStyle/>
          <a:p>
            <a:pPr marL="0" indent="0" algn="r" rtl="1">
              <a:lnSpc>
                <a:spcPts val="3850"/>
              </a:lnSpc>
              <a:buNone/>
            </a:pPr>
            <a:r>
              <a:rPr lang="en-US" sz="3050" b="1" dirty="0">
                <a:solidFill>
                  <a:srgbClr val="FF0000"/>
                </a:solidFill>
                <a:latin typeface="Inter Bold" pitchFamily="34" charset="0"/>
                <a:ea typeface="Inter Bold" pitchFamily="34" charset="-122"/>
                <a:cs typeface="+mj-cs"/>
              </a:rPr>
              <a:t>أهمية الكتاب ومضمونه العلمي</a:t>
            </a:r>
            <a:endParaRPr lang="en-US" sz="3050" dirty="0">
              <a:solidFill>
                <a:srgbClr val="FF0000"/>
              </a:solidFill>
              <a:cs typeface="+mj-cs"/>
            </a:endParaRPr>
          </a:p>
        </p:txBody>
      </p:sp>
      <p:sp>
        <p:nvSpPr>
          <p:cNvPr id="4" name="Shape 1"/>
          <p:cNvSpPr/>
          <p:nvPr/>
        </p:nvSpPr>
        <p:spPr>
          <a:xfrm>
            <a:off x="6112669" y="1154668"/>
            <a:ext cx="7891463" cy="1543764"/>
          </a:xfrm>
          <a:prstGeom prst="roundRect">
            <a:avLst>
              <a:gd name="adj" fmla="val 4260"/>
            </a:avLst>
          </a:prstGeom>
          <a:solidFill>
            <a:srgbClr val="DADBF1"/>
          </a:solidFill>
          <a:ln w="7620">
            <a:solidFill>
              <a:srgbClr val="C0C1D7"/>
            </a:solidFill>
            <a:prstDash val="solid"/>
          </a:ln>
        </p:spPr>
      </p:sp>
      <p:sp>
        <p:nvSpPr>
          <p:cNvPr id="5" name="Shape 2"/>
          <p:cNvSpPr/>
          <p:nvPr/>
        </p:nvSpPr>
        <p:spPr>
          <a:xfrm>
            <a:off x="13370243" y="1318855"/>
            <a:ext cx="469702" cy="469702"/>
          </a:xfrm>
          <a:prstGeom prst="roundRect">
            <a:avLst>
              <a:gd name="adj" fmla="val 19465716"/>
            </a:avLst>
          </a:prstGeom>
          <a:solidFill>
            <a:srgbClr val="4950BC"/>
          </a:solidFill>
          <a:ln/>
        </p:spPr>
      </p:sp>
      <p:pic>
        <p:nvPicPr>
          <p:cNvPr id="6"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499425" y="1448038"/>
            <a:ext cx="211336" cy="211336"/>
          </a:xfrm>
          <a:prstGeom prst="rect">
            <a:avLst/>
          </a:prstGeom>
        </p:spPr>
      </p:pic>
      <p:sp>
        <p:nvSpPr>
          <p:cNvPr id="7" name="Text 3"/>
          <p:cNvSpPr/>
          <p:nvPr/>
        </p:nvSpPr>
        <p:spPr>
          <a:xfrm>
            <a:off x="11882795" y="1945124"/>
            <a:ext cx="1957149" cy="244673"/>
          </a:xfrm>
          <a:prstGeom prst="rect">
            <a:avLst/>
          </a:prstGeom>
          <a:noFill/>
          <a:ln/>
        </p:spPr>
        <p:txBody>
          <a:bodyPr wrap="none" lIns="0" tIns="0" rIns="0" bIns="0" rtlCol="0" anchor="t"/>
          <a:lstStyle/>
          <a:p>
            <a:pPr marL="0" indent="0" algn="r" rtl="1">
              <a:lnSpc>
                <a:spcPts val="1900"/>
              </a:lnSpc>
              <a:buNone/>
            </a:pPr>
            <a:r>
              <a:rPr lang="en-US" sz="2400" b="1" dirty="0">
                <a:solidFill>
                  <a:srgbClr val="00B050"/>
                </a:solidFill>
                <a:latin typeface="Inter Bold" pitchFamily="34" charset="0"/>
                <a:ea typeface="Inter Bold" pitchFamily="34" charset="-122"/>
                <a:cs typeface="+mj-cs"/>
              </a:rPr>
              <a:t>التنوع اللغوي</a:t>
            </a:r>
            <a:endParaRPr lang="en-US" sz="2400" dirty="0">
              <a:solidFill>
                <a:srgbClr val="00B050"/>
              </a:solidFill>
              <a:cs typeface="+mj-cs"/>
            </a:endParaRPr>
          </a:p>
        </p:txBody>
      </p:sp>
      <p:sp>
        <p:nvSpPr>
          <p:cNvPr id="8" name="Text 4"/>
          <p:cNvSpPr/>
          <p:nvPr/>
        </p:nvSpPr>
        <p:spPr>
          <a:xfrm>
            <a:off x="6276856" y="2283738"/>
            <a:ext cx="7563088" cy="250508"/>
          </a:xfrm>
          <a:prstGeom prst="rect">
            <a:avLst/>
          </a:prstGeom>
          <a:noFill/>
          <a:ln/>
        </p:spPr>
        <p:txBody>
          <a:bodyPr wrap="none" lIns="0" tIns="0" rIns="0" bIns="0" rtlCol="0" anchor="t"/>
          <a:lstStyle/>
          <a:p>
            <a:pPr marL="0" indent="0" algn="r" rtl="1">
              <a:lnSpc>
                <a:spcPts val="1950"/>
              </a:lnSpc>
              <a:buNone/>
            </a:pPr>
            <a:r>
              <a:rPr lang="en-US" sz="1600" dirty="0">
                <a:solidFill>
                  <a:srgbClr val="272525"/>
                </a:solidFill>
                <a:latin typeface="Inter" pitchFamily="34" charset="0"/>
                <a:ea typeface="Inter" pitchFamily="34" charset="-122"/>
                <a:cs typeface="+mj-cs"/>
              </a:rPr>
              <a:t>يكشف</a:t>
            </a:r>
            <a:r>
              <a:rPr lang="en-US" sz="1600" dirty="0">
                <a:solidFill>
                  <a:srgbClr val="272525"/>
                </a:solidFill>
                <a:latin typeface="Inter" pitchFamily="34" charset="0"/>
                <a:ea typeface="Inter" pitchFamily="34" charset="-122"/>
                <a:cs typeface="Inter" pitchFamily="34" charset="-120"/>
              </a:rPr>
              <a:t> الكتاب عن ثراء اللهجات العربية في عصر نزول الوحي وكيف احتضن القرآن هذا التنوع في نسيجه اللغوي البديع</a:t>
            </a:r>
            <a:endParaRPr lang="en-US" sz="1600" dirty="0"/>
          </a:p>
        </p:txBody>
      </p:sp>
      <p:sp>
        <p:nvSpPr>
          <p:cNvPr id="9" name="Shape 5"/>
          <p:cNvSpPr/>
          <p:nvPr/>
        </p:nvSpPr>
        <p:spPr>
          <a:xfrm>
            <a:off x="6112669" y="2839502"/>
            <a:ext cx="7891463" cy="1543764"/>
          </a:xfrm>
          <a:prstGeom prst="roundRect">
            <a:avLst>
              <a:gd name="adj" fmla="val 4260"/>
            </a:avLst>
          </a:prstGeom>
          <a:solidFill>
            <a:srgbClr val="DADBF1"/>
          </a:solidFill>
          <a:ln w="7620">
            <a:solidFill>
              <a:srgbClr val="C0C1D7"/>
            </a:solidFill>
            <a:prstDash val="solid"/>
          </a:ln>
        </p:spPr>
      </p:sp>
      <p:sp>
        <p:nvSpPr>
          <p:cNvPr id="10" name="Shape 6"/>
          <p:cNvSpPr/>
          <p:nvPr/>
        </p:nvSpPr>
        <p:spPr>
          <a:xfrm>
            <a:off x="13370243" y="3019187"/>
            <a:ext cx="469702" cy="469702"/>
          </a:xfrm>
          <a:prstGeom prst="roundRect">
            <a:avLst>
              <a:gd name="adj" fmla="val 19465716"/>
            </a:avLst>
          </a:prstGeom>
          <a:solidFill>
            <a:srgbClr val="4950BC"/>
          </a:solidFill>
          <a:ln/>
        </p:spPr>
      </p:sp>
      <p:pic>
        <p:nvPicPr>
          <p:cNvPr id="11"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499425" y="3148370"/>
            <a:ext cx="211336" cy="211336"/>
          </a:xfrm>
          <a:prstGeom prst="rect">
            <a:avLst/>
          </a:prstGeom>
        </p:spPr>
      </p:pic>
      <p:sp>
        <p:nvSpPr>
          <p:cNvPr id="12" name="Text 7"/>
          <p:cNvSpPr/>
          <p:nvPr/>
        </p:nvSpPr>
        <p:spPr>
          <a:xfrm>
            <a:off x="11882795" y="3645456"/>
            <a:ext cx="1957149" cy="244673"/>
          </a:xfrm>
          <a:prstGeom prst="rect">
            <a:avLst/>
          </a:prstGeom>
          <a:noFill/>
          <a:ln/>
        </p:spPr>
        <p:txBody>
          <a:bodyPr wrap="none" lIns="0" tIns="0" rIns="0" bIns="0" rtlCol="0" anchor="t"/>
          <a:lstStyle/>
          <a:p>
            <a:pPr marL="0" indent="0" algn="r" rtl="1">
              <a:lnSpc>
                <a:spcPts val="1900"/>
              </a:lnSpc>
              <a:buNone/>
            </a:pPr>
            <a:r>
              <a:rPr lang="en-US" sz="2400" b="1" dirty="0">
                <a:solidFill>
                  <a:srgbClr val="00B050"/>
                </a:solidFill>
                <a:latin typeface="Inter Bold" pitchFamily="34" charset="0"/>
                <a:ea typeface="Inter Bold" pitchFamily="34" charset="-122"/>
                <a:cs typeface="+mj-cs"/>
              </a:rPr>
              <a:t>الربط القبلي</a:t>
            </a:r>
            <a:endParaRPr lang="en-US" sz="2400" dirty="0">
              <a:solidFill>
                <a:srgbClr val="00B050"/>
              </a:solidFill>
              <a:cs typeface="+mj-cs"/>
            </a:endParaRPr>
          </a:p>
        </p:txBody>
      </p:sp>
      <p:sp>
        <p:nvSpPr>
          <p:cNvPr id="13" name="Text 8"/>
          <p:cNvSpPr/>
          <p:nvPr/>
        </p:nvSpPr>
        <p:spPr>
          <a:xfrm>
            <a:off x="6276856" y="3984069"/>
            <a:ext cx="7563088" cy="250508"/>
          </a:xfrm>
          <a:prstGeom prst="rect">
            <a:avLst/>
          </a:prstGeom>
          <a:noFill/>
          <a:ln/>
        </p:spPr>
        <p:txBody>
          <a:bodyPr wrap="none" lIns="0" tIns="0" rIns="0" bIns="0" rtlCol="0" anchor="t"/>
          <a:lstStyle/>
          <a:p>
            <a:pPr marL="0" indent="0" algn="r" rtl="1">
              <a:lnSpc>
                <a:spcPts val="1950"/>
              </a:lnSpc>
              <a:buNone/>
            </a:pPr>
            <a:r>
              <a:rPr lang="en-US" dirty="0">
                <a:solidFill>
                  <a:srgbClr val="272525"/>
                </a:solidFill>
                <a:latin typeface="Inter" pitchFamily="34" charset="0"/>
                <a:ea typeface="Inter" pitchFamily="34" charset="-122"/>
                <a:cs typeface="+mj-cs"/>
              </a:rPr>
              <a:t>يوثق العلاقة بين الألفاظ القرآنية وأصولها في لهجات القبائل المختلفة، مما يفتح آفاقاً جديدة للفهم</a:t>
            </a:r>
            <a:endParaRPr lang="en-US" dirty="0">
              <a:cs typeface="+mj-cs"/>
            </a:endParaRPr>
          </a:p>
        </p:txBody>
      </p:sp>
      <p:sp>
        <p:nvSpPr>
          <p:cNvPr id="14" name="Shape 9"/>
          <p:cNvSpPr/>
          <p:nvPr/>
        </p:nvSpPr>
        <p:spPr>
          <a:xfrm>
            <a:off x="6112669" y="4539833"/>
            <a:ext cx="7891463" cy="1543764"/>
          </a:xfrm>
          <a:prstGeom prst="roundRect">
            <a:avLst>
              <a:gd name="adj" fmla="val 4260"/>
            </a:avLst>
          </a:prstGeom>
          <a:solidFill>
            <a:srgbClr val="DADBF1"/>
          </a:solidFill>
          <a:ln w="7620">
            <a:solidFill>
              <a:srgbClr val="C0C1D7"/>
            </a:solidFill>
            <a:prstDash val="solid"/>
          </a:ln>
        </p:spPr>
      </p:sp>
      <p:sp>
        <p:nvSpPr>
          <p:cNvPr id="15" name="Shape 10"/>
          <p:cNvSpPr/>
          <p:nvPr/>
        </p:nvSpPr>
        <p:spPr>
          <a:xfrm>
            <a:off x="13370243" y="4719518"/>
            <a:ext cx="469702" cy="469702"/>
          </a:xfrm>
          <a:prstGeom prst="roundRect">
            <a:avLst>
              <a:gd name="adj" fmla="val 19465716"/>
            </a:avLst>
          </a:prstGeom>
          <a:solidFill>
            <a:srgbClr val="4950BC"/>
          </a:solidFill>
          <a:ln/>
        </p:spPr>
      </p:sp>
      <p:pic>
        <p:nvPicPr>
          <p:cNvPr id="16"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499425" y="4848701"/>
            <a:ext cx="211336" cy="211336"/>
          </a:xfrm>
          <a:prstGeom prst="rect">
            <a:avLst/>
          </a:prstGeom>
        </p:spPr>
      </p:pic>
      <p:sp>
        <p:nvSpPr>
          <p:cNvPr id="17" name="Text 11"/>
          <p:cNvSpPr/>
          <p:nvPr/>
        </p:nvSpPr>
        <p:spPr>
          <a:xfrm>
            <a:off x="11882795" y="5345787"/>
            <a:ext cx="1957149" cy="244673"/>
          </a:xfrm>
          <a:prstGeom prst="rect">
            <a:avLst/>
          </a:prstGeom>
          <a:noFill/>
          <a:ln/>
        </p:spPr>
        <p:txBody>
          <a:bodyPr wrap="none" lIns="0" tIns="0" rIns="0" bIns="0" rtlCol="0" anchor="t"/>
          <a:lstStyle/>
          <a:p>
            <a:pPr marL="0" indent="0" algn="r" rtl="1">
              <a:lnSpc>
                <a:spcPts val="1900"/>
              </a:lnSpc>
              <a:buNone/>
            </a:pPr>
            <a:r>
              <a:rPr lang="en-US" sz="2400" b="1" dirty="0">
                <a:solidFill>
                  <a:srgbClr val="00B050"/>
                </a:solidFill>
                <a:latin typeface="Inter Bold" pitchFamily="34" charset="0"/>
                <a:ea typeface="Inter Bold" pitchFamily="34" charset="-122"/>
                <a:cs typeface="+mj-cs"/>
              </a:rPr>
              <a:t>عمق الفهم</a:t>
            </a:r>
            <a:endParaRPr lang="en-US" sz="2400" dirty="0">
              <a:solidFill>
                <a:srgbClr val="00B050"/>
              </a:solidFill>
              <a:cs typeface="+mj-cs"/>
            </a:endParaRPr>
          </a:p>
        </p:txBody>
      </p:sp>
      <p:sp>
        <p:nvSpPr>
          <p:cNvPr id="18" name="Text 12"/>
          <p:cNvSpPr/>
          <p:nvPr/>
        </p:nvSpPr>
        <p:spPr>
          <a:xfrm>
            <a:off x="6276856" y="5684401"/>
            <a:ext cx="7563088" cy="250508"/>
          </a:xfrm>
          <a:prstGeom prst="rect">
            <a:avLst/>
          </a:prstGeom>
          <a:noFill/>
          <a:ln/>
        </p:spPr>
        <p:txBody>
          <a:bodyPr wrap="none" lIns="0" tIns="0" rIns="0" bIns="0" rtlCol="0" anchor="t"/>
          <a:lstStyle/>
          <a:p>
            <a:pPr marL="0" indent="0" algn="r" rtl="1">
              <a:lnSpc>
                <a:spcPts val="1950"/>
              </a:lnSpc>
              <a:buNone/>
            </a:pPr>
            <a:r>
              <a:rPr lang="en-US" dirty="0">
                <a:solidFill>
                  <a:srgbClr val="272525"/>
                </a:solidFill>
                <a:latin typeface="Inter" pitchFamily="34" charset="0"/>
                <a:ea typeface="Inter" pitchFamily="34" charset="-122"/>
                <a:cs typeface="+mj-cs"/>
              </a:rPr>
              <a:t>يساعد على فهم المعاني الدقيقة للنص القرآني من خلال معرفة السياق اللغوي والقبلي لكل لفظ</a:t>
            </a:r>
            <a:endParaRPr lang="en-US" dirty="0">
              <a:cs typeface="+mj-cs"/>
            </a:endParaRPr>
          </a:p>
        </p:txBody>
      </p:sp>
      <p:sp>
        <p:nvSpPr>
          <p:cNvPr id="19" name="Shape 13"/>
          <p:cNvSpPr/>
          <p:nvPr/>
        </p:nvSpPr>
        <p:spPr>
          <a:xfrm>
            <a:off x="6112669" y="6224667"/>
            <a:ext cx="7891463" cy="1543764"/>
          </a:xfrm>
          <a:prstGeom prst="roundRect">
            <a:avLst>
              <a:gd name="adj" fmla="val 4260"/>
            </a:avLst>
          </a:prstGeom>
          <a:solidFill>
            <a:srgbClr val="DADBF1"/>
          </a:solidFill>
          <a:ln w="7620">
            <a:solidFill>
              <a:srgbClr val="C0C1D7"/>
            </a:solidFill>
            <a:prstDash val="solid"/>
          </a:ln>
        </p:spPr>
      </p:sp>
      <p:sp>
        <p:nvSpPr>
          <p:cNvPr id="20" name="Shape 14"/>
          <p:cNvSpPr/>
          <p:nvPr/>
        </p:nvSpPr>
        <p:spPr>
          <a:xfrm>
            <a:off x="13370243" y="6419850"/>
            <a:ext cx="469702" cy="469702"/>
          </a:xfrm>
          <a:prstGeom prst="roundRect">
            <a:avLst>
              <a:gd name="adj" fmla="val 19465716"/>
            </a:avLst>
          </a:prstGeom>
          <a:solidFill>
            <a:srgbClr val="4950BC"/>
          </a:solidFill>
          <a:ln/>
        </p:spPr>
      </p:sp>
      <p:pic>
        <p:nvPicPr>
          <p:cNvPr id="21" name="Image 4"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499425" y="6549033"/>
            <a:ext cx="211336" cy="211336"/>
          </a:xfrm>
          <a:prstGeom prst="rect">
            <a:avLst/>
          </a:prstGeom>
        </p:spPr>
      </p:pic>
      <p:sp>
        <p:nvSpPr>
          <p:cNvPr id="22" name="Text 15"/>
          <p:cNvSpPr/>
          <p:nvPr/>
        </p:nvSpPr>
        <p:spPr>
          <a:xfrm>
            <a:off x="11882795" y="7046119"/>
            <a:ext cx="1957149" cy="244673"/>
          </a:xfrm>
          <a:prstGeom prst="rect">
            <a:avLst/>
          </a:prstGeom>
          <a:noFill/>
          <a:ln/>
        </p:spPr>
        <p:txBody>
          <a:bodyPr wrap="none" lIns="0" tIns="0" rIns="0" bIns="0" rtlCol="0" anchor="t"/>
          <a:lstStyle/>
          <a:p>
            <a:pPr marL="0" indent="0" algn="r" rtl="1">
              <a:lnSpc>
                <a:spcPts val="1900"/>
              </a:lnSpc>
              <a:buNone/>
            </a:pPr>
            <a:r>
              <a:rPr lang="en-US" sz="2400" b="1" dirty="0">
                <a:solidFill>
                  <a:srgbClr val="00B050"/>
                </a:solidFill>
                <a:latin typeface="Inter Bold" pitchFamily="34" charset="0"/>
                <a:ea typeface="Inter Bold" pitchFamily="34" charset="-122"/>
                <a:cs typeface="+mj-cs"/>
              </a:rPr>
              <a:t>الإعجاز اللغوي</a:t>
            </a:r>
            <a:endParaRPr lang="en-US" sz="2400" dirty="0">
              <a:solidFill>
                <a:srgbClr val="00B050"/>
              </a:solidFill>
              <a:cs typeface="+mj-cs"/>
            </a:endParaRPr>
          </a:p>
        </p:txBody>
      </p:sp>
      <p:sp>
        <p:nvSpPr>
          <p:cNvPr id="23" name="Text 16"/>
          <p:cNvSpPr/>
          <p:nvPr/>
        </p:nvSpPr>
        <p:spPr>
          <a:xfrm>
            <a:off x="6276856" y="7384732"/>
            <a:ext cx="7563088" cy="250508"/>
          </a:xfrm>
          <a:prstGeom prst="rect">
            <a:avLst/>
          </a:prstGeom>
          <a:noFill/>
          <a:ln/>
        </p:spPr>
        <p:txBody>
          <a:bodyPr wrap="none" lIns="0" tIns="0" rIns="0" bIns="0" rtlCol="0" anchor="t"/>
          <a:lstStyle/>
          <a:p>
            <a:pPr marL="0" indent="0" algn="r" rtl="1">
              <a:lnSpc>
                <a:spcPts val="1950"/>
              </a:lnSpc>
              <a:buNone/>
            </a:pPr>
            <a:r>
              <a:rPr lang="en-US" dirty="0">
                <a:solidFill>
                  <a:srgbClr val="272525"/>
                </a:solidFill>
                <a:latin typeface="Inter" pitchFamily="34" charset="0"/>
                <a:ea typeface="Inter" pitchFamily="34" charset="-122"/>
                <a:cs typeface="+mj-cs"/>
              </a:rPr>
              <a:t>يبرز كيف أن القرآن جمع لغات العرب في بيان معجز يخاطب جميع القبائل بما يفهمون</a:t>
            </a:r>
            <a:endParaRPr lang="en-US" dirty="0">
              <a:cs typeface="+mj-cs"/>
            </a:endParaRPr>
          </a:p>
        </p:txBody>
      </p:sp>
      <p:sp>
        <p:nvSpPr>
          <p:cNvPr id="24" name="Rectangle à coins arrondis 23"/>
          <p:cNvSpPr/>
          <p:nvPr/>
        </p:nvSpPr>
        <p:spPr>
          <a:xfrm>
            <a:off x="12848095" y="7814925"/>
            <a:ext cx="1782305" cy="3216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693343" y="882729"/>
            <a:ext cx="6143268" cy="620078"/>
          </a:xfrm>
          <a:prstGeom prst="rect">
            <a:avLst/>
          </a:prstGeom>
          <a:noFill/>
          <a:ln/>
        </p:spPr>
        <p:txBody>
          <a:bodyPr wrap="none" lIns="0" tIns="0" rIns="0" bIns="0" rtlCol="0" anchor="t"/>
          <a:lstStyle/>
          <a:p>
            <a:pPr marL="0" indent="0" algn="r" rtl="1">
              <a:lnSpc>
                <a:spcPts val="4850"/>
              </a:lnSpc>
              <a:buNone/>
            </a:pPr>
            <a:r>
              <a:rPr lang="en-US" sz="3900" b="1" dirty="0">
                <a:solidFill>
                  <a:srgbClr val="FF0000"/>
                </a:solidFill>
                <a:latin typeface="Inter Bold" pitchFamily="34" charset="0"/>
                <a:ea typeface="Inter Bold" pitchFamily="34" charset="-122"/>
                <a:cs typeface="+mj-cs"/>
              </a:rPr>
              <a:t>منهج الإمام أبي عبيد في الدراسة</a:t>
            </a:r>
            <a:endParaRPr lang="en-US" sz="3900" dirty="0">
              <a:solidFill>
                <a:srgbClr val="FF0000"/>
              </a:solidFill>
              <a:cs typeface="+mj-cs"/>
            </a:endParaRPr>
          </a:p>
        </p:txBody>
      </p:sp>
      <p:sp>
        <p:nvSpPr>
          <p:cNvPr id="3" name="Text 1"/>
          <p:cNvSpPr/>
          <p:nvPr/>
        </p:nvSpPr>
        <p:spPr>
          <a:xfrm>
            <a:off x="793790" y="1899642"/>
            <a:ext cx="13042821" cy="317540"/>
          </a:xfrm>
          <a:prstGeom prst="rect">
            <a:avLst/>
          </a:prstGeom>
          <a:noFill/>
          <a:ln/>
        </p:spPr>
        <p:txBody>
          <a:bodyPr wrap="none" lIns="0" tIns="0" rIns="0" bIns="0" rtlCol="0" anchor="t"/>
          <a:lstStyle/>
          <a:p>
            <a:pPr marL="0" indent="0" algn="r" rtl="1">
              <a:lnSpc>
                <a:spcPts val="2500"/>
              </a:lnSpc>
              <a:buNone/>
            </a:pPr>
            <a:r>
              <a:rPr lang="en-US" dirty="0">
                <a:solidFill>
                  <a:srgbClr val="272525"/>
                </a:solidFill>
                <a:latin typeface="Inter" pitchFamily="34" charset="0"/>
                <a:ea typeface="Inter" pitchFamily="34" charset="-122"/>
                <a:cs typeface="+mj-cs"/>
              </a:rPr>
              <a:t>اتبع الإمام أبو عبيد منهجاً علمياً دقيقاً في دراسة لغات القبائل، يقوم على التحليل المقارن والتوثيق الصارم، مما جعل كتابه مرجعاً موثوقاً للدارسين عبر العصور</a:t>
            </a:r>
            <a:r>
              <a:rPr lang="en-US" sz="1550" dirty="0">
                <a:solidFill>
                  <a:srgbClr val="272525"/>
                </a:solidFill>
                <a:latin typeface="Inter" pitchFamily="34" charset="0"/>
                <a:ea typeface="Inter" pitchFamily="34" charset="-122"/>
                <a:cs typeface="Inter" pitchFamily="34" charset="-120"/>
              </a:rPr>
              <a:t>.</a:t>
            </a:r>
            <a:endParaRPr lang="en-US" sz="1550" dirty="0"/>
          </a:p>
        </p:txBody>
      </p:sp>
      <p:sp>
        <p:nvSpPr>
          <p:cNvPr id="4" name="Shape 2"/>
          <p:cNvSpPr/>
          <p:nvPr/>
        </p:nvSpPr>
        <p:spPr>
          <a:xfrm>
            <a:off x="7414498" y="2936558"/>
            <a:ext cx="6124456" cy="198358"/>
          </a:xfrm>
          <a:prstGeom prst="roundRect">
            <a:avLst>
              <a:gd name="adj" fmla="val 42025"/>
            </a:avLst>
          </a:prstGeom>
          <a:solidFill>
            <a:srgbClr val="DADBF1"/>
          </a:solidFill>
          <a:ln w="7620">
            <a:solidFill>
              <a:srgbClr val="C0C1D7"/>
            </a:solidFill>
            <a:prstDash val="solid"/>
          </a:ln>
        </p:spPr>
      </p:sp>
      <p:sp>
        <p:nvSpPr>
          <p:cNvPr id="5" name="Shape 3"/>
          <p:cNvSpPr/>
          <p:nvPr/>
        </p:nvSpPr>
        <p:spPr>
          <a:xfrm>
            <a:off x="13241298" y="2738080"/>
            <a:ext cx="595313" cy="595313"/>
          </a:xfrm>
          <a:prstGeom prst="roundRect">
            <a:avLst>
              <a:gd name="adj" fmla="val 76800"/>
            </a:avLst>
          </a:prstGeom>
          <a:solidFill>
            <a:srgbClr val="DADBF1"/>
          </a:solidFill>
          <a:ln w="7620">
            <a:solidFill>
              <a:srgbClr val="C0C1D7"/>
            </a:solidFill>
            <a:prstDash val="solid"/>
          </a:ln>
        </p:spPr>
      </p:sp>
      <p:pic>
        <p:nvPicPr>
          <p:cNvPr id="6"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390126" y="2886908"/>
            <a:ext cx="297656" cy="297656"/>
          </a:xfrm>
          <a:prstGeom prst="rect">
            <a:avLst/>
          </a:prstGeom>
        </p:spPr>
      </p:pic>
      <p:sp>
        <p:nvSpPr>
          <p:cNvPr id="7" name="Text 4"/>
          <p:cNvSpPr/>
          <p:nvPr/>
        </p:nvSpPr>
        <p:spPr>
          <a:xfrm>
            <a:off x="11157347" y="3531751"/>
            <a:ext cx="2480905" cy="310158"/>
          </a:xfrm>
          <a:prstGeom prst="rect">
            <a:avLst/>
          </a:prstGeom>
          <a:noFill/>
          <a:ln/>
        </p:spPr>
        <p:txBody>
          <a:bodyPr wrap="none" lIns="0" tIns="0" rIns="0" bIns="0" rtlCol="0" anchor="t"/>
          <a:lstStyle/>
          <a:p>
            <a:pPr marL="0" indent="0" algn="r" rtl="1">
              <a:lnSpc>
                <a:spcPts val="2400"/>
              </a:lnSpc>
              <a:buNone/>
            </a:pPr>
            <a:r>
              <a:rPr lang="en-US" sz="2400" b="1" dirty="0">
                <a:solidFill>
                  <a:srgbClr val="00B050"/>
                </a:solidFill>
                <a:latin typeface="Inter Bold" pitchFamily="34" charset="0"/>
                <a:ea typeface="Inter Bold" pitchFamily="34" charset="-122"/>
                <a:cs typeface="+mj-cs"/>
              </a:rPr>
              <a:t>التحليل اللفظي الدقيق</a:t>
            </a:r>
            <a:endParaRPr lang="en-US" sz="2400" dirty="0">
              <a:solidFill>
                <a:srgbClr val="00B050"/>
              </a:solidFill>
              <a:cs typeface="+mj-cs"/>
            </a:endParaRPr>
          </a:p>
        </p:txBody>
      </p:sp>
      <p:sp>
        <p:nvSpPr>
          <p:cNvPr id="8" name="Text 5"/>
          <p:cNvSpPr/>
          <p:nvPr/>
        </p:nvSpPr>
        <p:spPr>
          <a:xfrm>
            <a:off x="7612737" y="3960971"/>
            <a:ext cx="6025515" cy="635079"/>
          </a:xfrm>
          <a:prstGeom prst="rect">
            <a:avLst/>
          </a:prstGeom>
          <a:noFill/>
          <a:ln/>
        </p:spPr>
        <p:txBody>
          <a:bodyPr wrap="square" lIns="0" tIns="0" rIns="0" bIns="0" rtlCol="0" anchor="t"/>
          <a:lstStyle/>
          <a:p>
            <a:pPr marL="0" indent="0" algn="r" rtl="1">
              <a:lnSpc>
                <a:spcPts val="2500"/>
              </a:lnSpc>
              <a:buNone/>
            </a:pPr>
            <a:r>
              <a:rPr lang="en-US" dirty="0">
                <a:solidFill>
                  <a:srgbClr val="272525"/>
                </a:solidFill>
                <a:latin typeface="Inter" pitchFamily="34" charset="0"/>
                <a:ea typeface="Inter" pitchFamily="34" charset="-122"/>
                <a:cs typeface="+mj-cs"/>
              </a:rPr>
              <a:t>فحص كل لفظ قرآني وتتبع أصوله في لهجات القبائل العربية المختلفة بمنهجية علمية صارمة</a:t>
            </a:r>
            <a:endParaRPr lang="en-US" dirty="0">
              <a:cs typeface="+mj-cs"/>
            </a:endParaRPr>
          </a:p>
        </p:txBody>
      </p:sp>
      <p:sp>
        <p:nvSpPr>
          <p:cNvPr id="9" name="Shape 6"/>
          <p:cNvSpPr/>
          <p:nvPr/>
        </p:nvSpPr>
        <p:spPr>
          <a:xfrm>
            <a:off x="793909" y="2638901"/>
            <a:ext cx="6124456" cy="198358"/>
          </a:xfrm>
          <a:prstGeom prst="roundRect">
            <a:avLst>
              <a:gd name="adj" fmla="val 42025"/>
            </a:avLst>
          </a:prstGeom>
          <a:solidFill>
            <a:srgbClr val="DADBF1"/>
          </a:solidFill>
          <a:ln w="7620">
            <a:solidFill>
              <a:srgbClr val="C0C1D7"/>
            </a:solidFill>
            <a:prstDash val="solid"/>
          </a:ln>
        </p:spPr>
      </p:sp>
      <p:sp>
        <p:nvSpPr>
          <p:cNvPr id="10" name="Shape 7"/>
          <p:cNvSpPr/>
          <p:nvPr/>
        </p:nvSpPr>
        <p:spPr>
          <a:xfrm>
            <a:off x="6620708" y="2440424"/>
            <a:ext cx="595313" cy="595313"/>
          </a:xfrm>
          <a:prstGeom prst="roundRect">
            <a:avLst>
              <a:gd name="adj" fmla="val 76800"/>
            </a:avLst>
          </a:prstGeom>
          <a:solidFill>
            <a:srgbClr val="DADBF1"/>
          </a:solidFill>
          <a:ln w="7620">
            <a:solidFill>
              <a:srgbClr val="C0C1D7"/>
            </a:solidFill>
            <a:prstDash val="solid"/>
          </a:ln>
        </p:spPr>
      </p:sp>
      <p:pic>
        <p:nvPicPr>
          <p:cNvPr id="11"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69537" y="2589252"/>
            <a:ext cx="297656" cy="297656"/>
          </a:xfrm>
          <a:prstGeom prst="rect">
            <a:avLst/>
          </a:prstGeom>
        </p:spPr>
      </p:pic>
      <p:sp>
        <p:nvSpPr>
          <p:cNvPr id="12" name="Text 8"/>
          <p:cNvSpPr/>
          <p:nvPr/>
        </p:nvSpPr>
        <p:spPr>
          <a:xfrm>
            <a:off x="4536758" y="3234095"/>
            <a:ext cx="2480905" cy="310158"/>
          </a:xfrm>
          <a:prstGeom prst="rect">
            <a:avLst/>
          </a:prstGeom>
          <a:noFill/>
          <a:ln/>
        </p:spPr>
        <p:txBody>
          <a:bodyPr wrap="none" lIns="0" tIns="0" rIns="0" bIns="0" rtlCol="0" anchor="t"/>
          <a:lstStyle/>
          <a:p>
            <a:pPr marL="0" indent="0" algn="r" rtl="1">
              <a:lnSpc>
                <a:spcPts val="2400"/>
              </a:lnSpc>
              <a:buNone/>
            </a:pPr>
            <a:r>
              <a:rPr lang="en-US" sz="2400" b="1" dirty="0">
                <a:solidFill>
                  <a:srgbClr val="00B050"/>
                </a:solidFill>
                <a:latin typeface="Inter Bold" pitchFamily="34" charset="0"/>
                <a:ea typeface="Inter Bold" pitchFamily="34" charset="-122"/>
                <a:cs typeface="+mj-cs"/>
              </a:rPr>
              <a:t>المقارنة اللهجية</a:t>
            </a:r>
            <a:endParaRPr lang="en-US" sz="2400" dirty="0">
              <a:solidFill>
                <a:srgbClr val="00B050"/>
              </a:solidFill>
              <a:cs typeface="+mj-cs"/>
            </a:endParaRPr>
          </a:p>
        </p:txBody>
      </p:sp>
      <p:sp>
        <p:nvSpPr>
          <p:cNvPr id="13" name="Text 9"/>
          <p:cNvSpPr/>
          <p:nvPr/>
        </p:nvSpPr>
        <p:spPr>
          <a:xfrm>
            <a:off x="992148" y="3663315"/>
            <a:ext cx="6025515" cy="635079"/>
          </a:xfrm>
          <a:prstGeom prst="rect">
            <a:avLst/>
          </a:prstGeom>
          <a:noFill/>
          <a:ln/>
        </p:spPr>
        <p:txBody>
          <a:bodyPr wrap="square" lIns="0" tIns="0" rIns="0" bIns="0" rtlCol="0" anchor="t"/>
          <a:lstStyle/>
          <a:p>
            <a:pPr marL="0" indent="0" algn="r" rtl="1">
              <a:lnSpc>
                <a:spcPts val="2500"/>
              </a:lnSpc>
              <a:buNone/>
            </a:pPr>
            <a:r>
              <a:rPr lang="en-US" dirty="0">
                <a:solidFill>
                  <a:srgbClr val="272525"/>
                </a:solidFill>
                <a:latin typeface="Inter" pitchFamily="34" charset="0"/>
                <a:ea typeface="Inter" pitchFamily="34" charset="-122"/>
                <a:cs typeface="+mj-cs"/>
              </a:rPr>
              <a:t>قارن بين لهجات القبائل السبع: قريش، هذيل، تميم، أزد، ربيعة، هوازن، وسعد بن بكر، موضحاً الخصائص الصوتية والصرفية لكل منها</a:t>
            </a:r>
            <a:endParaRPr lang="en-US" dirty="0">
              <a:cs typeface="+mj-cs"/>
            </a:endParaRPr>
          </a:p>
        </p:txBody>
      </p:sp>
      <p:sp>
        <p:nvSpPr>
          <p:cNvPr id="14" name="Shape 10"/>
          <p:cNvSpPr/>
          <p:nvPr/>
        </p:nvSpPr>
        <p:spPr>
          <a:xfrm>
            <a:off x="7414498" y="5488900"/>
            <a:ext cx="6124456" cy="198358"/>
          </a:xfrm>
          <a:prstGeom prst="roundRect">
            <a:avLst>
              <a:gd name="adj" fmla="val 42025"/>
            </a:avLst>
          </a:prstGeom>
          <a:solidFill>
            <a:srgbClr val="DADBF1"/>
          </a:solidFill>
          <a:ln w="7620">
            <a:solidFill>
              <a:srgbClr val="C0C1D7"/>
            </a:solidFill>
            <a:prstDash val="solid"/>
          </a:ln>
        </p:spPr>
      </p:sp>
      <p:sp>
        <p:nvSpPr>
          <p:cNvPr id="15" name="Shape 11"/>
          <p:cNvSpPr/>
          <p:nvPr/>
        </p:nvSpPr>
        <p:spPr>
          <a:xfrm>
            <a:off x="13241298" y="5290423"/>
            <a:ext cx="595313" cy="595313"/>
          </a:xfrm>
          <a:prstGeom prst="roundRect">
            <a:avLst>
              <a:gd name="adj" fmla="val 76800"/>
            </a:avLst>
          </a:prstGeom>
          <a:solidFill>
            <a:srgbClr val="DADBF1"/>
          </a:solidFill>
          <a:ln w="7620">
            <a:solidFill>
              <a:srgbClr val="C0C1D7"/>
            </a:solidFill>
            <a:prstDash val="solid"/>
          </a:ln>
        </p:spPr>
      </p:sp>
      <p:pic>
        <p:nvPicPr>
          <p:cNvPr id="16"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390126" y="5439251"/>
            <a:ext cx="297656" cy="297656"/>
          </a:xfrm>
          <a:prstGeom prst="rect">
            <a:avLst/>
          </a:prstGeom>
        </p:spPr>
      </p:pic>
      <p:sp>
        <p:nvSpPr>
          <p:cNvPr id="17" name="Text 12"/>
          <p:cNvSpPr/>
          <p:nvPr/>
        </p:nvSpPr>
        <p:spPr>
          <a:xfrm>
            <a:off x="11157347" y="6084094"/>
            <a:ext cx="2480905" cy="310158"/>
          </a:xfrm>
          <a:prstGeom prst="rect">
            <a:avLst/>
          </a:prstGeom>
          <a:noFill/>
          <a:ln/>
        </p:spPr>
        <p:txBody>
          <a:bodyPr wrap="none" lIns="0" tIns="0" rIns="0" bIns="0" rtlCol="0" anchor="t"/>
          <a:lstStyle/>
          <a:p>
            <a:pPr marL="0" indent="0" algn="r" rtl="1">
              <a:lnSpc>
                <a:spcPts val="2400"/>
              </a:lnSpc>
              <a:buNone/>
            </a:pPr>
            <a:r>
              <a:rPr lang="en-US" sz="2400" b="1" dirty="0">
                <a:solidFill>
                  <a:srgbClr val="00B050"/>
                </a:solidFill>
                <a:latin typeface="Inter Bold" pitchFamily="34" charset="0"/>
                <a:ea typeface="Inter Bold" pitchFamily="34" charset="-122"/>
                <a:cs typeface="+mj-cs"/>
              </a:rPr>
              <a:t>الاستشهاد القرآني</a:t>
            </a:r>
            <a:endParaRPr lang="en-US" sz="2400" dirty="0">
              <a:solidFill>
                <a:srgbClr val="00B050"/>
              </a:solidFill>
              <a:cs typeface="+mj-cs"/>
            </a:endParaRPr>
          </a:p>
        </p:txBody>
      </p:sp>
      <p:sp>
        <p:nvSpPr>
          <p:cNvPr id="18" name="Text 13"/>
          <p:cNvSpPr/>
          <p:nvPr/>
        </p:nvSpPr>
        <p:spPr>
          <a:xfrm>
            <a:off x="7612737" y="6513314"/>
            <a:ext cx="6025515" cy="635079"/>
          </a:xfrm>
          <a:prstGeom prst="rect">
            <a:avLst/>
          </a:prstGeom>
          <a:noFill/>
          <a:ln/>
        </p:spPr>
        <p:txBody>
          <a:bodyPr wrap="square" lIns="0" tIns="0" rIns="0" bIns="0" rtlCol="0" anchor="t"/>
          <a:lstStyle/>
          <a:p>
            <a:pPr marL="0" indent="0" algn="just" rtl="1">
              <a:lnSpc>
                <a:spcPts val="2500"/>
              </a:lnSpc>
              <a:buNone/>
            </a:pPr>
            <a:r>
              <a:rPr lang="en-US" dirty="0">
                <a:solidFill>
                  <a:srgbClr val="272525"/>
                </a:solidFill>
                <a:latin typeface="Inter" pitchFamily="34" charset="0"/>
                <a:ea typeface="Inter" pitchFamily="34" charset="-122"/>
                <a:cs typeface="+mj-cs"/>
              </a:rPr>
              <a:t>استخدم الآيات القرآنية كشواهد حية على الفروق اللهجية، مع شرح دقيق للسياق والدلالة</a:t>
            </a:r>
            <a:endParaRPr lang="en-US" dirty="0">
              <a:cs typeface="+mj-cs"/>
            </a:endParaRPr>
          </a:p>
        </p:txBody>
      </p:sp>
      <p:sp>
        <p:nvSpPr>
          <p:cNvPr id="19" name="Shape 14"/>
          <p:cNvSpPr/>
          <p:nvPr/>
        </p:nvSpPr>
        <p:spPr>
          <a:xfrm>
            <a:off x="793909" y="5191244"/>
            <a:ext cx="6124456" cy="198358"/>
          </a:xfrm>
          <a:prstGeom prst="roundRect">
            <a:avLst>
              <a:gd name="adj" fmla="val 42025"/>
            </a:avLst>
          </a:prstGeom>
          <a:solidFill>
            <a:srgbClr val="DADBF1"/>
          </a:solidFill>
          <a:ln w="7620">
            <a:solidFill>
              <a:srgbClr val="C0C1D7"/>
            </a:solidFill>
            <a:prstDash val="solid"/>
          </a:ln>
        </p:spPr>
      </p:sp>
      <p:sp>
        <p:nvSpPr>
          <p:cNvPr id="20" name="Shape 15"/>
          <p:cNvSpPr/>
          <p:nvPr/>
        </p:nvSpPr>
        <p:spPr>
          <a:xfrm>
            <a:off x="6620708" y="4992767"/>
            <a:ext cx="595313" cy="595313"/>
          </a:xfrm>
          <a:prstGeom prst="roundRect">
            <a:avLst>
              <a:gd name="adj" fmla="val 76800"/>
            </a:avLst>
          </a:prstGeom>
          <a:solidFill>
            <a:srgbClr val="DADBF1"/>
          </a:solidFill>
          <a:ln w="7620">
            <a:solidFill>
              <a:srgbClr val="C0C1D7"/>
            </a:solidFill>
            <a:prstDash val="solid"/>
          </a:ln>
        </p:spPr>
      </p:sp>
      <p:pic>
        <p:nvPicPr>
          <p:cNvPr id="21"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69537" y="5141595"/>
            <a:ext cx="297656" cy="297656"/>
          </a:xfrm>
          <a:prstGeom prst="rect">
            <a:avLst/>
          </a:prstGeom>
        </p:spPr>
      </p:pic>
      <p:sp>
        <p:nvSpPr>
          <p:cNvPr id="22" name="Text 16"/>
          <p:cNvSpPr/>
          <p:nvPr/>
        </p:nvSpPr>
        <p:spPr>
          <a:xfrm>
            <a:off x="4536758" y="5786438"/>
            <a:ext cx="2480905" cy="310158"/>
          </a:xfrm>
          <a:prstGeom prst="rect">
            <a:avLst/>
          </a:prstGeom>
          <a:noFill/>
          <a:ln/>
        </p:spPr>
        <p:txBody>
          <a:bodyPr wrap="none" lIns="0" tIns="0" rIns="0" bIns="0" rtlCol="0" anchor="t"/>
          <a:lstStyle/>
          <a:p>
            <a:pPr marL="0" indent="0" algn="r" rtl="1">
              <a:lnSpc>
                <a:spcPts val="2400"/>
              </a:lnSpc>
              <a:buNone/>
            </a:pPr>
            <a:r>
              <a:rPr lang="en-US" sz="2400" b="1" dirty="0">
                <a:solidFill>
                  <a:srgbClr val="00B050"/>
                </a:solidFill>
                <a:latin typeface="Inter Bold" pitchFamily="34" charset="0"/>
                <a:ea typeface="Inter Bold" pitchFamily="34" charset="-122"/>
                <a:cs typeface="+mj-cs"/>
              </a:rPr>
              <a:t>التوثيق العلمي</a:t>
            </a:r>
            <a:endParaRPr lang="en-US" sz="2400" dirty="0">
              <a:solidFill>
                <a:srgbClr val="00B050"/>
              </a:solidFill>
              <a:cs typeface="+mj-cs"/>
            </a:endParaRPr>
          </a:p>
        </p:txBody>
      </p:sp>
      <p:sp>
        <p:nvSpPr>
          <p:cNvPr id="23" name="Text 17"/>
          <p:cNvSpPr/>
          <p:nvPr/>
        </p:nvSpPr>
        <p:spPr>
          <a:xfrm>
            <a:off x="992148" y="6215658"/>
            <a:ext cx="6025515" cy="635079"/>
          </a:xfrm>
          <a:prstGeom prst="rect">
            <a:avLst/>
          </a:prstGeom>
          <a:noFill/>
          <a:ln/>
        </p:spPr>
        <p:txBody>
          <a:bodyPr wrap="square" lIns="0" tIns="0" rIns="0" bIns="0" rtlCol="0" anchor="t"/>
          <a:lstStyle/>
          <a:p>
            <a:pPr marL="0" indent="0" algn="r" rtl="1">
              <a:lnSpc>
                <a:spcPts val="2500"/>
              </a:lnSpc>
              <a:buNone/>
            </a:pPr>
            <a:r>
              <a:rPr lang="en-US" dirty="0">
                <a:solidFill>
                  <a:srgbClr val="272525"/>
                </a:solidFill>
                <a:latin typeface="Inter" pitchFamily="34" charset="0"/>
                <a:ea typeface="Inter" pitchFamily="34" charset="-122"/>
                <a:cs typeface="+mj-cs"/>
              </a:rPr>
              <a:t>اعتمد على مصادر لغوية ونحوية موثوقة من علماء عصره وما قبله، مع نقد علمي رصين</a:t>
            </a:r>
            <a:endParaRPr lang="en-US" dirty="0">
              <a:cs typeface="+mj-cs"/>
            </a:endParaRPr>
          </a:p>
        </p:txBody>
      </p:sp>
      <p:sp>
        <p:nvSpPr>
          <p:cNvPr id="24" name="Rectangle à coins arrondis 23"/>
          <p:cNvSpPr/>
          <p:nvPr/>
        </p:nvSpPr>
        <p:spPr>
          <a:xfrm>
            <a:off x="12801600" y="7764651"/>
            <a:ext cx="1720312" cy="35646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10708600" y="272891"/>
            <a:ext cx="3524964" cy="310158"/>
          </a:xfrm>
          <a:prstGeom prst="rect">
            <a:avLst/>
          </a:prstGeom>
          <a:noFill/>
          <a:ln/>
        </p:spPr>
        <p:txBody>
          <a:bodyPr wrap="none" lIns="0" tIns="0" rIns="0" bIns="0" rtlCol="0" anchor="t"/>
          <a:lstStyle/>
          <a:p>
            <a:pPr marL="0" indent="0" algn="r" rtl="1">
              <a:lnSpc>
                <a:spcPts val="2400"/>
              </a:lnSpc>
              <a:buNone/>
            </a:pPr>
            <a:r>
              <a:rPr lang="en-US" sz="3200" b="1" dirty="0">
                <a:solidFill>
                  <a:srgbClr val="FF0000"/>
                </a:solidFill>
                <a:latin typeface="Inter Bold" pitchFamily="34" charset="0"/>
                <a:ea typeface="Inter Bold" pitchFamily="34" charset="-122"/>
                <a:cs typeface="+mj-cs"/>
              </a:rPr>
              <a:t>القبائل واللغات التي وردت في القرآن</a:t>
            </a:r>
            <a:endParaRPr lang="en-US" sz="3200" dirty="0">
              <a:solidFill>
                <a:srgbClr val="FF0000"/>
              </a:solidFill>
              <a:cs typeface="+mj-cs"/>
            </a:endParaRPr>
          </a:p>
        </p:txBody>
      </p:sp>
      <p:sp>
        <p:nvSpPr>
          <p:cNvPr id="3" name="Text 1"/>
          <p:cNvSpPr/>
          <p:nvPr/>
        </p:nvSpPr>
        <p:spPr>
          <a:xfrm>
            <a:off x="5959708" y="746391"/>
            <a:ext cx="1488519" cy="185976"/>
          </a:xfrm>
          <a:prstGeom prst="rect">
            <a:avLst/>
          </a:prstGeom>
          <a:noFill/>
          <a:ln/>
        </p:spPr>
        <p:txBody>
          <a:bodyPr wrap="none" lIns="0" tIns="0" rIns="0" bIns="0" rtlCol="0" anchor="t"/>
          <a:lstStyle/>
          <a:p>
            <a:pPr marL="0" indent="0" algn="r" rtl="1">
              <a:lnSpc>
                <a:spcPts val="1450"/>
              </a:lnSpc>
              <a:buNone/>
            </a:pPr>
            <a:r>
              <a:rPr lang="en-US" sz="2000" b="1" dirty="0">
                <a:solidFill>
                  <a:srgbClr val="FF0000"/>
                </a:solidFill>
                <a:latin typeface="Inter Bold" pitchFamily="34" charset="0"/>
                <a:ea typeface="Inter Bold" pitchFamily="34" charset="-122"/>
                <a:cs typeface="+mj-cs"/>
              </a:rPr>
              <a:t>خريطة القبائل اللغوية</a:t>
            </a:r>
            <a:endParaRPr lang="en-US" sz="2000" dirty="0">
              <a:solidFill>
                <a:srgbClr val="FF0000"/>
              </a:solidFill>
              <a:cs typeface="+mj-cs"/>
            </a:endParaRPr>
          </a:p>
        </p:txBody>
      </p:sp>
      <p:sp>
        <p:nvSpPr>
          <p:cNvPr id="4" name="Text 2"/>
          <p:cNvSpPr/>
          <p:nvPr/>
        </p:nvSpPr>
        <p:spPr>
          <a:xfrm>
            <a:off x="667763" y="1116211"/>
            <a:ext cx="6797397" cy="158591"/>
          </a:xfrm>
          <a:prstGeom prst="rect">
            <a:avLst/>
          </a:prstGeom>
          <a:noFill/>
          <a:ln/>
        </p:spPr>
        <p:txBody>
          <a:bodyPr wrap="none" lIns="0" tIns="0" rIns="0" bIns="0" rtlCol="0" anchor="t"/>
          <a:lstStyle/>
          <a:p>
            <a:pPr marL="0" indent="0" algn="r" rtl="1">
              <a:lnSpc>
                <a:spcPts val="1250"/>
              </a:lnSpc>
              <a:buNone/>
            </a:pPr>
            <a:r>
              <a:rPr lang="en-US" sz="1600" dirty="0">
                <a:solidFill>
                  <a:srgbClr val="272525"/>
                </a:solidFill>
                <a:latin typeface="Inter" pitchFamily="34" charset="0"/>
                <a:ea typeface="Inter" pitchFamily="34" charset="-122"/>
                <a:cs typeface="+mj-cs"/>
              </a:rPr>
              <a:t>نزل القرآن الكريم بلغات سبع قبائل عربية، لكل منها خصائصها اللغوية المميزة التي تعكس تنوع اللسان العربي وثراءه</a:t>
            </a:r>
            <a:r>
              <a:rPr lang="en-US" sz="750" dirty="0">
                <a:solidFill>
                  <a:srgbClr val="272525"/>
                </a:solidFill>
                <a:latin typeface="Inter" pitchFamily="34" charset="0"/>
                <a:ea typeface="Inter" pitchFamily="34" charset="-122"/>
                <a:cs typeface="Inter" pitchFamily="34" charset="-120"/>
              </a:rPr>
              <a:t>.</a:t>
            </a:r>
            <a:endParaRPr lang="en-US" sz="750" dirty="0"/>
          </a:p>
        </p:txBody>
      </p:sp>
      <p:pic>
        <p:nvPicPr>
          <p:cNvPr id="5" name="Image 0" descr="preencoded.png"/>
          <p:cNvPicPr>
            <a:picLocks noChangeAspect="1"/>
          </p:cNvPicPr>
          <p:nvPr/>
        </p:nvPicPr>
        <p:blipFill>
          <a:blip r:embed="rId3"/>
          <a:stretch>
            <a:fillRect/>
          </a:stretch>
        </p:blipFill>
        <p:spPr>
          <a:xfrm>
            <a:off x="843082" y="1386364"/>
            <a:ext cx="6351151" cy="6351151"/>
          </a:xfrm>
          <a:prstGeom prst="rect">
            <a:avLst/>
          </a:prstGeom>
        </p:spPr>
      </p:pic>
      <p:sp>
        <p:nvSpPr>
          <p:cNvPr id="6" name="Shape 3"/>
          <p:cNvSpPr/>
          <p:nvPr/>
        </p:nvSpPr>
        <p:spPr>
          <a:xfrm>
            <a:off x="7443788" y="992267"/>
            <a:ext cx="6797397" cy="775216"/>
          </a:xfrm>
          <a:prstGeom prst="roundRect">
            <a:avLst>
              <a:gd name="adj" fmla="val 9436"/>
            </a:avLst>
          </a:prstGeom>
          <a:solidFill>
            <a:srgbClr val="FFFFFF"/>
          </a:solidFill>
          <a:ln/>
        </p:spPr>
      </p:sp>
      <p:sp>
        <p:nvSpPr>
          <p:cNvPr id="7" name="Shape 4"/>
          <p:cNvSpPr/>
          <p:nvPr/>
        </p:nvSpPr>
        <p:spPr>
          <a:xfrm>
            <a:off x="7443788" y="977027"/>
            <a:ext cx="6797397" cy="60960"/>
          </a:xfrm>
          <a:prstGeom prst="roundRect">
            <a:avLst>
              <a:gd name="adj" fmla="val 68372"/>
            </a:avLst>
          </a:prstGeom>
          <a:solidFill>
            <a:srgbClr val="4950BC"/>
          </a:solidFill>
          <a:ln/>
        </p:spPr>
      </p:sp>
      <p:sp>
        <p:nvSpPr>
          <p:cNvPr id="8" name="Shape 5"/>
          <p:cNvSpPr/>
          <p:nvPr/>
        </p:nvSpPr>
        <p:spPr>
          <a:xfrm>
            <a:off x="10693598" y="843439"/>
            <a:ext cx="297656" cy="297656"/>
          </a:xfrm>
          <a:prstGeom prst="roundRect">
            <a:avLst>
              <a:gd name="adj" fmla="val 307200"/>
            </a:avLst>
          </a:prstGeom>
          <a:solidFill>
            <a:srgbClr val="4950BC"/>
          </a:solidFill>
          <a:ln/>
        </p:spPr>
      </p:sp>
      <p:sp>
        <p:nvSpPr>
          <p:cNvPr id="9" name="Text 6"/>
          <p:cNvSpPr/>
          <p:nvPr/>
        </p:nvSpPr>
        <p:spPr>
          <a:xfrm>
            <a:off x="10782895" y="917853"/>
            <a:ext cx="119063" cy="148828"/>
          </a:xfrm>
          <a:prstGeom prst="rect">
            <a:avLst/>
          </a:prstGeom>
          <a:noFill/>
          <a:ln/>
        </p:spPr>
        <p:txBody>
          <a:bodyPr wrap="none" lIns="0" tIns="0" rIns="0" bIns="0" rtlCol="0" anchor="t"/>
          <a:lstStyle/>
          <a:p>
            <a:pPr marL="0" indent="0" algn="r" rtl="1">
              <a:lnSpc>
                <a:spcPts val="1500"/>
              </a:lnSpc>
              <a:buNone/>
            </a:pPr>
            <a:r>
              <a:rPr lang="en-US" sz="900" b="1" dirty="0">
                <a:solidFill>
                  <a:srgbClr val="FFFFFF"/>
                </a:solidFill>
                <a:latin typeface="Inter Bold" pitchFamily="34" charset="0"/>
                <a:ea typeface="Inter Bold" pitchFamily="34" charset="-122"/>
                <a:cs typeface="Inter Bold" pitchFamily="34" charset="-120"/>
              </a:rPr>
              <a:t>1</a:t>
            </a:r>
            <a:endParaRPr lang="en-US" sz="900" dirty="0"/>
          </a:p>
        </p:txBody>
      </p:sp>
      <p:sp>
        <p:nvSpPr>
          <p:cNvPr id="10" name="Text 7"/>
          <p:cNvSpPr/>
          <p:nvPr/>
        </p:nvSpPr>
        <p:spPr>
          <a:xfrm>
            <a:off x="12886373" y="1240274"/>
            <a:ext cx="1240393" cy="155019"/>
          </a:xfrm>
          <a:prstGeom prst="rect">
            <a:avLst/>
          </a:prstGeom>
          <a:noFill/>
          <a:ln/>
        </p:spPr>
        <p:txBody>
          <a:bodyPr wrap="none" lIns="0" tIns="0" rIns="0" bIns="0" rtlCol="0" anchor="t"/>
          <a:lstStyle/>
          <a:p>
            <a:pPr marL="0" indent="0" algn="r" rtl="1">
              <a:lnSpc>
                <a:spcPts val="1200"/>
              </a:lnSpc>
              <a:buNone/>
            </a:pPr>
            <a:r>
              <a:rPr lang="en-US" sz="2400" b="1" dirty="0">
                <a:solidFill>
                  <a:srgbClr val="00B050"/>
                </a:solidFill>
                <a:latin typeface="Inter Bold" pitchFamily="34" charset="0"/>
                <a:ea typeface="Inter Bold" pitchFamily="34" charset="-122"/>
                <a:cs typeface="Inter Bold" pitchFamily="34" charset="-120"/>
              </a:rPr>
              <a:t>قريش</a:t>
            </a:r>
            <a:endParaRPr lang="en-US" sz="2400" dirty="0">
              <a:solidFill>
                <a:srgbClr val="00B050"/>
              </a:solidFill>
            </a:endParaRPr>
          </a:p>
        </p:txBody>
      </p:sp>
      <p:sp>
        <p:nvSpPr>
          <p:cNvPr id="11" name="Text 8"/>
          <p:cNvSpPr/>
          <p:nvPr/>
        </p:nvSpPr>
        <p:spPr>
          <a:xfrm>
            <a:off x="7558207" y="1646870"/>
            <a:ext cx="6568559" cy="158591"/>
          </a:xfrm>
          <a:prstGeom prst="rect">
            <a:avLst/>
          </a:prstGeom>
          <a:noFill/>
          <a:ln/>
        </p:spPr>
        <p:txBody>
          <a:bodyPr wrap="none" lIns="0" tIns="0" rIns="0" bIns="0" rtlCol="0" anchor="t"/>
          <a:lstStyle/>
          <a:p>
            <a:pPr marL="0" indent="0" algn="r" rtl="1">
              <a:lnSpc>
                <a:spcPts val="1250"/>
              </a:lnSpc>
              <a:buNone/>
            </a:pPr>
            <a:r>
              <a:rPr lang="en-US" dirty="0">
                <a:solidFill>
                  <a:srgbClr val="272525"/>
                </a:solidFill>
                <a:latin typeface="Inter" pitchFamily="34" charset="0"/>
                <a:ea typeface="Inter" pitchFamily="34" charset="-122"/>
                <a:cs typeface="+mj-cs"/>
              </a:rPr>
              <a:t>اللغة الأساسية للقرآن، وهي الأفصح والأشمل</a:t>
            </a:r>
            <a:endParaRPr lang="en-US" dirty="0">
              <a:cs typeface="+mj-cs"/>
            </a:endParaRPr>
          </a:p>
        </p:txBody>
      </p:sp>
      <p:sp>
        <p:nvSpPr>
          <p:cNvPr id="12" name="Shape 9"/>
          <p:cNvSpPr/>
          <p:nvPr/>
        </p:nvSpPr>
        <p:spPr>
          <a:xfrm>
            <a:off x="7443788" y="2015490"/>
            <a:ext cx="6797397" cy="775216"/>
          </a:xfrm>
          <a:prstGeom prst="roundRect">
            <a:avLst>
              <a:gd name="adj" fmla="val 9436"/>
            </a:avLst>
          </a:prstGeom>
          <a:solidFill>
            <a:srgbClr val="FFFFFF"/>
          </a:solidFill>
          <a:ln/>
        </p:spPr>
      </p:sp>
      <p:sp>
        <p:nvSpPr>
          <p:cNvPr id="13" name="Shape 10"/>
          <p:cNvSpPr/>
          <p:nvPr/>
        </p:nvSpPr>
        <p:spPr>
          <a:xfrm>
            <a:off x="7443788" y="2000250"/>
            <a:ext cx="6797397" cy="60960"/>
          </a:xfrm>
          <a:prstGeom prst="roundRect">
            <a:avLst>
              <a:gd name="adj" fmla="val 68372"/>
            </a:avLst>
          </a:prstGeom>
          <a:solidFill>
            <a:srgbClr val="4950BC"/>
          </a:solidFill>
          <a:ln/>
        </p:spPr>
      </p:sp>
      <p:sp>
        <p:nvSpPr>
          <p:cNvPr id="14" name="Shape 11"/>
          <p:cNvSpPr/>
          <p:nvPr/>
        </p:nvSpPr>
        <p:spPr>
          <a:xfrm>
            <a:off x="10693598" y="1866662"/>
            <a:ext cx="297656" cy="297656"/>
          </a:xfrm>
          <a:prstGeom prst="roundRect">
            <a:avLst>
              <a:gd name="adj" fmla="val 307200"/>
            </a:avLst>
          </a:prstGeom>
          <a:solidFill>
            <a:srgbClr val="4950BC"/>
          </a:solidFill>
          <a:ln/>
        </p:spPr>
      </p:sp>
      <p:sp>
        <p:nvSpPr>
          <p:cNvPr id="15" name="Text 12"/>
          <p:cNvSpPr/>
          <p:nvPr/>
        </p:nvSpPr>
        <p:spPr>
          <a:xfrm>
            <a:off x="10782895" y="1941076"/>
            <a:ext cx="119063" cy="148828"/>
          </a:xfrm>
          <a:prstGeom prst="rect">
            <a:avLst/>
          </a:prstGeom>
          <a:noFill/>
          <a:ln/>
        </p:spPr>
        <p:txBody>
          <a:bodyPr wrap="none" lIns="0" tIns="0" rIns="0" bIns="0" rtlCol="0" anchor="t"/>
          <a:lstStyle/>
          <a:p>
            <a:pPr marL="0" indent="0" algn="r" rtl="1">
              <a:lnSpc>
                <a:spcPts val="1500"/>
              </a:lnSpc>
              <a:buNone/>
            </a:pPr>
            <a:r>
              <a:rPr lang="en-US" sz="900" b="1" dirty="0">
                <a:solidFill>
                  <a:srgbClr val="FFFFFF"/>
                </a:solidFill>
                <a:latin typeface="Inter Bold" pitchFamily="34" charset="0"/>
                <a:ea typeface="Inter Bold" pitchFamily="34" charset="-122"/>
                <a:cs typeface="Inter Bold" pitchFamily="34" charset="-120"/>
              </a:rPr>
              <a:t>2</a:t>
            </a:r>
            <a:endParaRPr lang="en-US" sz="900" dirty="0"/>
          </a:p>
        </p:txBody>
      </p:sp>
      <p:sp>
        <p:nvSpPr>
          <p:cNvPr id="16" name="Text 13"/>
          <p:cNvSpPr/>
          <p:nvPr/>
        </p:nvSpPr>
        <p:spPr>
          <a:xfrm>
            <a:off x="12886373" y="2263497"/>
            <a:ext cx="1240393" cy="155019"/>
          </a:xfrm>
          <a:prstGeom prst="rect">
            <a:avLst/>
          </a:prstGeom>
          <a:noFill/>
          <a:ln/>
        </p:spPr>
        <p:txBody>
          <a:bodyPr wrap="none" lIns="0" tIns="0" rIns="0" bIns="0" rtlCol="0" anchor="t"/>
          <a:lstStyle/>
          <a:p>
            <a:pPr marL="0" indent="0" algn="r" rtl="1">
              <a:lnSpc>
                <a:spcPts val="1200"/>
              </a:lnSpc>
              <a:buNone/>
            </a:pPr>
            <a:r>
              <a:rPr lang="en-US" sz="2400" b="1" dirty="0">
                <a:solidFill>
                  <a:srgbClr val="00B050"/>
                </a:solidFill>
                <a:latin typeface="Inter Bold" pitchFamily="34" charset="0"/>
                <a:ea typeface="Inter Bold" pitchFamily="34" charset="-122"/>
                <a:cs typeface="+mj-cs"/>
              </a:rPr>
              <a:t>هذيل</a:t>
            </a:r>
            <a:endParaRPr lang="en-US" sz="2400" dirty="0">
              <a:solidFill>
                <a:srgbClr val="00B050"/>
              </a:solidFill>
              <a:cs typeface="+mj-cs"/>
            </a:endParaRPr>
          </a:p>
        </p:txBody>
      </p:sp>
      <p:sp>
        <p:nvSpPr>
          <p:cNvPr id="17" name="Text 14"/>
          <p:cNvSpPr/>
          <p:nvPr/>
        </p:nvSpPr>
        <p:spPr>
          <a:xfrm>
            <a:off x="7558207" y="2619294"/>
            <a:ext cx="6568559" cy="158591"/>
          </a:xfrm>
          <a:prstGeom prst="rect">
            <a:avLst/>
          </a:prstGeom>
          <a:noFill/>
          <a:ln/>
        </p:spPr>
        <p:txBody>
          <a:bodyPr wrap="none" lIns="0" tIns="0" rIns="0" bIns="0" rtlCol="0" anchor="t"/>
          <a:lstStyle/>
          <a:p>
            <a:pPr marL="0" indent="0" algn="r" rtl="1">
              <a:lnSpc>
                <a:spcPts val="1250"/>
              </a:lnSpc>
              <a:buNone/>
            </a:pPr>
            <a:r>
              <a:rPr lang="en-US" dirty="0">
                <a:solidFill>
                  <a:srgbClr val="272525"/>
                </a:solidFill>
                <a:latin typeface="Inter" pitchFamily="34" charset="0"/>
                <a:ea typeface="Inter" pitchFamily="34" charset="-122"/>
                <a:cs typeface="+mj-cs"/>
              </a:rPr>
              <a:t>لهجة ظهرت في بعض الكلمات والتراكيب القرآنية</a:t>
            </a:r>
            <a:endParaRPr lang="en-US" dirty="0">
              <a:cs typeface="+mj-cs"/>
            </a:endParaRPr>
          </a:p>
        </p:txBody>
      </p:sp>
      <p:sp>
        <p:nvSpPr>
          <p:cNvPr id="18" name="Shape 15"/>
          <p:cNvSpPr/>
          <p:nvPr/>
        </p:nvSpPr>
        <p:spPr>
          <a:xfrm>
            <a:off x="7443788" y="3038713"/>
            <a:ext cx="6797397" cy="775216"/>
          </a:xfrm>
          <a:prstGeom prst="roundRect">
            <a:avLst>
              <a:gd name="adj" fmla="val 9436"/>
            </a:avLst>
          </a:prstGeom>
          <a:solidFill>
            <a:srgbClr val="FFFFFF"/>
          </a:solidFill>
          <a:ln/>
        </p:spPr>
      </p:sp>
      <p:sp>
        <p:nvSpPr>
          <p:cNvPr id="19" name="Shape 16"/>
          <p:cNvSpPr/>
          <p:nvPr/>
        </p:nvSpPr>
        <p:spPr>
          <a:xfrm>
            <a:off x="7443788" y="3023473"/>
            <a:ext cx="6797397" cy="60960"/>
          </a:xfrm>
          <a:prstGeom prst="roundRect">
            <a:avLst>
              <a:gd name="adj" fmla="val 68372"/>
            </a:avLst>
          </a:prstGeom>
          <a:solidFill>
            <a:srgbClr val="4950BC"/>
          </a:solidFill>
          <a:ln/>
        </p:spPr>
      </p:sp>
      <p:sp>
        <p:nvSpPr>
          <p:cNvPr id="20" name="Shape 17"/>
          <p:cNvSpPr/>
          <p:nvPr/>
        </p:nvSpPr>
        <p:spPr>
          <a:xfrm>
            <a:off x="10693598" y="2889885"/>
            <a:ext cx="297656" cy="297656"/>
          </a:xfrm>
          <a:prstGeom prst="roundRect">
            <a:avLst>
              <a:gd name="adj" fmla="val 307200"/>
            </a:avLst>
          </a:prstGeom>
          <a:solidFill>
            <a:srgbClr val="4950BC"/>
          </a:solidFill>
          <a:ln/>
        </p:spPr>
      </p:sp>
      <p:sp>
        <p:nvSpPr>
          <p:cNvPr id="21" name="Text 18"/>
          <p:cNvSpPr/>
          <p:nvPr/>
        </p:nvSpPr>
        <p:spPr>
          <a:xfrm>
            <a:off x="10782895" y="2964299"/>
            <a:ext cx="119063" cy="148828"/>
          </a:xfrm>
          <a:prstGeom prst="rect">
            <a:avLst/>
          </a:prstGeom>
          <a:noFill/>
          <a:ln/>
        </p:spPr>
        <p:txBody>
          <a:bodyPr wrap="none" lIns="0" tIns="0" rIns="0" bIns="0" rtlCol="0" anchor="t"/>
          <a:lstStyle/>
          <a:p>
            <a:pPr marL="0" indent="0" algn="r" rtl="1">
              <a:lnSpc>
                <a:spcPts val="1500"/>
              </a:lnSpc>
              <a:buNone/>
            </a:pPr>
            <a:r>
              <a:rPr lang="en-US" sz="900" b="1" dirty="0">
                <a:solidFill>
                  <a:srgbClr val="FFFFFF"/>
                </a:solidFill>
                <a:latin typeface="Inter Bold" pitchFamily="34" charset="0"/>
                <a:ea typeface="Inter Bold" pitchFamily="34" charset="-122"/>
                <a:cs typeface="Inter Bold" pitchFamily="34" charset="-120"/>
              </a:rPr>
              <a:t>3</a:t>
            </a:r>
            <a:endParaRPr lang="en-US" sz="900" dirty="0"/>
          </a:p>
        </p:txBody>
      </p:sp>
      <p:sp>
        <p:nvSpPr>
          <p:cNvPr id="22" name="Text 19"/>
          <p:cNvSpPr/>
          <p:nvPr/>
        </p:nvSpPr>
        <p:spPr>
          <a:xfrm>
            <a:off x="12886373" y="3286720"/>
            <a:ext cx="1240393" cy="155019"/>
          </a:xfrm>
          <a:prstGeom prst="rect">
            <a:avLst/>
          </a:prstGeom>
          <a:noFill/>
          <a:ln/>
        </p:spPr>
        <p:txBody>
          <a:bodyPr wrap="none" lIns="0" tIns="0" rIns="0" bIns="0" rtlCol="0" anchor="t"/>
          <a:lstStyle/>
          <a:p>
            <a:pPr marL="0" indent="0" algn="r" rtl="1">
              <a:lnSpc>
                <a:spcPts val="1200"/>
              </a:lnSpc>
              <a:buNone/>
            </a:pPr>
            <a:r>
              <a:rPr lang="en-US" sz="2400" b="1" dirty="0">
                <a:solidFill>
                  <a:srgbClr val="00B050"/>
                </a:solidFill>
                <a:latin typeface="Inter Bold" pitchFamily="34" charset="0"/>
                <a:ea typeface="Inter Bold" pitchFamily="34" charset="-122"/>
                <a:cs typeface="+mj-cs"/>
              </a:rPr>
              <a:t>تميم</a:t>
            </a:r>
            <a:endParaRPr lang="en-US" sz="2400" dirty="0">
              <a:solidFill>
                <a:srgbClr val="00B050"/>
              </a:solidFill>
              <a:cs typeface="+mj-cs"/>
            </a:endParaRPr>
          </a:p>
        </p:txBody>
      </p:sp>
      <p:sp>
        <p:nvSpPr>
          <p:cNvPr id="23" name="Text 20"/>
          <p:cNvSpPr/>
          <p:nvPr/>
        </p:nvSpPr>
        <p:spPr>
          <a:xfrm>
            <a:off x="7558207" y="3608651"/>
            <a:ext cx="6568559" cy="158591"/>
          </a:xfrm>
          <a:prstGeom prst="rect">
            <a:avLst/>
          </a:prstGeom>
          <a:noFill/>
          <a:ln/>
        </p:spPr>
        <p:txBody>
          <a:bodyPr wrap="none" lIns="0" tIns="0" rIns="0" bIns="0" rtlCol="0" anchor="t"/>
          <a:lstStyle/>
          <a:p>
            <a:pPr marL="0" indent="0" algn="r" rtl="1">
              <a:lnSpc>
                <a:spcPts val="1250"/>
              </a:lnSpc>
              <a:buNone/>
            </a:pPr>
            <a:r>
              <a:rPr lang="en-US" dirty="0">
                <a:solidFill>
                  <a:srgbClr val="272525"/>
                </a:solidFill>
                <a:latin typeface="Inter" pitchFamily="34" charset="0"/>
                <a:ea typeface="Inter" pitchFamily="34" charset="-122"/>
                <a:cs typeface="+mj-cs"/>
              </a:rPr>
              <a:t>خصوصيات صوتية وصرفية مميزة</a:t>
            </a:r>
            <a:endParaRPr lang="en-US" dirty="0">
              <a:cs typeface="+mj-cs"/>
            </a:endParaRPr>
          </a:p>
        </p:txBody>
      </p:sp>
      <p:sp>
        <p:nvSpPr>
          <p:cNvPr id="24" name="Shape 21"/>
          <p:cNvSpPr/>
          <p:nvPr/>
        </p:nvSpPr>
        <p:spPr>
          <a:xfrm>
            <a:off x="7443788" y="4061936"/>
            <a:ext cx="6797397" cy="775216"/>
          </a:xfrm>
          <a:prstGeom prst="roundRect">
            <a:avLst>
              <a:gd name="adj" fmla="val 9436"/>
            </a:avLst>
          </a:prstGeom>
          <a:solidFill>
            <a:srgbClr val="FFFFFF"/>
          </a:solidFill>
          <a:ln/>
        </p:spPr>
      </p:sp>
      <p:sp>
        <p:nvSpPr>
          <p:cNvPr id="25" name="Shape 22"/>
          <p:cNvSpPr/>
          <p:nvPr/>
        </p:nvSpPr>
        <p:spPr>
          <a:xfrm>
            <a:off x="7443788" y="4046696"/>
            <a:ext cx="6797397" cy="60960"/>
          </a:xfrm>
          <a:prstGeom prst="roundRect">
            <a:avLst>
              <a:gd name="adj" fmla="val 68372"/>
            </a:avLst>
          </a:prstGeom>
          <a:solidFill>
            <a:srgbClr val="4950BC"/>
          </a:solidFill>
          <a:ln/>
        </p:spPr>
      </p:sp>
      <p:sp>
        <p:nvSpPr>
          <p:cNvPr id="26" name="Shape 23"/>
          <p:cNvSpPr/>
          <p:nvPr/>
        </p:nvSpPr>
        <p:spPr>
          <a:xfrm>
            <a:off x="10693598" y="3913108"/>
            <a:ext cx="297656" cy="297656"/>
          </a:xfrm>
          <a:prstGeom prst="roundRect">
            <a:avLst>
              <a:gd name="adj" fmla="val 307200"/>
            </a:avLst>
          </a:prstGeom>
          <a:solidFill>
            <a:srgbClr val="4950BC"/>
          </a:solidFill>
          <a:ln/>
        </p:spPr>
      </p:sp>
      <p:sp>
        <p:nvSpPr>
          <p:cNvPr id="27" name="Text 24"/>
          <p:cNvSpPr/>
          <p:nvPr/>
        </p:nvSpPr>
        <p:spPr>
          <a:xfrm>
            <a:off x="10782895" y="3987522"/>
            <a:ext cx="119063" cy="148828"/>
          </a:xfrm>
          <a:prstGeom prst="rect">
            <a:avLst/>
          </a:prstGeom>
          <a:noFill/>
          <a:ln/>
        </p:spPr>
        <p:txBody>
          <a:bodyPr wrap="none" lIns="0" tIns="0" rIns="0" bIns="0" rtlCol="0" anchor="t"/>
          <a:lstStyle/>
          <a:p>
            <a:pPr marL="0" indent="0" algn="r" rtl="1">
              <a:lnSpc>
                <a:spcPts val="1500"/>
              </a:lnSpc>
              <a:buNone/>
            </a:pPr>
            <a:r>
              <a:rPr lang="en-US" sz="900" b="1" dirty="0">
                <a:solidFill>
                  <a:srgbClr val="FFFFFF"/>
                </a:solidFill>
                <a:latin typeface="Inter Bold" pitchFamily="34" charset="0"/>
                <a:ea typeface="Inter Bold" pitchFamily="34" charset="-122"/>
                <a:cs typeface="Inter Bold" pitchFamily="34" charset="-120"/>
              </a:rPr>
              <a:t>4</a:t>
            </a:r>
            <a:endParaRPr lang="en-US" sz="900" dirty="0"/>
          </a:p>
        </p:txBody>
      </p:sp>
      <p:sp>
        <p:nvSpPr>
          <p:cNvPr id="28" name="Text 25"/>
          <p:cNvSpPr/>
          <p:nvPr/>
        </p:nvSpPr>
        <p:spPr>
          <a:xfrm>
            <a:off x="12886373" y="4309943"/>
            <a:ext cx="1240393" cy="155019"/>
          </a:xfrm>
          <a:prstGeom prst="rect">
            <a:avLst/>
          </a:prstGeom>
          <a:noFill/>
          <a:ln/>
        </p:spPr>
        <p:txBody>
          <a:bodyPr wrap="none" lIns="0" tIns="0" rIns="0" bIns="0" rtlCol="0" anchor="t"/>
          <a:lstStyle/>
          <a:p>
            <a:pPr marL="0" indent="0" algn="r" rtl="1">
              <a:lnSpc>
                <a:spcPts val="1200"/>
              </a:lnSpc>
              <a:buNone/>
            </a:pPr>
            <a:r>
              <a:rPr lang="en-US" sz="2400" b="1" dirty="0">
                <a:solidFill>
                  <a:srgbClr val="00B050"/>
                </a:solidFill>
                <a:latin typeface="Inter Bold" pitchFamily="34" charset="0"/>
                <a:ea typeface="Inter Bold" pitchFamily="34" charset="-122"/>
                <a:cs typeface="+mj-cs"/>
              </a:rPr>
              <a:t>أزد</a:t>
            </a:r>
            <a:endParaRPr lang="en-US" sz="2400" dirty="0">
              <a:solidFill>
                <a:srgbClr val="00B050"/>
              </a:solidFill>
              <a:cs typeface="+mj-cs"/>
            </a:endParaRPr>
          </a:p>
        </p:txBody>
      </p:sp>
      <p:sp>
        <p:nvSpPr>
          <p:cNvPr id="29" name="Text 26"/>
          <p:cNvSpPr/>
          <p:nvPr/>
        </p:nvSpPr>
        <p:spPr>
          <a:xfrm>
            <a:off x="7558207" y="4614941"/>
            <a:ext cx="6568559" cy="158591"/>
          </a:xfrm>
          <a:prstGeom prst="rect">
            <a:avLst/>
          </a:prstGeom>
          <a:noFill/>
          <a:ln/>
        </p:spPr>
        <p:txBody>
          <a:bodyPr wrap="none" lIns="0" tIns="0" rIns="0" bIns="0" rtlCol="0" anchor="t"/>
          <a:lstStyle/>
          <a:p>
            <a:pPr marL="0" indent="0" algn="r" rtl="1">
              <a:lnSpc>
                <a:spcPts val="1250"/>
              </a:lnSpc>
              <a:buNone/>
            </a:pPr>
            <a:r>
              <a:rPr lang="en-US" dirty="0">
                <a:solidFill>
                  <a:srgbClr val="272525"/>
                </a:solidFill>
                <a:latin typeface="Inter" pitchFamily="34" charset="0"/>
                <a:ea typeface="Inter" pitchFamily="34" charset="-122"/>
                <a:cs typeface="+mj-cs"/>
              </a:rPr>
              <a:t>لهجة جنوبية ذات ألفاظ خاصة</a:t>
            </a:r>
            <a:endParaRPr lang="en-US" dirty="0">
              <a:cs typeface="+mj-cs"/>
            </a:endParaRPr>
          </a:p>
        </p:txBody>
      </p:sp>
      <p:sp>
        <p:nvSpPr>
          <p:cNvPr id="30" name="Shape 27"/>
          <p:cNvSpPr/>
          <p:nvPr/>
        </p:nvSpPr>
        <p:spPr>
          <a:xfrm>
            <a:off x="7443788" y="5085159"/>
            <a:ext cx="6797397" cy="775216"/>
          </a:xfrm>
          <a:prstGeom prst="roundRect">
            <a:avLst>
              <a:gd name="adj" fmla="val 9436"/>
            </a:avLst>
          </a:prstGeom>
          <a:solidFill>
            <a:srgbClr val="FFFFFF"/>
          </a:solidFill>
          <a:ln/>
        </p:spPr>
      </p:sp>
      <p:sp>
        <p:nvSpPr>
          <p:cNvPr id="31" name="Shape 28"/>
          <p:cNvSpPr/>
          <p:nvPr/>
        </p:nvSpPr>
        <p:spPr>
          <a:xfrm>
            <a:off x="7443788" y="5069919"/>
            <a:ext cx="6797397" cy="60960"/>
          </a:xfrm>
          <a:prstGeom prst="roundRect">
            <a:avLst>
              <a:gd name="adj" fmla="val 68372"/>
            </a:avLst>
          </a:prstGeom>
          <a:solidFill>
            <a:srgbClr val="4950BC"/>
          </a:solidFill>
          <a:ln/>
        </p:spPr>
      </p:sp>
      <p:sp>
        <p:nvSpPr>
          <p:cNvPr id="32" name="Shape 29"/>
          <p:cNvSpPr/>
          <p:nvPr/>
        </p:nvSpPr>
        <p:spPr>
          <a:xfrm>
            <a:off x="10693598" y="4936331"/>
            <a:ext cx="297656" cy="297656"/>
          </a:xfrm>
          <a:prstGeom prst="roundRect">
            <a:avLst>
              <a:gd name="adj" fmla="val 307200"/>
            </a:avLst>
          </a:prstGeom>
          <a:solidFill>
            <a:srgbClr val="4950BC"/>
          </a:solidFill>
          <a:ln/>
        </p:spPr>
      </p:sp>
      <p:sp>
        <p:nvSpPr>
          <p:cNvPr id="33" name="Text 30"/>
          <p:cNvSpPr/>
          <p:nvPr/>
        </p:nvSpPr>
        <p:spPr>
          <a:xfrm>
            <a:off x="10782895" y="5010745"/>
            <a:ext cx="119063" cy="148828"/>
          </a:xfrm>
          <a:prstGeom prst="rect">
            <a:avLst/>
          </a:prstGeom>
          <a:noFill/>
          <a:ln/>
        </p:spPr>
        <p:txBody>
          <a:bodyPr wrap="none" lIns="0" tIns="0" rIns="0" bIns="0" rtlCol="0" anchor="t"/>
          <a:lstStyle/>
          <a:p>
            <a:pPr marL="0" indent="0" algn="r" rtl="1">
              <a:lnSpc>
                <a:spcPts val="1500"/>
              </a:lnSpc>
              <a:buNone/>
            </a:pPr>
            <a:r>
              <a:rPr lang="en-US" sz="900" b="1" dirty="0">
                <a:solidFill>
                  <a:srgbClr val="FFFFFF"/>
                </a:solidFill>
                <a:latin typeface="Inter Bold" pitchFamily="34" charset="0"/>
                <a:ea typeface="Inter Bold" pitchFamily="34" charset="-122"/>
                <a:cs typeface="Inter Bold" pitchFamily="34" charset="-120"/>
              </a:rPr>
              <a:t>5</a:t>
            </a:r>
            <a:endParaRPr lang="en-US" sz="900" dirty="0"/>
          </a:p>
        </p:txBody>
      </p:sp>
      <p:sp>
        <p:nvSpPr>
          <p:cNvPr id="34" name="Text 31"/>
          <p:cNvSpPr/>
          <p:nvPr/>
        </p:nvSpPr>
        <p:spPr>
          <a:xfrm>
            <a:off x="12886373" y="5333167"/>
            <a:ext cx="1240393" cy="155019"/>
          </a:xfrm>
          <a:prstGeom prst="rect">
            <a:avLst/>
          </a:prstGeom>
          <a:noFill/>
          <a:ln/>
        </p:spPr>
        <p:txBody>
          <a:bodyPr wrap="none" lIns="0" tIns="0" rIns="0" bIns="0" rtlCol="0" anchor="t"/>
          <a:lstStyle/>
          <a:p>
            <a:pPr marL="0" indent="0" algn="r" rtl="1">
              <a:lnSpc>
                <a:spcPts val="1200"/>
              </a:lnSpc>
              <a:buNone/>
            </a:pPr>
            <a:r>
              <a:rPr lang="en-US" sz="2400" b="1" dirty="0">
                <a:solidFill>
                  <a:srgbClr val="00B050"/>
                </a:solidFill>
                <a:latin typeface="Inter Bold" pitchFamily="34" charset="0"/>
                <a:ea typeface="Inter Bold" pitchFamily="34" charset="-122"/>
                <a:cs typeface="+mj-cs"/>
              </a:rPr>
              <a:t>ربيعة</a:t>
            </a:r>
            <a:endParaRPr lang="en-US" sz="2400" dirty="0">
              <a:solidFill>
                <a:srgbClr val="00B050"/>
              </a:solidFill>
              <a:cs typeface="+mj-cs"/>
            </a:endParaRPr>
          </a:p>
        </p:txBody>
      </p:sp>
      <p:sp>
        <p:nvSpPr>
          <p:cNvPr id="35" name="Text 32"/>
          <p:cNvSpPr/>
          <p:nvPr/>
        </p:nvSpPr>
        <p:spPr>
          <a:xfrm>
            <a:off x="7558207" y="5672030"/>
            <a:ext cx="6568559" cy="158591"/>
          </a:xfrm>
          <a:prstGeom prst="rect">
            <a:avLst/>
          </a:prstGeom>
          <a:noFill/>
          <a:ln/>
        </p:spPr>
        <p:txBody>
          <a:bodyPr wrap="none" lIns="0" tIns="0" rIns="0" bIns="0" rtlCol="0" anchor="t"/>
          <a:lstStyle/>
          <a:p>
            <a:pPr marL="0" indent="0" algn="r" rtl="1">
              <a:lnSpc>
                <a:spcPts val="1250"/>
              </a:lnSpc>
              <a:buNone/>
            </a:pPr>
            <a:r>
              <a:rPr lang="en-US" dirty="0">
                <a:solidFill>
                  <a:srgbClr val="272525"/>
                </a:solidFill>
                <a:latin typeface="Inter" pitchFamily="34" charset="0"/>
                <a:ea typeface="Inter" pitchFamily="34" charset="-122"/>
                <a:cs typeface="+mj-cs"/>
              </a:rPr>
              <a:t>لهجة شمالية متميزة</a:t>
            </a:r>
            <a:endParaRPr lang="en-US" dirty="0">
              <a:cs typeface="+mj-cs"/>
            </a:endParaRPr>
          </a:p>
        </p:txBody>
      </p:sp>
      <p:sp>
        <p:nvSpPr>
          <p:cNvPr id="36" name="Shape 33"/>
          <p:cNvSpPr/>
          <p:nvPr/>
        </p:nvSpPr>
        <p:spPr>
          <a:xfrm>
            <a:off x="7443788" y="6108383"/>
            <a:ext cx="6797397" cy="775216"/>
          </a:xfrm>
          <a:prstGeom prst="roundRect">
            <a:avLst>
              <a:gd name="adj" fmla="val 9436"/>
            </a:avLst>
          </a:prstGeom>
          <a:solidFill>
            <a:srgbClr val="FFFFFF"/>
          </a:solidFill>
          <a:ln/>
        </p:spPr>
      </p:sp>
      <p:sp>
        <p:nvSpPr>
          <p:cNvPr id="37" name="Shape 34"/>
          <p:cNvSpPr/>
          <p:nvPr/>
        </p:nvSpPr>
        <p:spPr>
          <a:xfrm>
            <a:off x="7443788" y="6093142"/>
            <a:ext cx="6797397" cy="60960"/>
          </a:xfrm>
          <a:prstGeom prst="roundRect">
            <a:avLst>
              <a:gd name="adj" fmla="val 68372"/>
            </a:avLst>
          </a:prstGeom>
          <a:solidFill>
            <a:srgbClr val="4950BC"/>
          </a:solidFill>
          <a:ln/>
        </p:spPr>
      </p:sp>
      <p:sp>
        <p:nvSpPr>
          <p:cNvPr id="38" name="Shape 35"/>
          <p:cNvSpPr/>
          <p:nvPr/>
        </p:nvSpPr>
        <p:spPr>
          <a:xfrm>
            <a:off x="10693598" y="5959554"/>
            <a:ext cx="297656" cy="297656"/>
          </a:xfrm>
          <a:prstGeom prst="roundRect">
            <a:avLst>
              <a:gd name="adj" fmla="val 307200"/>
            </a:avLst>
          </a:prstGeom>
          <a:solidFill>
            <a:srgbClr val="4950BC"/>
          </a:solidFill>
          <a:ln/>
        </p:spPr>
      </p:sp>
      <p:sp>
        <p:nvSpPr>
          <p:cNvPr id="39" name="Text 36"/>
          <p:cNvSpPr/>
          <p:nvPr/>
        </p:nvSpPr>
        <p:spPr>
          <a:xfrm>
            <a:off x="10782895" y="6033968"/>
            <a:ext cx="119063" cy="148828"/>
          </a:xfrm>
          <a:prstGeom prst="rect">
            <a:avLst/>
          </a:prstGeom>
          <a:noFill/>
          <a:ln/>
        </p:spPr>
        <p:txBody>
          <a:bodyPr wrap="none" lIns="0" tIns="0" rIns="0" bIns="0" rtlCol="0" anchor="t"/>
          <a:lstStyle/>
          <a:p>
            <a:pPr marL="0" indent="0" algn="r" rtl="1">
              <a:lnSpc>
                <a:spcPts val="1500"/>
              </a:lnSpc>
              <a:buNone/>
            </a:pPr>
            <a:r>
              <a:rPr lang="en-US" sz="900" b="1" dirty="0">
                <a:solidFill>
                  <a:srgbClr val="FFFFFF"/>
                </a:solidFill>
                <a:latin typeface="Inter Bold" pitchFamily="34" charset="0"/>
                <a:ea typeface="Inter Bold" pitchFamily="34" charset="-122"/>
                <a:cs typeface="Inter Bold" pitchFamily="34" charset="-120"/>
              </a:rPr>
              <a:t>6</a:t>
            </a:r>
            <a:endParaRPr lang="en-US" sz="900" dirty="0"/>
          </a:p>
        </p:txBody>
      </p:sp>
      <p:sp>
        <p:nvSpPr>
          <p:cNvPr id="40" name="Text 37"/>
          <p:cNvSpPr/>
          <p:nvPr/>
        </p:nvSpPr>
        <p:spPr>
          <a:xfrm>
            <a:off x="12886373" y="6356390"/>
            <a:ext cx="1240393" cy="155019"/>
          </a:xfrm>
          <a:prstGeom prst="rect">
            <a:avLst/>
          </a:prstGeom>
          <a:noFill/>
          <a:ln/>
        </p:spPr>
        <p:txBody>
          <a:bodyPr wrap="none" lIns="0" tIns="0" rIns="0" bIns="0" rtlCol="0" anchor="t"/>
          <a:lstStyle/>
          <a:p>
            <a:pPr marL="0" indent="0" algn="r" rtl="1">
              <a:lnSpc>
                <a:spcPts val="1200"/>
              </a:lnSpc>
              <a:buNone/>
            </a:pPr>
            <a:r>
              <a:rPr lang="en-US" sz="2400" b="1" dirty="0">
                <a:solidFill>
                  <a:srgbClr val="00B050"/>
                </a:solidFill>
                <a:latin typeface="Inter Bold" pitchFamily="34" charset="0"/>
                <a:ea typeface="Inter Bold" pitchFamily="34" charset="-122"/>
                <a:cs typeface="+mj-cs"/>
              </a:rPr>
              <a:t>هوازن</a:t>
            </a:r>
            <a:endParaRPr lang="en-US" sz="2400" dirty="0">
              <a:solidFill>
                <a:srgbClr val="00B050"/>
              </a:solidFill>
              <a:cs typeface="+mj-cs"/>
            </a:endParaRPr>
          </a:p>
        </p:txBody>
      </p:sp>
      <p:sp>
        <p:nvSpPr>
          <p:cNvPr id="41" name="Text 38"/>
          <p:cNvSpPr/>
          <p:nvPr/>
        </p:nvSpPr>
        <p:spPr>
          <a:xfrm>
            <a:off x="7558207" y="6610588"/>
            <a:ext cx="6568559" cy="158591"/>
          </a:xfrm>
          <a:prstGeom prst="rect">
            <a:avLst/>
          </a:prstGeom>
          <a:noFill/>
          <a:ln/>
        </p:spPr>
        <p:txBody>
          <a:bodyPr wrap="none" lIns="0" tIns="0" rIns="0" bIns="0" rtlCol="0" anchor="t"/>
          <a:lstStyle/>
          <a:p>
            <a:pPr marL="0" indent="0" algn="r" rtl="1">
              <a:lnSpc>
                <a:spcPts val="1250"/>
              </a:lnSpc>
              <a:buNone/>
            </a:pPr>
            <a:r>
              <a:rPr lang="en-US" dirty="0">
                <a:solidFill>
                  <a:srgbClr val="272525"/>
                </a:solidFill>
                <a:latin typeface="Inter" pitchFamily="34" charset="0"/>
                <a:ea typeface="Inter" pitchFamily="34" charset="-122"/>
                <a:cs typeface="+mj-cs"/>
              </a:rPr>
              <a:t>لهجة نجدية فصيحة</a:t>
            </a:r>
            <a:endParaRPr lang="en-US" dirty="0">
              <a:cs typeface="+mj-cs"/>
            </a:endParaRPr>
          </a:p>
        </p:txBody>
      </p:sp>
      <p:sp>
        <p:nvSpPr>
          <p:cNvPr id="42" name="Shape 39"/>
          <p:cNvSpPr/>
          <p:nvPr/>
        </p:nvSpPr>
        <p:spPr>
          <a:xfrm>
            <a:off x="7846744" y="7348578"/>
            <a:ext cx="6797397" cy="775216"/>
          </a:xfrm>
          <a:prstGeom prst="roundRect">
            <a:avLst>
              <a:gd name="adj" fmla="val 9436"/>
            </a:avLst>
          </a:prstGeom>
          <a:solidFill>
            <a:srgbClr val="FFFFFF"/>
          </a:solidFill>
          <a:ln/>
        </p:spPr>
      </p:sp>
      <p:sp>
        <p:nvSpPr>
          <p:cNvPr id="43" name="Shape 40"/>
          <p:cNvSpPr/>
          <p:nvPr/>
        </p:nvSpPr>
        <p:spPr>
          <a:xfrm>
            <a:off x="7443788" y="7116366"/>
            <a:ext cx="6797397" cy="60960"/>
          </a:xfrm>
          <a:prstGeom prst="roundRect">
            <a:avLst>
              <a:gd name="adj" fmla="val 68372"/>
            </a:avLst>
          </a:prstGeom>
          <a:solidFill>
            <a:srgbClr val="4950BC"/>
          </a:solidFill>
          <a:ln/>
        </p:spPr>
      </p:sp>
      <p:sp>
        <p:nvSpPr>
          <p:cNvPr id="44" name="Shape 41"/>
          <p:cNvSpPr/>
          <p:nvPr/>
        </p:nvSpPr>
        <p:spPr>
          <a:xfrm>
            <a:off x="10693598" y="6982778"/>
            <a:ext cx="297656" cy="297656"/>
          </a:xfrm>
          <a:prstGeom prst="roundRect">
            <a:avLst>
              <a:gd name="adj" fmla="val 307200"/>
            </a:avLst>
          </a:prstGeom>
          <a:solidFill>
            <a:srgbClr val="4950BC"/>
          </a:solidFill>
          <a:ln/>
        </p:spPr>
      </p:sp>
      <p:sp>
        <p:nvSpPr>
          <p:cNvPr id="45" name="Text 42"/>
          <p:cNvSpPr/>
          <p:nvPr/>
        </p:nvSpPr>
        <p:spPr>
          <a:xfrm>
            <a:off x="10782895" y="7057192"/>
            <a:ext cx="119063" cy="148828"/>
          </a:xfrm>
          <a:prstGeom prst="rect">
            <a:avLst/>
          </a:prstGeom>
          <a:noFill/>
          <a:ln/>
        </p:spPr>
        <p:txBody>
          <a:bodyPr wrap="none" lIns="0" tIns="0" rIns="0" bIns="0" rtlCol="0" anchor="t"/>
          <a:lstStyle/>
          <a:p>
            <a:pPr marL="0" indent="0" algn="r" rtl="1">
              <a:lnSpc>
                <a:spcPts val="1500"/>
              </a:lnSpc>
              <a:buNone/>
            </a:pPr>
            <a:r>
              <a:rPr lang="en-US" sz="900" b="1" dirty="0">
                <a:solidFill>
                  <a:srgbClr val="FFFFFF"/>
                </a:solidFill>
                <a:latin typeface="Inter Bold" pitchFamily="34" charset="0"/>
                <a:ea typeface="Inter Bold" pitchFamily="34" charset="-122"/>
                <a:cs typeface="Inter Bold" pitchFamily="34" charset="-120"/>
              </a:rPr>
              <a:t>7</a:t>
            </a:r>
            <a:endParaRPr lang="en-US" sz="900" dirty="0"/>
          </a:p>
        </p:txBody>
      </p:sp>
      <p:sp>
        <p:nvSpPr>
          <p:cNvPr id="46" name="Text 43"/>
          <p:cNvSpPr/>
          <p:nvPr/>
        </p:nvSpPr>
        <p:spPr>
          <a:xfrm>
            <a:off x="12886373" y="7379613"/>
            <a:ext cx="1240393" cy="155019"/>
          </a:xfrm>
          <a:prstGeom prst="rect">
            <a:avLst/>
          </a:prstGeom>
          <a:noFill/>
          <a:ln/>
        </p:spPr>
        <p:txBody>
          <a:bodyPr wrap="none" lIns="0" tIns="0" rIns="0" bIns="0" rtlCol="0" anchor="t"/>
          <a:lstStyle/>
          <a:p>
            <a:pPr marL="0" indent="0" algn="r" rtl="1">
              <a:lnSpc>
                <a:spcPts val="1200"/>
              </a:lnSpc>
              <a:buNone/>
            </a:pPr>
            <a:r>
              <a:rPr lang="en-US" sz="2400" b="1" dirty="0">
                <a:solidFill>
                  <a:srgbClr val="00B050"/>
                </a:solidFill>
                <a:latin typeface="Inter Bold" pitchFamily="34" charset="0"/>
                <a:ea typeface="Inter Bold" pitchFamily="34" charset="-122"/>
                <a:cs typeface="+mj-cs"/>
              </a:rPr>
              <a:t>سعد بن بكر</a:t>
            </a:r>
            <a:endParaRPr lang="en-US" sz="2400" dirty="0">
              <a:solidFill>
                <a:srgbClr val="00B050"/>
              </a:solidFill>
              <a:cs typeface="+mj-cs"/>
            </a:endParaRPr>
          </a:p>
        </p:txBody>
      </p:sp>
      <p:sp>
        <p:nvSpPr>
          <p:cNvPr id="47" name="Text 44"/>
          <p:cNvSpPr/>
          <p:nvPr/>
        </p:nvSpPr>
        <p:spPr>
          <a:xfrm>
            <a:off x="7558207" y="7633811"/>
            <a:ext cx="6568559" cy="158591"/>
          </a:xfrm>
          <a:prstGeom prst="rect">
            <a:avLst/>
          </a:prstGeom>
          <a:noFill/>
          <a:ln/>
        </p:spPr>
        <p:txBody>
          <a:bodyPr wrap="none" lIns="0" tIns="0" rIns="0" bIns="0" rtlCol="0" anchor="t"/>
          <a:lstStyle/>
          <a:p>
            <a:pPr marL="0" indent="0" algn="r" rtl="1">
              <a:lnSpc>
                <a:spcPts val="1250"/>
              </a:lnSpc>
              <a:buNone/>
            </a:pPr>
            <a:r>
              <a:rPr lang="en-US" dirty="0">
                <a:solidFill>
                  <a:srgbClr val="272525"/>
                </a:solidFill>
                <a:latin typeface="Inter" pitchFamily="34" charset="0"/>
                <a:ea typeface="Inter" pitchFamily="34" charset="-122"/>
                <a:cs typeface="+mj-cs"/>
              </a:rPr>
              <a:t>قبيلة مرضعة النبي ﷺ، لهجة فصيحة</a:t>
            </a:r>
            <a:endParaRPr lang="en-US" dirty="0">
              <a:cs typeface="+mj-cs"/>
            </a:endParaRPr>
          </a:p>
        </p:txBody>
      </p:sp>
      <p:sp>
        <p:nvSpPr>
          <p:cNvPr id="48" name="Shape 45"/>
          <p:cNvSpPr/>
          <p:nvPr/>
        </p:nvSpPr>
        <p:spPr>
          <a:xfrm>
            <a:off x="0" y="7939803"/>
            <a:ext cx="14630399" cy="317580"/>
          </a:xfrm>
          <a:prstGeom prst="roundRect">
            <a:avLst>
              <a:gd name="adj" fmla="val 9892"/>
            </a:avLst>
          </a:prstGeom>
          <a:solidFill>
            <a:srgbClr val="C7C9EA"/>
          </a:solidFill>
          <a:ln/>
        </p:spPr>
      </p:sp>
      <p:pic>
        <p:nvPicPr>
          <p:cNvPr id="49" name="Image 1" descr="preencoded.png"/>
          <p:cNvPicPr>
            <a:picLocks noChangeAspect="1"/>
          </p:cNvPicPr>
          <p:nvPr/>
        </p:nvPicPr>
        <p:blipFill>
          <a:blip r:embed="rId4"/>
          <a:stretch>
            <a:fillRect/>
          </a:stretch>
        </p:blipFill>
        <p:spPr>
          <a:xfrm>
            <a:off x="496014" y="8281392"/>
            <a:ext cx="123944" cy="99179"/>
          </a:xfrm>
          <a:prstGeom prst="rect">
            <a:avLst/>
          </a:prstGeom>
        </p:spPr>
      </p:pic>
      <p:sp>
        <p:nvSpPr>
          <p:cNvPr id="50" name="Text 46"/>
          <p:cNvSpPr/>
          <p:nvPr/>
        </p:nvSpPr>
        <p:spPr>
          <a:xfrm>
            <a:off x="565246" y="8098791"/>
            <a:ext cx="13415248" cy="158591"/>
          </a:xfrm>
          <a:prstGeom prst="rect">
            <a:avLst/>
          </a:prstGeom>
          <a:noFill/>
          <a:ln/>
        </p:spPr>
        <p:txBody>
          <a:bodyPr wrap="none" lIns="0" tIns="0" rIns="0" bIns="0" rtlCol="0" anchor="t"/>
          <a:lstStyle/>
          <a:p>
            <a:pPr marL="0" indent="0" algn="r" rtl="1">
              <a:lnSpc>
                <a:spcPts val="1250"/>
              </a:lnSpc>
              <a:buNone/>
            </a:pPr>
            <a:r>
              <a:rPr lang="en-US" sz="750" b="1" dirty="0">
                <a:solidFill>
                  <a:srgbClr val="000000"/>
                </a:solidFill>
                <a:latin typeface="Inter" pitchFamily="34" charset="0"/>
                <a:ea typeface="Inter" pitchFamily="34" charset="-122"/>
                <a:cs typeface="Inter" pitchFamily="34" charset="-120"/>
              </a:rPr>
              <a:t>مثال توضيحي:</a:t>
            </a:r>
            <a:r>
              <a:rPr lang="en-US" sz="750" dirty="0">
                <a:solidFill>
                  <a:srgbClr val="000000"/>
                </a:solidFill>
                <a:latin typeface="Inter" pitchFamily="34" charset="0"/>
                <a:ea typeface="Inter" pitchFamily="34" charset="-122"/>
                <a:cs typeface="Inter" pitchFamily="34" charset="-120"/>
              </a:rPr>
              <a:t> كلمة "تبراة" في القرآن تعود إلى لهجة أزدية وتعني المغاصة التي يكثر فيها اللؤلؤ، وهو مثال على كيف احتفظ القرآن بالتنوع اللهجي.</a:t>
            </a:r>
            <a:endParaRPr lang="en-US" sz="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8229124" y="1658952"/>
            <a:ext cx="5607487" cy="620078"/>
          </a:xfrm>
          <a:prstGeom prst="rect">
            <a:avLst/>
          </a:prstGeom>
          <a:noFill/>
          <a:ln/>
        </p:spPr>
        <p:txBody>
          <a:bodyPr wrap="none" lIns="0" tIns="0" rIns="0" bIns="0" rtlCol="0" anchor="t"/>
          <a:lstStyle/>
          <a:p>
            <a:pPr marL="0" indent="0" algn="r" rtl="1">
              <a:lnSpc>
                <a:spcPts val="4850"/>
              </a:lnSpc>
              <a:buNone/>
            </a:pPr>
            <a:r>
              <a:rPr lang="en-US" sz="3900" b="1" dirty="0">
                <a:solidFill>
                  <a:srgbClr val="FF0000"/>
                </a:solidFill>
                <a:latin typeface="Inter Bold" pitchFamily="34" charset="0"/>
                <a:ea typeface="Inter Bold" pitchFamily="34" charset="-122"/>
                <a:cs typeface="+mj-cs"/>
              </a:rPr>
              <a:t>أمثلة قرآنية على لغات القبائل</a:t>
            </a:r>
            <a:endParaRPr lang="en-US" sz="3900" dirty="0">
              <a:solidFill>
                <a:srgbClr val="FF0000"/>
              </a:solidFill>
              <a:cs typeface="+mj-cs"/>
            </a:endParaRPr>
          </a:p>
        </p:txBody>
      </p:sp>
      <p:sp>
        <p:nvSpPr>
          <p:cNvPr id="3" name="Text 1"/>
          <p:cNvSpPr/>
          <p:nvPr/>
        </p:nvSpPr>
        <p:spPr>
          <a:xfrm>
            <a:off x="11355705" y="3602355"/>
            <a:ext cx="2480905" cy="310158"/>
          </a:xfrm>
          <a:prstGeom prst="rect">
            <a:avLst/>
          </a:prstGeom>
          <a:noFill/>
          <a:ln/>
        </p:spPr>
        <p:txBody>
          <a:bodyPr wrap="none" lIns="0" tIns="0" rIns="0" bIns="0" rtlCol="0" anchor="t"/>
          <a:lstStyle/>
          <a:p>
            <a:pPr marL="0" indent="0" algn="r" rtl="1">
              <a:lnSpc>
                <a:spcPts val="2400"/>
              </a:lnSpc>
              <a:buNone/>
            </a:pPr>
            <a:r>
              <a:rPr lang="en-US" sz="2400" b="1" dirty="0">
                <a:solidFill>
                  <a:srgbClr val="00B050"/>
                </a:solidFill>
                <a:latin typeface="Inter Bold" pitchFamily="34" charset="0"/>
                <a:ea typeface="Inter Bold" pitchFamily="34" charset="-122"/>
                <a:cs typeface="+mj-cs"/>
              </a:rPr>
              <a:t>كلمة "تبراة"</a:t>
            </a:r>
            <a:endParaRPr lang="en-US" sz="2400" dirty="0">
              <a:solidFill>
                <a:srgbClr val="00B050"/>
              </a:solidFill>
              <a:cs typeface="+mj-cs"/>
            </a:endParaRPr>
          </a:p>
        </p:txBody>
      </p:sp>
      <p:sp>
        <p:nvSpPr>
          <p:cNvPr id="4" name="Text 2"/>
          <p:cNvSpPr/>
          <p:nvPr/>
        </p:nvSpPr>
        <p:spPr>
          <a:xfrm>
            <a:off x="9654421" y="4031575"/>
            <a:ext cx="4182189" cy="952619"/>
          </a:xfrm>
          <a:prstGeom prst="rect">
            <a:avLst/>
          </a:prstGeom>
          <a:noFill/>
          <a:ln/>
        </p:spPr>
        <p:txBody>
          <a:bodyPr wrap="square" lIns="0" tIns="0" rIns="0" bIns="0" rtlCol="0" anchor="t"/>
          <a:lstStyle/>
          <a:p>
            <a:pPr marL="0" indent="0" algn="r" rtl="1">
              <a:lnSpc>
                <a:spcPts val="2500"/>
              </a:lnSpc>
              <a:buNone/>
            </a:pPr>
            <a:r>
              <a:rPr lang="en-US" dirty="0">
                <a:solidFill>
                  <a:srgbClr val="272525"/>
                </a:solidFill>
                <a:latin typeface="Inter" pitchFamily="34" charset="0"/>
                <a:ea typeface="Inter" pitchFamily="34" charset="-122"/>
                <a:cs typeface="Inter" pitchFamily="34" charset="-120"/>
              </a:rPr>
              <a:t>في سورة الكهف (آية 44)، هذه اللفظة من لهجة أزد، وتشير إلى مكان غوص اللؤلؤ، مما يعكس بيئة القبيلة الساحلية</a:t>
            </a:r>
            <a:endParaRPr lang="en-US" dirty="0"/>
          </a:p>
        </p:txBody>
      </p:sp>
      <p:sp>
        <p:nvSpPr>
          <p:cNvPr id="5" name="Text 3"/>
          <p:cNvSpPr/>
          <p:nvPr/>
        </p:nvSpPr>
        <p:spPr>
          <a:xfrm>
            <a:off x="6925508" y="3602355"/>
            <a:ext cx="2480905" cy="310158"/>
          </a:xfrm>
          <a:prstGeom prst="rect">
            <a:avLst/>
          </a:prstGeom>
          <a:noFill/>
          <a:ln/>
        </p:spPr>
        <p:txBody>
          <a:bodyPr wrap="none" lIns="0" tIns="0" rIns="0" bIns="0" rtlCol="0" anchor="t"/>
          <a:lstStyle/>
          <a:p>
            <a:pPr marL="0" indent="0" algn="r" rtl="1">
              <a:lnSpc>
                <a:spcPts val="2400"/>
              </a:lnSpc>
              <a:buNone/>
            </a:pPr>
            <a:r>
              <a:rPr lang="en-US" sz="2400" b="1" dirty="0">
                <a:solidFill>
                  <a:srgbClr val="00B050"/>
                </a:solidFill>
                <a:latin typeface="Inter Bold" pitchFamily="34" charset="0"/>
                <a:ea typeface="Inter Bold" pitchFamily="34" charset="-122"/>
                <a:cs typeface="+mj-cs"/>
              </a:rPr>
              <a:t>لفظ "الفرقان</a:t>
            </a:r>
            <a:r>
              <a:rPr lang="en-US" sz="1950" b="1" dirty="0">
                <a:solidFill>
                  <a:srgbClr val="272525"/>
                </a:solidFill>
                <a:latin typeface="Inter Bold" pitchFamily="34" charset="0"/>
                <a:ea typeface="Inter Bold" pitchFamily="34" charset="-122"/>
                <a:cs typeface="Inter Bold" pitchFamily="34" charset="-120"/>
              </a:rPr>
              <a:t>"</a:t>
            </a:r>
            <a:endParaRPr lang="en-US" sz="1950" dirty="0"/>
          </a:p>
        </p:txBody>
      </p:sp>
      <p:sp>
        <p:nvSpPr>
          <p:cNvPr id="6" name="Text 4"/>
          <p:cNvSpPr/>
          <p:nvPr/>
        </p:nvSpPr>
        <p:spPr>
          <a:xfrm>
            <a:off x="5224105" y="4031575"/>
            <a:ext cx="4182308" cy="635079"/>
          </a:xfrm>
          <a:prstGeom prst="rect">
            <a:avLst/>
          </a:prstGeom>
          <a:noFill/>
          <a:ln/>
        </p:spPr>
        <p:txBody>
          <a:bodyPr wrap="square" lIns="0" tIns="0" rIns="0" bIns="0" rtlCol="0" anchor="t"/>
          <a:lstStyle/>
          <a:p>
            <a:pPr marL="0" indent="0" algn="r" rtl="1">
              <a:lnSpc>
                <a:spcPts val="2500"/>
              </a:lnSpc>
              <a:buNone/>
            </a:pPr>
            <a:r>
              <a:rPr lang="en-US" dirty="0">
                <a:solidFill>
                  <a:srgbClr val="272525"/>
                </a:solidFill>
                <a:latin typeface="Inter" pitchFamily="34" charset="0"/>
                <a:ea typeface="Inter" pitchFamily="34" charset="-122"/>
                <a:cs typeface="Inter" pitchFamily="34" charset="-120"/>
              </a:rPr>
              <a:t>تنوعت طريقة نطق هذه الكلمة بين القبائل، مما يظهر الاختلافات الصوتية الدقيقة في اللهجات العربية</a:t>
            </a:r>
            <a:endParaRPr lang="en-US" dirty="0"/>
          </a:p>
        </p:txBody>
      </p:sp>
      <p:sp>
        <p:nvSpPr>
          <p:cNvPr id="7" name="Text 5"/>
          <p:cNvSpPr/>
          <p:nvPr/>
        </p:nvSpPr>
        <p:spPr>
          <a:xfrm>
            <a:off x="2495193" y="3602355"/>
            <a:ext cx="2480905" cy="310158"/>
          </a:xfrm>
          <a:prstGeom prst="rect">
            <a:avLst/>
          </a:prstGeom>
          <a:noFill/>
          <a:ln/>
        </p:spPr>
        <p:txBody>
          <a:bodyPr wrap="none" lIns="0" tIns="0" rIns="0" bIns="0" rtlCol="0" anchor="t"/>
          <a:lstStyle/>
          <a:p>
            <a:pPr marL="0" indent="0" algn="r" rtl="1">
              <a:lnSpc>
                <a:spcPts val="2400"/>
              </a:lnSpc>
              <a:buNone/>
            </a:pPr>
            <a:r>
              <a:rPr lang="en-US" sz="1950" b="1" dirty="0">
                <a:solidFill>
                  <a:srgbClr val="272525"/>
                </a:solidFill>
                <a:latin typeface="Inter Bold" pitchFamily="34" charset="0"/>
                <a:ea typeface="Inter Bold" pitchFamily="34" charset="-122"/>
                <a:cs typeface="Inter Bold" pitchFamily="34" charset="-120"/>
              </a:rPr>
              <a:t>"</a:t>
            </a:r>
            <a:r>
              <a:rPr lang="en-US" sz="2400" b="1" dirty="0">
                <a:solidFill>
                  <a:srgbClr val="00B050"/>
                </a:solidFill>
                <a:latin typeface="Inter Bold" pitchFamily="34" charset="0"/>
                <a:ea typeface="Inter Bold" pitchFamily="34" charset="-122"/>
                <a:cs typeface="+mj-cs"/>
              </a:rPr>
              <a:t>المركب" و"المرسى"</a:t>
            </a:r>
            <a:endParaRPr lang="en-US" sz="2400" dirty="0">
              <a:solidFill>
                <a:srgbClr val="00B050"/>
              </a:solidFill>
              <a:cs typeface="+mj-cs"/>
            </a:endParaRPr>
          </a:p>
        </p:txBody>
      </p:sp>
      <p:sp>
        <p:nvSpPr>
          <p:cNvPr id="8" name="Text 6"/>
          <p:cNvSpPr/>
          <p:nvPr/>
        </p:nvSpPr>
        <p:spPr>
          <a:xfrm>
            <a:off x="793790" y="4031575"/>
            <a:ext cx="4182308" cy="635079"/>
          </a:xfrm>
          <a:prstGeom prst="rect">
            <a:avLst/>
          </a:prstGeom>
          <a:noFill/>
          <a:ln/>
        </p:spPr>
        <p:txBody>
          <a:bodyPr wrap="square" lIns="0" tIns="0" rIns="0" bIns="0" rtlCol="0" anchor="t"/>
          <a:lstStyle/>
          <a:p>
            <a:pPr marL="0" indent="0" algn="r" rtl="1">
              <a:lnSpc>
                <a:spcPts val="2500"/>
              </a:lnSpc>
              <a:buNone/>
            </a:pPr>
            <a:r>
              <a:rPr lang="en-US" dirty="0">
                <a:solidFill>
                  <a:srgbClr val="272525"/>
                </a:solidFill>
                <a:latin typeface="Inter" pitchFamily="34" charset="0"/>
                <a:ea typeface="Inter" pitchFamily="34" charset="-122"/>
                <a:cs typeface="Inter" pitchFamily="34" charset="-120"/>
              </a:rPr>
              <a:t>استخدمت القبائل المختلفة أشكالاً متنوعة من هذه الألفاظ البحرية، كل حسب لهجته وبيئته</a:t>
            </a:r>
            <a:endParaRPr lang="en-US" dirty="0"/>
          </a:p>
        </p:txBody>
      </p:sp>
      <p:sp>
        <p:nvSpPr>
          <p:cNvPr id="9" name="Text 7"/>
          <p:cNvSpPr/>
          <p:nvPr/>
        </p:nvSpPr>
        <p:spPr>
          <a:xfrm>
            <a:off x="793790" y="6121833"/>
            <a:ext cx="13042821" cy="635079"/>
          </a:xfrm>
          <a:prstGeom prst="rect">
            <a:avLst/>
          </a:prstGeom>
          <a:noFill/>
          <a:ln/>
        </p:spPr>
        <p:txBody>
          <a:bodyPr wrap="square" lIns="0" tIns="0" rIns="0" bIns="0" rtlCol="0" anchor="t"/>
          <a:lstStyle/>
          <a:p>
            <a:pPr marL="342900" indent="-342900" algn="r" rtl="1">
              <a:lnSpc>
                <a:spcPts val="2500"/>
              </a:lnSpc>
              <a:buFont typeface="Wingdings" panose="05000000000000000000" pitchFamily="2" charset="2"/>
              <a:buChar char="v"/>
            </a:pPr>
            <a:r>
              <a:rPr lang="en-US" sz="2000" dirty="0">
                <a:solidFill>
                  <a:srgbClr val="272525"/>
                </a:solidFill>
                <a:latin typeface="Inter" pitchFamily="34" charset="0"/>
                <a:ea typeface="Inter" pitchFamily="34" charset="-122"/>
                <a:cs typeface="Inter" pitchFamily="34" charset="-120"/>
              </a:rPr>
              <a:t>يفسر الإمام أبو عبيد هذه الفروق اللغوية بدقة، موضحاً كيف أن فهم اللهجة الأصلية يكشف عن معانٍ أعمق في النص القرآني. هذا التنوع ليس عشوائياً، بل هو جزء من الإعجاز اللغوي للقرآن الذي خاطب العرب جميعاً بما يفهمون.</a:t>
            </a:r>
            <a:endParaRPr lang="en-US" sz="2000" dirty="0"/>
          </a:p>
        </p:txBody>
      </p:sp>
      <p:sp>
        <p:nvSpPr>
          <p:cNvPr id="10" name="Rectangle à coins arrondis 9"/>
          <p:cNvSpPr/>
          <p:nvPr/>
        </p:nvSpPr>
        <p:spPr>
          <a:xfrm>
            <a:off x="12786102" y="7733654"/>
            <a:ext cx="1844298" cy="3874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212657"/>
          </a:xfrm>
          <a:prstGeom prst="rect">
            <a:avLst/>
          </a:prstGeom>
        </p:spPr>
      </p:pic>
      <p:sp>
        <p:nvSpPr>
          <p:cNvPr id="3" name="Text 0"/>
          <p:cNvSpPr/>
          <p:nvPr/>
        </p:nvSpPr>
        <p:spPr>
          <a:xfrm>
            <a:off x="8190071" y="2701171"/>
            <a:ext cx="5732264" cy="553164"/>
          </a:xfrm>
          <a:prstGeom prst="rect">
            <a:avLst/>
          </a:prstGeom>
          <a:noFill/>
          <a:ln/>
        </p:spPr>
        <p:txBody>
          <a:bodyPr wrap="none" lIns="0" tIns="0" rIns="0" bIns="0" rtlCol="0" anchor="t"/>
          <a:lstStyle/>
          <a:p>
            <a:pPr marL="0" indent="0" algn="r" rtl="1">
              <a:lnSpc>
                <a:spcPts val="4350"/>
              </a:lnSpc>
              <a:buNone/>
            </a:pPr>
            <a:r>
              <a:rPr lang="en-US" sz="3450" b="1" dirty="0">
                <a:solidFill>
                  <a:srgbClr val="FF0000"/>
                </a:solidFill>
                <a:latin typeface="Inter Bold" pitchFamily="34" charset="0"/>
                <a:ea typeface="Inter Bold" pitchFamily="34" charset="-122"/>
              </a:rPr>
              <a:t>أثر الكتاب في علوم اللغة والتفسير</a:t>
            </a:r>
            <a:endParaRPr lang="en-US" sz="3450" dirty="0">
              <a:solidFill>
                <a:srgbClr val="FF0000"/>
              </a:solidFill>
            </a:endParaRPr>
          </a:p>
        </p:txBody>
      </p:sp>
      <p:sp>
        <p:nvSpPr>
          <p:cNvPr id="4" name="Text 1"/>
          <p:cNvSpPr/>
          <p:nvPr/>
        </p:nvSpPr>
        <p:spPr>
          <a:xfrm>
            <a:off x="708065" y="3519845"/>
            <a:ext cx="13214271" cy="283250"/>
          </a:xfrm>
          <a:prstGeom prst="rect">
            <a:avLst/>
          </a:prstGeom>
          <a:noFill/>
          <a:ln/>
        </p:spPr>
        <p:txBody>
          <a:bodyPr wrap="none" lIns="0" tIns="0" rIns="0" bIns="0" rtlCol="0" anchor="t"/>
          <a:lstStyle/>
          <a:p>
            <a:pPr marL="0" indent="0" algn="r" rtl="1">
              <a:lnSpc>
                <a:spcPts val="2200"/>
              </a:lnSpc>
              <a:buNone/>
            </a:pPr>
            <a:r>
              <a:rPr lang="en-US" dirty="0">
                <a:solidFill>
                  <a:srgbClr val="272525"/>
                </a:solidFill>
                <a:latin typeface="Inter" pitchFamily="34" charset="0"/>
                <a:ea typeface="Inter" pitchFamily="34" charset="-122"/>
                <a:cs typeface="+mj-cs"/>
              </a:rPr>
              <a:t>ترك كتاب الإمام أبي عبيد بصمة عميقة في مسيرة الدراسات القرآنية واللغوية، فقد أسس منهجاً علمياً جديداً في دراسة النص القرآني من منظور لغوي قبلي</a:t>
            </a:r>
            <a:r>
              <a:rPr lang="en-US" sz="1350" dirty="0">
                <a:solidFill>
                  <a:srgbClr val="272525"/>
                </a:solidFill>
                <a:latin typeface="Inter" pitchFamily="34" charset="0"/>
                <a:ea typeface="Inter" pitchFamily="34" charset="-122"/>
                <a:cs typeface="Inter" pitchFamily="34" charset="-120"/>
              </a:rPr>
              <a:t>.</a:t>
            </a:r>
            <a:endParaRPr lang="en-US" sz="1350" dirty="0"/>
          </a:p>
        </p:txBody>
      </p:sp>
      <p:pic>
        <p:nvPicPr>
          <p:cNvPr id="5" name="Image 1" descr="preencoded.png"/>
          <p:cNvPicPr>
            <a:picLocks noChangeAspect="1"/>
          </p:cNvPicPr>
          <p:nvPr/>
        </p:nvPicPr>
        <p:blipFill>
          <a:blip r:embed="rId4"/>
          <a:stretch>
            <a:fillRect/>
          </a:stretch>
        </p:blipFill>
        <p:spPr>
          <a:xfrm>
            <a:off x="7315200" y="4002167"/>
            <a:ext cx="6607135" cy="708065"/>
          </a:xfrm>
          <a:prstGeom prst="rect">
            <a:avLst/>
          </a:prstGeom>
        </p:spPr>
      </p:pic>
      <p:sp>
        <p:nvSpPr>
          <p:cNvPr id="6" name="Text 2"/>
          <p:cNvSpPr/>
          <p:nvPr/>
        </p:nvSpPr>
        <p:spPr>
          <a:xfrm>
            <a:off x="11532751" y="4887158"/>
            <a:ext cx="2212658" cy="276463"/>
          </a:xfrm>
          <a:prstGeom prst="rect">
            <a:avLst/>
          </a:prstGeom>
          <a:noFill/>
          <a:ln/>
        </p:spPr>
        <p:txBody>
          <a:bodyPr wrap="none" lIns="0" tIns="0" rIns="0" bIns="0" rtlCol="0" anchor="t"/>
          <a:lstStyle/>
          <a:p>
            <a:pPr marL="0" indent="0" algn="r" rtl="1">
              <a:lnSpc>
                <a:spcPts val="2150"/>
              </a:lnSpc>
              <a:buNone/>
            </a:pPr>
            <a:r>
              <a:rPr lang="en-US" sz="2400" b="1" dirty="0">
                <a:solidFill>
                  <a:srgbClr val="00B050"/>
                </a:solidFill>
                <a:latin typeface="Inter Bold" pitchFamily="34" charset="0"/>
                <a:ea typeface="Inter Bold" pitchFamily="34" charset="-122"/>
                <a:cs typeface="+mj-cs"/>
              </a:rPr>
              <a:t>آفاق جديدة</a:t>
            </a:r>
            <a:endParaRPr lang="en-US" sz="2400" dirty="0">
              <a:solidFill>
                <a:srgbClr val="00B050"/>
              </a:solidFill>
              <a:cs typeface="+mj-cs"/>
            </a:endParaRPr>
          </a:p>
        </p:txBody>
      </p:sp>
      <p:sp>
        <p:nvSpPr>
          <p:cNvPr id="7" name="Text 3"/>
          <p:cNvSpPr/>
          <p:nvPr/>
        </p:nvSpPr>
        <p:spPr>
          <a:xfrm>
            <a:off x="7492127" y="5269825"/>
            <a:ext cx="6253282" cy="283250"/>
          </a:xfrm>
          <a:prstGeom prst="rect">
            <a:avLst/>
          </a:prstGeom>
          <a:noFill/>
          <a:ln/>
        </p:spPr>
        <p:txBody>
          <a:bodyPr wrap="none" lIns="0" tIns="0" rIns="0" bIns="0" rtlCol="0" anchor="t"/>
          <a:lstStyle/>
          <a:p>
            <a:pPr marL="0" indent="0" algn="r" rtl="1">
              <a:lnSpc>
                <a:spcPts val="2200"/>
              </a:lnSpc>
              <a:buNone/>
            </a:pPr>
            <a:r>
              <a:rPr lang="en-US" dirty="0">
                <a:solidFill>
                  <a:srgbClr val="272525"/>
                </a:solidFill>
                <a:latin typeface="Inter" pitchFamily="34" charset="0"/>
                <a:ea typeface="Inter" pitchFamily="34" charset="-122"/>
                <a:cs typeface="+mj-cs"/>
              </a:rPr>
              <a:t>فتح أبواباً واسعة لفهم التنوع اللغوي في القرآن كظاهرة إعجازية تستحق الدراسة المعمقة</a:t>
            </a:r>
            <a:endParaRPr lang="en-US" dirty="0">
              <a:cs typeface="+mj-cs"/>
            </a:endParaRPr>
          </a:p>
        </p:txBody>
      </p:sp>
      <p:pic>
        <p:nvPicPr>
          <p:cNvPr id="8" name="Image 2" descr="preencoded.png"/>
          <p:cNvPicPr>
            <a:picLocks noChangeAspect="1"/>
          </p:cNvPicPr>
          <p:nvPr/>
        </p:nvPicPr>
        <p:blipFill>
          <a:blip r:embed="rId5"/>
          <a:stretch>
            <a:fillRect/>
          </a:stretch>
        </p:blipFill>
        <p:spPr>
          <a:xfrm>
            <a:off x="708065" y="4002167"/>
            <a:ext cx="6607135" cy="708065"/>
          </a:xfrm>
          <a:prstGeom prst="rect">
            <a:avLst/>
          </a:prstGeom>
        </p:spPr>
      </p:pic>
      <p:sp>
        <p:nvSpPr>
          <p:cNvPr id="9" name="Text 4"/>
          <p:cNvSpPr/>
          <p:nvPr/>
        </p:nvSpPr>
        <p:spPr>
          <a:xfrm>
            <a:off x="4925616" y="4887158"/>
            <a:ext cx="2212658" cy="276463"/>
          </a:xfrm>
          <a:prstGeom prst="rect">
            <a:avLst/>
          </a:prstGeom>
          <a:noFill/>
          <a:ln/>
        </p:spPr>
        <p:txBody>
          <a:bodyPr wrap="none" lIns="0" tIns="0" rIns="0" bIns="0" rtlCol="0" anchor="t"/>
          <a:lstStyle/>
          <a:p>
            <a:pPr marL="0" indent="0" algn="r" rtl="1">
              <a:lnSpc>
                <a:spcPts val="2150"/>
              </a:lnSpc>
              <a:buNone/>
            </a:pPr>
            <a:r>
              <a:rPr lang="en-US" sz="2400" b="1" dirty="0">
                <a:solidFill>
                  <a:srgbClr val="00B050"/>
                </a:solidFill>
                <a:latin typeface="Inter Bold" pitchFamily="34" charset="0"/>
                <a:ea typeface="Inter Bold" pitchFamily="34" charset="-122"/>
                <a:cs typeface="+mj-cs"/>
              </a:rPr>
              <a:t>مفتاح التفسير</a:t>
            </a:r>
            <a:endParaRPr lang="en-US" sz="2400" dirty="0">
              <a:solidFill>
                <a:srgbClr val="00B050"/>
              </a:solidFill>
              <a:cs typeface="+mj-cs"/>
            </a:endParaRPr>
          </a:p>
        </p:txBody>
      </p:sp>
      <p:sp>
        <p:nvSpPr>
          <p:cNvPr id="10" name="Text 5"/>
          <p:cNvSpPr/>
          <p:nvPr/>
        </p:nvSpPr>
        <p:spPr>
          <a:xfrm>
            <a:off x="884992" y="5269825"/>
            <a:ext cx="6253282" cy="566499"/>
          </a:xfrm>
          <a:prstGeom prst="rect">
            <a:avLst/>
          </a:prstGeom>
          <a:noFill/>
          <a:ln/>
        </p:spPr>
        <p:txBody>
          <a:bodyPr wrap="square" lIns="0" tIns="0" rIns="0" bIns="0" rtlCol="0" anchor="t"/>
          <a:lstStyle/>
          <a:p>
            <a:pPr marL="0" indent="0" algn="r" rtl="1">
              <a:lnSpc>
                <a:spcPts val="2200"/>
              </a:lnSpc>
              <a:buNone/>
            </a:pPr>
            <a:r>
              <a:rPr lang="en-US" dirty="0">
                <a:solidFill>
                  <a:srgbClr val="272525"/>
                </a:solidFill>
                <a:latin typeface="Inter" pitchFamily="34" charset="0"/>
                <a:ea typeface="Inter" pitchFamily="34" charset="-122"/>
                <a:cs typeface="+mj-cs"/>
              </a:rPr>
              <a:t>ساعد المفسرين على حل إشكالات الكلمات الغامضة أو متعددة المعاني من خلال ردها إلى أصولها القبلية</a:t>
            </a:r>
            <a:endParaRPr lang="en-US" dirty="0">
              <a:cs typeface="+mj-cs"/>
            </a:endParaRPr>
          </a:p>
        </p:txBody>
      </p:sp>
      <p:pic>
        <p:nvPicPr>
          <p:cNvPr id="11" name="Image 3" descr="preencoded.png"/>
          <p:cNvPicPr>
            <a:picLocks noChangeAspect="1"/>
          </p:cNvPicPr>
          <p:nvPr/>
        </p:nvPicPr>
        <p:blipFill>
          <a:blip r:embed="rId6"/>
          <a:stretch>
            <a:fillRect/>
          </a:stretch>
        </p:blipFill>
        <p:spPr>
          <a:xfrm>
            <a:off x="7315200" y="6013252"/>
            <a:ext cx="6607135" cy="708065"/>
          </a:xfrm>
          <a:prstGeom prst="rect">
            <a:avLst/>
          </a:prstGeom>
        </p:spPr>
      </p:pic>
      <p:sp>
        <p:nvSpPr>
          <p:cNvPr id="12" name="Text 6"/>
          <p:cNvSpPr/>
          <p:nvPr/>
        </p:nvSpPr>
        <p:spPr>
          <a:xfrm>
            <a:off x="11532751" y="6898243"/>
            <a:ext cx="2212658" cy="276463"/>
          </a:xfrm>
          <a:prstGeom prst="rect">
            <a:avLst/>
          </a:prstGeom>
          <a:noFill/>
          <a:ln/>
        </p:spPr>
        <p:txBody>
          <a:bodyPr wrap="none" lIns="0" tIns="0" rIns="0" bIns="0" rtlCol="0" anchor="t"/>
          <a:lstStyle/>
          <a:p>
            <a:pPr marL="0" indent="0" algn="r" rtl="1">
              <a:lnSpc>
                <a:spcPts val="2150"/>
              </a:lnSpc>
              <a:buNone/>
            </a:pPr>
            <a:r>
              <a:rPr lang="en-US" sz="2400" b="1" dirty="0">
                <a:solidFill>
                  <a:srgbClr val="00B050"/>
                </a:solidFill>
                <a:latin typeface="Inter Bold" pitchFamily="34" charset="0"/>
                <a:ea typeface="Inter Bold" pitchFamily="34" charset="-122"/>
                <a:cs typeface="+mj-cs"/>
              </a:rPr>
              <a:t>البحث الحديث</a:t>
            </a:r>
            <a:endParaRPr lang="en-US" sz="2400" dirty="0">
              <a:solidFill>
                <a:srgbClr val="00B050"/>
              </a:solidFill>
              <a:cs typeface="+mj-cs"/>
            </a:endParaRPr>
          </a:p>
        </p:txBody>
      </p:sp>
      <p:sp>
        <p:nvSpPr>
          <p:cNvPr id="13" name="Text 7"/>
          <p:cNvSpPr/>
          <p:nvPr/>
        </p:nvSpPr>
        <p:spPr>
          <a:xfrm>
            <a:off x="7492127" y="7280910"/>
            <a:ext cx="6253282" cy="283250"/>
          </a:xfrm>
          <a:prstGeom prst="rect">
            <a:avLst/>
          </a:prstGeom>
          <a:noFill/>
          <a:ln/>
        </p:spPr>
        <p:txBody>
          <a:bodyPr wrap="none" lIns="0" tIns="0" rIns="0" bIns="0" rtlCol="0" anchor="t"/>
          <a:lstStyle/>
          <a:p>
            <a:pPr marL="0" indent="0" algn="r" rtl="1">
              <a:lnSpc>
                <a:spcPts val="2200"/>
              </a:lnSpc>
              <a:buNone/>
            </a:pPr>
            <a:r>
              <a:rPr lang="en-US" dirty="0">
                <a:solidFill>
                  <a:srgbClr val="272525"/>
                </a:solidFill>
                <a:latin typeface="Inter" pitchFamily="34" charset="0"/>
                <a:ea typeface="Inter" pitchFamily="34" charset="-122"/>
                <a:cs typeface="+mj-cs"/>
              </a:rPr>
              <a:t>أثر بشكل كبير في الدراسات اللغوية المعاصرة حول اللهجات العربية القديمة وتطورها</a:t>
            </a:r>
            <a:endParaRPr lang="en-US" dirty="0">
              <a:cs typeface="+mj-cs"/>
            </a:endParaRPr>
          </a:p>
        </p:txBody>
      </p:sp>
      <p:pic>
        <p:nvPicPr>
          <p:cNvPr id="14" name="Image 4" descr="preencoded.png"/>
          <p:cNvPicPr>
            <a:picLocks noChangeAspect="1"/>
          </p:cNvPicPr>
          <p:nvPr/>
        </p:nvPicPr>
        <p:blipFill>
          <a:blip r:embed="rId7"/>
          <a:stretch>
            <a:fillRect/>
          </a:stretch>
        </p:blipFill>
        <p:spPr>
          <a:xfrm>
            <a:off x="708065" y="6013252"/>
            <a:ext cx="6607135" cy="708065"/>
          </a:xfrm>
          <a:prstGeom prst="rect">
            <a:avLst/>
          </a:prstGeom>
        </p:spPr>
      </p:pic>
      <p:sp>
        <p:nvSpPr>
          <p:cNvPr id="15" name="Text 8"/>
          <p:cNvSpPr/>
          <p:nvPr/>
        </p:nvSpPr>
        <p:spPr>
          <a:xfrm>
            <a:off x="4925616" y="6898243"/>
            <a:ext cx="2212658" cy="276463"/>
          </a:xfrm>
          <a:prstGeom prst="rect">
            <a:avLst/>
          </a:prstGeom>
          <a:noFill/>
          <a:ln/>
        </p:spPr>
        <p:txBody>
          <a:bodyPr wrap="none" lIns="0" tIns="0" rIns="0" bIns="0" rtlCol="0" anchor="t"/>
          <a:lstStyle/>
          <a:p>
            <a:pPr marL="0" indent="0" algn="r" rtl="1">
              <a:lnSpc>
                <a:spcPts val="2150"/>
              </a:lnSpc>
              <a:buNone/>
            </a:pPr>
            <a:r>
              <a:rPr lang="en-US" sz="2400" b="1" dirty="0">
                <a:solidFill>
                  <a:srgbClr val="00B050"/>
                </a:solidFill>
                <a:latin typeface="Inter Bold" pitchFamily="34" charset="0"/>
                <a:ea typeface="Inter Bold" pitchFamily="34" charset="-122"/>
                <a:cs typeface="+mj-cs"/>
              </a:rPr>
              <a:t>علم القراءات</a:t>
            </a:r>
            <a:endParaRPr lang="en-US" sz="2400" dirty="0">
              <a:solidFill>
                <a:srgbClr val="00B050"/>
              </a:solidFill>
              <a:cs typeface="+mj-cs"/>
            </a:endParaRPr>
          </a:p>
        </p:txBody>
      </p:sp>
      <p:sp>
        <p:nvSpPr>
          <p:cNvPr id="16" name="Text 9"/>
          <p:cNvSpPr/>
          <p:nvPr/>
        </p:nvSpPr>
        <p:spPr>
          <a:xfrm>
            <a:off x="884992" y="7280910"/>
            <a:ext cx="6253282" cy="283250"/>
          </a:xfrm>
          <a:prstGeom prst="rect">
            <a:avLst/>
          </a:prstGeom>
          <a:noFill/>
          <a:ln/>
        </p:spPr>
        <p:txBody>
          <a:bodyPr wrap="none" lIns="0" tIns="0" rIns="0" bIns="0" rtlCol="0" anchor="t"/>
          <a:lstStyle/>
          <a:p>
            <a:pPr marL="0" indent="0" algn="r" rtl="1">
              <a:lnSpc>
                <a:spcPts val="2200"/>
              </a:lnSpc>
              <a:buNone/>
            </a:pPr>
            <a:r>
              <a:rPr lang="en-US" dirty="0">
                <a:solidFill>
                  <a:srgbClr val="272525"/>
                </a:solidFill>
                <a:latin typeface="Inter" pitchFamily="34" charset="0"/>
                <a:ea typeface="Inter" pitchFamily="34" charset="-122"/>
                <a:cs typeface="+mj-cs"/>
              </a:rPr>
              <a:t>ربط بشكل علمي بين اختلاف القراءات القرآنية واللهجات القبلية، مما عزز فهم هذا العلم</a:t>
            </a:r>
            <a:endParaRPr lang="en-US" dirty="0">
              <a:cs typeface="+mj-cs"/>
            </a:endParaRPr>
          </a:p>
        </p:txBody>
      </p:sp>
      <p:sp>
        <p:nvSpPr>
          <p:cNvPr id="17" name="Rectangle à coins arrondis 16"/>
          <p:cNvSpPr/>
          <p:nvPr/>
        </p:nvSpPr>
        <p:spPr>
          <a:xfrm>
            <a:off x="12739607" y="7749153"/>
            <a:ext cx="1890793" cy="4339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8874800" y="752713"/>
            <a:ext cx="4961811" cy="620078"/>
          </a:xfrm>
          <a:prstGeom prst="rect">
            <a:avLst/>
          </a:prstGeom>
          <a:noFill/>
          <a:ln/>
        </p:spPr>
        <p:txBody>
          <a:bodyPr wrap="none" lIns="0" tIns="0" rIns="0" bIns="0" rtlCol="0" anchor="t"/>
          <a:lstStyle/>
          <a:p>
            <a:pPr marL="0" indent="0" algn="r" rtl="1">
              <a:lnSpc>
                <a:spcPts val="4850"/>
              </a:lnSpc>
              <a:buNone/>
            </a:pPr>
            <a:r>
              <a:rPr lang="en-US" sz="3900" b="1" dirty="0">
                <a:solidFill>
                  <a:srgbClr val="FF0000"/>
                </a:solidFill>
                <a:latin typeface="Inter Bold" pitchFamily="34" charset="0"/>
                <a:ea typeface="Inter Bold" pitchFamily="34" charset="-122"/>
                <a:cs typeface="+mj-cs"/>
              </a:rPr>
              <a:t>مقارنة مع مفسرين آخرين</a:t>
            </a:r>
            <a:endParaRPr lang="en-US" sz="3900" dirty="0">
              <a:solidFill>
                <a:srgbClr val="FF0000"/>
              </a:solidFill>
              <a:cs typeface="+mj-cs"/>
            </a:endParaRPr>
          </a:p>
        </p:txBody>
      </p:sp>
      <p:pic>
        <p:nvPicPr>
          <p:cNvPr id="3" name="Image 0" descr="preencoded.png"/>
          <p:cNvPicPr>
            <a:picLocks noChangeAspect="1"/>
          </p:cNvPicPr>
          <p:nvPr/>
        </p:nvPicPr>
        <p:blipFill>
          <a:blip r:embed="rId3"/>
          <a:stretch>
            <a:fillRect/>
          </a:stretch>
        </p:blipFill>
        <p:spPr>
          <a:xfrm>
            <a:off x="793790" y="1893689"/>
            <a:ext cx="4250293" cy="4250293"/>
          </a:xfrm>
          <a:prstGeom prst="rect">
            <a:avLst/>
          </a:prstGeom>
        </p:spPr>
      </p:pic>
      <p:sp>
        <p:nvSpPr>
          <p:cNvPr id="4" name="Text 1"/>
          <p:cNvSpPr/>
          <p:nvPr/>
        </p:nvSpPr>
        <p:spPr>
          <a:xfrm>
            <a:off x="5535811" y="1849041"/>
            <a:ext cx="8308300" cy="635079"/>
          </a:xfrm>
          <a:prstGeom prst="rect">
            <a:avLst/>
          </a:prstGeom>
          <a:noFill/>
          <a:ln/>
        </p:spPr>
        <p:txBody>
          <a:bodyPr wrap="square" lIns="0" tIns="0" rIns="0" bIns="0" rtlCol="0" anchor="t"/>
          <a:lstStyle/>
          <a:p>
            <a:pPr marL="0" indent="0" algn="r" rtl="1">
              <a:lnSpc>
                <a:spcPts val="2500"/>
              </a:lnSpc>
              <a:buNone/>
            </a:pPr>
            <a:r>
              <a:rPr lang="en-US" dirty="0">
                <a:solidFill>
                  <a:srgbClr val="272525"/>
                </a:solidFill>
                <a:latin typeface="Inter" pitchFamily="34" charset="0"/>
                <a:ea typeface="Inter" pitchFamily="34" charset="-122"/>
                <a:cs typeface="Inter" pitchFamily="34" charset="-120"/>
              </a:rPr>
              <a:t>تميز الإمام أبو عبيد بمنهجه الفريد في دراسة لغات القبائل، وقد برز هذا التميز عند مقارنته بمعاصريه ومن جاء بعده من العلماء.</a:t>
            </a:r>
            <a:endParaRPr lang="en-US" dirty="0"/>
          </a:p>
        </p:txBody>
      </p:sp>
      <p:sp>
        <p:nvSpPr>
          <p:cNvPr id="5" name="Shape 2"/>
          <p:cNvSpPr/>
          <p:nvPr/>
        </p:nvSpPr>
        <p:spPr>
          <a:xfrm>
            <a:off x="9789200" y="2707362"/>
            <a:ext cx="4054912" cy="1903571"/>
          </a:xfrm>
          <a:prstGeom prst="roundRect">
            <a:avLst>
              <a:gd name="adj" fmla="val 5764"/>
            </a:avLst>
          </a:prstGeom>
          <a:solidFill>
            <a:srgbClr val="FFFFFF"/>
          </a:solidFill>
          <a:ln w="22860">
            <a:solidFill>
              <a:srgbClr val="C0C1D7"/>
            </a:solidFill>
            <a:prstDash val="solid"/>
          </a:ln>
        </p:spPr>
      </p:sp>
      <p:sp>
        <p:nvSpPr>
          <p:cNvPr id="6" name="Shape 3"/>
          <p:cNvSpPr/>
          <p:nvPr/>
        </p:nvSpPr>
        <p:spPr>
          <a:xfrm>
            <a:off x="13775531" y="2707362"/>
            <a:ext cx="91440" cy="1903571"/>
          </a:xfrm>
          <a:prstGeom prst="roundRect">
            <a:avLst>
              <a:gd name="adj" fmla="val 91163"/>
            </a:avLst>
          </a:prstGeom>
          <a:solidFill>
            <a:srgbClr val="4950BC"/>
          </a:solidFill>
          <a:ln/>
        </p:spPr>
      </p:sp>
      <p:sp>
        <p:nvSpPr>
          <p:cNvPr id="7" name="Text 4"/>
          <p:cNvSpPr/>
          <p:nvPr/>
        </p:nvSpPr>
        <p:spPr>
          <a:xfrm>
            <a:off x="11073408" y="2928580"/>
            <a:ext cx="2480905" cy="310158"/>
          </a:xfrm>
          <a:prstGeom prst="rect">
            <a:avLst/>
          </a:prstGeom>
          <a:noFill/>
          <a:ln/>
        </p:spPr>
        <p:txBody>
          <a:bodyPr wrap="none" lIns="0" tIns="0" rIns="0" bIns="0" rtlCol="0" anchor="t"/>
          <a:lstStyle/>
          <a:p>
            <a:pPr marL="0" indent="0" algn="r" rtl="1">
              <a:lnSpc>
                <a:spcPts val="2400"/>
              </a:lnSpc>
              <a:buNone/>
            </a:pPr>
            <a:r>
              <a:rPr lang="en-US" sz="2400" b="1" dirty="0">
                <a:solidFill>
                  <a:srgbClr val="00B050"/>
                </a:solidFill>
                <a:latin typeface="Inter Bold" pitchFamily="34" charset="0"/>
                <a:ea typeface="Inter Bold" pitchFamily="34" charset="-122"/>
                <a:cs typeface="+mj-cs"/>
              </a:rPr>
              <a:t>أبو حيان الغرناطي</a:t>
            </a:r>
            <a:endParaRPr lang="en-US" sz="2400" dirty="0">
              <a:solidFill>
                <a:srgbClr val="00B050"/>
              </a:solidFill>
              <a:cs typeface="+mj-cs"/>
            </a:endParaRPr>
          </a:p>
        </p:txBody>
      </p:sp>
      <p:sp>
        <p:nvSpPr>
          <p:cNvPr id="8" name="Text 5"/>
          <p:cNvSpPr/>
          <p:nvPr/>
        </p:nvSpPr>
        <p:spPr>
          <a:xfrm>
            <a:off x="10010418" y="3437096"/>
            <a:ext cx="3543895" cy="952619"/>
          </a:xfrm>
          <a:prstGeom prst="rect">
            <a:avLst/>
          </a:prstGeom>
          <a:noFill/>
          <a:ln/>
        </p:spPr>
        <p:txBody>
          <a:bodyPr wrap="square" lIns="0" tIns="0" rIns="0" bIns="0" rtlCol="0" anchor="t"/>
          <a:lstStyle/>
          <a:p>
            <a:pPr marL="0" indent="0" algn="r" rtl="1">
              <a:lnSpc>
                <a:spcPts val="2500"/>
              </a:lnSpc>
              <a:buNone/>
            </a:pPr>
            <a:r>
              <a:rPr lang="en-US" sz="1550" dirty="0">
                <a:solidFill>
                  <a:srgbClr val="272525"/>
                </a:solidFill>
                <a:latin typeface="Inter" pitchFamily="34" charset="0"/>
                <a:ea typeface="Inter" pitchFamily="34" charset="-122"/>
                <a:cs typeface="Inter" pitchFamily="34" charset="-120"/>
              </a:rPr>
              <a:t>اتبع نهجاً دقيقاً في تحديد القبائل واللغات بمنهجية علمية صارمة، متأثراً بعمل أبي عبيد ومطوراً له</a:t>
            </a:r>
            <a:endParaRPr lang="en-US" sz="1550" dirty="0"/>
          </a:p>
        </p:txBody>
      </p:sp>
      <p:sp>
        <p:nvSpPr>
          <p:cNvPr id="9" name="Shape 6"/>
          <p:cNvSpPr/>
          <p:nvPr/>
        </p:nvSpPr>
        <p:spPr>
          <a:xfrm>
            <a:off x="5535811" y="2707362"/>
            <a:ext cx="4055031" cy="1903571"/>
          </a:xfrm>
          <a:prstGeom prst="roundRect">
            <a:avLst>
              <a:gd name="adj" fmla="val 5764"/>
            </a:avLst>
          </a:prstGeom>
          <a:solidFill>
            <a:srgbClr val="FFFFFF"/>
          </a:solidFill>
          <a:ln w="22860">
            <a:solidFill>
              <a:srgbClr val="C0C1D7"/>
            </a:solidFill>
            <a:prstDash val="solid"/>
          </a:ln>
        </p:spPr>
      </p:sp>
      <p:sp>
        <p:nvSpPr>
          <p:cNvPr id="10" name="Shape 7"/>
          <p:cNvSpPr/>
          <p:nvPr/>
        </p:nvSpPr>
        <p:spPr>
          <a:xfrm>
            <a:off x="9522262" y="2707362"/>
            <a:ext cx="91440" cy="1903571"/>
          </a:xfrm>
          <a:prstGeom prst="roundRect">
            <a:avLst>
              <a:gd name="adj" fmla="val 91163"/>
            </a:avLst>
          </a:prstGeom>
          <a:solidFill>
            <a:srgbClr val="4950BC"/>
          </a:solidFill>
          <a:ln/>
        </p:spPr>
      </p:sp>
      <p:sp>
        <p:nvSpPr>
          <p:cNvPr id="11" name="Text 8"/>
          <p:cNvSpPr/>
          <p:nvPr/>
        </p:nvSpPr>
        <p:spPr>
          <a:xfrm>
            <a:off x="6820138" y="2928580"/>
            <a:ext cx="2480905" cy="310158"/>
          </a:xfrm>
          <a:prstGeom prst="rect">
            <a:avLst/>
          </a:prstGeom>
          <a:noFill/>
          <a:ln/>
        </p:spPr>
        <p:txBody>
          <a:bodyPr wrap="none" lIns="0" tIns="0" rIns="0" bIns="0" rtlCol="0" anchor="t"/>
          <a:lstStyle/>
          <a:p>
            <a:pPr marL="0" indent="0" algn="r" rtl="1">
              <a:lnSpc>
                <a:spcPts val="2400"/>
              </a:lnSpc>
              <a:buNone/>
            </a:pPr>
            <a:r>
              <a:rPr lang="en-US" sz="2400" b="1" dirty="0">
                <a:solidFill>
                  <a:srgbClr val="00B050"/>
                </a:solidFill>
                <a:latin typeface="Inter Bold" pitchFamily="34" charset="0"/>
                <a:ea typeface="Inter Bold" pitchFamily="34" charset="-122"/>
                <a:cs typeface="+mj-cs"/>
              </a:rPr>
              <a:t>ابن عطية الأندلسي</a:t>
            </a:r>
            <a:endParaRPr lang="en-US" sz="2400" dirty="0">
              <a:solidFill>
                <a:srgbClr val="00B050"/>
              </a:solidFill>
              <a:cs typeface="+mj-cs"/>
            </a:endParaRPr>
          </a:p>
        </p:txBody>
      </p:sp>
      <p:sp>
        <p:nvSpPr>
          <p:cNvPr id="12" name="Text 9"/>
          <p:cNvSpPr/>
          <p:nvPr/>
        </p:nvSpPr>
        <p:spPr>
          <a:xfrm>
            <a:off x="5757029" y="3437096"/>
            <a:ext cx="3544014" cy="952619"/>
          </a:xfrm>
          <a:prstGeom prst="rect">
            <a:avLst/>
          </a:prstGeom>
          <a:noFill/>
          <a:ln/>
        </p:spPr>
        <p:txBody>
          <a:bodyPr wrap="square" lIns="0" tIns="0" rIns="0" bIns="0" rtlCol="0" anchor="t"/>
          <a:lstStyle/>
          <a:p>
            <a:pPr marL="0" indent="0" algn="r" rtl="1">
              <a:lnSpc>
                <a:spcPts val="2500"/>
              </a:lnSpc>
              <a:buNone/>
            </a:pPr>
            <a:r>
              <a:rPr lang="en-US" dirty="0">
                <a:solidFill>
                  <a:srgbClr val="272525"/>
                </a:solidFill>
                <a:latin typeface="Inter" pitchFamily="34" charset="0"/>
                <a:ea typeface="Inter" pitchFamily="34" charset="-122"/>
                <a:cs typeface="+mj-cs"/>
              </a:rPr>
              <a:t>اكتفى بالتعميم في الإشارة إلى اللهجات دون تحديد قبلي دقيق، مما جعل منهجه أقل تفصيلاً</a:t>
            </a:r>
            <a:endParaRPr lang="en-US" dirty="0">
              <a:cs typeface="+mj-cs"/>
            </a:endParaRPr>
          </a:p>
        </p:txBody>
      </p:sp>
      <p:sp>
        <p:nvSpPr>
          <p:cNvPr id="13" name="Shape 10"/>
          <p:cNvSpPr/>
          <p:nvPr/>
        </p:nvSpPr>
        <p:spPr>
          <a:xfrm>
            <a:off x="9789200" y="4809292"/>
            <a:ext cx="4054912" cy="1903571"/>
          </a:xfrm>
          <a:prstGeom prst="roundRect">
            <a:avLst>
              <a:gd name="adj" fmla="val 5764"/>
            </a:avLst>
          </a:prstGeom>
          <a:solidFill>
            <a:srgbClr val="FFFFFF"/>
          </a:solidFill>
          <a:ln w="22860">
            <a:solidFill>
              <a:srgbClr val="C0C1D7"/>
            </a:solidFill>
            <a:prstDash val="solid"/>
          </a:ln>
        </p:spPr>
      </p:sp>
      <p:sp>
        <p:nvSpPr>
          <p:cNvPr id="14" name="Shape 11"/>
          <p:cNvSpPr/>
          <p:nvPr/>
        </p:nvSpPr>
        <p:spPr>
          <a:xfrm>
            <a:off x="13775531" y="4809292"/>
            <a:ext cx="91440" cy="1903571"/>
          </a:xfrm>
          <a:prstGeom prst="roundRect">
            <a:avLst>
              <a:gd name="adj" fmla="val 91163"/>
            </a:avLst>
          </a:prstGeom>
          <a:solidFill>
            <a:srgbClr val="4950BC"/>
          </a:solidFill>
          <a:ln/>
        </p:spPr>
      </p:sp>
      <p:sp>
        <p:nvSpPr>
          <p:cNvPr id="15" name="Text 12"/>
          <p:cNvSpPr/>
          <p:nvPr/>
        </p:nvSpPr>
        <p:spPr>
          <a:xfrm>
            <a:off x="11073408" y="5030510"/>
            <a:ext cx="2480905" cy="310158"/>
          </a:xfrm>
          <a:prstGeom prst="rect">
            <a:avLst/>
          </a:prstGeom>
          <a:noFill/>
          <a:ln/>
        </p:spPr>
        <p:txBody>
          <a:bodyPr wrap="none" lIns="0" tIns="0" rIns="0" bIns="0" rtlCol="0" anchor="t"/>
          <a:lstStyle/>
          <a:p>
            <a:pPr marL="0" indent="0" algn="r" rtl="1">
              <a:lnSpc>
                <a:spcPts val="2400"/>
              </a:lnSpc>
              <a:buNone/>
            </a:pPr>
            <a:r>
              <a:rPr lang="en-US" sz="2400" b="1" dirty="0">
                <a:solidFill>
                  <a:srgbClr val="00B050"/>
                </a:solidFill>
                <a:latin typeface="Inter Bold" pitchFamily="34" charset="0"/>
                <a:ea typeface="Inter Bold" pitchFamily="34" charset="-122"/>
                <a:cs typeface="+mj-cs"/>
              </a:rPr>
              <a:t>الإمام أبو عبيد</a:t>
            </a:r>
            <a:endParaRPr lang="en-US" sz="2400" dirty="0">
              <a:solidFill>
                <a:srgbClr val="00B050"/>
              </a:solidFill>
              <a:cs typeface="+mj-cs"/>
            </a:endParaRPr>
          </a:p>
        </p:txBody>
      </p:sp>
      <p:sp>
        <p:nvSpPr>
          <p:cNvPr id="16" name="Text 13"/>
          <p:cNvSpPr/>
          <p:nvPr/>
        </p:nvSpPr>
        <p:spPr>
          <a:xfrm>
            <a:off x="10010418" y="5539026"/>
            <a:ext cx="3543895" cy="952619"/>
          </a:xfrm>
          <a:prstGeom prst="rect">
            <a:avLst/>
          </a:prstGeom>
          <a:noFill/>
          <a:ln/>
        </p:spPr>
        <p:txBody>
          <a:bodyPr wrap="square" lIns="0" tIns="0" rIns="0" bIns="0" rtlCol="0" anchor="t"/>
          <a:lstStyle/>
          <a:p>
            <a:pPr marL="0" indent="0" algn="r" rtl="1">
              <a:lnSpc>
                <a:spcPts val="2500"/>
              </a:lnSpc>
              <a:buNone/>
            </a:pPr>
            <a:r>
              <a:rPr lang="en-US" sz="1550" dirty="0">
                <a:solidFill>
                  <a:srgbClr val="272525"/>
                </a:solidFill>
                <a:latin typeface="Inter" pitchFamily="34" charset="0"/>
                <a:ea typeface="Inter" pitchFamily="34" charset="-122"/>
                <a:cs typeface="Inter" pitchFamily="34" charset="-120"/>
              </a:rPr>
              <a:t>وضع الأساس العلمي المتين لدراسة لغات القبائل في القرآن، بمنهجية رائدة ما زالت مرجعاً إلى اليوم</a:t>
            </a:r>
            <a:endParaRPr lang="en-US" sz="1550" dirty="0"/>
          </a:p>
        </p:txBody>
      </p:sp>
      <p:sp>
        <p:nvSpPr>
          <p:cNvPr id="17" name="Text 14"/>
          <p:cNvSpPr/>
          <p:nvPr/>
        </p:nvSpPr>
        <p:spPr>
          <a:xfrm>
            <a:off x="793790" y="7159347"/>
            <a:ext cx="13042821" cy="317540"/>
          </a:xfrm>
          <a:prstGeom prst="rect">
            <a:avLst/>
          </a:prstGeom>
          <a:noFill/>
          <a:ln/>
        </p:spPr>
        <p:txBody>
          <a:bodyPr wrap="none" lIns="0" tIns="0" rIns="0" bIns="0" rtlCol="0" anchor="t"/>
          <a:lstStyle/>
          <a:p>
            <a:pPr marL="342900" indent="-342900" algn="r" rtl="1">
              <a:lnSpc>
                <a:spcPts val="2500"/>
              </a:lnSpc>
              <a:buFont typeface="Wingdings" panose="05000000000000000000" pitchFamily="2" charset="2"/>
              <a:buChar char="v"/>
            </a:pPr>
            <a:r>
              <a:rPr lang="en-US" sz="2000" dirty="0">
                <a:solidFill>
                  <a:srgbClr val="272525"/>
                </a:solidFill>
                <a:latin typeface="Inter" pitchFamily="34" charset="0"/>
                <a:ea typeface="Inter" pitchFamily="34" charset="-122"/>
                <a:cs typeface="+mj-cs"/>
              </a:rPr>
              <a:t>هذا التميز المنهجي جعل من كتاب أبي عبيد مرجعاً أساسياً لكل من أراد دراسة البعد اللغوي القبلي في القرآن الكريم.</a:t>
            </a:r>
            <a:endParaRPr lang="en-US" sz="2000" dirty="0">
              <a:cs typeface="+mj-cs"/>
            </a:endParaRPr>
          </a:p>
        </p:txBody>
      </p:sp>
      <p:sp>
        <p:nvSpPr>
          <p:cNvPr id="18" name="Rectangle à coins arrondis 17"/>
          <p:cNvSpPr/>
          <p:nvPr/>
        </p:nvSpPr>
        <p:spPr>
          <a:xfrm>
            <a:off x="12677614" y="7764651"/>
            <a:ext cx="1828800" cy="4649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179826" y="884135"/>
            <a:ext cx="6656784" cy="620078"/>
          </a:xfrm>
          <a:prstGeom prst="rect">
            <a:avLst/>
          </a:prstGeom>
          <a:noFill/>
          <a:ln/>
        </p:spPr>
        <p:txBody>
          <a:bodyPr wrap="none" lIns="0" tIns="0" rIns="0" bIns="0" rtlCol="0" anchor="t"/>
          <a:lstStyle/>
          <a:p>
            <a:pPr marL="0" indent="0" algn="r" rtl="1">
              <a:lnSpc>
                <a:spcPts val="4850"/>
              </a:lnSpc>
              <a:buNone/>
            </a:pPr>
            <a:r>
              <a:rPr lang="en-US" sz="3900" b="1" dirty="0">
                <a:solidFill>
                  <a:srgbClr val="FF0000"/>
                </a:solidFill>
                <a:latin typeface="Inter Bold" pitchFamily="34" charset="0"/>
                <a:ea typeface="Inter Bold" pitchFamily="34" charset="-122"/>
                <a:cs typeface="+mj-cs"/>
              </a:rPr>
              <a:t>خريطة القبائل العربية ولغات القرآن</a:t>
            </a:r>
            <a:endParaRPr lang="en-US" sz="3900" dirty="0">
              <a:solidFill>
                <a:srgbClr val="FF0000"/>
              </a:solidFill>
              <a:cs typeface="+mj-cs"/>
            </a:endParaRPr>
          </a:p>
        </p:txBody>
      </p:sp>
      <p:sp>
        <p:nvSpPr>
          <p:cNvPr id="3" name="Text 1"/>
          <p:cNvSpPr/>
          <p:nvPr/>
        </p:nvSpPr>
        <p:spPr>
          <a:xfrm>
            <a:off x="9895284" y="2358509"/>
            <a:ext cx="2480905" cy="310158"/>
          </a:xfrm>
          <a:prstGeom prst="rect">
            <a:avLst/>
          </a:prstGeom>
          <a:noFill/>
          <a:ln/>
        </p:spPr>
        <p:txBody>
          <a:bodyPr wrap="none" lIns="0" tIns="0" rIns="0" bIns="0" rtlCol="0" anchor="t"/>
          <a:lstStyle/>
          <a:p>
            <a:pPr marL="0" indent="0" algn="l" rtl="1">
              <a:lnSpc>
                <a:spcPts val="2400"/>
              </a:lnSpc>
              <a:buNone/>
            </a:pPr>
            <a:r>
              <a:rPr lang="en-US" sz="2400" b="1" dirty="0">
                <a:solidFill>
                  <a:srgbClr val="00B050"/>
                </a:solidFill>
                <a:latin typeface="Inter Bold" pitchFamily="34" charset="0"/>
                <a:ea typeface="Inter Bold" pitchFamily="34" charset="-122"/>
                <a:cs typeface="+mj-cs"/>
              </a:rPr>
              <a:t>قريش</a:t>
            </a:r>
            <a:endParaRPr lang="en-US" sz="2400" dirty="0">
              <a:solidFill>
                <a:srgbClr val="00B050"/>
              </a:solidFill>
              <a:cs typeface="+mj-cs"/>
            </a:endParaRPr>
          </a:p>
        </p:txBody>
      </p:sp>
      <p:sp>
        <p:nvSpPr>
          <p:cNvPr id="4" name="Text 2"/>
          <p:cNvSpPr/>
          <p:nvPr/>
        </p:nvSpPr>
        <p:spPr>
          <a:xfrm>
            <a:off x="9895284" y="2787729"/>
            <a:ext cx="3941326" cy="317540"/>
          </a:xfrm>
          <a:prstGeom prst="rect">
            <a:avLst/>
          </a:prstGeom>
          <a:noFill/>
          <a:ln/>
        </p:spPr>
        <p:txBody>
          <a:bodyPr wrap="none" lIns="0" tIns="0" rIns="0" bIns="0" rtlCol="0" anchor="t"/>
          <a:lstStyle/>
          <a:p>
            <a:pPr marL="0" indent="0" algn="l" rtl="1">
              <a:lnSpc>
                <a:spcPts val="2500"/>
              </a:lnSpc>
              <a:buNone/>
            </a:pPr>
            <a:r>
              <a:rPr lang="en-US" dirty="0">
                <a:solidFill>
                  <a:srgbClr val="272525"/>
                </a:solidFill>
                <a:latin typeface="Inter" pitchFamily="34" charset="0"/>
                <a:ea typeface="Inter" pitchFamily="34" charset="-122"/>
                <a:cs typeface="+mj-cs"/>
              </a:rPr>
              <a:t>مكة المكرمة - اللغة الأساس</a:t>
            </a:r>
            <a:endParaRPr lang="en-US" dirty="0">
              <a:cs typeface="+mj-cs"/>
            </a:endParaRPr>
          </a:p>
        </p:txBody>
      </p:sp>
      <p:pic>
        <p:nvPicPr>
          <p:cNvPr id="5" name="Image 0" descr="preencoded.png"/>
          <p:cNvPicPr>
            <a:picLocks noChangeAspect="1"/>
          </p:cNvPicPr>
          <p:nvPr/>
        </p:nvPicPr>
        <p:blipFill>
          <a:blip r:embed="rId3"/>
          <a:stretch>
            <a:fillRect/>
          </a:stretch>
        </p:blipFill>
        <p:spPr>
          <a:xfrm>
            <a:off x="5032653" y="2070378"/>
            <a:ext cx="4564975" cy="4564975"/>
          </a:xfrm>
          <a:prstGeom prst="rect">
            <a:avLst/>
          </a:prstGeom>
        </p:spPr>
      </p:pic>
      <p:pic>
        <p:nvPicPr>
          <p:cNvPr id="6"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66544" y="2884110"/>
            <a:ext cx="296942" cy="296942"/>
          </a:xfrm>
          <a:prstGeom prst="rect">
            <a:avLst/>
          </a:prstGeom>
        </p:spPr>
      </p:pic>
      <p:sp>
        <p:nvSpPr>
          <p:cNvPr id="7" name="Text 3"/>
          <p:cNvSpPr/>
          <p:nvPr/>
        </p:nvSpPr>
        <p:spPr>
          <a:xfrm>
            <a:off x="2254091" y="2155984"/>
            <a:ext cx="2480905" cy="310158"/>
          </a:xfrm>
          <a:prstGeom prst="rect">
            <a:avLst/>
          </a:prstGeom>
          <a:noFill/>
          <a:ln/>
        </p:spPr>
        <p:txBody>
          <a:bodyPr wrap="none" lIns="0" tIns="0" rIns="0" bIns="0" rtlCol="0" anchor="t"/>
          <a:lstStyle/>
          <a:p>
            <a:pPr marL="0" indent="0" algn="r" rtl="1">
              <a:lnSpc>
                <a:spcPts val="2400"/>
              </a:lnSpc>
              <a:buNone/>
            </a:pPr>
            <a:r>
              <a:rPr lang="en-US" sz="2400" b="1" dirty="0">
                <a:solidFill>
                  <a:srgbClr val="00B050"/>
                </a:solidFill>
                <a:latin typeface="Inter Bold" pitchFamily="34" charset="0"/>
                <a:ea typeface="Inter Bold" pitchFamily="34" charset="-122"/>
                <a:cs typeface="+mj-cs"/>
              </a:rPr>
              <a:t>هذيل</a:t>
            </a:r>
            <a:endParaRPr lang="en-US" sz="2400" dirty="0">
              <a:solidFill>
                <a:srgbClr val="00B050"/>
              </a:solidFill>
              <a:cs typeface="+mj-cs"/>
            </a:endParaRPr>
          </a:p>
        </p:txBody>
      </p:sp>
      <p:sp>
        <p:nvSpPr>
          <p:cNvPr id="8" name="Text 4"/>
          <p:cNvSpPr/>
          <p:nvPr/>
        </p:nvSpPr>
        <p:spPr>
          <a:xfrm>
            <a:off x="793790" y="2585204"/>
            <a:ext cx="3941207" cy="317540"/>
          </a:xfrm>
          <a:prstGeom prst="rect">
            <a:avLst/>
          </a:prstGeom>
          <a:noFill/>
          <a:ln/>
        </p:spPr>
        <p:txBody>
          <a:bodyPr wrap="none" lIns="0" tIns="0" rIns="0" bIns="0" rtlCol="0" anchor="t"/>
          <a:lstStyle/>
          <a:p>
            <a:pPr marL="0" indent="0" algn="r" rtl="1">
              <a:lnSpc>
                <a:spcPts val="2500"/>
              </a:lnSpc>
              <a:buNone/>
            </a:pPr>
            <a:r>
              <a:rPr lang="en-US" dirty="0">
                <a:solidFill>
                  <a:srgbClr val="272525"/>
                </a:solidFill>
                <a:latin typeface="Inter" pitchFamily="34" charset="0"/>
                <a:ea typeface="Inter" pitchFamily="34" charset="-122"/>
                <a:cs typeface="+mj-cs"/>
              </a:rPr>
              <a:t>جنوب مكة - "فاكهة وأبا</a:t>
            </a:r>
            <a:r>
              <a:rPr lang="en-US" sz="1550" dirty="0">
                <a:solidFill>
                  <a:srgbClr val="272525"/>
                </a:solidFill>
                <a:latin typeface="Inter" pitchFamily="34" charset="0"/>
                <a:ea typeface="Inter" pitchFamily="34" charset="-122"/>
                <a:cs typeface="Inter" pitchFamily="34" charset="-120"/>
              </a:rPr>
              <a:t>"</a:t>
            </a:r>
            <a:endParaRPr lang="en-US" sz="1550" dirty="0"/>
          </a:p>
        </p:txBody>
      </p:sp>
      <p:pic>
        <p:nvPicPr>
          <p:cNvPr id="9" name="Image 2" descr="preencoded.png"/>
          <p:cNvPicPr>
            <a:picLocks noChangeAspect="1"/>
          </p:cNvPicPr>
          <p:nvPr/>
        </p:nvPicPr>
        <p:blipFill>
          <a:blip r:embed="rId6"/>
          <a:stretch>
            <a:fillRect/>
          </a:stretch>
        </p:blipFill>
        <p:spPr>
          <a:xfrm>
            <a:off x="5032653" y="2070378"/>
            <a:ext cx="4564975" cy="4564975"/>
          </a:xfrm>
          <a:prstGeom prst="rect">
            <a:avLst/>
          </a:prstGeom>
        </p:spPr>
      </p:pic>
      <p:pic>
        <p:nvPicPr>
          <p:cNvPr id="10" name="Image 3"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95658" y="2677537"/>
            <a:ext cx="296942" cy="296942"/>
          </a:xfrm>
          <a:prstGeom prst="rect">
            <a:avLst/>
          </a:prstGeom>
        </p:spPr>
      </p:pic>
      <p:sp>
        <p:nvSpPr>
          <p:cNvPr id="11" name="Text 5"/>
          <p:cNvSpPr/>
          <p:nvPr/>
        </p:nvSpPr>
        <p:spPr>
          <a:xfrm>
            <a:off x="2254091" y="3371612"/>
            <a:ext cx="2480905" cy="310158"/>
          </a:xfrm>
          <a:prstGeom prst="rect">
            <a:avLst/>
          </a:prstGeom>
          <a:noFill/>
          <a:ln/>
        </p:spPr>
        <p:txBody>
          <a:bodyPr wrap="none" lIns="0" tIns="0" rIns="0" bIns="0" rtlCol="0" anchor="t"/>
          <a:lstStyle/>
          <a:p>
            <a:pPr marL="0" indent="0" algn="r" rtl="1">
              <a:lnSpc>
                <a:spcPts val="2400"/>
              </a:lnSpc>
              <a:buNone/>
            </a:pPr>
            <a:r>
              <a:rPr lang="en-US" sz="2400" b="1" dirty="0">
                <a:solidFill>
                  <a:srgbClr val="00B050"/>
                </a:solidFill>
                <a:latin typeface="Inter Bold" pitchFamily="34" charset="0"/>
                <a:ea typeface="Inter Bold" pitchFamily="34" charset="-122"/>
                <a:cs typeface="+mj-cs"/>
              </a:rPr>
              <a:t>تميم</a:t>
            </a:r>
            <a:endParaRPr lang="en-US" sz="2400" dirty="0">
              <a:solidFill>
                <a:srgbClr val="00B050"/>
              </a:solidFill>
              <a:cs typeface="+mj-cs"/>
            </a:endParaRPr>
          </a:p>
        </p:txBody>
      </p:sp>
      <p:sp>
        <p:nvSpPr>
          <p:cNvPr id="12" name="Text 6"/>
          <p:cNvSpPr/>
          <p:nvPr/>
        </p:nvSpPr>
        <p:spPr>
          <a:xfrm>
            <a:off x="793790" y="3800832"/>
            <a:ext cx="3941207" cy="317540"/>
          </a:xfrm>
          <a:prstGeom prst="rect">
            <a:avLst/>
          </a:prstGeom>
          <a:noFill/>
          <a:ln/>
        </p:spPr>
        <p:txBody>
          <a:bodyPr wrap="none" lIns="0" tIns="0" rIns="0" bIns="0" rtlCol="0" anchor="t"/>
          <a:lstStyle/>
          <a:p>
            <a:pPr marL="0" indent="0" algn="r" rtl="1">
              <a:lnSpc>
                <a:spcPts val="2500"/>
              </a:lnSpc>
              <a:buNone/>
            </a:pPr>
            <a:r>
              <a:rPr lang="en-US" dirty="0">
                <a:solidFill>
                  <a:srgbClr val="272525"/>
                </a:solidFill>
                <a:latin typeface="Inter" pitchFamily="34" charset="0"/>
                <a:ea typeface="Inter" pitchFamily="34" charset="-122"/>
                <a:cs typeface="+mj-cs"/>
              </a:rPr>
              <a:t>نجد - خصائص صوتية مميزة</a:t>
            </a:r>
            <a:endParaRPr lang="en-US" dirty="0">
              <a:cs typeface="+mj-cs"/>
            </a:endParaRPr>
          </a:p>
        </p:txBody>
      </p:sp>
      <p:pic>
        <p:nvPicPr>
          <p:cNvPr id="13" name="Image 4" descr="preencoded.png"/>
          <p:cNvPicPr>
            <a:picLocks noChangeAspect="1"/>
          </p:cNvPicPr>
          <p:nvPr/>
        </p:nvPicPr>
        <p:blipFill>
          <a:blip r:embed="rId9"/>
          <a:stretch>
            <a:fillRect/>
          </a:stretch>
        </p:blipFill>
        <p:spPr>
          <a:xfrm>
            <a:off x="5032653" y="2070378"/>
            <a:ext cx="4564975" cy="4564975"/>
          </a:xfrm>
          <a:prstGeom prst="rect">
            <a:avLst/>
          </a:prstGeom>
        </p:spPr>
      </p:pic>
      <p:pic>
        <p:nvPicPr>
          <p:cNvPr id="14" name="Image 5"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79222" y="3620512"/>
            <a:ext cx="296942" cy="296942"/>
          </a:xfrm>
          <a:prstGeom prst="rect">
            <a:avLst/>
          </a:prstGeom>
        </p:spPr>
      </p:pic>
      <p:sp>
        <p:nvSpPr>
          <p:cNvPr id="15" name="Text 7"/>
          <p:cNvSpPr/>
          <p:nvPr/>
        </p:nvSpPr>
        <p:spPr>
          <a:xfrm>
            <a:off x="2254091" y="4587240"/>
            <a:ext cx="2480905" cy="310158"/>
          </a:xfrm>
          <a:prstGeom prst="rect">
            <a:avLst/>
          </a:prstGeom>
          <a:noFill/>
          <a:ln/>
        </p:spPr>
        <p:txBody>
          <a:bodyPr wrap="none" lIns="0" tIns="0" rIns="0" bIns="0" rtlCol="0" anchor="t"/>
          <a:lstStyle/>
          <a:p>
            <a:pPr marL="0" indent="0" algn="r" rtl="1">
              <a:lnSpc>
                <a:spcPts val="2400"/>
              </a:lnSpc>
              <a:buNone/>
            </a:pPr>
            <a:r>
              <a:rPr lang="en-US" sz="2400" b="1" dirty="0">
                <a:solidFill>
                  <a:srgbClr val="00B050"/>
                </a:solidFill>
                <a:latin typeface="Inter Bold" pitchFamily="34" charset="0"/>
                <a:ea typeface="Inter Bold" pitchFamily="34" charset="-122"/>
                <a:cs typeface="+mj-cs"/>
              </a:rPr>
              <a:t>أزد</a:t>
            </a:r>
            <a:endParaRPr lang="en-US" sz="2400" dirty="0">
              <a:solidFill>
                <a:srgbClr val="00B050"/>
              </a:solidFill>
              <a:cs typeface="+mj-cs"/>
            </a:endParaRPr>
          </a:p>
        </p:txBody>
      </p:sp>
      <p:sp>
        <p:nvSpPr>
          <p:cNvPr id="16" name="Text 8"/>
          <p:cNvSpPr/>
          <p:nvPr/>
        </p:nvSpPr>
        <p:spPr>
          <a:xfrm>
            <a:off x="793790" y="5016460"/>
            <a:ext cx="3941207" cy="317540"/>
          </a:xfrm>
          <a:prstGeom prst="rect">
            <a:avLst/>
          </a:prstGeom>
          <a:noFill/>
          <a:ln/>
        </p:spPr>
        <p:txBody>
          <a:bodyPr wrap="none" lIns="0" tIns="0" rIns="0" bIns="0" rtlCol="0" anchor="t"/>
          <a:lstStyle/>
          <a:p>
            <a:pPr marL="0" indent="0" algn="r" rtl="1">
              <a:lnSpc>
                <a:spcPts val="2500"/>
              </a:lnSpc>
              <a:buNone/>
            </a:pPr>
            <a:r>
              <a:rPr lang="en-US" dirty="0">
                <a:solidFill>
                  <a:srgbClr val="272525"/>
                </a:solidFill>
                <a:latin typeface="Inter" pitchFamily="34" charset="0"/>
                <a:ea typeface="Inter" pitchFamily="34" charset="-122"/>
                <a:cs typeface="+mj-cs"/>
              </a:rPr>
              <a:t>عمان واليمن - "تبراة</a:t>
            </a:r>
            <a:r>
              <a:rPr lang="en-US" sz="1550" dirty="0">
                <a:solidFill>
                  <a:srgbClr val="272525"/>
                </a:solidFill>
                <a:latin typeface="Inter" pitchFamily="34" charset="0"/>
                <a:ea typeface="Inter" pitchFamily="34" charset="-122"/>
                <a:cs typeface="Inter" pitchFamily="34" charset="-120"/>
              </a:rPr>
              <a:t>"</a:t>
            </a:r>
            <a:endParaRPr lang="en-US" sz="1550" dirty="0"/>
          </a:p>
        </p:txBody>
      </p:sp>
      <p:pic>
        <p:nvPicPr>
          <p:cNvPr id="17" name="Image 6" descr="preencoded.png"/>
          <p:cNvPicPr>
            <a:picLocks noChangeAspect="1"/>
          </p:cNvPicPr>
          <p:nvPr/>
        </p:nvPicPr>
        <p:blipFill>
          <a:blip r:embed="rId12"/>
          <a:stretch>
            <a:fillRect/>
          </a:stretch>
        </p:blipFill>
        <p:spPr>
          <a:xfrm>
            <a:off x="5032653" y="2070378"/>
            <a:ext cx="4564975" cy="4564975"/>
          </a:xfrm>
          <a:prstGeom prst="rect">
            <a:avLst/>
          </a:prstGeom>
        </p:spPr>
      </p:pic>
      <p:pic>
        <p:nvPicPr>
          <p:cNvPr id="18" name="Image 7" descr="preencoded.png"/>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782925" y="5003185"/>
            <a:ext cx="296942" cy="296942"/>
          </a:xfrm>
          <a:prstGeom prst="rect">
            <a:avLst/>
          </a:prstGeom>
        </p:spPr>
      </p:pic>
      <p:sp>
        <p:nvSpPr>
          <p:cNvPr id="19" name="Text 9"/>
          <p:cNvSpPr/>
          <p:nvPr/>
        </p:nvSpPr>
        <p:spPr>
          <a:xfrm>
            <a:off x="2254091" y="5802868"/>
            <a:ext cx="2480905" cy="310158"/>
          </a:xfrm>
          <a:prstGeom prst="rect">
            <a:avLst/>
          </a:prstGeom>
          <a:noFill/>
          <a:ln/>
        </p:spPr>
        <p:txBody>
          <a:bodyPr wrap="none" lIns="0" tIns="0" rIns="0" bIns="0" rtlCol="0" anchor="t"/>
          <a:lstStyle/>
          <a:p>
            <a:pPr marL="0" indent="0" algn="r" rtl="1">
              <a:lnSpc>
                <a:spcPts val="2400"/>
              </a:lnSpc>
              <a:buNone/>
            </a:pPr>
            <a:r>
              <a:rPr lang="en-US" sz="2400" b="1" dirty="0">
                <a:solidFill>
                  <a:srgbClr val="00B050"/>
                </a:solidFill>
                <a:latin typeface="Inter Bold" pitchFamily="34" charset="0"/>
                <a:ea typeface="Inter Bold" pitchFamily="34" charset="-122"/>
                <a:cs typeface="+mj-cs"/>
              </a:rPr>
              <a:t>ربيعة</a:t>
            </a:r>
            <a:endParaRPr lang="en-US" sz="2400" dirty="0">
              <a:solidFill>
                <a:srgbClr val="00B050"/>
              </a:solidFill>
              <a:cs typeface="+mj-cs"/>
            </a:endParaRPr>
          </a:p>
        </p:txBody>
      </p:sp>
      <p:sp>
        <p:nvSpPr>
          <p:cNvPr id="20" name="Text 10"/>
          <p:cNvSpPr/>
          <p:nvPr/>
        </p:nvSpPr>
        <p:spPr>
          <a:xfrm>
            <a:off x="793790" y="6232088"/>
            <a:ext cx="3941207" cy="317540"/>
          </a:xfrm>
          <a:prstGeom prst="rect">
            <a:avLst/>
          </a:prstGeom>
          <a:noFill/>
          <a:ln/>
        </p:spPr>
        <p:txBody>
          <a:bodyPr wrap="none" lIns="0" tIns="0" rIns="0" bIns="0" rtlCol="0" anchor="t"/>
          <a:lstStyle/>
          <a:p>
            <a:pPr marL="0" indent="0" algn="r" rtl="1">
              <a:lnSpc>
                <a:spcPts val="2500"/>
              </a:lnSpc>
              <a:buNone/>
            </a:pPr>
            <a:r>
              <a:rPr lang="en-US" dirty="0">
                <a:solidFill>
                  <a:srgbClr val="272525"/>
                </a:solidFill>
                <a:latin typeface="Inter" pitchFamily="34" charset="0"/>
                <a:ea typeface="Inter" pitchFamily="34" charset="-122"/>
                <a:cs typeface="+mj-cs"/>
              </a:rPr>
              <a:t>شمال الجزيرة - لهجة شمالية</a:t>
            </a:r>
            <a:endParaRPr lang="en-US" dirty="0">
              <a:cs typeface="+mj-cs"/>
            </a:endParaRPr>
          </a:p>
        </p:txBody>
      </p:sp>
      <p:pic>
        <p:nvPicPr>
          <p:cNvPr id="21" name="Image 8" descr="preencoded.png"/>
          <p:cNvPicPr>
            <a:picLocks noChangeAspect="1"/>
          </p:cNvPicPr>
          <p:nvPr/>
        </p:nvPicPr>
        <p:blipFill>
          <a:blip r:embed="rId15"/>
          <a:stretch>
            <a:fillRect/>
          </a:stretch>
        </p:blipFill>
        <p:spPr>
          <a:xfrm>
            <a:off x="5032653" y="2070378"/>
            <a:ext cx="4564975" cy="4564975"/>
          </a:xfrm>
          <a:prstGeom prst="rect">
            <a:avLst/>
          </a:prstGeom>
        </p:spPr>
      </p:pic>
      <p:pic>
        <p:nvPicPr>
          <p:cNvPr id="22" name="Image 9" descr="preencoded.png"/>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928425" y="5784116"/>
            <a:ext cx="296942" cy="296942"/>
          </a:xfrm>
          <a:prstGeom prst="rect">
            <a:avLst/>
          </a:prstGeom>
        </p:spPr>
      </p:pic>
      <p:sp>
        <p:nvSpPr>
          <p:cNvPr id="23" name="Text 11"/>
          <p:cNvSpPr/>
          <p:nvPr/>
        </p:nvSpPr>
        <p:spPr>
          <a:xfrm>
            <a:off x="9895284" y="5600343"/>
            <a:ext cx="2480905" cy="310158"/>
          </a:xfrm>
          <a:prstGeom prst="rect">
            <a:avLst/>
          </a:prstGeom>
          <a:noFill/>
          <a:ln/>
        </p:spPr>
        <p:txBody>
          <a:bodyPr wrap="none" lIns="0" tIns="0" rIns="0" bIns="0" rtlCol="0" anchor="t"/>
          <a:lstStyle/>
          <a:p>
            <a:pPr marL="0" indent="0" algn="l" rtl="1">
              <a:lnSpc>
                <a:spcPts val="2400"/>
              </a:lnSpc>
              <a:buNone/>
            </a:pPr>
            <a:r>
              <a:rPr lang="en-US" sz="2400" b="1" dirty="0">
                <a:solidFill>
                  <a:srgbClr val="00B050"/>
                </a:solidFill>
                <a:latin typeface="Inter Bold" pitchFamily="34" charset="0"/>
                <a:ea typeface="Inter Bold" pitchFamily="34" charset="-122"/>
                <a:cs typeface="+mj-cs"/>
              </a:rPr>
              <a:t>هوازن</a:t>
            </a:r>
            <a:endParaRPr lang="en-US" sz="2400" dirty="0">
              <a:solidFill>
                <a:srgbClr val="00B050"/>
              </a:solidFill>
              <a:cs typeface="+mj-cs"/>
            </a:endParaRPr>
          </a:p>
        </p:txBody>
      </p:sp>
      <p:sp>
        <p:nvSpPr>
          <p:cNvPr id="24" name="Text 12"/>
          <p:cNvSpPr/>
          <p:nvPr/>
        </p:nvSpPr>
        <p:spPr>
          <a:xfrm>
            <a:off x="9895284" y="6029563"/>
            <a:ext cx="3941326" cy="317540"/>
          </a:xfrm>
          <a:prstGeom prst="rect">
            <a:avLst/>
          </a:prstGeom>
          <a:noFill/>
          <a:ln/>
        </p:spPr>
        <p:txBody>
          <a:bodyPr wrap="none" lIns="0" tIns="0" rIns="0" bIns="0" rtlCol="0" anchor="t"/>
          <a:lstStyle/>
          <a:p>
            <a:pPr marL="0" indent="0" algn="l" rtl="1">
              <a:lnSpc>
                <a:spcPts val="2500"/>
              </a:lnSpc>
              <a:buNone/>
            </a:pPr>
            <a:r>
              <a:rPr lang="en-US" dirty="0">
                <a:solidFill>
                  <a:srgbClr val="272525"/>
                </a:solidFill>
                <a:latin typeface="Inter" pitchFamily="34" charset="0"/>
                <a:ea typeface="Inter" pitchFamily="34" charset="-122"/>
                <a:cs typeface="+mj-cs"/>
              </a:rPr>
              <a:t>نجد - لهجة فصيحة</a:t>
            </a:r>
            <a:endParaRPr lang="en-US" dirty="0">
              <a:cs typeface="+mj-cs"/>
            </a:endParaRPr>
          </a:p>
        </p:txBody>
      </p:sp>
      <p:pic>
        <p:nvPicPr>
          <p:cNvPr id="25" name="Image 10" descr="preencoded.png"/>
          <p:cNvPicPr>
            <a:picLocks noChangeAspect="1"/>
          </p:cNvPicPr>
          <p:nvPr/>
        </p:nvPicPr>
        <p:blipFill>
          <a:blip r:embed="rId18"/>
          <a:stretch>
            <a:fillRect/>
          </a:stretch>
        </p:blipFill>
        <p:spPr>
          <a:xfrm>
            <a:off x="5032653" y="2070378"/>
            <a:ext cx="4564975" cy="4564975"/>
          </a:xfrm>
          <a:prstGeom prst="rect">
            <a:avLst/>
          </a:prstGeom>
        </p:spPr>
      </p:pic>
      <p:pic>
        <p:nvPicPr>
          <p:cNvPr id="26" name="Image 11" descr="preencoded.png"/>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253234" y="5375493"/>
            <a:ext cx="296942" cy="296942"/>
          </a:xfrm>
          <a:prstGeom prst="rect">
            <a:avLst/>
          </a:prstGeom>
        </p:spPr>
      </p:pic>
      <p:sp>
        <p:nvSpPr>
          <p:cNvPr id="27" name="Text 13"/>
          <p:cNvSpPr/>
          <p:nvPr/>
        </p:nvSpPr>
        <p:spPr>
          <a:xfrm>
            <a:off x="9895284" y="3979426"/>
            <a:ext cx="2480905" cy="310158"/>
          </a:xfrm>
          <a:prstGeom prst="rect">
            <a:avLst/>
          </a:prstGeom>
          <a:noFill/>
          <a:ln/>
        </p:spPr>
        <p:txBody>
          <a:bodyPr wrap="none" lIns="0" tIns="0" rIns="0" bIns="0" rtlCol="0" anchor="t"/>
          <a:lstStyle/>
          <a:p>
            <a:pPr marL="0" indent="0" algn="l" rtl="1">
              <a:lnSpc>
                <a:spcPts val="2400"/>
              </a:lnSpc>
              <a:buNone/>
            </a:pPr>
            <a:r>
              <a:rPr lang="en-US" sz="2400" b="1" dirty="0">
                <a:solidFill>
                  <a:srgbClr val="00B050"/>
                </a:solidFill>
                <a:latin typeface="Inter Bold" pitchFamily="34" charset="0"/>
                <a:ea typeface="Inter Bold" pitchFamily="34" charset="-122"/>
                <a:cs typeface="+mj-cs"/>
              </a:rPr>
              <a:t>سعد بن بكر</a:t>
            </a:r>
            <a:endParaRPr lang="en-US" sz="2400" dirty="0">
              <a:solidFill>
                <a:srgbClr val="00B050"/>
              </a:solidFill>
              <a:cs typeface="+mj-cs"/>
            </a:endParaRPr>
          </a:p>
        </p:txBody>
      </p:sp>
      <p:sp>
        <p:nvSpPr>
          <p:cNvPr id="28" name="Text 14"/>
          <p:cNvSpPr/>
          <p:nvPr/>
        </p:nvSpPr>
        <p:spPr>
          <a:xfrm>
            <a:off x="9895284" y="4408646"/>
            <a:ext cx="3941326" cy="317540"/>
          </a:xfrm>
          <a:prstGeom prst="rect">
            <a:avLst/>
          </a:prstGeom>
          <a:noFill/>
          <a:ln/>
        </p:spPr>
        <p:txBody>
          <a:bodyPr wrap="none" lIns="0" tIns="0" rIns="0" bIns="0" rtlCol="0" anchor="t"/>
          <a:lstStyle/>
          <a:p>
            <a:pPr marL="0" indent="0" algn="l" rtl="1">
              <a:lnSpc>
                <a:spcPts val="2500"/>
              </a:lnSpc>
              <a:buNone/>
            </a:pPr>
            <a:r>
              <a:rPr lang="en-US" dirty="0">
                <a:solidFill>
                  <a:srgbClr val="272525"/>
                </a:solidFill>
                <a:latin typeface="Inter" pitchFamily="34" charset="0"/>
                <a:ea typeface="Inter" pitchFamily="34" charset="-122"/>
                <a:cs typeface="+mj-cs"/>
              </a:rPr>
              <a:t>قرب الطائف - مرضعة النبي </a:t>
            </a:r>
            <a:r>
              <a:rPr lang="en-US" sz="1550" dirty="0">
                <a:solidFill>
                  <a:srgbClr val="272525"/>
                </a:solidFill>
                <a:latin typeface="Inter" pitchFamily="34" charset="0"/>
                <a:ea typeface="Inter" pitchFamily="34" charset="-122"/>
                <a:cs typeface="Inter" pitchFamily="34" charset="-120"/>
              </a:rPr>
              <a:t>ﷺ</a:t>
            </a:r>
            <a:endParaRPr lang="en-US" sz="1550" dirty="0"/>
          </a:p>
        </p:txBody>
      </p:sp>
      <p:pic>
        <p:nvPicPr>
          <p:cNvPr id="29" name="Image 12" descr="preencoded.png"/>
          <p:cNvPicPr>
            <a:picLocks noChangeAspect="1"/>
          </p:cNvPicPr>
          <p:nvPr/>
        </p:nvPicPr>
        <p:blipFill>
          <a:blip r:embed="rId21"/>
          <a:stretch>
            <a:fillRect/>
          </a:stretch>
        </p:blipFill>
        <p:spPr>
          <a:xfrm>
            <a:off x="5032653" y="2070378"/>
            <a:ext cx="4564975" cy="4564975"/>
          </a:xfrm>
          <a:prstGeom prst="rect">
            <a:avLst/>
          </a:prstGeom>
        </p:spPr>
      </p:pic>
      <p:pic>
        <p:nvPicPr>
          <p:cNvPr id="30" name="Image 13" descr="preencoded.png"/>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8759845" y="4084856"/>
            <a:ext cx="296942" cy="296942"/>
          </a:xfrm>
          <a:prstGeom prst="rect">
            <a:avLst/>
          </a:prstGeom>
        </p:spPr>
      </p:pic>
      <p:sp>
        <p:nvSpPr>
          <p:cNvPr id="31" name="Text 15"/>
          <p:cNvSpPr/>
          <p:nvPr/>
        </p:nvSpPr>
        <p:spPr>
          <a:xfrm>
            <a:off x="793790" y="7078724"/>
            <a:ext cx="13042821" cy="317540"/>
          </a:xfrm>
          <a:prstGeom prst="rect">
            <a:avLst/>
          </a:prstGeom>
          <a:noFill/>
          <a:ln/>
        </p:spPr>
        <p:txBody>
          <a:bodyPr wrap="none" lIns="0" tIns="0" rIns="0" bIns="0" rtlCol="0" anchor="t"/>
          <a:lstStyle/>
          <a:p>
            <a:pPr marL="342900" indent="-342900" algn="r" rtl="1">
              <a:lnSpc>
                <a:spcPts val="2500"/>
              </a:lnSpc>
              <a:buFont typeface="Wingdings" panose="05000000000000000000" pitchFamily="2" charset="2"/>
              <a:buChar char="v"/>
            </a:pPr>
            <a:r>
              <a:rPr lang="en-US" sz="2000" dirty="0">
                <a:solidFill>
                  <a:srgbClr val="272525"/>
                </a:solidFill>
                <a:latin typeface="Inter" pitchFamily="34" charset="0"/>
                <a:ea typeface="Inter" pitchFamily="34" charset="-122"/>
                <a:cs typeface="+mj-cs"/>
              </a:rPr>
              <a:t>توضح هذه الخريطة المفاهيمية كيف تنوعت اللهجات عبر الجزيرة العربية، وكيف احتضن القرآن الكريم هذا التنوع اللغوي الثري في نسيجه المعجز</a:t>
            </a:r>
            <a:r>
              <a:rPr lang="en-US" sz="1550" dirty="0">
                <a:solidFill>
                  <a:srgbClr val="272525"/>
                </a:solidFill>
                <a:latin typeface="Inter" pitchFamily="34" charset="0"/>
                <a:ea typeface="Inter" pitchFamily="34" charset="-122"/>
                <a:cs typeface="Inter" pitchFamily="34" charset="-120"/>
              </a:rPr>
              <a:t>.</a:t>
            </a:r>
            <a:endParaRPr lang="en-US" sz="1550" dirty="0"/>
          </a:p>
        </p:txBody>
      </p:sp>
      <p:sp>
        <p:nvSpPr>
          <p:cNvPr id="32" name="Rectangle à coins arrondis 31"/>
          <p:cNvSpPr/>
          <p:nvPr/>
        </p:nvSpPr>
        <p:spPr>
          <a:xfrm>
            <a:off x="12786102" y="7764651"/>
            <a:ext cx="1735810" cy="35646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935</Words>
  <Application>Microsoft Office PowerPoint</Application>
  <PresentationFormat>مخصص</PresentationFormat>
  <Paragraphs>126</Paragraphs>
  <Slides>11</Slides>
  <Notes>10</Notes>
  <HiddenSlides>0</HiddenSlides>
  <MMClips>0</MMClips>
  <ScaleCrop>false</ScaleCrop>
  <HeadingPairs>
    <vt:vector size="4" baseType="variant">
      <vt:variant>
        <vt:lpstr>نسق</vt:lpstr>
      </vt:variant>
      <vt:variant>
        <vt:i4>1</vt:i4>
      </vt:variant>
      <vt:variant>
        <vt:lpstr>عناوين الشرائح</vt:lpstr>
      </vt:variant>
      <vt:variant>
        <vt:i4>11</vt:i4>
      </vt:variant>
    </vt:vector>
  </HeadingPairs>
  <TitlesOfParts>
    <vt:vector size="12" baseType="lpstr">
      <vt:lpstr>Office Theme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hp</dc:creator>
  <cp:lastModifiedBy>mdjebbar047@gmail.com</cp:lastModifiedBy>
  <cp:revision>10</cp:revision>
  <dcterms:created xsi:type="dcterms:W3CDTF">2025-11-02T14:12:51Z</dcterms:created>
  <dcterms:modified xsi:type="dcterms:W3CDTF">2025-11-12T20:16:49Z</dcterms:modified>
</cp:coreProperties>
</file>