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688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FA141-9707-4E1A-A4C3-9D61055BF77B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89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1048690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91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692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8EBD8-F7EF-428B-9F77-29F8B06753A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6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1048597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8EBD8-F7EF-428B-9F77-29F8B06753A5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39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1048640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8EBD8-F7EF-428B-9F77-29F8B06753A5}" type="slidenum">
              <a:rPr lang="fr-FR" smtClean="0"/>
              <a:t>17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582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04858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58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8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661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6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6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6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650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5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5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5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58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590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591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9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48666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66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6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6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609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10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11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12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13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671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672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73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674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75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76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77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620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21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2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79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80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48682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83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684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85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86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48655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1048656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657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65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59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1048577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57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85A64-9FA4-4D0C-9302-F3B77D88BE4C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04857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04858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1B196-B1FE-4EFB-9914-E13FCAF4E14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004978" y="1958974"/>
            <a:ext cx="7772400" cy="1470025"/>
          </a:xfrm>
        </p:spPr>
        <p:txBody>
          <a:bodyPr/>
          <a:lstStyle/>
          <a:p>
            <a:r>
              <a:rPr lang="ar-DZ"/>
              <a:t>المعرب من الأسماء و الأفعال</a:t>
            </a:r>
            <a:endParaRPr lang="fr-FR" dirty="0"/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8125" lnSpcReduction="20000"/>
          </a:bodyPr>
          <a:lstStyle/>
          <a:p>
            <a:r>
              <a:rPr lang="ar-DZ" dirty="0">
                <a:solidFill>
                  <a:schemeClr val="tx1"/>
                </a:solidFill>
              </a:rPr>
              <a:t>المؤلف:جلال الدين عبد الرحمن أبي بكر السيوطي (849-911ه) </a:t>
            </a:r>
          </a:p>
          <a:p>
            <a:r>
              <a:rPr lang="ar-DZ" dirty="0">
                <a:solidFill>
                  <a:schemeClr val="tx1"/>
                </a:solidFill>
              </a:rPr>
              <a:t>النوع:معجم لغوي في الألفاظ المعربة من اللغات الأجنبية </a:t>
            </a:r>
          </a:p>
          <a:p>
            <a:r>
              <a:rPr lang="ar-DZ" dirty="0">
                <a:solidFill>
                  <a:schemeClr val="tx1"/>
                </a:solidFill>
              </a:rPr>
              <a:t>الطبعة: متعددة التحقيق أشهرها تحقيق أحمد عبد الغفور عطار، دار الكتب العلمية ،بيروت 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re 1"/>
          <p:cNvSpPr>
            <a:spLocks noGrp="1"/>
          </p:cNvSpPr>
          <p:nvPr>
            <p:ph type="title"/>
          </p:nvPr>
        </p:nvSpPr>
        <p:spPr>
          <a:xfrm>
            <a:off x="457200" y="1785927"/>
            <a:ext cx="8229600" cy="2714644"/>
          </a:xfrm>
        </p:spPr>
        <p:txBody>
          <a:bodyPr/>
          <a:lstStyle/>
          <a:p>
            <a:r>
              <a:rPr lang="ar-DZ" dirty="0"/>
              <a:t>معجم المورد لروحي </a:t>
            </a:r>
            <a:r>
              <a:rPr lang="ar-DZ" dirty="0" err="1"/>
              <a:t>البعلبلكي</a:t>
            </a:r>
            <a:br>
              <a:rPr lang="ar-DZ" dirty="0"/>
            </a:br>
            <a:r>
              <a:rPr lang="ar-DZ" dirty="0"/>
              <a:t>(عربي انجليزي فرنسي)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التعريف بالكتاب </a:t>
            </a:r>
            <a:endParaRPr lang="fr-FR" dirty="0"/>
          </a:p>
        </p:txBody>
      </p:sp>
      <p:sp>
        <p:nvSpPr>
          <p:cNvPr id="104862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/>
              <a:t>الاسم الكامل المورد الثلاثي قاموس عربي انجليزي فرنسي </a:t>
            </a:r>
          </a:p>
          <a:p>
            <a:pPr algn="r" rtl="1">
              <a:buNone/>
            </a:pPr>
            <a:r>
              <a:rPr lang="ar-DZ" dirty="0"/>
              <a:t>المؤلف الدكتور روحي </a:t>
            </a:r>
            <a:r>
              <a:rPr lang="ar-DZ" dirty="0" err="1"/>
              <a:t>البعلبلكي</a:t>
            </a:r>
            <a:r>
              <a:rPr lang="ar-DZ" dirty="0"/>
              <a:t> </a:t>
            </a:r>
          </a:p>
          <a:p>
            <a:pPr algn="r" rtl="1">
              <a:buNone/>
            </a:pPr>
            <a:r>
              <a:rPr lang="ar-DZ" dirty="0"/>
              <a:t>الناشر دار النشر للملايين </a:t>
            </a:r>
          </a:p>
          <a:p>
            <a:pPr algn="r" rtl="1">
              <a:buNone/>
            </a:pPr>
            <a:r>
              <a:rPr lang="ar-DZ" dirty="0"/>
              <a:t>الطبيعة معجم ثلاثي اللغات (عربي مصدرًا وانجليزية وفرنسية هدفًا)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دوافع نشأة المعجم </a:t>
            </a:r>
            <a:endParaRPr lang="fr-FR" dirty="0"/>
          </a:p>
        </p:txBody>
      </p:sp>
      <p:sp>
        <p:nvSpPr>
          <p:cNvPr id="1048627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DZ" dirty="0"/>
              <a:t>       سد فجوة علمية تلبية احتياجات فئة محددة من المستخدمين( الطلاب ، المترجمين ، متعلمي العربية )</a:t>
            </a:r>
          </a:p>
          <a:p>
            <a:pPr algn="r" rtl="1">
              <a:buNone/>
            </a:pPr>
            <a:r>
              <a:rPr lang="ar-DZ" dirty="0"/>
              <a:t>       الذين يواجهون صعوبة في استخدام المعاجم العربية التقليدية القائمة على النظام الجذري </a:t>
            </a:r>
          </a:p>
          <a:p>
            <a:pPr algn="r" rtl="1">
              <a:buNone/>
            </a:pPr>
            <a:r>
              <a:rPr lang="ar-DZ" dirty="0"/>
              <a:t>       تحديث المعجمية العربية تقديم نموذج معجمي عملي يتجاوز التعقيدات البنيوية للمعاجم الكلاسيكية </a:t>
            </a:r>
          </a:p>
          <a:p>
            <a:pPr algn="r" rtl="1">
              <a:buNone/>
            </a:pPr>
            <a:r>
              <a:rPr lang="ar-DZ" dirty="0"/>
              <a:t>       تسهيل الوصول للمعلومة تبني منهج الترتيب </a:t>
            </a:r>
            <a:r>
              <a:rPr lang="ar-DZ" dirty="0" err="1"/>
              <a:t>اللألفبائي</a:t>
            </a:r>
            <a:r>
              <a:rPr lang="ar-DZ" dirty="0"/>
              <a:t> النطقي لضمان سرعة </a:t>
            </a:r>
            <a:r>
              <a:rPr lang="ar-DZ" dirty="0" err="1"/>
              <a:t>و</a:t>
            </a:r>
            <a:r>
              <a:rPr lang="ar-DZ" dirty="0"/>
              <a:t> كفاءة البحث </a:t>
            </a:r>
          </a:p>
          <a:p>
            <a:pPr algn="r" rtl="1">
              <a:buNone/>
            </a:pPr>
            <a:r>
              <a:rPr lang="ar-DZ" dirty="0"/>
              <a:t>خدمة متعددي اللغات تلبية احتياجات المستخدمين الناطقين بالعربية أو الراغبين في تعلمها مع توفير مقابلات انجليزية فرنسية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خصائص المعجم </a:t>
            </a:r>
            <a:endParaRPr lang="fr-FR" dirty="0"/>
          </a:p>
        </p:txBody>
      </p:sp>
      <p:sp>
        <p:nvSpPr>
          <p:cNvPr id="1048629" name="Espace réservé du contenu 2"/>
          <p:cNvSpPr>
            <a:spLocks noGrp="1"/>
          </p:cNvSpPr>
          <p:nvPr>
            <p:ph idx="1"/>
          </p:nvPr>
        </p:nvSpPr>
        <p:spPr>
          <a:xfrm>
            <a:off x="179512" y="1196752"/>
            <a:ext cx="8507288" cy="5257798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الترتيب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الألفبائي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النطقي 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</a:t>
            </a:r>
            <a:r>
              <a:rPr lang="fr-FR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order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r-FR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nomenclatural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ترتيب المداخل حسب الحروف الأولى الكلمة ظاهريا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ليس حسب الجذر ، مما يسهل البحث السريع </a:t>
            </a:r>
          </a:p>
          <a:p>
            <a:pPr algn="r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البنية الثلاثية الأعمدة: عمود للمدخل العربي و آخر للمقابل الانجليزي وثالث للمقابل الفرنسي </a:t>
            </a:r>
          </a:p>
          <a:p>
            <a:pPr algn="r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إدراج النسخ الصوتي 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</a:t>
            </a:r>
            <a:r>
              <a:rPr lang="fr-FR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phonetic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transcription)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كتابة النطق العربي بالأحرف اللاتينية لمساعدة غير الناطقين بالعربية </a:t>
            </a:r>
          </a:p>
          <a:p>
            <a:pPr algn="r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الاقتصار على الفصحى المعاصرة استبعاد المفردات المهجورة أو النادرة ، و التركيز على المستخدمة حاليا </a:t>
            </a:r>
          </a:p>
          <a:p>
            <a:pPr algn="r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استخدام الاختصارات النحوية و الصرفية مثل ف(الفعل)، أ (الاسم) ، ج (الجمع) </a:t>
            </a:r>
            <a:endParaRPr lang="fr-FR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مميزات المعجم </a:t>
            </a:r>
            <a:endParaRPr lang="fr-FR" dirty="0"/>
          </a:p>
        </p:txBody>
      </p:sp>
      <p:sp>
        <p:nvSpPr>
          <p:cNvPr id="1048631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سهولة الاستخدام 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(user-</a:t>
            </a:r>
            <a:r>
              <a:rPr lang="fr-FR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friendliness</a:t>
            </a:r>
            <a:r>
              <a:rPr lang="fr-FR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الترتيب النطقي والتنسيق البصري الواضح </a:t>
            </a:r>
          </a:p>
          <a:p>
            <a:pPr algn="just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توجيه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مزودج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يخدم الناطقين  بالعربية (لوظيفة ايجابية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الترجة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والكتابة)</a:t>
            </a:r>
          </a:p>
          <a:p>
            <a:pPr algn="just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 متعلمي العربية (لوظيفة سلبية الفهم)</a:t>
            </a:r>
          </a:p>
          <a:p>
            <a:pPr algn="just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واقعي: يركز على المفردات الشائعة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المصطلحات الحديثة </a:t>
            </a:r>
          </a:p>
          <a:p>
            <a:pPr algn="just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مقارنة فورية بين ثلاث لغات مما يجعله أداة مفيدة للترجمة المقارنة </a:t>
            </a:r>
          </a:p>
          <a:p>
            <a:pPr algn="just" rtl="1">
              <a:buNone/>
            </a:pP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إدراج ملاحق مساعدة : مثل جداول المصطلحات المتخصصة </a:t>
            </a:r>
            <a:r>
              <a:rPr lang="ar-DZ" sz="28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الأفعال الشاذة </a:t>
            </a:r>
            <a:endParaRPr lang="fr-FR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القيمة العلمية </a:t>
            </a:r>
            <a:endParaRPr lang="fr-FR" dirty="0"/>
          </a:p>
        </p:txBody>
      </p:sp>
      <p:sp>
        <p:nvSpPr>
          <p:cNvPr id="104863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dirty="0"/>
              <a:t>نموذج تحديثي في المعجمية العربية : مثل نقلة نوعية من المنهج الجذري التقليدي إلى المنهج العلمي الموجه للجمهور العام </a:t>
            </a:r>
          </a:p>
          <a:p>
            <a:pPr algn="r" rtl="1">
              <a:buNone/>
            </a:pPr>
            <a:r>
              <a:rPr lang="ar-DZ" dirty="0"/>
              <a:t>مرجع تعليمي هام: يستخدم على نطاق واسع في المدارس والجامعات </a:t>
            </a:r>
          </a:p>
          <a:p>
            <a:pPr algn="r" rtl="1">
              <a:buNone/>
            </a:pPr>
            <a:r>
              <a:rPr lang="ar-DZ" dirty="0"/>
              <a:t>أداة لدراسة الترجمة والمقابلات الدلالية يظهر الفروق الدلالية والثقافية بين اللغات </a:t>
            </a:r>
          </a:p>
          <a:p>
            <a:pPr algn="r" rtl="1">
              <a:buNone/>
            </a:pPr>
            <a:r>
              <a:rPr lang="ar-DZ" dirty="0"/>
              <a:t>إسهام في تعليم العربية للناطقين بغيرها بفضل النسخ الصوتي والتركيز على المفردات الشائعة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المنهجية العامة للمؤلف في تأليف المعجم </a:t>
            </a:r>
            <a:endParaRPr lang="fr-FR" sz="32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4863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8813574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اعتمد فلسفة معجمية واضحة </a:t>
            </a:r>
          </a:p>
          <a:p>
            <a:pPr algn="r" rtl="1">
              <a:buNone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 هذا ينعكس في القرارات المنهجية التالية: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الجمهور المستهدف المزدوج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الناطق بالعربية: لمساعدته في الكتابة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الترجمة من العربية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الى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الانجليزية أو الفرنسية ( الوظيفة الإيجابية)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متعلم العربية : النطق بالانجليزية أو الفرنسية لمساعدته على فهم النصوص العربية ( الوظيفة السلبية)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الترتيب </a:t>
            </a:r>
            <a:r>
              <a:rPr lang="ar-DZ" sz="24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الألفبائي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النطقي(الترتيب الظاهري):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ترتيب الكلمات كما تظهر في النص ،حسب الحرف الأول فالثاني فالثالث بغض النظر عن جذرها 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لتسهيل الوصول السريع للمستخدم الذي لا يعرف الجذر الثلاثي للكلمة (مثل الطالب  أو المترجم المستعجل) 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المنهج المعتمد هنا يختلف كليا عن منهج المعاجم التقليدية ( كلسان العرب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معجم الوسيط)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اقتصار على العربية الفصحى المعاصرة: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انتقاء المفردات الشائعة المستخدمة في الحياة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الأدب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الإعلام الحديث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تجنب المفردات المهجورة أو النادرة</a:t>
            </a:r>
          </a:p>
          <a:p>
            <a:pPr algn="r" rtl="1">
              <a:buFont typeface="Wingdings" pitchFamily="2" charset="2"/>
              <a:buChar char="q"/>
            </a:pP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الإيجاز والعلمية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lvl="1" algn="r" rtl="1">
              <a:buFont typeface="Courier New" pitchFamily="49" charset="0"/>
              <a:buChar char="o"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تقديم المقابل الأكثر شيوعا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استخداما في اللغتين الإنجليزية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الفرنسية ،مع تجنب التفاصيل الدلالية أو الأمثلة السياقية المطولة لتجنب إرباك المستخدم غير المتخصص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الأمثلة التطبيقية</a:t>
            </a:r>
            <a:endParaRPr lang="fr-FR" dirty="0"/>
          </a:p>
        </p:txBody>
      </p:sp>
      <p:sp>
        <p:nvSpPr>
          <p:cNvPr id="1048637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المثال1:</a:t>
            </a:r>
            <a:r>
              <a:rPr lang="ar-DZ" dirty="0"/>
              <a:t>مصطلحات مادية واضحة (تكافؤ كامل):</a:t>
            </a:r>
          </a:p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     </a:t>
            </a:r>
            <a:r>
              <a:rPr lang="ar-DZ" dirty="0">
                <a:solidFill>
                  <a:schemeClr val="tx2"/>
                </a:solidFill>
              </a:rPr>
              <a:t>المدخل: </a:t>
            </a:r>
            <a:r>
              <a:rPr lang="ar-DZ" dirty="0"/>
              <a:t>قمر(</a:t>
            </a:r>
            <a:r>
              <a:rPr lang="fr-FR" dirty="0" err="1"/>
              <a:t>qamar</a:t>
            </a:r>
            <a:r>
              <a:rPr lang="ar-DZ" dirty="0"/>
              <a:t>)</a:t>
            </a:r>
          </a:p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     </a:t>
            </a:r>
            <a:r>
              <a:rPr lang="ar-DZ" dirty="0">
                <a:solidFill>
                  <a:schemeClr val="tx2"/>
                </a:solidFill>
              </a:rPr>
              <a:t>المقابل الانجليزي:</a:t>
            </a:r>
            <a:r>
              <a:rPr lang="fr-FR" dirty="0"/>
              <a:t>MOON</a:t>
            </a:r>
          </a:p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    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ar-DZ" dirty="0">
                <a:solidFill>
                  <a:schemeClr val="tx2"/>
                </a:solidFill>
              </a:rPr>
              <a:t>المقابل الفرنسي: </a:t>
            </a:r>
            <a:r>
              <a:rPr lang="fr-FR" dirty="0"/>
              <a:t>LUNE</a:t>
            </a:r>
          </a:p>
          <a:p>
            <a:pPr algn="r" rtl="1">
              <a:buNone/>
            </a:pPr>
            <a:r>
              <a:rPr lang="fr-FR" dirty="0">
                <a:solidFill>
                  <a:srgbClr val="FF0000"/>
                </a:solidFill>
              </a:rPr>
              <a:t>       </a:t>
            </a:r>
            <a:r>
              <a:rPr lang="ar-DZ" dirty="0">
                <a:solidFill>
                  <a:schemeClr val="tx2"/>
                </a:solidFill>
              </a:rPr>
              <a:t>التحليل : </a:t>
            </a:r>
            <a:r>
              <a:rPr lang="ar-DZ" dirty="0"/>
              <a:t>هنا يقدم المعجم تكافؤًا كاملاً. المعنى المادي </a:t>
            </a:r>
            <a:r>
              <a:rPr lang="ar-DZ" dirty="0" err="1"/>
              <a:t>و</a:t>
            </a:r>
            <a:r>
              <a:rPr lang="ar-DZ" dirty="0"/>
              <a:t> المحسوس ولا يحمل أبعاد ثقافية معقدة.</a:t>
            </a:r>
          </a:p>
          <a:p>
            <a:pPr algn="r" rtl="1">
              <a:buNone/>
            </a:pPr>
            <a:r>
              <a:rPr lang="ar-DZ" dirty="0">
                <a:solidFill>
                  <a:schemeClr val="tx2"/>
                </a:solidFill>
              </a:rPr>
              <a:t>  منهجية المؤلف هنا مباشرة :</a:t>
            </a:r>
            <a:r>
              <a:rPr lang="ar-DZ" dirty="0"/>
              <a:t> تقديم المقابل المباشر </a:t>
            </a:r>
            <a:r>
              <a:rPr lang="ar-DZ" dirty="0" err="1"/>
              <a:t>و</a:t>
            </a:r>
            <a:r>
              <a:rPr lang="ar-DZ" dirty="0"/>
              <a:t> الشائع دون تعليق هذه هي الحالة المثالية التي يعمل فيها المعجم بامتياز</a:t>
            </a:r>
            <a:r>
              <a:rPr lang="fr-FR" dirty="0">
                <a:solidFill>
                  <a:schemeClr val="tx2"/>
                </a:solidFill>
              </a:rPr>
              <a:t>       </a:t>
            </a:r>
            <a:r>
              <a:rPr lang="fr-FR" dirty="0">
                <a:solidFill>
                  <a:srgbClr val="FF0000"/>
                </a:solidFill>
              </a:rPr>
              <a:t>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الأمثلة التطبيقية </a:t>
            </a:r>
            <a:endParaRPr lang="fr-FR" dirty="0"/>
          </a:p>
        </p:txBody>
      </p:sp>
      <p:sp>
        <p:nvSpPr>
          <p:cNvPr id="1048642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dirty="0">
                <a:solidFill>
                  <a:schemeClr val="accent2"/>
                </a:solidFill>
              </a:rPr>
              <a:t>المثال2:</a:t>
            </a:r>
          </a:p>
          <a:p>
            <a:pPr algn="r" rtl="1">
              <a:buNone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مصطلحات ثقافية /مجردة (تكافؤ تقريبي أو فجوة دلالية )</a:t>
            </a:r>
          </a:p>
          <a:p>
            <a:pPr algn="r" rtl="1">
              <a:buNone/>
            </a:pPr>
            <a:r>
              <a:rPr lang="ar-DZ" sz="24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المدخل: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كرم </a:t>
            </a:r>
            <a:r>
              <a:rPr lang="fr-FR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KARAM</a:t>
            </a:r>
          </a:p>
          <a:p>
            <a:pPr algn="r" rtl="1">
              <a:buNone/>
            </a:pPr>
            <a:r>
              <a:rPr lang="ar-DZ" sz="24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المقابل الانجليزي:</a:t>
            </a:r>
            <a:r>
              <a:rPr lang="fr-FR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GENEROSITY, HOSPITSLITY</a:t>
            </a:r>
            <a:endParaRPr lang="ar-DZ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r>
              <a:rPr lang="ar-DZ" sz="24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المقابل الفرنسي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 </a:t>
            </a:r>
            <a:r>
              <a:rPr lang="fr-FR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Générosité, hospitalité</a:t>
            </a:r>
            <a:endParaRPr lang="ar-DZ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r>
              <a:rPr lang="ar-DZ" sz="2400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التحليل 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:هنا نواجه فجوة ثقافية كرم في العربية مفهوم ثقافي مركب يتعدى العطاء المادي أو حسن الضيافة ليشمل النبل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عزة النفس </a:t>
            </a:r>
            <a:r>
              <a:rPr lang="ar-DZ" sz="24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الشرف </a:t>
            </a:r>
          </a:p>
          <a:p>
            <a:pPr algn="r" rtl="1">
              <a:buNone/>
            </a:pPr>
            <a:r>
              <a:rPr lang="ar-DZ" sz="2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منهجية المؤلف: اتبع إستراتيجية الترجمة التقريبية أو الوظيفية . قدم أقرب المقابلات السلوكية في اللغة الهدف لكنه اختزل المعنى الثقافي العميق هذا مثال على التبسيط المخل الذي ينتقد عليه حيث ضحى بالعمق الدلالي لصالح الإيجاز والعلمية </a:t>
            </a:r>
            <a:endParaRPr lang="fr-FR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algn="r" rtl="1">
              <a:buNone/>
            </a:pPr>
            <a:r>
              <a:rPr lang="ar-DZ" sz="3100" b="1" dirty="0">
                <a:solidFill>
                  <a:schemeClr val="accent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المثال3:</a:t>
            </a:r>
            <a:endParaRPr lang="fr-FR" sz="3100" b="1" dirty="0">
              <a:solidFill>
                <a:schemeClr val="accent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مصطلحات حساسة ثقافيا ودينيا (معالجة مثيرة للجدل)</a:t>
            </a: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المدخل</a:t>
            </a: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:جهاد</a:t>
            </a: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المقابل الانجليزي:</a:t>
            </a: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المقابل الفرنسي</a:t>
            </a: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التحليل: </a:t>
            </a: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هذا مدخل شديد الحساسية المعنى الأصلي هو بذل الجهد، لكن الاستخدام الاصطلاحي الشائع في الغرب يحمله معنى الحرب المقدسة </a:t>
            </a: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منهجية المؤلف:</a:t>
            </a:r>
            <a:endParaRPr lang="fr-FR" sz="3100" b="1" dirty="0">
              <a:solidFill>
                <a:schemeClr val="tx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اتبع أسلوبا هجينا </a:t>
            </a:r>
          </a:p>
          <a:p>
            <a:pPr algn="r" rtl="1">
              <a:buNone/>
            </a:pP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الترجمة الحرفية (التهجين الخفيف) :قدم المعنى اللغوي الأصلي </a:t>
            </a:r>
          </a:p>
          <a:p>
            <a:pPr algn="r" rtl="1">
              <a:buNone/>
            </a:pP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الترجمة الاصطلاحية (التغريب السلبي) قدم المقابل الشائع </a:t>
            </a:r>
            <a:r>
              <a:rPr lang="ar-DZ" sz="31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المثير للجدل دون تقديم شرح تفسيري واف للسياقات المختلفة للجهاد (مثل جهاد النفس) </a:t>
            </a:r>
          </a:p>
          <a:p>
            <a:pPr algn="r" rtl="1">
              <a:buNone/>
            </a:pP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النقد:</a:t>
            </a:r>
            <a:endParaRPr lang="fr-FR" sz="3100" b="1" dirty="0">
              <a:solidFill>
                <a:schemeClr val="tx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r>
              <a:rPr lang="fr-FR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</a:t>
            </a:r>
            <a:r>
              <a:rPr lang="ar-DZ" sz="3100" b="1" dirty="0">
                <a:solidFill>
                  <a:schemeClr val="tx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31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منهجيته هنا غير كافية لقد ترك المستخدم –خاصة غير المسلم- في حيرة من أمره ، وقد يختار المقبل المضلل لشهرته كان ينبغي إضافة شرح موجز بين قوسين لتوضيح أبعاد المفهوم </a:t>
            </a:r>
          </a:p>
          <a:p>
            <a:pPr algn="r" rtl="1">
              <a:buNone/>
            </a:pPr>
            <a:endParaRPr lang="ar-D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re 1"/>
          <p:cNvSpPr>
            <a:spLocks noGrp="1"/>
          </p:cNvSpPr>
          <p:nvPr>
            <p:ph type="title"/>
          </p:nvPr>
        </p:nvSpPr>
        <p:spPr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ar-DZ" dirty="0"/>
              <a:t>التعريف بالمؤلف</a:t>
            </a:r>
            <a:endParaRPr lang="fr-FR" dirty="0"/>
          </a:p>
        </p:txBody>
      </p:sp>
      <p:sp>
        <p:nvSpPr>
          <p:cNvPr id="1048594" name="Espace réservé du contenu 2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4525963"/>
          </a:xfrm>
          <a:effectLst>
            <a:softEdge rad="12700"/>
          </a:effectLst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sz="2000" dirty="0"/>
              <a:t>جلال الدين السيوطي: إمام لغوي ،محدث،مفكر، </a:t>
            </a:r>
            <a:r>
              <a:rPr lang="ar-DZ" sz="2000" dirty="0" err="1"/>
              <a:t>و</a:t>
            </a:r>
            <a:r>
              <a:rPr lang="ar-DZ" sz="2000" dirty="0"/>
              <a:t> أديب من مصر     </a:t>
            </a:r>
          </a:p>
          <a:p>
            <a:pPr algn="r" rtl="1">
              <a:buNone/>
            </a:pPr>
            <a:r>
              <a:rPr lang="ar-DZ" sz="2000" dirty="0"/>
              <a:t>ولد عام 849ه وتوفي عام 911ه</a:t>
            </a:r>
          </a:p>
          <a:p>
            <a:pPr algn="r" rtl="1">
              <a:buNone/>
            </a:pPr>
            <a:r>
              <a:rPr lang="ar-DZ" sz="2000" dirty="0"/>
              <a:t>له مؤلفات كثيرة في العلوم :اللغة ، الفقه، التفسير، الحديث ، الأدب</a:t>
            </a:r>
          </a:p>
          <a:p>
            <a:pPr algn="r" rtl="1">
              <a:buNone/>
            </a:pPr>
            <a:r>
              <a:rPr lang="ar-DZ" sz="2000" dirty="0"/>
              <a:t>من أبرز مؤلفاته من المعاجم : </a:t>
            </a:r>
          </a:p>
          <a:p>
            <a:pPr algn="r" rtl="1"/>
            <a:r>
              <a:rPr lang="ar-DZ" sz="2800" dirty="0"/>
              <a:t>المعرب من الأسماء </a:t>
            </a:r>
            <a:r>
              <a:rPr lang="ar-DZ" sz="2800" dirty="0" err="1"/>
              <a:t>و</a:t>
            </a:r>
            <a:r>
              <a:rPr lang="ar-DZ" sz="2800" dirty="0"/>
              <a:t> الأفعال </a:t>
            </a:r>
          </a:p>
          <a:p>
            <a:pPr algn="r" rtl="1"/>
            <a:r>
              <a:rPr lang="ar-DZ" sz="2800" dirty="0"/>
              <a:t>الإتقان في علوم القرآن</a:t>
            </a:r>
          </a:p>
          <a:p>
            <a:pPr algn="r" rtl="1"/>
            <a:r>
              <a:rPr lang="ar-DZ" sz="2800" dirty="0"/>
              <a:t>الجامع الصغير </a:t>
            </a:r>
            <a:r>
              <a:rPr lang="ar-DZ" sz="2800" dirty="0" err="1"/>
              <a:t>و</a:t>
            </a:r>
            <a:r>
              <a:rPr lang="ar-DZ" sz="2800" dirty="0"/>
              <a:t> الشامل </a:t>
            </a:r>
          </a:p>
          <a:p>
            <a:pPr algn="r" rtl="1">
              <a:buNone/>
            </a:pPr>
            <a:r>
              <a:rPr lang="ar-DZ" sz="2800" dirty="0"/>
              <a:t>السمات المميزة للمؤلف:</a:t>
            </a:r>
          </a:p>
          <a:p>
            <a:pPr algn="r" rtl="1">
              <a:buNone/>
            </a:pPr>
            <a:r>
              <a:rPr lang="ar-DZ" sz="2800" dirty="0"/>
              <a:t>الجمع بين اللغة العربية </a:t>
            </a:r>
            <a:r>
              <a:rPr lang="ar-DZ" sz="2800" dirty="0" err="1"/>
              <a:t>و</a:t>
            </a:r>
            <a:r>
              <a:rPr lang="ar-DZ" sz="2800" dirty="0"/>
              <a:t> الفهم اللغوي للتراث العربي </a:t>
            </a:r>
            <a:r>
              <a:rPr lang="ar-DZ" sz="2800" dirty="0" err="1"/>
              <a:t>و</a:t>
            </a:r>
            <a:r>
              <a:rPr lang="ar-DZ" sz="2800" dirty="0"/>
              <a:t> الإسلامي</a:t>
            </a:r>
          </a:p>
          <a:p>
            <a:pPr algn="r" rtl="1">
              <a:buNone/>
            </a:pPr>
            <a:r>
              <a:rPr lang="ar-DZ" sz="2800" dirty="0"/>
              <a:t>دقة في تتبع الألفاظ الأعجمية </a:t>
            </a:r>
            <a:r>
              <a:rPr lang="ar-DZ" sz="2800" dirty="0" err="1"/>
              <a:t>و</a:t>
            </a:r>
            <a:r>
              <a:rPr lang="ar-DZ" sz="2800" dirty="0"/>
              <a:t> تعريبها، مع </a:t>
            </a:r>
            <a:r>
              <a:rPr lang="ar-DZ" sz="2800" dirty="0" err="1"/>
              <a:t>الإستدلال</a:t>
            </a:r>
            <a:r>
              <a:rPr lang="ar-DZ" sz="2800" dirty="0"/>
              <a:t> بالأمثلة من الشعر </a:t>
            </a:r>
            <a:r>
              <a:rPr lang="ar-DZ" sz="2800" dirty="0" err="1"/>
              <a:t>و</a:t>
            </a:r>
            <a:r>
              <a:rPr lang="ar-DZ" sz="2800" dirty="0"/>
              <a:t> القرآن </a:t>
            </a:r>
          </a:p>
        </p:txBody>
      </p:sp>
    </p:spTree>
  </p:cSld>
  <p:clrMapOvr>
    <a:masterClrMapping/>
  </p:clrMapOvr>
  <p:transition>
    <p:pull dir="r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Espace réservé du contenu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DZ" dirty="0"/>
              <a:t>المثال4:</a:t>
            </a:r>
          </a:p>
          <a:p>
            <a:pPr algn="r" rtl="1">
              <a:buNone/>
            </a:pPr>
            <a:r>
              <a:rPr lang="ar-DZ" dirty="0"/>
              <a:t>المدخل:</a:t>
            </a:r>
            <a:r>
              <a:rPr lang="ar-DZ" dirty="0">
                <a:solidFill>
                  <a:srgbClr val="FF0000"/>
                </a:solidFill>
              </a:rPr>
              <a:t>عين </a:t>
            </a:r>
          </a:p>
          <a:p>
            <a:pPr algn="r" rtl="1">
              <a:buNone/>
            </a:pPr>
            <a:r>
              <a:rPr lang="ar-DZ" dirty="0"/>
              <a:t>المقابل الانجليزي: </a:t>
            </a:r>
          </a:p>
          <a:p>
            <a:pPr algn="r" rtl="1">
              <a:buNone/>
            </a:pPr>
            <a:r>
              <a:rPr lang="ar-DZ" dirty="0"/>
              <a:t>المقابل الفرنسي: </a:t>
            </a:r>
          </a:p>
          <a:p>
            <a:pPr algn="r" rtl="1">
              <a:buNone/>
            </a:pPr>
            <a:r>
              <a:rPr lang="ar-DZ" dirty="0"/>
              <a:t>التحليل: الكلمة متعددة المعاني بشكل كبير</a:t>
            </a:r>
          </a:p>
          <a:p>
            <a:pPr algn="r" rtl="1">
              <a:buNone/>
            </a:pPr>
            <a:r>
              <a:rPr lang="ar-DZ" dirty="0"/>
              <a:t>منهجية المؤلف:تعامل مع التعدد بوضوح من خلال ترقيم المعاني المختلفة هذه منهجية فعالة وواضحة ، وتساعد المستخدم على اختيار المقابل المناسب للسياق</a:t>
            </a:r>
          </a:p>
          <a:p>
            <a:pPr algn="r" rtl="1">
              <a:buNone/>
            </a:pPr>
            <a:r>
              <a:rPr lang="ar-DZ" dirty="0"/>
              <a:t> </a:t>
            </a:r>
          </a:p>
          <a:p>
            <a:pPr algn="r" rtl="1"/>
            <a:endParaRPr lang="ar-D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Espace réservé du contenu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5976664"/>
          </a:xfrm>
        </p:spPr>
        <p:txBody>
          <a:bodyPr>
            <a:normAutofit fontScale="92500"/>
          </a:bodyPr>
          <a:lstStyle/>
          <a:p>
            <a:pPr algn="r" rtl="1">
              <a:buNone/>
            </a:pPr>
            <a:r>
              <a:rPr lang="ar-DZ" dirty="0"/>
              <a:t>المثال5: </a:t>
            </a:r>
          </a:p>
          <a:p>
            <a:pPr algn="r" rtl="1">
              <a:buNone/>
            </a:pPr>
            <a:r>
              <a:rPr lang="ar-DZ" dirty="0"/>
              <a:t>الفروق الدلالية الدقيقة بين اللغات الهدف:</a:t>
            </a:r>
          </a:p>
          <a:p>
            <a:pPr algn="r" rtl="1">
              <a:buNone/>
            </a:pPr>
            <a:r>
              <a:rPr lang="ar-DZ" dirty="0"/>
              <a:t>المقابل الانجليزي</a:t>
            </a:r>
          </a:p>
          <a:p>
            <a:pPr algn="r" rtl="1">
              <a:buNone/>
            </a:pPr>
            <a:r>
              <a:rPr lang="ar-DZ" dirty="0"/>
              <a:t>المقابل الفرنسي:</a:t>
            </a:r>
          </a:p>
          <a:p>
            <a:pPr algn="r" rtl="1">
              <a:buNone/>
            </a:pPr>
            <a:r>
              <a:rPr lang="ar-DZ" dirty="0"/>
              <a:t>التحليل : الصفة العربية جميل تستخدم للذكر والأنثى والأشياء </a:t>
            </a:r>
          </a:p>
          <a:p>
            <a:pPr algn="r" rtl="1">
              <a:buNone/>
            </a:pPr>
            <a:r>
              <a:rPr lang="ar-DZ" dirty="0"/>
              <a:t>الانجليزية تفرق بين للأنثى والأشياء ، وللذكر</a:t>
            </a:r>
          </a:p>
          <a:p>
            <a:pPr algn="r" rtl="1">
              <a:buNone/>
            </a:pPr>
            <a:r>
              <a:rPr lang="ar-DZ" dirty="0"/>
              <a:t>الفرنسية تفرق بين للذكر وللأنثى وللشيء الجميل بطريقة لطيفة. </a:t>
            </a:r>
          </a:p>
          <a:p>
            <a:pPr algn="r" rtl="1">
              <a:buNone/>
            </a:pPr>
            <a:r>
              <a:rPr lang="ar-DZ" dirty="0"/>
              <a:t>منهجية المؤلف: قدم قائمة بالمقابلات المحتملة دون تفصيل دقيق للفروق بينهما هنا </a:t>
            </a:r>
            <a:r>
              <a:rPr lang="ar-DZ"/>
              <a:t>يضع  العبء </a:t>
            </a:r>
            <a:r>
              <a:rPr lang="ar-DZ" dirty="0"/>
              <a:t>على المستخدم لاختيار المقابل المناسب </a:t>
            </a:r>
            <a:r>
              <a:rPr lang="ar-DZ"/>
              <a:t>للسياق وهو </a:t>
            </a:r>
            <a:r>
              <a:rPr lang="ar-DZ" dirty="0"/>
              <a:t>ما قد  لا يستطيعه المستخدم المبتدئ.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/>
              <a:t>موضوع الكتاب </a:t>
            </a:r>
            <a:br>
              <a:rPr lang="ar-DZ" dirty="0"/>
            </a:br>
            <a:endParaRPr lang="fr-FR" dirty="0"/>
          </a:p>
        </p:txBody>
      </p:sp>
      <p:sp>
        <p:nvSpPr>
          <p:cNvPr id="104859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ar-DZ" dirty="0"/>
              <a:t>يهدف إلى جمع الألفاظ الأعجمية التي دخلت العربية من لغات مختلفة مثل: الفارسية، السريانية ،اليونانية ، التركية وغيرها </a:t>
            </a:r>
          </a:p>
          <a:p>
            <a:pPr algn="just" rtl="1">
              <a:buNone/>
            </a:pPr>
            <a:r>
              <a:rPr lang="ar-DZ" dirty="0"/>
              <a:t>يوضح أصل الكلمة و كيفية تعريبها صوتيا وصرفيا </a:t>
            </a:r>
          </a:p>
          <a:p>
            <a:pPr algn="r">
              <a:buNone/>
            </a:pPr>
            <a:r>
              <a:rPr lang="ar-DZ" dirty="0"/>
              <a:t>يهتم باللفظ العربي المستخدم </a:t>
            </a:r>
            <a:r>
              <a:rPr lang="ar-DZ" dirty="0" err="1"/>
              <a:t>و</a:t>
            </a:r>
            <a:r>
              <a:rPr lang="ar-DZ" dirty="0"/>
              <a:t> كيف تغير عن الأصل ، مع ذكر أمثلة شاهديه من القرآن الكريم </a:t>
            </a:r>
            <a:r>
              <a:rPr lang="ar-DZ" dirty="0" err="1"/>
              <a:t>و</a:t>
            </a:r>
            <a:r>
              <a:rPr lang="ar-DZ" dirty="0"/>
              <a:t> الشعر العربي </a:t>
            </a:r>
            <a:r>
              <a:rPr lang="ar-DZ" dirty="0" err="1"/>
              <a:t>و</a:t>
            </a:r>
            <a:r>
              <a:rPr lang="ar-DZ" dirty="0"/>
              <a:t> النثر العربي القديم </a:t>
            </a:r>
          </a:p>
          <a:p>
            <a:pPr algn="r">
              <a:buNone/>
            </a:pPr>
            <a:r>
              <a:rPr lang="ar-DZ" dirty="0"/>
              <a:t>يوضح الألفاظ التي كانت معروفة للعرب القدماء </a:t>
            </a:r>
            <a:r>
              <a:rPr lang="ar-DZ" dirty="0" err="1"/>
              <a:t>و</a:t>
            </a:r>
            <a:r>
              <a:rPr lang="ar-DZ" dirty="0"/>
              <a:t> التي أصبح استخدامها شائعا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/>
              <a:t>شكل الكتاب </a:t>
            </a:r>
            <a:r>
              <a:rPr lang="ar-DZ" dirty="0" err="1"/>
              <a:t>و</a:t>
            </a:r>
            <a:r>
              <a:rPr lang="ar-DZ" dirty="0"/>
              <a:t> تنظيمه </a:t>
            </a:r>
            <a:br>
              <a:rPr lang="ar-DZ" dirty="0"/>
            </a:br>
            <a:endParaRPr lang="fr-FR" dirty="0"/>
          </a:p>
        </p:txBody>
      </p:sp>
      <p:sp>
        <p:nvSpPr>
          <p:cNvPr id="1048601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DZ" dirty="0"/>
              <a:t>الترتيب: أبجدي حسب حروف المعجم (</a:t>
            </a:r>
            <a:r>
              <a:rPr lang="ar-DZ" dirty="0" err="1"/>
              <a:t>أ،ب،ت</a:t>
            </a:r>
            <a:r>
              <a:rPr lang="ar-DZ" dirty="0"/>
              <a:t>...)</a:t>
            </a:r>
          </a:p>
          <a:p>
            <a:pPr algn="r" rtl="1">
              <a:buNone/>
            </a:pPr>
            <a:r>
              <a:rPr lang="ar-DZ" dirty="0"/>
              <a:t>كل مادة تتضمن:</a:t>
            </a:r>
          </a:p>
          <a:p>
            <a:pPr algn="r" rtl="1">
              <a:buFont typeface="Courier New" pitchFamily="49" charset="0"/>
              <a:buChar char="o"/>
            </a:pPr>
            <a:r>
              <a:rPr lang="ar-DZ" dirty="0"/>
              <a:t>الكلمة العربية</a:t>
            </a:r>
          </a:p>
          <a:p>
            <a:pPr algn="r" rtl="1">
              <a:buFont typeface="Courier New" pitchFamily="49" charset="0"/>
              <a:buChar char="o"/>
            </a:pPr>
            <a:r>
              <a:rPr lang="ar-DZ" dirty="0"/>
              <a:t>أصلها الأعجمي واللغة المصدر </a:t>
            </a:r>
          </a:p>
          <a:p>
            <a:pPr algn="r" rtl="1">
              <a:buFont typeface="Courier New" pitchFamily="49" charset="0"/>
              <a:buChar char="o"/>
            </a:pPr>
            <a:r>
              <a:rPr lang="ar-DZ" dirty="0"/>
              <a:t>معناها في العربية </a:t>
            </a:r>
          </a:p>
          <a:p>
            <a:pPr algn="r" rtl="1">
              <a:buFont typeface="Courier New" pitchFamily="49" charset="0"/>
              <a:buChar char="o"/>
            </a:pPr>
            <a:r>
              <a:rPr lang="ar-DZ" dirty="0"/>
              <a:t>كيفية التعريب تحويل الصوت، التشكيل، الوزن)</a:t>
            </a:r>
          </a:p>
          <a:p>
            <a:pPr algn="r" rtl="1">
              <a:buFont typeface="Courier New" pitchFamily="49" charset="0"/>
              <a:buChar char="o"/>
            </a:pPr>
            <a:r>
              <a:rPr lang="ar-DZ" dirty="0"/>
              <a:t>شواهد من القرآن، الشعر أو النثر العربي</a:t>
            </a:r>
          </a:p>
          <a:p>
            <a:pPr algn="r" rtl="1">
              <a:buNone/>
            </a:pPr>
            <a:r>
              <a:rPr lang="ar-DZ" dirty="0"/>
              <a:t>ملاحظة : بعض الطبعات تضيف فهارس للغات الأصلية لتسهيل البحث( يوناني، فارسي)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المنهج العام للكتاب</a:t>
            </a:r>
            <a:endParaRPr lang="fr-FR" dirty="0"/>
          </a:p>
        </p:txBody>
      </p:sp>
      <p:sp>
        <p:nvSpPr>
          <p:cNvPr id="104860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301"/>
          </a:xfrm>
        </p:spPr>
        <p:txBody>
          <a:bodyPr>
            <a:normAutofit fontScale="85000" lnSpcReduction="10000"/>
          </a:bodyPr>
          <a:lstStyle/>
          <a:p>
            <a:pPr algn="r" rtl="1">
              <a:buNone/>
            </a:pPr>
            <a:r>
              <a:rPr lang="ar-DZ" dirty="0"/>
              <a:t>منهج وصفي تاريخي: يصف الكلمة المعربة ويشرح أصلها و أثرها في العربية</a:t>
            </a:r>
          </a:p>
          <a:p>
            <a:pPr algn="r" rtl="1">
              <a:buNone/>
            </a:pPr>
            <a:r>
              <a:rPr lang="ar-DZ" dirty="0"/>
              <a:t>التحليل الصوتي والصرفي: يوضح كيفية تحول الكلمة الأجنبية لتتناسب مع الأوزان العربية </a:t>
            </a:r>
          </a:p>
          <a:p>
            <a:pPr algn="r" rtl="1">
              <a:buNone/>
            </a:pPr>
            <a:r>
              <a:rPr lang="ar-DZ" dirty="0"/>
              <a:t>الاعتماد على المصادر التراثية: مثل ابن دريد، </a:t>
            </a:r>
            <a:r>
              <a:rPr lang="ar-DZ" dirty="0" err="1"/>
              <a:t>الجواليقي،ابن</a:t>
            </a:r>
            <a:r>
              <a:rPr lang="ar-DZ" dirty="0"/>
              <a:t> سدة...</a:t>
            </a:r>
          </a:p>
          <a:p>
            <a:pPr algn="r" rtl="1">
              <a:buNone/>
            </a:pPr>
            <a:r>
              <a:rPr lang="ar-DZ" dirty="0"/>
              <a:t>الاستدلال بشواهد: القرآن الكريم ، الشعر الجاهلي  والعباسي ، وأحيانا النثر العربي</a:t>
            </a:r>
          </a:p>
          <a:p>
            <a:pPr algn="r" rtl="1">
              <a:buNone/>
            </a:pPr>
            <a:r>
              <a:rPr lang="ar-DZ" dirty="0"/>
              <a:t>الهدف: توثيق الألفاظ الدخيلة  وفهم كيفية تعريبها وتكيفها في العربية 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الأمثلة التطبيقية</a:t>
            </a:r>
            <a:endParaRPr lang="fr-FR" dirty="0"/>
          </a:p>
        </p:txBody>
      </p:sp>
      <p:sp>
        <p:nvSpPr>
          <p:cNvPr id="104860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زبد:</a:t>
            </a:r>
          </a:p>
          <a:p>
            <a:pPr algn="r" rtl="1">
              <a:buNone/>
            </a:pPr>
            <a:r>
              <a:rPr lang="ar-DZ" dirty="0"/>
              <a:t>الأصل: يوناني </a:t>
            </a:r>
            <a:r>
              <a:rPr lang="fr-FR" dirty="0" err="1"/>
              <a:t>zythos</a:t>
            </a:r>
            <a:r>
              <a:rPr lang="fr-FR" dirty="0"/>
              <a:t> </a:t>
            </a:r>
            <a:r>
              <a:rPr lang="ar-DZ" dirty="0"/>
              <a:t> أي رغوة الخمر </a:t>
            </a:r>
          </a:p>
          <a:p>
            <a:pPr algn="r" rtl="1">
              <a:buNone/>
            </a:pPr>
            <a:r>
              <a:rPr lang="ar-DZ" dirty="0"/>
              <a:t>المعنى في العربية: رغوة أو زبد الماء أو الطعام </a:t>
            </a:r>
          </a:p>
          <a:p>
            <a:pPr algn="r" rtl="1">
              <a:buNone/>
            </a:pPr>
            <a:r>
              <a:rPr lang="ar-DZ" dirty="0"/>
              <a:t>الشاهد القرآني: </a:t>
            </a:r>
          </a:p>
          <a:p>
            <a:pPr algn="r" rtl="1">
              <a:buNone/>
            </a:pPr>
            <a:r>
              <a:rPr lang="ar-DZ" dirty="0"/>
              <a:t>           { يخرج من البحر زبدًا} (الزمر21)</a:t>
            </a:r>
          </a:p>
          <a:p>
            <a:pPr algn="r" rtl="1">
              <a:buNone/>
            </a:pPr>
            <a:r>
              <a:rPr lang="ar-DZ" dirty="0"/>
              <a:t>التعليق:  الكلمة تعربت </a:t>
            </a:r>
            <a:r>
              <a:rPr lang="ar-DZ" dirty="0" err="1"/>
              <a:t>و</a:t>
            </a:r>
            <a:r>
              <a:rPr lang="ar-DZ" dirty="0"/>
              <a:t> تم استعمالها في القرآن الكريم بمعنى مألوف عند العرب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الأمثلة التطبيقية</a:t>
            </a:r>
            <a:endParaRPr lang="fr-FR" dirty="0"/>
          </a:p>
        </p:txBody>
      </p:sp>
      <p:sp>
        <p:nvSpPr>
          <p:cNvPr id="1048607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جلود:</a:t>
            </a:r>
          </a:p>
          <a:p>
            <a:pPr algn="r" rtl="1">
              <a:buNone/>
            </a:pPr>
            <a:r>
              <a:rPr lang="ar-DZ" dirty="0"/>
              <a:t>الأصل: فارسي  </a:t>
            </a:r>
            <a:r>
              <a:rPr lang="fr-FR" dirty="0" err="1"/>
              <a:t>gelud</a:t>
            </a:r>
            <a:r>
              <a:rPr lang="ar-DZ" dirty="0"/>
              <a:t> الجلد </a:t>
            </a:r>
          </a:p>
          <a:p>
            <a:pPr algn="r" rtl="1">
              <a:buNone/>
            </a:pPr>
            <a:r>
              <a:rPr lang="ar-DZ" dirty="0"/>
              <a:t>المعنى في العربية:جلود الحيوان المستعملة في الصناعة</a:t>
            </a:r>
          </a:p>
          <a:p>
            <a:pPr algn="r" rtl="1">
              <a:buNone/>
            </a:pPr>
            <a:r>
              <a:rPr lang="ar-DZ" dirty="0"/>
              <a:t>الشاهد الشعري: </a:t>
            </a:r>
          </a:p>
          <a:p>
            <a:pPr algn="r" rtl="1">
              <a:buNone/>
            </a:pPr>
            <a:r>
              <a:rPr lang="ar-DZ" dirty="0"/>
              <a:t>وضربوا </a:t>
            </a:r>
            <a:r>
              <a:rPr lang="ar-DZ" dirty="0">
                <a:solidFill>
                  <a:srgbClr val="FF0000"/>
                </a:solidFill>
              </a:rPr>
              <a:t>جلود</a:t>
            </a:r>
            <a:r>
              <a:rPr lang="ar-DZ" dirty="0"/>
              <a:t> الطلل بالعصا  </a:t>
            </a:r>
          </a:p>
          <a:p>
            <a:pPr algn="r" rtl="1">
              <a:buNone/>
            </a:pPr>
            <a:r>
              <a:rPr lang="ar-DZ" dirty="0"/>
              <a:t>                               كأنها أمواج البحر البيضاء</a:t>
            </a:r>
          </a:p>
          <a:p>
            <a:pPr algn="r" rtl="1">
              <a:buNone/>
            </a:pPr>
            <a:r>
              <a:rPr lang="ar-DZ" dirty="0"/>
              <a:t>التعليق: الكلمة استخدمها العرب منذ الجاهلية في الحياة اليومية والشعر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الأمثلة التطبيقية</a:t>
            </a:r>
            <a:endParaRPr lang="fr-FR" dirty="0"/>
          </a:p>
        </p:txBody>
      </p:sp>
      <p:sp>
        <p:nvSpPr>
          <p:cNvPr id="1048616" name="Espace réservé du contenu 3"/>
          <p:cNvSpPr>
            <a:spLocks noGrp="1"/>
          </p:cNvSpPr>
          <p:nvPr>
            <p:ph sz="half" idx="2"/>
          </p:nvPr>
        </p:nvSpPr>
        <p:spPr>
          <a:xfrm>
            <a:off x="323528" y="1600202"/>
            <a:ext cx="8363272" cy="4525963"/>
          </a:xfrm>
        </p:spPr>
        <p:txBody>
          <a:bodyPr>
            <a:noAutofit/>
          </a:bodyPr>
          <a:lstStyle/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صندل: </a:t>
            </a: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الأصل هندي </a:t>
            </a:r>
            <a:r>
              <a:rPr lang="fr-FR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chandan</a:t>
            </a:r>
            <a:endParaRPr lang="ar-DZ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المعنى خشب عطري </a:t>
            </a: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الشاهد الشعري:</a:t>
            </a: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قال البحتري: </a:t>
            </a: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وتفوح من </a:t>
            </a:r>
            <a:r>
              <a:rPr lang="ar-DZ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صندله 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العطور      </a:t>
            </a: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كما يفوح الندى على العطور</a:t>
            </a:r>
          </a:p>
          <a:p>
            <a:pPr algn="r" rtl="1">
              <a:buNone/>
            </a:pP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التعليق: مشابهة لاستخدام </a:t>
            </a:r>
            <a:r>
              <a:rPr lang="ar-DZ" u="sng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التونجي</a:t>
            </a:r>
            <a:r>
              <a:rPr lang="ar-DZ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لكن هنا السيوطي ركز على الشعر الجاهلي والعباسي    </a:t>
            </a:r>
            <a:endParaRPr lang="fr-FR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الأمثلة التطبيقية </a:t>
            </a:r>
            <a:endParaRPr lang="fr-FR" dirty="0"/>
          </a:p>
        </p:txBody>
      </p:sp>
      <p:sp>
        <p:nvSpPr>
          <p:cNvPr id="1048618" name="Espace réservé du contenu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DZ" dirty="0">
                <a:solidFill>
                  <a:srgbClr val="FF0000"/>
                </a:solidFill>
              </a:rPr>
              <a:t>بربر:</a:t>
            </a:r>
          </a:p>
          <a:p>
            <a:pPr algn="r" rtl="1">
              <a:buNone/>
            </a:pPr>
            <a:r>
              <a:rPr lang="ar-DZ" dirty="0"/>
              <a:t>الأصل : بربري ، لغة بربرية شمال افريقية </a:t>
            </a:r>
          </a:p>
          <a:p>
            <a:pPr algn="r" rtl="1">
              <a:buNone/>
            </a:pPr>
            <a:r>
              <a:rPr lang="ar-DZ" dirty="0"/>
              <a:t>المعنى في العربية : نوع من الناس أو القبائل في شمال أفريقيا </a:t>
            </a:r>
          </a:p>
          <a:p>
            <a:pPr algn="r" rtl="1">
              <a:buNone/>
            </a:pPr>
            <a:r>
              <a:rPr lang="ar-DZ" dirty="0"/>
              <a:t>الشاهد الشعري:</a:t>
            </a:r>
          </a:p>
          <a:p>
            <a:pPr algn="r" rtl="1">
              <a:buNone/>
            </a:pPr>
            <a:r>
              <a:rPr lang="ar-DZ" dirty="0"/>
              <a:t>  و ما نزال </a:t>
            </a:r>
            <a:r>
              <a:rPr lang="ar-DZ" dirty="0">
                <a:solidFill>
                  <a:srgbClr val="FF0000"/>
                </a:solidFill>
              </a:rPr>
              <a:t>البربر</a:t>
            </a:r>
            <a:r>
              <a:rPr lang="ar-DZ" dirty="0"/>
              <a:t> في الوغى </a:t>
            </a:r>
          </a:p>
          <a:p>
            <a:pPr algn="r" rtl="1">
              <a:buNone/>
            </a:pPr>
            <a:r>
              <a:rPr lang="ar-DZ" dirty="0"/>
              <a:t>                            كأنهم الرياح لا تحدُّ </a:t>
            </a:r>
          </a:p>
          <a:p>
            <a:pPr algn="r" rtl="1">
              <a:buNone/>
            </a:pPr>
            <a:r>
              <a:rPr lang="ar-DZ" dirty="0"/>
              <a:t>التعليق : </a:t>
            </a:r>
          </a:p>
          <a:p>
            <a:pPr algn="r" rtl="1">
              <a:buNone/>
            </a:pPr>
            <a:r>
              <a:rPr lang="ar-DZ" dirty="0"/>
              <a:t>يوضح السيوطي أن الكلمة دخلت العربية منذ الجاهلية واستخدمها العرب في وصف القبائل 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1399</Words>
  <Application>Microsoft Office PowerPoint</Application>
  <PresentationFormat>Affichage à l'écran (4:3)</PresentationFormat>
  <Paragraphs>156</Paragraphs>
  <Slides>21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Simplified Arabic</vt:lpstr>
      <vt:lpstr>Wingdings</vt:lpstr>
      <vt:lpstr>Thème Office</vt:lpstr>
      <vt:lpstr>المعرب من الأسماء و الأفعال</vt:lpstr>
      <vt:lpstr>التعريف بالمؤلف</vt:lpstr>
      <vt:lpstr>موضوع الكتاب  </vt:lpstr>
      <vt:lpstr>شكل الكتاب و تنظيمه  </vt:lpstr>
      <vt:lpstr>المنهج العام للكتاب</vt:lpstr>
      <vt:lpstr>الأمثلة التطبيقية</vt:lpstr>
      <vt:lpstr>الأمثلة التطبيقية</vt:lpstr>
      <vt:lpstr>الأمثلة التطبيقية</vt:lpstr>
      <vt:lpstr>الأمثلة التطبيقية </vt:lpstr>
      <vt:lpstr>معجم المورد لروحي البعلبلكي (عربي انجليزي فرنسي)</vt:lpstr>
      <vt:lpstr>التعريف بالكتاب </vt:lpstr>
      <vt:lpstr>دوافع نشأة المعجم </vt:lpstr>
      <vt:lpstr>خصائص المعجم </vt:lpstr>
      <vt:lpstr>مميزات المعجم </vt:lpstr>
      <vt:lpstr>القيمة العلمية </vt:lpstr>
      <vt:lpstr>المنهجية العامة للمؤلف في تأليف المعجم </vt:lpstr>
      <vt:lpstr>الأمثلة التطبيقية</vt:lpstr>
      <vt:lpstr>الأمثلة التطبيقية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المعرب من الأسماء و الأفعال</dc:title>
  <dc:creator>HILDA</dc:creator>
  <cp:lastModifiedBy>Nedjma Zegrour</cp:lastModifiedBy>
  <cp:revision>1</cp:revision>
  <dcterms:created xsi:type="dcterms:W3CDTF">2025-11-09T17:53:07Z</dcterms:created>
  <dcterms:modified xsi:type="dcterms:W3CDTF">2025-12-23T16:56:50Z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cc80f7d597c6454a966c35d542c38b2a</vt:lpwstr>
  </property>
</Properties>
</file>