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notesMasterIdLst>
    <p:notesMasterId r:id="rId22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F5B58-F616-4D39-BBCB-F770EB1045FE}" type="datetimeFigureOut">
              <a:rPr lang="fr-FR" smtClean="0"/>
              <a:t>23/12/2025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FF24E-DF9C-4D7C-9693-AB079F3E7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26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FF24E-DF9C-4D7C-9693-AB079F3E7D9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87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8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3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20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22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859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683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35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2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3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2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2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4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9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4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11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88" y="0"/>
            <a:ext cx="4856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2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58319" y="495946"/>
            <a:ext cx="1039936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chemeClr val="accent1"/>
                </a:solidFill>
              </a:rPr>
              <a:t>حروف البدل</a:t>
            </a:r>
          </a:p>
          <a:p>
            <a:pPr algn="r" rtl="1"/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و هي اثنا عشر حرفا يجمعها قولك " طال يوم أنجدته " . </a:t>
            </a:r>
          </a:p>
          <a:p>
            <a:pPr algn="r" rtl="1"/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فالطاء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: تبدل </a:t>
            </a:r>
            <a:r>
              <a:rPr lang="ar-DZ" sz="2400" dirty="0" err="1">
                <a:latin typeface="Arial" panose="020B0604020202020204" pitchFamily="34" charset="0"/>
                <a:cs typeface="Arial" panose="020B0604020202020204" pitchFamily="34" charset="0"/>
              </a:rPr>
              <a:t>تاءا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في افتعل إذا كانت بعد صاد أو ضاد  أو طاء أو ظاء, نحو : اصطبر و اضطهد و اطلب و </a:t>
            </a:r>
            <a:r>
              <a:rPr lang="ar-DZ" sz="2400" dirty="0" err="1">
                <a:latin typeface="Arial" panose="020B0604020202020204" pitchFamily="34" charset="0"/>
                <a:cs typeface="Arial" panose="020B0604020202020204" pitchFamily="34" charset="0"/>
              </a:rPr>
              <a:t>اظطلم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الألف : تبدل من الياء و الواو في قام و صار و رمي و غزا و من الواو في : يأجل أصله يوجل </a:t>
            </a:r>
          </a:p>
          <a:p>
            <a:pPr algn="r" rtl="1"/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اللام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: و من النون في </a:t>
            </a:r>
            <a:r>
              <a:rPr lang="ar-DZ" sz="2400" dirty="0" err="1">
                <a:latin typeface="Arial" panose="020B0604020202020204" pitchFamily="34" charset="0"/>
                <a:cs typeface="Arial" panose="020B0604020202020204" pitchFamily="34" charset="0"/>
              </a:rPr>
              <a:t>أصيلال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rtl="1"/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الياء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: تبدل من الواو في قيل و ميزان و من الحرف المدغم في قيراط و دينار لأن الأصل قرّاط و </a:t>
            </a:r>
            <a:r>
              <a:rPr lang="ar-DZ" sz="2400" dirty="0" err="1">
                <a:latin typeface="Arial" panose="020B0604020202020204" pitchFamily="34" charset="0"/>
                <a:cs typeface="Arial" panose="020B0604020202020204" pitchFamily="34" charset="0"/>
              </a:rPr>
              <a:t>دنار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rtl="1"/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الواو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: تبدل في مثل : فتوّ و ليس بمطرد و تبدل من الألف في </a:t>
            </a:r>
            <a:r>
              <a:rPr lang="ar-DZ" sz="2400" dirty="0" err="1">
                <a:latin typeface="Arial" panose="020B0604020202020204" pitchFamily="34" charset="0"/>
                <a:cs typeface="Arial" panose="020B0604020202020204" pitchFamily="34" charset="0"/>
              </a:rPr>
              <a:t>أفعو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و من الهمزة المبدلة من الواو في </a:t>
            </a:r>
            <a:r>
              <a:rPr lang="ar-DZ" sz="2400" dirty="0" err="1">
                <a:latin typeface="Arial" panose="020B0604020202020204" pitchFamily="34" charset="0"/>
                <a:cs typeface="Arial" panose="020B0604020202020204" pitchFamily="34" charset="0"/>
              </a:rPr>
              <a:t>كساوان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و  </a:t>
            </a:r>
            <a:r>
              <a:rPr lang="ar-DZ" sz="2400" dirty="0" err="1">
                <a:latin typeface="Arial" panose="020B0604020202020204" pitchFamily="34" charset="0"/>
                <a:cs typeface="Arial" panose="020B0604020202020204" pitchFamily="34" charset="0"/>
              </a:rPr>
              <a:t>كساوى</a:t>
            </a:r>
            <a:endParaRPr lang="ar-D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الميم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: تبدل من النون إذا كانت قبل ياء أو كانت النون ساكنة مثل : </a:t>
            </a:r>
            <a:r>
              <a:rPr lang="ar-DZ"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العمبر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في العنبر و </a:t>
            </a:r>
            <a:r>
              <a:rPr lang="ar-DZ" sz="2400" dirty="0" err="1">
                <a:latin typeface="Arial" panose="020B0604020202020204" pitchFamily="34" charset="0"/>
                <a:cs typeface="Arial" panose="020B0604020202020204" pitchFamily="34" charset="0"/>
              </a:rPr>
              <a:t>شمباء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في </a:t>
            </a:r>
            <a:r>
              <a:rPr lang="ar-DZ" sz="2400" dirty="0" err="1">
                <a:latin typeface="Arial" panose="020B0604020202020204" pitchFamily="34" charset="0"/>
                <a:cs typeface="Arial" panose="020B0604020202020204" pitchFamily="34" charset="0"/>
              </a:rPr>
              <a:t>شنباء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الهمزة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: تبدل من الواو في قائم و من الياء في سائر و سقاء و غطاء و من الواو في أجوه </a:t>
            </a:r>
          </a:p>
          <a:p>
            <a:pPr algn="r" rtl="1"/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النون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: تبدل من الهمزة في فعلان و فعلى , نحو : غضبان و عطشان و تبدل من اللام في رفلّ و لعلّ</a:t>
            </a:r>
          </a:p>
          <a:p>
            <a:pPr algn="r" rtl="1"/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الجيم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: تبدل من الياء المشددة في علي و عوفي </a:t>
            </a:r>
          </a:p>
          <a:p>
            <a:pPr algn="r" rtl="1"/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الدال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: تبدل من التاء بعد الزاي في مزدجر و مزدان ومن قال في فزت و أخذت , فزد و </a:t>
            </a:r>
            <a:r>
              <a:rPr lang="ar-DZ" sz="2400" dirty="0" err="1">
                <a:latin typeface="Arial" panose="020B0604020202020204" pitchFamily="34" charset="0"/>
                <a:cs typeface="Arial" panose="020B0604020202020204" pitchFamily="34" charset="0"/>
              </a:rPr>
              <a:t>أخذد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, كانت دال فأبدل حرف الدال بالتاء</a:t>
            </a:r>
          </a:p>
          <a:p>
            <a:pPr algn="r" rtl="1"/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التاء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: تبدل من الواو في تراث و تخمة , و من السين في ست و الياء في أسنت و هذا لا يطرد  </a:t>
            </a:r>
          </a:p>
          <a:p>
            <a:pPr algn="r" rtl="1"/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الهاء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: تبدل من تاء في طلحة في الوقف و قد أبدلت من الياء في هذي و ذلك غير مطرد و تبدل الهمزة في ماء و الأصل فيه ماه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2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21790" y="302359"/>
            <a:ext cx="97174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 </a:t>
            </a:r>
            <a:r>
              <a:rPr lang="ar-DZ" sz="2800" dirty="0">
                <a:solidFill>
                  <a:schemeClr val="accent1"/>
                </a:solidFill>
              </a:rPr>
              <a:t>ثالثا : ذكر أبنية الأسماء الثلاثية</a:t>
            </a:r>
          </a:p>
          <a:p>
            <a:pPr algn="r" rtl="1"/>
            <a:endParaRPr lang="ar-DZ" sz="2800" dirty="0">
              <a:solidFill>
                <a:srgbClr val="00B050"/>
              </a:solidFill>
            </a:endParaRPr>
          </a:p>
          <a:p>
            <a:pPr algn="r" rtl="1"/>
            <a:endParaRPr lang="ar-DZ" sz="2800" dirty="0">
              <a:solidFill>
                <a:srgbClr val="00B05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الاسم الثلاثي ما كان على ثلاثة أحرف , ليس فيه حرف اعتلال , نحو جمل و عمل , ومن الفعل نحو : دخل و خرج , ولا تبال أن يكون فيه زائد و تتكرر فاؤه أو عينه أو لامه أو يلحق بالرباعي أو الخماسي أو السداسي أو السباعي فالمكرر الفاء نحو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صفصل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( اسم نبات أو شجر ) , والمكرر العين نحو سمّهى ( الباطل و الكذب) </a:t>
            </a:r>
          </a:p>
          <a:p>
            <a:pPr algn="r" rtl="1">
              <a:lnSpc>
                <a:spcPct val="150000"/>
              </a:lnSpc>
            </a:pP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و الملحق بالخماسي نحو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صمحمح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الصمحمح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من الرجال : الشديد و هو ما بين الثلاثين و الأربعين , أو القصير الغليظ )</a:t>
            </a:r>
          </a:p>
          <a:p>
            <a:pPr algn="r" rtl="1">
              <a:lnSpc>
                <a:spcPct val="150000"/>
              </a:lnSpc>
            </a:pP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و السداسي في كذبذب ( شديد الكذب ) و السباعي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اشهيباب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( و هو الأبيض  الذي يخالطه سواد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62414" y="1812974"/>
            <a:ext cx="6633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D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معجم الأسماء و الصفات للإمام  أبي بكر أحمد البيهقي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849532" y="387458"/>
            <a:ext cx="204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ar-DZ" sz="4000" dirty="0">
                <a:solidFill>
                  <a:schemeClr val="accent1"/>
                </a:solidFill>
              </a:rPr>
              <a:t>ثانيا</a:t>
            </a:r>
            <a:endParaRPr lang="fr-FR" sz="4000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21" y="1095344"/>
            <a:ext cx="2981202" cy="48079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084" y="741401"/>
            <a:ext cx="2719052" cy="101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3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24" y="1588438"/>
            <a:ext cx="3021746" cy="4135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3644170" y="563202"/>
            <a:ext cx="79816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D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التعريف بالمؤلف أبو بكر أحمد البيهقي</a:t>
            </a:r>
          </a:p>
          <a:p>
            <a:pPr algn="r" rtl="1">
              <a:lnSpc>
                <a:spcPct val="150000"/>
              </a:lnSpc>
            </a:pPr>
            <a:r>
              <a:rPr lang="ar-DZ" sz="2400" dirty="0"/>
              <a:t>يعد فقيها شافعيا و عالما كبيرا , ولد </a:t>
            </a:r>
            <a:r>
              <a:rPr lang="ar-DZ" sz="2400" dirty="0" err="1"/>
              <a:t>ببيهق</a:t>
            </a:r>
            <a:r>
              <a:rPr lang="ar-DZ" sz="2400" dirty="0"/>
              <a:t> و هي منطقة اشتهرت بالعلم في ذلك الوقت , رحل في طلب العلم حيث بدأ تعلم الحديث و هو في سن الخامسة عشرة , ارتحل إلى العديد من البلدان مثل العراق و الحجاز و سمع أكثر من مئة شيخ , لكن بعد رحلاته العلمية , استقر في قريته مقبلا على التأليف و من أبرز مؤلفاته نجد : كتاب معرفة السنن و الآثار و كتاب الأسماء و الصفات , الذي يعتبر من أحسن كتب العقيدة من حيث جمعه أدلة إثبات أسماء الله عز و جل و صفاته من الآيات و الأحاديث </a:t>
            </a:r>
          </a:p>
        </p:txBody>
      </p:sp>
    </p:spTree>
    <p:extLst>
      <p:ext uri="{BB962C8B-B14F-4D97-AF65-F5344CB8AC3E}">
        <p14:creationId xmlns:p14="http://schemas.microsoft.com/office/powerpoint/2010/main" val="331748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81207" y="1007390"/>
            <a:ext cx="922149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Font typeface="Arial" panose="020B0604020202020204" pitchFamily="34" charset="0"/>
              <a:buChar char="•"/>
            </a:pPr>
            <a:r>
              <a:rPr lang="ar-D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أهمية معجم الأسماء و الصفات للبيهقي  </a:t>
            </a:r>
          </a:p>
          <a:p>
            <a:pPr algn="r" rtl="1">
              <a:lnSpc>
                <a:spcPct val="150000"/>
              </a:lnSpc>
            </a:pPr>
            <a:endParaRPr lang="ar-DZ" sz="2400" dirty="0"/>
          </a:p>
          <a:p>
            <a:pPr algn="r" rtl="1">
              <a:lnSpc>
                <a:spcPct val="150000"/>
              </a:lnSpc>
            </a:pPr>
            <a:r>
              <a:rPr lang="ar-DZ" sz="2400" dirty="0"/>
              <a:t>تكمن أهمية كتاب الأسماء و الصفات للبيهقي في كونه مرجعا أصيلا في إثبات أسماء الله و صفاته وفقا لعقيدة السلف ,  حيث يعتبر هذا الكتاب سلاحا ضد الفرق التي خالفت منهج السلف مثل الجهمية الذين ينكرون الصفات و المجسمة ( المشبهة ) الذين يشبهون الله بخلقه , و يعد أساسا في شرح معاني الصفات , حيث شرح البيهقي معاني أسماء الله و صفاته مستشهدا بأقوال علماء السلف مما يسهل على المسلمين فهمها و تدبرها </a:t>
            </a:r>
          </a:p>
        </p:txBody>
      </p:sp>
    </p:spTree>
    <p:extLst>
      <p:ext uri="{BB962C8B-B14F-4D97-AF65-F5344CB8AC3E}">
        <p14:creationId xmlns:p14="http://schemas.microsoft.com/office/powerpoint/2010/main" val="217756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97464" y="666427"/>
            <a:ext cx="6338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D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هدف معجم الأبنية و الصفات للبيهقي</a:t>
            </a:r>
            <a:endParaRPr lang="fr-F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6292" y="2572719"/>
            <a:ext cx="9453966" cy="389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2400" dirty="0"/>
              <a:t>يتمثل هدف هذا المعجم في تعريف و تبيان صفات الله عز وجل و عظمة أسمائه الحسنى , من خلال بيان دلالة كل اسم من أسماء الله الحسنى يدل على ذاته و صفة من صفاته , كما يلعب هذا المعجم دورا كبيرا في تعميق الإيمان من خلال العلم بأسمائه و صفاته , فيزداد العبد قوة و يقينا و يعرف الله حق المعرفة . و يعمل هذا المعجم أيضا على بيان المنهج الشرعي الصحيح في فهم و تفسير أسماء الله و صفاته و يرد على الشبهات التي ترد حولها </a:t>
            </a:r>
          </a:p>
        </p:txBody>
      </p:sp>
    </p:spTree>
    <p:extLst>
      <p:ext uri="{BB962C8B-B14F-4D97-AF65-F5344CB8AC3E}">
        <p14:creationId xmlns:p14="http://schemas.microsoft.com/office/powerpoint/2010/main" val="77828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52787" y="433952"/>
            <a:ext cx="948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D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أمثلة توضيحية حول معجم الأسماء و الصفات </a:t>
            </a:r>
            <a:endParaRPr lang="fr-F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96366" y="1141838"/>
            <a:ext cx="550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أولا : باب ما جاء في إثبات صفات الله </a:t>
            </a:r>
            <a:r>
              <a:rPr lang="ar-DZ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عزوجل</a:t>
            </a:r>
            <a:endParaRPr lang="ar-DZ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56841" y="1849724"/>
            <a:ext cx="1073515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ar-DZ" dirty="0"/>
          </a:p>
          <a:p>
            <a:pPr algn="r" rtl="1"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١- (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الهادي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) , قال الله عز و جل " إن الله لهاد الذين آمنوا إلى صراط مستقيم " , هو الدال على سبيل النجاة و المبين لها لئلا يزيغ العبد و يضل , فيقع فيما </a:t>
            </a:r>
            <a:r>
              <a:rPr lang="ar-DZ" sz="2400" dirty="0" err="1">
                <a:latin typeface="Arial" panose="020B0604020202020204" pitchFamily="34" charset="0"/>
                <a:cs typeface="Arial" panose="020B0604020202020204" pitchFamily="34" charset="0"/>
              </a:rPr>
              <a:t>يرديع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و يهلكه</a:t>
            </a:r>
          </a:p>
          <a:p>
            <a:pPr algn="r" rtl="1"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٢- (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الباعث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, )  قال الله تعالى : و أن الله يبعث من في القبور ,يبعث من في القبور أحياء ليحاسبهم و يجزيهم بأعمالهم</a:t>
            </a:r>
          </a:p>
          <a:p>
            <a:pPr algn="r" rtl="1"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٣- (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الوفي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) , قال جلا و علا : " فيوفيهم أجورهم " , معناه لا يعجزه جزاء المحسنين و لا يمنعه مانع من بلوغ تمامه و لا تلجئه ضرورة إلى النقص من مقداره</a:t>
            </a:r>
          </a:p>
          <a:p>
            <a:pPr algn="r" rtl="1"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٤- (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الودود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) , قال تعالى : " و هو الغفور الودود " لكثرة إحسانه أي المستحق لأن يُود فيعبد و يحمد</a:t>
            </a:r>
          </a:p>
        </p:txBody>
      </p:sp>
    </p:spTree>
    <p:extLst>
      <p:ext uri="{BB962C8B-B14F-4D97-AF65-F5344CB8AC3E}">
        <p14:creationId xmlns:p14="http://schemas.microsoft.com/office/powerpoint/2010/main" val="254693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8935" y="232475"/>
            <a:ext cx="1146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D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ثانيا: باب ما جاء في إثبات صفة المشيئة </a:t>
            </a:r>
            <a:endParaRPr lang="fr-F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79349" y="232475"/>
            <a:ext cx="429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الإرادة لله عز وجل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90792" y="1472338"/>
            <a:ext cx="10166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من أسامي صفات الذات ما يعود إلى الإرادة منها :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الرحمان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 ( هو المريد لرزق كل حي في دار البلوى و الامتحان ) الرحيم ( المريد لإنعام أهل الجنة ) ,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العفو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( المريد لتسهيل الأمور على أهل المعرفة ) , الصبور ( المريد لتأخير العقوبة ) ,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الكريم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( المريد لتكثير الخيرات عند المحتاج) و البر</a:t>
            </a:r>
          </a:p>
          <a:p>
            <a:pPr algn="r" rtl="1">
              <a:lnSpc>
                <a:spcPct val="150000"/>
              </a:lnSpc>
            </a:pPr>
            <a:endParaRPr lang="ar-D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endParaRPr lang="ar-D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endParaRPr lang="ar-D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8903" y="2684593"/>
            <a:ext cx="3595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المريد لإعزاز أهل الولاية</a:t>
            </a:r>
            <a:r>
              <a:rPr lang="ar-DZ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219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01520" y="387458"/>
            <a:ext cx="725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D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ثالثا :باب ما جاء في إثبات القدرة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78251" y="1095344"/>
            <a:ext cx="93764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ar-D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قال الله تعالى : " قل هو القادر " ( </a:t>
            </a:r>
            <a:r>
              <a:rPr lang="ar-D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الأنعام / ٦٥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) , وقال عز و جل : "بلى قادرين على أن نسوي بنانه " ( </a:t>
            </a:r>
            <a:r>
              <a:rPr lang="ar-D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القيامة / ٤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) , و قال تبارك و تعالى : " و إنا على أن نريك ما نعدهم لقادرون " ( </a:t>
            </a:r>
            <a:r>
              <a:rPr lang="ar-D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المؤمنون / ٩٥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algn="r" rtl="1"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و كان الأستاذ أبو إسحاق رحمه الله يقول : من أسامي صفات الذات ما يعود إلى القدرة , منها : </a:t>
            </a:r>
          </a:p>
          <a:p>
            <a:pPr algn="r" rtl="1"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القاهر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) , و معناه الغالب , و منها (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القهار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) ,  و معناه الذي لا يقصد إلا و يغلب , و منها </a:t>
            </a:r>
          </a:p>
          <a:p>
            <a:pPr algn="r" rtl="1"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القوي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) : و معناه المتمكن من كل مراد , ومنها (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المقتدر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) ومعناه الذي لا يرُده شيء عن المراد</a:t>
            </a:r>
          </a:p>
          <a:p>
            <a:pPr algn="r" rtl="1">
              <a:lnSpc>
                <a:spcPct val="150000"/>
              </a:lnSpc>
            </a:pP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و منها (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القادر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 ) , و معناه إثبات القدرة , ومنها (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ذو القوة المتين </a:t>
            </a:r>
            <a:r>
              <a:rPr lang="ar-DZ" sz="2400" dirty="0">
                <a:latin typeface="Arial" panose="020B0604020202020204" pitchFamily="34" charset="0"/>
                <a:cs typeface="Arial" panose="020B0604020202020204" pitchFamily="34" charset="0"/>
              </a:rPr>
              <a:t>) ومعناه نفي النهاية في القدرة و تعميم المقدورات</a:t>
            </a:r>
          </a:p>
        </p:txBody>
      </p:sp>
    </p:spTree>
    <p:extLst>
      <p:ext uri="{BB962C8B-B14F-4D97-AF65-F5344CB8AC3E}">
        <p14:creationId xmlns:p14="http://schemas.microsoft.com/office/powerpoint/2010/main" val="2248608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chemin horizontal 5"/>
          <p:cNvSpPr/>
          <p:nvPr/>
        </p:nvSpPr>
        <p:spPr>
          <a:xfrm>
            <a:off x="4215540" y="154326"/>
            <a:ext cx="3781587" cy="167513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64230" y="1627322"/>
            <a:ext cx="8989017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ar-D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نستنتج في الأخير أن معاجم الأبنية تهتم بتجميع الكلمات المتشابهة في البنية اللغوية ( مثل الثلاثي و الرباعي ) , بينما معاجم الصفات تهتم بتجميع الكلمات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بناءا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على المعنى و المفهوم المشترك , و تجدر الإشارة إلى إمكانية إيجاد معاجم قديمة تمزج بين المنهجين , حيث قد تتبع منهجا موضوعيا مع استخدام الأبنية كمعيار فرعي داخل الموضوع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68685" y="382993"/>
            <a:ext cx="3037668" cy="10156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r-DZ" sz="6000" dirty="0">
                <a:solidFill>
                  <a:schemeClr val="bg1"/>
                </a:solidFill>
              </a:rPr>
              <a:t>خاتمة</a:t>
            </a:r>
          </a:p>
        </p:txBody>
      </p:sp>
    </p:spTree>
    <p:extLst>
      <p:ext uri="{BB962C8B-B14F-4D97-AF65-F5344CB8AC3E}">
        <p14:creationId xmlns:p14="http://schemas.microsoft.com/office/powerpoint/2010/main" val="394184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10" y="4606608"/>
            <a:ext cx="7067712" cy="2075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2107769" y="3590945"/>
            <a:ext cx="7346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6000" dirty="0"/>
              <a:t>كتب الأبنية و الصفات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56756" y="2439083"/>
            <a:ext cx="256472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DZ" sz="4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 البحث</a:t>
            </a:r>
            <a:endParaRPr lang="fr-FR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332135" y="328515"/>
            <a:ext cx="4897464" cy="7694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ar-DZ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بسم الله الرحمان الرحيم</a:t>
            </a:r>
            <a:endParaRPr lang="fr-FR" sz="4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54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54266" y="774915"/>
            <a:ext cx="7625166" cy="769441"/>
          </a:xfrm>
          <a:prstGeom prst="rect">
            <a:avLst/>
          </a:prstGeom>
          <a:solidFill>
            <a:schemeClr val="bg1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ar-DZ" sz="4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شكرا على حسن الإصغاء و المتابعة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53" y="1834531"/>
            <a:ext cx="7501179" cy="3450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564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69762" y="1007390"/>
            <a:ext cx="5470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5400" u="sng" dirty="0"/>
              <a:t>المحتوى</a:t>
            </a:r>
            <a:r>
              <a:rPr lang="fr-FR" sz="5400" dirty="0"/>
              <a:t>  :</a:t>
            </a:r>
            <a:endParaRPr lang="ar-DZ" sz="5400" dirty="0"/>
          </a:p>
        </p:txBody>
      </p:sp>
      <p:sp>
        <p:nvSpPr>
          <p:cNvPr id="6" name="ZoneTexte 5"/>
          <p:cNvSpPr txBox="1"/>
          <p:nvPr/>
        </p:nvSpPr>
        <p:spPr>
          <a:xfrm>
            <a:off x="10476855" y="3511243"/>
            <a:ext cx="154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DZ" sz="3200" dirty="0">
                <a:solidFill>
                  <a:schemeClr val="accent2"/>
                </a:solidFill>
              </a:rPr>
              <a:t>أولا</a:t>
            </a:r>
            <a:r>
              <a:rPr lang="fr-FR" sz="3200" dirty="0">
                <a:solidFill>
                  <a:srgbClr val="00B050"/>
                </a:solidFill>
              </a:rPr>
              <a:t>:</a:t>
            </a:r>
            <a:endParaRPr lang="ar-DZ" sz="3200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73140" y="4445714"/>
            <a:ext cx="4029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800" dirty="0">
                <a:solidFill>
                  <a:schemeClr val="accent6"/>
                </a:solidFill>
              </a:rPr>
              <a:t>معجم</a:t>
            </a:r>
            <a:r>
              <a:rPr lang="ar-DZ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DZ" sz="2800" dirty="0">
                <a:solidFill>
                  <a:schemeClr val="accent6"/>
                </a:solidFill>
              </a:rPr>
              <a:t>الأبنية</a:t>
            </a:r>
            <a:r>
              <a:rPr lang="fr-FR" sz="2800" dirty="0">
                <a:solidFill>
                  <a:schemeClr val="accent6"/>
                </a:solidFill>
              </a:rPr>
              <a:t>:</a:t>
            </a:r>
            <a:endParaRPr lang="ar-DZ" sz="2800" dirty="0">
              <a:solidFill>
                <a:schemeClr val="accent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36231" y="5083552"/>
            <a:ext cx="4990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أبنية الاسماء و الأفعال و المصادر لابن القطاع الصقلي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045776" y="3642102"/>
            <a:ext cx="235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DZ" sz="3200" dirty="0">
                <a:solidFill>
                  <a:schemeClr val="accent2"/>
                </a:solidFill>
              </a:rPr>
              <a:t>ثانيا</a:t>
            </a:r>
            <a:r>
              <a:rPr lang="fr-FR" sz="3200" dirty="0">
                <a:solidFill>
                  <a:schemeClr val="accent2"/>
                </a:solidFill>
              </a:rPr>
              <a:t>:</a:t>
            </a:r>
            <a:endParaRPr lang="ar-DZ" sz="3200" dirty="0">
              <a:solidFill>
                <a:schemeClr val="accent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34712" y="4445714"/>
            <a:ext cx="244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800" dirty="0">
                <a:solidFill>
                  <a:schemeClr val="accent6"/>
                </a:solidFill>
              </a:rPr>
              <a:t>معجم الصفات</a:t>
            </a:r>
            <a:r>
              <a:rPr lang="fr-FR" sz="2800" dirty="0">
                <a:solidFill>
                  <a:schemeClr val="accent6"/>
                </a:solidFill>
              </a:rPr>
              <a:t>:</a:t>
            </a:r>
            <a:endParaRPr lang="ar-DZ" sz="2800" dirty="0">
              <a:solidFill>
                <a:schemeClr val="accent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83403" y="5187771"/>
            <a:ext cx="468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مقاييس اللغة لابن فارس</a:t>
            </a:r>
          </a:p>
        </p:txBody>
      </p:sp>
    </p:spTree>
    <p:extLst>
      <p:ext uri="{BB962C8B-B14F-4D97-AF65-F5344CB8AC3E}">
        <p14:creationId xmlns:p14="http://schemas.microsoft.com/office/powerpoint/2010/main" val="22725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1" y="1397584"/>
            <a:ext cx="3471622" cy="393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8144359" y="1121352"/>
            <a:ext cx="3781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ar-DZ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مقدمة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41003" y="1890793"/>
            <a:ext cx="7206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D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تتميز اللغة العربية بنظام صرفي دقيق يقوم على مبدأ الجذر و الوزن , و تعد الأبنية الصرفية أهم السمات التي تمنح العربية قدرتها الفائقة على توليد المفردات و تحديد الدلالات , كما تعد الصفات جزءا مهما من التراكيب النحوية التي تستخدم لتخصيص الأسماء و توضيح معانيها , و يهدف هذا البحث إلى دراسة الأبنية و الصفات في اللغة العربية و بيان أنواعها ووظائفها و دلالاتها مع الاستعانة بأمهات المعاجم التراثية الحديثة</a:t>
            </a:r>
          </a:p>
        </p:txBody>
      </p:sp>
    </p:spTree>
    <p:extLst>
      <p:ext uri="{BB962C8B-B14F-4D97-AF65-F5344CB8AC3E}">
        <p14:creationId xmlns:p14="http://schemas.microsoft.com/office/powerpoint/2010/main" val="13960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99869" y="1519072"/>
            <a:ext cx="6044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 rtl="1">
              <a:buFont typeface="Arial" panose="020B0604020202020204" pitchFamily="34" charset="0"/>
              <a:buChar char="•"/>
            </a:pPr>
            <a:r>
              <a:rPr lang="ar-DZ" sz="6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معجم الأبنية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44" y="1519072"/>
            <a:ext cx="3468925" cy="4785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ZoneTexte 5"/>
          <p:cNvSpPr txBox="1"/>
          <p:nvPr/>
        </p:nvSpPr>
        <p:spPr>
          <a:xfrm>
            <a:off x="9572588" y="298529"/>
            <a:ext cx="226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ar-DZ" sz="4000">
                <a:solidFill>
                  <a:schemeClr val="accent2"/>
                </a:solidFill>
              </a:rPr>
              <a:t>اولا</a:t>
            </a:r>
            <a:endParaRPr lang="fr-FR" sz="4000" dirty="0">
              <a:solidFill>
                <a:schemeClr val="accent2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53" y="1201644"/>
            <a:ext cx="3164098" cy="1020558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213383" y="298529"/>
            <a:ext cx="604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4447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4" y="1176010"/>
            <a:ext cx="4680488" cy="4859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5377913" y="976393"/>
            <a:ext cx="6059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DZ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التعريف بمؤلف معجم الأبنية :</a:t>
            </a:r>
          </a:p>
          <a:p>
            <a:pPr algn="r" rtl="1"/>
            <a:r>
              <a:rPr lang="ar-DZ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لابن القطاع الصقلي</a:t>
            </a:r>
            <a:endParaRPr lang="fr-FR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42481" y="1930500"/>
            <a:ext cx="6695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هو من أصل عربي خالص حيث يرجع أصله إلى </a:t>
            </a:r>
          </a:p>
          <a:p>
            <a:pPr algn="r" rtl="1"/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قبيلة تميم كما أنه ينتمي إلى أسرة الأغالبة , كان راوية للأدب , كان ابن القطاع واسع الثقافة , فياض المعرفة , غزير العلم , تعددت روافده الثقافية فتنوع عطاؤه , كان كالموسوعة العلمية , جمع فأوعى و حفظ فأتقن و ألف فأحسن و أجاد و تعددت مصادره و تنوعت مناهله</a:t>
            </a:r>
          </a:p>
        </p:txBody>
      </p:sp>
    </p:spTree>
    <p:extLst>
      <p:ext uri="{BB962C8B-B14F-4D97-AF65-F5344CB8AC3E}">
        <p14:creationId xmlns:p14="http://schemas.microsoft.com/office/powerpoint/2010/main" val="109408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1721" y="821410"/>
            <a:ext cx="6152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ar-DZ" sz="4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ثانيا :  أهمية معجم الأبنية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13659" y="2107769"/>
            <a:ext cx="103218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DZ" sz="3200" dirty="0">
                <a:latin typeface="Arial" panose="020B0604020202020204" pitchFamily="34" charset="0"/>
                <a:cs typeface="Arial" panose="020B0604020202020204" pitchFamily="34" charset="0"/>
              </a:rPr>
              <a:t>تكمن أهمية معجم الأبنية في تنظيم الكلمات وفقا لأبنيتها بطريقة منهجية</a:t>
            </a:r>
          </a:p>
          <a:p>
            <a:pPr algn="r" rtl="1"/>
            <a:r>
              <a:rPr lang="ar-DZ" sz="3200" dirty="0">
                <a:latin typeface="Arial" panose="020B0604020202020204" pitchFamily="34" charset="0"/>
                <a:cs typeface="Arial" panose="020B0604020202020204" pitchFamily="34" charset="0"/>
              </a:rPr>
              <a:t>مما يسهل البحث عن الكلمات و تصنيفها , كما تساعد على فهم أصول </a:t>
            </a:r>
          </a:p>
          <a:p>
            <a:pPr algn="r" rtl="1"/>
            <a:r>
              <a:rPr lang="ar-DZ" sz="3200" dirty="0">
                <a:latin typeface="Arial" panose="020B0604020202020204" pitchFamily="34" charset="0"/>
                <a:cs typeface="Arial" panose="020B0604020202020204" pitchFamily="34" charset="0"/>
              </a:rPr>
              <a:t>الكلمات و تاريخها و تطورها الدلالي , مما يمكن من فهم أعمق للفروق</a:t>
            </a:r>
          </a:p>
          <a:p>
            <a:pPr algn="r" rtl="1"/>
            <a:r>
              <a:rPr lang="ar-DZ" sz="3200" dirty="0">
                <a:latin typeface="Arial" panose="020B0604020202020204" pitchFamily="34" charset="0"/>
                <a:cs typeface="Arial" panose="020B0604020202020204" pitchFamily="34" charset="0"/>
              </a:rPr>
              <a:t>بين الكلمات المترادفة و المتشابهة , و بالتالي تساهم هذه المعاجم في </a:t>
            </a:r>
          </a:p>
          <a:p>
            <a:pPr algn="r" rtl="1"/>
            <a:r>
              <a:rPr lang="ar-DZ" sz="3200" dirty="0">
                <a:latin typeface="Arial" panose="020B0604020202020204" pitchFamily="34" charset="0"/>
                <a:cs typeface="Arial" panose="020B0604020202020204" pitchFamily="34" charset="0"/>
              </a:rPr>
              <a:t>الحفاظ على اللغة العربية من الفساد و الضياع و توفر للدارسين و الباحثين</a:t>
            </a:r>
          </a:p>
          <a:p>
            <a:pPr algn="r" rtl="1"/>
            <a:r>
              <a:rPr lang="ar-DZ" sz="3200" dirty="0">
                <a:latin typeface="Arial" panose="020B0604020202020204" pitchFamily="34" charset="0"/>
                <a:cs typeface="Arial" panose="020B0604020202020204" pitchFamily="34" charset="0"/>
              </a:rPr>
              <a:t>مادة علمية منظمة تساعدهم على فهم معاني الكلمات و تحديد أنواعها </a:t>
            </a:r>
          </a:p>
          <a:p>
            <a:pPr algn="r" rtl="1"/>
            <a:r>
              <a:rPr lang="ar-DZ" sz="3200" dirty="0">
                <a:latin typeface="Arial" panose="020B0604020202020204" pitchFamily="34" charset="0"/>
                <a:cs typeface="Arial" panose="020B0604020202020204" pitchFamily="34" charset="0"/>
              </a:rPr>
              <a:t>الصرفية و تبين المعاني المتعددة للكلمة الواحدة من خلال الأمثلة و الشرح</a:t>
            </a:r>
          </a:p>
        </p:txBody>
      </p:sp>
    </p:spTree>
    <p:extLst>
      <p:ext uri="{BB962C8B-B14F-4D97-AF65-F5344CB8AC3E}">
        <p14:creationId xmlns:p14="http://schemas.microsoft.com/office/powerpoint/2010/main" val="151020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15159" y="991891"/>
            <a:ext cx="57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ar-DZ" sz="4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ثانيا: هدف معجم الأبنية</a:t>
            </a:r>
            <a:endParaRPr lang="fr-FR" sz="4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28800" y="2324746"/>
            <a:ext cx="9407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dirty="0">
                <a:latin typeface="Arial" panose="020B0604020202020204" pitchFamily="34" charset="0"/>
                <a:cs typeface="Arial" panose="020B0604020202020204" pitchFamily="34" charset="0"/>
              </a:rPr>
              <a:t>هدف كتاب أبنية الأسماء و الافعال و المصادر لابن القطاع هو تقديم معجم صرفي لغوي , يركز بشكل خاص على الأوزان الصرفية النادرة و الشواذ منها , كما يهدف ابن القطاع من خلاله إلى تحليل البنية اللغوية و الصرفية للكلمات , مع استخدام شواهد من القرآن الكريم و الأحاديث النبوية لتدعيم ما يطرحه</a:t>
            </a:r>
          </a:p>
        </p:txBody>
      </p:sp>
    </p:spTree>
    <p:extLst>
      <p:ext uri="{BB962C8B-B14F-4D97-AF65-F5344CB8AC3E}">
        <p14:creationId xmlns:p14="http://schemas.microsoft.com/office/powerpoint/2010/main" val="301376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10386" y="387458"/>
            <a:ext cx="596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ar-DZ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أمثلة توضيحية حول معجم الأبنية </a:t>
            </a:r>
            <a:endParaRPr lang="fr-F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11146" y="1270861"/>
            <a:ext cx="376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solidFill>
                  <a:schemeClr val="accent6"/>
                </a:solidFill>
              </a:rPr>
              <a:t>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أولا: حروف الزوائد </a:t>
            </a:r>
            <a:endParaRPr lang="fr-FR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56841" y="1656348"/>
            <a:ext cx="10120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D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التاء</a:t>
            </a:r>
            <a:r>
              <a:rPr lang="ar-DZ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: تزاد أولا في الأسماء و الأفعال نحو : تنضب لضرب من الشجر</a:t>
            </a:r>
          </a:p>
          <a:p>
            <a:pPr algn="r" rtl="1"/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و تتفل لولد الثعلب و ثانية في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الختلعة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و هي الخروج إلى البادية و ثالثة</a:t>
            </a:r>
          </a:p>
          <a:p>
            <a:pPr algn="r" rtl="1"/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في أخت و بنت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38766" y="3257004"/>
            <a:ext cx="94384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D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النون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: تلحق أولا في الاسم و الفعل نحو نرجس و ثانية في جندب </a:t>
            </a:r>
          </a:p>
          <a:p>
            <a:pPr algn="r" rtl="1"/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و ثالثة في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ألندد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للبخيل و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ألنجج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للعود و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عفنجج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للضخم الأخرق</a:t>
            </a:r>
          </a:p>
          <a:p>
            <a:pPr algn="r" rtl="1"/>
            <a:r>
              <a:rPr lang="ar-DZ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السين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: تلحق الأسماء و الأفعال إلا أنها تلحق الاسم ثالثة في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عبسور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و هي الناقة السريعة و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الغلسبة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و هي انتزاعك للشيء غلبة و ثانية في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الحسجلة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و هو الصقل و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العسقفة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و  هي جمود العين عن البكاء</a:t>
            </a:r>
          </a:p>
          <a:p>
            <a:pPr algn="r" rtl="1"/>
            <a:r>
              <a:rPr lang="ar-DZ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الهاء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: تزاد أولا في </a:t>
            </a:r>
            <a:r>
              <a:rPr lang="ar-DZ" sz="2800" dirty="0" err="1">
                <a:latin typeface="Arial" panose="020B0604020202020204" pitchFamily="34" charset="0"/>
                <a:cs typeface="Arial" panose="020B0604020202020204" pitchFamily="34" charset="0"/>
              </a:rPr>
              <a:t>هبلع</a:t>
            </a:r>
            <a:r>
              <a:rPr lang="ar-DZ" sz="2800" dirty="0">
                <a:latin typeface="Arial" panose="020B0604020202020204" pitchFamily="34" charset="0"/>
                <a:cs typeface="Arial" panose="020B0604020202020204" pitchFamily="34" charset="0"/>
              </a:rPr>
              <a:t> و هو الواسع الحنجرة و تزاد للتأنيث و لبيان الحركة نحو حسابيه و ماهيه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89289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347</TotalTime>
  <Words>1576</Words>
  <Application>Microsoft Office PowerPoint</Application>
  <PresentationFormat>Grand écran</PresentationFormat>
  <Paragraphs>92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</dc:creator>
  <cp:lastModifiedBy>Nedjma Zegrour</cp:lastModifiedBy>
  <cp:revision>41</cp:revision>
  <dcterms:created xsi:type="dcterms:W3CDTF">2025-11-24T17:49:25Z</dcterms:created>
  <dcterms:modified xsi:type="dcterms:W3CDTF">2025-12-23T16:40:57Z</dcterms:modified>
</cp:coreProperties>
</file>