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ahjaa" panose="020B0604020202020204" charset="-78"/>
      <p:regular r:id="rId26"/>
    </p:embeddedFont>
    <p:embeddedFont>
      <p:font typeface="Open Sans Bold" panose="020B0604020202020204" charset="0"/>
      <p:regular r:id="rId27"/>
    </p:embeddedFont>
    <p:embeddedFont>
      <p:font typeface="Open Sans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39008" y="1655585"/>
            <a:ext cx="8480718" cy="5971839"/>
          </a:xfrm>
          <a:custGeom>
            <a:avLst/>
            <a:gdLst/>
            <a:ahLst/>
            <a:cxnLst/>
            <a:rect l="l" t="t" r="r" b="b"/>
            <a:pathLst>
              <a:path w="8480718" h="5971839">
                <a:moveTo>
                  <a:pt x="0" y="0"/>
                </a:moveTo>
                <a:lnTo>
                  <a:pt x="8480718" y="0"/>
                </a:lnTo>
                <a:lnTo>
                  <a:pt x="8480718" y="5971839"/>
                </a:lnTo>
                <a:lnTo>
                  <a:pt x="0" y="5971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83421" y="1727578"/>
            <a:ext cx="6832943" cy="6534002"/>
          </a:xfrm>
          <a:custGeom>
            <a:avLst/>
            <a:gdLst/>
            <a:ahLst/>
            <a:cxnLst/>
            <a:rect l="l" t="t" r="r" b="b"/>
            <a:pathLst>
              <a:path w="6832943" h="6534002">
                <a:moveTo>
                  <a:pt x="6832943" y="0"/>
                </a:moveTo>
                <a:lnTo>
                  <a:pt x="0" y="0"/>
                </a:lnTo>
                <a:lnTo>
                  <a:pt x="0" y="6534002"/>
                </a:lnTo>
                <a:lnTo>
                  <a:pt x="6832943" y="6534002"/>
                </a:lnTo>
                <a:lnTo>
                  <a:pt x="683294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059556"/>
            <a:ext cx="2716395" cy="2227444"/>
          </a:xfrm>
          <a:custGeom>
            <a:avLst/>
            <a:gdLst/>
            <a:ahLst/>
            <a:cxnLst/>
            <a:rect l="l" t="t" r="r" b="b"/>
            <a:pathLst>
              <a:path w="2716395" h="2227444">
                <a:moveTo>
                  <a:pt x="0" y="0"/>
                </a:moveTo>
                <a:lnTo>
                  <a:pt x="2716395" y="0"/>
                </a:lnTo>
                <a:lnTo>
                  <a:pt x="2716395" y="2227444"/>
                </a:lnTo>
                <a:lnTo>
                  <a:pt x="0" y="2227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43115" y="6713648"/>
            <a:ext cx="3544885" cy="3573352"/>
          </a:xfrm>
          <a:custGeom>
            <a:avLst/>
            <a:gdLst/>
            <a:ahLst/>
            <a:cxnLst/>
            <a:rect l="l" t="t" r="r" b="b"/>
            <a:pathLst>
              <a:path w="3544885" h="3573352">
                <a:moveTo>
                  <a:pt x="0" y="0"/>
                </a:moveTo>
                <a:lnTo>
                  <a:pt x="3544885" y="0"/>
                </a:lnTo>
                <a:lnTo>
                  <a:pt x="3544885" y="3573352"/>
                </a:lnTo>
                <a:lnTo>
                  <a:pt x="0" y="3573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318474" y="3762823"/>
            <a:ext cx="7688018" cy="146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0995"/>
              </a:lnSpc>
            </a:pPr>
            <a:endParaRPr/>
          </a:p>
        </p:txBody>
      </p:sp>
      <p:sp>
        <p:nvSpPr>
          <p:cNvPr id="18" name="Freeform 18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666317" y="2353532"/>
            <a:ext cx="6992333" cy="3488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6"/>
              </a:lnSpc>
            </a:pPr>
            <a:r>
              <a:rPr lang="ar-EG" sz="10004" dirty="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المُعَرَّب في اللغة العربية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45177" y="5987574"/>
            <a:ext cx="465043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ar-EG" sz="5199" dirty="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عن د. محمد </a:t>
            </a:r>
            <a:r>
              <a:rPr lang="ar-EG" sz="5199" dirty="0" err="1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التونجي</a:t>
            </a:r>
            <a:endParaRPr lang="ar-EG" sz="5199" dirty="0">
              <a:solidFill>
                <a:srgbClr val="72442E"/>
              </a:solidFill>
              <a:latin typeface="Bahjaa"/>
              <a:ea typeface="Bahjaa"/>
              <a:cs typeface="Bahjaa"/>
              <a:sym typeface="Bahjaa"/>
              <a:rtl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72102"/>
            <a:ext cx="2213291" cy="1814898"/>
          </a:xfrm>
          <a:custGeom>
            <a:avLst/>
            <a:gdLst/>
            <a:ahLst/>
            <a:cxnLst/>
            <a:rect l="l" t="t" r="r" b="b"/>
            <a:pathLst>
              <a:path w="2213291" h="1814898">
                <a:moveTo>
                  <a:pt x="0" y="0"/>
                </a:moveTo>
                <a:lnTo>
                  <a:pt x="2213291" y="0"/>
                </a:lnTo>
                <a:lnTo>
                  <a:pt x="2213291" y="1814898"/>
                </a:lnTo>
                <a:lnTo>
                  <a:pt x="0" y="1814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09460" y="7486147"/>
            <a:ext cx="2778540" cy="2800853"/>
          </a:xfrm>
          <a:custGeom>
            <a:avLst/>
            <a:gdLst/>
            <a:ahLst/>
            <a:cxnLst/>
            <a:rect l="l" t="t" r="r" b="b"/>
            <a:pathLst>
              <a:path w="2778540" h="2800853">
                <a:moveTo>
                  <a:pt x="0" y="0"/>
                </a:moveTo>
                <a:lnTo>
                  <a:pt x="2778540" y="0"/>
                </a:lnTo>
                <a:lnTo>
                  <a:pt x="2778540" y="2800853"/>
                </a:lnTo>
                <a:lnTo>
                  <a:pt x="0" y="2800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1563784" y="2052696"/>
            <a:ext cx="4506678" cy="6042915"/>
            <a:chOff x="0" y="0"/>
            <a:chExt cx="6008904" cy="805722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/>
            <a:srcRect t="5331" b="5331"/>
            <a:stretch>
              <a:fillRect/>
            </a:stretch>
          </p:blipFill>
          <p:spPr>
            <a:xfrm>
              <a:off x="0" y="0"/>
              <a:ext cx="6008904" cy="8057220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4059491" y="1433571"/>
            <a:ext cx="1014027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صندل 🌳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57240" y="2965604"/>
            <a:ext cx="493424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«صندل»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4029325"/>
            <a:ext cx="11362728" cy="4066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هندي </a:t>
            </a:r>
            <a:r>
              <a:rPr lang="en-US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chandan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 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نوع من الخشب العطري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الشعري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قال البحتري:</a:t>
            </a:r>
          </a:p>
          <a:p>
            <a:pPr algn="r" rtl="1">
              <a:lnSpc>
                <a:spcPts val="6561"/>
              </a:lnSpc>
            </a:pP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          “و</a:t>
            </a: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صَندلُهُ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من عَرَقِ الوَرْدِ **يَفوحُ في أنفاسِهِ البَهيَّةِ”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شاع في الوصف الفني → </a:t>
            </a: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تعريب ذو بعد جمالي</a:t>
            </a:r>
          </a:p>
        </p:txBody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059556"/>
            <a:ext cx="2716395" cy="2227444"/>
          </a:xfrm>
          <a:custGeom>
            <a:avLst/>
            <a:gdLst/>
            <a:ahLst/>
            <a:cxnLst/>
            <a:rect l="l" t="t" r="r" b="b"/>
            <a:pathLst>
              <a:path w="2716395" h="2227444">
                <a:moveTo>
                  <a:pt x="0" y="0"/>
                </a:moveTo>
                <a:lnTo>
                  <a:pt x="2716395" y="0"/>
                </a:lnTo>
                <a:lnTo>
                  <a:pt x="2716395" y="2227444"/>
                </a:lnTo>
                <a:lnTo>
                  <a:pt x="0" y="2227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73732" y="7853344"/>
            <a:ext cx="2414268" cy="2433656"/>
          </a:xfrm>
          <a:custGeom>
            <a:avLst/>
            <a:gdLst/>
            <a:ahLst/>
            <a:cxnLst/>
            <a:rect l="l" t="t" r="r" b="b"/>
            <a:pathLst>
              <a:path w="2414268" h="2433656">
                <a:moveTo>
                  <a:pt x="0" y="0"/>
                </a:moveTo>
                <a:lnTo>
                  <a:pt x="2414268" y="0"/>
                </a:lnTo>
                <a:lnTo>
                  <a:pt x="2414268" y="2433656"/>
                </a:lnTo>
                <a:lnTo>
                  <a:pt x="0" y="2433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50037" y="3627272"/>
            <a:ext cx="5532865" cy="3250240"/>
            <a:chOff x="0" y="0"/>
            <a:chExt cx="1066784" cy="62667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66784" cy="626674"/>
            </a:xfrm>
            <a:custGeom>
              <a:avLst/>
              <a:gdLst/>
              <a:ahLst/>
              <a:cxnLst/>
              <a:rect l="l" t="t" r="r" b="b"/>
              <a:pathLst>
                <a:path w="1066784" h="626674">
                  <a:moveTo>
                    <a:pt x="533392" y="0"/>
                  </a:moveTo>
                  <a:cubicBezTo>
                    <a:pt x="238808" y="0"/>
                    <a:pt x="0" y="140286"/>
                    <a:pt x="0" y="313337"/>
                  </a:cubicBezTo>
                  <a:cubicBezTo>
                    <a:pt x="0" y="486388"/>
                    <a:pt x="238808" y="626674"/>
                    <a:pt x="533392" y="626674"/>
                  </a:cubicBezTo>
                  <a:cubicBezTo>
                    <a:pt x="827976" y="626674"/>
                    <a:pt x="1066784" y="486388"/>
                    <a:pt x="1066784" y="313337"/>
                  </a:cubicBezTo>
                  <a:cubicBezTo>
                    <a:pt x="1066784" y="140286"/>
                    <a:pt x="827976" y="0"/>
                    <a:pt x="533392" y="0"/>
                  </a:cubicBezTo>
                  <a:close/>
                </a:path>
              </a:pathLst>
            </a:custGeom>
            <a:blipFill>
              <a:blip r:embed="rId7"/>
              <a:stretch>
                <a:fillRect t="-5856" b="-585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298419" y="1216503"/>
            <a:ext cx="1128398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 ياقوت 💎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15166" y="2138147"/>
            <a:ext cx="497234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«ياقوت»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50957" y="2871145"/>
            <a:ext cx="11685377" cy="642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يوناني </a:t>
            </a:r>
            <a:r>
              <a:rPr lang="en-US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hyacinthus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حجر كريم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القرآني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﴿كَأَنَّهُنَّ الْيَاقُوتُ وَالْمَرْجَانُ﴾ 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[الرحمن: </a:t>
            </a:r>
            <a:r>
              <a:rPr lang="en-US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58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]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الشعري: 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قال امرؤ القيس:</a:t>
            </a:r>
          </a:p>
          <a:p>
            <a:pPr algn="r" rtl="1">
              <a:lnSpc>
                <a:spcPts val="7410"/>
              </a:lnSpc>
            </a:pP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                   “تَضُوءُ 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الياقوتُ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في أجيادِها **كما يَتَلألأُ النَّجمُ في الظُّلَمِ” 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 استقرار قرآني وشعري مبكر → تعريب راسخ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ي</a:t>
            </a:r>
          </a:p>
          <a:p>
            <a:pPr algn="r" rtl="1">
              <a:lnSpc>
                <a:spcPts val="7410"/>
              </a:lnSpc>
            </a:pPr>
            <a:endParaRPr lang="ar-EG" sz="3293" b="1">
              <a:solidFill>
                <a:srgbClr val="72442E"/>
              </a:solidFill>
              <a:latin typeface="Open Sans Bold"/>
              <a:ea typeface="Open Sans Bold"/>
              <a:cs typeface="Open Sans Bold"/>
              <a:sym typeface="Open Sans Bold"/>
              <a:rtl/>
            </a:endParaRPr>
          </a:p>
        </p:txBody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303679"/>
            <a:ext cx="2418685" cy="1983321"/>
          </a:xfrm>
          <a:custGeom>
            <a:avLst/>
            <a:gdLst/>
            <a:ahLst/>
            <a:cxnLst/>
            <a:rect l="l" t="t" r="r" b="b"/>
            <a:pathLst>
              <a:path w="2418685" h="1983321">
                <a:moveTo>
                  <a:pt x="0" y="0"/>
                </a:moveTo>
                <a:lnTo>
                  <a:pt x="2418685" y="0"/>
                </a:lnTo>
                <a:lnTo>
                  <a:pt x="2418685" y="1983321"/>
                </a:lnTo>
                <a:lnTo>
                  <a:pt x="0" y="1983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69904" y="7748683"/>
            <a:ext cx="2518096" cy="2538317"/>
          </a:xfrm>
          <a:custGeom>
            <a:avLst/>
            <a:gdLst/>
            <a:ahLst/>
            <a:cxnLst/>
            <a:rect l="l" t="t" r="r" b="b"/>
            <a:pathLst>
              <a:path w="2518096" h="2538317">
                <a:moveTo>
                  <a:pt x="0" y="0"/>
                </a:moveTo>
                <a:lnTo>
                  <a:pt x="2518096" y="0"/>
                </a:lnTo>
                <a:lnTo>
                  <a:pt x="2518096" y="2538317"/>
                </a:lnTo>
                <a:lnTo>
                  <a:pt x="0" y="2538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3857875"/>
            <a:ext cx="4660283" cy="4147018"/>
            <a:chOff x="0" y="0"/>
            <a:chExt cx="6213711" cy="552935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t="5506" b="5506"/>
            <a:stretch>
              <a:fillRect/>
            </a:stretch>
          </p:blipFill>
          <p:spPr>
            <a:xfrm>
              <a:off x="0" y="0"/>
              <a:ext cx="6213711" cy="5529357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34611" y="3498467"/>
            <a:ext cx="10694342" cy="4415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817" lvl="1" indent="-340408" algn="r" rtl="1">
              <a:lnSpc>
                <a:spcPts val="7189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قبطي </a:t>
            </a:r>
            <a:r>
              <a:rPr lang="en-US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qamīs</a:t>
            </a:r>
          </a:p>
          <a:p>
            <a:pPr marL="680817" lvl="1" indent="-340408" algn="r" rtl="1">
              <a:lnSpc>
                <a:spcPts val="7189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 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اللباس المعروف</a:t>
            </a:r>
          </a:p>
          <a:p>
            <a:pPr marL="680817" lvl="1" indent="-340408" algn="r" rtl="1">
              <a:lnSpc>
                <a:spcPts val="7189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القرآني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﴿اذْهَبُوا بِقَمِيصِي هَٰذَا فَأَلْقُوهُ عَلَىٰ وَجْهِ أَبِي يَأْتِ بَصِيرًا﴾ </a:t>
            </a: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[يوسف: </a:t>
            </a:r>
            <a:r>
              <a:rPr lang="en-US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93</a:t>
            </a: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]</a:t>
            </a:r>
          </a:p>
          <a:p>
            <a:pPr marL="680817" lvl="1" indent="-340408" algn="r" rtl="1">
              <a:lnSpc>
                <a:spcPts val="7189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دليل قوي على التعريب في الجاهلية قبل نزول القرآن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38230" y="1155767"/>
            <a:ext cx="654763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قميص 👕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45085" y="2084729"/>
            <a:ext cx="513099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«قميص»</a:t>
            </a:r>
          </a:p>
        </p:txBody>
      </p:sp>
    </p:spTree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72102"/>
            <a:ext cx="2213291" cy="1814898"/>
          </a:xfrm>
          <a:custGeom>
            <a:avLst/>
            <a:gdLst/>
            <a:ahLst/>
            <a:cxnLst/>
            <a:rect l="l" t="t" r="r" b="b"/>
            <a:pathLst>
              <a:path w="2213291" h="1814898">
                <a:moveTo>
                  <a:pt x="0" y="0"/>
                </a:moveTo>
                <a:lnTo>
                  <a:pt x="2213291" y="0"/>
                </a:lnTo>
                <a:lnTo>
                  <a:pt x="2213291" y="1814898"/>
                </a:lnTo>
                <a:lnTo>
                  <a:pt x="0" y="1814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09460" y="7486147"/>
            <a:ext cx="2778540" cy="2800853"/>
          </a:xfrm>
          <a:custGeom>
            <a:avLst/>
            <a:gdLst/>
            <a:ahLst/>
            <a:cxnLst/>
            <a:rect l="l" t="t" r="r" b="b"/>
            <a:pathLst>
              <a:path w="2778540" h="2800853">
                <a:moveTo>
                  <a:pt x="0" y="0"/>
                </a:moveTo>
                <a:lnTo>
                  <a:pt x="2778540" y="0"/>
                </a:lnTo>
                <a:lnTo>
                  <a:pt x="2778540" y="2800853"/>
                </a:lnTo>
                <a:lnTo>
                  <a:pt x="0" y="2800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563784" y="3687516"/>
            <a:ext cx="5416406" cy="3548843"/>
            <a:chOff x="0" y="0"/>
            <a:chExt cx="1066784" cy="6989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66784" cy="698960"/>
            </a:xfrm>
            <a:custGeom>
              <a:avLst/>
              <a:gdLst/>
              <a:ahLst/>
              <a:cxnLst/>
              <a:rect l="l" t="t" r="r" b="b"/>
              <a:pathLst>
                <a:path w="1066784" h="698960">
                  <a:moveTo>
                    <a:pt x="533392" y="0"/>
                  </a:moveTo>
                  <a:cubicBezTo>
                    <a:pt x="238808" y="0"/>
                    <a:pt x="0" y="156467"/>
                    <a:pt x="0" y="349480"/>
                  </a:cubicBezTo>
                  <a:cubicBezTo>
                    <a:pt x="0" y="542492"/>
                    <a:pt x="238808" y="698960"/>
                    <a:pt x="533392" y="698960"/>
                  </a:cubicBezTo>
                  <a:cubicBezTo>
                    <a:pt x="827976" y="698960"/>
                    <a:pt x="1066784" y="542492"/>
                    <a:pt x="1066784" y="349480"/>
                  </a:cubicBezTo>
                  <a:cubicBezTo>
                    <a:pt x="1066784" y="156467"/>
                    <a:pt x="827976" y="0"/>
                    <a:pt x="533392" y="0"/>
                  </a:cubicBezTo>
                  <a:close/>
                </a:path>
              </a:pathLst>
            </a:custGeom>
            <a:blipFill>
              <a:blip r:embed="rId7"/>
              <a:stretch>
                <a:fillRect l="-3376" r="-337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059491" y="1433571"/>
            <a:ext cx="1014027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قنطار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30545" y="2965604"/>
            <a:ext cx="474880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«قنطار»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3400" y="3838825"/>
            <a:ext cx="11030383" cy="5081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r" rtl="1">
              <a:lnSpc>
                <a:spcPct val="200000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لاتيني </a:t>
            </a:r>
            <a:r>
              <a:rPr lang="en-US" sz="3399" dirty="0" err="1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centenarius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(مقدار/وزن)</a:t>
            </a:r>
          </a:p>
          <a:p>
            <a:pPr marL="734059" lvl="1" indent="-367030" algn="r" rtl="1">
              <a:lnSpc>
                <a:spcPct val="200000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 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مقدار كبير من المال/الوزن</a:t>
            </a:r>
          </a:p>
          <a:p>
            <a:pPr marL="734059" lvl="1" indent="-367030" algn="r" rtl="1">
              <a:lnSpc>
                <a:spcPct val="200000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القرآني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﴿وَالْقَنَاطِيرِ الْمُقَنطَرَةِ مِنَ الذَّهَبِ وَالْفِضَّةِ﴾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[آل عمران: </a:t>
            </a:r>
            <a:r>
              <a:rPr lang="en-US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14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]</a:t>
            </a:r>
          </a:p>
          <a:p>
            <a:pPr marL="734059" lvl="1" indent="-367030" algn="r" rtl="1">
              <a:lnSpc>
                <a:spcPct val="200000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مفهوم وزني–اقتصادي تعرّب وجرى مجرى المثل</a:t>
            </a:r>
          </a:p>
          <a:p>
            <a:pPr algn="r" rtl="1">
              <a:lnSpc>
                <a:spcPct val="200000"/>
              </a:lnSpc>
            </a:pPr>
            <a:endParaRPr lang="ar-EG" sz="3399" dirty="0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</p:txBody>
      </p:sp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72102"/>
            <a:ext cx="2213291" cy="1814898"/>
          </a:xfrm>
          <a:custGeom>
            <a:avLst/>
            <a:gdLst/>
            <a:ahLst/>
            <a:cxnLst/>
            <a:rect l="l" t="t" r="r" b="b"/>
            <a:pathLst>
              <a:path w="2213291" h="1814898">
                <a:moveTo>
                  <a:pt x="0" y="0"/>
                </a:moveTo>
                <a:lnTo>
                  <a:pt x="2213291" y="0"/>
                </a:lnTo>
                <a:lnTo>
                  <a:pt x="2213291" y="1814898"/>
                </a:lnTo>
                <a:lnTo>
                  <a:pt x="0" y="1814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09460" y="7486147"/>
            <a:ext cx="2778540" cy="2800853"/>
          </a:xfrm>
          <a:custGeom>
            <a:avLst/>
            <a:gdLst/>
            <a:ahLst/>
            <a:cxnLst/>
            <a:rect l="l" t="t" r="r" b="b"/>
            <a:pathLst>
              <a:path w="2778540" h="2800853">
                <a:moveTo>
                  <a:pt x="0" y="0"/>
                </a:moveTo>
                <a:lnTo>
                  <a:pt x="2778540" y="0"/>
                </a:lnTo>
                <a:lnTo>
                  <a:pt x="2778540" y="2800853"/>
                </a:lnTo>
                <a:lnTo>
                  <a:pt x="0" y="2800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059491" y="1433571"/>
            <a:ext cx="1014027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600"/>
              </a:lnSpc>
              <a:spcBef>
                <a:spcPct val="0"/>
              </a:spcBef>
            </a:pPr>
            <a:r>
              <a:rPr lang="ar-EG" sz="8000" dirty="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نرجس 🌼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04853" y="2965604"/>
            <a:ext cx="503902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«نرجس»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4029325"/>
            <a:ext cx="10334028" cy="4066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يوناني </a:t>
            </a:r>
            <a:r>
              <a:rPr lang="en-US" sz="3399" dirty="0" err="1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narkissos</a:t>
            </a:r>
            <a:endParaRPr lang="en-US" sz="3399" dirty="0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 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زهرة النرجس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الشعري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قال ابن المعتزّ:</a:t>
            </a:r>
          </a:p>
          <a:p>
            <a:pPr algn="r" rtl="1">
              <a:lnSpc>
                <a:spcPts val="6561"/>
              </a:lnSpc>
            </a:pP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          “تَبَسَّمَ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النَّرجِسُ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الغَضُّ في وَجْنَةِ الحَسناءِ”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اندمج في معجم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الطبيعة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والزينة</a:t>
            </a:r>
          </a:p>
        </p:txBody>
      </p:sp>
      <p:pic>
        <p:nvPicPr>
          <p:cNvPr id="24" name="Image 23" descr="Une image contenant fleur, plante, pétale, narcisse&#10;&#10;Le contenu généré par l’IA peut être incorrect.">
            <a:extLst>
              <a:ext uri="{FF2B5EF4-FFF2-40B4-BE49-F238E27FC236}">
                <a16:creationId xmlns:a16="http://schemas.microsoft.com/office/drawing/2014/main" id="{B8CB078E-F56C-5FB0-2CCE-A0CC3C3661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40" y="2034423"/>
            <a:ext cx="4780341" cy="7170512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059556"/>
            <a:ext cx="2716395" cy="2227444"/>
          </a:xfrm>
          <a:custGeom>
            <a:avLst/>
            <a:gdLst/>
            <a:ahLst/>
            <a:cxnLst/>
            <a:rect l="l" t="t" r="r" b="b"/>
            <a:pathLst>
              <a:path w="2716395" h="2227444">
                <a:moveTo>
                  <a:pt x="0" y="0"/>
                </a:moveTo>
                <a:lnTo>
                  <a:pt x="2716395" y="0"/>
                </a:lnTo>
                <a:lnTo>
                  <a:pt x="2716395" y="2227444"/>
                </a:lnTo>
                <a:lnTo>
                  <a:pt x="0" y="2227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73732" y="7853344"/>
            <a:ext cx="2414268" cy="2433656"/>
          </a:xfrm>
          <a:custGeom>
            <a:avLst/>
            <a:gdLst/>
            <a:ahLst/>
            <a:cxnLst/>
            <a:rect l="l" t="t" r="r" b="b"/>
            <a:pathLst>
              <a:path w="2414268" h="2433656">
                <a:moveTo>
                  <a:pt x="0" y="0"/>
                </a:moveTo>
                <a:lnTo>
                  <a:pt x="2414268" y="0"/>
                </a:lnTo>
                <a:lnTo>
                  <a:pt x="2414268" y="2433656"/>
                </a:lnTo>
                <a:lnTo>
                  <a:pt x="0" y="2433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193782" y="3312078"/>
            <a:ext cx="12551797" cy="456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تركي </a:t>
            </a:r>
            <a:r>
              <a:rPr lang="en-US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tarpush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المجال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لباس عصري (حقبة حديثة)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الأدبي الحديث: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استعمله شوقي في شعره عن مصر الحديثة:  </a:t>
            </a:r>
          </a:p>
          <a:p>
            <a:pPr algn="r" rtl="1">
              <a:lnSpc>
                <a:spcPts val="7410"/>
              </a:lnSpc>
            </a:pP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      “يا 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طربوشَ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الفَخْرِ ما أبهى حُلوكَ **تُوَجِّهُ الرأسَ بَينَ الخَلقِ سِحرًا”           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 مُعرّب 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عصري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يعكس تحوّل الذوق والملبس</a:t>
            </a:r>
          </a:p>
        </p:txBody>
      </p:sp>
      <p:sp>
        <p:nvSpPr>
          <p:cNvPr id="17" name="Freeform 17"/>
          <p:cNvSpPr/>
          <p:nvPr/>
        </p:nvSpPr>
        <p:spPr>
          <a:xfrm>
            <a:off x="686114" y="3265533"/>
            <a:ext cx="5629010" cy="3750328"/>
          </a:xfrm>
          <a:custGeom>
            <a:avLst/>
            <a:gdLst/>
            <a:ahLst/>
            <a:cxnLst/>
            <a:rect l="l" t="t" r="r" b="b"/>
            <a:pathLst>
              <a:path w="5629010" h="3750328">
                <a:moveTo>
                  <a:pt x="0" y="0"/>
                </a:moveTo>
                <a:lnTo>
                  <a:pt x="5629010" y="0"/>
                </a:lnTo>
                <a:lnTo>
                  <a:pt x="5629010" y="3750329"/>
                </a:lnTo>
                <a:lnTo>
                  <a:pt x="0" y="3750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298419" y="1216503"/>
            <a:ext cx="1128398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 طربوش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20636" y="2138147"/>
            <a:ext cx="556140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 طربوش»</a:t>
            </a:r>
          </a:p>
        </p:txBody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72102"/>
            <a:ext cx="2213291" cy="1814898"/>
          </a:xfrm>
          <a:custGeom>
            <a:avLst/>
            <a:gdLst/>
            <a:ahLst/>
            <a:cxnLst/>
            <a:rect l="l" t="t" r="r" b="b"/>
            <a:pathLst>
              <a:path w="2213291" h="1814898">
                <a:moveTo>
                  <a:pt x="0" y="0"/>
                </a:moveTo>
                <a:lnTo>
                  <a:pt x="2213291" y="0"/>
                </a:lnTo>
                <a:lnTo>
                  <a:pt x="2213291" y="1814898"/>
                </a:lnTo>
                <a:lnTo>
                  <a:pt x="0" y="1814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09460" y="7486147"/>
            <a:ext cx="2778540" cy="2800853"/>
          </a:xfrm>
          <a:custGeom>
            <a:avLst/>
            <a:gdLst/>
            <a:ahLst/>
            <a:cxnLst/>
            <a:rect l="l" t="t" r="r" b="b"/>
            <a:pathLst>
              <a:path w="2778540" h="2800853">
                <a:moveTo>
                  <a:pt x="0" y="0"/>
                </a:moveTo>
                <a:lnTo>
                  <a:pt x="2778540" y="0"/>
                </a:lnTo>
                <a:lnTo>
                  <a:pt x="2778540" y="2800853"/>
                </a:lnTo>
                <a:lnTo>
                  <a:pt x="0" y="2800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29016">
            <a:off x="13298711" y="3158240"/>
            <a:ext cx="2885556" cy="3955783"/>
          </a:xfrm>
          <a:custGeom>
            <a:avLst/>
            <a:gdLst/>
            <a:ahLst/>
            <a:cxnLst/>
            <a:rect l="l" t="t" r="r" b="b"/>
            <a:pathLst>
              <a:path w="2885556" h="3955783">
                <a:moveTo>
                  <a:pt x="0" y="0"/>
                </a:moveTo>
                <a:lnTo>
                  <a:pt x="2885556" y="0"/>
                </a:lnTo>
                <a:lnTo>
                  <a:pt x="2885556" y="3955783"/>
                </a:lnTo>
                <a:lnTo>
                  <a:pt x="0" y="3955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90" r="-990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059491" y="1433571"/>
            <a:ext cx="1014027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 بطاطا 🥔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32532" y="2805171"/>
            <a:ext cx="479583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«بطاطا»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13291" y="3619750"/>
            <a:ext cx="10062504" cy="5723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إسباني </a:t>
            </a:r>
            <a:r>
              <a:rPr lang="en-US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patata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 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الوضع 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لفظ حديث ما بعد القرن </a:t>
            </a:r>
            <a:r>
              <a:rPr lang="en-US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م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لا يرد في الشعر القديم؛ أدرجه </a:t>
            </a: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التونجي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ضمن </a:t>
            </a: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المُعرّب العصري 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تعريب معاصر مرتبط بدخول المحصول إلى المنطقة</a:t>
            </a:r>
          </a:p>
          <a:p>
            <a:pPr algn="r" rtl="1">
              <a:lnSpc>
                <a:spcPts val="6561"/>
              </a:lnSpc>
            </a:pPr>
            <a:endParaRPr lang="ar-EG" sz="3399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</p:txBody>
      </p: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303679"/>
            <a:ext cx="2418685" cy="1983321"/>
          </a:xfrm>
          <a:custGeom>
            <a:avLst/>
            <a:gdLst/>
            <a:ahLst/>
            <a:cxnLst/>
            <a:rect l="l" t="t" r="r" b="b"/>
            <a:pathLst>
              <a:path w="2418685" h="1983321">
                <a:moveTo>
                  <a:pt x="0" y="0"/>
                </a:moveTo>
                <a:lnTo>
                  <a:pt x="2418685" y="0"/>
                </a:lnTo>
                <a:lnTo>
                  <a:pt x="2418685" y="1983321"/>
                </a:lnTo>
                <a:lnTo>
                  <a:pt x="0" y="1983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69904" y="7748683"/>
            <a:ext cx="2518096" cy="2538317"/>
          </a:xfrm>
          <a:custGeom>
            <a:avLst/>
            <a:gdLst/>
            <a:ahLst/>
            <a:cxnLst/>
            <a:rect l="l" t="t" r="r" b="b"/>
            <a:pathLst>
              <a:path w="2518096" h="2538317">
                <a:moveTo>
                  <a:pt x="0" y="0"/>
                </a:moveTo>
                <a:lnTo>
                  <a:pt x="2518096" y="0"/>
                </a:lnTo>
                <a:lnTo>
                  <a:pt x="2518096" y="2538317"/>
                </a:lnTo>
                <a:lnTo>
                  <a:pt x="0" y="2538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1524" y="4038850"/>
            <a:ext cx="6438343" cy="3983725"/>
          </a:xfrm>
          <a:custGeom>
            <a:avLst/>
            <a:gdLst/>
            <a:ahLst/>
            <a:cxnLst/>
            <a:rect l="l" t="t" r="r" b="b"/>
            <a:pathLst>
              <a:path w="6438343" h="3983725">
                <a:moveTo>
                  <a:pt x="0" y="0"/>
                </a:moveTo>
                <a:lnTo>
                  <a:pt x="6438343" y="0"/>
                </a:lnTo>
                <a:lnTo>
                  <a:pt x="6438343" y="3983725"/>
                </a:lnTo>
                <a:lnTo>
                  <a:pt x="0" y="3983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34611" y="3498467"/>
            <a:ext cx="10694342" cy="4415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817" lvl="1" indent="-340408" algn="r" rtl="1">
              <a:lnSpc>
                <a:spcPts val="7189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فارسي </a:t>
            </a:r>
            <a:r>
              <a:rPr lang="en-US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rūmān</a:t>
            </a:r>
          </a:p>
          <a:p>
            <a:pPr marL="680817" lvl="1" indent="-340408" algn="r" rtl="1">
              <a:lnSpc>
                <a:spcPts val="7189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 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فاكهة الرمان</a:t>
            </a:r>
          </a:p>
          <a:p>
            <a:pPr marL="680817" lvl="1" indent="-340408" algn="r" rtl="1">
              <a:lnSpc>
                <a:spcPts val="7189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القرآني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﴿فِيهِمَا فَاكِهَةٌ وَنَخْلٌ وَرُمَّانٌ﴾</a:t>
            </a: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[الرحمن: </a:t>
            </a:r>
            <a:r>
              <a:rPr lang="en-US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68</a:t>
            </a: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]</a:t>
            </a:r>
          </a:p>
          <a:p>
            <a:pPr marL="680817" lvl="1" indent="-340408" algn="r" rtl="1">
              <a:lnSpc>
                <a:spcPts val="7189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</a:t>
            </a: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التونجي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يرى أن الكلمة كانت دخيلة فارسية الأصل، لكنها أصبحت من أقدم ألفاظ الثمار في العربية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38230" y="1155767"/>
            <a:ext cx="654763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رمان 🍎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53010" y="2084729"/>
            <a:ext cx="451514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«رمان»</a:t>
            </a:r>
          </a:p>
        </p:txBody>
      </p:sp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72102"/>
            <a:ext cx="2213291" cy="1814898"/>
          </a:xfrm>
          <a:custGeom>
            <a:avLst/>
            <a:gdLst/>
            <a:ahLst/>
            <a:cxnLst/>
            <a:rect l="l" t="t" r="r" b="b"/>
            <a:pathLst>
              <a:path w="2213291" h="1814898">
                <a:moveTo>
                  <a:pt x="0" y="0"/>
                </a:moveTo>
                <a:lnTo>
                  <a:pt x="2213291" y="0"/>
                </a:lnTo>
                <a:lnTo>
                  <a:pt x="2213291" y="1814898"/>
                </a:lnTo>
                <a:lnTo>
                  <a:pt x="0" y="1814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09460" y="7486147"/>
            <a:ext cx="2778540" cy="2800853"/>
          </a:xfrm>
          <a:custGeom>
            <a:avLst/>
            <a:gdLst/>
            <a:ahLst/>
            <a:cxnLst/>
            <a:rect l="l" t="t" r="r" b="b"/>
            <a:pathLst>
              <a:path w="2778540" h="2800853">
                <a:moveTo>
                  <a:pt x="0" y="0"/>
                </a:moveTo>
                <a:lnTo>
                  <a:pt x="2778540" y="0"/>
                </a:lnTo>
                <a:lnTo>
                  <a:pt x="2778540" y="2800853"/>
                </a:lnTo>
                <a:lnTo>
                  <a:pt x="0" y="2800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82023" y="3201106"/>
            <a:ext cx="3551228" cy="4285041"/>
          </a:xfrm>
          <a:custGeom>
            <a:avLst/>
            <a:gdLst/>
            <a:ahLst/>
            <a:cxnLst/>
            <a:rect l="l" t="t" r="r" b="b"/>
            <a:pathLst>
              <a:path w="3551228" h="4285041">
                <a:moveTo>
                  <a:pt x="0" y="0"/>
                </a:moveTo>
                <a:lnTo>
                  <a:pt x="3551228" y="0"/>
                </a:lnTo>
                <a:lnTo>
                  <a:pt x="3551228" y="4285041"/>
                </a:lnTo>
                <a:lnTo>
                  <a:pt x="0" y="42850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059491" y="1433571"/>
            <a:ext cx="1014027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فلفل 🌶️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16263" y="2965604"/>
            <a:ext cx="461620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«فلفل»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0" y="4029325"/>
            <a:ext cx="11362728" cy="4066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هندي </a:t>
            </a:r>
            <a:r>
              <a:rPr lang="en-US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pippali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 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نبات/بهار معروف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الشعري القديم: 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قال أبو نواس:</a:t>
            </a:r>
          </a:p>
          <a:p>
            <a:pPr algn="r" rtl="1">
              <a:lnSpc>
                <a:spcPts val="6561"/>
              </a:lnSpc>
            </a:pP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         “</a:t>
            </a: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فلفلُ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الراحِ في الكؤوسِ كأنَّهُ **عَرقُ الجَمالِ إذا تَعَطَّرَ بالنَّدى”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399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تعرّب مرتبط بالمطابخ والشراب والتشبيه الحسي</a:t>
            </a:r>
          </a:p>
        </p:txBody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059556"/>
            <a:ext cx="2716395" cy="2227444"/>
          </a:xfrm>
          <a:custGeom>
            <a:avLst/>
            <a:gdLst/>
            <a:ahLst/>
            <a:cxnLst/>
            <a:rect l="l" t="t" r="r" b="b"/>
            <a:pathLst>
              <a:path w="2716395" h="2227444">
                <a:moveTo>
                  <a:pt x="0" y="0"/>
                </a:moveTo>
                <a:lnTo>
                  <a:pt x="2716395" y="0"/>
                </a:lnTo>
                <a:lnTo>
                  <a:pt x="2716395" y="2227444"/>
                </a:lnTo>
                <a:lnTo>
                  <a:pt x="0" y="2227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04087" y="7581534"/>
            <a:ext cx="2683913" cy="2705466"/>
          </a:xfrm>
          <a:custGeom>
            <a:avLst/>
            <a:gdLst/>
            <a:ahLst/>
            <a:cxnLst/>
            <a:rect l="l" t="t" r="r" b="b"/>
            <a:pathLst>
              <a:path w="2683913" h="2705466">
                <a:moveTo>
                  <a:pt x="0" y="0"/>
                </a:moveTo>
                <a:lnTo>
                  <a:pt x="2683913" y="0"/>
                </a:lnTo>
                <a:lnTo>
                  <a:pt x="2683913" y="2705466"/>
                </a:lnTo>
                <a:lnTo>
                  <a:pt x="0" y="2705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86657" y="1701747"/>
            <a:ext cx="1099686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الخلاصة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13716" y="3806974"/>
            <a:ext cx="16299339" cy="426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799"/>
              </a:lnSpc>
            </a:pPr>
            <a:r>
              <a:rPr lang="ar-EG" sz="3600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لا يكتفي بتحديد </a:t>
            </a:r>
            <a:r>
              <a:rPr lang="ar-EG" sz="36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 الأعجمي</a:t>
            </a:r>
            <a:r>
              <a:rPr lang="ar-EG" sz="3600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للكلمة، بل يعضّد ذلك بـ </a:t>
            </a:r>
            <a:r>
              <a:rPr lang="ar-EG" sz="36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شاهدٍ عربي</a:t>
            </a:r>
            <a:r>
              <a:rPr lang="ar-EG" sz="3600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يثبت وجودها في الاستعمال الفصيح. فالشواهد من </a:t>
            </a:r>
            <a:r>
              <a:rPr lang="ar-EG" sz="36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القرآن الكريم</a:t>
            </a:r>
            <a:r>
              <a:rPr lang="ar-EG" sz="3600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أو </a:t>
            </a:r>
            <a:r>
              <a:rPr lang="ar-EG" sz="36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الشعر العربي </a:t>
            </a:r>
            <a:r>
              <a:rPr lang="ar-EG" sz="3600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تكشف أن الكلمة لم تكن مجرد دخيلة، بل </a:t>
            </a:r>
            <a:r>
              <a:rPr lang="ar-EG" sz="36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تعرّبت</a:t>
            </a:r>
            <a:r>
              <a:rPr lang="ar-EG" sz="3600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و</a:t>
            </a:r>
            <a:r>
              <a:rPr lang="ar-EG" sz="36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استقرّت</a:t>
            </a:r>
            <a:r>
              <a:rPr lang="ar-EG" sz="3600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في اللسان العربي. وهكذا أصبحت الألفاظ الأعجمية جزءًا من </a:t>
            </a:r>
            <a:r>
              <a:rPr lang="ar-EG" sz="36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الذوق العربي</a:t>
            </a:r>
            <a:r>
              <a:rPr lang="ar-EG" sz="3600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دينيًا وأدبيًا ومعيشيًا. وتمثّل هذه المنهجية قيمة تربوية مهمّة؛ فهي تربط المتعلّم بمسار الكلمة من </a:t>
            </a:r>
            <a:r>
              <a:rPr lang="ar-EG" sz="36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600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إلى </a:t>
            </a:r>
            <a:r>
              <a:rPr lang="ar-EG" sz="36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الاندماج</a:t>
            </a:r>
            <a:r>
              <a:rPr lang="ar-EG" sz="3600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في العربية</a:t>
            </a:r>
          </a:p>
          <a:p>
            <a:pPr algn="l" rtl="1">
              <a:lnSpc>
                <a:spcPts val="6799"/>
              </a:lnSpc>
            </a:pPr>
            <a:endParaRPr lang="ar-EG" sz="3600" dirty="0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059556"/>
            <a:ext cx="2716395" cy="2227444"/>
          </a:xfrm>
          <a:custGeom>
            <a:avLst/>
            <a:gdLst/>
            <a:ahLst/>
            <a:cxnLst/>
            <a:rect l="l" t="t" r="r" b="b"/>
            <a:pathLst>
              <a:path w="2716395" h="2227444">
                <a:moveTo>
                  <a:pt x="0" y="0"/>
                </a:moveTo>
                <a:lnTo>
                  <a:pt x="2716395" y="0"/>
                </a:lnTo>
                <a:lnTo>
                  <a:pt x="2716395" y="2227444"/>
                </a:lnTo>
                <a:lnTo>
                  <a:pt x="0" y="2227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58472" y="7866810"/>
            <a:ext cx="2329528" cy="2420189"/>
          </a:xfrm>
          <a:custGeom>
            <a:avLst/>
            <a:gdLst/>
            <a:ahLst/>
            <a:cxnLst/>
            <a:rect l="l" t="t" r="r" b="b"/>
            <a:pathLst>
              <a:path w="2489439" h="2509430">
                <a:moveTo>
                  <a:pt x="0" y="0"/>
                </a:moveTo>
                <a:lnTo>
                  <a:pt x="2489439" y="0"/>
                </a:lnTo>
                <a:lnTo>
                  <a:pt x="2489439" y="2509430"/>
                </a:lnTo>
                <a:lnTo>
                  <a:pt x="0" y="2509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424551" y="2850088"/>
            <a:ext cx="4737419" cy="5301773"/>
            <a:chOff x="0" y="0"/>
            <a:chExt cx="827842" cy="9264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842" cy="922232"/>
            </a:xfrm>
            <a:custGeom>
              <a:avLst/>
              <a:gdLst/>
              <a:ahLst/>
              <a:cxnLst/>
              <a:rect l="l" t="t" r="r" b="b"/>
              <a:pathLst>
                <a:path w="827842" h="922232">
                  <a:moveTo>
                    <a:pt x="827842" y="45962"/>
                  </a:moveTo>
                  <a:lnTo>
                    <a:pt x="827842" y="766198"/>
                  </a:lnTo>
                  <a:cubicBezTo>
                    <a:pt x="827842" y="793353"/>
                    <a:pt x="809713" y="817166"/>
                    <a:pt x="783538" y="824394"/>
                  </a:cubicBezTo>
                  <a:lnTo>
                    <a:pt x="458225" y="914226"/>
                  </a:lnTo>
                  <a:cubicBezTo>
                    <a:pt x="429231" y="922232"/>
                    <a:pt x="398610" y="922232"/>
                    <a:pt x="369617" y="914226"/>
                  </a:cubicBezTo>
                  <a:lnTo>
                    <a:pt x="44304" y="824394"/>
                  </a:lnTo>
                  <a:cubicBezTo>
                    <a:pt x="18129" y="817166"/>
                    <a:pt x="0" y="793353"/>
                    <a:pt x="0" y="766198"/>
                  </a:cubicBezTo>
                  <a:lnTo>
                    <a:pt x="0" y="45962"/>
                  </a:lnTo>
                  <a:cubicBezTo>
                    <a:pt x="0" y="33772"/>
                    <a:pt x="4842" y="22082"/>
                    <a:pt x="13462" y="13462"/>
                  </a:cubicBezTo>
                  <a:cubicBezTo>
                    <a:pt x="22082" y="4842"/>
                    <a:pt x="33772" y="0"/>
                    <a:pt x="45962" y="0"/>
                  </a:cubicBezTo>
                  <a:lnTo>
                    <a:pt x="781880" y="0"/>
                  </a:lnTo>
                  <a:cubicBezTo>
                    <a:pt x="794070" y="0"/>
                    <a:pt x="805760" y="4842"/>
                    <a:pt x="814380" y="13462"/>
                  </a:cubicBezTo>
                  <a:cubicBezTo>
                    <a:pt x="822999" y="22082"/>
                    <a:pt x="827842" y="33772"/>
                    <a:pt x="827842" y="45962"/>
                  </a:cubicBezTo>
                  <a:close/>
                </a:path>
              </a:pathLst>
            </a:custGeom>
            <a:blipFill>
              <a:blip r:embed="rId7"/>
              <a:stretch>
                <a:fillRect l="-33334" r="-33334" b="10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3974947" y="1150656"/>
            <a:ext cx="1033810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المُعَرَّب في اللغة العربية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217324" y="2574829"/>
            <a:ext cx="729823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300"/>
              </a:lnSpc>
            </a:pPr>
            <a:r>
              <a:rPr lang="ar-EG" sz="45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الألفاظ المعَرَّبة في المعجم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85872" y="3689675"/>
            <a:ext cx="11955822" cy="4035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r" rtl="1">
              <a:lnSpc>
                <a:spcPct val="200000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الهدف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إثبات أن الألفاظ الأعجمية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تعرّبت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و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استقرّت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في العربية</a:t>
            </a:r>
          </a:p>
          <a:p>
            <a:pPr marL="734059" lvl="1" indent="-367030" algn="r" rtl="1">
              <a:lnSpc>
                <a:spcPct val="200000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مصادر الشواهد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القرآن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و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الشعر 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(قديم/عباسي/حديث)</a:t>
            </a:r>
          </a:p>
          <a:p>
            <a:pPr marL="734059" lvl="1" indent="-367030" algn="r" rtl="1">
              <a:lnSpc>
                <a:spcPct val="200000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منهج العرض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أصل الكلمة → المعنى العربي → شاهد → خلاصة التعريب</a:t>
            </a:r>
          </a:p>
          <a:p>
            <a:pPr marL="734059" lvl="1" indent="-367030" algn="r" rtl="1">
              <a:lnSpc>
                <a:spcPct val="200000"/>
              </a:lnSpc>
              <a:buFont typeface="Arial"/>
              <a:buChar char="•"/>
            </a:pP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توظيف الأمثلة داخل قسم "الألفاظ المُعرَّبة" في المعجم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2124" y="1759428"/>
            <a:ext cx="8480718" cy="5971839"/>
          </a:xfrm>
          <a:custGeom>
            <a:avLst/>
            <a:gdLst/>
            <a:ahLst/>
            <a:cxnLst/>
            <a:rect l="l" t="t" r="r" b="b"/>
            <a:pathLst>
              <a:path w="8480718" h="5971839">
                <a:moveTo>
                  <a:pt x="0" y="0"/>
                </a:moveTo>
                <a:lnTo>
                  <a:pt x="8480718" y="0"/>
                </a:lnTo>
                <a:lnTo>
                  <a:pt x="8480718" y="5971839"/>
                </a:lnTo>
                <a:lnTo>
                  <a:pt x="0" y="5971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83421" y="1727578"/>
            <a:ext cx="6832943" cy="6534002"/>
          </a:xfrm>
          <a:custGeom>
            <a:avLst/>
            <a:gdLst/>
            <a:ahLst/>
            <a:cxnLst/>
            <a:rect l="l" t="t" r="r" b="b"/>
            <a:pathLst>
              <a:path w="6832943" h="6534002">
                <a:moveTo>
                  <a:pt x="6832943" y="0"/>
                </a:moveTo>
                <a:lnTo>
                  <a:pt x="0" y="0"/>
                </a:lnTo>
                <a:lnTo>
                  <a:pt x="0" y="6534002"/>
                </a:lnTo>
                <a:lnTo>
                  <a:pt x="6832943" y="6534002"/>
                </a:lnTo>
                <a:lnTo>
                  <a:pt x="683294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059556"/>
            <a:ext cx="2716395" cy="2227444"/>
          </a:xfrm>
          <a:custGeom>
            <a:avLst/>
            <a:gdLst/>
            <a:ahLst/>
            <a:cxnLst/>
            <a:rect l="l" t="t" r="r" b="b"/>
            <a:pathLst>
              <a:path w="2716395" h="2227444">
                <a:moveTo>
                  <a:pt x="0" y="0"/>
                </a:moveTo>
                <a:lnTo>
                  <a:pt x="2716395" y="0"/>
                </a:lnTo>
                <a:lnTo>
                  <a:pt x="2716395" y="2227444"/>
                </a:lnTo>
                <a:lnTo>
                  <a:pt x="0" y="2227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43115" y="6713648"/>
            <a:ext cx="3544885" cy="3573352"/>
          </a:xfrm>
          <a:custGeom>
            <a:avLst/>
            <a:gdLst/>
            <a:ahLst/>
            <a:cxnLst/>
            <a:rect l="l" t="t" r="r" b="b"/>
            <a:pathLst>
              <a:path w="3544885" h="3573352">
                <a:moveTo>
                  <a:pt x="0" y="0"/>
                </a:moveTo>
                <a:lnTo>
                  <a:pt x="3544885" y="0"/>
                </a:lnTo>
                <a:lnTo>
                  <a:pt x="3544885" y="3573352"/>
                </a:lnTo>
                <a:lnTo>
                  <a:pt x="0" y="3573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832537" y="3240914"/>
            <a:ext cx="8303796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880"/>
              </a:lnSpc>
            </a:pPr>
            <a:r>
              <a:rPr lang="ar-EG" sz="9200">
                <a:solidFill>
                  <a:srgbClr val="574D3B"/>
                </a:solidFill>
                <a:latin typeface="Bahjaa"/>
                <a:ea typeface="Bahjaa"/>
                <a:cs typeface="Bahjaa"/>
                <a:sym typeface="Bahjaa"/>
                <a:rtl/>
              </a:rPr>
              <a:t>شكرًا لكم على اهتمامكم!</a:t>
            </a:r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059556"/>
            <a:ext cx="2716395" cy="2227444"/>
          </a:xfrm>
          <a:custGeom>
            <a:avLst/>
            <a:gdLst/>
            <a:ahLst/>
            <a:cxnLst/>
            <a:rect l="l" t="t" r="r" b="b"/>
            <a:pathLst>
              <a:path w="2716395" h="2227444">
                <a:moveTo>
                  <a:pt x="0" y="0"/>
                </a:moveTo>
                <a:lnTo>
                  <a:pt x="2716395" y="0"/>
                </a:lnTo>
                <a:lnTo>
                  <a:pt x="2716395" y="2227444"/>
                </a:lnTo>
                <a:lnTo>
                  <a:pt x="0" y="2227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42362" y="7720920"/>
            <a:ext cx="2545638" cy="2566080"/>
          </a:xfrm>
          <a:custGeom>
            <a:avLst/>
            <a:gdLst/>
            <a:ahLst/>
            <a:cxnLst/>
            <a:rect l="l" t="t" r="r" b="b"/>
            <a:pathLst>
              <a:path w="2545638" h="2566080">
                <a:moveTo>
                  <a:pt x="0" y="0"/>
                </a:moveTo>
                <a:lnTo>
                  <a:pt x="2545638" y="0"/>
                </a:lnTo>
                <a:lnTo>
                  <a:pt x="2545638" y="2566080"/>
                </a:lnTo>
                <a:lnTo>
                  <a:pt x="0" y="256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94506" y="1337118"/>
            <a:ext cx="10342498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 dirty="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المنهج والدافع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953854" y="2699193"/>
            <a:ext cx="658847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كيف نُثبت التعريب؟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3716" y="3993451"/>
            <a:ext cx="16101465" cy="447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207"/>
              </a:lnSpc>
            </a:pP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التعريب لا يعني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دخيلًا طارئًا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، بل يدلّ على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لفظٍ استقرّ في الاستعمال العربي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وأصبح جزءًا من لسانه. ويُعدّ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أقوى الأدلة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على التعريب ورود الكلمة في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القرآن الكريم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أو في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الشعر العربي الموثوق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، مما يثبت اندماجها في البيئة اللغوية والأدبية. يقوم تحليل كل مثال على بنية واضحة تتضمن: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الأصل اللغوي، والمعنى العربي، والشاهد، وخلاصة التعريب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، وبذلك تتحقق الفائدة التربوية في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ربط الأصل الأجنبي بالاستعمال العربي الفصيح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72102"/>
            <a:ext cx="2213291" cy="1814898"/>
          </a:xfrm>
          <a:custGeom>
            <a:avLst/>
            <a:gdLst/>
            <a:ahLst/>
            <a:cxnLst/>
            <a:rect l="l" t="t" r="r" b="b"/>
            <a:pathLst>
              <a:path w="2213291" h="1814898">
                <a:moveTo>
                  <a:pt x="0" y="0"/>
                </a:moveTo>
                <a:lnTo>
                  <a:pt x="2213291" y="0"/>
                </a:lnTo>
                <a:lnTo>
                  <a:pt x="2213291" y="1814898"/>
                </a:lnTo>
                <a:lnTo>
                  <a:pt x="0" y="1814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09460" y="7486147"/>
            <a:ext cx="2778540" cy="2800853"/>
          </a:xfrm>
          <a:custGeom>
            <a:avLst/>
            <a:gdLst/>
            <a:ahLst/>
            <a:cxnLst/>
            <a:rect l="l" t="t" r="r" b="b"/>
            <a:pathLst>
              <a:path w="2778540" h="2800853">
                <a:moveTo>
                  <a:pt x="0" y="0"/>
                </a:moveTo>
                <a:lnTo>
                  <a:pt x="2778540" y="0"/>
                </a:lnTo>
                <a:lnTo>
                  <a:pt x="2778540" y="2800853"/>
                </a:lnTo>
                <a:lnTo>
                  <a:pt x="0" y="2800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92931">
            <a:off x="12770206" y="2269702"/>
            <a:ext cx="4235323" cy="6356958"/>
          </a:xfrm>
          <a:custGeom>
            <a:avLst/>
            <a:gdLst/>
            <a:ahLst/>
            <a:cxnLst/>
            <a:rect l="l" t="t" r="r" b="b"/>
            <a:pathLst>
              <a:path w="4235323" h="6356958">
                <a:moveTo>
                  <a:pt x="0" y="0"/>
                </a:moveTo>
                <a:lnTo>
                  <a:pt x="4235323" y="0"/>
                </a:lnTo>
                <a:lnTo>
                  <a:pt x="423532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142274" y="1270430"/>
            <a:ext cx="1014027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 dirty="0" err="1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أسطرلاب</a:t>
            </a:r>
            <a:r>
              <a:rPr lang="ar-EG" sz="8000" dirty="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 🧭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5199" y="2875614"/>
            <a:ext cx="581932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</a:t>
            </a:r>
            <a:r>
              <a:rPr lang="ar-EG" sz="5000" b="1" dirty="0" err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أسطرلاب</a:t>
            </a:r>
            <a:r>
              <a:rPr lang="ar-EG" sz="5000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3146" y="3782238"/>
            <a:ext cx="11481887" cy="5825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يوناني </a:t>
            </a:r>
            <a:r>
              <a:rPr lang="en-US" sz="3399" dirty="0" err="1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astrolabon</a:t>
            </a:r>
            <a:endParaRPr lang="en-US" sz="3399" dirty="0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 العربي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آلة فلكية لقياس مواقع النجوم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الشواهد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استعمالات واسعة في كتب التراث العلمي (البتّاني/البيروني) </a:t>
            </a:r>
            <a:endParaRPr lang="fr-FR" sz="3399" dirty="0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DZ" sz="3399" b="1" dirty="0">
                <a:solidFill>
                  <a:srgbClr val="72442E"/>
                </a:solidFill>
                <a:latin typeface="Open Sans Bold"/>
                <a:ea typeface="Open Sans Bold"/>
                <a:rtl/>
              </a:rPr>
              <a:t>بيت شعري (حديث نسبيًا)</a:t>
            </a:r>
            <a:r>
              <a:rPr lang="ar-DZ" sz="3399" dirty="0">
                <a:solidFill>
                  <a:srgbClr val="72442E"/>
                </a:solidFill>
                <a:latin typeface="Open Sans Bold"/>
                <a:ea typeface="Open Sans Bold"/>
                <a:rtl/>
              </a:rPr>
              <a:t>:</a:t>
            </a:r>
            <a:r>
              <a:rPr lang="ar-DZ" sz="3399" b="1" dirty="0">
                <a:solidFill>
                  <a:srgbClr val="72442E"/>
                </a:solidFill>
                <a:latin typeface="Open Sans Bold"/>
                <a:ea typeface="Open Sans Bold"/>
                <a:rtl/>
              </a:rPr>
              <a:t> </a:t>
            </a:r>
            <a:endParaRPr lang="fr-FR" sz="3399" b="1" dirty="0">
              <a:solidFill>
                <a:srgbClr val="72442E"/>
              </a:solidFill>
              <a:latin typeface="Open Sans Bold"/>
              <a:ea typeface="Open Sans Bold"/>
              <a:rtl/>
            </a:endParaRPr>
          </a:p>
          <a:p>
            <a:pPr marL="367029" lvl="1" algn="r" rtl="1">
              <a:lnSpc>
                <a:spcPts val="6561"/>
              </a:lnSpc>
            </a:pPr>
            <a:r>
              <a:rPr lang="fr-FR" sz="3399" dirty="0">
                <a:solidFill>
                  <a:srgbClr val="72442E"/>
                </a:solidFill>
                <a:latin typeface="Open Sans"/>
                <a:ea typeface="Open Sans"/>
                <a:rtl/>
              </a:rPr>
              <a:t>        </a:t>
            </a:r>
            <a:r>
              <a:rPr lang="ar-DZ" sz="3399" dirty="0">
                <a:solidFill>
                  <a:srgbClr val="72442E"/>
                </a:solidFill>
                <a:latin typeface="Open Sans"/>
                <a:ea typeface="Open Sans"/>
                <a:rtl/>
              </a:rPr>
              <a:t>“يُقاسُ السَّماءُ </a:t>
            </a:r>
            <a:r>
              <a:rPr lang="ar-DZ" sz="3399" b="1" dirty="0" err="1">
                <a:solidFill>
                  <a:srgbClr val="72442E"/>
                </a:solidFill>
                <a:latin typeface="Open Sans"/>
                <a:ea typeface="Open Sans"/>
                <a:rtl/>
              </a:rPr>
              <a:t>بأسطرلابٍ</a:t>
            </a:r>
            <a:r>
              <a:rPr lang="ar-DZ" sz="3399" dirty="0">
                <a:solidFill>
                  <a:srgbClr val="72442E"/>
                </a:solidFill>
                <a:latin typeface="Open Sans"/>
                <a:ea typeface="Open Sans"/>
                <a:rtl/>
              </a:rPr>
              <a:t> دقيقٍ كما تُقاسُ القلوبُ بنورِ الحِكَمِ”</a:t>
            </a:r>
            <a:endParaRPr lang="fr-FR" sz="3399" dirty="0">
              <a:solidFill>
                <a:srgbClr val="72442E"/>
              </a:solidFill>
              <a:latin typeface="Open Sans"/>
              <a:ea typeface="Open Sans"/>
              <a:cs typeface="Open Sans"/>
              <a:sym typeface="Open Sans Bold"/>
              <a:rtl/>
            </a:endParaRP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تعرّبت في السياق العلمي منذ العصر العباسي</a:t>
            </a:r>
          </a:p>
          <a:p>
            <a:pPr algn="r" rtl="1">
              <a:lnSpc>
                <a:spcPts val="6561"/>
              </a:lnSpc>
            </a:pPr>
            <a:endParaRPr lang="ar-EG" sz="3399" dirty="0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059556"/>
            <a:ext cx="2716395" cy="2227444"/>
          </a:xfrm>
          <a:custGeom>
            <a:avLst/>
            <a:gdLst/>
            <a:ahLst/>
            <a:cxnLst/>
            <a:rect l="l" t="t" r="r" b="b"/>
            <a:pathLst>
              <a:path w="2716395" h="2227444">
                <a:moveTo>
                  <a:pt x="0" y="0"/>
                </a:moveTo>
                <a:lnTo>
                  <a:pt x="2716395" y="0"/>
                </a:lnTo>
                <a:lnTo>
                  <a:pt x="2716395" y="2227444"/>
                </a:lnTo>
                <a:lnTo>
                  <a:pt x="0" y="2227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73732" y="7853344"/>
            <a:ext cx="2414268" cy="2433656"/>
          </a:xfrm>
          <a:custGeom>
            <a:avLst/>
            <a:gdLst/>
            <a:ahLst/>
            <a:cxnLst/>
            <a:rect l="l" t="t" r="r" b="b"/>
            <a:pathLst>
              <a:path w="2414268" h="2433656">
                <a:moveTo>
                  <a:pt x="0" y="0"/>
                </a:moveTo>
                <a:lnTo>
                  <a:pt x="2414268" y="0"/>
                </a:lnTo>
                <a:lnTo>
                  <a:pt x="2414268" y="2433656"/>
                </a:lnTo>
                <a:lnTo>
                  <a:pt x="0" y="2433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55908" y="2996841"/>
            <a:ext cx="4305782" cy="3929026"/>
          </a:xfrm>
          <a:custGeom>
            <a:avLst/>
            <a:gdLst/>
            <a:ahLst/>
            <a:cxnLst/>
            <a:rect l="l" t="t" r="r" b="b"/>
            <a:pathLst>
              <a:path w="4305782" h="3929026">
                <a:moveTo>
                  <a:pt x="0" y="0"/>
                </a:moveTo>
                <a:lnTo>
                  <a:pt x="4305782" y="0"/>
                </a:lnTo>
                <a:lnTo>
                  <a:pt x="4305782" y="3929026"/>
                </a:lnTo>
                <a:lnTo>
                  <a:pt x="0" y="3929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98419" y="1578720"/>
            <a:ext cx="1128398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قرمز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98619" y="2512654"/>
            <a:ext cx="447511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«قرمز»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78150" y="3612335"/>
            <a:ext cx="12325201" cy="549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فارسي </a:t>
            </a:r>
            <a:r>
              <a:rPr lang="en-US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qirmiz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صبغة/لون قرمزي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الشعري القديم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قال ابن المعتزّ في وصف زهرةٍ حمراء :</a:t>
            </a:r>
          </a:p>
          <a:p>
            <a:pPr algn="r" rtl="1">
              <a:lnSpc>
                <a:spcPts val="7410"/>
              </a:lnSpc>
            </a:pP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                  “تُريكَ 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القُرْمُزَ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في خُدودٍ كأنَّها **دماءُ العذارى لم يُصبها غبارُ”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استعملها شعراء العباسيين بدلالتها الدقيقة → 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استقرار دلالي</a:t>
            </a:r>
          </a:p>
          <a:p>
            <a:pPr algn="r" rtl="1">
              <a:lnSpc>
                <a:spcPts val="7410"/>
              </a:lnSpc>
            </a:pPr>
            <a:endParaRPr lang="ar-EG" sz="3293" b="1">
              <a:solidFill>
                <a:srgbClr val="72442E"/>
              </a:solidFill>
              <a:latin typeface="Open Sans Bold"/>
              <a:ea typeface="Open Sans Bold"/>
              <a:cs typeface="Open Sans Bold"/>
              <a:sym typeface="Open Sans Bold"/>
              <a:rtl/>
            </a:endParaRPr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72102"/>
            <a:ext cx="2213291" cy="1814898"/>
          </a:xfrm>
          <a:custGeom>
            <a:avLst/>
            <a:gdLst/>
            <a:ahLst/>
            <a:cxnLst/>
            <a:rect l="l" t="t" r="r" b="b"/>
            <a:pathLst>
              <a:path w="2213291" h="1814898">
                <a:moveTo>
                  <a:pt x="0" y="0"/>
                </a:moveTo>
                <a:lnTo>
                  <a:pt x="2213291" y="0"/>
                </a:lnTo>
                <a:lnTo>
                  <a:pt x="2213291" y="1814898"/>
                </a:lnTo>
                <a:lnTo>
                  <a:pt x="0" y="1814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09460" y="7486147"/>
            <a:ext cx="2778540" cy="2800853"/>
          </a:xfrm>
          <a:custGeom>
            <a:avLst/>
            <a:gdLst/>
            <a:ahLst/>
            <a:cxnLst/>
            <a:rect l="l" t="t" r="r" b="b"/>
            <a:pathLst>
              <a:path w="2778540" h="2800853">
                <a:moveTo>
                  <a:pt x="0" y="0"/>
                </a:moveTo>
                <a:lnTo>
                  <a:pt x="2778540" y="0"/>
                </a:lnTo>
                <a:lnTo>
                  <a:pt x="2778540" y="2800853"/>
                </a:lnTo>
                <a:lnTo>
                  <a:pt x="0" y="2800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602202" y="3090710"/>
            <a:ext cx="5641275" cy="4366518"/>
            <a:chOff x="-26650" y="27765"/>
            <a:chExt cx="1066784" cy="698960"/>
          </a:xfrm>
        </p:grpSpPr>
        <p:sp>
          <p:nvSpPr>
            <p:cNvPr id="13" name="Freeform 13"/>
            <p:cNvSpPr/>
            <p:nvPr/>
          </p:nvSpPr>
          <p:spPr>
            <a:xfrm>
              <a:off x="-26650" y="27765"/>
              <a:ext cx="1066784" cy="698960"/>
            </a:xfrm>
            <a:custGeom>
              <a:avLst/>
              <a:gdLst/>
              <a:ahLst/>
              <a:cxnLst/>
              <a:rect l="l" t="t" r="r" b="b"/>
              <a:pathLst>
                <a:path w="1066784" h="698960">
                  <a:moveTo>
                    <a:pt x="533392" y="0"/>
                  </a:moveTo>
                  <a:cubicBezTo>
                    <a:pt x="238808" y="0"/>
                    <a:pt x="0" y="156467"/>
                    <a:pt x="0" y="349480"/>
                  </a:cubicBezTo>
                  <a:cubicBezTo>
                    <a:pt x="0" y="542492"/>
                    <a:pt x="238808" y="698960"/>
                    <a:pt x="533392" y="698960"/>
                  </a:cubicBezTo>
                  <a:cubicBezTo>
                    <a:pt x="827976" y="698960"/>
                    <a:pt x="1066784" y="542492"/>
                    <a:pt x="1066784" y="349480"/>
                  </a:cubicBezTo>
                  <a:cubicBezTo>
                    <a:pt x="1066784" y="156467"/>
                    <a:pt x="827976" y="0"/>
                    <a:pt x="533392" y="0"/>
                  </a:cubicBezTo>
                  <a:close/>
                </a:path>
              </a:pathLst>
            </a:custGeom>
            <a:blipFill>
              <a:blip r:embed="rId7"/>
              <a:stretch>
                <a:fillRect l="-8240" r="-8240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059491" y="1433571"/>
            <a:ext cx="1014027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دُخان ☁️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04878" y="2965604"/>
            <a:ext cx="463897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«دُخان»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9053" y="3999163"/>
            <a:ext cx="9634976" cy="497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حبشي (أفريقي) </a:t>
            </a:r>
            <a:r>
              <a:rPr lang="en-US" sz="3399" dirty="0" err="1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dukhān</a:t>
            </a:r>
            <a:endParaRPr lang="en-US" sz="3399" dirty="0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 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ما يتصاعد من النار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القرآني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</a:t>
            </a:r>
            <a:r>
              <a:rPr lang="fr-FR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  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﴿فَارْتَقِبْ يَوْمَ تَأْتِي السَّمَاءُ بِدُخَانٍ مُّبِينٍ﴾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[الدخان: </a:t>
            </a:r>
            <a:r>
              <a:rPr lang="en-US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]</a:t>
            </a:r>
          </a:p>
          <a:p>
            <a:pPr marL="734059" lvl="1" indent="-367030" algn="r" rtl="1">
              <a:lnSpc>
                <a:spcPts val="6561"/>
              </a:lnSpc>
              <a:buFont typeface="Arial"/>
              <a:buChar char="•"/>
            </a:pP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دخيل </a:t>
            </a:r>
            <a:r>
              <a:rPr lang="ar-EG" sz="3399" b="1" dirty="0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قديم جدًا</a:t>
            </a:r>
            <a:r>
              <a:rPr lang="ar-EG" sz="3399" dirty="0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؛ تعرّب قبل الإسلام وورَد في القرآن</a:t>
            </a:r>
          </a:p>
          <a:p>
            <a:pPr algn="r" rtl="1">
              <a:lnSpc>
                <a:spcPts val="6561"/>
              </a:lnSpc>
            </a:pPr>
            <a:endParaRPr lang="ar-EG" sz="3399" dirty="0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303679"/>
            <a:ext cx="2418685" cy="1983321"/>
          </a:xfrm>
          <a:custGeom>
            <a:avLst/>
            <a:gdLst/>
            <a:ahLst/>
            <a:cxnLst/>
            <a:rect l="l" t="t" r="r" b="b"/>
            <a:pathLst>
              <a:path w="2418685" h="1983321">
                <a:moveTo>
                  <a:pt x="0" y="0"/>
                </a:moveTo>
                <a:lnTo>
                  <a:pt x="2418685" y="0"/>
                </a:lnTo>
                <a:lnTo>
                  <a:pt x="2418685" y="1983321"/>
                </a:lnTo>
                <a:lnTo>
                  <a:pt x="0" y="1983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69904" y="7748683"/>
            <a:ext cx="2518096" cy="2538317"/>
          </a:xfrm>
          <a:custGeom>
            <a:avLst/>
            <a:gdLst/>
            <a:ahLst/>
            <a:cxnLst/>
            <a:rect l="l" t="t" r="r" b="b"/>
            <a:pathLst>
              <a:path w="2518096" h="2538317">
                <a:moveTo>
                  <a:pt x="0" y="0"/>
                </a:moveTo>
                <a:lnTo>
                  <a:pt x="2518096" y="0"/>
                </a:lnTo>
                <a:lnTo>
                  <a:pt x="2518096" y="2538317"/>
                </a:lnTo>
                <a:lnTo>
                  <a:pt x="0" y="2538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3857875"/>
            <a:ext cx="4660283" cy="4147018"/>
            <a:chOff x="0" y="0"/>
            <a:chExt cx="6213711" cy="552935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t="20356" b="20356"/>
            <a:stretch>
              <a:fillRect/>
            </a:stretch>
          </p:blipFill>
          <p:spPr>
            <a:xfrm>
              <a:off x="0" y="0"/>
              <a:ext cx="6213711" cy="5529357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34611" y="3168490"/>
            <a:ext cx="10694342" cy="5327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817" lvl="1" indent="-340408" algn="r" rtl="1">
              <a:lnSpc>
                <a:spcPts val="6086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فارسي </a:t>
            </a:r>
            <a:r>
              <a:rPr lang="en-US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zanbīl</a:t>
            </a:r>
          </a:p>
          <a:p>
            <a:pPr marL="680817" lvl="1" indent="-340408" algn="r" rtl="1">
              <a:lnSpc>
                <a:spcPts val="6086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 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السلة المصنوعة من خوص النخل</a:t>
            </a:r>
          </a:p>
          <a:p>
            <a:pPr marL="680817" lvl="1" indent="-340408" algn="r" rtl="1">
              <a:lnSpc>
                <a:spcPts val="6086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القرآني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وردت في قصة موسى عليه السلام: ﴿فَاقْذِفِيهِ فِي التَّابُوتِ فَاقْذِفِيهِ فِي الْيَمِّ...﴾ </a:t>
            </a: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[طه: </a:t>
            </a:r>
            <a:r>
              <a:rPr lang="en-US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39</a:t>
            </a: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]</a:t>
            </a:r>
          </a:p>
          <a:p>
            <a:pPr algn="r" rtl="1">
              <a:lnSpc>
                <a:spcPts val="6086"/>
              </a:lnSpc>
            </a:pP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  (والزنبيل ذُكر في مواضع التفسير كشكل الوعاء الذي وُضع فيه)</a:t>
            </a:r>
          </a:p>
          <a:p>
            <a:pPr marL="680817" lvl="1" indent="-340408" algn="r" rtl="1">
              <a:lnSpc>
                <a:spcPts val="6086"/>
              </a:lnSpc>
              <a:buFont typeface="Arial"/>
              <a:buChar char="•"/>
            </a:pPr>
            <a:r>
              <a:rPr lang="ar-EG" sz="315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شاهد شعري</a:t>
            </a: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قال الأعشى:</a:t>
            </a:r>
          </a:p>
          <a:p>
            <a:pPr algn="r" rtl="1">
              <a:lnSpc>
                <a:spcPts val="6086"/>
              </a:lnSpc>
            </a:pPr>
            <a:r>
              <a:rPr lang="ar-EG" sz="315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“                    يَحمِلُ الزَّنبيلَ في سَيرِهِ **حَملَ عبدٍ ضاعَ في الوَادي”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38230" y="1155767"/>
            <a:ext cx="654763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 زنبيل 🧺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84834" y="2084729"/>
            <a:ext cx="485149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 زنبيل»</a:t>
            </a:r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622569"/>
            <a:ext cx="2029794" cy="1664431"/>
          </a:xfrm>
          <a:custGeom>
            <a:avLst/>
            <a:gdLst/>
            <a:ahLst/>
            <a:cxnLst/>
            <a:rect l="l" t="t" r="r" b="b"/>
            <a:pathLst>
              <a:path w="2029794" h="1664431">
                <a:moveTo>
                  <a:pt x="0" y="0"/>
                </a:moveTo>
                <a:lnTo>
                  <a:pt x="2029794" y="0"/>
                </a:lnTo>
                <a:lnTo>
                  <a:pt x="2029794" y="1664431"/>
                </a:lnTo>
                <a:lnTo>
                  <a:pt x="0" y="1664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73732" y="7853344"/>
            <a:ext cx="2414268" cy="2433656"/>
          </a:xfrm>
          <a:custGeom>
            <a:avLst/>
            <a:gdLst/>
            <a:ahLst/>
            <a:cxnLst/>
            <a:rect l="l" t="t" r="r" b="b"/>
            <a:pathLst>
              <a:path w="2414268" h="2433656">
                <a:moveTo>
                  <a:pt x="0" y="0"/>
                </a:moveTo>
                <a:lnTo>
                  <a:pt x="2414268" y="0"/>
                </a:lnTo>
                <a:lnTo>
                  <a:pt x="2414268" y="2433656"/>
                </a:lnTo>
                <a:lnTo>
                  <a:pt x="0" y="2433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298419" y="1343197"/>
            <a:ext cx="1128398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كُرسيّ 💺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39657" y="3373688"/>
            <a:ext cx="492412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«كُرسيّ»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3716" y="4508763"/>
            <a:ext cx="11204972" cy="456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سرياني </a:t>
            </a:r>
            <a:r>
              <a:rPr lang="en-US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kursyā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ما يُجلس عليه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القرآني: 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﴿وَسِعَ كُرْسِيُّهُ السَّمَاوَاتِ وَالأرْضَ﴾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[البقرة: </a:t>
            </a:r>
            <a:r>
              <a:rPr lang="en-US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255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]</a:t>
            </a:r>
          </a:p>
          <a:p>
            <a:pPr marL="711111" lvl="1" indent="-355556" algn="r" rtl="1">
              <a:lnSpc>
                <a:spcPts val="7410"/>
              </a:lnSpc>
              <a:buFont typeface="Arial"/>
              <a:buChar char="•"/>
            </a:pP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من </a:t>
            </a:r>
            <a:r>
              <a:rPr lang="ar-EG" sz="3293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أقدم</a:t>
            </a:r>
            <a:r>
              <a:rPr lang="ar-EG" sz="3293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المُعرّبات؛ متداول قبل الإسلام</a:t>
            </a:r>
          </a:p>
          <a:p>
            <a:pPr algn="r" rtl="1">
              <a:lnSpc>
                <a:spcPts val="7410"/>
              </a:lnSpc>
            </a:pPr>
            <a:endParaRPr lang="ar-EG" sz="3293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2544984" y="2981497"/>
            <a:ext cx="4074844" cy="4871847"/>
            <a:chOff x="0" y="0"/>
            <a:chExt cx="5433125" cy="6495796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0"/>
            <a:srcRect l="3980" r="3980"/>
            <a:stretch>
              <a:fillRect/>
            </a:stretch>
          </p:blipFill>
          <p:spPr>
            <a:xfrm>
              <a:off x="0" y="0"/>
              <a:ext cx="5433125" cy="649579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0275" y="9156308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100" y="0"/>
                </a:lnTo>
                <a:lnTo>
                  <a:pt x="9145100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91234" y="9185505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0" y="0"/>
                </a:moveTo>
                <a:lnTo>
                  <a:pt x="9145099" y="0"/>
                </a:lnTo>
                <a:lnTo>
                  <a:pt x="9145099" y="2015732"/>
                </a:lnTo>
                <a:lnTo>
                  <a:pt x="0" y="20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285087" y="-78970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03351" y="-318312"/>
            <a:ext cx="1249376" cy="4176188"/>
          </a:xfrm>
          <a:custGeom>
            <a:avLst/>
            <a:gdLst/>
            <a:ahLst/>
            <a:cxnLst/>
            <a:rect l="l" t="t" r="r" b="b"/>
            <a:pathLst>
              <a:path w="1249376" h="4176188">
                <a:moveTo>
                  <a:pt x="0" y="0"/>
                </a:moveTo>
                <a:lnTo>
                  <a:pt x="1249377" y="0"/>
                </a:lnTo>
                <a:lnTo>
                  <a:pt x="1249377" y="4176187"/>
                </a:lnTo>
                <a:lnTo>
                  <a:pt x="0" y="4176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622569"/>
            <a:ext cx="2029794" cy="1664431"/>
          </a:xfrm>
          <a:custGeom>
            <a:avLst/>
            <a:gdLst/>
            <a:ahLst/>
            <a:cxnLst/>
            <a:rect l="l" t="t" r="r" b="b"/>
            <a:pathLst>
              <a:path w="2029794" h="1664431">
                <a:moveTo>
                  <a:pt x="0" y="0"/>
                </a:moveTo>
                <a:lnTo>
                  <a:pt x="2029794" y="0"/>
                </a:lnTo>
                <a:lnTo>
                  <a:pt x="2029794" y="1664431"/>
                </a:lnTo>
                <a:lnTo>
                  <a:pt x="0" y="1664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72800" y="8261580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0" y="0"/>
                </a:moveTo>
                <a:lnTo>
                  <a:pt x="7457386" y="0"/>
                </a:lnTo>
                <a:lnTo>
                  <a:pt x="7457386" y="3113459"/>
                </a:lnTo>
                <a:lnTo>
                  <a:pt x="0" y="311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73732" y="7853344"/>
            <a:ext cx="2414268" cy="2433656"/>
          </a:xfrm>
          <a:custGeom>
            <a:avLst/>
            <a:gdLst/>
            <a:ahLst/>
            <a:cxnLst/>
            <a:rect l="l" t="t" r="r" b="b"/>
            <a:pathLst>
              <a:path w="2414268" h="2433656">
                <a:moveTo>
                  <a:pt x="0" y="0"/>
                </a:moveTo>
                <a:lnTo>
                  <a:pt x="2414268" y="0"/>
                </a:lnTo>
                <a:lnTo>
                  <a:pt x="2414268" y="2433656"/>
                </a:lnTo>
                <a:lnTo>
                  <a:pt x="0" y="2433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2418685" y="-821554"/>
            <a:ext cx="9145099" cy="2015732"/>
          </a:xfrm>
          <a:custGeom>
            <a:avLst/>
            <a:gdLst/>
            <a:ahLst/>
            <a:cxnLst/>
            <a:rect l="l" t="t" r="r" b="b"/>
            <a:pathLst>
              <a:path w="9145099" h="2015732">
                <a:moveTo>
                  <a:pt x="9145099" y="2015732"/>
                </a:moveTo>
                <a:lnTo>
                  <a:pt x="0" y="2015732"/>
                </a:lnTo>
                <a:lnTo>
                  <a:pt x="0" y="0"/>
                </a:lnTo>
                <a:lnTo>
                  <a:pt x="9145099" y="0"/>
                </a:lnTo>
                <a:lnTo>
                  <a:pt x="9145099" y="20157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-430275" y="-1338567"/>
            <a:ext cx="7457386" cy="3113459"/>
          </a:xfrm>
          <a:custGeom>
            <a:avLst/>
            <a:gdLst/>
            <a:ahLst/>
            <a:cxnLst/>
            <a:rect l="l" t="t" r="r" b="b"/>
            <a:pathLst>
              <a:path w="7457386" h="3113459">
                <a:moveTo>
                  <a:pt x="7457387" y="3113459"/>
                </a:moveTo>
                <a:lnTo>
                  <a:pt x="0" y="3113459"/>
                </a:lnTo>
                <a:lnTo>
                  <a:pt x="0" y="0"/>
                </a:lnTo>
                <a:lnTo>
                  <a:pt x="7457387" y="0"/>
                </a:lnTo>
                <a:lnTo>
                  <a:pt x="7457387" y="31134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524" y="-435331"/>
            <a:ext cx="1284384" cy="4293207"/>
          </a:xfrm>
          <a:custGeom>
            <a:avLst/>
            <a:gdLst/>
            <a:ahLst/>
            <a:cxnLst/>
            <a:rect l="l" t="t" r="r" b="b"/>
            <a:pathLst>
              <a:path w="1284384" h="4293207">
                <a:moveTo>
                  <a:pt x="0" y="0"/>
                </a:moveTo>
                <a:lnTo>
                  <a:pt x="1284384" y="0"/>
                </a:lnTo>
                <a:lnTo>
                  <a:pt x="1284384" y="4293206"/>
                </a:lnTo>
                <a:lnTo>
                  <a:pt x="0" y="429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12402" y="9258300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9180" y="-614304"/>
            <a:ext cx="2430713" cy="1601232"/>
          </a:xfrm>
          <a:custGeom>
            <a:avLst/>
            <a:gdLst/>
            <a:ahLst/>
            <a:cxnLst/>
            <a:rect l="l" t="t" r="r" b="b"/>
            <a:pathLst>
              <a:path w="2430713" h="1601232">
                <a:moveTo>
                  <a:pt x="0" y="0"/>
                </a:moveTo>
                <a:lnTo>
                  <a:pt x="2430713" y="0"/>
                </a:lnTo>
                <a:lnTo>
                  <a:pt x="2430713" y="1601232"/>
                </a:lnTo>
                <a:lnTo>
                  <a:pt x="0" y="160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75291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27759" y="8622569"/>
            <a:ext cx="1218491" cy="1970606"/>
          </a:xfrm>
          <a:custGeom>
            <a:avLst/>
            <a:gdLst/>
            <a:ahLst/>
            <a:cxnLst/>
            <a:rect l="l" t="t" r="r" b="b"/>
            <a:pathLst>
              <a:path w="1218491" h="1970606">
                <a:moveTo>
                  <a:pt x="0" y="0"/>
                </a:moveTo>
                <a:lnTo>
                  <a:pt x="1218491" y="0"/>
                </a:lnTo>
                <a:lnTo>
                  <a:pt x="1218491" y="1970605"/>
                </a:lnTo>
                <a:lnTo>
                  <a:pt x="0" y="1970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95516" y="3015334"/>
            <a:ext cx="10354568" cy="6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1829" lvl="1" indent="-340914" algn="r" rtl="1">
              <a:lnSpc>
                <a:spcPts val="7105"/>
              </a:lnSpc>
              <a:buFont typeface="Arial"/>
              <a:buChar char="•"/>
            </a:pPr>
            <a:r>
              <a:rPr lang="ar-EG" sz="3158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الأصل</a:t>
            </a:r>
            <a:r>
              <a:rPr lang="ar-EG" sz="3158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فارسي  </a:t>
            </a:r>
            <a:r>
              <a:rPr lang="en-US" sz="3158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</a:rPr>
              <a:t>kundur</a:t>
            </a:r>
          </a:p>
          <a:p>
            <a:pPr marL="681829" lvl="1" indent="-340914" algn="r" rtl="1">
              <a:lnSpc>
                <a:spcPts val="7105"/>
              </a:lnSpc>
              <a:buFont typeface="Arial"/>
              <a:buChar char="•"/>
            </a:pPr>
            <a:r>
              <a:rPr lang="ar-EG" sz="3158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المعنى</a:t>
            </a:r>
            <a:r>
              <a:rPr lang="ar-EG" sz="3158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لُبانٌ عَطِريّ يُستعمل في التبخير والتعطير</a:t>
            </a:r>
          </a:p>
          <a:p>
            <a:pPr marL="681829" lvl="1" indent="-340914" algn="r" rtl="1">
              <a:lnSpc>
                <a:spcPts val="7105"/>
              </a:lnSpc>
              <a:buFont typeface="Arial"/>
              <a:buChar char="•"/>
            </a:pPr>
            <a:r>
              <a:rPr lang="ar-EG" sz="3158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الشاهد الشعري: </a:t>
            </a:r>
            <a:r>
              <a:rPr lang="ar-EG" sz="3158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قال ابن الرومي في وصف البخور</a:t>
            </a:r>
            <a:r>
              <a:rPr lang="ar-EG" sz="3158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:</a:t>
            </a:r>
          </a:p>
          <a:p>
            <a:pPr algn="r" rtl="1">
              <a:lnSpc>
                <a:spcPts val="7105"/>
              </a:lnSpc>
            </a:pPr>
            <a:r>
              <a:rPr lang="ar-EG" sz="3158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                     </a:t>
            </a:r>
            <a:r>
              <a:rPr lang="ar-EG" sz="3158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    “ونَفَحَ </a:t>
            </a:r>
            <a:r>
              <a:rPr lang="ar-EG" sz="3158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الكُندُرُ</a:t>
            </a:r>
            <a:r>
              <a:rPr lang="ar-EG" sz="3158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 في مِجمَرٍ **كأنَّهُ الدُّرُّ على السُّندسِ”</a:t>
            </a:r>
          </a:p>
          <a:p>
            <a:pPr marL="681829" lvl="1" indent="-340914" algn="r" rtl="1">
              <a:lnSpc>
                <a:spcPts val="7105"/>
              </a:lnSpc>
              <a:buFont typeface="Arial"/>
              <a:buChar char="•"/>
            </a:pPr>
            <a:r>
              <a:rPr lang="ar-EG" sz="3158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الوظيفة الدلالية </a:t>
            </a:r>
            <a:r>
              <a:rPr lang="ar-EG" sz="3158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مرتبط بطقوس الطيب والبخور</a:t>
            </a:r>
          </a:p>
          <a:p>
            <a:pPr marL="681829" lvl="1" indent="-340914" algn="r" rtl="1">
              <a:lnSpc>
                <a:spcPts val="7105"/>
              </a:lnSpc>
              <a:buFont typeface="Arial"/>
              <a:buChar char="•"/>
            </a:pPr>
            <a:r>
              <a:rPr lang="ar-EG" sz="3158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الخلاصة</a:t>
            </a:r>
            <a:r>
              <a:rPr lang="ar-EG" sz="3158">
                <a:solidFill>
                  <a:srgbClr val="72442E"/>
                </a:solidFill>
                <a:latin typeface="Open Sans"/>
                <a:ea typeface="Open Sans"/>
                <a:cs typeface="Open Sans"/>
                <a:sym typeface="Open Sans"/>
                <a:rtl/>
              </a:rPr>
              <a:t>: تحوّل إلى مفردة طِيبٍ عربية التداول</a:t>
            </a:r>
          </a:p>
          <a:p>
            <a:pPr algn="r" rtl="1">
              <a:lnSpc>
                <a:spcPts val="7105"/>
              </a:lnSpc>
            </a:pPr>
            <a:endParaRPr lang="ar-EG" sz="3158">
              <a:solidFill>
                <a:srgbClr val="72442E"/>
              </a:solidFill>
              <a:latin typeface="Open Sans"/>
              <a:ea typeface="Open Sans"/>
              <a:cs typeface="Open Sans"/>
              <a:sym typeface="Open Sans"/>
              <a:rtl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55908" y="426093"/>
            <a:ext cx="5759118" cy="8644079"/>
          </a:xfrm>
          <a:custGeom>
            <a:avLst/>
            <a:gdLst/>
            <a:ahLst/>
            <a:cxnLst/>
            <a:rect l="l" t="t" r="r" b="b"/>
            <a:pathLst>
              <a:path w="5759118" h="8644079">
                <a:moveTo>
                  <a:pt x="0" y="0"/>
                </a:moveTo>
                <a:lnTo>
                  <a:pt x="5759118" y="0"/>
                </a:lnTo>
                <a:lnTo>
                  <a:pt x="5759118" y="8644079"/>
                </a:lnTo>
                <a:lnTo>
                  <a:pt x="0" y="8644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298419" y="1343197"/>
            <a:ext cx="1128398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9600"/>
              </a:lnSpc>
              <a:spcBef>
                <a:spcPct val="0"/>
              </a:spcBef>
            </a:pPr>
            <a:r>
              <a:rPr lang="ar-EG" sz="8000">
                <a:solidFill>
                  <a:srgbClr val="72442E"/>
                </a:solidFill>
                <a:latin typeface="Bahjaa"/>
                <a:ea typeface="Bahjaa"/>
                <a:cs typeface="Bahjaa"/>
                <a:sym typeface="Bahjaa"/>
                <a:rtl/>
              </a:rPr>
              <a:t>كُندُر 🌿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54345" y="2099721"/>
            <a:ext cx="439325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000"/>
              </a:lnSpc>
            </a:pPr>
            <a:r>
              <a:rPr lang="ar-EG" sz="5000" b="1">
                <a:solidFill>
                  <a:srgbClr val="72442E"/>
                </a:solidFill>
                <a:latin typeface="Open Sans Bold"/>
                <a:ea typeface="Open Sans Bold"/>
                <a:cs typeface="Open Sans Bold"/>
                <a:sym typeface="Open Sans Bold"/>
                <a:rtl/>
              </a:rPr>
              <a:t>✅ كلمة «كُندُر»</a:t>
            </a:r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961</Words>
  <Application>Microsoft Office PowerPoint</Application>
  <PresentationFormat>Personnalisé</PresentationFormat>
  <Paragraphs>117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Calibri</vt:lpstr>
      <vt:lpstr>Bahjaa</vt:lpstr>
      <vt:lpstr>Open Sans Bold</vt:lpstr>
      <vt:lpstr>Open Sans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بني بيج ومحايد عتيق الطراز الكتاب مشروع جماعي عرض تقديمي</dc:title>
  <dc:creator>PC</dc:creator>
  <cp:lastModifiedBy>PC</cp:lastModifiedBy>
  <cp:revision>5</cp:revision>
  <dcterms:created xsi:type="dcterms:W3CDTF">2006-08-16T00:00:00Z</dcterms:created>
  <dcterms:modified xsi:type="dcterms:W3CDTF">2025-11-11T12:13:23Z</dcterms:modified>
  <dc:identifier>DAG4SySe37Y</dc:identifier>
</cp:coreProperties>
</file>