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4630400" cy="8229600"/>
  <p:notesSz cx="8229600" cy="14630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5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notesMaster" Target="notesMasters/notesMaster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viewProps" Target="viewProp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852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hyperlink" Target="https://gamma.app/?utm_source=made-with-gamma" TargetMode="External"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notesSlide" Target="../notesSlides/notesSlide10.xml" /><Relationship Id="rId1" Type="http://schemas.openxmlformats.org/officeDocument/2006/relationships/slideLayout" Target="../slideLayouts/slideLayout11.xml" /></Relationships>
</file>

<file path=ppt/slides/_rels/slide11.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5.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3.xml" /><Relationship Id="rId4" Type="http://schemas.openxmlformats.org/officeDocument/2006/relationships/image" Target="../media/image4.png"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3.xml" /><Relationship Id="rId1" Type="http://schemas.openxmlformats.org/officeDocument/2006/relationships/slideLayout" Target="../slideLayouts/slideLayout4.xml" /><Relationship Id="rId4" Type="http://schemas.openxmlformats.org/officeDocument/2006/relationships/image" Target="../media/image6.png" /></Relationships>
</file>

<file path=ppt/slides/_rels/slide4.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4.xml" /><Relationship Id="rId1" Type="http://schemas.openxmlformats.org/officeDocument/2006/relationships/slideLayout" Target="../slideLayouts/slideLayout5.xml" /></Relationships>
</file>

<file path=ppt/slides/_rels/slide5.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5.xml" /><Relationship Id="rId1" Type="http://schemas.openxmlformats.org/officeDocument/2006/relationships/slideLayout" Target="../slideLayouts/slideLayout6.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6.xml.rels><?xml version="1.0" encoding="UTF-8" standalone="yes"?>
<Relationships xmlns="http://schemas.openxmlformats.org/package/2006/relationships"><Relationship Id="rId8" Type="http://schemas.openxmlformats.org/officeDocument/2006/relationships/image" Target="../media/image17.png" /><Relationship Id="rId3" Type="http://schemas.openxmlformats.org/officeDocument/2006/relationships/image" Target="../media/image12.png" /><Relationship Id="rId7" Type="http://schemas.openxmlformats.org/officeDocument/2006/relationships/image" Target="../media/image16.svg"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15.png" /><Relationship Id="rId11" Type="http://schemas.openxmlformats.org/officeDocument/2006/relationships/image" Target="../media/image20.svg" /><Relationship Id="rId5" Type="http://schemas.openxmlformats.org/officeDocument/2006/relationships/image" Target="../media/image14.svg" /><Relationship Id="rId10" Type="http://schemas.openxmlformats.org/officeDocument/2006/relationships/image" Target="../media/image19.png" /><Relationship Id="rId4" Type="http://schemas.openxmlformats.org/officeDocument/2006/relationships/image" Target="../media/image13.png" /><Relationship Id="rId9" Type="http://schemas.openxmlformats.org/officeDocument/2006/relationships/image" Target="../media/image18.svg" /></Relationships>
</file>

<file path=ppt/slides/_rels/slide7.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7.xml" /><Relationship Id="rId1" Type="http://schemas.openxmlformats.org/officeDocument/2006/relationships/slideLayout" Target="../slideLayouts/slideLayout8.xml" /></Relationships>
</file>

<file path=ppt/slides/_rels/slide8.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8.xml" /><Relationship Id="rId1" Type="http://schemas.openxmlformats.org/officeDocument/2006/relationships/slideLayout" Target="../slideLayouts/slideLayout9.xml" /><Relationship Id="rId5" Type="http://schemas.openxmlformats.org/officeDocument/2006/relationships/image" Target="../media/image24.png" /><Relationship Id="rId4" Type="http://schemas.openxmlformats.org/officeDocument/2006/relationships/image" Target="../media/image23.png" /></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10.xml" /></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610386" y="2962513"/>
            <a:ext cx="8369085" cy="1240155"/>
          </a:xfrm>
          <a:prstGeom prst="rect">
            <a:avLst/>
          </a:prstGeom>
          <a:noFill/>
          <a:ln/>
        </p:spPr>
        <p:txBody>
          <a:bodyPr wrap="squar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Inter Bold" pitchFamily="34" charset="-120"/>
              </a:rPr>
              <a:t>معجم لسان العرب: كنز اللغة العربية وتراثها العظيم</a:t>
            </a:r>
            <a:endParaRPr lang="en-US" sz="3900" dirty="0">
              <a:solidFill>
                <a:srgbClr val="FF0000"/>
              </a:solidFill>
            </a:endParaRPr>
          </a:p>
        </p:txBody>
      </p:sp>
      <p:sp>
        <p:nvSpPr>
          <p:cNvPr id="4" name="Text 1"/>
          <p:cNvSpPr/>
          <p:nvPr/>
        </p:nvSpPr>
        <p:spPr>
          <a:xfrm>
            <a:off x="6280190" y="4407337"/>
            <a:ext cx="7556421" cy="952619"/>
          </a:xfrm>
          <a:prstGeom prst="rect">
            <a:avLst/>
          </a:prstGeom>
          <a:noFill/>
          <a:ln/>
        </p:spPr>
        <p:txBody>
          <a:bodyPr wrap="square" lIns="0" tIns="0" rIns="0" bIns="0" rtlCol="0" anchor="t"/>
          <a:lstStyle/>
          <a:p>
            <a:pPr marL="0" indent="0" algn="just" rtl="1">
              <a:lnSpc>
                <a:spcPts val="2500"/>
              </a:lnSpc>
              <a:buNone/>
            </a:pPr>
            <a:r>
              <a:rPr lang="en-US" sz="2400" dirty="0">
                <a:solidFill>
                  <a:srgbClr val="272525"/>
                </a:solidFill>
                <a:latin typeface="Inter" pitchFamily="34" charset="0"/>
                <a:ea typeface="Inter" pitchFamily="34" charset="-122"/>
                <a:cs typeface="Inter" pitchFamily="34" charset="-120"/>
              </a:rPr>
              <a:t>معجم لسان العرب هو أعظم معجم لغوي في التراث العربي، وموسوعة شاملة جمعت خلاصة اللغة العربية عبر العصور. يمثل هذا العمل الضخم تحفة علمية لا تقدر بثمن، حيث حفظ لنا ثروة لغوية هائلة من مفردات وأشعار ولهجات القبائل العربية.</a:t>
            </a:r>
            <a:endParaRPr lang="en-US" sz="2400" dirty="0"/>
          </a:p>
        </p:txBody>
      </p:sp>
      <p:sp>
        <p:nvSpPr>
          <p:cNvPr id="5" name="Rectangle à coins arrondis 4"/>
          <p:cNvSpPr/>
          <p:nvPr/>
        </p:nvSpPr>
        <p:spPr>
          <a:xfrm>
            <a:off x="12879091" y="7733654"/>
            <a:ext cx="1642820" cy="4959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72937" y="1859600"/>
            <a:ext cx="7575233" cy="2451497"/>
          </a:xfrm>
          <a:prstGeom prst="rect">
            <a:avLst/>
          </a:prstGeom>
          <a:noFill/>
          <a:ln/>
        </p:spPr>
        <p:txBody>
          <a:bodyPr wrap="square" lIns="0" tIns="0" rIns="0" bIns="0" rtlCol="0" anchor="t"/>
          <a:lstStyle/>
          <a:p>
            <a:pPr marL="0" indent="0" algn="r" rtl="1">
              <a:lnSpc>
                <a:spcPts val="9650"/>
              </a:lnSpc>
              <a:buNone/>
            </a:pPr>
            <a:r>
              <a:rPr lang="en-US" sz="4400" b="1" dirty="0">
                <a:solidFill>
                  <a:srgbClr val="FF0000"/>
                </a:solidFill>
                <a:latin typeface="Inter Bold" pitchFamily="34" charset="0"/>
                <a:ea typeface="Inter Bold" pitchFamily="34" charset="-122"/>
                <a:cs typeface="Inter Bold" pitchFamily="34" charset="-120"/>
              </a:rPr>
              <a:t>لسان العرب: إرث خالد للغة العربية</a:t>
            </a:r>
            <a:endParaRPr lang="en-US" sz="4400" dirty="0">
              <a:solidFill>
                <a:srgbClr val="FF0000"/>
              </a:solidFill>
            </a:endParaRPr>
          </a:p>
        </p:txBody>
      </p:sp>
      <p:sp>
        <p:nvSpPr>
          <p:cNvPr id="4" name="Shape 1"/>
          <p:cNvSpPr/>
          <p:nvPr/>
        </p:nvSpPr>
        <p:spPr>
          <a:xfrm>
            <a:off x="4670108" y="3442811"/>
            <a:ext cx="3689509" cy="1458873"/>
          </a:xfrm>
          <a:prstGeom prst="roundRect">
            <a:avLst>
              <a:gd name="adj" fmla="val 5646"/>
            </a:avLst>
          </a:prstGeom>
          <a:solidFill>
            <a:srgbClr val="DADBF1"/>
          </a:solidFill>
          <a:ln w="7620">
            <a:solidFill>
              <a:srgbClr val="C0C1D7"/>
            </a:solidFill>
            <a:prstDash val="solid"/>
          </a:ln>
        </p:spPr>
      </p:sp>
      <p:sp>
        <p:nvSpPr>
          <p:cNvPr id="5" name="Text 2"/>
          <p:cNvSpPr/>
          <p:nvPr/>
        </p:nvSpPr>
        <p:spPr>
          <a:xfrm>
            <a:off x="5704523" y="3646527"/>
            <a:ext cx="2451378" cy="30634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Inter Bold" pitchFamily="34" charset="-120"/>
              </a:rPr>
              <a:t>حجر الزاوية</a:t>
            </a:r>
            <a:endParaRPr lang="en-US" sz="2400" dirty="0">
              <a:solidFill>
                <a:srgbClr val="00B050"/>
              </a:solidFill>
            </a:endParaRPr>
          </a:p>
        </p:txBody>
      </p:sp>
      <p:sp>
        <p:nvSpPr>
          <p:cNvPr id="6" name="Text 3"/>
          <p:cNvSpPr/>
          <p:nvPr/>
        </p:nvSpPr>
        <p:spPr>
          <a:xfrm>
            <a:off x="4873823" y="4070509"/>
            <a:ext cx="3282077" cy="627459"/>
          </a:xfrm>
          <a:prstGeom prst="rect">
            <a:avLst/>
          </a:prstGeom>
          <a:noFill/>
          <a:ln/>
        </p:spPr>
        <p:txBody>
          <a:bodyPr wrap="square" lIns="0" tIns="0" rIns="0" bIns="0" rtlCol="0" anchor="t"/>
          <a:lstStyle/>
          <a:p>
            <a:pPr marL="0" indent="0" algn="r" rtl="1">
              <a:lnSpc>
                <a:spcPts val="2450"/>
              </a:lnSpc>
              <a:buNone/>
            </a:pPr>
            <a:r>
              <a:rPr lang="en-US" dirty="0">
                <a:solidFill>
                  <a:srgbClr val="272525"/>
                </a:solidFill>
                <a:latin typeface="Inter" pitchFamily="34" charset="0"/>
                <a:ea typeface="Inter" pitchFamily="34" charset="-122"/>
                <a:cs typeface="Inter" pitchFamily="34" charset="-120"/>
              </a:rPr>
              <a:t>معجم لسان العرب هو حجر الزاوية في دراسة اللغة العربية وتراثها عبر القرون</a:t>
            </a:r>
            <a:endParaRPr lang="en-US" dirty="0"/>
          </a:p>
        </p:txBody>
      </p:sp>
      <p:sp>
        <p:nvSpPr>
          <p:cNvPr id="7" name="Shape 4"/>
          <p:cNvSpPr/>
          <p:nvPr/>
        </p:nvSpPr>
        <p:spPr>
          <a:xfrm>
            <a:off x="784384" y="3442811"/>
            <a:ext cx="3689628" cy="1458873"/>
          </a:xfrm>
          <a:prstGeom prst="roundRect">
            <a:avLst>
              <a:gd name="adj" fmla="val 5646"/>
            </a:avLst>
          </a:prstGeom>
          <a:solidFill>
            <a:srgbClr val="DADBF1"/>
          </a:solidFill>
          <a:ln w="7620">
            <a:solidFill>
              <a:srgbClr val="C0C1D7"/>
            </a:solidFill>
            <a:prstDash val="solid"/>
          </a:ln>
        </p:spPr>
      </p:sp>
      <p:sp>
        <p:nvSpPr>
          <p:cNvPr id="8" name="Text 5"/>
          <p:cNvSpPr/>
          <p:nvPr/>
        </p:nvSpPr>
        <p:spPr>
          <a:xfrm>
            <a:off x="1818918" y="3646527"/>
            <a:ext cx="2451378" cy="30634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Inter Bold" pitchFamily="34" charset="-120"/>
              </a:rPr>
              <a:t>جامع للعلوم</a:t>
            </a:r>
            <a:endParaRPr lang="en-US" sz="2400" dirty="0">
              <a:solidFill>
                <a:srgbClr val="00B050"/>
              </a:solidFill>
            </a:endParaRPr>
          </a:p>
        </p:txBody>
      </p:sp>
      <p:sp>
        <p:nvSpPr>
          <p:cNvPr id="9" name="Text 6"/>
          <p:cNvSpPr/>
          <p:nvPr/>
        </p:nvSpPr>
        <p:spPr>
          <a:xfrm>
            <a:off x="988100" y="4070509"/>
            <a:ext cx="3282196" cy="627459"/>
          </a:xfrm>
          <a:prstGeom prst="rect">
            <a:avLst/>
          </a:prstGeom>
          <a:noFill/>
          <a:ln/>
        </p:spPr>
        <p:txBody>
          <a:bodyPr wrap="square" lIns="0" tIns="0" rIns="0" bIns="0" rtlCol="0" anchor="t"/>
          <a:lstStyle/>
          <a:p>
            <a:pPr marL="0" indent="0" algn="r" rtl="1">
              <a:lnSpc>
                <a:spcPts val="2450"/>
              </a:lnSpc>
              <a:buNone/>
            </a:pPr>
            <a:r>
              <a:rPr lang="en-US" dirty="0">
                <a:solidFill>
                  <a:srgbClr val="272525"/>
                </a:solidFill>
                <a:latin typeface="Inter" pitchFamily="34" charset="0"/>
                <a:ea typeface="Inter" pitchFamily="34" charset="-122"/>
                <a:cs typeface="Inter" pitchFamily="34" charset="-120"/>
              </a:rPr>
              <a:t>يجمع بين الأصالة والعمق اللغوي والتاريخي والثقافي في عمل موسوعي فريد</a:t>
            </a:r>
            <a:endParaRPr lang="en-US" dirty="0"/>
          </a:p>
        </p:txBody>
      </p:sp>
      <p:sp>
        <p:nvSpPr>
          <p:cNvPr id="10" name="Shape 7"/>
          <p:cNvSpPr/>
          <p:nvPr/>
        </p:nvSpPr>
        <p:spPr>
          <a:xfrm>
            <a:off x="784384" y="5097780"/>
            <a:ext cx="7575233" cy="1145143"/>
          </a:xfrm>
          <a:prstGeom prst="roundRect">
            <a:avLst>
              <a:gd name="adj" fmla="val 7193"/>
            </a:avLst>
          </a:prstGeom>
          <a:solidFill>
            <a:srgbClr val="DADBF1"/>
          </a:solidFill>
          <a:ln w="7620">
            <a:solidFill>
              <a:srgbClr val="C0C1D7"/>
            </a:solidFill>
            <a:prstDash val="solid"/>
          </a:ln>
        </p:spPr>
      </p:sp>
      <p:sp>
        <p:nvSpPr>
          <p:cNvPr id="11" name="Text 8"/>
          <p:cNvSpPr/>
          <p:nvPr/>
        </p:nvSpPr>
        <p:spPr>
          <a:xfrm>
            <a:off x="5704523" y="5301496"/>
            <a:ext cx="2451378" cy="30634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Inter Bold" pitchFamily="34" charset="-120"/>
              </a:rPr>
              <a:t>دعوة للاستكشاف</a:t>
            </a:r>
            <a:endParaRPr lang="en-US" sz="2400" dirty="0">
              <a:solidFill>
                <a:srgbClr val="00B050"/>
              </a:solidFill>
            </a:endParaRPr>
          </a:p>
        </p:txBody>
      </p:sp>
      <p:sp>
        <p:nvSpPr>
          <p:cNvPr id="12" name="Text 9"/>
          <p:cNvSpPr/>
          <p:nvPr/>
        </p:nvSpPr>
        <p:spPr>
          <a:xfrm>
            <a:off x="988100" y="5725477"/>
            <a:ext cx="7167801" cy="313730"/>
          </a:xfrm>
          <a:prstGeom prst="rect">
            <a:avLst/>
          </a:prstGeom>
          <a:noFill/>
          <a:ln/>
        </p:spPr>
        <p:txBody>
          <a:bodyPr wrap="none" lIns="0" tIns="0" rIns="0" bIns="0" rtlCol="0" anchor="t"/>
          <a:lstStyle/>
          <a:p>
            <a:pPr marL="0" indent="0" algn="r" rtl="1">
              <a:lnSpc>
                <a:spcPts val="2450"/>
              </a:lnSpc>
              <a:buNone/>
            </a:pPr>
            <a:r>
              <a:rPr lang="en-US" dirty="0">
                <a:solidFill>
                  <a:srgbClr val="272525"/>
                </a:solidFill>
                <a:latin typeface="Inter" pitchFamily="34" charset="0"/>
                <a:ea typeface="Inter" pitchFamily="34" charset="-122"/>
                <a:cs typeface="Inter" pitchFamily="34" charset="-120"/>
              </a:rPr>
              <a:t>دعوة لاستكشاف كنوز المعجم والاستفادة منه في فهم لغتنا وهويتنا العربية</a:t>
            </a:r>
            <a:endParaRPr lang="en-US" dirty="0"/>
          </a:p>
        </p:txBody>
      </p:sp>
      <p:sp>
        <p:nvSpPr>
          <p:cNvPr id="13" name="Text 10"/>
          <p:cNvSpPr/>
          <p:nvPr/>
        </p:nvSpPr>
        <p:spPr>
          <a:xfrm>
            <a:off x="784384" y="6684169"/>
            <a:ext cx="7281148" cy="627459"/>
          </a:xfrm>
          <a:prstGeom prst="rect">
            <a:avLst/>
          </a:prstGeom>
          <a:noFill/>
          <a:ln/>
        </p:spPr>
        <p:txBody>
          <a:bodyPr wrap="square" lIns="0" tIns="0" rIns="0" bIns="0" rtlCol="0" anchor="t"/>
          <a:lstStyle/>
          <a:p>
            <a:pPr marL="0" indent="0" algn="r" rtl="1">
              <a:lnSpc>
                <a:spcPts val="2450"/>
              </a:lnSpc>
              <a:buNone/>
            </a:pPr>
            <a:r>
              <a:rPr lang="en-US" sz="2000" dirty="0">
                <a:solidFill>
                  <a:srgbClr val="272525"/>
                </a:solidFill>
                <a:latin typeface="Inter" pitchFamily="34" charset="0"/>
                <a:ea typeface="Inter" pitchFamily="34" charset="-122"/>
                <a:cs typeface="Inter" pitchFamily="34" charset="-120"/>
              </a:rPr>
              <a:t>"لسان العرب" ليس مجرد كتاب، بل هو موسوعة حياة اللغة العربية عبر القرون، وشاهد على عظمة هذه اللغة وثرائها الذي لا ينضب.</a:t>
            </a:r>
            <a:endParaRPr lang="en-US" sz="2000" dirty="0"/>
          </a:p>
        </p:txBody>
      </p:sp>
      <p:sp>
        <p:nvSpPr>
          <p:cNvPr id="14" name="Shape 11"/>
          <p:cNvSpPr/>
          <p:nvPr/>
        </p:nvSpPr>
        <p:spPr>
          <a:xfrm>
            <a:off x="8336756" y="6463546"/>
            <a:ext cx="22860" cy="1068705"/>
          </a:xfrm>
          <a:prstGeom prst="rect">
            <a:avLst/>
          </a:prstGeom>
          <a:solidFill>
            <a:srgbClr val="4950BC"/>
          </a:solid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9144000" y="0"/>
            <a:ext cx="5486400" cy="8229600"/>
          </a:xfrm>
          <a:prstGeom prst="rect">
            <a:avLst/>
          </a:prstGeom>
        </p:spPr>
      </p:pic>
      <p:sp>
        <p:nvSpPr>
          <p:cNvPr id="4" name="Rectangle 3"/>
          <p:cNvSpPr/>
          <p:nvPr/>
        </p:nvSpPr>
        <p:spPr>
          <a:xfrm>
            <a:off x="201479" y="477953"/>
            <a:ext cx="8803036" cy="6186309"/>
          </a:xfrm>
          <a:prstGeom prst="rect">
            <a:avLst/>
          </a:prstGeom>
        </p:spPr>
        <p:txBody>
          <a:bodyPr wrap="square">
            <a:spAutoFit/>
          </a:bodyPr>
          <a:lstStyle/>
          <a:p>
            <a:pPr algn="r" rtl="1"/>
            <a:r>
              <a:rPr lang="ar-DZ" sz="4000" b="1" dirty="0">
                <a:solidFill>
                  <a:srgbClr val="FF0000"/>
                </a:solidFill>
                <a:latin typeface="Inter Bold"/>
              </a:rPr>
              <a:t>المصادر والمراجع : </a:t>
            </a:r>
          </a:p>
          <a:p>
            <a:pPr algn="r" rtl="1"/>
            <a:endParaRPr lang="ar-DZ" sz="4000" dirty="0">
              <a:solidFill>
                <a:srgbClr val="FF0000"/>
              </a:solidFill>
              <a:latin typeface="fkGroteskNeue"/>
            </a:endParaRPr>
          </a:p>
          <a:p>
            <a:pPr marL="342900" indent="-342900" algn="r" rtl="1">
              <a:buFont typeface="Arial" panose="020B0604020202020204" pitchFamily="34" charset="0"/>
              <a:buChar char="•"/>
            </a:pPr>
            <a:r>
              <a:rPr lang="ar-DZ" sz="2400" dirty="0">
                <a:latin typeface="fkGroteskNeue"/>
              </a:rPr>
              <a:t> </a:t>
            </a:r>
            <a:r>
              <a:rPr lang="ar-DZ" sz="2000" dirty="0"/>
              <a:t>الصحاح للجوهري، حيث استلهم منه ابن منظور منهجية الترتيب مع إدخال تحسينات.​</a:t>
            </a:r>
          </a:p>
          <a:p>
            <a:pPr marL="342900" indent="-342900" algn="r" rtl="1">
              <a:buFont typeface="Arial" panose="020B0604020202020204" pitchFamily="34" charset="0"/>
              <a:buChar char="•"/>
            </a:pPr>
            <a:r>
              <a:rPr lang="ar-DZ" sz="2000" dirty="0"/>
              <a:t>الجمهرة لابن دريد، حيث يُذكر أن "لسان العرب" يضم ضعف ما في المعاجم السابقة مثل "الصحاح" و"الجمهرة".​</a:t>
            </a:r>
          </a:p>
          <a:p>
            <a:pPr algn="r" rtl="1"/>
            <a:r>
              <a:rPr lang="ar-DZ" sz="2400" dirty="0">
                <a:solidFill>
                  <a:schemeClr val="accent6">
                    <a:lumMod val="50000"/>
                  </a:schemeClr>
                </a:solidFill>
              </a:rPr>
              <a:t>مصادر الاستشهاد اللغوي :</a:t>
            </a:r>
          </a:p>
          <a:p>
            <a:pPr algn="r" rtl="1"/>
            <a:r>
              <a:rPr lang="ar-DZ" sz="2000" dirty="0"/>
              <a:t> اعتمد ابن منظور بشكل أساسي على المصادر التالية لتوثيق اللغة والاستشهاد على صحتها:​</a:t>
            </a:r>
          </a:p>
          <a:p>
            <a:pPr marL="342900" indent="-342900" algn="r" rtl="1">
              <a:buFont typeface="Arial" panose="020B0604020202020204" pitchFamily="34" charset="0"/>
              <a:buChar char="•"/>
            </a:pPr>
            <a:r>
              <a:rPr lang="ar-DZ" sz="2000" dirty="0"/>
              <a:t>القرآن الكريم.​</a:t>
            </a:r>
          </a:p>
          <a:p>
            <a:pPr marL="342900" indent="-342900" algn="r" rtl="1">
              <a:buFont typeface="Arial" panose="020B0604020202020204" pitchFamily="34" charset="0"/>
              <a:buChar char="•"/>
            </a:pPr>
            <a:r>
              <a:rPr lang="ar-DZ" sz="2000" dirty="0"/>
              <a:t>الأحاديث النبوية الشريفة.​</a:t>
            </a:r>
          </a:p>
          <a:p>
            <a:pPr marL="342900" indent="-342900" algn="r" rtl="1">
              <a:buFont typeface="Arial" panose="020B0604020202020204" pitchFamily="34" charset="0"/>
              <a:buChar char="•"/>
            </a:pPr>
            <a:r>
              <a:rPr lang="ar-DZ" sz="2000" dirty="0"/>
              <a:t>الشعر العربي القديم من مختلف العصور (الجاهلي، الإسلامي، الأموي، والعباسي).​</a:t>
            </a:r>
          </a:p>
          <a:p>
            <a:pPr marL="342900" indent="-342900" algn="r" rtl="1">
              <a:buFont typeface="Arial" panose="020B0604020202020204" pitchFamily="34" charset="0"/>
              <a:buChar char="•"/>
            </a:pPr>
            <a:r>
              <a:rPr lang="ar-DZ" sz="2000" dirty="0"/>
              <a:t>آراء كبار اللغويين والنحويين عبر العصور.​</a:t>
            </a:r>
          </a:p>
          <a:p>
            <a:pPr algn="r" rtl="1"/>
            <a:r>
              <a:rPr lang="ar-DZ" sz="2400" dirty="0">
                <a:solidFill>
                  <a:schemeClr val="accent6">
                    <a:lumMod val="50000"/>
                  </a:schemeClr>
                </a:solidFill>
              </a:rPr>
              <a:t>شهادات وآراء حول المعجم :</a:t>
            </a:r>
          </a:p>
          <a:p>
            <a:pPr marL="342900" indent="-342900" algn="r" rtl="1">
              <a:buFont typeface="Arial" panose="020B0604020202020204" pitchFamily="34" charset="0"/>
              <a:buChar char="•"/>
            </a:pPr>
            <a:r>
              <a:rPr lang="ar-DZ" sz="2000" dirty="0"/>
              <a:t>ابن حجر العسقلاني: وردت له شهادة مهمة تصف عمل ابن منظور الموسوعي وقدرته على الاختصار والجمع.​</a:t>
            </a:r>
          </a:p>
          <a:p>
            <a:pPr algn="r" rtl="1"/>
            <a:r>
              <a:rPr lang="ar-DZ" sz="2400" dirty="0">
                <a:solidFill>
                  <a:schemeClr val="accent6">
                    <a:lumMod val="50000"/>
                  </a:schemeClr>
                </a:solidFill>
              </a:rPr>
              <a:t>الطبعة المرجعية :</a:t>
            </a:r>
          </a:p>
          <a:p>
            <a:pPr marL="342900" indent="-342900" algn="r" rtl="1">
              <a:buFont typeface="Arial" panose="020B0604020202020204" pitchFamily="34" charset="0"/>
              <a:buChar char="•"/>
            </a:pPr>
            <a:r>
              <a:rPr lang="ar-DZ" sz="2000" dirty="0"/>
              <a:t>طبعة دار المعارف المصرية: أشار العرض إلى أن هذه الطبعة هي الأشهر والأكثر انتشاراً للمعجم، والتي خضعت لتحقيق علمي دقيق.​</a:t>
            </a:r>
          </a:p>
        </p:txBody>
      </p:sp>
    </p:spTree>
    <p:extLst>
      <p:ext uri="{BB962C8B-B14F-4D97-AF65-F5344CB8AC3E}">
        <p14:creationId xmlns:p14="http://schemas.microsoft.com/office/powerpoint/2010/main" val="73300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48100"/>
          </a:xfrm>
          <a:prstGeom prst="rect">
            <a:avLst/>
          </a:prstGeom>
        </p:spPr>
      </p:pic>
      <p:sp>
        <p:nvSpPr>
          <p:cNvPr id="3" name="Text 0"/>
          <p:cNvSpPr/>
          <p:nvPr/>
        </p:nvSpPr>
        <p:spPr>
          <a:xfrm>
            <a:off x="10155793" y="2352913"/>
            <a:ext cx="3857506" cy="482203"/>
          </a:xfrm>
          <a:prstGeom prst="rect">
            <a:avLst/>
          </a:prstGeom>
          <a:noFill/>
          <a:ln/>
        </p:spPr>
        <p:txBody>
          <a:bodyPr wrap="none" lIns="0" tIns="0" rIns="0" bIns="0" rtlCol="0" anchor="t"/>
          <a:lstStyle/>
          <a:p>
            <a:pPr marL="0" indent="0" algn="ctr" rtl="1">
              <a:lnSpc>
                <a:spcPts val="3750"/>
              </a:lnSpc>
              <a:buNone/>
            </a:pPr>
            <a:r>
              <a:rPr lang="en-US" sz="3000" b="1" dirty="0">
                <a:solidFill>
                  <a:srgbClr val="FF0000"/>
                </a:solidFill>
                <a:latin typeface="Inter Bold" pitchFamily="34" charset="0"/>
                <a:ea typeface="Inter Bold" pitchFamily="34" charset="-122"/>
                <a:cs typeface="Inter Bold" pitchFamily="34" charset="-120"/>
              </a:rPr>
              <a:t>الشكل الخارجي للمعجم</a:t>
            </a:r>
            <a:endParaRPr lang="en-US" sz="3000" dirty="0">
              <a:solidFill>
                <a:srgbClr val="FF0000"/>
              </a:solidFill>
            </a:endParaRPr>
          </a:p>
        </p:txBody>
      </p:sp>
      <p:sp>
        <p:nvSpPr>
          <p:cNvPr id="4" name="Text 1"/>
          <p:cNvSpPr/>
          <p:nvPr/>
        </p:nvSpPr>
        <p:spPr>
          <a:xfrm>
            <a:off x="617101" y="3205282"/>
            <a:ext cx="7887057" cy="493633"/>
          </a:xfrm>
          <a:prstGeom prst="rect">
            <a:avLst/>
          </a:prstGeom>
          <a:noFill/>
          <a:ln/>
        </p:spPr>
        <p:txBody>
          <a:bodyPr wrap="square" lIns="0" tIns="0" rIns="0" bIns="0" rtlCol="0" anchor="t"/>
          <a:lstStyle/>
          <a:p>
            <a:pPr marL="0" indent="0" algn="r" rtl="1">
              <a:lnSpc>
                <a:spcPts val="1900"/>
              </a:lnSpc>
              <a:buNone/>
            </a:pPr>
            <a:r>
              <a:rPr lang="en-US" sz="2000" dirty="0">
                <a:solidFill>
                  <a:srgbClr val="272525"/>
                </a:solidFill>
                <a:latin typeface="Inter" pitchFamily="34" charset="0"/>
                <a:ea typeface="Inter" pitchFamily="34" charset="-122"/>
                <a:cs typeface="Inter" pitchFamily="34" charset="-120"/>
              </a:rPr>
              <a:t>يتألف معجم لسان العرب من </a:t>
            </a:r>
            <a:r>
              <a:rPr lang="en-US" sz="2000" b="1" dirty="0">
                <a:solidFill>
                  <a:srgbClr val="272525"/>
                </a:solidFill>
                <a:latin typeface="Inter" pitchFamily="34" charset="0"/>
                <a:ea typeface="Inter" pitchFamily="34" charset="-122"/>
                <a:cs typeface="Inter" pitchFamily="34" charset="-120"/>
              </a:rPr>
              <a:t>15 مجلداً ضخماً</a:t>
            </a:r>
            <a:r>
              <a:rPr lang="en-US" sz="2000" dirty="0">
                <a:solidFill>
                  <a:srgbClr val="272525"/>
                </a:solidFill>
                <a:latin typeface="Inter" pitchFamily="34" charset="0"/>
                <a:ea typeface="Inter" pitchFamily="34" charset="-122"/>
                <a:cs typeface="Inter" pitchFamily="34" charset="-120"/>
              </a:rPr>
              <a:t>، كل مجلد يحمل في طياته آلاف الصفحات الكثيفة بالنصوص اللغوية المرتبة بدقة متناهية. يتميز المعجم بترتيب فريد وفق نظام الجذور اللغوية، مما يجعله منظومة علمية محكمة.</a:t>
            </a:r>
            <a:endParaRPr lang="en-US" sz="2000" dirty="0"/>
          </a:p>
        </p:txBody>
      </p:sp>
      <p:sp>
        <p:nvSpPr>
          <p:cNvPr id="5" name="Text 2"/>
          <p:cNvSpPr/>
          <p:nvPr/>
        </p:nvSpPr>
        <p:spPr>
          <a:xfrm>
            <a:off x="617101" y="4550650"/>
            <a:ext cx="7887057" cy="493633"/>
          </a:xfrm>
          <a:prstGeom prst="rect">
            <a:avLst/>
          </a:prstGeom>
          <a:noFill/>
          <a:ln/>
        </p:spPr>
        <p:txBody>
          <a:bodyPr wrap="square" lIns="0" tIns="0" rIns="0" bIns="0" rtlCol="0" anchor="t"/>
          <a:lstStyle/>
          <a:p>
            <a:pPr marL="0" indent="0" algn="just" rtl="1">
              <a:lnSpc>
                <a:spcPts val="1900"/>
              </a:lnSpc>
              <a:buNone/>
            </a:pPr>
            <a:r>
              <a:rPr lang="en-US" sz="2000" dirty="0">
                <a:solidFill>
                  <a:srgbClr val="272525"/>
                </a:solidFill>
                <a:latin typeface="Inter" pitchFamily="34" charset="0"/>
                <a:ea typeface="Inter" pitchFamily="34" charset="-122"/>
                <a:cs typeface="Inter" pitchFamily="34" charset="-120"/>
              </a:rPr>
              <a:t>الطبعة الأشهر والأكثر انتشاراً هي </a:t>
            </a:r>
            <a:r>
              <a:rPr lang="en-US" sz="2000" b="1" dirty="0">
                <a:solidFill>
                  <a:srgbClr val="272525"/>
                </a:solidFill>
                <a:latin typeface="Inter" pitchFamily="34" charset="0"/>
                <a:ea typeface="Inter" pitchFamily="34" charset="-122"/>
                <a:cs typeface="Inter" pitchFamily="34" charset="-120"/>
              </a:rPr>
              <a:t>طبعة دار المعارف المصرية</a:t>
            </a:r>
            <a:r>
              <a:rPr lang="en-US" sz="2000" dirty="0">
                <a:solidFill>
                  <a:srgbClr val="272525"/>
                </a:solidFill>
                <a:latin typeface="Inter" pitchFamily="34" charset="0"/>
                <a:ea typeface="Inter" pitchFamily="34" charset="-122"/>
                <a:cs typeface="Inter" pitchFamily="34" charset="-120"/>
              </a:rPr>
              <a:t>، التي خضعت لتحقيق علمي دقيق على أيدي كبار المحققين. تصميم الغلاف يحمل اسم "لسان العرب" بخط عربي مزخرف يعكس أصالة التراث وعراقة اللغة العربية.</a:t>
            </a:r>
            <a:endParaRPr lang="en-US" sz="2000" dirty="0"/>
          </a:p>
        </p:txBody>
      </p:sp>
      <p:pic>
        <p:nvPicPr>
          <p:cNvPr id="6" name="Image 1" descr="preencoded.png"/>
          <p:cNvPicPr>
            <a:picLocks noChangeAspect="1"/>
          </p:cNvPicPr>
          <p:nvPr/>
        </p:nvPicPr>
        <p:blipFill>
          <a:blip r:embed="rId4"/>
          <a:stretch>
            <a:fillRect/>
          </a:stretch>
        </p:blipFill>
        <p:spPr>
          <a:xfrm>
            <a:off x="9461687" y="3053951"/>
            <a:ext cx="5132546" cy="51325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8611672" y="3069431"/>
            <a:ext cx="5224939" cy="620078"/>
          </a:xfrm>
          <a:prstGeom prst="rect">
            <a:avLst/>
          </a:prstGeom>
          <a:noFill/>
          <a:ln/>
        </p:spPr>
        <p:txBody>
          <a:bodyPr wrap="none" lIns="0" tIns="0" rIns="0" bIns="0" rtlCol="0" anchor="t"/>
          <a:lstStyle/>
          <a:p>
            <a:pPr marL="0" indent="0" algn="r" rtl="1">
              <a:lnSpc>
                <a:spcPts val="4850"/>
              </a:lnSpc>
              <a:buNone/>
            </a:pPr>
            <a:r>
              <a:rPr lang="en-US" sz="3900" b="1" dirty="0">
                <a:solidFill>
                  <a:srgbClr val="000000"/>
                </a:solidFill>
                <a:latin typeface="Inter Bold" pitchFamily="34" charset="0"/>
                <a:ea typeface="Inter Bold" pitchFamily="34" charset="-122"/>
                <a:cs typeface="Inter Bold" pitchFamily="34" charset="-120"/>
              </a:rPr>
              <a:t>من هو مؤلف لسان العرب؟</a:t>
            </a:r>
            <a:endParaRPr lang="en-US" sz="3900" dirty="0"/>
          </a:p>
        </p:txBody>
      </p:sp>
      <p:sp>
        <p:nvSpPr>
          <p:cNvPr id="4" name="Shape 1"/>
          <p:cNvSpPr/>
          <p:nvPr/>
        </p:nvSpPr>
        <p:spPr>
          <a:xfrm>
            <a:off x="9621322" y="3987165"/>
            <a:ext cx="4215289" cy="2587466"/>
          </a:xfrm>
          <a:prstGeom prst="roundRect">
            <a:avLst>
              <a:gd name="adj" fmla="val 3222"/>
            </a:avLst>
          </a:prstGeom>
          <a:solidFill>
            <a:srgbClr val="DADBF1"/>
          </a:solidFill>
          <a:ln w="7620">
            <a:solidFill>
              <a:srgbClr val="C0C1D7"/>
            </a:solidFill>
            <a:prstDash val="solid"/>
          </a:ln>
        </p:spPr>
      </p:sp>
      <p:sp>
        <p:nvSpPr>
          <p:cNvPr id="5" name="Shape 2"/>
          <p:cNvSpPr/>
          <p:nvPr/>
        </p:nvSpPr>
        <p:spPr>
          <a:xfrm>
            <a:off x="13035320" y="4193143"/>
            <a:ext cx="595313" cy="595313"/>
          </a:xfrm>
          <a:prstGeom prst="roundRect">
            <a:avLst>
              <a:gd name="adj" fmla="val 15358451"/>
            </a:avLst>
          </a:prstGeom>
          <a:solidFill>
            <a:srgbClr val="4950BC"/>
          </a:solidFill>
          <a:ln/>
        </p:spPr>
        <p:txBody>
          <a:bodyPr/>
          <a:lstStyle/>
          <a:p>
            <a:r>
              <a:rPr lang="fr-FR" dirty="0">
                <a:solidFill>
                  <a:schemeClr val="bg1"/>
                </a:solidFill>
              </a:rPr>
              <a:t>01</a:t>
            </a:r>
          </a:p>
        </p:txBody>
      </p:sp>
      <p:sp>
        <p:nvSpPr>
          <p:cNvPr id="7" name="Text 3"/>
          <p:cNvSpPr/>
          <p:nvPr/>
        </p:nvSpPr>
        <p:spPr>
          <a:xfrm>
            <a:off x="11149727" y="4986814"/>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FF0000"/>
                </a:solidFill>
                <a:latin typeface="Inter Bold" pitchFamily="34" charset="0"/>
                <a:ea typeface="Inter Bold" pitchFamily="34" charset="-122"/>
                <a:cs typeface="Inter Bold" pitchFamily="34" charset="-120"/>
              </a:rPr>
              <a:t>جمال الدين ابن منظور</a:t>
            </a:r>
            <a:endParaRPr lang="en-US" sz="1950" dirty="0">
              <a:solidFill>
                <a:srgbClr val="FF0000"/>
              </a:solidFill>
            </a:endParaRPr>
          </a:p>
        </p:txBody>
      </p:sp>
      <p:sp>
        <p:nvSpPr>
          <p:cNvPr id="8" name="Text 4"/>
          <p:cNvSpPr/>
          <p:nvPr/>
        </p:nvSpPr>
        <p:spPr>
          <a:xfrm>
            <a:off x="9827300" y="5416034"/>
            <a:ext cx="3803333" cy="952619"/>
          </a:xfrm>
          <a:prstGeom prst="rect">
            <a:avLst/>
          </a:prstGeom>
          <a:noFill/>
          <a:ln/>
        </p:spPr>
        <p:txBody>
          <a:bodyPr wrap="square" lIns="0" tIns="0" rIns="0" bIns="0" rtlCol="0" anchor="t"/>
          <a:lstStyle/>
          <a:p>
            <a:pPr marL="0" indent="0" algn="just" rtl="1">
              <a:lnSpc>
                <a:spcPts val="2500"/>
              </a:lnSpc>
              <a:buNone/>
            </a:pPr>
            <a:r>
              <a:rPr lang="en-US" dirty="0">
                <a:solidFill>
                  <a:srgbClr val="272525"/>
                </a:solidFill>
                <a:latin typeface="Inter" pitchFamily="34" charset="0"/>
                <a:ea typeface="Inter" pitchFamily="34" charset="-122"/>
                <a:cs typeface="Inter" pitchFamily="34" charset="-120"/>
              </a:rPr>
              <a:t>محمد بن مكرم بن علي الأنصاري الرويفعي الإفريقي، ولد </a:t>
            </a:r>
            <a:r>
              <a:rPr lang="en-US" dirty="0" err="1">
                <a:solidFill>
                  <a:srgbClr val="272525"/>
                </a:solidFill>
                <a:latin typeface="Inter" pitchFamily="34" charset="0"/>
                <a:ea typeface="Inter" pitchFamily="34" charset="-122"/>
                <a:cs typeface="Inter" pitchFamily="34" charset="-120"/>
              </a:rPr>
              <a:t>عام</a:t>
            </a:r>
            <a:r>
              <a:rPr lang="en-US" dirty="0">
                <a:solidFill>
                  <a:srgbClr val="272525"/>
                </a:solidFill>
                <a:latin typeface="Inter" pitchFamily="34" charset="0"/>
                <a:ea typeface="Inter" pitchFamily="34" charset="-122"/>
                <a:cs typeface="Inter" pitchFamily="34" charset="-120"/>
              </a:rPr>
              <a:t> 630) هـ وتوفي عام 711 هـ (</a:t>
            </a:r>
            <a:endParaRPr lang="en-US" dirty="0"/>
          </a:p>
        </p:txBody>
      </p:sp>
      <p:sp>
        <p:nvSpPr>
          <p:cNvPr id="9" name="Shape 5"/>
          <p:cNvSpPr/>
          <p:nvPr/>
        </p:nvSpPr>
        <p:spPr>
          <a:xfrm>
            <a:off x="5207556" y="3987165"/>
            <a:ext cx="4215408" cy="2587466"/>
          </a:xfrm>
          <a:prstGeom prst="roundRect">
            <a:avLst>
              <a:gd name="adj" fmla="val 3222"/>
            </a:avLst>
          </a:prstGeom>
          <a:solidFill>
            <a:srgbClr val="DADBF1"/>
          </a:solidFill>
          <a:ln w="7620">
            <a:solidFill>
              <a:srgbClr val="C0C1D7"/>
            </a:solidFill>
            <a:prstDash val="solid"/>
          </a:ln>
        </p:spPr>
      </p:sp>
      <p:sp>
        <p:nvSpPr>
          <p:cNvPr id="10" name="Shape 6"/>
          <p:cNvSpPr/>
          <p:nvPr/>
        </p:nvSpPr>
        <p:spPr>
          <a:xfrm>
            <a:off x="8621673" y="4193143"/>
            <a:ext cx="595313" cy="595313"/>
          </a:xfrm>
          <a:prstGeom prst="roundRect">
            <a:avLst>
              <a:gd name="adj" fmla="val 15358451"/>
            </a:avLst>
          </a:prstGeom>
          <a:solidFill>
            <a:srgbClr val="4950BC"/>
          </a:solidFill>
          <a:ln/>
        </p:spPr>
        <p:txBody>
          <a:bodyPr/>
          <a:lstStyle/>
          <a:p>
            <a:r>
              <a:rPr lang="fr-FR" dirty="0">
                <a:solidFill>
                  <a:schemeClr val="bg1"/>
                </a:solidFill>
              </a:rPr>
              <a:t>02</a:t>
            </a:r>
          </a:p>
        </p:txBody>
      </p:sp>
      <p:sp>
        <p:nvSpPr>
          <p:cNvPr id="12" name="Text 7"/>
          <p:cNvSpPr/>
          <p:nvPr/>
        </p:nvSpPr>
        <p:spPr>
          <a:xfrm>
            <a:off x="6736080" y="4986814"/>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FF0000"/>
                </a:solidFill>
                <a:latin typeface="Inter Bold" pitchFamily="34" charset="0"/>
                <a:ea typeface="Inter Bold" pitchFamily="34" charset="-122"/>
                <a:cs typeface="Inter Bold" pitchFamily="34" charset="-120"/>
              </a:rPr>
              <a:t>عالم موسوعي</a:t>
            </a:r>
            <a:endParaRPr lang="en-US" sz="1950" dirty="0">
              <a:solidFill>
                <a:srgbClr val="FF0000"/>
              </a:solidFill>
            </a:endParaRPr>
          </a:p>
        </p:txBody>
      </p:sp>
      <p:sp>
        <p:nvSpPr>
          <p:cNvPr id="13" name="Text 8"/>
          <p:cNvSpPr/>
          <p:nvPr/>
        </p:nvSpPr>
        <p:spPr>
          <a:xfrm>
            <a:off x="5413534" y="5416034"/>
            <a:ext cx="3803452" cy="635079"/>
          </a:xfrm>
          <a:prstGeom prst="rect">
            <a:avLst/>
          </a:prstGeom>
          <a:noFill/>
          <a:ln/>
        </p:spPr>
        <p:txBody>
          <a:bodyPr wrap="square" lIns="0" tIns="0" rIns="0" bIns="0" rtlCol="0" anchor="t"/>
          <a:lstStyle/>
          <a:p>
            <a:pPr marL="0" indent="0" algn="r" rtl="1">
              <a:lnSpc>
                <a:spcPts val="2500"/>
              </a:lnSpc>
              <a:buNone/>
            </a:pPr>
            <a:r>
              <a:rPr lang="en-US" sz="2000" dirty="0">
                <a:solidFill>
                  <a:srgbClr val="272525"/>
                </a:solidFill>
                <a:latin typeface="Inter" pitchFamily="34" charset="0"/>
                <a:ea typeface="Inter" pitchFamily="34" charset="-122"/>
                <a:cs typeface="Inter" pitchFamily="34" charset="-120"/>
              </a:rPr>
              <a:t>لغوي وأديب ومؤرخ وقاضٍ، خدم في ديوان الإنشاء بالقاهرة وولي القضاء في طرابلس</a:t>
            </a:r>
            <a:endParaRPr lang="en-US" sz="2000" dirty="0"/>
          </a:p>
        </p:txBody>
      </p:sp>
      <p:sp>
        <p:nvSpPr>
          <p:cNvPr id="14" name="Shape 9"/>
          <p:cNvSpPr/>
          <p:nvPr/>
        </p:nvSpPr>
        <p:spPr>
          <a:xfrm>
            <a:off x="793909" y="3987165"/>
            <a:ext cx="4215289" cy="2587466"/>
          </a:xfrm>
          <a:prstGeom prst="roundRect">
            <a:avLst>
              <a:gd name="adj" fmla="val 3222"/>
            </a:avLst>
          </a:prstGeom>
          <a:solidFill>
            <a:srgbClr val="DADBF1"/>
          </a:solidFill>
          <a:ln w="7620">
            <a:solidFill>
              <a:srgbClr val="C0C1D7"/>
            </a:solidFill>
            <a:prstDash val="solid"/>
          </a:ln>
        </p:spPr>
      </p:sp>
      <p:sp>
        <p:nvSpPr>
          <p:cNvPr id="15" name="Shape 10"/>
          <p:cNvSpPr/>
          <p:nvPr/>
        </p:nvSpPr>
        <p:spPr>
          <a:xfrm>
            <a:off x="4207907" y="4193143"/>
            <a:ext cx="595313" cy="595313"/>
          </a:xfrm>
          <a:prstGeom prst="roundRect">
            <a:avLst>
              <a:gd name="adj" fmla="val 15358451"/>
            </a:avLst>
          </a:prstGeom>
          <a:solidFill>
            <a:srgbClr val="4950BC"/>
          </a:solidFill>
          <a:ln/>
        </p:spPr>
        <p:txBody>
          <a:bodyPr/>
          <a:lstStyle/>
          <a:p>
            <a:r>
              <a:rPr lang="fr-FR" dirty="0">
                <a:solidFill>
                  <a:schemeClr val="bg1"/>
                </a:solidFill>
              </a:rPr>
              <a:t>03</a:t>
            </a:r>
          </a:p>
        </p:txBody>
      </p:sp>
      <p:sp>
        <p:nvSpPr>
          <p:cNvPr id="17" name="Text 11"/>
          <p:cNvSpPr/>
          <p:nvPr/>
        </p:nvSpPr>
        <p:spPr>
          <a:xfrm>
            <a:off x="2322314" y="4986814"/>
            <a:ext cx="2480905" cy="310158"/>
          </a:xfrm>
          <a:prstGeom prst="rect">
            <a:avLst/>
          </a:prstGeom>
          <a:noFill/>
          <a:ln/>
        </p:spPr>
        <p:txBody>
          <a:bodyPr wrap="none" lIns="0" tIns="0" rIns="0" bIns="0" rtlCol="0" anchor="t"/>
          <a:lstStyle/>
          <a:p>
            <a:pPr marL="0" indent="0" algn="r" rtl="1">
              <a:lnSpc>
                <a:spcPts val="2400"/>
              </a:lnSpc>
              <a:buNone/>
            </a:pPr>
            <a:r>
              <a:rPr lang="en-US" sz="1950" b="1" dirty="0">
                <a:solidFill>
                  <a:srgbClr val="FF0000"/>
                </a:solidFill>
                <a:latin typeface="Inter Bold" pitchFamily="34" charset="0"/>
                <a:ea typeface="Inter Bold" pitchFamily="34" charset="-122"/>
                <a:cs typeface="Inter Bold" pitchFamily="34" charset="-120"/>
              </a:rPr>
              <a:t>جامع المعاجم</a:t>
            </a:r>
            <a:endParaRPr lang="en-US" sz="1950" dirty="0">
              <a:solidFill>
                <a:srgbClr val="FF0000"/>
              </a:solidFill>
            </a:endParaRPr>
          </a:p>
        </p:txBody>
      </p:sp>
      <p:sp>
        <p:nvSpPr>
          <p:cNvPr id="18" name="Text 12"/>
          <p:cNvSpPr/>
          <p:nvPr/>
        </p:nvSpPr>
        <p:spPr>
          <a:xfrm>
            <a:off x="999887" y="5416034"/>
            <a:ext cx="3803333" cy="952619"/>
          </a:xfrm>
          <a:prstGeom prst="rect">
            <a:avLst/>
          </a:prstGeom>
          <a:noFill/>
          <a:ln/>
        </p:spPr>
        <p:txBody>
          <a:bodyPr wrap="square" lIns="0" tIns="0" rIns="0" bIns="0" rtlCol="0" anchor="t"/>
          <a:lstStyle/>
          <a:p>
            <a:pPr marL="0" indent="0" algn="just" rtl="1">
              <a:lnSpc>
                <a:spcPts val="2500"/>
              </a:lnSpc>
              <a:buNone/>
            </a:pPr>
            <a:r>
              <a:rPr lang="en-US" sz="2000" dirty="0">
                <a:solidFill>
                  <a:srgbClr val="272525"/>
                </a:solidFill>
                <a:latin typeface="Inter" pitchFamily="34" charset="0"/>
                <a:ea typeface="Inter" pitchFamily="34" charset="-122"/>
                <a:cs typeface="Inter" pitchFamily="34" charset="-120"/>
              </a:rPr>
              <a:t>جمع في معجمه خلاصة خمسة معاجم رئيسية قديمة، مع إضافات ثرية من شعر وأحاديث وأمثال</a:t>
            </a:r>
            <a:endParaRPr lang="en-US" sz="2000" dirty="0"/>
          </a:p>
        </p:txBody>
      </p:sp>
      <p:sp>
        <p:nvSpPr>
          <p:cNvPr id="19" name="Shape 13"/>
          <p:cNvSpPr/>
          <p:nvPr/>
        </p:nvSpPr>
        <p:spPr>
          <a:xfrm>
            <a:off x="793790" y="6797873"/>
            <a:ext cx="13042821" cy="843201"/>
          </a:xfrm>
          <a:prstGeom prst="roundRect">
            <a:avLst>
              <a:gd name="adj" fmla="val 9886"/>
            </a:avLst>
          </a:prstGeom>
          <a:solidFill>
            <a:srgbClr val="C7C9EA"/>
          </a:solidFill>
          <a:ln/>
        </p:spPr>
      </p:sp>
      <p:pic>
        <p:nvPicPr>
          <p:cNvPr id="20" name="Image 4" descr="preencoded.png"/>
          <p:cNvPicPr>
            <a:picLocks noChangeAspect="1"/>
          </p:cNvPicPr>
          <p:nvPr/>
        </p:nvPicPr>
        <p:blipFill>
          <a:blip r:embed="rId4"/>
          <a:stretch>
            <a:fillRect/>
          </a:stretch>
        </p:blipFill>
        <p:spPr>
          <a:xfrm>
            <a:off x="992148" y="7100768"/>
            <a:ext cx="248007" cy="198358"/>
          </a:xfrm>
          <a:prstGeom prst="rect">
            <a:avLst/>
          </a:prstGeom>
        </p:spPr>
      </p:pic>
      <p:sp>
        <p:nvSpPr>
          <p:cNvPr id="21" name="Text 14"/>
          <p:cNvSpPr/>
          <p:nvPr/>
        </p:nvSpPr>
        <p:spPr>
          <a:xfrm>
            <a:off x="1438513" y="7045762"/>
            <a:ext cx="12199739" cy="317540"/>
          </a:xfrm>
          <a:prstGeom prst="rect">
            <a:avLst/>
          </a:prstGeom>
          <a:noFill/>
          <a:ln/>
        </p:spPr>
        <p:txBody>
          <a:bodyPr wrap="none" lIns="0" tIns="0" rIns="0" bIns="0" rtlCol="0" anchor="t"/>
          <a:lstStyle/>
          <a:p>
            <a:pPr marL="0" indent="0" algn="r" rtl="1">
              <a:lnSpc>
                <a:spcPts val="2500"/>
              </a:lnSpc>
              <a:buNone/>
            </a:pPr>
            <a:r>
              <a:rPr lang="en-US" sz="2000" dirty="0">
                <a:solidFill>
                  <a:srgbClr val="000000"/>
                </a:solidFill>
                <a:latin typeface="Inter" pitchFamily="34" charset="0"/>
                <a:ea typeface="Inter" pitchFamily="34" charset="-122"/>
                <a:cs typeface="Inter" pitchFamily="34" charset="-120"/>
              </a:rPr>
              <a:t>عمي ابن منظور في أواخر عمره، لكن ذلك لم يمنعه من إتمام عمله العظيم الذي خلّد اسمه في التاريخ</a:t>
            </a:r>
            <a:endParaRPr lang="en-US" sz="2000" dirty="0"/>
          </a:p>
        </p:txBody>
      </p:sp>
      <p:sp>
        <p:nvSpPr>
          <p:cNvPr id="6" name="Rectangle à coins arrondis 5"/>
          <p:cNvSpPr/>
          <p:nvPr/>
        </p:nvSpPr>
        <p:spPr>
          <a:xfrm>
            <a:off x="12817098" y="7720032"/>
            <a:ext cx="1673817" cy="4320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401729" y="1717238"/>
            <a:ext cx="5948482" cy="620078"/>
          </a:xfrm>
          <a:prstGeom prst="rect">
            <a:avLst/>
          </a:prstGeom>
          <a:noFill/>
          <a:ln/>
        </p:spPr>
        <p:txBody>
          <a:bodyPr wrap="none" lIns="0" tIns="0" rIns="0" bIns="0" rtlCol="0" anchor="t"/>
          <a:lstStyle/>
          <a:p>
            <a:pPr marL="0" indent="0" algn="ctr" rtl="1">
              <a:lnSpc>
                <a:spcPts val="4850"/>
              </a:lnSpc>
              <a:buNone/>
            </a:pPr>
            <a:r>
              <a:rPr lang="en-US" sz="3900" b="1" dirty="0" err="1">
                <a:solidFill>
                  <a:srgbClr val="FF0000"/>
                </a:solidFill>
                <a:latin typeface="Inter Bold" pitchFamily="34" charset="0"/>
                <a:ea typeface="Inter Bold" pitchFamily="34" charset="-122"/>
                <a:cs typeface="Inter Bold" pitchFamily="34" charset="-120"/>
              </a:rPr>
              <a:t>مضمونه</a:t>
            </a:r>
            <a:r>
              <a:rPr lang="en-US" sz="3900" b="1" dirty="0">
                <a:solidFill>
                  <a:srgbClr val="FF0000"/>
                </a:solidFill>
                <a:latin typeface="Inter Bold" pitchFamily="34" charset="0"/>
                <a:ea typeface="Inter Bold" pitchFamily="34" charset="-122"/>
                <a:cs typeface="Inter Bold" pitchFamily="34" charset="-120"/>
              </a:rPr>
              <a:t>: </a:t>
            </a:r>
            <a:r>
              <a:rPr lang="ar-DZ" sz="3900" b="1" dirty="0">
                <a:solidFill>
                  <a:srgbClr val="FF0000"/>
                </a:solidFill>
                <a:latin typeface="Inter Bold" pitchFamily="34" charset="0"/>
                <a:ea typeface="Inter Bold" pitchFamily="34" charset="-122"/>
                <a:cs typeface="Inter Bold" pitchFamily="34" charset="-120"/>
              </a:rPr>
              <a:t>  </a:t>
            </a:r>
            <a:r>
              <a:rPr lang="en-US" sz="3900" b="1" dirty="0" err="1">
                <a:solidFill>
                  <a:schemeClr val="accent2">
                    <a:lumMod val="75000"/>
                  </a:schemeClr>
                </a:solidFill>
                <a:latin typeface="Inter Bold" pitchFamily="34" charset="0"/>
                <a:ea typeface="Inter Bold" pitchFamily="34" charset="-122"/>
                <a:cs typeface="Inter Bold" pitchFamily="34" charset="-120"/>
              </a:rPr>
              <a:t>موسوعة</a:t>
            </a:r>
            <a:r>
              <a:rPr lang="en-US" sz="3900" b="1" dirty="0">
                <a:solidFill>
                  <a:schemeClr val="accent2">
                    <a:lumMod val="75000"/>
                  </a:schemeClr>
                </a:solidFill>
                <a:latin typeface="Inter Bold" pitchFamily="34" charset="0"/>
                <a:ea typeface="Inter Bold" pitchFamily="34" charset="-122"/>
                <a:cs typeface="Inter Bold" pitchFamily="34" charset="-120"/>
              </a:rPr>
              <a:t> لغوية شاملة</a:t>
            </a:r>
            <a:endParaRPr lang="en-US" sz="3900" dirty="0">
              <a:solidFill>
                <a:schemeClr val="accent2">
                  <a:lumMod val="75000"/>
                </a:schemeClr>
              </a:solidFill>
            </a:endParaRPr>
          </a:p>
        </p:txBody>
      </p:sp>
      <p:sp>
        <p:nvSpPr>
          <p:cNvPr id="4" name="Text 1"/>
          <p:cNvSpPr/>
          <p:nvPr/>
        </p:nvSpPr>
        <p:spPr>
          <a:xfrm>
            <a:off x="5996821" y="2734151"/>
            <a:ext cx="2353389" cy="654963"/>
          </a:xfrm>
          <a:prstGeom prst="rect">
            <a:avLst/>
          </a:prstGeom>
          <a:noFill/>
          <a:ln/>
        </p:spPr>
        <p:txBody>
          <a:bodyPr wrap="none" lIns="0" tIns="0" rIns="0" bIns="0" rtlCol="0" anchor="t"/>
          <a:lstStyle/>
          <a:p>
            <a:pPr marL="0" indent="0" algn="ctr" rtl="1">
              <a:lnSpc>
                <a:spcPts val="5150"/>
              </a:lnSpc>
              <a:buNone/>
            </a:pPr>
            <a:r>
              <a:rPr lang="ar-DZ" sz="5150" b="1" dirty="0">
                <a:solidFill>
                  <a:srgbClr val="272525"/>
                </a:solidFill>
                <a:latin typeface="Inter Bold" pitchFamily="34" charset="0"/>
                <a:ea typeface="Inter Bold" pitchFamily="34" charset="-122"/>
                <a:cs typeface="Inter Bold" pitchFamily="34" charset="-120"/>
              </a:rPr>
              <a:t> 000</a:t>
            </a:r>
            <a:r>
              <a:rPr lang="en-US" sz="5150" b="1" dirty="0">
                <a:solidFill>
                  <a:srgbClr val="272525"/>
                </a:solidFill>
                <a:latin typeface="Inter Bold" pitchFamily="34" charset="0"/>
                <a:ea typeface="Inter Bold" pitchFamily="34" charset="-122"/>
                <a:cs typeface="Inter Bold" pitchFamily="34" charset="-120"/>
              </a:rPr>
              <a:t>80</a:t>
            </a:r>
            <a:endParaRPr lang="en-US" sz="5150" dirty="0"/>
          </a:p>
        </p:txBody>
      </p:sp>
      <p:sp>
        <p:nvSpPr>
          <p:cNvPr id="5" name="Text 2"/>
          <p:cNvSpPr/>
          <p:nvPr/>
        </p:nvSpPr>
        <p:spPr>
          <a:xfrm>
            <a:off x="5996821" y="3637121"/>
            <a:ext cx="2353389" cy="310158"/>
          </a:xfrm>
          <a:prstGeom prst="rect">
            <a:avLst/>
          </a:prstGeom>
          <a:noFill/>
          <a:ln/>
        </p:spPr>
        <p:txBody>
          <a:bodyPr wrap="none" lIns="0" tIns="0" rIns="0" bIns="0" rtlCol="0" anchor="t"/>
          <a:lstStyle/>
          <a:p>
            <a:pPr marL="0" indent="0" algn="ctr" rtl="1">
              <a:lnSpc>
                <a:spcPts val="2400"/>
              </a:lnSpc>
              <a:buNone/>
            </a:pPr>
            <a:r>
              <a:rPr lang="en-US" sz="1950" b="1" dirty="0">
                <a:solidFill>
                  <a:srgbClr val="00B050"/>
                </a:solidFill>
                <a:latin typeface="Inter Bold" pitchFamily="34" charset="0"/>
                <a:ea typeface="Inter Bold" pitchFamily="34" charset="-122"/>
                <a:cs typeface="Inter Bold" pitchFamily="34" charset="-120"/>
              </a:rPr>
              <a:t>مادة لغوية</a:t>
            </a:r>
            <a:endParaRPr lang="en-US" sz="1950" dirty="0">
              <a:solidFill>
                <a:srgbClr val="00B050"/>
              </a:solidFill>
            </a:endParaRPr>
          </a:p>
        </p:txBody>
      </p:sp>
      <p:sp>
        <p:nvSpPr>
          <p:cNvPr id="6" name="Text 3"/>
          <p:cNvSpPr/>
          <p:nvPr/>
        </p:nvSpPr>
        <p:spPr>
          <a:xfrm>
            <a:off x="5996821" y="4066342"/>
            <a:ext cx="2353389" cy="1270159"/>
          </a:xfrm>
          <a:prstGeom prst="rect">
            <a:avLst/>
          </a:prstGeom>
          <a:noFill/>
          <a:ln/>
        </p:spPr>
        <p:txBody>
          <a:bodyPr wrap="square" lIns="0" tIns="0" rIns="0" bIns="0" rtlCol="0" anchor="t"/>
          <a:lstStyle/>
          <a:p>
            <a:pPr marL="0" indent="0" algn="ctr" rtl="1">
              <a:lnSpc>
                <a:spcPts val="2500"/>
              </a:lnSpc>
              <a:buNone/>
            </a:pPr>
            <a:r>
              <a:rPr lang="en-US" dirty="0">
                <a:solidFill>
                  <a:srgbClr val="272525"/>
                </a:solidFill>
                <a:latin typeface="Inter" pitchFamily="34" charset="0"/>
                <a:ea typeface="Inter" pitchFamily="34" charset="-122"/>
                <a:cs typeface="Inter" pitchFamily="34" charset="-120"/>
              </a:rPr>
              <a:t>يضم المعجم نحو 80,000 مادة لغوية، ضعف ما في المعاجم السابقة مثل الصحاح والجمهرة</a:t>
            </a:r>
            <a:endParaRPr lang="en-US" dirty="0"/>
          </a:p>
        </p:txBody>
      </p:sp>
      <p:sp>
        <p:nvSpPr>
          <p:cNvPr id="7" name="Text 4"/>
          <p:cNvSpPr/>
          <p:nvPr/>
        </p:nvSpPr>
        <p:spPr>
          <a:xfrm>
            <a:off x="3395305" y="2734151"/>
            <a:ext cx="2353508" cy="654963"/>
          </a:xfrm>
          <a:prstGeom prst="rect">
            <a:avLst/>
          </a:prstGeom>
          <a:noFill/>
          <a:ln/>
        </p:spPr>
        <p:txBody>
          <a:bodyPr wrap="none" lIns="0" tIns="0" rIns="0" bIns="0" rtlCol="0" anchor="t"/>
          <a:lstStyle/>
          <a:p>
            <a:pPr marL="0" indent="0" algn="ctr" rtl="1">
              <a:lnSpc>
                <a:spcPts val="5150"/>
              </a:lnSpc>
              <a:buNone/>
            </a:pPr>
            <a:r>
              <a:rPr lang="ar-DZ" sz="5150" b="1" dirty="0">
                <a:solidFill>
                  <a:srgbClr val="272525"/>
                </a:solidFill>
                <a:latin typeface="Inter Bold" pitchFamily="34" charset="0"/>
                <a:ea typeface="Inter Bold" pitchFamily="34" charset="-122"/>
                <a:cs typeface="Inter Bold" pitchFamily="34" charset="-120"/>
              </a:rPr>
              <a:t>32000</a:t>
            </a:r>
            <a:endParaRPr lang="en-US" sz="5150" dirty="0"/>
          </a:p>
        </p:txBody>
      </p:sp>
      <p:sp>
        <p:nvSpPr>
          <p:cNvPr id="8" name="Text 5"/>
          <p:cNvSpPr/>
          <p:nvPr/>
        </p:nvSpPr>
        <p:spPr>
          <a:xfrm>
            <a:off x="3395305" y="3637121"/>
            <a:ext cx="2353508" cy="310158"/>
          </a:xfrm>
          <a:prstGeom prst="rect">
            <a:avLst/>
          </a:prstGeom>
          <a:noFill/>
          <a:ln/>
        </p:spPr>
        <p:txBody>
          <a:bodyPr wrap="none" lIns="0" tIns="0" rIns="0" bIns="0" rtlCol="0" anchor="t"/>
          <a:lstStyle/>
          <a:p>
            <a:pPr marL="0" indent="0" algn="ctr" rtl="1">
              <a:lnSpc>
                <a:spcPts val="2400"/>
              </a:lnSpc>
              <a:buNone/>
            </a:pPr>
            <a:r>
              <a:rPr lang="en-US" sz="1950" b="1" dirty="0">
                <a:solidFill>
                  <a:srgbClr val="00B050"/>
                </a:solidFill>
                <a:latin typeface="Inter Bold" pitchFamily="34" charset="0"/>
                <a:ea typeface="Inter Bold" pitchFamily="34" charset="-122"/>
                <a:cs typeface="Inter Bold" pitchFamily="34" charset="-120"/>
              </a:rPr>
              <a:t>بيت شعري</a:t>
            </a:r>
            <a:endParaRPr lang="en-US" sz="1950" dirty="0">
              <a:solidFill>
                <a:srgbClr val="00B050"/>
              </a:solidFill>
            </a:endParaRPr>
          </a:p>
        </p:txBody>
      </p:sp>
      <p:sp>
        <p:nvSpPr>
          <p:cNvPr id="9" name="Text 6"/>
          <p:cNvSpPr/>
          <p:nvPr/>
        </p:nvSpPr>
        <p:spPr>
          <a:xfrm>
            <a:off x="3395305" y="4066342"/>
            <a:ext cx="2353508" cy="952619"/>
          </a:xfrm>
          <a:prstGeom prst="rect">
            <a:avLst/>
          </a:prstGeom>
          <a:noFill/>
          <a:ln/>
        </p:spPr>
        <p:txBody>
          <a:bodyPr wrap="square" lIns="0" tIns="0" rIns="0" bIns="0" rtlCol="0" anchor="t"/>
          <a:lstStyle/>
          <a:p>
            <a:pPr marL="0" indent="0" algn="ctr" rtl="1">
              <a:lnSpc>
                <a:spcPts val="2500"/>
              </a:lnSpc>
              <a:buNone/>
            </a:pPr>
            <a:r>
              <a:rPr lang="en-US" dirty="0">
                <a:solidFill>
                  <a:srgbClr val="272525"/>
                </a:solidFill>
                <a:latin typeface="Inter" pitchFamily="34" charset="0"/>
                <a:ea typeface="Inter" pitchFamily="34" charset="-122"/>
                <a:cs typeface="Inter" pitchFamily="34" charset="-120"/>
              </a:rPr>
              <a:t>يحتوي على أكثر من 32,000 بيت شعر من عصور مختلفة: جاهلي، إسلامي، أموي، عباسي</a:t>
            </a:r>
            <a:endParaRPr lang="en-US" dirty="0"/>
          </a:p>
        </p:txBody>
      </p:sp>
      <p:sp>
        <p:nvSpPr>
          <p:cNvPr id="10" name="Text 7"/>
          <p:cNvSpPr/>
          <p:nvPr/>
        </p:nvSpPr>
        <p:spPr>
          <a:xfrm>
            <a:off x="793909" y="2734151"/>
            <a:ext cx="2353389" cy="654963"/>
          </a:xfrm>
          <a:prstGeom prst="rect">
            <a:avLst/>
          </a:prstGeom>
          <a:noFill/>
          <a:ln/>
        </p:spPr>
        <p:txBody>
          <a:bodyPr wrap="none" lIns="0" tIns="0" rIns="0" bIns="0" rtlCol="0" anchor="t"/>
          <a:lstStyle/>
          <a:p>
            <a:pPr marL="0" indent="0" algn="ctr" rtl="1">
              <a:lnSpc>
                <a:spcPts val="5150"/>
              </a:lnSpc>
              <a:buNone/>
            </a:pPr>
            <a:r>
              <a:rPr lang="ar-DZ" sz="5150" b="1" dirty="0">
                <a:solidFill>
                  <a:srgbClr val="272525"/>
                </a:solidFill>
                <a:latin typeface="Inter Bold" pitchFamily="34" charset="0"/>
                <a:ea typeface="Inter Bold" pitchFamily="34" charset="-122"/>
              </a:rPr>
              <a:t>15000</a:t>
            </a:r>
            <a:endParaRPr lang="en-US" sz="5150" dirty="0"/>
          </a:p>
        </p:txBody>
      </p:sp>
      <p:sp>
        <p:nvSpPr>
          <p:cNvPr id="11" name="Text 8"/>
          <p:cNvSpPr/>
          <p:nvPr/>
        </p:nvSpPr>
        <p:spPr>
          <a:xfrm>
            <a:off x="793909" y="3637121"/>
            <a:ext cx="2353389" cy="310158"/>
          </a:xfrm>
          <a:prstGeom prst="rect">
            <a:avLst/>
          </a:prstGeom>
          <a:noFill/>
          <a:ln/>
        </p:spPr>
        <p:txBody>
          <a:bodyPr wrap="none" lIns="0" tIns="0" rIns="0" bIns="0" rtlCol="0" anchor="t"/>
          <a:lstStyle/>
          <a:p>
            <a:pPr marL="0" indent="0" algn="ctr" rtl="1">
              <a:lnSpc>
                <a:spcPts val="2400"/>
              </a:lnSpc>
              <a:buNone/>
            </a:pPr>
            <a:r>
              <a:rPr lang="en-US" sz="1950" b="1" dirty="0">
                <a:solidFill>
                  <a:srgbClr val="00B050"/>
                </a:solidFill>
                <a:latin typeface="Inter Bold" pitchFamily="34" charset="0"/>
                <a:ea typeface="Inter Bold" pitchFamily="34" charset="-122"/>
                <a:cs typeface="Inter Bold" pitchFamily="34" charset="-120"/>
              </a:rPr>
              <a:t>مجلداً ضخماً</a:t>
            </a:r>
            <a:endParaRPr lang="en-US" sz="1950" dirty="0">
              <a:solidFill>
                <a:srgbClr val="00B050"/>
              </a:solidFill>
            </a:endParaRPr>
          </a:p>
        </p:txBody>
      </p:sp>
      <p:sp>
        <p:nvSpPr>
          <p:cNvPr id="12" name="Text 9"/>
          <p:cNvSpPr/>
          <p:nvPr/>
        </p:nvSpPr>
        <p:spPr>
          <a:xfrm>
            <a:off x="793909" y="4066342"/>
            <a:ext cx="2353389" cy="635079"/>
          </a:xfrm>
          <a:prstGeom prst="rect">
            <a:avLst/>
          </a:prstGeom>
          <a:noFill/>
          <a:ln/>
        </p:spPr>
        <p:txBody>
          <a:bodyPr wrap="square" lIns="0" tIns="0" rIns="0" bIns="0" rtlCol="0" anchor="t"/>
          <a:lstStyle/>
          <a:p>
            <a:pPr marL="0" indent="0" algn="ctr" rtl="1">
              <a:lnSpc>
                <a:spcPts val="2500"/>
              </a:lnSpc>
              <a:buNone/>
            </a:pPr>
            <a:r>
              <a:rPr lang="en-US" dirty="0">
                <a:solidFill>
                  <a:srgbClr val="272525"/>
                </a:solidFill>
                <a:latin typeface="Inter" pitchFamily="34" charset="0"/>
                <a:ea typeface="Inter" pitchFamily="34" charset="-122"/>
                <a:cs typeface="Inter" pitchFamily="34" charset="-120"/>
              </a:rPr>
              <a:t>موزعة على آلاف الصفحات المليئة بالفوائد اللغوية والأدبية</a:t>
            </a:r>
            <a:endParaRPr lang="en-US" dirty="0"/>
          </a:p>
        </p:txBody>
      </p:sp>
      <p:sp>
        <p:nvSpPr>
          <p:cNvPr id="13" name="Text 10"/>
          <p:cNvSpPr/>
          <p:nvPr/>
        </p:nvSpPr>
        <p:spPr>
          <a:xfrm>
            <a:off x="793790" y="5962693"/>
            <a:ext cx="7556421" cy="952619"/>
          </a:xfrm>
          <a:prstGeom prst="rect">
            <a:avLst/>
          </a:prstGeom>
          <a:noFill/>
          <a:ln/>
        </p:spPr>
        <p:txBody>
          <a:bodyPr wrap="square" lIns="0" tIns="0" rIns="0" bIns="0" rtlCol="0" anchor="t"/>
          <a:lstStyle/>
          <a:p>
            <a:pPr marL="0" indent="0" algn="just" rtl="1">
              <a:lnSpc>
                <a:spcPts val="2500"/>
              </a:lnSpc>
              <a:buNone/>
            </a:pPr>
            <a:r>
              <a:rPr lang="en-US" sz="2000" dirty="0">
                <a:solidFill>
                  <a:srgbClr val="272525"/>
                </a:solidFill>
                <a:latin typeface="Inter" pitchFamily="34" charset="0"/>
                <a:ea typeface="Inter" pitchFamily="34" charset="-122"/>
                <a:cs typeface="Inter" pitchFamily="34" charset="-120"/>
              </a:rPr>
              <a:t>يستشهد المعجم بالقرآن الكريم والأحاديث النبوية الشريفة، بالإضافة إلى آراء كبار اللغويين والنحويين عبر العصور. يجمع بين الاستقصاء الشامل والترتيب المنهجي، مع نظام أبواب وفصول محكم يعتمد على آخر جذر الكلمة.</a:t>
            </a: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636193" y="1224796"/>
            <a:ext cx="6200418"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Inter Bold" pitchFamily="34" charset="-120"/>
              </a:rPr>
              <a:t>منهجية الترتيب في </a:t>
            </a:r>
            <a:r>
              <a:rPr lang="en-US" sz="3900" b="1" dirty="0" err="1">
                <a:solidFill>
                  <a:srgbClr val="FF0000"/>
                </a:solidFill>
                <a:latin typeface="Inter Bold" pitchFamily="34" charset="0"/>
                <a:ea typeface="Inter Bold" pitchFamily="34" charset="-122"/>
                <a:cs typeface="Inter Bold" pitchFamily="34" charset="-120"/>
              </a:rPr>
              <a:t>لسان</a:t>
            </a:r>
            <a:r>
              <a:rPr lang="en-US" sz="3900" b="1" dirty="0">
                <a:solidFill>
                  <a:srgbClr val="FF0000"/>
                </a:solidFill>
                <a:latin typeface="Inter Bold" pitchFamily="34" charset="0"/>
                <a:ea typeface="Inter Bold" pitchFamily="34" charset="-122"/>
                <a:cs typeface="Inter Bold" pitchFamily="34" charset="-120"/>
              </a:rPr>
              <a:t> </a:t>
            </a:r>
            <a:r>
              <a:rPr lang="en-US" sz="3900" b="1" dirty="0" err="1">
                <a:solidFill>
                  <a:srgbClr val="FF0000"/>
                </a:solidFill>
                <a:latin typeface="Inter Bold" pitchFamily="34" charset="0"/>
                <a:ea typeface="Inter Bold" pitchFamily="34" charset="-122"/>
                <a:cs typeface="Inter Bold" pitchFamily="34" charset="-120"/>
              </a:rPr>
              <a:t>العرب</a:t>
            </a:r>
            <a:r>
              <a:rPr lang="ar-DZ" sz="3900" b="1" dirty="0">
                <a:solidFill>
                  <a:srgbClr val="FF0000"/>
                </a:solidFill>
                <a:latin typeface="Inter Bold" pitchFamily="34" charset="0"/>
                <a:ea typeface="Inter Bold" pitchFamily="34" charset="-122"/>
                <a:cs typeface="Inter Bold" pitchFamily="34" charset="-120"/>
              </a:rPr>
              <a:t> :</a:t>
            </a:r>
            <a:endParaRPr lang="en-US" sz="3900" dirty="0">
              <a:solidFill>
                <a:srgbClr val="FF0000"/>
              </a:solidFill>
            </a:endParaRPr>
          </a:p>
        </p:txBody>
      </p:sp>
      <p:pic>
        <p:nvPicPr>
          <p:cNvPr id="3" name="Image 0" descr="preencoded.png"/>
          <p:cNvPicPr>
            <a:picLocks noChangeAspect="1"/>
          </p:cNvPicPr>
          <p:nvPr/>
        </p:nvPicPr>
        <p:blipFill>
          <a:blip r:embed="rId3"/>
          <a:stretch>
            <a:fillRect/>
          </a:stretch>
        </p:blipFill>
        <p:spPr>
          <a:xfrm>
            <a:off x="12844343" y="2241709"/>
            <a:ext cx="992267" cy="1190744"/>
          </a:xfrm>
          <a:prstGeom prst="rect">
            <a:avLst/>
          </a:prstGeom>
        </p:spPr>
      </p:pic>
      <p:sp>
        <p:nvSpPr>
          <p:cNvPr id="4" name="Text 1"/>
          <p:cNvSpPr/>
          <p:nvPr/>
        </p:nvSpPr>
        <p:spPr>
          <a:xfrm>
            <a:off x="10165080" y="2440067"/>
            <a:ext cx="2480905" cy="310158"/>
          </a:xfrm>
          <a:prstGeom prst="rect">
            <a:avLst/>
          </a:prstGeom>
          <a:noFill/>
          <a:ln/>
        </p:spPr>
        <p:txBody>
          <a:bodyPr wrap="none" lIns="0" tIns="0" rIns="0" bIns="0" rtlCol="0" anchor="t"/>
          <a:lstStyle/>
          <a:p>
            <a:pPr marL="0" indent="0" algn="r" rtl="1">
              <a:lnSpc>
                <a:spcPts val="2400"/>
              </a:lnSpc>
              <a:buNone/>
            </a:pPr>
            <a:r>
              <a:rPr lang="en-US" sz="2800" b="1" dirty="0">
                <a:solidFill>
                  <a:schemeClr val="accent6">
                    <a:lumMod val="50000"/>
                  </a:schemeClr>
                </a:solidFill>
                <a:latin typeface="Inter Bold" pitchFamily="34" charset="0"/>
                <a:ea typeface="Inter Bold" pitchFamily="34" charset="-122"/>
                <a:cs typeface="Inter Bold" pitchFamily="34" charset="-120"/>
              </a:rPr>
              <a:t>ترتيب فريد</a:t>
            </a:r>
            <a:endParaRPr lang="en-US" sz="2800" dirty="0">
              <a:solidFill>
                <a:schemeClr val="accent6">
                  <a:lumMod val="50000"/>
                </a:schemeClr>
              </a:solidFill>
            </a:endParaRPr>
          </a:p>
        </p:txBody>
      </p:sp>
      <p:sp>
        <p:nvSpPr>
          <p:cNvPr id="5" name="Text 2"/>
          <p:cNvSpPr/>
          <p:nvPr/>
        </p:nvSpPr>
        <p:spPr>
          <a:xfrm>
            <a:off x="793790" y="2869287"/>
            <a:ext cx="11852196"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يبدأ بحروف الهجاء وفق آخر جذر الكلمة وليس أولها، على خلاف المعاجم الحديثة التي ترتب حسب الحرف الأول</a:t>
            </a:r>
            <a:endParaRPr lang="en-US" dirty="0"/>
          </a:p>
        </p:txBody>
      </p:sp>
      <p:pic>
        <p:nvPicPr>
          <p:cNvPr id="6" name="Image 1" descr="preencoded.png"/>
          <p:cNvPicPr>
            <a:picLocks noChangeAspect="1"/>
          </p:cNvPicPr>
          <p:nvPr/>
        </p:nvPicPr>
        <p:blipFill>
          <a:blip r:embed="rId4"/>
          <a:stretch>
            <a:fillRect/>
          </a:stretch>
        </p:blipFill>
        <p:spPr>
          <a:xfrm>
            <a:off x="12844343" y="3432453"/>
            <a:ext cx="992267" cy="1190744"/>
          </a:xfrm>
          <a:prstGeom prst="rect">
            <a:avLst/>
          </a:prstGeom>
        </p:spPr>
      </p:pic>
      <p:sp>
        <p:nvSpPr>
          <p:cNvPr id="7" name="Text 3"/>
          <p:cNvSpPr/>
          <p:nvPr/>
        </p:nvSpPr>
        <p:spPr>
          <a:xfrm>
            <a:off x="10165080" y="3630811"/>
            <a:ext cx="2480905" cy="310158"/>
          </a:xfrm>
          <a:prstGeom prst="rect">
            <a:avLst/>
          </a:prstGeom>
          <a:noFill/>
          <a:ln/>
        </p:spPr>
        <p:txBody>
          <a:bodyPr wrap="none" lIns="0" tIns="0" rIns="0" bIns="0" rtlCol="0" anchor="t"/>
          <a:lstStyle/>
          <a:p>
            <a:pPr marL="0" indent="0" algn="r" rtl="1">
              <a:lnSpc>
                <a:spcPts val="2400"/>
              </a:lnSpc>
              <a:buNone/>
            </a:pPr>
            <a:r>
              <a:rPr lang="en-US" sz="2800" b="1" dirty="0">
                <a:solidFill>
                  <a:schemeClr val="accent6">
                    <a:lumMod val="50000"/>
                  </a:schemeClr>
                </a:solidFill>
                <a:latin typeface="Inter Bold" pitchFamily="34" charset="0"/>
                <a:ea typeface="Inter Bold" pitchFamily="34" charset="-122"/>
                <a:cs typeface="Inter Bold" pitchFamily="34" charset="-120"/>
              </a:rPr>
              <a:t>فصول متخصصة</a:t>
            </a:r>
            <a:endParaRPr lang="en-US" sz="2800" dirty="0">
              <a:solidFill>
                <a:schemeClr val="accent6">
                  <a:lumMod val="50000"/>
                </a:schemeClr>
              </a:solidFill>
            </a:endParaRPr>
          </a:p>
        </p:txBody>
      </p:sp>
      <p:sp>
        <p:nvSpPr>
          <p:cNvPr id="8" name="Text 4"/>
          <p:cNvSpPr/>
          <p:nvPr/>
        </p:nvSpPr>
        <p:spPr>
          <a:xfrm>
            <a:off x="793790" y="4060031"/>
            <a:ext cx="11852196"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يخصص فصولاً للحروف المقطعة في القرآن الكريم وألقاب الحروف وخواصها اللغوية والصوتية</a:t>
            </a:r>
            <a:endParaRPr lang="en-US" dirty="0"/>
          </a:p>
        </p:txBody>
      </p:sp>
      <p:pic>
        <p:nvPicPr>
          <p:cNvPr id="9" name="Image 2" descr="preencoded.png"/>
          <p:cNvPicPr>
            <a:picLocks noChangeAspect="1"/>
          </p:cNvPicPr>
          <p:nvPr/>
        </p:nvPicPr>
        <p:blipFill>
          <a:blip r:embed="rId5"/>
          <a:stretch>
            <a:fillRect/>
          </a:stretch>
        </p:blipFill>
        <p:spPr>
          <a:xfrm>
            <a:off x="12844343" y="4623197"/>
            <a:ext cx="992267" cy="1190744"/>
          </a:xfrm>
          <a:prstGeom prst="rect">
            <a:avLst/>
          </a:prstGeom>
        </p:spPr>
      </p:pic>
      <p:sp>
        <p:nvSpPr>
          <p:cNvPr id="10" name="Text 5"/>
          <p:cNvSpPr/>
          <p:nvPr/>
        </p:nvSpPr>
        <p:spPr>
          <a:xfrm>
            <a:off x="10165080" y="4821555"/>
            <a:ext cx="2480905" cy="310158"/>
          </a:xfrm>
          <a:prstGeom prst="rect">
            <a:avLst/>
          </a:prstGeom>
          <a:noFill/>
          <a:ln/>
        </p:spPr>
        <p:txBody>
          <a:bodyPr wrap="none" lIns="0" tIns="0" rIns="0" bIns="0" rtlCol="0" anchor="t"/>
          <a:lstStyle/>
          <a:p>
            <a:pPr marL="0" indent="0" algn="r" rtl="1">
              <a:lnSpc>
                <a:spcPts val="2400"/>
              </a:lnSpc>
              <a:buNone/>
            </a:pPr>
            <a:r>
              <a:rPr lang="en-US" sz="2800" b="1" dirty="0">
                <a:solidFill>
                  <a:schemeClr val="accent6">
                    <a:lumMod val="50000"/>
                  </a:schemeClr>
                </a:solidFill>
                <a:latin typeface="Inter Bold" pitchFamily="34" charset="0"/>
                <a:ea typeface="Inter Bold" pitchFamily="34" charset="-122"/>
                <a:cs typeface="Inter Bold" pitchFamily="34" charset="-120"/>
              </a:rPr>
              <a:t>تنظيم دقيق</a:t>
            </a:r>
            <a:endParaRPr lang="en-US" sz="2800" dirty="0">
              <a:solidFill>
                <a:schemeClr val="accent6">
                  <a:lumMod val="50000"/>
                </a:schemeClr>
              </a:solidFill>
            </a:endParaRPr>
          </a:p>
        </p:txBody>
      </p:sp>
      <p:sp>
        <p:nvSpPr>
          <p:cNvPr id="11" name="Text 6"/>
          <p:cNvSpPr/>
          <p:nvPr/>
        </p:nvSpPr>
        <p:spPr>
          <a:xfrm>
            <a:off x="793790" y="5250775"/>
            <a:ext cx="11852196"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يورد كل باب فصلاً لكل حرف وفق أوائل جذور الكلمات، مما يسهل الوصول إلى المادة المطلوبة</a:t>
            </a:r>
            <a:endParaRPr lang="en-US" dirty="0"/>
          </a:p>
        </p:txBody>
      </p:sp>
      <p:pic>
        <p:nvPicPr>
          <p:cNvPr id="12" name="Image 3" descr="preencoded.png"/>
          <p:cNvPicPr>
            <a:picLocks noChangeAspect="1"/>
          </p:cNvPicPr>
          <p:nvPr/>
        </p:nvPicPr>
        <p:blipFill>
          <a:blip r:embed="rId6"/>
          <a:stretch>
            <a:fillRect/>
          </a:stretch>
        </p:blipFill>
        <p:spPr>
          <a:xfrm>
            <a:off x="12844343" y="5813941"/>
            <a:ext cx="992267" cy="1190744"/>
          </a:xfrm>
          <a:prstGeom prst="rect">
            <a:avLst/>
          </a:prstGeom>
        </p:spPr>
      </p:pic>
      <p:sp>
        <p:nvSpPr>
          <p:cNvPr id="13" name="Text 7"/>
          <p:cNvSpPr/>
          <p:nvPr/>
        </p:nvSpPr>
        <p:spPr>
          <a:xfrm>
            <a:off x="10165080" y="6012299"/>
            <a:ext cx="2480905" cy="310158"/>
          </a:xfrm>
          <a:prstGeom prst="rect">
            <a:avLst/>
          </a:prstGeom>
          <a:noFill/>
          <a:ln/>
        </p:spPr>
        <p:txBody>
          <a:bodyPr wrap="none" lIns="0" tIns="0" rIns="0" bIns="0" rtlCol="0" anchor="t"/>
          <a:lstStyle/>
          <a:p>
            <a:pPr marL="0" indent="0" algn="r" rtl="1">
              <a:lnSpc>
                <a:spcPts val="2400"/>
              </a:lnSpc>
              <a:buNone/>
            </a:pPr>
            <a:r>
              <a:rPr lang="en-US" sz="2800" b="1" dirty="0">
                <a:solidFill>
                  <a:schemeClr val="accent6">
                    <a:lumMod val="50000"/>
                  </a:schemeClr>
                </a:solidFill>
                <a:latin typeface="Inter Bold" pitchFamily="34" charset="0"/>
                <a:ea typeface="Inter Bold" pitchFamily="34" charset="-122"/>
                <a:cs typeface="Inter Bold" pitchFamily="34" charset="-120"/>
              </a:rPr>
              <a:t>تطوير المنهج</a:t>
            </a:r>
            <a:endParaRPr lang="en-US" sz="2800" dirty="0">
              <a:solidFill>
                <a:schemeClr val="accent6">
                  <a:lumMod val="50000"/>
                </a:schemeClr>
              </a:solidFill>
            </a:endParaRPr>
          </a:p>
        </p:txBody>
      </p:sp>
      <p:sp>
        <p:nvSpPr>
          <p:cNvPr id="14" name="Text 8"/>
          <p:cNvSpPr/>
          <p:nvPr/>
        </p:nvSpPr>
        <p:spPr>
          <a:xfrm>
            <a:off x="793790" y="6441519"/>
            <a:ext cx="11852196" cy="317540"/>
          </a:xfrm>
          <a:prstGeom prst="rect">
            <a:avLst/>
          </a:prstGeom>
          <a:noFill/>
          <a:ln/>
        </p:spPr>
        <p:txBody>
          <a:bodyPr wrap="non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اعتمد ترتيباً دقيقاً مستلهماً من الصحاح للجوهري مع تحسينات وإضافات نوعية من ابن منظور</a:t>
            </a:r>
            <a:endParaRPr lang="en-US" dirty="0"/>
          </a:p>
        </p:txBody>
      </p:sp>
      <p:sp>
        <p:nvSpPr>
          <p:cNvPr id="15" name="Rectangle à coins arrondis 14"/>
          <p:cNvSpPr/>
          <p:nvPr/>
        </p:nvSpPr>
        <p:spPr>
          <a:xfrm>
            <a:off x="12859841" y="7780149"/>
            <a:ext cx="1646572" cy="3254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106483" y="641152"/>
            <a:ext cx="6784538" cy="577572"/>
          </a:xfrm>
          <a:prstGeom prst="rect">
            <a:avLst/>
          </a:prstGeom>
          <a:noFill/>
          <a:ln/>
        </p:spPr>
        <p:txBody>
          <a:bodyPr wrap="none" lIns="0" tIns="0" rIns="0" bIns="0" rtlCol="0" anchor="t"/>
          <a:lstStyle/>
          <a:p>
            <a:pPr marL="0" indent="0" algn="r" rtl="1">
              <a:lnSpc>
                <a:spcPts val="4500"/>
              </a:lnSpc>
              <a:buNone/>
            </a:pPr>
            <a:r>
              <a:rPr lang="en-US" sz="3600" b="1" dirty="0">
                <a:solidFill>
                  <a:srgbClr val="FF0000"/>
                </a:solidFill>
                <a:latin typeface="Inter Bold" pitchFamily="34" charset="0"/>
                <a:ea typeface="Inter Bold" pitchFamily="34" charset="-122"/>
                <a:cs typeface="Inter Bold" pitchFamily="34" charset="-120"/>
              </a:rPr>
              <a:t>أمثلة من مفردات لغات القبائل العربية</a:t>
            </a:r>
            <a:endParaRPr lang="en-US" sz="3600" dirty="0">
              <a:solidFill>
                <a:srgbClr val="FF0000"/>
              </a:solidFill>
            </a:endParaRPr>
          </a:p>
        </p:txBody>
      </p:sp>
      <p:sp>
        <p:nvSpPr>
          <p:cNvPr id="4" name="Shape 1"/>
          <p:cNvSpPr/>
          <p:nvPr/>
        </p:nvSpPr>
        <p:spPr>
          <a:xfrm>
            <a:off x="6225778" y="1495901"/>
            <a:ext cx="7665244" cy="1406485"/>
          </a:xfrm>
          <a:prstGeom prst="roundRect">
            <a:avLst>
              <a:gd name="adj" fmla="val 5520"/>
            </a:avLst>
          </a:prstGeom>
          <a:solidFill>
            <a:srgbClr val="FFFFFF"/>
          </a:solidFill>
          <a:ln w="22860">
            <a:solidFill>
              <a:srgbClr val="C0C1D7"/>
            </a:solidFill>
            <a:prstDash val="solid"/>
          </a:ln>
        </p:spPr>
      </p:sp>
      <p:sp>
        <p:nvSpPr>
          <p:cNvPr id="5" name="Shape 2"/>
          <p:cNvSpPr/>
          <p:nvPr/>
        </p:nvSpPr>
        <p:spPr>
          <a:xfrm>
            <a:off x="13128784" y="1518761"/>
            <a:ext cx="739378" cy="1360765"/>
          </a:xfrm>
          <a:prstGeom prst="roundRect">
            <a:avLst>
              <a:gd name="adj" fmla="val 6790"/>
            </a:avLst>
          </a:prstGeom>
          <a:solidFill>
            <a:srgbClr val="DADBF1"/>
          </a:solidFill>
          <a:ln/>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56074" y="2060496"/>
            <a:ext cx="277178" cy="277178"/>
          </a:xfrm>
          <a:prstGeom prst="rect">
            <a:avLst/>
          </a:prstGeom>
        </p:spPr>
      </p:pic>
      <p:sp>
        <p:nvSpPr>
          <p:cNvPr id="7" name="Text 3"/>
          <p:cNvSpPr/>
          <p:nvPr/>
        </p:nvSpPr>
        <p:spPr>
          <a:xfrm>
            <a:off x="10633472" y="1703546"/>
            <a:ext cx="2310527" cy="288846"/>
          </a:xfrm>
          <a:prstGeom prst="rect">
            <a:avLst/>
          </a:prstGeom>
          <a:noFill/>
          <a:ln/>
        </p:spPr>
        <p:txBody>
          <a:bodyPr wrap="none" lIns="0" tIns="0" rIns="0" bIns="0" rtlCol="0" anchor="t"/>
          <a:lstStyle/>
          <a:p>
            <a:pPr marL="0" indent="0" algn="r" rtl="1">
              <a:lnSpc>
                <a:spcPts val="2250"/>
              </a:lnSpc>
              <a:buNone/>
            </a:pPr>
            <a:r>
              <a:rPr lang="en-US" sz="2400" b="1" dirty="0">
                <a:solidFill>
                  <a:srgbClr val="00B050"/>
                </a:solidFill>
                <a:latin typeface="Inter Bold" pitchFamily="34" charset="0"/>
                <a:ea typeface="Inter Bold" pitchFamily="34" charset="-122"/>
                <a:cs typeface="Inter Bold" pitchFamily="34" charset="-120"/>
              </a:rPr>
              <a:t>كلمة "أبَنَ"</a:t>
            </a:r>
            <a:endParaRPr lang="en-US" sz="2400" dirty="0">
              <a:solidFill>
                <a:srgbClr val="00B050"/>
              </a:solidFill>
            </a:endParaRPr>
          </a:p>
        </p:txBody>
      </p:sp>
      <p:sp>
        <p:nvSpPr>
          <p:cNvPr id="8" name="Text 4"/>
          <p:cNvSpPr/>
          <p:nvPr/>
        </p:nvSpPr>
        <p:spPr>
          <a:xfrm>
            <a:off x="6433423" y="2103239"/>
            <a:ext cx="6510576" cy="591503"/>
          </a:xfrm>
          <a:prstGeom prst="rect">
            <a:avLst/>
          </a:prstGeom>
          <a:noFill/>
          <a:ln/>
        </p:spPr>
        <p:txBody>
          <a:bodyPr wrap="square" lIns="0" tIns="0" rIns="0" bIns="0" rtlCol="0" anchor="t"/>
          <a:lstStyle/>
          <a:p>
            <a:pPr marL="0" indent="0" algn="r" rtl="1">
              <a:lnSpc>
                <a:spcPts val="2300"/>
              </a:lnSpc>
              <a:buNone/>
            </a:pPr>
            <a:r>
              <a:rPr lang="en-US" dirty="0">
                <a:solidFill>
                  <a:srgbClr val="272525"/>
                </a:solidFill>
                <a:latin typeface="Inter" pitchFamily="34" charset="0"/>
                <a:ea typeface="Inter" pitchFamily="34" charset="-122"/>
                <a:cs typeface="Inter" pitchFamily="34" charset="-120"/>
              </a:rPr>
              <a:t>عند اللحياني تعني "اتهم وعاب"، وتستخدم في وصف السلوك الاجتماعي وتقييم الأخلاق في لهجات القبائل</a:t>
            </a:r>
            <a:endParaRPr lang="en-US" dirty="0"/>
          </a:p>
        </p:txBody>
      </p:sp>
      <p:sp>
        <p:nvSpPr>
          <p:cNvPr id="9" name="Shape 5"/>
          <p:cNvSpPr/>
          <p:nvPr/>
        </p:nvSpPr>
        <p:spPr>
          <a:xfrm>
            <a:off x="6225778" y="3087172"/>
            <a:ext cx="7665244" cy="1110734"/>
          </a:xfrm>
          <a:prstGeom prst="roundRect">
            <a:avLst>
              <a:gd name="adj" fmla="val 6990"/>
            </a:avLst>
          </a:prstGeom>
          <a:solidFill>
            <a:srgbClr val="FFFFFF"/>
          </a:solidFill>
          <a:ln w="22860">
            <a:solidFill>
              <a:srgbClr val="C0C1D7"/>
            </a:solidFill>
            <a:prstDash val="solid"/>
          </a:ln>
        </p:spPr>
      </p:sp>
      <p:sp>
        <p:nvSpPr>
          <p:cNvPr id="10" name="Shape 6"/>
          <p:cNvSpPr/>
          <p:nvPr/>
        </p:nvSpPr>
        <p:spPr>
          <a:xfrm>
            <a:off x="13128784" y="3110032"/>
            <a:ext cx="739378" cy="1065014"/>
          </a:xfrm>
          <a:prstGeom prst="roundRect">
            <a:avLst>
              <a:gd name="adj" fmla="val 6790"/>
            </a:avLst>
          </a:prstGeom>
          <a:solidFill>
            <a:srgbClr val="DADBF1"/>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56074" y="3503890"/>
            <a:ext cx="277178" cy="277178"/>
          </a:xfrm>
          <a:prstGeom prst="rect">
            <a:avLst/>
          </a:prstGeom>
        </p:spPr>
      </p:pic>
      <p:sp>
        <p:nvSpPr>
          <p:cNvPr id="12" name="Text 7"/>
          <p:cNvSpPr/>
          <p:nvPr/>
        </p:nvSpPr>
        <p:spPr>
          <a:xfrm>
            <a:off x="10633472" y="3294817"/>
            <a:ext cx="2310527" cy="288846"/>
          </a:xfrm>
          <a:prstGeom prst="rect">
            <a:avLst/>
          </a:prstGeom>
          <a:noFill/>
          <a:ln/>
        </p:spPr>
        <p:txBody>
          <a:bodyPr wrap="none" lIns="0" tIns="0" rIns="0" bIns="0" rtlCol="0" anchor="t"/>
          <a:lstStyle/>
          <a:p>
            <a:pPr marL="0" indent="0" algn="r" rtl="1">
              <a:lnSpc>
                <a:spcPts val="2250"/>
              </a:lnSpc>
              <a:buNone/>
            </a:pPr>
            <a:r>
              <a:rPr lang="en-US" sz="2400" b="1" dirty="0">
                <a:solidFill>
                  <a:srgbClr val="00B050"/>
                </a:solidFill>
                <a:latin typeface="Inter Bold" pitchFamily="34" charset="0"/>
                <a:ea typeface="Inter Bold" pitchFamily="34" charset="-122"/>
                <a:cs typeface="Inter Bold" pitchFamily="34" charset="-120"/>
              </a:rPr>
              <a:t>كلمة "مأبون"</a:t>
            </a:r>
            <a:endParaRPr lang="en-US" sz="2400" dirty="0">
              <a:solidFill>
                <a:srgbClr val="00B050"/>
              </a:solidFill>
            </a:endParaRPr>
          </a:p>
        </p:txBody>
      </p:sp>
      <p:sp>
        <p:nvSpPr>
          <p:cNvPr id="13" name="Text 8"/>
          <p:cNvSpPr/>
          <p:nvPr/>
        </p:nvSpPr>
        <p:spPr>
          <a:xfrm>
            <a:off x="6433423" y="3694509"/>
            <a:ext cx="6510576" cy="295751"/>
          </a:xfrm>
          <a:prstGeom prst="rect">
            <a:avLst/>
          </a:prstGeom>
          <a:noFill/>
          <a:ln/>
        </p:spPr>
        <p:txBody>
          <a:bodyPr wrap="none" lIns="0" tIns="0" rIns="0" bIns="0" rtlCol="0" anchor="t"/>
          <a:lstStyle/>
          <a:p>
            <a:pPr marL="0" indent="0" algn="r" rtl="1">
              <a:lnSpc>
                <a:spcPts val="2300"/>
              </a:lnSpc>
              <a:buNone/>
            </a:pPr>
            <a:r>
              <a:rPr lang="en-US" dirty="0">
                <a:solidFill>
                  <a:srgbClr val="272525"/>
                </a:solidFill>
                <a:latin typeface="Inter" pitchFamily="34" charset="0"/>
                <a:ea typeface="Inter" pitchFamily="34" charset="-122"/>
                <a:cs typeface="Inter" pitchFamily="34" charset="-120"/>
              </a:rPr>
              <a:t>تعني من يُؤبَن أي يُذم أو يُعاتب، وترد في أحاديث نبوية وأشعار عربية تصف الأخلاق</a:t>
            </a:r>
            <a:endParaRPr lang="en-US" dirty="0"/>
          </a:p>
        </p:txBody>
      </p:sp>
      <p:sp>
        <p:nvSpPr>
          <p:cNvPr id="14" name="Shape 9"/>
          <p:cNvSpPr/>
          <p:nvPr/>
        </p:nvSpPr>
        <p:spPr>
          <a:xfrm>
            <a:off x="6225778" y="4382691"/>
            <a:ext cx="7665244" cy="1110734"/>
          </a:xfrm>
          <a:prstGeom prst="roundRect">
            <a:avLst>
              <a:gd name="adj" fmla="val 6990"/>
            </a:avLst>
          </a:prstGeom>
          <a:solidFill>
            <a:srgbClr val="FFFFFF"/>
          </a:solidFill>
          <a:ln w="22860">
            <a:solidFill>
              <a:srgbClr val="C0C1D7"/>
            </a:solidFill>
            <a:prstDash val="solid"/>
          </a:ln>
        </p:spPr>
      </p:sp>
      <p:sp>
        <p:nvSpPr>
          <p:cNvPr id="15" name="Shape 10"/>
          <p:cNvSpPr/>
          <p:nvPr/>
        </p:nvSpPr>
        <p:spPr>
          <a:xfrm>
            <a:off x="13128784" y="4405551"/>
            <a:ext cx="739378" cy="1065014"/>
          </a:xfrm>
          <a:prstGeom prst="roundRect">
            <a:avLst>
              <a:gd name="adj" fmla="val 6790"/>
            </a:avLst>
          </a:prstGeom>
          <a:solidFill>
            <a:srgbClr val="DADBF1"/>
          </a:solidFill>
          <a:ln/>
        </p:spPr>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56074" y="4799409"/>
            <a:ext cx="277178" cy="277178"/>
          </a:xfrm>
          <a:prstGeom prst="rect">
            <a:avLst/>
          </a:prstGeom>
        </p:spPr>
      </p:pic>
      <p:sp>
        <p:nvSpPr>
          <p:cNvPr id="17" name="Text 11"/>
          <p:cNvSpPr/>
          <p:nvPr/>
        </p:nvSpPr>
        <p:spPr>
          <a:xfrm>
            <a:off x="10633472" y="4590336"/>
            <a:ext cx="2310527" cy="288846"/>
          </a:xfrm>
          <a:prstGeom prst="rect">
            <a:avLst/>
          </a:prstGeom>
          <a:noFill/>
          <a:ln/>
        </p:spPr>
        <p:txBody>
          <a:bodyPr wrap="none" lIns="0" tIns="0" rIns="0" bIns="0" rtlCol="0" anchor="t"/>
          <a:lstStyle/>
          <a:p>
            <a:pPr marL="0" indent="0" algn="r" rtl="1">
              <a:lnSpc>
                <a:spcPts val="2250"/>
              </a:lnSpc>
              <a:buNone/>
            </a:pPr>
            <a:r>
              <a:rPr lang="en-US" sz="2400" b="1" dirty="0">
                <a:solidFill>
                  <a:srgbClr val="00B050"/>
                </a:solidFill>
                <a:latin typeface="Inter Bold" pitchFamily="34" charset="0"/>
                <a:ea typeface="Inter Bold" pitchFamily="34" charset="-122"/>
                <a:cs typeface="Inter Bold" pitchFamily="34" charset="-120"/>
              </a:rPr>
              <a:t>كلمة "غين"</a:t>
            </a:r>
            <a:endParaRPr lang="en-US" sz="2400" dirty="0">
              <a:solidFill>
                <a:srgbClr val="00B050"/>
              </a:solidFill>
            </a:endParaRPr>
          </a:p>
        </p:txBody>
      </p:sp>
      <p:sp>
        <p:nvSpPr>
          <p:cNvPr id="18" name="Text 12"/>
          <p:cNvSpPr/>
          <p:nvPr/>
        </p:nvSpPr>
        <p:spPr>
          <a:xfrm>
            <a:off x="6433423" y="4990028"/>
            <a:ext cx="6510576" cy="295751"/>
          </a:xfrm>
          <a:prstGeom prst="rect">
            <a:avLst/>
          </a:prstGeom>
          <a:noFill/>
          <a:ln/>
        </p:spPr>
        <p:txBody>
          <a:bodyPr wrap="none" lIns="0" tIns="0" rIns="0" bIns="0" rtlCol="0" anchor="t"/>
          <a:lstStyle/>
          <a:p>
            <a:pPr marL="0" indent="0" algn="r" rtl="1">
              <a:lnSpc>
                <a:spcPts val="2300"/>
              </a:lnSpc>
              <a:buNone/>
            </a:pPr>
            <a:r>
              <a:rPr lang="en-US" dirty="0">
                <a:solidFill>
                  <a:srgbClr val="272525"/>
                </a:solidFill>
                <a:latin typeface="Inter" pitchFamily="34" charset="0"/>
                <a:ea typeface="Inter" pitchFamily="34" charset="-122"/>
                <a:cs typeface="Inter" pitchFamily="34" charset="-120"/>
              </a:rPr>
              <a:t>تعني العطش أو الصديد، وتستخدم في لهجات الحجاز ونجد لوصف حالات جسدية ومرضية</a:t>
            </a:r>
            <a:endParaRPr lang="en-US" dirty="0"/>
          </a:p>
        </p:txBody>
      </p:sp>
      <p:sp>
        <p:nvSpPr>
          <p:cNvPr id="19" name="Shape 13"/>
          <p:cNvSpPr/>
          <p:nvPr/>
        </p:nvSpPr>
        <p:spPr>
          <a:xfrm>
            <a:off x="6225778" y="5678210"/>
            <a:ext cx="7665244" cy="1110734"/>
          </a:xfrm>
          <a:prstGeom prst="roundRect">
            <a:avLst>
              <a:gd name="adj" fmla="val 6990"/>
            </a:avLst>
          </a:prstGeom>
          <a:solidFill>
            <a:srgbClr val="FFFFFF"/>
          </a:solidFill>
          <a:ln w="22860">
            <a:solidFill>
              <a:srgbClr val="C0C1D7"/>
            </a:solidFill>
            <a:prstDash val="solid"/>
          </a:ln>
        </p:spPr>
      </p:sp>
      <p:sp>
        <p:nvSpPr>
          <p:cNvPr id="20" name="Shape 14"/>
          <p:cNvSpPr/>
          <p:nvPr/>
        </p:nvSpPr>
        <p:spPr>
          <a:xfrm>
            <a:off x="13128784" y="5701070"/>
            <a:ext cx="739378" cy="1065014"/>
          </a:xfrm>
          <a:prstGeom prst="roundRect">
            <a:avLst>
              <a:gd name="adj" fmla="val 6790"/>
            </a:avLst>
          </a:prstGeom>
          <a:solidFill>
            <a:srgbClr val="DADBF1"/>
          </a:solidFill>
          <a:ln/>
        </p:spPr>
      </p:sp>
      <p:pic>
        <p:nvPicPr>
          <p:cNvPr id="21"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356074" y="6094928"/>
            <a:ext cx="277178" cy="277178"/>
          </a:xfrm>
          <a:prstGeom prst="rect">
            <a:avLst/>
          </a:prstGeom>
        </p:spPr>
      </p:pic>
      <p:sp>
        <p:nvSpPr>
          <p:cNvPr id="22" name="Text 15"/>
          <p:cNvSpPr/>
          <p:nvPr/>
        </p:nvSpPr>
        <p:spPr>
          <a:xfrm>
            <a:off x="10633472" y="5885855"/>
            <a:ext cx="2310527" cy="288846"/>
          </a:xfrm>
          <a:prstGeom prst="rect">
            <a:avLst/>
          </a:prstGeom>
          <a:noFill/>
          <a:ln/>
        </p:spPr>
        <p:txBody>
          <a:bodyPr wrap="none" lIns="0" tIns="0" rIns="0" bIns="0" rtlCol="0" anchor="t"/>
          <a:lstStyle/>
          <a:p>
            <a:pPr marL="0" indent="0" algn="r" rtl="1">
              <a:lnSpc>
                <a:spcPts val="2250"/>
              </a:lnSpc>
              <a:buNone/>
            </a:pPr>
            <a:r>
              <a:rPr lang="en-US" sz="2400" b="1" dirty="0">
                <a:solidFill>
                  <a:srgbClr val="00B050"/>
                </a:solidFill>
                <a:latin typeface="Inter Bold" pitchFamily="34" charset="0"/>
                <a:ea typeface="Inter Bold" pitchFamily="34" charset="-122"/>
                <a:cs typeface="Inter Bold" pitchFamily="34" charset="-120"/>
              </a:rPr>
              <a:t>كلمة "فتنة"</a:t>
            </a:r>
            <a:endParaRPr lang="en-US" sz="2400" dirty="0">
              <a:solidFill>
                <a:srgbClr val="00B050"/>
              </a:solidFill>
            </a:endParaRPr>
          </a:p>
        </p:txBody>
      </p:sp>
      <p:sp>
        <p:nvSpPr>
          <p:cNvPr id="23" name="Text 16"/>
          <p:cNvSpPr/>
          <p:nvPr/>
        </p:nvSpPr>
        <p:spPr>
          <a:xfrm>
            <a:off x="6433423" y="6285548"/>
            <a:ext cx="6510576" cy="295751"/>
          </a:xfrm>
          <a:prstGeom prst="rect">
            <a:avLst/>
          </a:prstGeom>
          <a:noFill/>
          <a:ln/>
        </p:spPr>
        <p:txBody>
          <a:bodyPr wrap="none" lIns="0" tIns="0" rIns="0" bIns="0" rtlCol="0" anchor="t"/>
          <a:lstStyle/>
          <a:p>
            <a:pPr marL="0" indent="0" algn="r" rtl="1">
              <a:lnSpc>
                <a:spcPts val="2300"/>
              </a:lnSpc>
              <a:buNone/>
            </a:pPr>
            <a:r>
              <a:rPr lang="en-US" dirty="0">
                <a:solidFill>
                  <a:srgbClr val="272525"/>
                </a:solidFill>
                <a:latin typeface="Inter" pitchFamily="34" charset="0"/>
                <a:ea typeface="Inter" pitchFamily="34" charset="-122"/>
                <a:cs typeface="Inter" pitchFamily="34" charset="-120"/>
              </a:rPr>
              <a:t>تعبر عن الابتلاء والامتحان، مع دلالات متعددة في الشعر العربي والاستخدام القبلي</a:t>
            </a:r>
            <a:endParaRPr lang="en-US" dirty="0"/>
          </a:p>
        </p:txBody>
      </p:sp>
      <p:sp>
        <p:nvSpPr>
          <p:cNvPr id="24" name="Text 17"/>
          <p:cNvSpPr/>
          <p:nvPr/>
        </p:nvSpPr>
        <p:spPr>
          <a:xfrm>
            <a:off x="6225778" y="6996827"/>
            <a:ext cx="7665244" cy="591503"/>
          </a:xfrm>
          <a:prstGeom prst="rect">
            <a:avLst/>
          </a:prstGeom>
          <a:noFill/>
          <a:ln/>
        </p:spPr>
        <p:txBody>
          <a:bodyPr wrap="square" lIns="0" tIns="0" rIns="0" bIns="0" rtlCol="0" anchor="t"/>
          <a:lstStyle/>
          <a:p>
            <a:pPr marL="0" indent="0" algn="r" rtl="1">
              <a:lnSpc>
                <a:spcPts val="2300"/>
              </a:lnSpc>
              <a:buNone/>
            </a:pPr>
            <a:r>
              <a:rPr lang="en-US" sz="2000" dirty="0">
                <a:solidFill>
                  <a:srgbClr val="272525"/>
                </a:solidFill>
                <a:latin typeface="Inter" pitchFamily="34" charset="0"/>
                <a:ea typeface="Inter" pitchFamily="34" charset="-122"/>
                <a:cs typeface="Inter" pitchFamily="34" charset="-120"/>
              </a:rPr>
              <a:t>هذه الأمثلة تعكس التنوع اللغوي الثري بين القبائل العربية، وكيف حفظ لسان العرب هذا الإرث اللغوي الفريد.</a:t>
            </a:r>
            <a:endParaRPr lang="en-US" sz="2000" dirty="0"/>
          </a:p>
        </p:txBody>
      </p:sp>
      <p:sp>
        <p:nvSpPr>
          <p:cNvPr id="25" name="Rectangle à coins arrondis 24"/>
          <p:cNvSpPr/>
          <p:nvPr/>
        </p:nvSpPr>
        <p:spPr>
          <a:xfrm>
            <a:off x="12755105" y="7749153"/>
            <a:ext cx="1875295" cy="3564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72494" y="514350"/>
            <a:ext cx="6309836" cy="584359"/>
          </a:xfrm>
          <a:prstGeom prst="rect">
            <a:avLst/>
          </a:prstGeom>
          <a:noFill/>
          <a:ln/>
        </p:spPr>
        <p:txBody>
          <a:bodyPr wrap="none" lIns="0" tIns="0" rIns="0" bIns="0" rtlCol="0" anchor="t"/>
          <a:lstStyle/>
          <a:p>
            <a:pPr marL="0" indent="0" algn="r" rtl="1">
              <a:lnSpc>
                <a:spcPts val="4600"/>
              </a:lnSpc>
              <a:buNone/>
            </a:pPr>
            <a:r>
              <a:rPr lang="en-US" sz="3650" b="1" dirty="0">
                <a:solidFill>
                  <a:srgbClr val="FF0000"/>
                </a:solidFill>
                <a:latin typeface="Inter Bold" pitchFamily="34" charset="0"/>
                <a:ea typeface="Inter Bold" pitchFamily="34" charset="-122"/>
                <a:cs typeface="Inter Bold" pitchFamily="34" charset="-120"/>
              </a:rPr>
              <a:t>أهمية لسان العرب في حفظ التراث</a:t>
            </a:r>
            <a:endParaRPr lang="en-US" sz="3650" dirty="0">
              <a:solidFill>
                <a:srgbClr val="FF0000"/>
              </a:solidFill>
            </a:endParaRPr>
          </a:p>
        </p:txBody>
      </p:sp>
      <p:pic>
        <p:nvPicPr>
          <p:cNvPr id="3" name="Image 0" descr="preencoded.png"/>
          <p:cNvPicPr>
            <a:picLocks noChangeAspect="1"/>
          </p:cNvPicPr>
          <p:nvPr/>
        </p:nvPicPr>
        <p:blipFill>
          <a:blip r:embed="rId3"/>
          <a:stretch>
            <a:fillRect/>
          </a:stretch>
        </p:blipFill>
        <p:spPr>
          <a:xfrm>
            <a:off x="748070" y="1589603"/>
            <a:ext cx="6339007" cy="6339007"/>
          </a:xfrm>
          <a:prstGeom prst="rect">
            <a:avLst/>
          </a:prstGeom>
        </p:spPr>
      </p:pic>
      <p:sp>
        <p:nvSpPr>
          <p:cNvPr id="4" name="Shape 1"/>
          <p:cNvSpPr/>
          <p:nvPr/>
        </p:nvSpPr>
        <p:spPr>
          <a:xfrm>
            <a:off x="13469183" y="1589603"/>
            <a:ext cx="420767" cy="420767"/>
          </a:xfrm>
          <a:prstGeom prst="roundRect">
            <a:avLst>
              <a:gd name="adj" fmla="val 18670"/>
            </a:avLst>
          </a:prstGeom>
          <a:solidFill>
            <a:srgbClr val="DADBF1"/>
          </a:solidFill>
          <a:ln w="7620">
            <a:solidFill>
              <a:srgbClr val="C0C1D7"/>
            </a:solidFill>
            <a:prstDash val="solid"/>
          </a:ln>
        </p:spPr>
        <p:txBody>
          <a:bodyPr/>
          <a:lstStyle/>
          <a:p>
            <a:endParaRPr lang="fr-FR" sz="1000" dirty="0"/>
          </a:p>
        </p:txBody>
      </p:sp>
      <p:sp>
        <p:nvSpPr>
          <p:cNvPr id="5" name="Text 2"/>
          <p:cNvSpPr/>
          <p:nvPr/>
        </p:nvSpPr>
        <p:spPr>
          <a:xfrm>
            <a:off x="10944225" y="1653897"/>
            <a:ext cx="2338030" cy="292298"/>
          </a:xfrm>
          <a:prstGeom prst="rect">
            <a:avLst/>
          </a:prstGeom>
          <a:noFill/>
          <a:ln/>
        </p:spPr>
        <p:txBody>
          <a:bodyPr wrap="none" lIns="0" tIns="0" rIns="0" bIns="0" rtlCol="0" anchor="t"/>
          <a:lstStyle/>
          <a:p>
            <a:pPr marL="0" indent="0" algn="r" rtl="1">
              <a:lnSpc>
                <a:spcPts val="2300"/>
              </a:lnSpc>
              <a:buNone/>
            </a:pPr>
            <a:r>
              <a:rPr lang="en-US" sz="2400" b="1" dirty="0">
                <a:solidFill>
                  <a:srgbClr val="00B050"/>
                </a:solidFill>
                <a:latin typeface="Inter Bold" pitchFamily="34" charset="0"/>
                <a:ea typeface="Inter Bold" pitchFamily="34" charset="-122"/>
                <a:cs typeface="Inter Bold" pitchFamily="34" charset="-120"/>
              </a:rPr>
              <a:t>توثيق اللهجات القبلية</a:t>
            </a:r>
            <a:endParaRPr lang="en-US" sz="2400" dirty="0">
              <a:solidFill>
                <a:srgbClr val="00B050"/>
              </a:solidFill>
            </a:endParaRPr>
          </a:p>
        </p:txBody>
      </p:sp>
      <p:sp>
        <p:nvSpPr>
          <p:cNvPr id="6" name="Text 3"/>
          <p:cNvSpPr/>
          <p:nvPr/>
        </p:nvSpPr>
        <p:spPr>
          <a:xfrm>
            <a:off x="7550944" y="2133124"/>
            <a:ext cx="5731312" cy="598408"/>
          </a:xfrm>
          <a:prstGeom prst="rect">
            <a:avLst/>
          </a:prstGeom>
          <a:noFill/>
          <a:ln/>
        </p:spPr>
        <p:txBody>
          <a:bodyPr wrap="square" lIns="0" tIns="0" rIns="0" bIns="0" rtlCol="0" anchor="t"/>
          <a:lstStyle/>
          <a:p>
            <a:pPr marL="0" indent="0" algn="r" rtl="1">
              <a:lnSpc>
                <a:spcPts val="2350"/>
              </a:lnSpc>
              <a:buNone/>
            </a:pPr>
            <a:r>
              <a:rPr lang="en-US" dirty="0">
                <a:solidFill>
                  <a:srgbClr val="272525"/>
                </a:solidFill>
                <a:latin typeface="Inter" pitchFamily="34" charset="0"/>
                <a:ea typeface="Inter" pitchFamily="34" charset="-122"/>
                <a:cs typeface="Inter" pitchFamily="34" charset="-120"/>
              </a:rPr>
              <a:t>يوثق اللهجات والمفردات الخاصة بكل قبيلة عربية قديمة، من تميم وقريش إلى هذيل وطيء</a:t>
            </a:r>
            <a:endParaRPr lang="en-US" dirty="0"/>
          </a:p>
        </p:txBody>
      </p:sp>
      <p:sp>
        <p:nvSpPr>
          <p:cNvPr id="7" name="Shape 4"/>
          <p:cNvSpPr/>
          <p:nvPr/>
        </p:nvSpPr>
        <p:spPr>
          <a:xfrm>
            <a:off x="13469183" y="3105507"/>
            <a:ext cx="420767" cy="420767"/>
          </a:xfrm>
          <a:prstGeom prst="roundRect">
            <a:avLst>
              <a:gd name="adj" fmla="val 18670"/>
            </a:avLst>
          </a:prstGeom>
          <a:solidFill>
            <a:srgbClr val="DADBF1"/>
          </a:solidFill>
          <a:ln w="7620">
            <a:solidFill>
              <a:srgbClr val="C0C1D7"/>
            </a:solidFill>
            <a:prstDash val="solid"/>
          </a:ln>
        </p:spPr>
      </p:sp>
      <p:sp>
        <p:nvSpPr>
          <p:cNvPr id="8" name="Text 5"/>
          <p:cNvSpPr/>
          <p:nvPr/>
        </p:nvSpPr>
        <p:spPr>
          <a:xfrm>
            <a:off x="10944225" y="3169801"/>
            <a:ext cx="2338030" cy="292298"/>
          </a:xfrm>
          <a:prstGeom prst="rect">
            <a:avLst/>
          </a:prstGeom>
          <a:noFill/>
          <a:ln/>
        </p:spPr>
        <p:txBody>
          <a:bodyPr wrap="none" lIns="0" tIns="0" rIns="0" bIns="0" rtlCol="0" anchor="t"/>
          <a:lstStyle/>
          <a:p>
            <a:pPr marL="0" indent="0" algn="r" rtl="1">
              <a:lnSpc>
                <a:spcPts val="2300"/>
              </a:lnSpc>
              <a:buNone/>
            </a:pPr>
            <a:r>
              <a:rPr lang="en-US" sz="2400" b="1" dirty="0">
                <a:solidFill>
                  <a:srgbClr val="00B050"/>
                </a:solidFill>
                <a:latin typeface="Inter Bold" pitchFamily="34" charset="0"/>
                <a:ea typeface="Inter Bold" pitchFamily="34" charset="-122"/>
                <a:cs typeface="Inter Bold" pitchFamily="34" charset="-120"/>
              </a:rPr>
              <a:t>عكس التنوع الثقافي</a:t>
            </a:r>
            <a:endParaRPr lang="en-US" sz="2400" dirty="0">
              <a:solidFill>
                <a:srgbClr val="00B050"/>
              </a:solidFill>
            </a:endParaRPr>
          </a:p>
        </p:txBody>
      </p:sp>
      <p:sp>
        <p:nvSpPr>
          <p:cNvPr id="9" name="Text 6"/>
          <p:cNvSpPr/>
          <p:nvPr/>
        </p:nvSpPr>
        <p:spPr>
          <a:xfrm>
            <a:off x="7550944" y="3649028"/>
            <a:ext cx="5731312" cy="598408"/>
          </a:xfrm>
          <a:prstGeom prst="rect">
            <a:avLst/>
          </a:prstGeom>
          <a:noFill/>
          <a:ln/>
        </p:spPr>
        <p:txBody>
          <a:bodyPr wrap="square" lIns="0" tIns="0" rIns="0" bIns="0" rtlCol="0" anchor="t"/>
          <a:lstStyle/>
          <a:p>
            <a:pPr marL="0" indent="0" algn="r" rtl="1">
              <a:lnSpc>
                <a:spcPts val="2350"/>
              </a:lnSpc>
              <a:buNone/>
            </a:pPr>
            <a:r>
              <a:rPr lang="en-US" dirty="0">
                <a:solidFill>
                  <a:srgbClr val="272525"/>
                </a:solidFill>
                <a:latin typeface="Inter" pitchFamily="34" charset="0"/>
                <a:ea typeface="Inter" pitchFamily="34" charset="-122"/>
                <a:cs typeface="Inter" pitchFamily="34" charset="-120"/>
              </a:rPr>
              <a:t>يعكس التنوع اللغوي والثقافي للعرب عبر العصور، من الجاهلية حتى العصر العباسي</a:t>
            </a:r>
            <a:endParaRPr lang="en-US" dirty="0"/>
          </a:p>
        </p:txBody>
      </p:sp>
      <p:sp>
        <p:nvSpPr>
          <p:cNvPr id="10" name="Shape 7"/>
          <p:cNvSpPr/>
          <p:nvPr/>
        </p:nvSpPr>
        <p:spPr>
          <a:xfrm>
            <a:off x="13469183" y="4621411"/>
            <a:ext cx="420767" cy="420767"/>
          </a:xfrm>
          <a:prstGeom prst="roundRect">
            <a:avLst>
              <a:gd name="adj" fmla="val 18670"/>
            </a:avLst>
          </a:prstGeom>
          <a:solidFill>
            <a:srgbClr val="DADBF1"/>
          </a:solidFill>
          <a:ln w="7620">
            <a:solidFill>
              <a:srgbClr val="C0C1D7"/>
            </a:solidFill>
            <a:prstDash val="solid"/>
          </a:ln>
        </p:spPr>
      </p:sp>
      <p:sp>
        <p:nvSpPr>
          <p:cNvPr id="11" name="Text 8"/>
          <p:cNvSpPr/>
          <p:nvPr/>
        </p:nvSpPr>
        <p:spPr>
          <a:xfrm>
            <a:off x="10944225" y="4685705"/>
            <a:ext cx="2338030" cy="292298"/>
          </a:xfrm>
          <a:prstGeom prst="rect">
            <a:avLst/>
          </a:prstGeom>
          <a:noFill/>
          <a:ln/>
        </p:spPr>
        <p:txBody>
          <a:bodyPr wrap="none" lIns="0" tIns="0" rIns="0" bIns="0" rtlCol="0" anchor="t"/>
          <a:lstStyle/>
          <a:p>
            <a:pPr marL="0" indent="0" algn="r" rtl="1">
              <a:lnSpc>
                <a:spcPts val="2300"/>
              </a:lnSpc>
              <a:buNone/>
            </a:pPr>
            <a:r>
              <a:rPr lang="en-US" sz="2400" b="1" dirty="0">
                <a:solidFill>
                  <a:srgbClr val="00B050"/>
                </a:solidFill>
                <a:latin typeface="Inter Bold" pitchFamily="34" charset="0"/>
                <a:ea typeface="Inter Bold" pitchFamily="34" charset="-122"/>
                <a:cs typeface="Inter Bold" pitchFamily="34" charset="-120"/>
              </a:rPr>
              <a:t>مرجع لا غنى عنه</a:t>
            </a:r>
            <a:endParaRPr lang="en-US" sz="2400" dirty="0">
              <a:solidFill>
                <a:srgbClr val="00B050"/>
              </a:solidFill>
            </a:endParaRPr>
          </a:p>
        </p:txBody>
      </p:sp>
      <p:sp>
        <p:nvSpPr>
          <p:cNvPr id="12" name="Text 9"/>
          <p:cNvSpPr/>
          <p:nvPr/>
        </p:nvSpPr>
        <p:spPr>
          <a:xfrm>
            <a:off x="7550944" y="5164931"/>
            <a:ext cx="5731312" cy="299204"/>
          </a:xfrm>
          <a:prstGeom prst="rect">
            <a:avLst/>
          </a:prstGeom>
          <a:noFill/>
          <a:ln/>
        </p:spPr>
        <p:txBody>
          <a:bodyPr wrap="none" lIns="0" tIns="0" rIns="0" bIns="0" rtlCol="0" anchor="t"/>
          <a:lstStyle/>
          <a:p>
            <a:pPr marL="0" indent="0" algn="r" rtl="1">
              <a:lnSpc>
                <a:spcPts val="2350"/>
              </a:lnSpc>
              <a:buNone/>
            </a:pPr>
            <a:r>
              <a:rPr lang="en-US" dirty="0">
                <a:solidFill>
                  <a:srgbClr val="272525"/>
                </a:solidFill>
                <a:latin typeface="Inter" pitchFamily="34" charset="0"/>
                <a:ea typeface="Inter" pitchFamily="34" charset="-122"/>
                <a:cs typeface="Inter" pitchFamily="34" charset="-120"/>
              </a:rPr>
              <a:t>مصدر أساسي للباحثين في علوم اللغة والتاريخ والأدب والدراسات الإسلامية</a:t>
            </a:r>
            <a:endParaRPr lang="en-US" dirty="0"/>
          </a:p>
        </p:txBody>
      </p:sp>
      <p:sp>
        <p:nvSpPr>
          <p:cNvPr id="13" name="Shape 10"/>
          <p:cNvSpPr/>
          <p:nvPr/>
        </p:nvSpPr>
        <p:spPr>
          <a:xfrm>
            <a:off x="13469183" y="5838111"/>
            <a:ext cx="420767" cy="420767"/>
          </a:xfrm>
          <a:prstGeom prst="roundRect">
            <a:avLst>
              <a:gd name="adj" fmla="val 18670"/>
            </a:avLst>
          </a:prstGeom>
          <a:solidFill>
            <a:srgbClr val="DADBF1"/>
          </a:solidFill>
          <a:ln w="7620">
            <a:solidFill>
              <a:srgbClr val="C0C1D7"/>
            </a:solidFill>
            <a:prstDash val="solid"/>
          </a:ln>
        </p:spPr>
      </p:sp>
      <p:sp>
        <p:nvSpPr>
          <p:cNvPr id="14" name="Text 11"/>
          <p:cNvSpPr/>
          <p:nvPr/>
        </p:nvSpPr>
        <p:spPr>
          <a:xfrm>
            <a:off x="10944225" y="5902404"/>
            <a:ext cx="2338030" cy="292298"/>
          </a:xfrm>
          <a:prstGeom prst="rect">
            <a:avLst/>
          </a:prstGeom>
          <a:noFill/>
          <a:ln/>
        </p:spPr>
        <p:txBody>
          <a:bodyPr wrap="none" lIns="0" tIns="0" rIns="0" bIns="0" rtlCol="0" anchor="t"/>
          <a:lstStyle/>
          <a:p>
            <a:pPr marL="0" indent="0" algn="r" rtl="1">
              <a:lnSpc>
                <a:spcPts val="2300"/>
              </a:lnSpc>
              <a:buNone/>
            </a:pPr>
            <a:r>
              <a:rPr lang="en-US" sz="2400" b="1" dirty="0">
                <a:solidFill>
                  <a:srgbClr val="00B050"/>
                </a:solidFill>
                <a:latin typeface="Inter Bold" pitchFamily="34" charset="0"/>
                <a:ea typeface="Inter Bold" pitchFamily="34" charset="-122"/>
                <a:cs typeface="Inter Bold" pitchFamily="34" charset="-120"/>
              </a:rPr>
              <a:t>حفظ الشعر العربي</a:t>
            </a:r>
            <a:endParaRPr lang="en-US" sz="2400" dirty="0">
              <a:solidFill>
                <a:srgbClr val="00B050"/>
              </a:solidFill>
            </a:endParaRPr>
          </a:p>
        </p:txBody>
      </p:sp>
      <p:sp>
        <p:nvSpPr>
          <p:cNvPr id="15" name="Text 12"/>
          <p:cNvSpPr/>
          <p:nvPr/>
        </p:nvSpPr>
        <p:spPr>
          <a:xfrm>
            <a:off x="7550944" y="6381631"/>
            <a:ext cx="5731312" cy="299204"/>
          </a:xfrm>
          <a:prstGeom prst="rect">
            <a:avLst/>
          </a:prstGeom>
          <a:noFill/>
          <a:ln/>
        </p:spPr>
        <p:txBody>
          <a:bodyPr wrap="none" lIns="0" tIns="0" rIns="0" bIns="0" rtlCol="0" anchor="t"/>
          <a:lstStyle/>
          <a:p>
            <a:pPr marL="0" indent="0" algn="r" rtl="1">
              <a:lnSpc>
                <a:spcPts val="2350"/>
              </a:lnSpc>
              <a:buNone/>
            </a:pPr>
            <a:r>
              <a:rPr lang="en-US" dirty="0">
                <a:solidFill>
                  <a:srgbClr val="272525"/>
                </a:solidFill>
                <a:latin typeface="Inter" pitchFamily="34" charset="0"/>
                <a:ea typeface="Inter" pitchFamily="34" charset="-122"/>
                <a:cs typeface="Inter" pitchFamily="34" charset="-120"/>
              </a:rPr>
              <a:t>حفظ آلاف الأبيات الشعرية التي كانت شفوية قبل تدوينها، من ضياع محقق</a:t>
            </a:r>
            <a:endParaRPr lang="en-US" dirty="0"/>
          </a:p>
        </p:txBody>
      </p:sp>
      <p:sp>
        <p:nvSpPr>
          <p:cNvPr id="16" name="Rectangle 15"/>
          <p:cNvSpPr/>
          <p:nvPr/>
        </p:nvSpPr>
        <p:spPr>
          <a:xfrm>
            <a:off x="12817098" y="7718156"/>
            <a:ext cx="1704814" cy="40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5720" y="638095"/>
            <a:ext cx="6492597"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Inter Bold" pitchFamily="34" charset="-120"/>
              </a:rPr>
              <a:t>شهادات العلماء حول لسان العرب</a:t>
            </a:r>
            <a:endParaRPr lang="en-US" sz="3900" dirty="0">
              <a:solidFill>
                <a:srgbClr val="FF0000"/>
              </a:solidFill>
            </a:endParaRPr>
          </a:p>
        </p:txBody>
      </p:sp>
      <p:sp>
        <p:nvSpPr>
          <p:cNvPr id="4" name="Shape 1"/>
          <p:cNvSpPr/>
          <p:nvPr/>
        </p:nvSpPr>
        <p:spPr>
          <a:xfrm>
            <a:off x="4671179" y="2253258"/>
            <a:ext cx="3679031" cy="1950839"/>
          </a:xfrm>
          <a:prstGeom prst="roundRect">
            <a:avLst>
              <a:gd name="adj" fmla="val 4273"/>
            </a:avLst>
          </a:prstGeom>
          <a:solidFill>
            <a:srgbClr val="FFFFFF"/>
          </a:solidFill>
          <a:ln w="22860">
            <a:solidFill>
              <a:srgbClr val="C0C1D7"/>
            </a:solidFill>
            <a:prstDash val="solid"/>
          </a:ln>
        </p:spPr>
      </p:sp>
      <p:pic>
        <p:nvPicPr>
          <p:cNvPr id="5" name="Image 1" descr="preencoded.png"/>
          <p:cNvPicPr>
            <a:picLocks noChangeAspect="1"/>
          </p:cNvPicPr>
          <p:nvPr/>
        </p:nvPicPr>
        <p:blipFill>
          <a:blip r:embed="rId4"/>
          <a:stretch>
            <a:fillRect/>
          </a:stretch>
        </p:blipFill>
        <p:spPr>
          <a:xfrm>
            <a:off x="4574977" y="2157055"/>
            <a:ext cx="238125" cy="238125"/>
          </a:xfrm>
          <a:prstGeom prst="rect">
            <a:avLst/>
          </a:prstGeom>
        </p:spPr>
      </p:pic>
      <p:pic>
        <p:nvPicPr>
          <p:cNvPr id="6" name="Image 2" descr="preencoded.png"/>
          <p:cNvPicPr>
            <a:picLocks noChangeAspect="1"/>
          </p:cNvPicPr>
          <p:nvPr/>
        </p:nvPicPr>
        <p:blipFill>
          <a:blip r:embed="rId5"/>
          <a:stretch>
            <a:fillRect/>
          </a:stretch>
        </p:blipFill>
        <p:spPr>
          <a:xfrm>
            <a:off x="8208288" y="4062174"/>
            <a:ext cx="238125" cy="238125"/>
          </a:xfrm>
          <a:prstGeom prst="rect">
            <a:avLst/>
          </a:prstGeom>
        </p:spPr>
      </p:pic>
      <p:sp>
        <p:nvSpPr>
          <p:cNvPr id="7" name="Text 2"/>
          <p:cNvSpPr/>
          <p:nvPr/>
        </p:nvSpPr>
        <p:spPr>
          <a:xfrm>
            <a:off x="4991695" y="2692837"/>
            <a:ext cx="2740343" cy="317540"/>
          </a:xfrm>
          <a:prstGeom prst="rect">
            <a:avLst/>
          </a:prstGeom>
          <a:noFill/>
          <a:ln/>
        </p:spPr>
        <p:txBody>
          <a:bodyPr wrap="none" lIns="0" tIns="0" rIns="0" bIns="0" rtlCol="0" anchor="t"/>
          <a:lstStyle/>
          <a:p>
            <a:pPr marL="0" indent="0" algn="r" rtl="1">
              <a:lnSpc>
                <a:spcPts val="2500"/>
              </a:lnSpc>
              <a:buNone/>
            </a:pPr>
            <a:r>
              <a:rPr lang="en-US" sz="2400" b="1" dirty="0">
                <a:solidFill>
                  <a:srgbClr val="00B050"/>
                </a:solidFill>
                <a:latin typeface="Inter" pitchFamily="34" charset="0"/>
                <a:ea typeface="Inter" pitchFamily="34" charset="-122"/>
                <a:cs typeface="Inter" pitchFamily="34" charset="-120"/>
              </a:rPr>
              <a:t>ابن </a:t>
            </a:r>
            <a:r>
              <a:rPr lang="en-US" sz="2400" b="1" dirty="0" err="1">
                <a:solidFill>
                  <a:srgbClr val="00B050"/>
                </a:solidFill>
                <a:latin typeface="Inter" pitchFamily="34" charset="0"/>
                <a:ea typeface="Inter" pitchFamily="34" charset="-122"/>
                <a:cs typeface="Inter" pitchFamily="34" charset="-120"/>
              </a:rPr>
              <a:t>حجر</a:t>
            </a:r>
            <a:r>
              <a:rPr lang="en-US" sz="2400" b="1" dirty="0">
                <a:solidFill>
                  <a:srgbClr val="00B050"/>
                </a:solidFill>
                <a:latin typeface="Inter" pitchFamily="34" charset="0"/>
                <a:ea typeface="Inter" pitchFamily="34" charset="-122"/>
                <a:cs typeface="Inter" pitchFamily="34" charset="-120"/>
              </a:rPr>
              <a:t> </a:t>
            </a:r>
            <a:r>
              <a:rPr lang="en-US" sz="2400" b="1" dirty="0" err="1">
                <a:solidFill>
                  <a:srgbClr val="00B050"/>
                </a:solidFill>
                <a:latin typeface="Inter" pitchFamily="34" charset="0"/>
                <a:ea typeface="Inter" pitchFamily="34" charset="-122"/>
                <a:cs typeface="Inter" pitchFamily="34" charset="-120"/>
              </a:rPr>
              <a:t>العسقلاني</a:t>
            </a:r>
            <a:r>
              <a:rPr lang="en-US" sz="2400" b="1" dirty="0">
                <a:solidFill>
                  <a:srgbClr val="00B050"/>
                </a:solidFill>
                <a:latin typeface="Inter" pitchFamily="34" charset="0"/>
                <a:ea typeface="Inter" pitchFamily="34" charset="-122"/>
                <a:cs typeface="Inter" pitchFamily="34" charset="-120"/>
              </a:rPr>
              <a:t>:</a:t>
            </a:r>
            <a:endParaRPr lang="en-US" sz="2400" dirty="0">
              <a:solidFill>
                <a:srgbClr val="00B050"/>
              </a:solidFill>
            </a:endParaRPr>
          </a:p>
        </p:txBody>
      </p:sp>
      <p:sp>
        <p:nvSpPr>
          <p:cNvPr id="8" name="Text 3"/>
          <p:cNvSpPr/>
          <p:nvPr/>
        </p:nvSpPr>
        <p:spPr>
          <a:xfrm>
            <a:off x="4991695" y="3129439"/>
            <a:ext cx="2740343" cy="635079"/>
          </a:xfrm>
          <a:prstGeom prst="rect">
            <a:avLst/>
          </a:prstGeom>
          <a:noFill/>
          <a:ln/>
        </p:spPr>
        <p:txBody>
          <a:bodyPr wrap="square" lIns="0" tIns="0" rIns="0" bIns="0" rtlCol="0" anchor="t"/>
          <a:lstStyle/>
          <a:p>
            <a:pPr marL="0" indent="0" algn="r" rtl="1">
              <a:lnSpc>
                <a:spcPts val="2500"/>
              </a:lnSpc>
              <a:buNone/>
            </a:pPr>
            <a:r>
              <a:rPr lang="en-US" sz="1550" dirty="0">
                <a:solidFill>
                  <a:srgbClr val="272525"/>
                </a:solidFill>
                <a:latin typeface="Inter" pitchFamily="34" charset="0"/>
                <a:ea typeface="Inter" pitchFamily="34" charset="-122"/>
                <a:cs typeface="Inter" pitchFamily="34" charset="-120"/>
              </a:rPr>
              <a:t>"</a:t>
            </a:r>
            <a:r>
              <a:rPr lang="en-US" dirty="0">
                <a:solidFill>
                  <a:srgbClr val="272525"/>
                </a:solidFill>
                <a:latin typeface="Inter" pitchFamily="34" charset="0"/>
                <a:ea typeface="Inter" pitchFamily="34" charset="-122"/>
                <a:cs typeface="Inter" pitchFamily="34" charset="-120"/>
              </a:rPr>
              <a:t>كان مغرى باختصار كتب الأدب المطولة، وله في ذلك اليد الطولى"</a:t>
            </a:r>
            <a:endParaRPr lang="en-US" dirty="0"/>
          </a:p>
        </p:txBody>
      </p:sp>
      <p:sp>
        <p:nvSpPr>
          <p:cNvPr id="9" name="Shape 4"/>
          <p:cNvSpPr/>
          <p:nvPr/>
        </p:nvSpPr>
        <p:spPr>
          <a:xfrm>
            <a:off x="8006834" y="2692837"/>
            <a:ext cx="22860" cy="1071682"/>
          </a:xfrm>
          <a:prstGeom prst="rect">
            <a:avLst/>
          </a:prstGeom>
          <a:solidFill>
            <a:srgbClr val="4950BC"/>
          </a:solidFill>
          <a:ln/>
        </p:spPr>
      </p:sp>
      <p:sp>
        <p:nvSpPr>
          <p:cNvPr id="10" name="Shape 5"/>
          <p:cNvSpPr/>
          <p:nvPr/>
        </p:nvSpPr>
        <p:spPr>
          <a:xfrm>
            <a:off x="793790" y="2253258"/>
            <a:ext cx="3679031" cy="1950839"/>
          </a:xfrm>
          <a:prstGeom prst="roundRect">
            <a:avLst>
              <a:gd name="adj" fmla="val 4273"/>
            </a:avLst>
          </a:prstGeom>
          <a:solidFill>
            <a:srgbClr val="FFFFFF"/>
          </a:solidFill>
          <a:ln w="22860">
            <a:solidFill>
              <a:srgbClr val="C0C1D7"/>
            </a:solidFill>
            <a:prstDash val="solid"/>
          </a:ln>
        </p:spPr>
      </p:sp>
      <p:pic>
        <p:nvPicPr>
          <p:cNvPr id="11" name="Image 3" descr="preencoded.png"/>
          <p:cNvPicPr>
            <a:picLocks noChangeAspect="1"/>
          </p:cNvPicPr>
          <p:nvPr/>
        </p:nvPicPr>
        <p:blipFill>
          <a:blip r:embed="rId4"/>
          <a:stretch>
            <a:fillRect/>
          </a:stretch>
        </p:blipFill>
        <p:spPr>
          <a:xfrm>
            <a:off x="697587" y="2157055"/>
            <a:ext cx="238125" cy="238125"/>
          </a:xfrm>
          <a:prstGeom prst="rect">
            <a:avLst/>
          </a:prstGeom>
        </p:spPr>
      </p:pic>
      <p:pic>
        <p:nvPicPr>
          <p:cNvPr id="12" name="Image 4" descr="preencoded.png"/>
          <p:cNvPicPr>
            <a:picLocks noChangeAspect="1"/>
          </p:cNvPicPr>
          <p:nvPr/>
        </p:nvPicPr>
        <p:blipFill>
          <a:blip r:embed="rId5"/>
          <a:stretch>
            <a:fillRect/>
          </a:stretch>
        </p:blipFill>
        <p:spPr>
          <a:xfrm>
            <a:off x="4330898" y="4062174"/>
            <a:ext cx="238125" cy="238125"/>
          </a:xfrm>
          <a:prstGeom prst="rect">
            <a:avLst/>
          </a:prstGeom>
        </p:spPr>
      </p:pic>
      <p:sp>
        <p:nvSpPr>
          <p:cNvPr id="13" name="Text 6"/>
          <p:cNvSpPr/>
          <p:nvPr/>
        </p:nvSpPr>
        <p:spPr>
          <a:xfrm>
            <a:off x="1114306" y="2692837"/>
            <a:ext cx="2740343" cy="317540"/>
          </a:xfrm>
          <a:prstGeom prst="rect">
            <a:avLst/>
          </a:prstGeom>
          <a:noFill/>
          <a:ln/>
        </p:spPr>
        <p:txBody>
          <a:bodyPr wrap="none" lIns="0" tIns="0" rIns="0" bIns="0" rtlCol="0" anchor="t"/>
          <a:lstStyle/>
          <a:p>
            <a:pPr marL="0" indent="0" algn="r" rtl="1">
              <a:lnSpc>
                <a:spcPts val="2500"/>
              </a:lnSpc>
              <a:buNone/>
            </a:pPr>
            <a:r>
              <a:rPr lang="en-US" sz="2400" b="1" dirty="0">
                <a:solidFill>
                  <a:srgbClr val="00B050"/>
                </a:solidFill>
                <a:latin typeface="Inter" pitchFamily="34" charset="0"/>
                <a:ea typeface="Inter" pitchFamily="34" charset="-122"/>
                <a:cs typeface="Inter" pitchFamily="34" charset="-120"/>
              </a:rPr>
              <a:t>الصفدي:</a:t>
            </a:r>
            <a:endParaRPr lang="en-US" sz="2400" dirty="0">
              <a:solidFill>
                <a:srgbClr val="00B050"/>
              </a:solidFill>
            </a:endParaRPr>
          </a:p>
        </p:txBody>
      </p:sp>
      <p:sp>
        <p:nvSpPr>
          <p:cNvPr id="14" name="Text 7"/>
          <p:cNvSpPr/>
          <p:nvPr/>
        </p:nvSpPr>
        <p:spPr>
          <a:xfrm>
            <a:off x="1114306" y="3129439"/>
            <a:ext cx="2740343"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"لا أعرف كتاباً مطولاً إلا وقد اختصره ابن منظور"</a:t>
            </a:r>
            <a:endParaRPr lang="en-US" dirty="0"/>
          </a:p>
        </p:txBody>
      </p:sp>
      <p:sp>
        <p:nvSpPr>
          <p:cNvPr id="15" name="Shape 8"/>
          <p:cNvSpPr/>
          <p:nvPr/>
        </p:nvSpPr>
        <p:spPr>
          <a:xfrm>
            <a:off x="4129445" y="2692837"/>
            <a:ext cx="22860" cy="1071682"/>
          </a:xfrm>
          <a:prstGeom prst="rect">
            <a:avLst/>
          </a:prstGeom>
          <a:solidFill>
            <a:srgbClr val="4950BC"/>
          </a:solidFill>
          <a:ln/>
        </p:spPr>
      </p:sp>
      <p:sp>
        <p:nvSpPr>
          <p:cNvPr id="16" name="Shape 9"/>
          <p:cNvSpPr/>
          <p:nvPr/>
        </p:nvSpPr>
        <p:spPr>
          <a:xfrm>
            <a:off x="793790" y="4402455"/>
            <a:ext cx="7556421" cy="1633299"/>
          </a:xfrm>
          <a:prstGeom prst="roundRect">
            <a:avLst>
              <a:gd name="adj" fmla="val 5104"/>
            </a:avLst>
          </a:prstGeom>
          <a:solidFill>
            <a:srgbClr val="FFFFFF"/>
          </a:solidFill>
          <a:ln w="22860">
            <a:solidFill>
              <a:srgbClr val="C0C1D7"/>
            </a:solidFill>
            <a:prstDash val="solid"/>
          </a:ln>
        </p:spPr>
      </p:sp>
      <p:pic>
        <p:nvPicPr>
          <p:cNvPr id="17" name="Image 5" descr="preencoded.png"/>
          <p:cNvPicPr>
            <a:picLocks noChangeAspect="1"/>
          </p:cNvPicPr>
          <p:nvPr/>
        </p:nvPicPr>
        <p:blipFill>
          <a:blip r:embed="rId4"/>
          <a:stretch>
            <a:fillRect/>
          </a:stretch>
        </p:blipFill>
        <p:spPr>
          <a:xfrm>
            <a:off x="697587" y="4306253"/>
            <a:ext cx="238125" cy="238125"/>
          </a:xfrm>
          <a:prstGeom prst="rect">
            <a:avLst/>
          </a:prstGeom>
        </p:spPr>
      </p:pic>
      <p:pic>
        <p:nvPicPr>
          <p:cNvPr id="18" name="Image 6" descr="preencoded.png"/>
          <p:cNvPicPr>
            <a:picLocks noChangeAspect="1"/>
          </p:cNvPicPr>
          <p:nvPr/>
        </p:nvPicPr>
        <p:blipFill>
          <a:blip r:embed="rId5"/>
          <a:stretch>
            <a:fillRect/>
          </a:stretch>
        </p:blipFill>
        <p:spPr>
          <a:xfrm>
            <a:off x="8208288" y="5893832"/>
            <a:ext cx="238125" cy="238125"/>
          </a:xfrm>
          <a:prstGeom prst="rect">
            <a:avLst/>
          </a:prstGeom>
        </p:spPr>
      </p:pic>
      <p:sp>
        <p:nvSpPr>
          <p:cNvPr id="19" name="Text 10"/>
          <p:cNvSpPr/>
          <p:nvPr/>
        </p:nvSpPr>
        <p:spPr>
          <a:xfrm>
            <a:off x="1114306" y="4842034"/>
            <a:ext cx="6617732" cy="317540"/>
          </a:xfrm>
          <a:prstGeom prst="rect">
            <a:avLst/>
          </a:prstGeom>
          <a:noFill/>
          <a:ln/>
        </p:spPr>
        <p:txBody>
          <a:bodyPr wrap="none" lIns="0" tIns="0" rIns="0" bIns="0" rtlCol="0" anchor="t"/>
          <a:lstStyle/>
          <a:p>
            <a:pPr marL="0" indent="0" algn="r" rtl="1">
              <a:lnSpc>
                <a:spcPts val="2500"/>
              </a:lnSpc>
              <a:buNone/>
            </a:pPr>
            <a:r>
              <a:rPr lang="en-US" sz="2400" b="1" dirty="0">
                <a:solidFill>
                  <a:srgbClr val="00B050"/>
                </a:solidFill>
                <a:latin typeface="Inter" pitchFamily="34" charset="0"/>
                <a:ea typeface="Inter" pitchFamily="34" charset="-122"/>
                <a:cs typeface="Inter" pitchFamily="34" charset="-120"/>
              </a:rPr>
              <a:t>الزركلي</a:t>
            </a:r>
            <a:r>
              <a:rPr lang="en-US" sz="1550" b="1" dirty="0">
                <a:solidFill>
                  <a:srgbClr val="272525"/>
                </a:solidFill>
                <a:latin typeface="Inter" pitchFamily="34" charset="0"/>
                <a:ea typeface="Inter" pitchFamily="34" charset="-122"/>
                <a:cs typeface="Inter" pitchFamily="34" charset="-120"/>
              </a:rPr>
              <a:t>:</a:t>
            </a:r>
            <a:endParaRPr lang="en-US" sz="1550" dirty="0"/>
          </a:p>
        </p:txBody>
      </p:sp>
      <p:sp>
        <p:nvSpPr>
          <p:cNvPr id="20" name="Text 11"/>
          <p:cNvSpPr/>
          <p:nvPr/>
        </p:nvSpPr>
        <p:spPr>
          <a:xfrm>
            <a:off x="1114306" y="5278636"/>
            <a:ext cx="6617732" cy="317540"/>
          </a:xfrm>
          <a:prstGeom prst="rect">
            <a:avLst/>
          </a:prstGeom>
          <a:noFill/>
          <a:ln/>
        </p:spPr>
        <p:txBody>
          <a:bodyPr wrap="none" lIns="0" tIns="0" rIns="0" bIns="0" rtlCol="0" anchor="t"/>
          <a:lstStyle/>
          <a:p>
            <a:pPr marL="0" indent="0" algn="r" rtl="1">
              <a:lnSpc>
                <a:spcPts val="2500"/>
              </a:lnSpc>
              <a:buNone/>
            </a:pPr>
            <a:r>
              <a:rPr lang="en-US" sz="1550" dirty="0">
                <a:solidFill>
                  <a:srgbClr val="272525"/>
                </a:solidFill>
                <a:latin typeface="Inter" pitchFamily="34" charset="0"/>
                <a:ea typeface="Inter" pitchFamily="34" charset="-122"/>
                <a:cs typeface="Inter" pitchFamily="34" charset="-120"/>
              </a:rPr>
              <a:t>"</a:t>
            </a:r>
            <a:r>
              <a:rPr lang="en-US" dirty="0">
                <a:solidFill>
                  <a:srgbClr val="272525"/>
                </a:solidFill>
                <a:latin typeface="Inter" pitchFamily="34" charset="0"/>
                <a:ea typeface="Inter" pitchFamily="34" charset="-122"/>
                <a:cs typeface="Inter" pitchFamily="34" charset="-120"/>
              </a:rPr>
              <a:t>جمع فيه أمهات كتب اللغة فكاد يغني عنها جميعاً"</a:t>
            </a:r>
            <a:endParaRPr lang="en-US" dirty="0"/>
          </a:p>
        </p:txBody>
      </p:sp>
      <p:sp>
        <p:nvSpPr>
          <p:cNvPr id="21" name="Shape 12"/>
          <p:cNvSpPr/>
          <p:nvPr/>
        </p:nvSpPr>
        <p:spPr>
          <a:xfrm>
            <a:off x="8006834" y="4842034"/>
            <a:ext cx="22860" cy="754142"/>
          </a:xfrm>
          <a:prstGeom prst="rect">
            <a:avLst/>
          </a:prstGeom>
          <a:solidFill>
            <a:srgbClr val="4950BC"/>
          </a:solidFill>
          <a:ln/>
        </p:spPr>
      </p:sp>
      <p:sp>
        <p:nvSpPr>
          <p:cNvPr id="22" name="Text 13"/>
          <p:cNvSpPr/>
          <p:nvPr/>
        </p:nvSpPr>
        <p:spPr>
          <a:xfrm>
            <a:off x="740705" y="6673691"/>
            <a:ext cx="7556421" cy="635079"/>
          </a:xfrm>
          <a:prstGeom prst="rect">
            <a:avLst/>
          </a:prstGeom>
          <a:noFill/>
          <a:ln/>
        </p:spPr>
        <p:txBody>
          <a:bodyPr wrap="square" lIns="0" tIns="0" rIns="0" bIns="0" rtlCol="0" anchor="t"/>
          <a:lstStyle/>
          <a:p>
            <a:pPr marL="0" indent="0" algn="r" rtl="1">
              <a:lnSpc>
                <a:spcPts val="2500"/>
              </a:lnSpc>
              <a:buNone/>
            </a:pPr>
            <a:r>
              <a:rPr lang="en-US" sz="2000" dirty="0">
                <a:solidFill>
                  <a:srgbClr val="272525"/>
                </a:solidFill>
                <a:latin typeface="Inter" pitchFamily="34" charset="0"/>
                <a:ea typeface="Inter" pitchFamily="34" charset="-122"/>
                <a:cs typeface="Inter" pitchFamily="34" charset="-120"/>
              </a:rPr>
              <a:t>أجمع العلماء والمحققون على أن لسان العرب يمثل قمة العمل المعجمي في اللغة العربية، واعتبروه مرجعاً أساسياً لا يستغني عنه باحث أو طالب علم حتى يومنا هذا.</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022068" y="2545794"/>
            <a:ext cx="6814542" cy="620078"/>
          </a:xfrm>
          <a:prstGeom prst="rect">
            <a:avLst/>
          </a:prstGeom>
          <a:noFill/>
          <a:ln/>
        </p:spPr>
        <p:txBody>
          <a:bodyPr wrap="none" lIns="0" tIns="0" rIns="0" bIns="0" rtlCol="0" anchor="t"/>
          <a:lstStyle/>
          <a:p>
            <a:pPr marL="0" indent="0" algn="r" rtl="1">
              <a:lnSpc>
                <a:spcPts val="4850"/>
              </a:lnSpc>
              <a:buNone/>
            </a:pPr>
            <a:r>
              <a:rPr lang="en-US" sz="3900" b="1" dirty="0">
                <a:solidFill>
                  <a:srgbClr val="FF0000"/>
                </a:solidFill>
                <a:latin typeface="Inter Bold" pitchFamily="34" charset="0"/>
                <a:ea typeface="Inter Bold" pitchFamily="34" charset="-122"/>
                <a:cs typeface="Inter Bold" pitchFamily="34" charset="-120"/>
              </a:rPr>
              <a:t>الشكل الرقمي والتقني للمعجم اليوم</a:t>
            </a:r>
            <a:endParaRPr lang="en-US" sz="3900" dirty="0">
              <a:solidFill>
                <a:srgbClr val="FF0000"/>
              </a:solidFill>
            </a:endParaRPr>
          </a:p>
        </p:txBody>
      </p:sp>
      <p:sp>
        <p:nvSpPr>
          <p:cNvPr id="3" name="Text 1"/>
          <p:cNvSpPr/>
          <p:nvPr/>
        </p:nvSpPr>
        <p:spPr>
          <a:xfrm>
            <a:off x="11355705" y="3761065"/>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Inter Bold" pitchFamily="34" charset="-120"/>
              </a:rPr>
              <a:t>نسخ رقمية متطورة</a:t>
            </a:r>
            <a:endParaRPr lang="en-US" sz="2400" dirty="0">
              <a:solidFill>
                <a:srgbClr val="00B050"/>
              </a:solidFill>
            </a:endParaRPr>
          </a:p>
        </p:txBody>
      </p:sp>
      <p:sp>
        <p:nvSpPr>
          <p:cNvPr id="4" name="Text 2"/>
          <p:cNvSpPr/>
          <p:nvPr/>
        </p:nvSpPr>
        <p:spPr>
          <a:xfrm>
            <a:off x="9654421" y="4190286"/>
            <a:ext cx="4182189" cy="95261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تطبيقات حديثة توفر لسان العرب بصيغة PDF مع إمكانية البحث الفوري والتصفح السهل عبر الفهارس الذكية</a:t>
            </a:r>
            <a:endParaRPr lang="en-US" dirty="0"/>
          </a:p>
        </p:txBody>
      </p:sp>
      <p:sp>
        <p:nvSpPr>
          <p:cNvPr id="5" name="Text 3"/>
          <p:cNvSpPr/>
          <p:nvPr/>
        </p:nvSpPr>
        <p:spPr>
          <a:xfrm>
            <a:off x="6925508" y="3761065"/>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Inter Bold" pitchFamily="34" charset="-120"/>
              </a:rPr>
              <a:t>تطبيقات الهواتف</a:t>
            </a:r>
            <a:endParaRPr lang="en-US" sz="2400" dirty="0">
              <a:solidFill>
                <a:srgbClr val="00B050"/>
              </a:solidFill>
            </a:endParaRPr>
          </a:p>
        </p:txBody>
      </p:sp>
      <p:sp>
        <p:nvSpPr>
          <p:cNvPr id="6" name="Text 4"/>
          <p:cNvSpPr/>
          <p:nvPr/>
        </p:nvSpPr>
        <p:spPr>
          <a:xfrm>
            <a:off x="5224105" y="4190286"/>
            <a:ext cx="4182308"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تطبيقات أندرويد وآيفون مجانية تتيح الوصول الكامل إلى المعجم دون الحاجة لاتصال بالإنترنت</a:t>
            </a:r>
            <a:endParaRPr lang="en-US" dirty="0"/>
          </a:p>
        </p:txBody>
      </p:sp>
      <p:sp>
        <p:nvSpPr>
          <p:cNvPr id="7" name="Text 5"/>
          <p:cNvSpPr/>
          <p:nvPr/>
        </p:nvSpPr>
        <p:spPr>
          <a:xfrm>
            <a:off x="2495193" y="3761065"/>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00B050"/>
                </a:solidFill>
                <a:latin typeface="Inter Bold" pitchFamily="34" charset="0"/>
                <a:ea typeface="Inter Bold" pitchFamily="34" charset="-122"/>
                <a:cs typeface="Inter Bold" pitchFamily="34" charset="-120"/>
              </a:rPr>
              <a:t>إعادة ترتيب حديثة</a:t>
            </a:r>
            <a:endParaRPr lang="en-US" sz="2400" dirty="0">
              <a:solidFill>
                <a:srgbClr val="00B050"/>
              </a:solidFill>
            </a:endParaRPr>
          </a:p>
        </p:txBody>
      </p:sp>
      <p:sp>
        <p:nvSpPr>
          <p:cNvPr id="8" name="Text 6"/>
          <p:cNvSpPr/>
          <p:nvPr/>
        </p:nvSpPr>
        <p:spPr>
          <a:xfrm>
            <a:off x="793790" y="4190286"/>
            <a:ext cx="4182308" cy="635079"/>
          </a:xfrm>
          <a:prstGeom prst="rect">
            <a:avLst/>
          </a:prstGeom>
          <a:noFill/>
          <a:ln/>
        </p:spPr>
        <p:txBody>
          <a:bodyPr wrap="square" lIns="0" tIns="0" rIns="0" bIns="0" rtlCol="0" anchor="t"/>
          <a:lstStyle/>
          <a:p>
            <a:pPr marL="0" indent="0" algn="r" rtl="1">
              <a:lnSpc>
                <a:spcPts val="2500"/>
              </a:lnSpc>
              <a:buNone/>
            </a:pPr>
            <a:r>
              <a:rPr lang="en-US" dirty="0">
                <a:solidFill>
                  <a:srgbClr val="272525"/>
                </a:solidFill>
                <a:latin typeface="Inter" pitchFamily="34" charset="0"/>
                <a:ea typeface="Inter" pitchFamily="34" charset="-122"/>
                <a:cs typeface="Inter" pitchFamily="34" charset="-120"/>
              </a:rPr>
              <a:t>إعادة ترتيب المداخل وفق نظم أبجدية حديثة تسهل الاستخدام للباحثين والطلاب المعاصرين</a:t>
            </a:r>
            <a:endParaRPr lang="en-US" dirty="0"/>
          </a:p>
        </p:txBody>
      </p:sp>
      <p:sp>
        <p:nvSpPr>
          <p:cNvPr id="9" name="Text 7"/>
          <p:cNvSpPr/>
          <p:nvPr/>
        </p:nvSpPr>
        <p:spPr>
          <a:xfrm>
            <a:off x="793790" y="5846592"/>
            <a:ext cx="13042821" cy="317540"/>
          </a:xfrm>
          <a:prstGeom prst="rect">
            <a:avLst/>
          </a:prstGeom>
          <a:noFill/>
          <a:ln/>
        </p:spPr>
        <p:txBody>
          <a:bodyPr wrap="none" lIns="0" tIns="0" rIns="0" bIns="0" rtlCol="0" anchor="t"/>
          <a:lstStyle/>
          <a:p>
            <a:pPr marL="0" indent="0" algn="r" rtl="1">
              <a:lnSpc>
                <a:spcPts val="2500"/>
              </a:lnSpc>
              <a:buNone/>
            </a:pPr>
            <a:r>
              <a:rPr lang="en-US" sz="2000" dirty="0">
                <a:solidFill>
                  <a:srgbClr val="272525"/>
                </a:solidFill>
                <a:latin typeface="Inter" pitchFamily="34" charset="0"/>
                <a:ea typeface="Inter" pitchFamily="34" charset="-122"/>
                <a:cs typeface="Inter" pitchFamily="34" charset="-120"/>
              </a:rPr>
              <a:t>التحول الرقمي جعل هذا الكنز اللغوي في متناول الملايين حول العالم، مما يسهم في نشر اللغة العربية والحفاظ على تراثها.</a:t>
            </a:r>
            <a:endParaRPr lang="en-US" sz="2000" dirty="0"/>
          </a:p>
        </p:txBody>
      </p:sp>
      <p:sp>
        <p:nvSpPr>
          <p:cNvPr id="10" name="Rectangle 9"/>
          <p:cNvSpPr/>
          <p:nvPr/>
        </p:nvSpPr>
        <p:spPr>
          <a:xfrm>
            <a:off x="12770603" y="7749153"/>
            <a:ext cx="1751308" cy="37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800</Words>
  <Application>Microsoft Office PowerPoint</Application>
  <PresentationFormat>مخصص</PresentationFormat>
  <Paragraphs>103</Paragraphs>
  <Slides>11</Slides>
  <Notes>10</Notes>
  <HiddenSlides>0</HiddenSlides>
  <MMClips>0</MMClips>
  <ScaleCrop>false</ScaleCrop>
  <HeadingPairs>
    <vt:vector size="4" baseType="variant">
      <vt:variant>
        <vt:lpstr>نسق</vt:lpstr>
      </vt:variant>
      <vt:variant>
        <vt:i4>1</vt:i4>
      </vt:variant>
      <vt:variant>
        <vt:lpstr>عناوين الشرائح</vt:lpstr>
      </vt:variant>
      <vt:variant>
        <vt:i4>11</vt:i4>
      </vt:variant>
    </vt:vector>
  </HeadingPairs>
  <TitlesOfParts>
    <vt:vector size="12" baseType="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hp</dc:creator>
  <cp:lastModifiedBy>mdjebbar047@gmail.com</cp:lastModifiedBy>
  <cp:revision>11</cp:revision>
  <dcterms:created xsi:type="dcterms:W3CDTF">2025-11-01T14:41:15Z</dcterms:created>
  <dcterms:modified xsi:type="dcterms:W3CDTF">2025-11-12T20:18:06Z</dcterms:modified>
</cp:coreProperties>
</file>