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00" y="-6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0AD444-5716-4EE2-BE5E-5A8D9A2F9390}" type="datetimeFigureOut">
              <a:rPr lang="fr-FR" smtClean="0"/>
              <a:pPr/>
              <a:t>24/12/2025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B2DC61-95F1-453D-B1C9-A26EBBB7B2B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CB2DC61-95F1-453D-B1C9-A26EBBB7B2BB}" type="slidenum">
              <a:rPr lang="fr-FR" smtClean="0"/>
              <a:pPr/>
              <a:t>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19" name="Espace réservé du pied de page 18"/>
          <p:cNvSpPr>
            <a:spLocks noGrp="1"/>
          </p:cNvSpPr>
          <p:nvPr>
            <p:ph type="ftr" sz="quarter" idx="11"/>
          </p:nvPr>
        </p:nvSpPr>
        <p:spPr/>
        <p:txBody>
          <a:bodyPr/>
          <a:lstStyle/>
          <a:p>
            <a:endParaRPr lang="fr-FR" dirty="0"/>
          </a:p>
        </p:txBody>
      </p:sp>
      <p:sp>
        <p:nvSpPr>
          <p:cNvPr id="27" name="Espace réservé du numéro de diapositive 26"/>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C9F61819-161C-4550-900E-82AC79671EA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83966D8D-EBB7-4239-89DE-6DA8D655E193}" type="datetimeFigureOut">
              <a:rPr lang="fr-FR" smtClean="0"/>
              <a:pPr/>
              <a:t>24/12/2025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9F61819-161C-4550-900E-82AC79671EA4}" type="slidenum">
              <a:rPr lang="fr-FR" smtClean="0"/>
              <a:pPr/>
              <a:t>‹N°›</a:t>
            </a:fld>
            <a:endParaRPr lang="fr-FR" dirty="0"/>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3966D8D-EBB7-4239-89DE-6DA8D655E193}" type="datetimeFigureOut">
              <a:rPr lang="fr-FR" smtClean="0"/>
              <a:pPr/>
              <a:t>24/12/2025</a:t>
            </a:fld>
            <a:endParaRPr lang="fr-FR" dirty="0"/>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dirty="0"/>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9F61819-161C-4550-900E-82AC79671EA4}" type="slidenum">
              <a:rPr lang="fr-FR" smtClean="0"/>
              <a:pPr/>
              <a:t>‹N°›</a:t>
            </a:fld>
            <a:endParaRPr lang="fr-FR" dirty="0"/>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8000" dirty="0">
                <a:latin typeface="Times New Roman" pitchFamily="18" charset="0"/>
                <a:cs typeface="Times New Roman" pitchFamily="18" charset="0"/>
              </a:rPr>
              <a:t>   </a:t>
            </a:r>
            <a:r>
              <a:rPr lang="ar-DZ" sz="8000" dirty="0">
                <a:latin typeface="Times New Roman" pitchFamily="18" charset="0"/>
                <a:cs typeface="Times New Roman" pitchFamily="18" charset="0"/>
              </a:rPr>
              <a:t>عنوان البحث</a:t>
            </a:r>
            <a:endParaRPr lang="fr-FR" sz="8000" dirty="0">
              <a:latin typeface="Times New Roman" pitchFamily="18" charset="0"/>
              <a:cs typeface="Times New Roman" pitchFamily="18" charset="0"/>
            </a:endParaRPr>
          </a:p>
        </p:txBody>
      </p:sp>
      <p:sp>
        <p:nvSpPr>
          <p:cNvPr id="3" name="Sous-titre 2"/>
          <p:cNvSpPr>
            <a:spLocks noGrp="1"/>
          </p:cNvSpPr>
          <p:nvPr>
            <p:ph type="subTitle" idx="1"/>
          </p:nvPr>
        </p:nvSpPr>
        <p:spPr/>
        <p:txBody>
          <a:bodyPr>
            <a:normAutofit/>
          </a:bodyPr>
          <a:lstStyle/>
          <a:p>
            <a:pPr algn="ctr"/>
            <a:r>
              <a:rPr lang="ar-DZ" sz="6000" b="1" dirty="0">
                <a:solidFill>
                  <a:schemeClr val="bg1"/>
                </a:solidFill>
                <a:latin typeface="Times New Roman" pitchFamily="18" charset="0"/>
                <a:cs typeface="Times New Roman" pitchFamily="18" charset="0"/>
              </a:rPr>
              <a:t>معجم جمهرة اللغة لابن دريد</a:t>
            </a:r>
            <a:endParaRPr lang="fr-FR" sz="6000" b="1" dirty="0">
              <a:solidFill>
                <a:schemeClr val="bg1"/>
              </a:solidFill>
              <a:latin typeface="Times New Roman" pitchFamily="18" charset="0"/>
              <a:cs typeface="Times New Roman" pitchFamily="18" charset="0"/>
            </a:endParaRPr>
          </a:p>
          <a:p>
            <a:pPr algn="ctr"/>
            <a:endParaRPr lang="fr-FR" sz="6000" dirty="0"/>
          </a:p>
          <a:p>
            <a:pPr algn="ctr"/>
            <a:endParaRPr lang="fr-FR" sz="6000" dirty="0"/>
          </a:p>
          <a:p>
            <a:pPr algn="ctr"/>
            <a:endParaRPr lang="fr-FR"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1357298"/>
            <a:ext cx="8786874" cy="5539978"/>
          </a:xfrm>
          <a:prstGeom prst="rect">
            <a:avLst/>
          </a:prstGeom>
          <a:noFill/>
        </p:spPr>
        <p:txBody>
          <a:bodyPr wrap="square" rtlCol="0">
            <a:spAutoFit/>
          </a:bodyPr>
          <a:lstStyle/>
          <a:p>
            <a:pPr algn="r" rtl="1">
              <a:lnSpc>
                <a:spcPct val="150000"/>
              </a:lnSpc>
            </a:pPr>
            <a:r>
              <a:rPr lang="ar-DZ" sz="1400" b="1" dirty="0">
                <a:latin typeface="Simplified Arabic" panose="02020603050405020304" pitchFamily="18" charset="-78"/>
                <a:cs typeface="Simplified Arabic" panose="02020603050405020304" pitchFamily="18" charset="-78"/>
              </a:rPr>
              <a:t>أمثلة:</a:t>
            </a:r>
          </a:p>
          <a:p>
            <a:pPr algn="r" rtl="1">
              <a:lnSpc>
                <a:spcPct val="150000"/>
              </a:lnSpc>
            </a:pPr>
            <a:r>
              <a:rPr lang="ar-DZ" sz="1400" b="1" dirty="0">
                <a:latin typeface="Simplified Arabic" panose="02020603050405020304" pitchFamily="18" charset="-78"/>
                <a:cs typeface="Simplified Arabic" panose="02020603050405020304" pitchFamily="18" charset="-78"/>
              </a:rPr>
              <a:t>في باب الثنائي الصحيح في باب </a:t>
            </a:r>
            <a:r>
              <a:rPr lang="ar-DZ" sz="1400" b="1" dirty="0" err="1">
                <a:latin typeface="Simplified Arabic" panose="02020603050405020304" pitchFamily="18" charset="-78"/>
                <a:cs typeface="Simplified Arabic" panose="02020603050405020304" pitchFamily="18" charset="-78"/>
              </a:rPr>
              <a:t>الالف</a:t>
            </a:r>
            <a:r>
              <a:rPr lang="ar-DZ" sz="1400" b="1" dirty="0">
                <a:latin typeface="Simplified Arabic" panose="02020603050405020304" pitchFamily="18" charset="-78"/>
                <a:cs typeface="Simplified Arabic" panose="02020603050405020304" pitchFamily="18" charset="-78"/>
              </a:rPr>
              <a:t> نجد مثلا:</a:t>
            </a:r>
          </a:p>
          <a:p>
            <a:pPr algn="r" rtl="1">
              <a:lnSpc>
                <a:spcPct val="150000"/>
              </a:lnSpc>
            </a:pPr>
            <a:r>
              <a:rPr lang="ar-DZ" sz="1400" b="1" dirty="0">
                <a:latin typeface="Simplified Arabic" panose="02020603050405020304" pitchFamily="18" charset="-78"/>
                <a:cs typeface="Simplified Arabic" panose="02020603050405020304" pitchFamily="18" charset="-78"/>
              </a:rPr>
              <a:t>أ-ب-</a:t>
            </a:r>
            <a:r>
              <a:rPr lang="ar-DZ" sz="1400" b="1" dirty="0" err="1">
                <a:latin typeface="Simplified Arabic" panose="02020603050405020304" pitchFamily="18" charset="-78"/>
                <a:cs typeface="Simplified Arabic" panose="02020603050405020304" pitchFamily="18" charset="-78"/>
              </a:rPr>
              <a:t>ب</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اب</a:t>
            </a:r>
            <a:r>
              <a:rPr lang="ar-DZ" sz="1400" b="1" dirty="0">
                <a:latin typeface="Simplified Arabic" panose="02020603050405020304" pitchFamily="18" charset="-78"/>
                <a:cs typeface="Simplified Arabic" panose="02020603050405020304" pitchFamily="18" charset="-78"/>
              </a:rPr>
              <a:t> و </a:t>
            </a:r>
            <a:r>
              <a:rPr lang="ar-DZ" sz="1400" b="1" dirty="0" err="1">
                <a:latin typeface="Simplified Arabic" panose="02020603050405020304" pitchFamily="18" charset="-78"/>
                <a:cs typeface="Simplified Arabic" panose="02020603050405020304" pitchFamily="18" charset="-78"/>
              </a:rPr>
              <a:t>الاب</a:t>
            </a:r>
            <a:r>
              <a:rPr lang="ar-DZ" sz="1400" b="1" dirty="0">
                <a:latin typeface="Simplified Arabic" panose="02020603050405020304" pitchFamily="18" charset="-78"/>
                <a:cs typeface="Simplified Arabic" panose="02020603050405020304" pitchFamily="18" charset="-78"/>
              </a:rPr>
              <a:t>: المرعى، قال الله عز </a:t>
            </a:r>
            <a:r>
              <a:rPr lang="ar-DZ" sz="1400" b="1" dirty="0" err="1">
                <a:latin typeface="Simplified Arabic" panose="02020603050405020304" pitchFamily="18" charset="-78"/>
                <a:cs typeface="Simplified Arabic" panose="02020603050405020304" pitchFamily="18" charset="-78"/>
              </a:rPr>
              <a:t>و</a:t>
            </a:r>
            <a:r>
              <a:rPr lang="ar-DZ" sz="1400" b="1" dirty="0">
                <a:latin typeface="Simplified Arabic" panose="02020603050405020304" pitchFamily="18" charset="-78"/>
                <a:cs typeface="Simplified Arabic" panose="02020603050405020304" pitchFamily="18" charset="-78"/>
              </a:rPr>
              <a:t> جل: (وفاكهة </a:t>
            </a:r>
            <a:r>
              <a:rPr lang="ar-DZ" sz="1400" b="1" dirty="0" err="1">
                <a:latin typeface="Simplified Arabic" panose="02020603050405020304" pitchFamily="18" charset="-78"/>
                <a:cs typeface="Simplified Arabic" panose="02020603050405020304" pitchFamily="18" charset="-78"/>
              </a:rPr>
              <a:t>وابا</a:t>
            </a:r>
            <a:r>
              <a:rPr lang="ar-DZ" sz="1400" b="1" dirty="0">
                <a:latin typeface="Simplified Arabic" panose="02020603050405020304" pitchFamily="18" charset="-78"/>
                <a:cs typeface="Simplified Arabic" panose="02020603050405020304" pitchFamily="18" charset="-78"/>
              </a:rPr>
              <a:t>). قال الشاعر:</a:t>
            </a:r>
          </a:p>
          <a:p>
            <a:pPr algn="r" rtl="1">
              <a:lnSpc>
                <a:spcPct val="150000"/>
              </a:lnSpc>
            </a:pPr>
            <a:r>
              <a:rPr lang="ar-DZ" sz="1400" b="1" dirty="0">
                <a:latin typeface="Simplified Arabic" panose="02020603050405020304" pitchFamily="18" charset="-78"/>
                <a:cs typeface="Simplified Arabic" panose="02020603050405020304" pitchFamily="18" charset="-78"/>
              </a:rPr>
              <a:t>جذمنا قيس </a:t>
            </a:r>
            <a:r>
              <a:rPr lang="ar-DZ" sz="1400" b="1" dirty="0" err="1">
                <a:latin typeface="Simplified Arabic" panose="02020603050405020304" pitchFamily="18" charset="-78"/>
                <a:cs typeface="Simplified Arabic" panose="02020603050405020304" pitchFamily="18" charset="-78"/>
              </a:rPr>
              <a:t>و</a:t>
            </a:r>
            <a:r>
              <a:rPr lang="ar-DZ" sz="1400" b="1" dirty="0">
                <a:latin typeface="Simplified Arabic" panose="02020603050405020304" pitchFamily="18" charset="-78"/>
                <a:cs typeface="Simplified Arabic" panose="02020603050405020304" pitchFamily="18" charset="-78"/>
              </a:rPr>
              <a:t> نجد دارنا                ولنا الأب </a:t>
            </a:r>
            <a:r>
              <a:rPr lang="ar-DZ" sz="1400" b="1" dirty="0" err="1">
                <a:latin typeface="Simplified Arabic" panose="02020603050405020304" pitchFamily="18" charset="-78"/>
                <a:cs typeface="Simplified Arabic" panose="02020603050405020304" pitchFamily="18" charset="-78"/>
              </a:rPr>
              <a:t>بها</a:t>
            </a:r>
            <a:r>
              <a:rPr lang="ar-DZ" sz="1400" b="1" dirty="0">
                <a:latin typeface="Simplified Arabic" panose="02020603050405020304" pitchFamily="18" charset="-78"/>
                <a:cs typeface="Simplified Arabic" panose="02020603050405020304" pitchFamily="18" charset="-78"/>
              </a:rPr>
              <a:t> و </a:t>
            </a:r>
            <a:r>
              <a:rPr lang="ar-DZ" sz="1400" b="1" dirty="0" err="1">
                <a:latin typeface="Simplified Arabic" panose="02020603050405020304" pitchFamily="18" charset="-78"/>
                <a:cs typeface="Simplified Arabic" panose="02020603050405020304" pitchFamily="18" charset="-78"/>
              </a:rPr>
              <a:t>المكرع</a:t>
            </a:r>
            <a:endParaRPr lang="ar-DZ" sz="1400" b="1" dirty="0">
              <a:latin typeface="Simplified Arabic" panose="02020603050405020304" pitchFamily="18" charset="-78"/>
              <a:cs typeface="Simplified Arabic" panose="02020603050405020304" pitchFamily="18" charset="-78"/>
            </a:endParaRPr>
          </a:p>
          <a:p>
            <a:pPr algn="r" rtl="1">
              <a:lnSpc>
                <a:spcPct val="150000"/>
              </a:lnSpc>
            </a:pPr>
            <a:r>
              <a:rPr lang="ar-DZ" sz="1400" b="1" dirty="0" err="1">
                <a:latin typeface="Simplified Arabic" panose="02020603050405020304" pitchFamily="18" charset="-78"/>
                <a:cs typeface="Simplified Arabic" panose="02020603050405020304" pitchFamily="18" charset="-78"/>
              </a:rPr>
              <a:t>والمكرع</a:t>
            </a:r>
            <a:r>
              <a:rPr lang="ar-DZ" sz="1400" b="1" dirty="0">
                <a:latin typeface="Simplified Arabic" panose="02020603050405020304" pitchFamily="18" charset="-78"/>
                <a:cs typeface="Simplified Arabic" panose="02020603050405020304" pitchFamily="18" charset="-78"/>
              </a:rPr>
              <a:t>: الذي </a:t>
            </a:r>
            <a:r>
              <a:rPr lang="ar-DZ" sz="1400" b="1" dirty="0" err="1">
                <a:latin typeface="Simplified Arabic" panose="02020603050405020304" pitchFamily="18" charset="-78"/>
                <a:cs typeface="Simplified Arabic" panose="02020603050405020304" pitchFamily="18" charset="-78"/>
              </a:rPr>
              <a:t>تكرع</a:t>
            </a:r>
            <a:r>
              <a:rPr lang="ar-DZ" sz="1400" b="1" dirty="0">
                <a:latin typeface="Simplified Arabic" panose="02020603050405020304" pitchFamily="18" charset="-78"/>
                <a:cs typeface="Simplified Arabic" panose="02020603050405020304" pitchFamily="18" charset="-78"/>
              </a:rPr>
              <a:t> فيه الماشية مثل ماء السماء، يقال: </a:t>
            </a:r>
            <a:r>
              <a:rPr lang="ar-DZ" sz="1400" b="1" dirty="0" err="1">
                <a:latin typeface="Simplified Arabic" panose="02020603050405020304" pitchFamily="18" charset="-78"/>
                <a:cs typeface="Simplified Arabic" panose="02020603050405020304" pitchFamily="18" charset="-78"/>
              </a:rPr>
              <a:t>كرع</a:t>
            </a:r>
            <a:r>
              <a:rPr lang="ar-DZ" sz="1400" b="1" dirty="0">
                <a:latin typeface="Simplified Arabic" panose="02020603050405020304" pitchFamily="18" charset="-78"/>
                <a:cs typeface="Simplified Arabic" panose="02020603050405020304" pitchFamily="18" charset="-78"/>
              </a:rPr>
              <a:t> في الماء، إذا غابت فيه </a:t>
            </a:r>
            <a:r>
              <a:rPr lang="ar-DZ" sz="1400" b="1" dirty="0" err="1">
                <a:latin typeface="Simplified Arabic" panose="02020603050405020304" pitchFamily="18" charset="-78"/>
                <a:cs typeface="Simplified Arabic" panose="02020603050405020304" pitchFamily="18" charset="-78"/>
              </a:rPr>
              <a:t>اكارعه</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و</a:t>
            </a:r>
            <a:r>
              <a:rPr lang="ar-DZ" sz="1400" b="1" dirty="0">
                <a:latin typeface="Simplified Arabic" panose="02020603050405020304" pitchFamily="18" charset="-78"/>
                <a:cs typeface="Simplified Arabic" panose="02020603050405020304" pitchFamily="18" charset="-78"/>
              </a:rPr>
              <a:t> كذالك نخل كوارع،</a:t>
            </a:r>
            <a:r>
              <a:rPr lang="ar-DZ" sz="1400" b="1" dirty="0" err="1">
                <a:latin typeface="Simplified Arabic" panose="02020603050405020304" pitchFamily="18" charset="-78"/>
                <a:cs typeface="Simplified Arabic" panose="02020603050405020304" pitchFamily="18" charset="-78"/>
              </a:rPr>
              <a:t>اذا</a:t>
            </a:r>
            <a:r>
              <a:rPr lang="ar-DZ" sz="1400" b="1" dirty="0">
                <a:latin typeface="Simplified Arabic" panose="02020603050405020304" pitchFamily="18" charset="-78"/>
                <a:cs typeface="Simplified Arabic" panose="02020603050405020304" pitchFamily="18" charset="-78"/>
              </a:rPr>
              <a:t> كانت أصولها في الماء.</a:t>
            </a:r>
            <a:r>
              <a:rPr lang="ar-DZ" sz="1400" b="1" dirty="0" err="1">
                <a:latin typeface="Simplified Arabic" panose="02020603050405020304" pitchFamily="18" charset="-78"/>
                <a:cs typeface="Simplified Arabic" panose="02020603050405020304" pitchFamily="18" charset="-78"/>
              </a:rPr>
              <a:t>واب</a:t>
            </a:r>
            <a:r>
              <a:rPr lang="ar-DZ" sz="1400" b="1" dirty="0">
                <a:latin typeface="Simplified Arabic" panose="02020603050405020304" pitchFamily="18" charset="-78"/>
                <a:cs typeface="Simplified Arabic" panose="02020603050405020304" pitchFamily="18" charset="-78"/>
              </a:rPr>
              <a:t> أبا للشيء، إذا تهيأ له أو هم </a:t>
            </a:r>
            <a:r>
              <a:rPr lang="ar-DZ" sz="1400" b="1" dirty="0" err="1">
                <a:latin typeface="Simplified Arabic" panose="02020603050405020304" pitchFamily="18" charset="-78"/>
                <a:cs typeface="Simplified Arabic" panose="02020603050405020304" pitchFamily="18" charset="-78"/>
              </a:rPr>
              <a:t>به</a:t>
            </a:r>
            <a:r>
              <a:rPr lang="ar-DZ" sz="1400" b="1" dirty="0">
                <a:latin typeface="Simplified Arabic" panose="02020603050405020304" pitchFamily="18" charset="-78"/>
                <a:cs typeface="Simplified Arabic" panose="02020603050405020304" pitchFamily="18" charset="-78"/>
              </a:rPr>
              <a:t>، قال الأعشى:</a:t>
            </a:r>
          </a:p>
          <a:p>
            <a:pPr algn="r" rtl="1">
              <a:lnSpc>
                <a:spcPct val="150000"/>
              </a:lnSpc>
            </a:pPr>
            <a:r>
              <a:rPr lang="ar-DZ" sz="1400" b="1" dirty="0">
                <a:latin typeface="Simplified Arabic" panose="02020603050405020304" pitchFamily="18" charset="-78"/>
                <a:cs typeface="Simplified Arabic" panose="02020603050405020304" pitchFamily="18" charset="-78"/>
              </a:rPr>
              <a:t>صرمت </a:t>
            </a:r>
            <a:r>
              <a:rPr lang="ar-DZ" sz="1400" b="1" dirty="0" err="1">
                <a:latin typeface="Simplified Arabic" panose="02020603050405020304" pitchFamily="18" charset="-78"/>
                <a:cs typeface="Simplified Arabic" panose="02020603050405020304" pitchFamily="18" charset="-78"/>
              </a:rPr>
              <a:t>و</a:t>
            </a:r>
            <a:r>
              <a:rPr lang="ar-DZ" sz="1400" b="1" dirty="0">
                <a:latin typeface="Simplified Arabic" panose="02020603050405020304" pitchFamily="18" charset="-78"/>
                <a:cs typeface="Simplified Arabic" panose="02020603050405020304" pitchFamily="18" charset="-78"/>
              </a:rPr>
              <a:t> لم </a:t>
            </a:r>
            <a:r>
              <a:rPr lang="ar-DZ" sz="1400" b="1" dirty="0" err="1">
                <a:latin typeface="Simplified Arabic" panose="02020603050405020304" pitchFamily="18" charset="-78"/>
                <a:cs typeface="Simplified Arabic" panose="02020603050405020304" pitchFamily="18" charset="-78"/>
              </a:rPr>
              <a:t>اصرمكم</a:t>
            </a:r>
            <a:r>
              <a:rPr lang="ar-DZ" sz="1400" b="1" dirty="0">
                <a:latin typeface="Simplified Arabic" panose="02020603050405020304" pitchFamily="18" charset="-78"/>
                <a:cs typeface="Simplified Arabic" panose="02020603050405020304" pitchFamily="18" charset="-78"/>
              </a:rPr>
              <a:t> و كصارم               أخ قد </a:t>
            </a:r>
            <a:r>
              <a:rPr lang="ar-DZ" sz="1400" b="1" dirty="0" err="1">
                <a:latin typeface="Simplified Arabic" panose="02020603050405020304" pitchFamily="18" charset="-78"/>
                <a:cs typeface="Simplified Arabic" panose="02020603050405020304" pitchFamily="18" charset="-78"/>
              </a:rPr>
              <a:t>طوى</a:t>
            </a:r>
            <a:r>
              <a:rPr lang="ar-DZ" sz="1400" b="1" dirty="0">
                <a:latin typeface="Simplified Arabic" panose="02020603050405020304" pitchFamily="18" charset="-78"/>
                <a:cs typeface="Simplified Arabic" panose="02020603050405020304" pitchFamily="18" charset="-78"/>
              </a:rPr>
              <a:t> كشحا </a:t>
            </a:r>
            <a:r>
              <a:rPr lang="ar-DZ" sz="1400" b="1" dirty="0" err="1">
                <a:latin typeface="Simplified Arabic" panose="02020603050405020304" pitchFamily="18" charset="-78"/>
                <a:cs typeface="Simplified Arabic" panose="02020603050405020304" pitchFamily="18" charset="-78"/>
              </a:rPr>
              <a:t>و</a:t>
            </a:r>
            <a:r>
              <a:rPr lang="ar-DZ" sz="1400" b="1" dirty="0">
                <a:latin typeface="Simplified Arabic" panose="02020603050405020304" pitchFamily="18" charset="-78"/>
                <a:cs typeface="Simplified Arabic" panose="02020603050405020304" pitchFamily="18" charset="-78"/>
              </a:rPr>
              <a:t> أب ليذهبا</a:t>
            </a:r>
          </a:p>
          <a:p>
            <a:pPr algn="r" rtl="1">
              <a:lnSpc>
                <a:spcPct val="150000"/>
              </a:lnSpc>
            </a:pPr>
            <a:r>
              <a:rPr lang="ar-DZ" sz="1400" b="1" dirty="0">
                <a:latin typeface="Simplified Arabic" panose="02020603050405020304" pitchFamily="18" charset="-78"/>
                <a:cs typeface="Simplified Arabic" panose="02020603050405020304" pitchFamily="18" charset="-78"/>
              </a:rPr>
              <a:t>و الأب:النزاع إلى الوطن قال هشام بن عقبة اخو ذي الرمة:</a:t>
            </a:r>
          </a:p>
          <a:p>
            <a:pPr algn="r" rtl="1">
              <a:lnSpc>
                <a:spcPct val="150000"/>
              </a:lnSpc>
            </a:pPr>
            <a:r>
              <a:rPr lang="ar-DZ" sz="1400" b="1" dirty="0">
                <a:latin typeface="Simplified Arabic" panose="02020603050405020304" pitchFamily="18" charset="-78"/>
                <a:cs typeface="Simplified Arabic" panose="02020603050405020304" pitchFamily="18" charset="-78"/>
              </a:rPr>
              <a:t>وأب ذو المحضر البادي </a:t>
            </a:r>
            <a:r>
              <a:rPr lang="ar-DZ" sz="1400" b="1" dirty="0" err="1">
                <a:latin typeface="Simplified Arabic" panose="02020603050405020304" pitchFamily="18" charset="-78"/>
                <a:cs typeface="Simplified Arabic" panose="02020603050405020304" pitchFamily="18" charset="-78"/>
              </a:rPr>
              <a:t>ابابته</a:t>
            </a:r>
            <a:r>
              <a:rPr lang="ar-DZ" sz="1400" b="1" dirty="0">
                <a:latin typeface="Simplified Arabic" panose="02020603050405020304" pitchFamily="18" charset="-78"/>
                <a:cs typeface="Simplified Arabic" panose="02020603050405020304" pitchFamily="18" charset="-78"/>
              </a:rPr>
              <a:t>                    وقوضت نية </a:t>
            </a:r>
            <a:r>
              <a:rPr lang="ar-DZ" sz="1400" b="1" dirty="0" err="1">
                <a:latin typeface="Simplified Arabic" panose="02020603050405020304" pitchFamily="18" charset="-78"/>
                <a:cs typeface="Simplified Arabic" panose="02020603050405020304" pitchFamily="18" charset="-78"/>
              </a:rPr>
              <a:t>اطناب</a:t>
            </a:r>
            <a:r>
              <a:rPr lang="ar-DZ" sz="1400" b="1" dirty="0">
                <a:latin typeface="Simplified Arabic" panose="02020603050405020304" pitchFamily="18" charset="-78"/>
                <a:cs typeface="Simplified Arabic" panose="02020603050405020304" pitchFamily="18" charset="-78"/>
              </a:rPr>
              <a:t> تخييم</a:t>
            </a:r>
          </a:p>
          <a:p>
            <a:pPr algn="r" rtl="1">
              <a:lnSpc>
                <a:spcPct val="150000"/>
              </a:lnSpc>
            </a:pPr>
            <a:r>
              <a:rPr lang="ar-DZ" sz="1400" b="1" dirty="0">
                <a:latin typeface="Simplified Arabic" panose="02020603050405020304" pitchFamily="18" charset="-78"/>
                <a:cs typeface="Simplified Arabic" panose="02020603050405020304" pitchFamily="18" charset="-78"/>
              </a:rPr>
              <a:t>أ-ف-</a:t>
            </a:r>
            <a:r>
              <a:rPr lang="ar-DZ" sz="1400" b="1" dirty="0" err="1">
                <a:latin typeface="Simplified Arabic" panose="02020603050405020304" pitchFamily="18" charset="-78"/>
                <a:cs typeface="Simplified Arabic" panose="02020603050405020304" pitchFamily="18" charset="-78"/>
              </a:rPr>
              <a:t>ف</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اف</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يئف</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افا</a:t>
            </a:r>
            <a:r>
              <a:rPr lang="ar-DZ" sz="1400" b="1" dirty="0">
                <a:latin typeface="Simplified Arabic" panose="02020603050405020304" pitchFamily="18" charset="-78"/>
                <a:cs typeface="Simplified Arabic" panose="02020603050405020304" pitchFamily="18" charset="-78"/>
              </a:rPr>
              <a:t>،و قالوا </a:t>
            </a:r>
            <a:r>
              <a:rPr lang="ar-DZ" sz="1400" b="1" dirty="0" err="1">
                <a:latin typeface="Simplified Arabic" panose="02020603050405020304" pitchFamily="18" charset="-78"/>
                <a:cs typeface="Simplified Arabic" panose="02020603050405020304" pitchFamily="18" charset="-78"/>
              </a:rPr>
              <a:t>يؤف</a:t>
            </a:r>
            <a:r>
              <a:rPr lang="ar-DZ" sz="1400" b="1" dirty="0">
                <a:latin typeface="Simplified Arabic" panose="02020603050405020304" pitchFamily="18" charset="-78"/>
                <a:cs typeface="Simplified Arabic" panose="02020603050405020304" pitchFamily="18" charset="-78"/>
              </a:rPr>
              <a:t> أيضا، إذا تأفف من كرب أو ضجر. و يقال: رجل </a:t>
            </a:r>
            <a:r>
              <a:rPr lang="ar-DZ" sz="1400" b="1" dirty="0" err="1">
                <a:latin typeface="Simplified Arabic" panose="02020603050405020304" pitchFamily="18" charset="-78"/>
                <a:cs typeface="Simplified Arabic" panose="02020603050405020304" pitchFamily="18" charset="-78"/>
              </a:rPr>
              <a:t>افاف</a:t>
            </a:r>
            <a:r>
              <a:rPr lang="ar-DZ" sz="1400" b="1" dirty="0">
                <a:latin typeface="Simplified Arabic" panose="02020603050405020304" pitchFamily="18" charset="-78"/>
                <a:cs typeface="Simplified Arabic" panose="02020603050405020304" pitchFamily="18" charset="-78"/>
              </a:rPr>
              <a:t>: كثير التأفف. و في التنزيل:(فلا تقل لهما </a:t>
            </a:r>
            <a:r>
              <a:rPr lang="ar-DZ" sz="1400" b="1" dirty="0" err="1">
                <a:latin typeface="Simplified Arabic" panose="02020603050405020304" pitchFamily="18" charset="-78"/>
                <a:cs typeface="Simplified Arabic" panose="02020603050405020304" pitchFamily="18" charset="-78"/>
              </a:rPr>
              <a:t>اف</a:t>
            </a:r>
            <a:r>
              <a:rPr lang="ar-DZ" sz="1400" b="1" dirty="0">
                <a:latin typeface="Simplified Arabic" panose="02020603050405020304" pitchFamily="18" charset="-78"/>
                <a:cs typeface="Simplified Arabic" panose="02020603050405020304" pitchFamily="18" charset="-78"/>
              </a:rPr>
              <a:t>). و يقال: </a:t>
            </a:r>
            <a:r>
              <a:rPr lang="ar-DZ" sz="1400" b="1" dirty="0" err="1">
                <a:latin typeface="Simplified Arabic" panose="02020603050405020304" pitchFamily="18" charset="-78"/>
                <a:cs typeface="Simplified Arabic" panose="02020603050405020304" pitchFamily="18" charset="-78"/>
              </a:rPr>
              <a:t>اتانا</a:t>
            </a:r>
            <a:r>
              <a:rPr lang="ar-DZ" sz="1400" b="1" dirty="0">
                <a:latin typeface="Simplified Arabic" panose="02020603050405020304" pitchFamily="18" charset="-78"/>
                <a:cs typeface="Simplified Arabic" panose="02020603050405020304" pitchFamily="18" charset="-78"/>
              </a:rPr>
              <a:t> على </a:t>
            </a:r>
            <a:r>
              <a:rPr lang="ar-DZ" sz="1400" b="1" dirty="0" err="1">
                <a:latin typeface="Simplified Arabic" panose="02020603050405020304" pitchFamily="18" charset="-78"/>
                <a:cs typeface="Simplified Arabic" panose="02020603050405020304" pitchFamily="18" charset="-78"/>
              </a:rPr>
              <a:t>اف</a:t>
            </a:r>
            <a:r>
              <a:rPr lang="ar-DZ" sz="1400" b="1" dirty="0">
                <a:latin typeface="Simplified Arabic" panose="02020603050405020304" pitchFamily="18" charset="-78"/>
                <a:cs typeface="Simplified Arabic" panose="02020603050405020304" pitchFamily="18" charset="-78"/>
              </a:rPr>
              <a:t> ذلك </a:t>
            </a:r>
            <a:r>
              <a:rPr lang="ar-DZ" sz="1400" b="1" dirty="0" err="1">
                <a:latin typeface="Simplified Arabic" panose="02020603050405020304" pitchFamily="18" charset="-78"/>
                <a:cs typeface="Simplified Arabic" panose="02020603050405020304" pitchFamily="18" charset="-78"/>
              </a:rPr>
              <a:t>و</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اففه</a:t>
            </a:r>
            <a:r>
              <a:rPr lang="ar-DZ" sz="1400" b="1" dirty="0">
                <a:latin typeface="Simplified Arabic" panose="02020603050405020304" pitchFamily="18" charset="-78"/>
                <a:cs typeface="Simplified Arabic" panose="02020603050405020304" pitchFamily="18" charset="-78"/>
              </a:rPr>
              <a:t> و </a:t>
            </a:r>
            <a:r>
              <a:rPr lang="ar-DZ" sz="1400" b="1" dirty="0" err="1">
                <a:latin typeface="Simplified Arabic" panose="02020603050405020304" pitchFamily="18" charset="-78"/>
                <a:cs typeface="Simplified Arabic" panose="02020603050405020304" pitchFamily="18" charset="-78"/>
              </a:rPr>
              <a:t>افانه</a:t>
            </a:r>
            <a:r>
              <a:rPr lang="ar-DZ" sz="1400" b="1" dirty="0">
                <a:latin typeface="Simplified Arabic" panose="02020603050405020304" pitchFamily="18" charset="-78"/>
                <a:cs typeface="Simplified Arabic" panose="02020603050405020304" pitchFamily="18" charset="-78"/>
              </a:rPr>
              <a:t>، أي </a:t>
            </a:r>
            <a:r>
              <a:rPr lang="ar-DZ" sz="1400" b="1" dirty="0" err="1">
                <a:latin typeface="Simplified Arabic" panose="02020603050405020304" pitchFamily="18" charset="-78"/>
                <a:cs typeface="Simplified Arabic" panose="02020603050405020304" pitchFamily="18" charset="-78"/>
              </a:rPr>
              <a:t>ابانه</a:t>
            </a:r>
            <a:r>
              <a:rPr lang="ar-DZ" sz="1400" b="1" dirty="0">
                <a:latin typeface="Simplified Arabic" panose="02020603050405020304" pitchFamily="18" charset="-78"/>
                <a:cs typeface="Simplified Arabic" panose="02020603050405020304" pitchFamily="18" charset="-78"/>
              </a:rPr>
              <a:t>. و تقول: </a:t>
            </a:r>
            <a:r>
              <a:rPr lang="ar-DZ" sz="1400" b="1" dirty="0" err="1">
                <a:latin typeface="Simplified Arabic" panose="02020603050405020304" pitchFamily="18" charset="-78"/>
                <a:cs typeface="Simplified Arabic" panose="02020603050405020304" pitchFamily="18" charset="-78"/>
              </a:rPr>
              <a:t>اف</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لك</a:t>
            </a:r>
            <a:r>
              <a:rPr lang="ar-DZ" sz="1400" b="1" dirty="0">
                <a:latin typeface="Simplified Arabic" panose="02020603050405020304" pitchFamily="18" charset="-78"/>
                <a:cs typeface="Simplified Arabic" panose="02020603050405020304" pitchFamily="18" charset="-78"/>
              </a:rPr>
              <a:t> يا رجل، </a:t>
            </a:r>
            <a:r>
              <a:rPr lang="ar-DZ" sz="1400" b="1" dirty="0" err="1">
                <a:latin typeface="Simplified Arabic" panose="02020603050405020304" pitchFamily="18" charset="-78"/>
                <a:cs typeface="Simplified Arabic" panose="02020603050405020304" pitchFamily="18" charset="-78"/>
              </a:rPr>
              <a:t>اذا</a:t>
            </a:r>
            <a:r>
              <a:rPr lang="ar-DZ" sz="1400" b="1" dirty="0">
                <a:latin typeface="Simplified Arabic" panose="02020603050405020304" pitchFamily="18" charset="-78"/>
                <a:cs typeface="Simplified Arabic" panose="02020603050405020304" pitchFamily="18" charset="-78"/>
              </a:rPr>
              <a:t> تضجرت منه. و ذكر </a:t>
            </a:r>
            <a:r>
              <a:rPr lang="ar-DZ" sz="1400" b="1" dirty="0" err="1">
                <a:latin typeface="Simplified Arabic" panose="02020603050405020304" pitchFamily="18" charset="-78"/>
                <a:cs typeface="Simplified Arabic" panose="02020603050405020304" pitchFamily="18" charset="-78"/>
              </a:rPr>
              <a:t>ابو</a:t>
            </a:r>
            <a:r>
              <a:rPr lang="ar-DZ" sz="1400" b="1" dirty="0">
                <a:latin typeface="Simplified Arabic" panose="02020603050405020304" pitchFamily="18" charset="-78"/>
                <a:cs typeface="Simplified Arabic" panose="02020603050405020304" pitchFamily="18" charset="-78"/>
              </a:rPr>
              <a:t> زيد </a:t>
            </a:r>
            <a:r>
              <a:rPr lang="ar-DZ" sz="1400" b="1" dirty="0" err="1">
                <a:latin typeface="Simplified Arabic" panose="02020603050405020304" pitchFamily="18" charset="-78"/>
                <a:cs typeface="Simplified Arabic" panose="02020603050405020304" pitchFamily="18" charset="-78"/>
              </a:rPr>
              <a:t>ان</a:t>
            </a:r>
            <a:r>
              <a:rPr lang="ar-DZ" sz="1400" b="1" dirty="0">
                <a:latin typeface="Simplified Arabic" panose="02020603050405020304" pitchFamily="18" charset="-78"/>
                <a:cs typeface="Simplified Arabic" panose="02020603050405020304" pitchFamily="18" charset="-78"/>
              </a:rPr>
              <a:t> قولهم: </a:t>
            </a:r>
            <a:r>
              <a:rPr lang="ar-DZ" sz="1400" b="1" dirty="0" err="1">
                <a:latin typeface="Simplified Arabic" panose="02020603050405020304" pitchFamily="18" charset="-78"/>
                <a:cs typeface="Simplified Arabic" panose="02020603050405020304" pitchFamily="18" charset="-78"/>
              </a:rPr>
              <a:t>اف</a:t>
            </a:r>
            <a:r>
              <a:rPr lang="ar-DZ" sz="1400" b="1" dirty="0">
                <a:latin typeface="Simplified Arabic" panose="02020603050405020304" pitchFamily="18" charset="-78"/>
                <a:cs typeface="Simplified Arabic" panose="02020603050405020304" pitchFamily="18" charset="-78"/>
              </a:rPr>
              <a:t> و تف، قال: </a:t>
            </a:r>
            <a:r>
              <a:rPr lang="ar-DZ" sz="1400" b="1" dirty="0" err="1">
                <a:latin typeface="Simplified Arabic" panose="02020603050405020304" pitchFamily="18" charset="-78"/>
                <a:cs typeface="Simplified Arabic" panose="02020603050405020304" pitchFamily="18" charset="-78"/>
              </a:rPr>
              <a:t>الاف</a:t>
            </a:r>
            <a:r>
              <a:rPr lang="ar-DZ" sz="1400" b="1" dirty="0">
                <a:latin typeface="Simplified Arabic" panose="02020603050405020304" pitchFamily="18" charset="-78"/>
                <a:cs typeface="Simplified Arabic" panose="02020603050405020304" pitchFamily="18" charset="-78"/>
              </a:rPr>
              <a:t>:</a:t>
            </a:r>
            <a:r>
              <a:rPr lang="ar-DZ" sz="1400" b="1" dirty="0" err="1">
                <a:latin typeface="Simplified Arabic" panose="02020603050405020304" pitchFamily="18" charset="-78"/>
                <a:cs typeface="Simplified Arabic" panose="02020603050405020304" pitchFamily="18" charset="-78"/>
              </a:rPr>
              <a:t>الاظفار</a:t>
            </a:r>
            <a:r>
              <a:rPr lang="ar-DZ" sz="1400" b="1" dirty="0">
                <a:latin typeface="Simplified Arabic" panose="02020603050405020304" pitchFamily="18" charset="-78"/>
                <a:cs typeface="Simplified Arabic" panose="02020603050405020304" pitchFamily="18" charset="-78"/>
              </a:rPr>
              <a:t>،والتف: وسخ </a:t>
            </a:r>
            <a:r>
              <a:rPr lang="ar-DZ" sz="1400" b="1" dirty="0" err="1">
                <a:latin typeface="Simplified Arabic" panose="02020603050405020304" pitchFamily="18" charset="-78"/>
                <a:cs typeface="Simplified Arabic" panose="02020603050405020304" pitchFamily="18" charset="-78"/>
              </a:rPr>
              <a:t>الاظفار</a:t>
            </a:r>
            <a:r>
              <a:rPr lang="ar-DZ" sz="1400" b="1" dirty="0">
                <a:latin typeface="Simplified Arabic" panose="02020603050405020304" pitchFamily="18" charset="-78"/>
                <a:cs typeface="Simplified Arabic" panose="02020603050405020304" pitchFamily="18" charset="-78"/>
              </a:rPr>
              <a:t>.</a:t>
            </a:r>
          </a:p>
          <a:p>
            <a:pPr algn="r" rtl="1">
              <a:lnSpc>
                <a:spcPct val="150000"/>
              </a:lnSpc>
            </a:pPr>
            <a:r>
              <a:rPr lang="ar-DZ" sz="1400" b="1" dirty="0">
                <a:latin typeface="Simplified Arabic" panose="02020603050405020304" pitchFamily="18" charset="-78"/>
                <a:cs typeface="Simplified Arabic" panose="02020603050405020304" pitchFamily="18" charset="-78"/>
              </a:rPr>
              <a:t>أ-ت-</a:t>
            </a:r>
            <a:r>
              <a:rPr lang="ar-DZ" sz="1400" b="1" dirty="0" err="1">
                <a:latin typeface="Simplified Arabic" panose="02020603050405020304" pitchFamily="18" charset="-78"/>
                <a:cs typeface="Simplified Arabic" panose="02020603050405020304" pitchFamily="18" charset="-78"/>
              </a:rPr>
              <a:t>ت</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اته</a:t>
            </a:r>
            <a:r>
              <a:rPr lang="ar-DZ" sz="1400" b="1" dirty="0">
                <a:latin typeface="Simplified Arabic" panose="02020603050405020304" pitchFamily="18" charset="-78"/>
                <a:cs typeface="Simplified Arabic" panose="02020603050405020304" pitchFamily="18" charset="-78"/>
              </a:rPr>
              <a:t> يؤته </a:t>
            </a:r>
            <a:r>
              <a:rPr lang="ar-DZ" sz="1400" b="1" dirty="0" err="1">
                <a:latin typeface="Simplified Arabic" panose="02020603050405020304" pitchFamily="18" charset="-78"/>
                <a:cs typeface="Simplified Arabic" panose="02020603050405020304" pitchFamily="18" charset="-78"/>
              </a:rPr>
              <a:t>اتا</a:t>
            </a:r>
            <a:r>
              <a:rPr lang="ar-DZ" sz="1400" b="1" dirty="0">
                <a:latin typeface="Simplified Arabic" panose="02020603050405020304" pitchFamily="18" charset="-78"/>
                <a:cs typeface="Simplified Arabic" panose="02020603050405020304" pitchFamily="18" charset="-78"/>
              </a:rPr>
              <a:t> في بعض اللغات، مثل </a:t>
            </a:r>
            <a:r>
              <a:rPr lang="ar-DZ" sz="1400" b="1" dirty="0" err="1">
                <a:latin typeface="Simplified Arabic" panose="02020603050405020304" pitchFamily="18" charset="-78"/>
                <a:cs typeface="Simplified Arabic" panose="02020603050405020304" pitchFamily="18" charset="-78"/>
              </a:rPr>
              <a:t>غته</a:t>
            </a:r>
            <a:r>
              <a:rPr lang="ar-DZ" sz="1400" b="1" dirty="0">
                <a:latin typeface="Simplified Arabic" panose="02020603050405020304" pitchFamily="18" charset="-78"/>
                <a:cs typeface="Simplified Arabic" panose="02020603050405020304" pitchFamily="18" charset="-78"/>
              </a:rPr>
              <a:t>، إذا </a:t>
            </a:r>
            <a:r>
              <a:rPr lang="ar-DZ" sz="1400" b="1" dirty="0" err="1">
                <a:latin typeface="Simplified Arabic" panose="02020603050405020304" pitchFamily="18" charset="-78"/>
                <a:cs typeface="Simplified Arabic" panose="02020603050405020304" pitchFamily="18" charset="-78"/>
              </a:rPr>
              <a:t>غته</a:t>
            </a:r>
            <a:r>
              <a:rPr lang="ar-DZ" sz="1400" b="1" dirty="0">
                <a:latin typeface="Simplified Arabic" panose="02020603050405020304" pitchFamily="18" charset="-78"/>
                <a:cs typeface="Simplified Arabic" panose="02020603050405020304" pitchFamily="18" charset="-78"/>
              </a:rPr>
              <a:t> بالكلام أو كبته بالحجة.</a:t>
            </a:r>
          </a:p>
          <a:p>
            <a:pPr algn="r" rtl="1">
              <a:lnSpc>
                <a:spcPct val="150000"/>
              </a:lnSpc>
            </a:pPr>
            <a:r>
              <a:rPr lang="ar-DZ" sz="1400" b="1" dirty="0">
                <a:latin typeface="Simplified Arabic" panose="02020603050405020304" pitchFamily="18" charset="-78"/>
                <a:cs typeface="Simplified Arabic" panose="02020603050405020304" pitchFamily="18" charset="-78"/>
              </a:rPr>
              <a:t>في باب الباء: </a:t>
            </a:r>
            <a:r>
              <a:rPr lang="ar-DZ" sz="1400" b="1" dirty="0" err="1">
                <a:latin typeface="Simplified Arabic" panose="02020603050405020304" pitchFamily="18" charset="-78"/>
                <a:cs typeface="Simplified Arabic" panose="02020603050405020304" pitchFamily="18" charset="-78"/>
              </a:rPr>
              <a:t>ب</a:t>
            </a:r>
            <a:r>
              <a:rPr lang="ar-DZ" sz="1400" b="1" dirty="0">
                <a:latin typeface="Simplified Arabic" panose="02020603050405020304" pitchFamily="18" charset="-78"/>
                <a:cs typeface="Simplified Arabic" panose="02020603050405020304" pitchFamily="18" charset="-78"/>
              </a:rPr>
              <a:t>-ث-</a:t>
            </a:r>
            <a:r>
              <a:rPr lang="ar-DZ" sz="1400" b="1" dirty="0" err="1">
                <a:latin typeface="Simplified Arabic" panose="02020603050405020304" pitchFamily="18" charset="-78"/>
                <a:cs typeface="Simplified Arabic" panose="02020603050405020304" pitchFamily="18" charset="-78"/>
              </a:rPr>
              <a:t>ث</a:t>
            </a:r>
            <a:r>
              <a:rPr lang="ar-DZ" sz="1400" b="1" dirty="0">
                <a:latin typeface="Simplified Arabic" panose="02020603050405020304" pitchFamily="18" charset="-78"/>
                <a:cs typeface="Simplified Arabic" panose="02020603050405020304" pitchFamily="18" charset="-78"/>
              </a:rPr>
              <a:t>: بث الخيل يبثها بثا، </a:t>
            </a:r>
            <a:r>
              <a:rPr lang="ar-DZ" sz="1400" b="1" dirty="0" err="1">
                <a:latin typeface="Simplified Arabic" panose="02020603050405020304" pitchFamily="18" charset="-78"/>
                <a:cs typeface="Simplified Arabic" panose="02020603050405020304" pitchFamily="18" charset="-78"/>
              </a:rPr>
              <a:t>اذا</a:t>
            </a:r>
            <a:r>
              <a:rPr lang="ar-DZ" sz="1400" b="1" dirty="0">
                <a:latin typeface="Simplified Arabic" panose="02020603050405020304" pitchFamily="18" charset="-78"/>
                <a:cs typeface="Simplified Arabic" panose="02020603050405020304" pitchFamily="18" charset="-78"/>
              </a:rPr>
              <a:t> فرقها. و كل </a:t>
            </a:r>
            <a:r>
              <a:rPr lang="ar-DZ" sz="1400" b="1" dirty="0" err="1">
                <a:latin typeface="Simplified Arabic" panose="02020603050405020304" pitchFamily="18" charset="-78"/>
                <a:cs typeface="Simplified Arabic" panose="02020603050405020304" pitchFamily="18" charset="-78"/>
              </a:rPr>
              <a:t>شيئ</a:t>
            </a:r>
            <a:r>
              <a:rPr lang="ar-DZ" sz="1400" b="1" dirty="0">
                <a:latin typeface="Simplified Arabic" panose="02020603050405020304" pitchFamily="18" charset="-78"/>
                <a:cs typeface="Simplified Arabic" panose="02020603050405020304" pitchFamily="18" charset="-78"/>
              </a:rPr>
              <a:t> فرقته فقد </a:t>
            </a:r>
            <a:r>
              <a:rPr lang="ar-DZ" sz="1400" b="1" dirty="0" err="1">
                <a:latin typeface="Simplified Arabic" panose="02020603050405020304" pitchFamily="18" charset="-78"/>
                <a:cs typeface="Simplified Arabic" panose="02020603050405020304" pitchFamily="18" charset="-78"/>
              </a:rPr>
              <a:t>بثتته</a:t>
            </a:r>
            <a:r>
              <a:rPr lang="ar-DZ" sz="1400" b="1" dirty="0">
                <a:latin typeface="Simplified Arabic" panose="02020603050405020304" pitchFamily="18" charset="-78"/>
                <a:cs typeface="Simplified Arabic" panose="02020603050405020304" pitchFamily="18" charset="-78"/>
              </a:rPr>
              <a:t>. و أنبث الجراد في </a:t>
            </a:r>
            <a:r>
              <a:rPr lang="ar-DZ" sz="1400" b="1" dirty="0" err="1">
                <a:latin typeface="Simplified Arabic" panose="02020603050405020304" pitchFamily="18" charset="-78"/>
                <a:cs typeface="Simplified Arabic" panose="02020603050405020304" pitchFamily="18" charset="-78"/>
              </a:rPr>
              <a:t>الارض</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اي</a:t>
            </a:r>
            <a:r>
              <a:rPr lang="ar-DZ" sz="1400" b="1" dirty="0">
                <a:latin typeface="Simplified Arabic" panose="02020603050405020304" pitchFamily="18" charset="-78"/>
                <a:cs typeface="Simplified Arabic" panose="02020603050405020304" pitchFamily="18" charset="-78"/>
              </a:rPr>
              <a:t> تفرق. و في التنزيل:(كالفراش المبثوث).و يقال: تمر بث، </a:t>
            </a:r>
            <a:r>
              <a:rPr lang="ar-DZ" sz="1400" b="1" dirty="0" err="1">
                <a:latin typeface="Simplified Arabic" panose="02020603050405020304" pitchFamily="18" charset="-78"/>
                <a:cs typeface="Simplified Arabic" panose="02020603050405020304" pitchFamily="18" charset="-78"/>
              </a:rPr>
              <a:t>اذا</a:t>
            </a:r>
            <a:r>
              <a:rPr lang="ar-DZ" sz="1400" b="1" dirty="0">
                <a:latin typeface="Simplified Arabic" panose="02020603050405020304" pitchFamily="18" charset="-78"/>
                <a:cs typeface="Simplified Arabic" panose="02020603050405020304" pitchFamily="18" charset="-78"/>
              </a:rPr>
              <a:t> لم يجد كنزه </a:t>
            </a:r>
            <a:r>
              <a:rPr lang="ar-DZ" sz="1400" b="1" dirty="0" err="1">
                <a:latin typeface="Simplified Arabic" panose="02020603050405020304" pitchFamily="18" charset="-78"/>
                <a:cs typeface="Simplified Arabic" panose="02020603050405020304" pitchFamily="18" charset="-78"/>
              </a:rPr>
              <a:t>حت</a:t>
            </a:r>
            <a:r>
              <a:rPr lang="ar-DZ" sz="1400" b="1" dirty="0">
                <a:latin typeface="Simplified Arabic" panose="02020603050405020304" pitchFamily="18" charset="-78"/>
                <a:cs typeface="Simplified Arabic" panose="02020603050405020304" pitchFamily="18" charset="-78"/>
              </a:rPr>
              <a:t> يتفرق. و تقول: بثثته سري </a:t>
            </a:r>
            <a:r>
              <a:rPr lang="ar-DZ" sz="1400" b="1" dirty="0" err="1">
                <a:latin typeface="Simplified Arabic" panose="02020603050405020304" pitchFamily="18" charset="-78"/>
                <a:cs typeface="Simplified Arabic" panose="02020603050405020304" pitchFamily="18" charset="-78"/>
              </a:rPr>
              <a:t>و</a:t>
            </a:r>
            <a:r>
              <a:rPr lang="ar-DZ" sz="1400" b="1" dirty="0">
                <a:latin typeface="Simplified Arabic" panose="02020603050405020304" pitchFamily="18" charset="-78"/>
                <a:cs typeface="Simplified Arabic" panose="02020603050405020304" pitchFamily="18" charset="-78"/>
              </a:rPr>
              <a:t> </a:t>
            </a:r>
            <a:r>
              <a:rPr lang="ar-DZ" sz="1400" b="1" dirty="0" err="1">
                <a:latin typeface="Simplified Arabic" panose="02020603050405020304" pitchFamily="18" charset="-78"/>
                <a:cs typeface="Simplified Arabic" panose="02020603050405020304" pitchFamily="18" charset="-78"/>
              </a:rPr>
              <a:t>ابثثته</a:t>
            </a:r>
            <a:r>
              <a:rPr lang="ar-DZ" sz="1400" b="1" dirty="0">
                <a:latin typeface="Simplified Arabic" panose="02020603050405020304" pitchFamily="18" charset="-78"/>
                <a:cs typeface="Simplified Arabic" panose="02020603050405020304" pitchFamily="18" charset="-78"/>
              </a:rPr>
              <a:t> ، إذا أطلعته عليه. و البث: ما يجده الرجل في نفسه من كرب أو غم. و منه قول الله </a:t>
            </a:r>
            <a:r>
              <a:rPr lang="ar-DZ" sz="1400" b="1" dirty="0" err="1">
                <a:latin typeface="Simplified Arabic" panose="02020603050405020304" pitchFamily="18" charset="-78"/>
                <a:cs typeface="Simplified Arabic" panose="02020603050405020304" pitchFamily="18" charset="-78"/>
              </a:rPr>
              <a:t>عزو</a:t>
            </a:r>
            <a:r>
              <a:rPr lang="ar-DZ" sz="1400" b="1" dirty="0">
                <a:latin typeface="Simplified Arabic" panose="02020603050405020304" pitchFamily="18" charset="-78"/>
                <a:cs typeface="Simplified Arabic" panose="02020603050405020304" pitchFamily="18" charset="-78"/>
              </a:rPr>
              <a:t> جل:(إنما أشكو بثي </a:t>
            </a:r>
            <a:r>
              <a:rPr lang="ar-DZ" sz="1400" b="1" dirty="0" err="1">
                <a:latin typeface="Simplified Arabic" panose="02020603050405020304" pitchFamily="18" charset="-78"/>
                <a:cs typeface="Simplified Arabic" panose="02020603050405020304" pitchFamily="18" charset="-78"/>
              </a:rPr>
              <a:t>و</a:t>
            </a:r>
            <a:r>
              <a:rPr lang="ar-DZ" sz="1400" b="1" dirty="0">
                <a:latin typeface="Simplified Arabic" panose="02020603050405020304" pitchFamily="18" charset="-78"/>
                <a:cs typeface="Simplified Arabic" panose="02020603050405020304" pitchFamily="18" charset="-78"/>
              </a:rPr>
              <a:t> حزني إلى الله).</a:t>
            </a:r>
          </a:p>
          <a:p>
            <a:pPr algn="r" rtl="1"/>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714356"/>
            <a:ext cx="8358246" cy="1071562"/>
          </a:xfrm>
        </p:spPr>
        <p:txBody>
          <a:bodyPr>
            <a:normAutofit fontScale="90000"/>
          </a:bodyPr>
          <a:lstStyle/>
          <a:p>
            <a:pPr algn="r" rtl="1"/>
            <a:r>
              <a:rPr lang="ar-SA" sz="2000" b="1" dirty="0">
                <a:latin typeface="Simplified Arabic" panose="02020603050405020304" pitchFamily="18" charset="-78"/>
                <a:cs typeface="Simplified Arabic" panose="02020603050405020304" pitchFamily="18" charset="-78"/>
              </a:rPr>
              <a:t>قيمة معجم «الجمهرة» ومميزاته:</a:t>
            </a:r>
            <a:r>
              <a:rPr lang="ar-DZ" sz="2000" b="1" dirty="0">
                <a:latin typeface="Simplified Arabic" panose="02020603050405020304" pitchFamily="18" charset="-78"/>
                <a:cs typeface="Simplified Arabic" panose="02020603050405020304" pitchFamily="18" charset="-78"/>
              </a:rPr>
              <a:t>                 </a:t>
            </a:r>
            <a:br>
              <a:rPr lang="ar-SA" sz="5400" dirty="0">
                <a:latin typeface="Simplified Arabic" panose="02020603050405020304" pitchFamily="18" charset="-78"/>
                <a:cs typeface="Simplified Arabic" panose="02020603050405020304" pitchFamily="18" charset="-78"/>
              </a:rPr>
            </a:br>
            <a:endParaRPr lang="fr-FR"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500034" y="1714488"/>
            <a:ext cx="8229600" cy="4603434"/>
          </a:xfrm>
        </p:spPr>
        <p:txBody>
          <a:bodyPr>
            <a:normAutofit fontScale="92500" lnSpcReduction="20000"/>
          </a:bodyPr>
          <a:lstStyle/>
          <a:p>
            <a:pPr algn="r" rtl="1">
              <a:lnSpc>
                <a:spcPct val="150000"/>
              </a:lnSpc>
              <a:buNone/>
            </a:pPr>
            <a:r>
              <a:rPr lang="ar-DZ" sz="1400" dirty="0">
                <a:latin typeface="Times New Roman" pitchFamily="18" charset="0"/>
                <a:cs typeface="Times New Roman" pitchFamily="18" charset="0"/>
              </a:rPr>
              <a:t>1</a:t>
            </a:r>
            <a:r>
              <a:rPr lang="ar-SA" sz="1700" b="1" dirty="0">
                <a:latin typeface="Simplified Arabic" panose="02020603050405020304" pitchFamily="18" charset="-78"/>
                <a:cs typeface="Simplified Arabic" panose="02020603050405020304" pitchFamily="18" charset="-78"/>
              </a:rPr>
              <a:t>- الاهتمام البالغ والكبير بشرح الألفاظ، والاستشهاد على ذلك بالمأثور من القرآن والحديث وكلام العرب الخلص، شعرهم ونثرهم.</a:t>
            </a:r>
            <a:endParaRPr lang="ar-DZ" sz="1700" b="1" dirty="0">
              <a:latin typeface="Simplified Arabic" panose="02020603050405020304" pitchFamily="18" charset="-78"/>
              <a:cs typeface="Simplified Arabic" panose="02020603050405020304" pitchFamily="18" charset="-78"/>
            </a:endParaRPr>
          </a:p>
          <a:p>
            <a:pPr algn="r" rtl="1">
              <a:lnSpc>
                <a:spcPct val="150000"/>
              </a:lnSpc>
              <a:buNone/>
            </a:pPr>
            <a:r>
              <a:rPr lang="ar-SA" sz="1700" b="1" dirty="0">
                <a:latin typeface="Simplified Arabic" panose="02020603050405020304" pitchFamily="18" charset="-78"/>
                <a:cs typeface="Simplified Arabic" panose="02020603050405020304" pitchFamily="18" charset="-78"/>
              </a:rPr>
              <a:t> 2- الاهتمام الكبير بالقراءات القرآنية وتوجيهها كلما عرض لها.</a:t>
            </a:r>
          </a:p>
          <a:p>
            <a:pPr algn="r" rtl="1">
              <a:lnSpc>
                <a:spcPct val="150000"/>
              </a:lnSpc>
              <a:buNone/>
            </a:pPr>
            <a:r>
              <a:rPr lang="ar-SA" sz="1700" b="1" dirty="0">
                <a:latin typeface="Simplified Arabic" panose="02020603050405020304" pitchFamily="18" charset="-78"/>
                <a:cs typeface="Simplified Arabic" panose="02020603050405020304" pitchFamily="18" charset="-78"/>
              </a:rPr>
              <a:t>  3- الاهتمام الزائد والشديد باللغات الواردة عن القبائل العربية، والحرص على نسبتها إلى أصحابها.</a:t>
            </a:r>
            <a:endParaRPr lang="ar-DZ" sz="1700" b="1" dirty="0">
              <a:latin typeface="Simplified Arabic" panose="02020603050405020304" pitchFamily="18" charset="-78"/>
              <a:cs typeface="Simplified Arabic" panose="02020603050405020304" pitchFamily="18" charset="-78"/>
            </a:endParaRPr>
          </a:p>
          <a:p>
            <a:pPr algn="r" rtl="1">
              <a:lnSpc>
                <a:spcPct val="150000"/>
              </a:lnSpc>
              <a:buNone/>
            </a:pPr>
            <a:r>
              <a:rPr lang="ar-SA" sz="1700" b="1" dirty="0">
                <a:latin typeface="Simplified Arabic" panose="02020603050405020304" pitchFamily="18" charset="-78"/>
                <a:cs typeface="Simplified Arabic" panose="02020603050405020304" pitchFamily="18" charset="-78"/>
              </a:rPr>
              <a:t>  4- الحرص الشديد على الإشارة إلى المعرّب والدخيل من اللغات الأخرى، مبينا لغته (رومية، أو حبشية، أو عبرية، أو سريانية،... </a:t>
            </a:r>
            <a:r>
              <a:rPr lang="ar-SA" sz="1700" b="1" dirty="0" err="1">
                <a:latin typeface="Simplified Arabic" panose="02020603050405020304" pitchFamily="18" charset="-78"/>
                <a:cs typeface="Simplified Arabic" panose="02020603050405020304" pitchFamily="18" charset="-78"/>
              </a:rPr>
              <a:t>إلخ</a:t>
            </a:r>
            <a:r>
              <a:rPr lang="ar-SA" sz="1700" b="1" dirty="0">
                <a:latin typeface="Simplified Arabic" panose="02020603050405020304" pitchFamily="18" charset="-78"/>
                <a:cs typeface="Simplified Arabic" panose="02020603050405020304" pitchFamily="18" charset="-78"/>
              </a:rPr>
              <a:t>).</a:t>
            </a:r>
          </a:p>
          <a:p>
            <a:pPr algn="r" rtl="1">
              <a:lnSpc>
                <a:spcPct val="150000"/>
              </a:lnSpc>
              <a:buNone/>
            </a:pPr>
            <a:r>
              <a:rPr lang="ar-SA" sz="1700" b="1" dirty="0">
                <a:latin typeface="Simplified Arabic" panose="02020603050405020304" pitchFamily="18" charset="-78"/>
                <a:cs typeface="Simplified Arabic" panose="02020603050405020304" pitchFamily="18" charset="-78"/>
              </a:rPr>
              <a:t>  5- ابتكاره نظام </a:t>
            </a:r>
            <a:r>
              <a:rPr lang="ar-SA" sz="1700" b="1" dirty="0" err="1">
                <a:latin typeface="Simplified Arabic" panose="02020603050405020304" pitchFamily="18" charset="-78"/>
                <a:cs typeface="Simplified Arabic" panose="02020603050405020304" pitchFamily="18" charset="-78"/>
              </a:rPr>
              <a:t>التقليبات</a:t>
            </a:r>
            <a:r>
              <a:rPr lang="ar-SA" sz="1700" b="1" dirty="0">
                <a:latin typeface="Simplified Arabic" panose="02020603050405020304" pitchFamily="18" charset="-78"/>
                <a:cs typeface="Simplified Arabic" panose="02020603050405020304" pitchFamily="18" charset="-78"/>
              </a:rPr>
              <a:t> الهجائية، ومخالفته الخليل بن أحمد في نظام </a:t>
            </a:r>
            <a:r>
              <a:rPr lang="ar-SA" sz="1700" b="1" dirty="0" err="1">
                <a:latin typeface="Simplified Arabic" panose="02020603050405020304" pitchFamily="18" charset="-78"/>
                <a:cs typeface="Simplified Arabic" panose="02020603050405020304" pitchFamily="18" charset="-78"/>
              </a:rPr>
              <a:t>التقليبات</a:t>
            </a:r>
            <a:r>
              <a:rPr lang="ar-SA" sz="1700" b="1" dirty="0">
                <a:latin typeface="Simplified Arabic" panose="02020603050405020304" pitchFamily="18" charset="-78"/>
                <a:cs typeface="Simplified Arabic" panose="02020603050405020304" pitchFamily="18" charset="-78"/>
              </a:rPr>
              <a:t> الصوتية؛ قد خطا بالمعجم اللغوي خطوة كبيرة.</a:t>
            </a:r>
          </a:p>
          <a:p>
            <a:pPr algn="r" rtl="1">
              <a:lnSpc>
                <a:spcPct val="150000"/>
              </a:lnSpc>
              <a:buNone/>
            </a:pPr>
            <a:r>
              <a:rPr lang="ar-SA" sz="1700" b="1" dirty="0">
                <a:latin typeface="Simplified Arabic" panose="02020603050405020304" pitchFamily="18" charset="-78"/>
                <a:cs typeface="Simplified Arabic" panose="02020603050405020304" pitchFamily="18" charset="-78"/>
              </a:rPr>
              <a:t>  6- أمانته العلمية: حيث حرص ابن دريد على ذكر أسماء العلماء الذين نقل عنهم، مشيرًا إلى مؤلفاتهم، وهذه سمة يجب الحرص عليها ولاسيما في عصرنا هذا.</a:t>
            </a:r>
          </a:p>
          <a:p>
            <a:pPr algn="r" rtl="1">
              <a:lnSpc>
                <a:spcPct val="150000"/>
              </a:lnSpc>
              <a:buNone/>
            </a:pPr>
            <a:r>
              <a:rPr lang="ar-SA" sz="1700" b="1" dirty="0">
                <a:latin typeface="Simplified Arabic" panose="02020603050405020304" pitchFamily="18" charset="-78"/>
                <a:cs typeface="Simplified Arabic" panose="02020603050405020304" pitchFamily="18" charset="-78"/>
              </a:rPr>
              <a:t>  7- اهتمامه بالألفاظ </a:t>
            </a:r>
            <a:r>
              <a:rPr lang="ar-SA" sz="1700" b="1" dirty="0" err="1">
                <a:latin typeface="Simplified Arabic" panose="02020603050405020304" pitchFamily="18" charset="-78"/>
                <a:cs typeface="Simplified Arabic" panose="02020603050405020304" pitchFamily="18" charset="-78"/>
              </a:rPr>
              <a:t>المماتة</a:t>
            </a:r>
            <a:r>
              <a:rPr lang="ar-SA" sz="1700" b="1" dirty="0">
                <a:latin typeface="Simplified Arabic" panose="02020603050405020304" pitchFamily="18" charset="-78"/>
                <a:cs typeface="Simplified Arabic" panose="02020603050405020304" pitchFamily="18" charset="-78"/>
              </a:rPr>
              <a:t>، ومن ذلك قوله: «امرأة </a:t>
            </a:r>
            <a:r>
              <a:rPr lang="ar-SA" sz="1700" b="1" dirty="0" err="1">
                <a:latin typeface="Simplified Arabic" panose="02020603050405020304" pitchFamily="18" charset="-78"/>
                <a:cs typeface="Simplified Arabic" panose="02020603050405020304" pitchFamily="18" charset="-78"/>
              </a:rPr>
              <a:t>لُبَاخِية</a:t>
            </a:r>
            <a:r>
              <a:rPr lang="ar-SA" sz="1700" b="1" dirty="0">
                <a:latin typeface="Simplified Arabic" panose="02020603050405020304" pitchFamily="18" charset="-78"/>
                <a:cs typeface="Simplified Arabic" panose="02020603050405020304" pitchFamily="18" charset="-78"/>
              </a:rPr>
              <a:t>: تامة الخلق والجسم وأصل هذا الفعل ممات».</a:t>
            </a:r>
          </a:p>
          <a:p>
            <a:pPr algn="r" rtl="1">
              <a:lnSpc>
                <a:spcPct val="150000"/>
              </a:lnSpc>
              <a:buNone/>
            </a:pPr>
            <a:r>
              <a:rPr lang="ar-SA" sz="1700" b="1" dirty="0">
                <a:latin typeface="Simplified Arabic" panose="02020603050405020304" pitchFamily="18" charset="-78"/>
                <a:cs typeface="Simplified Arabic" panose="02020603050405020304" pitchFamily="18" charset="-78"/>
              </a:rPr>
              <a:t>  8- اهتمامه بالنوادر، وأفرد لها أبوابا في معجمه الخالد «جمهرة اللغة».</a:t>
            </a:r>
          </a:p>
          <a:p>
            <a:pPr algn="r" rtl="1">
              <a:buNone/>
            </a:pPr>
            <a:r>
              <a:rPr lang="ar-DZ" sz="1700" b="1" dirty="0">
                <a:latin typeface="Simplified Arabic" panose="02020603050405020304" pitchFamily="18" charset="-78"/>
                <a:cs typeface="Simplified Arabic" panose="02020603050405020304" pitchFamily="18" charset="-78"/>
              </a:rPr>
              <a:t>  </a:t>
            </a:r>
            <a:endParaRPr lang="fr-FR" sz="1700" b="1"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1800" b="1" dirty="0">
                <a:latin typeface="Times New Roman" pitchFamily="18" charset="0"/>
                <a:cs typeface="Times New Roman" pitchFamily="18" charset="0"/>
              </a:rPr>
              <a:t>خاتمة</a:t>
            </a:r>
            <a:endParaRPr lang="fr-FR" sz="1800"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pPr algn="just" rtl="1">
              <a:lnSpc>
                <a:spcPct val="150000"/>
              </a:lnSpc>
              <a:buNone/>
            </a:pPr>
            <a:r>
              <a:rPr lang="ar-DZ" sz="1600" dirty="0">
                <a:latin typeface="Simplified Arabic" panose="02020603050405020304" pitchFamily="18" charset="-78"/>
                <a:cs typeface="Simplified Arabic" panose="02020603050405020304" pitchFamily="18" charset="-78"/>
              </a:rPr>
              <a:t>ختاما ، يتبين من خلال دراسة جمهرة اللغة أن ابن دريد أسهم إسهاما كبيرا في تطوير منهج التأليف المعجمي، إذ قدم نموذجا يجمع بين الأصالة والابتكار، و استفاد من جهود سابقيه دون أن يكتفي بالتقليد و قد تميز معجمه بغزارة المادة و تنوع مصادرها ،و بحرصه على الاستشهاد بالشعر العربي القديم لإثبات معاني الألفاظ و توثيقها. كما يبرز من خلاله وعي ابن دريد بأهمية المعجم بوصفه أداة للحفاظ على العربية من اللحن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الاضطراب.وهو ما يفسر الأثر العميق الذي تركه هذا العمل في المؤلفات المعجمية اللاحقة مثل المحكم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لسان العرب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تاج العروس. و بذلك يبقى هذا المعجم شاهدا على مرحلة نضج في تاريخ المعاجم العربية، و ركنا أساسيا في العناية باللسان العربي ودراسة تطوره.</a:t>
            </a:r>
            <a:endParaRPr lang="fr-FR" sz="1600"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800" dirty="0"/>
              <a:t>                                               : </a:t>
            </a:r>
            <a:r>
              <a:rPr lang="ar-DZ" sz="4800" b="1" dirty="0">
                <a:latin typeface="Times New Roman" pitchFamily="18" charset="0"/>
                <a:cs typeface="Times New Roman" pitchFamily="18" charset="0"/>
              </a:rPr>
              <a:t>مقدمة</a:t>
            </a:r>
          </a:p>
        </p:txBody>
      </p:sp>
      <p:sp>
        <p:nvSpPr>
          <p:cNvPr id="3" name="Espace réservé du contenu 2"/>
          <p:cNvSpPr>
            <a:spLocks noGrp="1"/>
          </p:cNvSpPr>
          <p:nvPr>
            <p:ph idx="1"/>
          </p:nvPr>
        </p:nvSpPr>
        <p:spPr>
          <a:xfrm>
            <a:off x="107504" y="1738648"/>
            <a:ext cx="8661648" cy="4389120"/>
          </a:xfrm>
        </p:spPr>
        <p:txBody>
          <a:bodyPr>
            <a:normAutofit fontScale="92500" lnSpcReduction="10000"/>
          </a:bodyPr>
          <a:lstStyle/>
          <a:p>
            <a:pPr algn="just" rtl="1">
              <a:lnSpc>
                <a:spcPct val="150000"/>
              </a:lnSpc>
              <a:buNone/>
            </a:pPr>
            <a:r>
              <a:rPr lang="ar-DZ" sz="1600" dirty="0">
                <a:latin typeface="Simplified Arabic" panose="02020603050405020304" pitchFamily="18" charset="-78"/>
                <a:cs typeface="Simplified Arabic" panose="02020603050405020304" pitchFamily="18" charset="-78"/>
              </a:rPr>
              <a:t>احتلت المعاجم العربية مكانة مركزية في تاريخ الدرس اللغوي، إذ مثلت الوعاء الحقيقي لحفظ اللغة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تقييد مفرداتها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صونها من الضياع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الاضطراب. وقد نشأت الحاجة إلى التأليف المعجمي مع اتساع رقعة الدولة الإسلامية، واختلاط العرب بغيرهم، وظهور اللحن في الألسنة، فكان لبد من وضع كتب تضبط الألفاظ، وتشرح غريب اللغة، وتبين صحيح الكلام من </a:t>
            </a:r>
            <a:r>
              <a:rPr lang="ar-DZ" sz="1600" dirty="0" err="1">
                <a:latin typeface="Simplified Arabic" panose="02020603050405020304" pitchFamily="18" charset="-78"/>
                <a:cs typeface="Simplified Arabic" panose="02020603050405020304" pitchFamily="18" charset="-78"/>
              </a:rPr>
              <a:t>فاسده</a:t>
            </a:r>
            <a:r>
              <a:rPr lang="ar-DZ" sz="1600" dirty="0">
                <a:latin typeface="Simplified Arabic" panose="02020603050405020304" pitchFamily="18" charset="-78"/>
                <a:cs typeface="Simplified Arabic" panose="02020603050405020304" pitchFamily="18" charset="-78"/>
              </a:rPr>
              <a:t>. ومع تطور الحياة العلمية، تنوعت اتجاهات المعجميين في ترتيب كتبهم ، فتارة يعتمدون المنهج الصوتي كما فعل الخليل بن احمد الفراهيدي في معجمه“ العين“ ،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تارة يلجأ ون إلى ترتيب تقليدي يعتمد الحروف الأبجدية، </a:t>
            </a:r>
            <a:r>
              <a:rPr lang="ar-DZ" sz="1600" dirty="0" err="1">
                <a:latin typeface="Simplified Arabic" panose="02020603050405020304" pitchFamily="18" charset="-78"/>
                <a:cs typeface="Simplified Arabic" panose="02020603050405020304" pitchFamily="18" charset="-78"/>
              </a:rPr>
              <a:t>ا</a:t>
            </a:r>
            <a:r>
              <a:rPr lang="ar-DZ" sz="1600" dirty="0">
                <a:latin typeface="Simplified Arabic" panose="02020603050405020304" pitchFamily="18" charset="-78"/>
                <a:cs typeface="Simplified Arabic" panose="02020603050405020304" pitchFamily="18" charset="-78"/>
              </a:rPr>
              <a:t> والى مناهج مزجية تجمع بين التصنيف الدلالي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الاشتقاقي. وقد أصبح التأليف المعجمي احد أهم ركائز العلوم العربية، لما يقدمه من خدمة للنحو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الصرف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البلاغة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التفسير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الحديث، ولما يفتحه من آفاق للبحث في تاريخ اللغة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استعمالاتها، وخصائصها الصوتية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الدلالية.</a:t>
            </a:r>
          </a:p>
          <a:p>
            <a:pPr algn="just" rtl="1">
              <a:lnSpc>
                <a:spcPct val="150000"/>
              </a:lnSpc>
              <a:buNone/>
            </a:pPr>
            <a:r>
              <a:rPr lang="ar-DZ" sz="1600" dirty="0">
                <a:latin typeface="Simplified Arabic" panose="02020603050405020304" pitchFamily="18" charset="-78"/>
                <a:cs typeface="Simplified Arabic" panose="02020603050405020304" pitchFamily="18" charset="-78"/>
              </a:rPr>
              <a:t>وفي سياق هذا التطور المعجمي، برز أبو بكر محمد بن الحسن ابن دريد (ت 321ه) بوصفه احد إعلام الصناعة اللغوية في القرن الرابع الهجري، وقدم إسهاما رائدا في معجمه(جمهرة اللغة) . جاء هذا الكتاب استجابة لحاجة الدارسين إلى معجم يجمع بين السهولة في الترتيب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غزارة المادة اللغوية، فأبتعد ابن دريد عن المنهج الصوتي المعقد الذي اعتمده الخليل، واتجه إلى ترتيب أبجدي يبدأ بالهمزة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ينتهي بالياء، مما جعله اقرب إلى الاستعمال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أكثر تيسيرا. و اعتمد في جمهرته على جمع الألفاظ الفصيحة </a:t>
            </a:r>
            <a:r>
              <a:rPr lang="ar-DZ" sz="1600" dirty="0" err="1">
                <a:latin typeface="Simplified Arabic" panose="02020603050405020304" pitchFamily="18" charset="-78"/>
                <a:cs typeface="Simplified Arabic" panose="02020603050405020304" pitchFamily="18" charset="-78"/>
              </a:rPr>
              <a:t>الموثوقة</a:t>
            </a:r>
            <a:r>
              <a:rPr lang="ar-DZ" sz="1600" dirty="0">
                <a:latin typeface="Simplified Arabic" panose="02020603050405020304" pitchFamily="18" charset="-78"/>
                <a:cs typeface="Simplified Arabic" panose="02020603050405020304" pitchFamily="18" charset="-78"/>
              </a:rPr>
              <a:t>،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استشهد لها بالشعر والقرآن،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حرص على تقديم شروح واضحة </a:t>
            </a:r>
            <a:r>
              <a:rPr lang="ar-DZ" sz="1600" dirty="0" err="1">
                <a:latin typeface="Simplified Arabic" panose="02020603050405020304" pitchFamily="18" charset="-78"/>
                <a:cs typeface="Simplified Arabic" panose="02020603050405020304" pitchFamily="18" charset="-78"/>
              </a:rPr>
              <a:t>و</a:t>
            </a:r>
            <a:r>
              <a:rPr lang="ar-DZ" sz="1600" dirty="0">
                <a:latin typeface="Simplified Arabic" panose="02020603050405020304" pitchFamily="18" charset="-78"/>
                <a:cs typeface="Simplified Arabic" panose="02020603050405020304" pitchFamily="18" charset="-78"/>
              </a:rPr>
              <a:t> تفسير دقيق للمعاني.</a:t>
            </a:r>
            <a:endParaRPr lang="fr-FR" sz="1600" dirty="0">
              <a:latin typeface="Simplified Arabic" panose="02020603050405020304" pitchFamily="18" charset="-78"/>
              <a:cs typeface="Simplified Arabic" panose="02020603050405020304" pitchFamily="18" charset="-78"/>
            </a:endParaRPr>
          </a:p>
          <a:p>
            <a:pPr algn="just" rtl="1">
              <a:buNone/>
            </a:pPr>
            <a:r>
              <a:rPr lang="fr-FR" sz="1600" dirty="0">
                <a:latin typeface="Simplified Arabic" panose="02020603050405020304" pitchFamily="18" charset="-78"/>
                <a:cs typeface="Simplified Arabic" panose="02020603050405020304" pitchFamily="18" charset="-78"/>
              </a:rPr>
              <a:t>      </a:t>
            </a:r>
          </a:p>
          <a:p>
            <a:pPr algn="just">
              <a:buNone/>
            </a:pPr>
            <a:endParaRPr lang="fr-FR" sz="1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0"/>
          <p:cNvSpPr>
            <a:spLocks noGrp="1"/>
          </p:cNvSpPr>
          <p:nvPr>
            <p:ph type="title"/>
          </p:nvPr>
        </p:nvSpPr>
        <p:spPr>
          <a:xfrm>
            <a:off x="685800" y="928670"/>
            <a:ext cx="2743200" cy="500066"/>
          </a:xfrm>
        </p:spPr>
        <p:txBody>
          <a:bodyPr/>
          <a:lstStyle/>
          <a:p>
            <a:pPr algn="ctr"/>
            <a:r>
              <a:rPr lang="ar-DZ" sz="1800" b="1" dirty="0">
                <a:latin typeface="Times New Roman" pitchFamily="18" charset="0"/>
                <a:cs typeface="Times New Roman" pitchFamily="18" charset="0"/>
              </a:rPr>
              <a:t>ابن دريد           </a:t>
            </a:r>
            <a:endParaRPr lang="fr-FR" sz="1800" b="1" dirty="0">
              <a:latin typeface="Times New Roman" pitchFamily="18" charset="0"/>
              <a:cs typeface="Times New Roman" pitchFamily="18" charset="0"/>
            </a:endParaRPr>
          </a:p>
        </p:txBody>
      </p:sp>
      <p:sp>
        <p:nvSpPr>
          <p:cNvPr id="6" name="Espace réservé du texte 5"/>
          <p:cNvSpPr>
            <a:spLocks noGrp="1"/>
          </p:cNvSpPr>
          <p:nvPr>
            <p:ph type="body" idx="2"/>
          </p:nvPr>
        </p:nvSpPr>
        <p:spPr>
          <a:xfrm>
            <a:off x="428596" y="1676400"/>
            <a:ext cx="3429024" cy="4572000"/>
          </a:xfrm>
        </p:spPr>
        <p:txBody>
          <a:bodyPr>
            <a:normAutofit/>
          </a:bodyPr>
          <a:lstStyle/>
          <a:p>
            <a:pPr algn="r"/>
            <a:r>
              <a:rPr lang="ar-DZ" dirty="0">
                <a:latin typeface="Times New Roman" pitchFamily="18" charset="0"/>
                <a:cs typeface="Times New Roman" pitchFamily="18" charset="0"/>
              </a:rPr>
              <a:t>     </a:t>
            </a:r>
          </a:p>
          <a:p>
            <a:pPr algn="r"/>
            <a:r>
              <a:rPr lang="ar-DZ" dirty="0">
                <a:latin typeface="Times New Roman" pitchFamily="18" charset="0"/>
                <a:cs typeface="Times New Roman" pitchFamily="18" charset="0"/>
              </a:rPr>
              <a:t>     هو العلامة </a:t>
            </a:r>
            <a:r>
              <a:rPr lang="ar-DZ" dirty="0" err="1">
                <a:latin typeface="Times New Roman" pitchFamily="18" charset="0"/>
                <a:cs typeface="Times New Roman" pitchFamily="18" charset="0"/>
              </a:rPr>
              <a:t>أبوبكر</a:t>
            </a:r>
            <a:r>
              <a:rPr lang="ar-DZ" dirty="0">
                <a:latin typeface="Times New Roman" pitchFamily="18" charset="0"/>
                <a:cs typeface="Times New Roman" pitchFamily="18" charset="0"/>
              </a:rPr>
              <a:t> محمد بن الحسن بن دريد بن يعرب بن </a:t>
            </a:r>
            <a:r>
              <a:rPr lang="ar-DZ" dirty="0" err="1">
                <a:latin typeface="Times New Roman" pitchFamily="18" charset="0"/>
                <a:cs typeface="Times New Roman" pitchFamily="18" charset="0"/>
              </a:rPr>
              <a:t>قحطان</a:t>
            </a:r>
            <a:r>
              <a:rPr lang="ar-DZ" dirty="0">
                <a:latin typeface="Times New Roman" pitchFamily="18" charset="0"/>
                <a:cs typeface="Times New Roman" pitchFamily="18" charset="0"/>
              </a:rPr>
              <a:t> </a:t>
            </a:r>
            <a:r>
              <a:rPr lang="ar-DZ" dirty="0" err="1">
                <a:latin typeface="Times New Roman" pitchFamily="18" charset="0"/>
                <a:cs typeface="Times New Roman" pitchFamily="18" charset="0"/>
              </a:rPr>
              <a:t>الأزدي</a:t>
            </a:r>
            <a:r>
              <a:rPr lang="ar-DZ" dirty="0">
                <a:latin typeface="Times New Roman" pitchFamily="18" charset="0"/>
                <a:cs typeface="Times New Roman" pitchFamily="18" charset="0"/>
              </a:rPr>
              <a:t> اللغوي. ولد في قرية تسمى (سكة صالح) بالبصرة سنة 223هـ، وذلك في فترة خلافة المعتصم، وتوفي سنة 321هـ.</a:t>
            </a:r>
          </a:p>
          <a:p>
            <a:pPr algn="r"/>
            <a:r>
              <a:rPr lang="ar-DZ" dirty="0">
                <a:latin typeface="Times New Roman" pitchFamily="18" charset="0"/>
                <a:cs typeface="Times New Roman" pitchFamily="18" charset="0"/>
              </a:rPr>
              <a:t>       طلب ابن دريد الأدب وعلم النحو واللغة، وتنقل في جزائر البحر والبصرة، وفارس، ذهب مع عمه إلى عمان وأقام </a:t>
            </a:r>
            <a:r>
              <a:rPr lang="ar-DZ" dirty="0" err="1">
                <a:latin typeface="Times New Roman" pitchFamily="18" charset="0"/>
                <a:cs typeface="Times New Roman" pitchFamily="18" charset="0"/>
              </a:rPr>
              <a:t>بها</a:t>
            </a:r>
            <a:r>
              <a:rPr lang="ar-DZ" dirty="0">
                <a:latin typeface="Times New Roman" pitchFamily="18" charset="0"/>
                <a:cs typeface="Times New Roman" pitchFamily="18" charset="0"/>
              </a:rPr>
              <a:t> اثني عشر عاما، ثم عاد إلى البصرة، ثم خرج منها إلى فارس، وهناك كتب كتابه «الجمهرة» بإيعاز من ابن </a:t>
            </a:r>
            <a:r>
              <a:rPr lang="ar-DZ" dirty="0" err="1">
                <a:latin typeface="Times New Roman" pitchFamily="18" charset="0"/>
                <a:cs typeface="Times New Roman" pitchFamily="18" charset="0"/>
              </a:rPr>
              <a:t>ميكال</a:t>
            </a:r>
            <a:r>
              <a:rPr lang="ar-DZ" dirty="0">
                <a:latin typeface="Times New Roman" pitchFamily="18" charset="0"/>
                <a:cs typeface="Times New Roman" pitchFamily="18" charset="0"/>
              </a:rPr>
              <a:t>: (شيخ خراسان)، وقلّد هناك ديوان فارس وكان </a:t>
            </a:r>
            <a:r>
              <a:rPr lang="ar-DZ" dirty="0" err="1">
                <a:latin typeface="Times New Roman" pitchFamily="18" charset="0"/>
                <a:cs typeface="Times New Roman" pitchFamily="18" charset="0"/>
              </a:rPr>
              <a:t>لاينفذ</a:t>
            </a:r>
            <a:r>
              <a:rPr lang="ar-DZ" dirty="0">
                <a:latin typeface="Times New Roman" pitchFamily="18" charset="0"/>
                <a:cs typeface="Times New Roman" pitchFamily="18" charset="0"/>
              </a:rPr>
              <a:t> أمر بدون توقيعه، ثم انتقل إلى بغـداد بعد عزل ابن </a:t>
            </a:r>
            <a:r>
              <a:rPr lang="ar-DZ" dirty="0" err="1">
                <a:latin typeface="Times New Roman" pitchFamily="18" charset="0"/>
                <a:cs typeface="Times New Roman" pitchFamily="18" charset="0"/>
              </a:rPr>
              <a:t>ميكال</a:t>
            </a:r>
            <a:r>
              <a:rPr lang="ar-DZ" dirty="0">
                <a:latin typeface="Times New Roman" pitchFamily="18" charset="0"/>
                <a:cs typeface="Times New Roman" pitchFamily="18" charset="0"/>
              </a:rPr>
              <a:t> </a:t>
            </a:r>
            <a:endParaRPr lang="fr-FR" dirty="0">
              <a:latin typeface="Times New Roman" pitchFamily="18" charset="0"/>
              <a:cs typeface="Times New Roman" pitchFamily="18" charset="0"/>
            </a:endParaRPr>
          </a:p>
          <a:p>
            <a:pPr algn="r"/>
            <a:r>
              <a:rPr lang="fr-FR" dirty="0">
                <a:latin typeface="Times New Roman" pitchFamily="18" charset="0"/>
                <a:cs typeface="Times New Roman" pitchFamily="18" charset="0"/>
              </a:rPr>
              <a:t>.</a:t>
            </a:r>
            <a:r>
              <a:rPr lang="ar-DZ" dirty="0">
                <a:latin typeface="Times New Roman" pitchFamily="18" charset="0"/>
                <a:cs typeface="Times New Roman" pitchFamily="18" charset="0"/>
              </a:rPr>
              <a:t>وظل </a:t>
            </a:r>
            <a:r>
              <a:rPr lang="ar-DZ" dirty="0" err="1">
                <a:latin typeface="Times New Roman" pitchFamily="18" charset="0"/>
                <a:cs typeface="Times New Roman" pitchFamily="18" charset="0"/>
              </a:rPr>
              <a:t>بها</a:t>
            </a:r>
            <a:r>
              <a:rPr lang="ar-DZ" dirty="0">
                <a:latin typeface="Times New Roman" pitchFamily="18" charset="0"/>
                <a:cs typeface="Times New Roman" pitchFamily="18" charset="0"/>
              </a:rPr>
              <a:t> إلى أن توفي</a:t>
            </a:r>
          </a:p>
          <a:p>
            <a:pPr algn="r"/>
            <a:r>
              <a:rPr lang="ar-DZ" b="1" dirty="0">
                <a:latin typeface="Times New Roman" pitchFamily="18" charset="0"/>
                <a:cs typeface="Times New Roman" pitchFamily="18" charset="0"/>
              </a:rPr>
              <a:t>أساتذته وطلبته:</a:t>
            </a:r>
            <a:endParaRPr lang="ar-DZ" dirty="0">
              <a:latin typeface="Times New Roman" pitchFamily="18" charset="0"/>
              <a:cs typeface="Times New Roman" pitchFamily="18" charset="0"/>
            </a:endParaRPr>
          </a:p>
          <a:p>
            <a:pPr algn="r"/>
            <a:r>
              <a:rPr lang="ar-DZ" dirty="0">
                <a:latin typeface="Times New Roman" pitchFamily="18" charset="0"/>
                <a:cs typeface="Times New Roman" pitchFamily="18" charset="0"/>
              </a:rPr>
              <a:t>       تتلمذ ابن دريد على شيوخ أفاضل وعلماء أجلاء، كان لهم فضل كبير في توجيهه وتثقيفه، وتعليمه، إلاّ أنه كان وثيق الصلة بمجموعة منهم، وكان لهم دورهم البارز والخاص في تكوين شخصية ابن دريد العلمية، وهم:</a:t>
            </a:r>
          </a:p>
          <a:p>
            <a:pPr algn="r"/>
            <a:r>
              <a:rPr lang="ar-DZ" dirty="0">
                <a:latin typeface="Times New Roman" pitchFamily="18" charset="0"/>
                <a:cs typeface="Times New Roman" pitchFamily="18" charset="0"/>
              </a:rPr>
              <a:t>أبو حاتم سهل بن محمد </a:t>
            </a:r>
            <a:r>
              <a:rPr lang="ar-DZ" dirty="0" err="1">
                <a:latin typeface="Times New Roman" pitchFamily="18" charset="0"/>
                <a:cs typeface="Times New Roman" pitchFamily="18" charset="0"/>
              </a:rPr>
              <a:t>السجستاني</a:t>
            </a:r>
            <a:r>
              <a:rPr lang="ar-DZ" dirty="0">
                <a:latin typeface="Times New Roman" pitchFamily="18" charset="0"/>
                <a:cs typeface="Times New Roman" pitchFamily="18" charset="0"/>
              </a:rPr>
              <a:t>،  أبو الفضل العباس بن الفرج </a:t>
            </a:r>
            <a:r>
              <a:rPr lang="ar-DZ" dirty="0" err="1">
                <a:latin typeface="Times New Roman" pitchFamily="18" charset="0"/>
                <a:cs typeface="Times New Roman" pitchFamily="18" charset="0"/>
              </a:rPr>
              <a:t>الرياشي</a:t>
            </a:r>
            <a:r>
              <a:rPr lang="ar-DZ" dirty="0">
                <a:latin typeface="Times New Roman" pitchFamily="18" charset="0"/>
                <a:cs typeface="Times New Roman" pitchFamily="18" charset="0"/>
              </a:rPr>
              <a:t>، أبو عثمان سعيد بن هارون </a:t>
            </a:r>
            <a:r>
              <a:rPr lang="ar-DZ" dirty="0" err="1">
                <a:latin typeface="Times New Roman" pitchFamily="18" charset="0"/>
                <a:cs typeface="Times New Roman" pitchFamily="18" charset="0"/>
              </a:rPr>
              <a:t>الأشنانداني</a:t>
            </a:r>
            <a:r>
              <a:rPr lang="ar-DZ" dirty="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pic>
        <p:nvPicPr>
          <p:cNvPr id="10" name="Espace réservé pour une image  9" descr="Capture.PNG"/>
          <p:cNvPicPr>
            <a:picLocks noGrp="1" noChangeAspect="1"/>
          </p:cNvPicPr>
          <p:nvPr>
            <p:ph sz="half" idx="1"/>
          </p:nvPr>
        </p:nvPicPr>
        <p:blipFill>
          <a:blip r:embed="rId2"/>
          <a:stretch>
            <a:fillRect/>
          </a:stretch>
        </p:blipFill>
        <p:spPr bwMode="auto">
          <a:xfrm>
            <a:off x="4143372" y="1071546"/>
            <a:ext cx="4048690" cy="2314898"/>
          </a:xfrm>
          <a:prstGeom prst="rect">
            <a:avLst/>
          </a:prstGeom>
          <a:noFill/>
        </p:spPr>
      </p:pic>
      <p:sp>
        <p:nvSpPr>
          <p:cNvPr id="14" name="ZoneTexte 13"/>
          <p:cNvSpPr txBox="1"/>
          <p:nvPr/>
        </p:nvSpPr>
        <p:spPr>
          <a:xfrm>
            <a:off x="4143372" y="3429000"/>
            <a:ext cx="4786346" cy="1384995"/>
          </a:xfrm>
          <a:prstGeom prst="rect">
            <a:avLst/>
          </a:prstGeom>
          <a:noFill/>
        </p:spPr>
        <p:txBody>
          <a:bodyPr wrap="square" rtlCol="0">
            <a:spAutoFit/>
          </a:bodyPr>
          <a:lstStyle/>
          <a:p>
            <a:pPr algn="r"/>
            <a:r>
              <a:rPr lang="ar-DZ" sz="1400" b="1" dirty="0">
                <a:latin typeface="Times New Roman" pitchFamily="18" charset="0"/>
                <a:cs typeface="Times New Roman" pitchFamily="18" charset="0"/>
              </a:rPr>
              <a:t>مؤلفاته:</a:t>
            </a:r>
            <a:endParaRPr lang="ar-DZ" sz="1400" dirty="0">
              <a:latin typeface="Times New Roman" pitchFamily="18" charset="0"/>
              <a:cs typeface="Times New Roman" pitchFamily="18" charset="0"/>
            </a:endParaRPr>
          </a:p>
          <a:p>
            <a:pPr algn="r"/>
            <a:r>
              <a:rPr lang="ar-DZ" sz="1400" dirty="0">
                <a:latin typeface="Times New Roman" pitchFamily="18" charset="0"/>
                <a:cs typeface="Times New Roman" pitchFamily="18" charset="0"/>
              </a:rPr>
              <a:t>       هي كثيرة ومتنوعة تنوع ثقافته، منها ما أمكن العثور عليه وطبعه وهو يؤدي دوره في المكتبة العربية، ومنها ما هو مخطوط لم يظهر إلى النور بعد، ومنها ما هو </a:t>
            </a:r>
            <a:r>
              <a:rPr lang="fr-FR" sz="1400" dirty="0">
                <a:latin typeface="Times New Roman" pitchFamily="18" charset="0"/>
                <a:cs typeface="Times New Roman" pitchFamily="18" charset="0"/>
              </a:rPr>
              <a:t>: </a:t>
            </a:r>
            <a:r>
              <a:rPr lang="ar-DZ" sz="1400" dirty="0">
                <a:latin typeface="Times New Roman" pitchFamily="18" charset="0"/>
                <a:cs typeface="Times New Roman" pitchFamily="18" charset="0"/>
              </a:rPr>
              <a:t>مفقود لم يستدل عليه إلاّ عن طريق كتب التراجم والكتب التاريخية</a:t>
            </a:r>
          </a:p>
          <a:p>
            <a:pPr algn="r"/>
            <a:r>
              <a:rPr lang="ar-DZ" sz="1400" dirty="0">
                <a:latin typeface="Times New Roman" pitchFamily="18" charset="0"/>
                <a:cs typeface="Times New Roman" pitchFamily="18" charset="0"/>
              </a:rPr>
              <a:t>أدب الكاتب،  الاشــتقاق، الأخبار المنثورة، </a:t>
            </a:r>
            <a:r>
              <a:rPr lang="ar-DZ" sz="1400" dirty="0" err="1">
                <a:latin typeface="Times New Roman" pitchFamily="18" charset="0"/>
                <a:cs typeface="Times New Roman" pitchFamily="18" charset="0"/>
              </a:rPr>
              <a:t>الأمالي</a:t>
            </a:r>
            <a:r>
              <a:rPr lang="ar-DZ" sz="1400" dirty="0">
                <a:latin typeface="Times New Roman" pitchFamily="18" charset="0"/>
                <a:cs typeface="Times New Roman" pitchFamily="18" charset="0"/>
              </a:rPr>
              <a:t>، جمهرة اللغة...الخ                                                                                       </a:t>
            </a:r>
            <a:endParaRPr lang="fr-FR"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normAutofit/>
          </a:bodyPr>
          <a:lstStyle/>
          <a:p>
            <a:r>
              <a:rPr lang="ar-DZ" sz="2000" b="1" dirty="0">
                <a:latin typeface="Times New Roman" pitchFamily="18" charset="0"/>
                <a:cs typeface="Times New Roman" pitchFamily="18" charset="0"/>
              </a:rPr>
              <a:t>معجم جمهرة اللغة </a:t>
            </a:r>
            <a:r>
              <a:rPr lang="ar-DZ" sz="2000" dirty="0"/>
              <a:t>:</a:t>
            </a:r>
            <a:r>
              <a:rPr lang="ar-DZ" sz="2000" b="1" dirty="0">
                <a:latin typeface="Times New Roman" pitchFamily="18" charset="0"/>
                <a:cs typeface="Times New Roman" pitchFamily="18" charset="0"/>
              </a:rPr>
              <a:t>                                                                                                 </a:t>
            </a:r>
            <a:endParaRPr lang="fr-FR" dirty="0"/>
          </a:p>
        </p:txBody>
      </p:sp>
      <p:sp>
        <p:nvSpPr>
          <p:cNvPr id="16" name="Espace réservé du texte 15"/>
          <p:cNvSpPr>
            <a:spLocks noGrp="1"/>
          </p:cNvSpPr>
          <p:nvPr>
            <p:ph type="body" idx="2"/>
          </p:nvPr>
        </p:nvSpPr>
        <p:spPr>
          <a:xfrm>
            <a:off x="500034" y="1428736"/>
            <a:ext cx="4857784" cy="5143536"/>
          </a:xfrm>
        </p:spPr>
        <p:txBody>
          <a:bodyPr>
            <a:normAutofit fontScale="70000" lnSpcReduction="20000"/>
          </a:bodyPr>
          <a:lstStyle/>
          <a:p>
            <a:pPr algn="r" rtl="1"/>
            <a:r>
              <a:rPr lang="ar-DZ" dirty="0"/>
              <a:t>   </a:t>
            </a:r>
            <a:r>
              <a:rPr lang="ar-DZ" dirty="0">
                <a:latin typeface="Times New Roman" pitchFamily="18" charset="0"/>
                <a:cs typeface="Times New Roman" pitchFamily="18" charset="0"/>
              </a:rPr>
              <a:t> </a:t>
            </a:r>
            <a:r>
              <a:rPr lang="ar-DZ" sz="1800" dirty="0">
                <a:latin typeface="Times New Roman" pitchFamily="18" charset="0"/>
                <a:cs typeface="Times New Roman" pitchFamily="18" charset="0"/>
              </a:rPr>
              <a:t> هو أشرف كتب ابن دريد وأشهر من أن نتكلم عنه، طبع في «حيدر آباد» بالهند سنة 1344هـ - 1952م، في ثلاث مجلدات، لحق </a:t>
            </a:r>
            <a:r>
              <a:rPr lang="ar-DZ" sz="1800" dirty="0" err="1">
                <a:latin typeface="Times New Roman" pitchFamily="18" charset="0"/>
                <a:cs typeface="Times New Roman" pitchFamily="18" charset="0"/>
              </a:rPr>
              <a:t>به</a:t>
            </a:r>
            <a:r>
              <a:rPr lang="ar-DZ" sz="1800" dirty="0">
                <a:latin typeface="Times New Roman" pitchFamily="18" charset="0"/>
                <a:cs typeface="Times New Roman" pitchFamily="18" charset="0"/>
              </a:rPr>
              <a:t> مجلد خاص بالفهارس بتحقيق وعناية الشيح محمد </a:t>
            </a:r>
            <a:r>
              <a:rPr lang="ar-DZ" sz="1800" dirty="0" err="1">
                <a:latin typeface="Times New Roman" pitchFamily="18" charset="0"/>
                <a:cs typeface="Times New Roman" pitchFamily="18" charset="0"/>
              </a:rPr>
              <a:t>السورتي</a:t>
            </a:r>
            <a:r>
              <a:rPr lang="ar-DZ" sz="1800" dirty="0">
                <a:latin typeface="Times New Roman" pitchFamily="18" charset="0"/>
                <a:cs typeface="Times New Roman" pitchFamily="18" charset="0"/>
              </a:rPr>
              <a:t>، والمستشرق الألماني </a:t>
            </a:r>
            <a:r>
              <a:rPr lang="ar-DZ" sz="1800" dirty="0" err="1">
                <a:latin typeface="Times New Roman" pitchFamily="18" charset="0"/>
                <a:cs typeface="Times New Roman" pitchFamily="18" charset="0"/>
              </a:rPr>
              <a:t>كرنكو</a:t>
            </a:r>
            <a:r>
              <a:rPr lang="ar-DZ" sz="1800" dirty="0">
                <a:latin typeface="Times New Roman" pitchFamily="18" charset="0"/>
                <a:cs typeface="Times New Roman" pitchFamily="18" charset="0"/>
              </a:rPr>
              <a:t>.</a:t>
            </a:r>
          </a:p>
          <a:p>
            <a:pPr algn="r" rtl="1"/>
            <a:r>
              <a:rPr lang="ar-DZ" sz="1800" b="1" dirty="0">
                <a:latin typeface="Times New Roman" pitchFamily="18" charset="0"/>
                <a:cs typeface="Times New Roman" pitchFamily="18" charset="0"/>
              </a:rPr>
              <a:t>سبب تسميته بالجمهرة:</a:t>
            </a:r>
            <a:endParaRPr lang="ar-DZ" sz="1800" dirty="0">
              <a:latin typeface="Times New Roman" pitchFamily="18" charset="0"/>
              <a:cs typeface="Times New Roman" pitchFamily="18" charset="0"/>
            </a:endParaRPr>
          </a:p>
          <a:p>
            <a:pPr algn="r" rtl="1"/>
            <a:r>
              <a:rPr lang="ar-DZ" sz="1800" dirty="0">
                <a:latin typeface="Times New Roman" pitchFamily="18" charset="0"/>
                <a:cs typeface="Times New Roman" pitchFamily="18" charset="0"/>
              </a:rPr>
              <a:t>    سمى ابن دريد ” معجمه جمهرة اللغة “ لأنه استعمل المعروف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اختار له الجمهور من كلام العرب في قوله: </a:t>
            </a:r>
            <a:r>
              <a:rPr lang="ar-SA" sz="1800" dirty="0">
                <a:latin typeface="Times New Roman" pitchFamily="18" charset="0"/>
                <a:cs typeface="Times New Roman" pitchFamily="18" charset="0"/>
              </a:rPr>
              <a:t>« </a:t>
            </a:r>
            <a:r>
              <a:rPr lang="ar-DZ" sz="1800" dirty="0">
                <a:latin typeface="Times New Roman" pitchFamily="18" charset="0"/>
                <a:cs typeface="Times New Roman" pitchFamily="18" charset="0"/>
              </a:rPr>
              <a:t>و ألغينا المستنكر الوحشي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استعملنا المعروف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سميناه كتاب الجمهرة لانا اخترنا له الجمهور من كلام العرب</a:t>
            </a:r>
            <a:r>
              <a:rPr lang="ar-SA" sz="1800" dirty="0">
                <a:latin typeface="Times New Roman" pitchFamily="18" charset="0"/>
                <a:cs typeface="Times New Roman" pitchFamily="18" charset="0"/>
              </a:rPr>
              <a:t>»</a:t>
            </a:r>
            <a:r>
              <a:rPr lang="ar-DZ" sz="1800" dirty="0">
                <a:latin typeface="Times New Roman" pitchFamily="18" charset="0"/>
                <a:cs typeface="Times New Roman" pitchFamily="18" charset="0"/>
              </a:rPr>
              <a:t>. وقال أيضا:</a:t>
            </a:r>
            <a:r>
              <a:rPr lang="ar-SA" sz="1800" dirty="0">
                <a:latin typeface="Times New Roman" pitchFamily="18" charset="0"/>
                <a:cs typeface="Times New Roman" pitchFamily="18" charset="0"/>
              </a:rPr>
              <a:t>« </a:t>
            </a:r>
            <a:r>
              <a:rPr lang="ar-DZ" sz="1800" dirty="0">
                <a:latin typeface="Times New Roman" pitchFamily="18" charset="0"/>
                <a:cs typeface="Times New Roman" pitchFamily="18" charset="0"/>
              </a:rPr>
              <a:t>و هذا كتاب جمهرة الكلام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اللغة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معرفة جمل منها تؤدي بالناظر فيها إلى معظمها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إنما أعرناه هذا الاسم لأننا اخترنا لها الجمهور من كلام العرب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أرجأنا الوحشي المستنكر</a:t>
            </a:r>
            <a:r>
              <a:rPr lang="ar-SA" sz="1800" dirty="0">
                <a:latin typeface="Times New Roman" pitchFamily="18" charset="0"/>
                <a:cs typeface="Times New Roman" pitchFamily="18" charset="0"/>
              </a:rPr>
              <a:t>»</a:t>
            </a:r>
            <a:r>
              <a:rPr lang="ar-DZ" sz="1800" dirty="0">
                <a:latin typeface="Times New Roman" pitchFamily="18" charset="0"/>
                <a:cs typeface="Times New Roman" pitchFamily="18" charset="0"/>
              </a:rPr>
              <a:t>.</a:t>
            </a:r>
          </a:p>
          <a:p>
            <a:pPr algn="r" rtl="1"/>
            <a:r>
              <a:rPr lang="ar-DZ" sz="1800" b="1" dirty="0">
                <a:latin typeface="Times New Roman" pitchFamily="18" charset="0"/>
                <a:cs typeface="Times New Roman" pitchFamily="18" charset="0"/>
              </a:rPr>
              <a:t>الهدف من تأليفه:</a:t>
            </a:r>
          </a:p>
          <a:p>
            <a:pPr algn="r" rtl="1">
              <a:buFont typeface="Wingdings" pitchFamily="2" charset="2"/>
              <a:buChar char="q"/>
            </a:pPr>
            <a:r>
              <a:rPr lang="ar-DZ" sz="1800" b="1" dirty="0">
                <a:latin typeface="Times New Roman" pitchFamily="18" charset="0"/>
                <a:cs typeface="Times New Roman" pitchFamily="18" charset="0"/>
              </a:rPr>
              <a:t> </a:t>
            </a:r>
            <a:r>
              <a:rPr lang="ar-DZ" sz="1800" dirty="0">
                <a:latin typeface="Times New Roman" pitchFamily="18" charset="0"/>
                <a:cs typeface="Times New Roman" pitchFamily="18" charset="0"/>
              </a:rPr>
              <a:t>حفظ</a:t>
            </a:r>
            <a:r>
              <a:rPr lang="ar-DZ" sz="1800" b="1" dirty="0">
                <a:latin typeface="Times New Roman" pitchFamily="18" charset="0"/>
                <a:cs typeface="Times New Roman" pitchFamily="18" charset="0"/>
              </a:rPr>
              <a:t> </a:t>
            </a:r>
            <a:r>
              <a:rPr lang="ar-DZ" sz="1800" dirty="0">
                <a:latin typeface="Times New Roman" pitchFamily="18" charset="0"/>
                <a:cs typeface="Times New Roman" pitchFamily="18" charset="0"/>
              </a:rPr>
              <a:t>اللغة العربية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جمع ألفاظها قبل آن تتعرض للضياع بسبب انتشار اللحن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اختلاط العرب بغيرهم .</a:t>
            </a:r>
          </a:p>
          <a:p>
            <a:pPr algn="r" rtl="1">
              <a:buFont typeface="Wingdings" pitchFamily="2" charset="2"/>
              <a:buChar char="q"/>
            </a:pPr>
            <a:r>
              <a:rPr lang="ar-DZ" sz="1800" dirty="0">
                <a:latin typeface="Times New Roman" pitchFamily="18" charset="0"/>
                <a:cs typeface="Times New Roman" pitchFamily="18" charset="0"/>
              </a:rPr>
              <a:t> استكمال جهد الخليل بن احمد في معجم العين،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ذالك بتدارك </a:t>
            </a:r>
            <a:r>
              <a:rPr lang="ar-DZ" sz="1800" dirty="0" err="1">
                <a:latin typeface="Times New Roman" pitchFamily="18" charset="0"/>
                <a:cs typeface="Times New Roman" pitchFamily="18" charset="0"/>
              </a:rPr>
              <a:t>مافاته</a:t>
            </a:r>
            <a:r>
              <a:rPr lang="ar-DZ" sz="1800" dirty="0">
                <a:latin typeface="Times New Roman" pitchFamily="18" charset="0"/>
                <a:cs typeface="Times New Roman" pitchFamily="18" charset="0"/>
              </a:rPr>
              <a:t> و تصحيح  بعض الصعوبات الموجودة فيه.</a:t>
            </a:r>
          </a:p>
          <a:p>
            <a:pPr algn="r" rtl="1">
              <a:buFont typeface="Wingdings" pitchFamily="2" charset="2"/>
              <a:buChar char="q"/>
            </a:pPr>
            <a:r>
              <a:rPr lang="ar-DZ" sz="1800" dirty="0">
                <a:latin typeface="Times New Roman" pitchFamily="18" charset="0"/>
                <a:cs typeface="Times New Roman" pitchFamily="18" charset="0"/>
              </a:rPr>
              <a:t> تقديم نظام ترتيب أكثر وضوحا للمفردات، يقوم على عدد الحروف ثم على الترتيب </a:t>
            </a:r>
            <a:r>
              <a:rPr lang="ar-DZ" sz="1800" dirty="0" err="1">
                <a:latin typeface="Times New Roman" pitchFamily="18" charset="0"/>
                <a:cs typeface="Times New Roman" pitchFamily="18" charset="0"/>
              </a:rPr>
              <a:t>الالفبائي</a:t>
            </a:r>
            <a:r>
              <a:rPr lang="ar-DZ" sz="1800" dirty="0">
                <a:latin typeface="Times New Roman" pitchFamily="18" charset="0"/>
                <a:cs typeface="Times New Roman" pitchFamily="18" charset="0"/>
              </a:rPr>
              <a:t>، لتسهيل الوصول إلى الكلمة بسرعة.</a:t>
            </a:r>
          </a:p>
          <a:p>
            <a:pPr algn="r" rtl="1">
              <a:buFont typeface="Wingdings" pitchFamily="2" charset="2"/>
              <a:buChar char="q"/>
            </a:pPr>
            <a:r>
              <a:rPr lang="ar-DZ" sz="1800" dirty="0">
                <a:latin typeface="Times New Roman" pitchFamily="18" charset="0"/>
                <a:cs typeface="Times New Roman" pitchFamily="18" charset="0"/>
              </a:rPr>
              <a:t> إنشاء معجم كبير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شامل يجمع اكبر قدر ممكن من مفردات العرب، ليكن مرجعا يعتمد عليه الطلاب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العلماء.</a:t>
            </a:r>
          </a:p>
          <a:p>
            <a:pPr algn="r" rtl="1">
              <a:buFont typeface="Wingdings" pitchFamily="2" charset="2"/>
              <a:buChar char="q"/>
            </a:pPr>
            <a:r>
              <a:rPr lang="ar-DZ" sz="1800" dirty="0">
                <a:latin typeface="Times New Roman" pitchFamily="18" charset="0"/>
                <a:cs typeface="Times New Roman" pitchFamily="18" charset="0"/>
              </a:rPr>
              <a:t> توثيق مفردات الثقافة العربية الأصيلة من أسماء الحيوان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النبات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السلاح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اللباس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غيرها حتى لا تضيع مع تغير الحياة.</a:t>
            </a:r>
          </a:p>
          <a:p>
            <a:pPr algn="r" rtl="1">
              <a:buFont typeface="Wingdings" pitchFamily="2" charset="2"/>
              <a:buChar char="q"/>
            </a:pPr>
            <a:r>
              <a:rPr lang="ar-DZ" sz="1800" dirty="0">
                <a:latin typeface="Times New Roman" pitchFamily="18" charset="0"/>
                <a:cs typeface="Times New Roman" pitchFamily="18" charset="0"/>
              </a:rPr>
              <a:t> إبراز ثراء اللهجات العربية القديمة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تسجيل ما بقي منها مما يجعل الكتاب مصدر مهما لدراسة لهجات العرب.</a:t>
            </a:r>
          </a:p>
          <a:p>
            <a:pPr algn="r" rtl="1">
              <a:buFont typeface="Wingdings" pitchFamily="2" charset="2"/>
              <a:buChar char="q"/>
            </a:pPr>
            <a:r>
              <a:rPr lang="ar-DZ" sz="1800" dirty="0">
                <a:latin typeface="Times New Roman" pitchFamily="18" charset="0"/>
                <a:cs typeface="Times New Roman" pitchFamily="18" charset="0"/>
              </a:rPr>
              <a:t> تطوير الصناعة المعجمية من خلال الاعتماد منهج جديد يجمع بين الاشتقاق </a:t>
            </a:r>
            <a:r>
              <a:rPr lang="ar-DZ" sz="1800" dirty="0" err="1">
                <a:latin typeface="Times New Roman" pitchFamily="18" charset="0"/>
                <a:cs typeface="Times New Roman" pitchFamily="18" charset="0"/>
              </a:rPr>
              <a:t>و</a:t>
            </a:r>
            <a:r>
              <a:rPr lang="ar-DZ" sz="1800" dirty="0">
                <a:latin typeface="Times New Roman" pitchFamily="18" charset="0"/>
                <a:cs typeface="Times New Roman" pitchFamily="18" charset="0"/>
              </a:rPr>
              <a:t> الترتيب مما جعله خطوة متقدمة في تاريخ المعاجم.</a:t>
            </a:r>
          </a:p>
          <a:p>
            <a:pPr algn="r" rtl="1"/>
            <a:endParaRPr lang="ar-DZ" sz="1800" dirty="0">
              <a:latin typeface="Times New Roman" pitchFamily="18" charset="0"/>
              <a:cs typeface="Times New Roman" pitchFamily="18" charset="0"/>
            </a:endParaRPr>
          </a:p>
          <a:p>
            <a:pPr algn="r" rtl="1"/>
            <a:endParaRPr lang="ar-DZ" b="1" dirty="0">
              <a:latin typeface="Times New Roman" pitchFamily="18" charset="0"/>
              <a:cs typeface="Times New Roman" pitchFamily="18" charset="0"/>
            </a:endParaRPr>
          </a:p>
          <a:p>
            <a:pPr algn="r" rtl="1"/>
            <a:endParaRPr lang="ar-DZ" b="1" dirty="0">
              <a:latin typeface="Times New Roman" pitchFamily="18" charset="0"/>
              <a:cs typeface="Times New Roman" pitchFamily="18" charset="0"/>
            </a:endParaRPr>
          </a:p>
          <a:p>
            <a:pPr algn="r" rtl="1"/>
            <a:r>
              <a:rPr lang="ar-SA" dirty="0">
                <a:latin typeface="Times New Roman" pitchFamily="18" charset="0"/>
                <a:cs typeface="Times New Roman" pitchFamily="18" charset="0"/>
              </a:rPr>
              <a:t> </a:t>
            </a:r>
            <a:r>
              <a:rPr lang="ar-DZ" dirty="0">
                <a:latin typeface="Times New Roman" pitchFamily="18" charset="0"/>
                <a:cs typeface="Times New Roman" pitchFamily="18" charset="0"/>
              </a:rPr>
              <a:t> </a:t>
            </a:r>
            <a:r>
              <a:rPr lang="ar-SA" sz="1500" dirty="0">
                <a:latin typeface="Times New Roman" pitchFamily="18" charset="0"/>
                <a:cs typeface="Times New Roman" pitchFamily="18" charset="0"/>
              </a:rPr>
              <a:t>     </a:t>
            </a:r>
            <a:endParaRPr lang="ar-SA" dirty="0"/>
          </a:p>
          <a:p>
            <a:pPr algn="r" rtl="1"/>
            <a:endParaRPr lang="ar-DZ" b="1" dirty="0">
              <a:latin typeface="Times New Roman" pitchFamily="18" charset="0"/>
              <a:cs typeface="Times New Roman" pitchFamily="18" charset="0"/>
            </a:endParaRPr>
          </a:p>
          <a:p>
            <a:pPr algn="r" rtl="1"/>
            <a:endParaRPr lang="fr-FR" b="1" dirty="0">
              <a:latin typeface="Times New Roman" pitchFamily="18" charset="0"/>
              <a:cs typeface="Times New Roman" pitchFamily="18" charset="0"/>
            </a:endParaRPr>
          </a:p>
        </p:txBody>
      </p:sp>
      <p:pic>
        <p:nvPicPr>
          <p:cNvPr id="17" name="Espace réservé du contenu 16" descr="JJJ.PNG"/>
          <p:cNvPicPr>
            <a:picLocks noGrp="1" noChangeAspect="1"/>
          </p:cNvPicPr>
          <p:nvPr>
            <p:ph sz="half" idx="1"/>
          </p:nvPr>
        </p:nvPicPr>
        <p:blipFill>
          <a:blip r:embed="rId3"/>
          <a:stretch>
            <a:fillRect/>
          </a:stretch>
        </p:blipFill>
        <p:spPr>
          <a:xfrm>
            <a:off x="5429256" y="1928802"/>
            <a:ext cx="3415047" cy="4000528"/>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normAutofit/>
          </a:bodyPr>
          <a:lstStyle/>
          <a:p>
            <a:r>
              <a:rPr lang="ar-DZ" sz="1800" b="1" dirty="0">
                <a:latin typeface="Times New Roman" pitchFamily="18" charset="0"/>
                <a:cs typeface="Times New Roman" pitchFamily="18" charset="0"/>
              </a:rPr>
              <a:t>منهج ابن دريد في الجمهرة                                                                                                             </a:t>
            </a:r>
            <a:endParaRPr lang="fr-FR" sz="1800" b="1" dirty="0">
              <a:latin typeface="Times New Roman" pitchFamily="18" charset="0"/>
              <a:cs typeface="Times New Roman" pitchFamily="18" charset="0"/>
            </a:endParaRPr>
          </a:p>
        </p:txBody>
      </p:sp>
      <p:sp>
        <p:nvSpPr>
          <p:cNvPr id="6" name="Espace réservé du contenu 5"/>
          <p:cNvSpPr>
            <a:spLocks noGrp="1"/>
          </p:cNvSpPr>
          <p:nvPr>
            <p:ph idx="1"/>
          </p:nvPr>
        </p:nvSpPr>
        <p:spPr/>
        <p:txBody>
          <a:bodyPr>
            <a:normAutofit lnSpcReduction="10000"/>
          </a:bodyPr>
          <a:lstStyle/>
          <a:p>
            <a:pPr algn="just" rtl="1">
              <a:lnSpc>
                <a:spcPct val="150000"/>
              </a:lnSpc>
              <a:buNone/>
            </a:pPr>
            <a:r>
              <a:rPr lang="ar-DZ" sz="1400" dirty="0">
                <a:latin typeface="Times New Roman" pitchFamily="18" charset="0"/>
                <a:cs typeface="Times New Roman" pitchFamily="18" charset="0"/>
              </a:rPr>
              <a:t>نظر ابن دريد في الأسس التي اعتمدها الخليل فوجد صعوبة في الترتيب الصوتي الذي اتخذه الخليل الأساس الأول في ترتيب مواد معجمه، فاستبدل الترتيب الصوتي بالترتيب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قال ابن دريد في مقدمته: </a:t>
            </a:r>
            <a:r>
              <a:rPr lang="ar-DZ" sz="1400" dirty="0" err="1">
                <a:latin typeface="Times New Roman" pitchFamily="18" charset="0"/>
                <a:cs typeface="Times New Roman" pitchFamily="18" charset="0"/>
              </a:rPr>
              <a:t>اذا</a:t>
            </a:r>
            <a:r>
              <a:rPr lang="ar-DZ" sz="1400" dirty="0">
                <a:latin typeface="Times New Roman" pitchFamily="18" charset="0"/>
                <a:cs typeface="Times New Roman" pitchFamily="18" charset="0"/>
              </a:rPr>
              <a:t> كانت الحروف المرتبة على </a:t>
            </a:r>
            <a:r>
              <a:rPr lang="ar-DZ" sz="1400" dirty="0" err="1">
                <a:latin typeface="Times New Roman" pitchFamily="18" charset="0"/>
                <a:cs typeface="Times New Roman" pitchFamily="18" charset="0"/>
              </a:rPr>
              <a:t>الالف</a:t>
            </a:r>
            <a:r>
              <a:rPr lang="ar-DZ" sz="1400" dirty="0">
                <a:latin typeface="Times New Roman" pitchFamily="18" charset="0"/>
                <a:cs typeface="Times New Roman" pitchFamily="18" charset="0"/>
              </a:rPr>
              <a:t> باء بالقلوب أعبق،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في الأسماع </a:t>
            </a:r>
            <a:r>
              <a:rPr lang="ar-DZ" sz="1400" dirty="0" err="1">
                <a:latin typeface="Times New Roman" pitchFamily="18" charset="0"/>
                <a:cs typeface="Times New Roman" pitchFamily="18" charset="0"/>
              </a:rPr>
              <a:t>انفذ</a:t>
            </a:r>
            <a:r>
              <a:rPr lang="ar-DZ" sz="1400" dirty="0">
                <a:latin typeface="Times New Roman" pitchFamily="18" charset="0"/>
                <a:cs typeface="Times New Roman" pitchFamily="18" charset="0"/>
              </a:rPr>
              <a:t>،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كان علم العامة </a:t>
            </a:r>
            <a:r>
              <a:rPr lang="ar-DZ" sz="1400" dirty="0" err="1">
                <a:latin typeface="Times New Roman" pitchFamily="18" charset="0"/>
                <a:cs typeface="Times New Roman" pitchFamily="18" charset="0"/>
              </a:rPr>
              <a:t>بها</a:t>
            </a:r>
            <a:r>
              <a:rPr lang="ar-DZ" sz="1400" dirty="0">
                <a:latin typeface="Times New Roman" pitchFamily="18" charset="0"/>
                <a:cs typeface="Times New Roman" pitchFamily="18" charset="0"/>
              </a:rPr>
              <a:t> كعلم الخاصة،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طلبها من هذه الجهة بعيدا عن الحيرة، </a:t>
            </a:r>
            <a:r>
              <a:rPr lang="ar-DZ" sz="1400" dirty="0" err="1">
                <a:latin typeface="Times New Roman" pitchFamily="18" charset="0"/>
                <a:cs typeface="Times New Roman" pitchFamily="18" charset="0"/>
              </a:rPr>
              <a:t>مشفيا</a:t>
            </a:r>
            <a:r>
              <a:rPr lang="ar-DZ" sz="1400" dirty="0">
                <a:latin typeface="Times New Roman" pitchFamily="18" charset="0"/>
                <a:cs typeface="Times New Roman" pitchFamily="18" charset="0"/>
              </a:rPr>
              <a:t> على المراد.</a:t>
            </a:r>
          </a:p>
          <a:p>
            <a:pPr algn="just" rtl="1">
              <a:lnSpc>
                <a:spcPct val="150000"/>
              </a:lnSpc>
              <a:buNone/>
            </a:pPr>
            <a:r>
              <a:rPr lang="ar-DZ" sz="1400" dirty="0">
                <a:latin typeface="Times New Roman" pitchFamily="18" charset="0"/>
                <a:cs typeface="Times New Roman" pitchFamily="18" charset="0"/>
              </a:rPr>
              <a:t>لكنه أبقى على الأساسين الأخريين اللذين اعتمدهما الخليل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هما الأبنية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a:t>
            </a:r>
            <a:r>
              <a:rPr lang="ar-DZ" sz="1400" dirty="0" err="1">
                <a:latin typeface="Times New Roman" pitchFamily="18" charset="0"/>
                <a:cs typeface="Times New Roman" pitchFamily="18" charset="0"/>
              </a:rPr>
              <a:t>التقليبات</a:t>
            </a:r>
            <a:endParaRPr lang="fr-FR" sz="1400" b="1" dirty="0">
              <a:latin typeface="Times New Roman" pitchFamily="18" charset="0"/>
              <a:cs typeface="Times New Roman" pitchFamily="18" charset="0"/>
            </a:endParaRPr>
          </a:p>
          <a:p>
            <a:pPr algn="just" rtl="1">
              <a:lnSpc>
                <a:spcPct val="150000"/>
              </a:lnSpc>
              <a:buNone/>
            </a:pPr>
            <a:r>
              <a:rPr lang="ar-DZ" sz="1400" b="1" dirty="0">
                <a:latin typeface="Times New Roman" pitchFamily="18" charset="0"/>
                <a:cs typeface="Times New Roman" pitchFamily="18" charset="0"/>
              </a:rPr>
              <a:t>الأساس الأول: الأبنية:</a:t>
            </a:r>
            <a:endParaRPr lang="fr-FR" sz="1400" b="1" dirty="0">
              <a:latin typeface="Times New Roman" pitchFamily="18" charset="0"/>
              <a:cs typeface="Times New Roman" pitchFamily="18" charset="0"/>
            </a:endParaRPr>
          </a:p>
          <a:p>
            <a:pPr algn="just" rtl="1">
              <a:lnSpc>
                <a:spcPct val="150000"/>
              </a:lnSpc>
              <a:buNone/>
            </a:pPr>
            <a:r>
              <a:rPr lang="ar-DZ" sz="1400" dirty="0">
                <a:latin typeface="Times New Roman" pitchFamily="18" charset="0"/>
                <a:cs typeface="Times New Roman" pitchFamily="18" charset="0"/>
              </a:rPr>
              <a:t>جعل ابن دريد الأبنية أساسه الأول  الذي اعتمده في ترتيب مواد معجمه، بخلاف الخليل الذي اتخذ الأصوات أساسه الأول و ليس الأبنية . و بهذا قسم ابن دريد مادته على أبواب بالنظر إلى الأصول. فجعل لكل بناء من الأبنية بابا يضم الألفاظ التي تندرج تحته،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قد حرص على مخالفة الخليل في عدد من الأبنية، إذ وضع بعد كل بناء ما يلحق </a:t>
            </a:r>
            <a:r>
              <a:rPr lang="ar-DZ" sz="1400" dirty="0" err="1">
                <a:latin typeface="Times New Roman" pitchFamily="18" charset="0"/>
                <a:cs typeface="Times New Roman" pitchFamily="18" charset="0"/>
              </a:rPr>
              <a:t>به</a:t>
            </a:r>
            <a:r>
              <a:rPr lang="ar-DZ" sz="1400" dirty="0">
                <a:latin typeface="Times New Roman" pitchFamily="18" charset="0"/>
                <a:cs typeface="Times New Roman" pitchFamily="18" charset="0"/>
              </a:rPr>
              <a:t> و هي على النحو الأتي:</a:t>
            </a:r>
          </a:p>
          <a:p>
            <a:pPr algn="just" rtl="1">
              <a:lnSpc>
                <a:spcPct val="150000"/>
              </a:lnSpc>
              <a:buFont typeface="Arial" pitchFamily="34" charset="0"/>
              <a:buChar char="•"/>
            </a:pPr>
            <a:r>
              <a:rPr lang="ar-DZ" sz="1400" dirty="0">
                <a:latin typeface="Times New Roman" pitchFamily="18" charset="0"/>
                <a:cs typeface="Times New Roman" pitchFamily="18" charset="0"/>
              </a:rPr>
              <a:t>الثنائي المضاعف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ما يلحق </a:t>
            </a:r>
            <a:r>
              <a:rPr lang="ar-DZ" sz="1400" dirty="0" err="1">
                <a:latin typeface="Times New Roman" pitchFamily="18" charset="0"/>
                <a:cs typeface="Times New Roman" pitchFamily="18" charset="0"/>
              </a:rPr>
              <a:t>به</a:t>
            </a:r>
            <a:r>
              <a:rPr lang="ar-DZ" sz="1400" dirty="0">
                <a:latin typeface="Times New Roman" pitchFamily="18" charset="0"/>
                <a:cs typeface="Times New Roman" pitchFamily="18" charset="0"/>
              </a:rPr>
              <a:t>.</a:t>
            </a:r>
          </a:p>
          <a:p>
            <a:pPr algn="just" rtl="1">
              <a:lnSpc>
                <a:spcPct val="150000"/>
              </a:lnSpc>
              <a:buFont typeface="Arial" pitchFamily="34" charset="0"/>
              <a:buChar char="•"/>
            </a:pPr>
            <a:r>
              <a:rPr lang="ar-DZ" sz="1400" dirty="0">
                <a:latin typeface="Times New Roman" pitchFamily="18" charset="0"/>
                <a:cs typeface="Times New Roman" pitchFamily="18" charset="0"/>
              </a:rPr>
              <a:t>الثلاثي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ما يلحق </a:t>
            </a:r>
            <a:r>
              <a:rPr lang="ar-DZ" sz="1400" dirty="0" err="1">
                <a:latin typeface="Times New Roman" pitchFamily="18" charset="0"/>
                <a:cs typeface="Times New Roman" pitchFamily="18" charset="0"/>
              </a:rPr>
              <a:t>به</a:t>
            </a:r>
            <a:r>
              <a:rPr lang="ar-DZ" sz="1400" dirty="0">
                <a:latin typeface="Times New Roman" pitchFamily="18" charset="0"/>
                <a:cs typeface="Times New Roman" pitchFamily="18" charset="0"/>
              </a:rPr>
              <a:t>.</a:t>
            </a:r>
          </a:p>
          <a:p>
            <a:pPr algn="just" rtl="1">
              <a:lnSpc>
                <a:spcPct val="150000"/>
              </a:lnSpc>
              <a:buFont typeface="Arial" pitchFamily="34" charset="0"/>
              <a:buChar char="•"/>
            </a:pPr>
            <a:r>
              <a:rPr lang="ar-DZ" sz="1400" dirty="0">
                <a:latin typeface="Times New Roman" pitchFamily="18" charset="0"/>
                <a:cs typeface="Times New Roman" pitchFamily="18" charset="0"/>
              </a:rPr>
              <a:t>الرباعي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ما يلحق </a:t>
            </a:r>
            <a:r>
              <a:rPr lang="ar-DZ" sz="1400" dirty="0" err="1">
                <a:latin typeface="Times New Roman" pitchFamily="18" charset="0"/>
                <a:cs typeface="Times New Roman" pitchFamily="18" charset="0"/>
              </a:rPr>
              <a:t>به</a:t>
            </a:r>
            <a:r>
              <a:rPr lang="ar-DZ" sz="1400" dirty="0">
                <a:latin typeface="Times New Roman" pitchFamily="18" charset="0"/>
                <a:cs typeface="Times New Roman" pitchFamily="18" charset="0"/>
              </a:rPr>
              <a:t>.</a:t>
            </a:r>
          </a:p>
          <a:p>
            <a:pPr algn="just" rtl="1">
              <a:lnSpc>
                <a:spcPct val="150000"/>
              </a:lnSpc>
              <a:buFont typeface="Arial" pitchFamily="34" charset="0"/>
              <a:buChar char="•"/>
            </a:pPr>
            <a:r>
              <a:rPr lang="ar-DZ" sz="1400" dirty="0">
                <a:latin typeface="Times New Roman" pitchFamily="18" charset="0"/>
                <a:cs typeface="Times New Roman" pitchFamily="18" charset="0"/>
              </a:rPr>
              <a:t>الخماسي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ما يلحق </a:t>
            </a:r>
            <a:r>
              <a:rPr lang="ar-DZ" sz="1400" dirty="0" err="1">
                <a:latin typeface="Times New Roman" pitchFamily="18" charset="0"/>
                <a:cs typeface="Times New Roman" pitchFamily="18" charset="0"/>
              </a:rPr>
              <a:t>به</a:t>
            </a:r>
            <a:r>
              <a:rPr lang="ar-DZ" sz="1400" dirty="0">
                <a:latin typeface="Times New Roman" pitchFamily="18" charset="0"/>
                <a:cs typeface="Times New Roman" pitchFamily="18" charset="0"/>
              </a:rPr>
              <a:t>.</a:t>
            </a:r>
          </a:p>
          <a:p>
            <a:pPr algn="just" rtl="1">
              <a:lnSpc>
                <a:spcPct val="150000"/>
              </a:lnSpc>
              <a:buFont typeface="Arial" pitchFamily="34" charset="0"/>
              <a:buChar char="•"/>
            </a:pPr>
            <a:r>
              <a:rPr lang="ar-DZ" sz="1400" dirty="0">
                <a:latin typeface="Times New Roman" pitchFamily="18" charset="0"/>
                <a:cs typeface="Times New Roman" pitchFamily="18" charset="0"/>
              </a:rPr>
              <a:t>اللفيف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النوادر.</a:t>
            </a:r>
          </a:p>
          <a:p>
            <a:pPr algn="just" rtl="1">
              <a:lnSpc>
                <a:spcPct val="150000"/>
              </a:lnSpc>
              <a:buNone/>
            </a:pPr>
            <a:endParaRPr lang="ar-DZ" sz="1400" dirty="0">
              <a:latin typeface="Times New Roman" pitchFamily="18" charset="0"/>
              <a:cs typeface="Times New Roman" pitchFamily="18" charset="0"/>
            </a:endParaRPr>
          </a:p>
          <a:p>
            <a:pPr algn="just" rtl="1">
              <a:lnSpc>
                <a:spcPct val="150000"/>
              </a:lnSpc>
              <a:buNone/>
            </a:pPr>
            <a:endParaRPr lang="ar-DZ" sz="1400" dirty="0">
              <a:latin typeface="Times New Roman" pitchFamily="18" charset="0"/>
              <a:cs typeface="Times New Roman" pitchFamily="18" charset="0"/>
            </a:endParaRPr>
          </a:p>
          <a:p>
            <a:pPr algn="just" rtl="1">
              <a:lnSpc>
                <a:spcPct val="150000"/>
              </a:lnSpc>
              <a:buFont typeface="Arial" pitchFamily="34" charset="0"/>
              <a:buChar char="•"/>
            </a:pPr>
            <a:endParaRPr lang="ar-DZ" sz="1400" dirty="0">
              <a:latin typeface="Times New Roman" pitchFamily="18" charset="0"/>
              <a:cs typeface="Times New Roman" pitchFamily="18" charset="0"/>
            </a:endParaRPr>
          </a:p>
          <a:p>
            <a:pPr algn="just" rtl="1">
              <a:lnSpc>
                <a:spcPct val="150000"/>
              </a:lnSpc>
              <a:buNone/>
            </a:pPr>
            <a:endParaRPr lang="ar-DZ" sz="1400" dirty="0">
              <a:latin typeface="Times New Roman" pitchFamily="18" charset="0"/>
              <a:cs typeface="Times New Roman" pitchFamily="18" charset="0"/>
            </a:endParaRPr>
          </a:p>
          <a:p>
            <a:pPr algn="just" rtl="1">
              <a:lnSpc>
                <a:spcPct val="150000"/>
              </a:lnSpc>
              <a:buNone/>
            </a:pPr>
            <a:endParaRPr lang="ar-DZ" sz="1400" b="1" dirty="0">
              <a:latin typeface="Times New Roman" pitchFamily="18" charset="0"/>
              <a:cs typeface="Times New Roman" pitchFamily="18" charset="0"/>
            </a:endParaRPr>
          </a:p>
        </p:txBody>
      </p:sp>
      <p:sp>
        <p:nvSpPr>
          <p:cNvPr id="7" name="Espace réservé du contenu 5"/>
          <p:cNvSpPr txBox="1">
            <a:spLocks/>
          </p:cNvSpPr>
          <p:nvPr/>
        </p:nvSpPr>
        <p:spPr>
          <a:xfrm>
            <a:off x="609600" y="1571612"/>
            <a:ext cx="8229600" cy="4905388"/>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fr-FR"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lgn="r" rtl="1">
              <a:lnSpc>
                <a:spcPct val="150000"/>
              </a:lnSpc>
              <a:buNone/>
            </a:pPr>
            <a:r>
              <a:rPr lang="ar-DZ" sz="1400" b="1" dirty="0">
                <a:latin typeface="Times New Roman" pitchFamily="18" charset="0"/>
                <a:cs typeface="Times New Roman" pitchFamily="18" charset="0"/>
              </a:rPr>
              <a:t>الأساس الثاني: الترتيب </a:t>
            </a:r>
            <a:r>
              <a:rPr lang="ar-DZ" sz="1400" b="1" dirty="0" err="1">
                <a:latin typeface="Times New Roman" pitchFamily="18" charset="0"/>
                <a:cs typeface="Times New Roman" pitchFamily="18" charset="0"/>
              </a:rPr>
              <a:t>الالفبائي</a:t>
            </a:r>
            <a:r>
              <a:rPr lang="ar-DZ" sz="1400" b="1" dirty="0">
                <a:latin typeface="Times New Roman" pitchFamily="18" charset="0"/>
                <a:cs typeface="Times New Roman" pitchFamily="18" charset="0"/>
              </a:rPr>
              <a:t>:</a:t>
            </a:r>
          </a:p>
          <a:p>
            <a:pPr algn="r" rtl="1">
              <a:lnSpc>
                <a:spcPct val="150000"/>
              </a:lnSpc>
              <a:buNone/>
            </a:pPr>
            <a:r>
              <a:rPr lang="ar-DZ" sz="1400" dirty="0">
                <a:latin typeface="Times New Roman" pitchFamily="18" charset="0"/>
                <a:cs typeface="Times New Roman" pitchFamily="18" charset="0"/>
              </a:rPr>
              <a:t>أما ترتيب الألفاظ داخل كل بناء من هذه الأبنية، فقد اعتمد فيه على الترتيب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a:t>
            </a:r>
            <a:r>
              <a:rPr lang="ar-DZ" sz="1400" b="1" dirty="0">
                <a:latin typeface="Times New Roman" pitchFamily="18" charset="0"/>
                <a:cs typeface="Times New Roman" pitchFamily="18" charset="0"/>
              </a:rPr>
              <a:t>أ،ب،ت،ث،ج،ح،خ،د،ذ،ر،ز،س،ش،ص،ض،ط،ظ،ع،غ،ف،ق،ك،ل،م،ن،ه،و،ي) ،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هو الأساس الثاني بعد الأبنية فسم كل بناء بحسب عدد الحروف العربية على وفق 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بدأ كل باب من هذه الأبنية بالحرف المعقود له الباب مع </a:t>
            </a:r>
            <a:r>
              <a:rPr lang="ar-DZ" sz="1400" dirty="0" err="1">
                <a:latin typeface="Times New Roman" pitchFamily="18" charset="0"/>
                <a:cs typeface="Times New Roman" pitchFamily="18" charset="0"/>
              </a:rPr>
              <a:t>مايليه</a:t>
            </a:r>
            <a:r>
              <a:rPr lang="ar-DZ" sz="1400" dirty="0">
                <a:latin typeface="Times New Roman" pitchFamily="18" charset="0"/>
                <a:cs typeface="Times New Roman" pitchFamily="18" charset="0"/>
              </a:rPr>
              <a:t> في الترتيب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فباب الحاء يصدره بالحاء مع </a:t>
            </a:r>
            <a:r>
              <a:rPr lang="ar-DZ" sz="1400" dirty="0" err="1">
                <a:latin typeface="Times New Roman" pitchFamily="18" charset="0"/>
                <a:cs typeface="Times New Roman" pitchFamily="18" charset="0"/>
              </a:rPr>
              <a:t>مايليه</a:t>
            </a:r>
            <a:r>
              <a:rPr lang="ar-DZ" sz="1400" dirty="0">
                <a:latin typeface="Times New Roman" pitchFamily="18" charset="0"/>
                <a:cs typeface="Times New Roman" pitchFamily="18" charset="0"/>
              </a:rPr>
              <a:t> في الترتيب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هو الخاء، ثم الحاء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الدال،ثم الحاء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الذال، حتى ينتهي من الحروف التي تلي الحرف المعقود له الباب، ثم يعود إلى الحاء مع الحروف التي تسبقه ابتدءا بالحاء مع الهمزة، ثم الحاء مع الباء، ثم الحاء مع التاء، إلى أن يصل إلى الحاء مع الجيم،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هذا المنهج يطبق على الأبواب الأخرى.</a:t>
            </a:r>
          </a:p>
          <a:p>
            <a:pPr algn="r" rtl="1">
              <a:lnSpc>
                <a:spcPct val="150000"/>
              </a:lnSpc>
              <a:buNone/>
            </a:pPr>
            <a:r>
              <a:rPr lang="ar-DZ" sz="1400" b="1" dirty="0">
                <a:latin typeface="Times New Roman" pitchFamily="18" charset="0"/>
                <a:cs typeface="Times New Roman" pitchFamily="18" charset="0"/>
              </a:rPr>
              <a:t>الأساس الثالث: </a:t>
            </a:r>
            <a:r>
              <a:rPr lang="ar-DZ" sz="1400" b="1" dirty="0" err="1">
                <a:latin typeface="Times New Roman" pitchFamily="18" charset="0"/>
                <a:cs typeface="Times New Roman" pitchFamily="18" charset="0"/>
              </a:rPr>
              <a:t>التقليبات</a:t>
            </a:r>
            <a:r>
              <a:rPr lang="ar-DZ" sz="1400" b="1" dirty="0">
                <a:latin typeface="Times New Roman" pitchFamily="18" charset="0"/>
                <a:cs typeface="Times New Roman" pitchFamily="18" charset="0"/>
              </a:rPr>
              <a:t>:</a:t>
            </a:r>
            <a:endParaRPr lang="ar-DZ" sz="1400" dirty="0">
              <a:latin typeface="Times New Roman" pitchFamily="18" charset="0"/>
              <a:cs typeface="Times New Roman" pitchFamily="18" charset="0"/>
            </a:endParaRPr>
          </a:p>
          <a:p>
            <a:pPr algn="r" rtl="1">
              <a:lnSpc>
                <a:spcPct val="150000"/>
              </a:lnSpc>
              <a:buNone/>
            </a:pPr>
            <a:r>
              <a:rPr lang="ar-DZ" sz="1400" dirty="0">
                <a:latin typeface="Times New Roman" pitchFamily="18" charset="0"/>
                <a:cs typeface="Times New Roman" pitchFamily="18" charset="0"/>
              </a:rPr>
              <a:t>أبقى ابن دريد على الأساس الثالث الذي اعتمده الخليل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هو </a:t>
            </a:r>
            <a:r>
              <a:rPr lang="ar-DZ" sz="1400" dirty="0" err="1">
                <a:latin typeface="Times New Roman" pitchFamily="18" charset="0"/>
                <a:cs typeface="Times New Roman" pitchFamily="18" charset="0"/>
              </a:rPr>
              <a:t>التقليبات</a:t>
            </a:r>
            <a:r>
              <a:rPr lang="ar-DZ" sz="1400" dirty="0">
                <a:latin typeface="Times New Roman" pitchFamily="18" charset="0"/>
                <a:cs typeface="Times New Roman" pitchFamily="18" charset="0"/>
              </a:rPr>
              <a:t>،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لكنها عند ابن دريد </a:t>
            </a:r>
            <a:r>
              <a:rPr lang="ar-DZ" sz="1400" dirty="0" err="1">
                <a:latin typeface="Times New Roman" pitchFamily="18" charset="0"/>
                <a:cs typeface="Times New Roman" pitchFamily="18" charset="0"/>
              </a:rPr>
              <a:t>تقليبات</a:t>
            </a:r>
            <a:r>
              <a:rPr lang="ar-DZ" sz="1400" dirty="0">
                <a:latin typeface="Times New Roman" pitchFamily="18" charset="0"/>
                <a:cs typeface="Times New Roman" pitchFamily="18" charset="0"/>
              </a:rPr>
              <a:t> </a:t>
            </a:r>
            <a:r>
              <a:rPr lang="ar-DZ" sz="1400" dirty="0" err="1">
                <a:latin typeface="Times New Roman" pitchFamily="18" charset="0"/>
                <a:cs typeface="Times New Roman" pitchFamily="18" charset="0"/>
              </a:rPr>
              <a:t>الفبائية</a:t>
            </a:r>
            <a:r>
              <a:rPr lang="ar-DZ" sz="1400" dirty="0">
                <a:latin typeface="Times New Roman" pitchFamily="18" charset="0"/>
                <a:cs typeface="Times New Roman" pitchFamily="18" charset="0"/>
              </a:rPr>
              <a:t> </a:t>
            </a:r>
            <a:r>
              <a:rPr lang="ar-DZ" sz="1400" dirty="0" err="1">
                <a:latin typeface="Times New Roman" pitchFamily="18" charset="0"/>
                <a:cs typeface="Times New Roman" pitchFamily="18" charset="0"/>
              </a:rPr>
              <a:t>او</a:t>
            </a:r>
            <a:r>
              <a:rPr lang="ar-DZ" sz="1400" dirty="0">
                <a:latin typeface="Times New Roman" pitchFamily="18" charset="0"/>
                <a:cs typeface="Times New Roman" pitchFamily="18" charset="0"/>
              </a:rPr>
              <a:t> ليست وفق الترتيب الصوتي لذلك يجب على مستعمل هذا المعجم أن يحفظ ترتيب الحروف </a:t>
            </a:r>
            <a:r>
              <a:rPr lang="ar-DZ" sz="1400" dirty="0" err="1">
                <a:latin typeface="Times New Roman" pitchFamily="18" charset="0"/>
                <a:cs typeface="Times New Roman" pitchFamily="18" charset="0"/>
              </a:rPr>
              <a:t>الفبئيا</a:t>
            </a:r>
            <a:r>
              <a:rPr lang="ar-DZ" sz="1400" dirty="0">
                <a:latin typeface="Times New Roman" pitchFamily="18" charset="0"/>
                <a:cs typeface="Times New Roman" pitchFamily="18" charset="0"/>
              </a:rPr>
              <a:t> لان اللفظة تذكر في اسبق حروفها ورودا في الترتيب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وتذكر معها </a:t>
            </a:r>
            <a:r>
              <a:rPr lang="ar-DZ" sz="1400" dirty="0" err="1">
                <a:latin typeface="Times New Roman" pitchFamily="18" charset="0"/>
                <a:cs typeface="Times New Roman" pitchFamily="18" charset="0"/>
              </a:rPr>
              <a:t>تقليباتها</a:t>
            </a:r>
            <a:r>
              <a:rPr lang="ar-DZ" sz="1400" dirty="0">
                <a:latin typeface="Times New Roman" pitchFamily="18" charset="0"/>
                <a:cs typeface="Times New Roman" pitchFamily="18" charset="0"/>
              </a:rPr>
              <a:t>. </a:t>
            </a:r>
          </a:p>
          <a:p>
            <a:pPr algn="r" rtl="1">
              <a:lnSpc>
                <a:spcPct val="150000"/>
              </a:lnSpc>
              <a:buNone/>
            </a:pPr>
            <a:r>
              <a:rPr lang="ar-DZ" sz="1400" dirty="0">
                <a:latin typeface="Times New Roman" pitchFamily="18" charset="0"/>
                <a:cs typeface="Times New Roman" pitchFamily="18" charset="0"/>
              </a:rPr>
              <a:t>وقد حرص ابن دريد على عدم تكرار ما يذكره من </a:t>
            </a:r>
            <a:r>
              <a:rPr lang="ar-DZ" sz="1400" dirty="0" err="1">
                <a:latin typeface="Times New Roman" pitchFamily="18" charset="0"/>
                <a:cs typeface="Times New Roman" pitchFamily="18" charset="0"/>
              </a:rPr>
              <a:t>تقليبات</a:t>
            </a:r>
            <a:r>
              <a:rPr lang="ar-DZ" sz="1400" dirty="0">
                <a:latin typeface="Times New Roman" pitchFamily="18" charset="0"/>
                <a:cs typeface="Times New Roman" pitchFamily="18" charset="0"/>
              </a:rPr>
              <a:t> المادة الواحدة في مواد أخرى تنتمي إلى حرف أخر من حروف العربية، فمادة(</a:t>
            </a:r>
            <a:r>
              <a:rPr lang="ar-DZ" sz="1400" b="1" dirty="0">
                <a:latin typeface="Times New Roman" pitchFamily="18" charset="0"/>
                <a:cs typeface="Times New Roman" pitchFamily="18" charset="0"/>
              </a:rPr>
              <a:t>تب</a:t>
            </a:r>
            <a:r>
              <a:rPr lang="ar-DZ" sz="1400" dirty="0">
                <a:latin typeface="Times New Roman" pitchFamily="18" charset="0"/>
                <a:cs typeface="Times New Roman" pitchFamily="18" charset="0"/>
              </a:rPr>
              <a:t>) لا يذكرها في حرف التاء بل في حرف الباء لان الباء اسبق من التاء. و كذالك مادة(</a:t>
            </a:r>
            <a:r>
              <a:rPr lang="ar-DZ" sz="1400" b="1" dirty="0">
                <a:latin typeface="Times New Roman" pitchFamily="18" charset="0"/>
                <a:cs typeface="Times New Roman" pitchFamily="18" charset="0"/>
              </a:rPr>
              <a:t>قعد</a:t>
            </a:r>
            <a:r>
              <a:rPr lang="ar-DZ" sz="1400" dirty="0">
                <a:latin typeface="Times New Roman" pitchFamily="18" charset="0"/>
                <a:cs typeface="Times New Roman" pitchFamily="18" charset="0"/>
              </a:rPr>
              <a:t>) يذكرها في حرف الدال مع العين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لا يذكرها ضمن حرف القاف مع العين. و كذالك مادة(</a:t>
            </a:r>
            <a:r>
              <a:rPr lang="ar-DZ" sz="1400" b="1" dirty="0">
                <a:latin typeface="Times New Roman" pitchFamily="18" charset="0"/>
                <a:cs typeface="Times New Roman" pitchFamily="18" charset="0"/>
              </a:rPr>
              <a:t>جبس</a:t>
            </a:r>
            <a:r>
              <a:rPr lang="ar-DZ" sz="1400" dirty="0">
                <a:latin typeface="Times New Roman" pitchFamily="18" charset="0"/>
                <a:cs typeface="Times New Roman" pitchFamily="18" charset="0"/>
              </a:rPr>
              <a:t>) يذكرها في الباء مع الجيم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ليس الجيم مع السين.</a:t>
            </a:r>
          </a:p>
          <a:p>
            <a:pPr algn="r" rtl="1">
              <a:buNone/>
            </a:pPr>
            <a:endParaRPr lang="fr-FR" sz="1400"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867524"/>
          </a:xfrm>
        </p:spPr>
        <p:txBody>
          <a:bodyPr>
            <a:normAutofit/>
          </a:bodyPr>
          <a:lstStyle/>
          <a:p>
            <a:r>
              <a:rPr lang="ar-DZ" sz="1800" b="1" dirty="0">
                <a:latin typeface="Times New Roman" pitchFamily="18" charset="0"/>
                <a:cs typeface="Times New Roman" pitchFamily="18" charset="0"/>
              </a:rPr>
              <a:t>طريقة البحث في المعجم:                                                                                                              </a:t>
            </a:r>
            <a:endParaRPr lang="fr-FR" sz="1800"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marL="342900" indent="-342900" algn="r" rtl="1">
              <a:buNone/>
            </a:pPr>
            <a:r>
              <a:rPr lang="ar-DZ" sz="1400" dirty="0">
                <a:latin typeface="Times New Roman" pitchFamily="18" charset="0"/>
                <a:cs typeface="Times New Roman" pitchFamily="18" charset="0"/>
              </a:rPr>
              <a:t>للبحث عن كلمة في الجمهرة نسلك الخطوات الآتية:</a:t>
            </a:r>
          </a:p>
          <a:p>
            <a:pPr marL="342900" indent="-342900" algn="r" rtl="1">
              <a:buFont typeface="+mj-lt"/>
              <a:buAutoNum type="arabicPeriod"/>
            </a:pPr>
            <a:r>
              <a:rPr lang="ar-DZ" sz="1400" dirty="0">
                <a:latin typeface="Times New Roman" pitchFamily="18" charset="0"/>
                <a:cs typeface="Times New Roman" pitchFamily="18" charset="0"/>
              </a:rPr>
              <a:t>تجريد الكلمة من الحروف الزائدة لمعرفة الحروف الأصلية.</a:t>
            </a:r>
          </a:p>
          <a:p>
            <a:pPr marL="342900" indent="-342900" algn="r" rtl="1">
              <a:buFont typeface="+mj-lt"/>
              <a:buAutoNum type="arabicPeriod"/>
            </a:pPr>
            <a:r>
              <a:rPr lang="ar-DZ" sz="1400" dirty="0">
                <a:latin typeface="Times New Roman" pitchFamily="18" charset="0"/>
                <a:cs typeface="Times New Roman" pitchFamily="18" charset="0"/>
              </a:rPr>
              <a:t>تحديد البناء الذي تدخل تحته الكلمة( ثنائي أو ثلاثي أو رباعي أو خماسي) ، ثم الاتجاه إلى ذلك البناء في الجمهرة.</a:t>
            </a:r>
          </a:p>
          <a:p>
            <a:pPr marL="342900" indent="-342900" algn="r" rtl="1">
              <a:buFont typeface="+mj-lt"/>
              <a:buAutoNum type="arabicPeriod"/>
            </a:pPr>
            <a:r>
              <a:rPr lang="ar-DZ" sz="1400" dirty="0">
                <a:latin typeface="Times New Roman" pitchFamily="18" charset="0"/>
                <a:cs typeface="Times New Roman" pitchFamily="18" charset="0"/>
              </a:rPr>
              <a:t>البحث عن الكلمة تحت أول حروفها على الترتيب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ثم الذي يليه،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مع الكلمة بقية </a:t>
            </a:r>
            <a:r>
              <a:rPr lang="ar-DZ" sz="1400" dirty="0" err="1">
                <a:latin typeface="Times New Roman" pitchFamily="18" charset="0"/>
                <a:cs typeface="Times New Roman" pitchFamily="18" charset="0"/>
              </a:rPr>
              <a:t>تقليباتها</a:t>
            </a:r>
            <a:r>
              <a:rPr lang="ar-DZ" sz="1400" dirty="0">
                <a:latin typeface="Times New Roman" pitchFamily="18" charset="0"/>
                <a:cs typeface="Times New Roman" pitchFamily="18" charset="0"/>
              </a:rPr>
              <a:t>.</a:t>
            </a:r>
          </a:p>
          <a:p>
            <a:pPr algn="r" rtl="1">
              <a:buNone/>
            </a:pPr>
            <a:r>
              <a:rPr lang="ar-DZ" sz="1400" b="1" dirty="0">
                <a:latin typeface="Times New Roman" pitchFamily="18" charset="0"/>
                <a:cs typeface="Times New Roman" pitchFamily="18" charset="0"/>
              </a:rPr>
              <a:t>أمثلة:</a:t>
            </a:r>
          </a:p>
          <a:p>
            <a:pPr algn="r" rtl="1">
              <a:buNone/>
            </a:pPr>
            <a:r>
              <a:rPr lang="ar-DZ" sz="1400" dirty="0">
                <a:latin typeface="Times New Roman" pitchFamily="18" charset="0"/>
                <a:cs typeface="Times New Roman" pitchFamily="18" charset="0"/>
              </a:rPr>
              <a:t>إذا بحثنا عن مادة </a:t>
            </a:r>
            <a:r>
              <a:rPr lang="ar-DZ" sz="1400" b="1" dirty="0">
                <a:latin typeface="Times New Roman" pitchFamily="18" charset="0"/>
                <a:cs typeface="Times New Roman" pitchFamily="18" charset="0"/>
              </a:rPr>
              <a:t>(قعد) </a:t>
            </a:r>
            <a:r>
              <a:rPr lang="ar-DZ" sz="1400" dirty="0">
                <a:latin typeface="Times New Roman" pitchFamily="18" charset="0"/>
                <a:cs typeface="Times New Roman" pitchFamily="18" charset="0"/>
              </a:rPr>
              <a:t>نجدها في باب الثلاثي تحت حرف الدال مع العين  استنادا إلى  الترتيب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أي أنها ترد في </a:t>
            </a:r>
            <a:r>
              <a:rPr lang="ar-DZ" sz="1400" dirty="0" err="1">
                <a:latin typeface="Times New Roman" pitchFamily="18" charset="0"/>
                <a:cs typeface="Times New Roman" pitchFamily="18" charset="0"/>
              </a:rPr>
              <a:t>تقليبات</a:t>
            </a:r>
            <a:r>
              <a:rPr lang="ar-DZ" sz="1400" dirty="0">
                <a:latin typeface="Times New Roman" pitchFamily="18" charset="0"/>
                <a:cs typeface="Times New Roman" pitchFamily="18" charset="0"/>
              </a:rPr>
              <a:t> مادة </a:t>
            </a:r>
            <a:r>
              <a:rPr lang="ar-DZ" sz="1400" b="1" dirty="0">
                <a:latin typeface="Times New Roman" pitchFamily="18" charset="0"/>
                <a:cs typeface="Times New Roman" pitchFamily="18" charset="0"/>
              </a:rPr>
              <a:t>(</a:t>
            </a:r>
            <a:r>
              <a:rPr lang="ar-DZ" sz="1400" b="1" dirty="0" err="1">
                <a:latin typeface="Times New Roman" pitchFamily="18" charset="0"/>
                <a:cs typeface="Times New Roman" pitchFamily="18" charset="0"/>
              </a:rPr>
              <a:t>دعق</a:t>
            </a:r>
            <a:r>
              <a:rPr lang="ar-DZ" sz="1400" b="1" dirty="0">
                <a:latin typeface="Times New Roman" pitchFamily="18" charset="0"/>
                <a:cs typeface="Times New Roman" pitchFamily="18" charset="0"/>
              </a:rPr>
              <a:t>)،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نجد معها المستعمل من </a:t>
            </a:r>
            <a:r>
              <a:rPr lang="ar-DZ" sz="1400" dirty="0" err="1">
                <a:latin typeface="Times New Roman" pitchFamily="18" charset="0"/>
                <a:cs typeface="Times New Roman" pitchFamily="18" charset="0"/>
              </a:rPr>
              <a:t>تقليبات</a:t>
            </a:r>
            <a:r>
              <a:rPr lang="ar-DZ" sz="1400" dirty="0">
                <a:latin typeface="Times New Roman" pitchFamily="18" charset="0"/>
                <a:cs typeface="Times New Roman" pitchFamily="18" charset="0"/>
              </a:rPr>
              <a:t>(</a:t>
            </a:r>
            <a:r>
              <a:rPr lang="ar-DZ" sz="1400" b="1" dirty="0" err="1">
                <a:latin typeface="Times New Roman" pitchFamily="18" charset="0"/>
                <a:cs typeface="Times New Roman" pitchFamily="18" charset="0"/>
              </a:rPr>
              <a:t>دعق</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وهي</a:t>
            </a:r>
            <a:r>
              <a:rPr lang="ar-DZ" sz="1400" b="1" dirty="0">
                <a:latin typeface="Times New Roman" pitchFamily="18" charset="0"/>
                <a:cs typeface="Times New Roman" pitchFamily="18" charset="0"/>
              </a:rPr>
              <a:t>(</a:t>
            </a:r>
            <a:r>
              <a:rPr lang="ar-DZ" sz="1400" b="1" dirty="0" err="1">
                <a:latin typeface="Times New Roman" pitchFamily="18" charset="0"/>
                <a:cs typeface="Times New Roman" pitchFamily="18" charset="0"/>
              </a:rPr>
              <a:t>دقع</a:t>
            </a:r>
            <a:r>
              <a:rPr lang="ar-DZ" sz="1400" b="1" dirty="0">
                <a:latin typeface="Times New Roman" pitchFamily="18" charset="0"/>
                <a:cs typeface="Times New Roman" pitchFamily="18" charset="0"/>
              </a:rPr>
              <a:t>،</a:t>
            </a:r>
            <a:r>
              <a:rPr lang="ar-DZ" sz="1400" b="1" dirty="0" err="1">
                <a:latin typeface="Times New Roman" pitchFamily="18" charset="0"/>
                <a:cs typeface="Times New Roman" pitchFamily="18" charset="0"/>
              </a:rPr>
              <a:t>قدع</a:t>
            </a:r>
            <a:r>
              <a:rPr lang="ar-DZ" sz="1400" b="1" dirty="0">
                <a:latin typeface="Times New Roman" pitchFamily="18" charset="0"/>
                <a:cs typeface="Times New Roman" pitchFamily="18" charset="0"/>
              </a:rPr>
              <a:t>،عقد،</a:t>
            </a:r>
            <a:r>
              <a:rPr lang="ar-DZ" sz="1400" b="1" dirty="0" err="1">
                <a:latin typeface="Times New Roman" pitchFamily="18" charset="0"/>
                <a:cs typeface="Times New Roman" pitchFamily="18" charset="0"/>
              </a:rPr>
              <a:t>عدق</a:t>
            </a:r>
            <a:r>
              <a:rPr lang="ar-DZ" sz="1400" b="1" dirty="0">
                <a:latin typeface="Times New Roman" pitchFamily="18" charset="0"/>
                <a:cs typeface="Times New Roman" pitchFamily="18" charset="0"/>
              </a:rPr>
              <a:t>).</a:t>
            </a:r>
          </a:p>
          <a:p>
            <a:pPr algn="r" rtl="1">
              <a:buNone/>
            </a:pPr>
            <a:r>
              <a:rPr lang="ar-DZ" sz="1400" b="1" dirty="0" err="1">
                <a:latin typeface="Times New Roman" pitchFamily="18" charset="0"/>
                <a:cs typeface="Times New Roman" pitchFamily="18" charset="0"/>
              </a:rPr>
              <a:t>أز</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نفك الإدغام فتصبح </a:t>
            </a:r>
            <a:r>
              <a:rPr lang="ar-DZ" sz="1400" dirty="0" err="1">
                <a:latin typeface="Times New Roman" pitchFamily="18" charset="0"/>
                <a:cs typeface="Times New Roman" pitchFamily="18" charset="0"/>
              </a:rPr>
              <a:t>ازز</a:t>
            </a:r>
            <a:r>
              <a:rPr lang="ar-DZ" sz="1400" dirty="0">
                <a:latin typeface="Times New Roman" pitchFamily="18" charset="0"/>
                <a:cs typeface="Times New Roman" pitchFamily="18" charset="0"/>
              </a:rPr>
              <a:t> ، نجدها في باب الثاني الصحيح تحت حرف الهمزة، لان الهمزة أولها على الترتيب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ثم الزاي.</a:t>
            </a:r>
          </a:p>
          <a:p>
            <a:pPr algn="r" rtl="1">
              <a:buNone/>
            </a:pPr>
            <a:r>
              <a:rPr lang="ar-DZ" sz="1400" b="1" dirty="0">
                <a:latin typeface="Times New Roman" pitchFamily="18" charset="0"/>
                <a:cs typeface="Times New Roman" pitchFamily="18" charset="0"/>
              </a:rPr>
              <a:t>حجة</a:t>
            </a:r>
            <a:r>
              <a:rPr lang="ar-DZ" sz="1400" dirty="0">
                <a:latin typeface="Times New Roman" pitchFamily="18" charset="0"/>
                <a:cs typeface="Times New Roman" pitchFamily="18" charset="0"/>
              </a:rPr>
              <a:t>: نجردها من الزوائد فتصبح </a:t>
            </a:r>
            <a:r>
              <a:rPr lang="ar-DZ" sz="1400" b="1" dirty="0">
                <a:latin typeface="Times New Roman" pitchFamily="18" charset="0"/>
                <a:cs typeface="Times New Roman" pitchFamily="18" charset="0"/>
              </a:rPr>
              <a:t>(حج</a:t>
            </a:r>
            <a:r>
              <a:rPr lang="ar-DZ" sz="1400" dirty="0">
                <a:latin typeface="Times New Roman" pitchFamily="18" charset="0"/>
                <a:cs typeface="Times New Roman" pitchFamily="18" charset="0"/>
              </a:rPr>
              <a:t>)، ثم نفك الإدغام فتصبح(حجج) نرتبها هجائيا فتصبح</a:t>
            </a:r>
            <a:r>
              <a:rPr lang="ar-DZ" sz="1400" b="1" dirty="0">
                <a:latin typeface="Times New Roman" pitchFamily="18" charset="0"/>
                <a:cs typeface="Times New Roman" pitchFamily="18" charset="0"/>
              </a:rPr>
              <a:t>(</a:t>
            </a:r>
            <a:r>
              <a:rPr lang="ar-DZ" sz="1400" b="1" dirty="0" err="1">
                <a:latin typeface="Times New Roman" pitchFamily="18" charset="0"/>
                <a:cs typeface="Times New Roman" pitchFamily="18" charset="0"/>
              </a:rPr>
              <a:t>ججح</a:t>
            </a:r>
            <a:r>
              <a:rPr lang="ar-DZ" sz="1400" b="1" dirty="0">
                <a:latin typeface="Times New Roman" pitchFamily="18" charset="0"/>
                <a:cs typeface="Times New Roman" pitchFamily="18" charset="0"/>
              </a:rPr>
              <a:t>)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نجدها في باب الثنائي المضعف، حرف الجيم ثم الحاء،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نجد معها المستعمل من </a:t>
            </a:r>
            <a:r>
              <a:rPr lang="ar-DZ" sz="1400" dirty="0" err="1">
                <a:latin typeface="Times New Roman" pitchFamily="18" charset="0"/>
                <a:cs typeface="Times New Roman" pitchFamily="18" charset="0"/>
              </a:rPr>
              <a:t>تقليباتها</a:t>
            </a:r>
            <a:r>
              <a:rPr lang="ar-DZ" sz="1400" dirty="0">
                <a:latin typeface="Times New Roman" pitchFamily="18" charset="0"/>
                <a:cs typeface="Times New Roman" pitchFamily="18" charset="0"/>
              </a:rPr>
              <a:t>.</a:t>
            </a:r>
          </a:p>
          <a:p>
            <a:pPr algn="r" rtl="1">
              <a:buNone/>
            </a:pPr>
            <a:r>
              <a:rPr lang="ar-DZ" sz="1400" b="1" dirty="0">
                <a:latin typeface="Times New Roman" pitchFamily="18" charset="0"/>
                <a:cs typeface="Times New Roman" pitchFamily="18" charset="0"/>
              </a:rPr>
              <a:t>ثرثر: </a:t>
            </a:r>
            <a:r>
              <a:rPr lang="ar-DZ" sz="1400" dirty="0">
                <a:latin typeface="Times New Roman" pitchFamily="18" charset="0"/>
                <a:cs typeface="Times New Roman" pitchFamily="18" charset="0"/>
              </a:rPr>
              <a:t>في أبواب الثنائي الملحق ببناء الرباعي المكرر تحت حرف الثاء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ما بعده في المكرر، أصلها ثر.</a:t>
            </a:r>
          </a:p>
          <a:p>
            <a:pPr algn="r" rtl="1">
              <a:buNone/>
            </a:pPr>
            <a:r>
              <a:rPr lang="ar-DZ" sz="1400" b="1" dirty="0" err="1">
                <a:latin typeface="Times New Roman" pitchFamily="18" charset="0"/>
                <a:cs typeface="Times New Roman" pitchFamily="18" charset="0"/>
              </a:rPr>
              <a:t>وجأ</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نجدها في الثنائي المعتل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ما تشعب منه </a:t>
            </a:r>
            <a:r>
              <a:rPr lang="ar-DZ" sz="1400" b="1" dirty="0">
                <a:latin typeface="Times New Roman" pitchFamily="18" charset="0"/>
                <a:cs typeface="Times New Roman" pitchFamily="18" charset="0"/>
              </a:rPr>
              <a:t>(ج </a:t>
            </a:r>
            <a:r>
              <a:rPr lang="ar-DZ" sz="1400" b="1" dirty="0" err="1">
                <a:latin typeface="Times New Roman" pitchFamily="18" charset="0"/>
                <a:cs typeface="Times New Roman" pitchFamily="18" charset="0"/>
              </a:rPr>
              <a:t>او</a:t>
            </a:r>
            <a:r>
              <a:rPr lang="ar-DZ" sz="1400" b="1" dirty="0">
                <a:latin typeface="Times New Roman" pitchFamily="18" charset="0"/>
                <a:cs typeface="Times New Roman" pitchFamily="18" charset="0"/>
              </a:rPr>
              <a:t> ي</a:t>
            </a:r>
            <a:r>
              <a:rPr lang="ar-DZ" sz="1400" dirty="0">
                <a:latin typeface="Times New Roman" pitchFamily="18" charset="0"/>
                <a:cs typeface="Times New Roman" pitchFamily="18" charset="0"/>
              </a:rPr>
              <a:t>)، لأنه يعد حرف الهمزة من حروف العلة</a:t>
            </a:r>
            <a:r>
              <a:rPr lang="ar-DZ" sz="1400" b="1" dirty="0">
                <a:latin typeface="Times New Roman" pitchFamily="18" charset="0"/>
                <a:cs typeface="Times New Roman" pitchFamily="18" charset="0"/>
              </a:rPr>
              <a:t>.</a:t>
            </a:r>
          </a:p>
          <a:p>
            <a:pPr algn="r" rtl="1">
              <a:buNone/>
            </a:pPr>
            <a:r>
              <a:rPr lang="ar-DZ" sz="1400" b="1" dirty="0">
                <a:latin typeface="Times New Roman" pitchFamily="18" charset="0"/>
                <a:cs typeface="Times New Roman" pitchFamily="18" charset="0"/>
              </a:rPr>
              <a:t>القصص: </a:t>
            </a:r>
            <a:r>
              <a:rPr lang="ar-DZ" sz="1400" dirty="0">
                <a:latin typeface="Times New Roman" pitchFamily="18" charset="0"/>
                <a:cs typeface="Times New Roman" pitchFamily="18" charset="0"/>
              </a:rPr>
              <a:t>نجردها من الزوائد تصبح</a:t>
            </a:r>
            <a:r>
              <a:rPr lang="ar-DZ" sz="1400" b="1" dirty="0">
                <a:latin typeface="Times New Roman" pitchFamily="18" charset="0"/>
                <a:cs typeface="Times New Roman" pitchFamily="18" charset="0"/>
              </a:rPr>
              <a:t>( قصص) </a:t>
            </a:r>
            <a:r>
              <a:rPr lang="ar-DZ" sz="1400" dirty="0">
                <a:latin typeface="Times New Roman" pitchFamily="18" charset="0"/>
                <a:cs typeface="Times New Roman" pitchFamily="18" charset="0"/>
              </a:rPr>
              <a:t>نجدها في باب الثلاثي المضاعف دون إدغام في مادة </a:t>
            </a:r>
            <a:r>
              <a:rPr lang="ar-DZ" sz="1400" b="1" dirty="0">
                <a:latin typeface="Times New Roman" pitchFamily="18" charset="0"/>
                <a:cs typeface="Times New Roman" pitchFamily="18" charset="0"/>
              </a:rPr>
              <a:t>(ص </a:t>
            </a:r>
            <a:r>
              <a:rPr lang="ar-DZ" sz="1400" b="1" dirty="0" err="1">
                <a:latin typeface="Times New Roman" pitchFamily="18" charset="0"/>
                <a:cs typeface="Times New Roman" pitchFamily="18" charset="0"/>
              </a:rPr>
              <a:t>ق</a:t>
            </a:r>
            <a:r>
              <a:rPr lang="ar-DZ" sz="1400" b="1" dirty="0">
                <a:latin typeface="Times New Roman" pitchFamily="18" charset="0"/>
                <a:cs typeface="Times New Roman" pitchFamily="18" charset="0"/>
              </a:rPr>
              <a:t> </a:t>
            </a:r>
            <a:r>
              <a:rPr lang="ar-DZ" sz="1400" b="1" dirty="0" err="1">
                <a:latin typeface="Times New Roman" pitchFamily="18" charset="0"/>
                <a:cs typeface="Times New Roman" pitchFamily="18" charset="0"/>
              </a:rPr>
              <a:t>ق</a:t>
            </a:r>
            <a:r>
              <a:rPr lang="ar-DZ" sz="1400" b="1" dirty="0">
                <a:latin typeface="Times New Roman" pitchFamily="18" charset="0"/>
                <a:cs typeface="Times New Roman" pitchFamily="18" charset="0"/>
              </a:rPr>
              <a:t>).</a:t>
            </a:r>
          </a:p>
          <a:p>
            <a:pPr algn="r" rtl="1">
              <a:buNone/>
            </a:pPr>
            <a:r>
              <a:rPr lang="ar-DZ" sz="1400" b="1" dirty="0">
                <a:latin typeface="Times New Roman" pitchFamily="18" charset="0"/>
                <a:cs typeface="Times New Roman" pitchFamily="18" charset="0"/>
              </a:rPr>
              <a:t>بوب: </a:t>
            </a:r>
            <a:r>
              <a:rPr lang="ar-DZ" sz="1400" dirty="0">
                <a:latin typeface="Times New Roman" pitchFamily="18" charset="0"/>
                <a:cs typeface="Times New Roman" pitchFamily="18" charset="0"/>
              </a:rPr>
              <a:t>نجده في باب الثلاثي المعتل العين، لان الواو يعد حرفا من حروف العلة.</a:t>
            </a:r>
          </a:p>
          <a:p>
            <a:pPr algn="r" rtl="1">
              <a:buNone/>
            </a:pPr>
            <a:r>
              <a:rPr lang="ar-DZ" sz="1400" b="1" dirty="0" err="1">
                <a:latin typeface="Times New Roman" pitchFamily="18" charset="0"/>
                <a:cs typeface="Times New Roman" pitchFamily="18" charset="0"/>
              </a:rPr>
              <a:t>جبى</a:t>
            </a:r>
            <a:r>
              <a:rPr lang="ar-DZ" sz="1400" b="1" dirty="0">
                <a:latin typeface="Times New Roman" pitchFamily="18" charset="0"/>
                <a:cs typeface="Times New Roman" pitchFamily="18" charset="0"/>
              </a:rPr>
              <a:t>:</a:t>
            </a:r>
            <a:r>
              <a:rPr lang="ar-DZ" sz="1400" dirty="0">
                <a:latin typeface="Times New Roman" pitchFamily="18" charset="0"/>
                <a:cs typeface="Times New Roman" pitchFamily="18" charset="0"/>
              </a:rPr>
              <a:t> نجدها في باب الثلاثي الصحيح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ما لحق </a:t>
            </a:r>
            <a:r>
              <a:rPr lang="ar-DZ" sz="1400" dirty="0" err="1">
                <a:latin typeface="Times New Roman" pitchFamily="18" charset="0"/>
                <a:cs typeface="Times New Roman" pitchFamily="18" charset="0"/>
              </a:rPr>
              <a:t>به</a:t>
            </a:r>
            <a:r>
              <a:rPr lang="ar-DZ" sz="1400" dirty="0">
                <a:latin typeface="Times New Roman" pitchFamily="18" charset="0"/>
                <a:cs typeface="Times New Roman" pitchFamily="18" charset="0"/>
              </a:rPr>
              <a:t> بحرف من حروف اللين، تحت مادة </a:t>
            </a:r>
            <a:r>
              <a:rPr lang="ar-DZ" sz="1400" b="1" dirty="0">
                <a:latin typeface="Times New Roman" pitchFamily="18" charset="0"/>
                <a:cs typeface="Times New Roman" pitchFamily="18" charset="0"/>
              </a:rPr>
              <a:t>(جبي).</a:t>
            </a:r>
          </a:p>
          <a:p>
            <a:pPr algn="r" rtl="1">
              <a:buNone/>
            </a:pPr>
            <a:r>
              <a:rPr lang="ar-DZ" sz="1400" b="1" dirty="0" err="1">
                <a:latin typeface="Times New Roman" pitchFamily="18" charset="0"/>
                <a:cs typeface="Times New Roman" pitchFamily="18" charset="0"/>
              </a:rPr>
              <a:t>خدرب</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نجدها في باب الرباعي الصحيح ، نرتبها هجائيا فتصبح </a:t>
            </a:r>
            <a:r>
              <a:rPr lang="ar-DZ" sz="1400" b="1" dirty="0">
                <a:latin typeface="Times New Roman" pitchFamily="18" charset="0"/>
                <a:cs typeface="Times New Roman" pitchFamily="18" charset="0"/>
              </a:rPr>
              <a:t>(بخدر) </a:t>
            </a:r>
            <a:r>
              <a:rPr lang="ar-DZ" sz="1400" dirty="0">
                <a:latin typeface="Times New Roman" pitchFamily="18" charset="0"/>
                <a:cs typeface="Times New Roman" pitchFamily="18" charset="0"/>
              </a:rPr>
              <a:t>تحت حرف الباء مع الخاء ثم الدال ثم الراء، لان الباء أولها على الترتيب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و معها المستعمل من </a:t>
            </a:r>
            <a:r>
              <a:rPr lang="ar-DZ" sz="1400" dirty="0" err="1">
                <a:latin typeface="Times New Roman" pitchFamily="18" charset="0"/>
                <a:cs typeface="Times New Roman" pitchFamily="18" charset="0"/>
              </a:rPr>
              <a:t>تقليباتها</a:t>
            </a:r>
            <a:r>
              <a:rPr lang="ar-DZ" sz="1400" dirty="0">
                <a:latin typeface="Times New Roman" pitchFamily="18" charset="0"/>
                <a:cs typeface="Times New Roman" pitchFamily="18" charset="0"/>
              </a:rPr>
              <a:t>.</a:t>
            </a:r>
          </a:p>
          <a:p>
            <a:pPr marL="342900" indent="-342900" algn="r" rtl="1">
              <a:buNone/>
            </a:pPr>
            <a:endParaRPr lang="ar-DZ" sz="1400" dirty="0">
              <a:latin typeface="Times New Roman" pitchFamily="18" charset="0"/>
              <a:cs typeface="Times New Roman" pitchFamily="18" charset="0"/>
            </a:endParaRPr>
          </a:p>
          <a:p>
            <a:pPr algn="r" rtl="1"/>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48" y="1428736"/>
            <a:ext cx="8143932" cy="4816703"/>
          </a:xfrm>
          <a:prstGeom prst="rect">
            <a:avLst/>
          </a:prstGeom>
          <a:noFill/>
        </p:spPr>
        <p:txBody>
          <a:bodyPr wrap="square" rtlCol="0">
            <a:spAutoFit/>
          </a:bodyPr>
          <a:lstStyle/>
          <a:p>
            <a:pPr algn="r" rtl="1">
              <a:lnSpc>
                <a:spcPct val="150000"/>
              </a:lnSpc>
            </a:pPr>
            <a:r>
              <a:rPr lang="ar-DZ" sz="1400" b="1" dirty="0" err="1">
                <a:latin typeface="Times New Roman" pitchFamily="18" charset="0"/>
                <a:cs typeface="Times New Roman" pitchFamily="18" charset="0"/>
              </a:rPr>
              <a:t>الدعربة</a:t>
            </a:r>
            <a:r>
              <a:rPr lang="ar-DZ" b="1" dirty="0"/>
              <a:t>: </a:t>
            </a:r>
            <a:r>
              <a:rPr lang="ar-DZ" sz="1400" dirty="0">
                <a:latin typeface="Times New Roman" pitchFamily="18" charset="0"/>
                <a:cs typeface="Times New Roman" pitchFamily="18" charset="0"/>
              </a:rPr>
              <a:t>نجردها من الزوائد فتصبح(</a:t>
            </a:r>
            <a:r>
              <a:rPr lang="ar-DZ" sz="1400" b="1" dirty="0">
                <a:latin typeface="Times New Roman" pitchFamily="18" charset="0"/>
                <a:cs typeface="Times New Roman" pitchFamily="18" charset="0"/>
              </a:rPr>
              <a:t> </a:t>
            </a:r>
            <a:r>
              <a:rPr lang="ar-DZ" sz="1400" b="1" dirty="0" err="1">
                <a:latin typeface="Times New Roman" pitchFamily="18" charset="0"/>
                <a:cs typeface="Times New Roman" pitchFamily="18" charset="0"/>
              </a:rPr>
              <a:t>دعرب</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نجدها في باب الرباعي الصحيح، نرتبها هجائيا فتصبح(</a:t>
            </a:r>
            <a:r>
              <a:rPr lang="ar-DZ" sz="1400" b="1" dirty="0">
                <a:latin typeface="Times New Roman" pitchFamily="18" charset="0"/>
                <a:cs typeface="Times New Roman" pitchFamily="18" charset="0"/>
              </a:rPr>
              <a:t>بدرع) </a:t>
            </a:r>
            <a:r>
              <a:rPr lang="ar-DZ" sz="1400" dirty="0">
                <a:latin typeface="Times New Roman" pitchFamily="18" charset="0"/>
                <a:cs typeface="Times New Roman" pitchFamily="18" charset="0"/>
              </a:rPr>
              <a:t>تحت حرف الباء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الدال مع الراء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العين.</a:t>
            </a:r>
          </a:p>
          <a:p>
            <a:pPr algn="r" rtl="1">
              <a:lnSpc>
                <a:spcPct val="150000"/>
              </a:lnSpc>
            </a:pPr>
            <a:r>
              <a:rPr lang="ar-DZ" sz="1400" b="1" dirty="0" err="1">
                <a:latin typeface="Times New Roman" pitchFamily="18" charset="0"/>
                <a:cs typeface="Times New Roman" pitchFamily="18" charset="0"/>
              </a:rPr>
              <a:t>كحكب</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نجدها في باب الرباعي المعتل، فيه حرفان مثلان.</a:t>
            </a:r>
          </a:p>
          <a:p>
            <a:pPr algn="r" rtl="1">
              <a:lnSpc>
                <a:spcPct val="150000"/>
              </a:lnSpc>
            </a:pPr>
            <a:r>
              <a:rPr lang="ar-DZ" sz="1400" b="1" dirty="0" err="1">
                <a:latin typeface="Times New Roman" pitchFamily="18" charset="0"/>
                <a:cs typeface="Times New Roman" pitchFamily="18" charset="0"/>
              </a:rPr>
              <a:t>الزهزقة</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نجردها من الزوائد فتصبح </a:t>
            </a:r>
            <a:r>
              <a:rPr lang="ar-DZ" sz="1400" b="1" dirty="0">
                <a:latin typeface="Times New Roman" pitchFamily="18" charset="0"/>
                <a:cs typeface="Times New Roman" pitchFamily="18" charset="0"/>
              </a:rPr>
              <a:t>(</a:t>
            </a:r>
            <a:r>
              <a:rPr lang="ar-DZ" sz="1400" b="1" dirty="0" err="1">
                <a:latin typeface="Times New Roman" pitchFamily="18" charset="0"/>
                <a:cs typeface="Times New Roman" pitchFamily="18" charset="0"/>
              </a:rPr>
              <a:t>زهزق</a:t>
            </a:r>
            <a:r>
              <a:rPr lang="ar-DZ" sz="1400" b="1" dirty="0">
                <a:latin typeface="Times New Roman" pitchFamily="18" charset="0"/>
                <a:cs typeface="Times New Roman" pitchFamily="18" charset="0"/>
              </a:rPr>
              <a:t>)،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نجدها في باب الرباعي المعتل( فيه حرفان مثلان).</a:t>
            </a:r>
          </a:p>
          <a:p>
            <a:pPr algn="r" rtl="1">
              <a:lnSpc>
                <a:spcPct val="150000"/>
              </a:lnSpc>
            </a:pPr>
            <a:r>
              <a:rPr lang="ar-DZ" sz="1400" b="1" dirty="0" err="1">
                <a:latin typeface="Times New Roman" pitchFamily="18" charset="0"/>
                <a:cs typeface="Times New Roman" pitchFamily="18" charset="0"/>
              </a:rPr>
              <a:t>الفرزدقة</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نجردها من الزوائد، فتصبح</a:t>
            </a:r>
            <a:r>
              <a:rPr lang="ar-DZ" sz="1400" b="1" dirty="0">
                <a:latin typeface="Times New Roman" pitchFamily="18" charset="0"/>
                <a:cs typeface="Times New Roman" pitchFamily="18" charset="0"/>
              </a:rPr>
              <a:t>(</a:t>
            </a:r>
            <a:r>
              <a:rPr lang="ar-DZ" sz="1400" b="1" dirty="0" err="1">
                <a:latin typeface="Times New Roman" pitchFamily="18" charset="0"/>
                <a:cs typeface="Times New Roman" pitchFamily="18" charset="0"/>
              </a:rPr>
              <a:t>فرزدق</a:t>
            </a:r>
            <a:r>
              <a:rPr lang="ar-DZ" sz="1400" dirty="0">
                <a:latin typeface="Times New Roman" pitchFamily="18" charset="0"/>
                <a:cs typeface="Times New Roman" pitchFamily="18" charset="0"/>
              </a:rPr>
              <a:t>)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نجدها في باب الخماسي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ما لحق </a:t>
            </a:r>
            <a:r>
              <a:rPr lang="ar-DZ" sz="1400" dirty="0" err="1">
                <a:latin typeface="Times New Roman" pitchFamily="18" charset="0"/>
                <a:cs typeface="Times New Roman" pitchFamily="18" charset="0"/>
              </a:rPr>
              <a:t>به</a:t>
            </a:r>
            <a:r>
              <a:rPr lang="ar-DZ" sz="1400" dirty="0">
                <a:latin typeface="Times New Roman" pitchFamily="18" charset="0"/>
                <a:cs typeface="Times New Roman" pitchFamily="18" charset="0"/>
              </a:rPr>
              <a:t> بحرف من حروف الزوائد، نرتبها هجائيا فتصبح </a:t>
            </a:r>
            <a:r>
              <a:rPr lang="ar-DZ" sz="1400" b="1" dirty="0">
                <a:latin typeface="Times New Roman" pitchFamily="18" charset="0"/>
                <a:cs typeface="Times New Roman" pitchFamily="18" charset="0"/>
              </a:rPr>
              <a:t>(</a:t>
            </a:r>
            <a:r>
              <a:rPr lang="ar-DZ" sz="1400" b="1" dirty="0" err="1">
                <a:latin typeface="Times New Roman" pitchFamily="18" charset="0"/>
                <a:cs typeface="Times New Roman" pitchFamily="18" charset="0"/>
              </a:rPr>
              <a:t>درزفق</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لان الدال </a:t>
            </a:r>
            <a:r>
              <a:rPr lang="ar-DZ" sz="1400" dirty="0" err="1">
                <a:latin typeface="Times New Roman" pitchFamily="18" charset="0"/>
                <a:cs typeface="Times New Roman" pitchFamily="18" charset="0"/>
              </a:rPr>
              <a:t>اولها</a:t>
            </a:r>
            <a:r>
              <a:rPr lang="ar-DZ" sz="1400" dirty="0">
                <a:latin typeface="Times New Roman" pitchFamily="18" charset="0"/>
                <a:cs typeface="Times New Roman" pitchFamily="18" charset="0"/>
              </a:rPr>
              <a:t> على الترتيب </a:t>
            </a:r>
            <a:r>
              <a:rPr lang="ar-DZ" sz="1400" dirty="0" err="1">
                <a:latin typeface="Times New Roman" pitchFamily="18" charset="0"/>
                <a:cs typeface="Times New Roman" pitchFamily="18" charset="0"/>
              </a:rPr>
              <a:t>الالفبائي</a:t>
            </a:r>
            <a:r>
              <a:rPr lang="ar-DZ" sz="1400" dirty="0">
                <a:latin typeface="Times New Roman" pitchFamily="18" charset="0"/>
                <a:cs typeface="Times New Roman" pitchFamily="18" charset="0"/>
              </a:rPr>
              <a:t> ثم الراء ثم الزاي مع الفاء ثم القاف.</a:t>
            </a:r>
          </a:p>
          <a:p>
            <a:pPr algn="r" rtl="1">
              <a:lnSpc>
                <a:spcPct val="150000"/>
              </a:lnSpc>
            </a:pPr>
            <a:r>
              <a:rPr lang="ar-DZ" sz="1400" b="1" dirty="0" err="1">
                <a:latin typeface="Times New Roman" pitchFamily="18" charset="0"/>
                <a:cs typeface="Times New Roman" pitchFamily="18" charset="0"/>
              </a:rPr>
              <a:t>عذمهر</a:t>
            </a:r>
            <a:r>
              <a:rPr lang="ar-DZ" sz="1400" b="1" dirty="0">
                <a:latin typeface="Times New Roman" pitchFamily="18" charset="0"/>
                <a:cs typeface="Times New Roman" pitchFamily="18" charset="0"/>
              </a:rPr>
              <a:t>: </a:t>
            </a:r>
            <a:r>
              <a:rPr lang="ar-DZ" sz="1400" dirty="0">
                <a:latin typeface="Times New Roman" pitchFamily="18" charset="0"/>
                <a:cs typeface="Times New Roman" pitchFamily="18" charset="0"/>
              </a:rPr>
              <a:t>نجدها في باب الخماسي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ما لحق </a:t>
            </a:r>
            <a:r>
              <a:rPr lang="ar-DZ" sz="1400" dirty="0" err="1">
                <a:latin typeface="Times New Roman" pitchFamily="18" charset="0"/>
                <a:cs typeface="Times New Roman" pitchFamily="18" charset="0"/>
              </a:rPr>
              <a:t>به</a:t>
            </a:r>
            <a:r>
              <a:rPr lang="ar-DZ" sz="1400" dirty="0">
                <a:latin typeface="Times New Roman" pitchFamily="18" charset="0"/>
                <a:cs typeface="Times New Roman" pitchFamily="18" charset="0"/>
              </a:rPr>
              <a:t> بحرف من حروف الزوائد، نرتبها هجائيا فتصبح </a:t>
            </a:r>
            <a:r>
              <a:rPr lang="ar-DZ" sz="1400" b="1" dirty="0">
                <a:latin typeface="Times New Roman" pitchFamily="18" charset="0"/>
                <a:cs typeface="Times New Roman" pitchFamily="18" charset="0"/>
              </a:rPr>
              <a:t>(</a:t>
            </a:r>
            <a:r>
              <a:rPr lang="ar-DZ" sz="1400" b="1" dirty="0" err="1">
                <a:latin typeface="Times New Roman" pitchFamily="18" charset="0"/>
                <a:cs typeface="Times New Roman" pitchFamily="18" charset="0"/>
              </a:rPr>
              <a:t>ذرعمه</a:t>
            </a:r>
            <a:r>
              <a:rPr lang="ar-DZ" sz="1400" b="1" dirty="0">
                <a:latin typeface="Times New Roman" pitchFamily="18" charset="0"/>
                <a:cs typeface="Times New Roman" pitchFamily="18" charset="0"/>
              </a:rPr>
              <a:t>) لا</a:t>
            </a:r>
            <a:r>
              <a:rPr lang="ar-DZ" sz="1400" dirty="0">
                <a:latin typeface="Times New Roman" pitchFamily="18" charset="0"/>
                <a:cs typeface="Times New Roman" pitchFamily="18" charset="0"/>
              </a:rPr>
              <a:t>ن الذال أولها ثم الراء ثم العين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الميم مع الهاء.</a:t>
            </a:r>
          </a:p>
          <a:p>
            <a:pPr algn="r" rtl="1">
              <a:lnSpc>
                <a:spcPct val="150000"/>
              </a:lnSpc>
            </a:pPr>
            <a:r>
              <a:rPr lang="ar-DZ" sz="1400" dirty="0">
                <a:latin typeface="Times New Roman" pitchFamily="18" charset="0"/>
                <a:cs typeface="Times New Roman" pitchFamily="18" charset="0"/>
              </a:rPr>
              <a:t>والحق </a:t>
            </a:r>
            <a:r>
              <a:rPr lang="ar-DZ" sz="1400" dirty="0" err="1">
                <a:latin typeface="Times New Roman" pitchFamily="18" charset="0"/>
                <a:cs typeface="Times New Roman" pitchFamily="18" charset="0"/>
              </a:rPr>
              <a:t>به</a:t>
            </a:r>
            <a:r>
              <a:rPr lang="ar-DZ" sz="1400" dirty="0">
                <a:latin typeface="Times New Roman" pitchFamily="18" charset="0"/>
                <a:cs typeface="Times New Roman" pitchFamily="18" charset="0"/>
              </a:rPr>
              <a:t> عدة أبواب منها: </a:t>
            </a:r>
            <a:r>
              <a:rPr lang="ar-DZ" sz="1400" dirty="0" err="1">
                <a:latin typeface="Times New Roman" pitchFamily="18" charset="0"/>
                <a:cs typeface="Times New Roman" pitchFamily="18" charset="0"/>
              </a:rPr>
              <a:t>و</a:t>
            </a:r>
            <a:r>
              <a:rPr lang="ar-DZ" sz="1400" dirty="0">
                <a:latin typeface="Times New Roman" pitchFamily="18" charset="0"/>
                <a:cs typeface="Times New Roman" pitchFamily="18" charset="0"/>
              </a:rPr>
              <a:t> هذا ما عبر عنه ابن دريد في باب السداسي:</a:t>
            </a:r>
          </a:p>
          <a:p>
            <a:pPr algn="r" rtl="1">
              <a:lnSpc>
                <a:spcPct val="150000"/>
              </a:lnSpc>
            </a:pPr>
            <a:r>
              <a:rPr lang="ar-DZ" sz="1400" b="1" dirty="0">
                <a:latin typeface="Times New Roman" pitchFamily="18" charset="0"/>
                <a:cs typeface="Times New Roman" pitchFamily="18" charset="0"/>
              </a:rPr>
              <a:t>ما جاء على وزن فعليل</a:t>
            </a:r>
            <a:r>
              <a:rPr lang="ar-DZ" sz="1400" dirty="0">
                <a:latin typeface="Times New Roman" pitchFamily="18" charset="0"/>
                <a:cs typeface="Times New Roman" pitchFamily="18" charset="0"/>
              </a:rPr>
              <a:t>: مثل: </a:t>
            </a:r>
            <a:r>
              <a:rPr lang="ar-DZ" sz="1400" dirty="0" err="1">
                <a:latin typeface="Times New Roman" pitchFamily="18" charset="0"/>
                <a:cs typeface="Times New Roman" pitchFamily="18" charset="0"/>
              </a:rPr>
              <a:t>القطمير</a:t>
            </a:r>
            <a:r>
              <a:rPr lang="ar-DZ" sz="1400" dirty="0">
                <a:latin typeface="Times New Roman" pitchFamily="18" charset="0"/>
                <a:cs typeface="Times New Roman" pitchFamily="18" charset="0"/>
              </a:rPr>
              <a:t> و نجردها من الزوائد فتصبح قطمير على وزن فعليل.</a:t>
            </a:r>
          </a:p>
          <a:p>
            <a:pPr algn="r" rtl="1">
              <a:lnSpc>
                <a:spcPct val="150000"/>
              </a:lnSpc>
            </a:pPr>
            <a:r>
              <a:rPr lang="ar-DZ" sz="1400" b="1" dirty="0">
                <a:latin typeface="Times New Roman" pitchFamily="18" charset="0"/>
                <a:cs typeface="Times New Roman" pitchFamily="18" charset="0"/>
              </a:rPr>
              <a:t>ما جاء على وزن </a:t>
            </a:r>
            <a:r>
              <a:rPr lang="ar-DZ" sz="1400" b="1" dirty="0" err="1">
                <a:latin typeface="Times New Roman" pitchFamily="18" charset="0"/>
                <a:cs typeface="Times New Roman" pitchFamily="18" charset="0"/>
              </a:rPr>
              <a:t>افعيل</a:t>
            </a:r>
            <a:r>
              <a:rPr lang="ar-DZ" sz="1400" dirty="0">
                <a:latin typeface="Times New Roman" pitchFamily="18" charset="0"/>
                <a:cs typeface="Times New Roman" pitchFamily="18" charset="0"/>
              </a:rPr>
              <a:t>:مثل: إنجيل.</a:t>
            </a:r>
            <a:endParaRPr lang="fr-FR" sz="1400" dirty="0">
              <a:latin typeface="Times New Roman" pitchFamily="18" charset="0"/>
              <a:cs typeface="Times New Roman" pitchFamily="18" charset="0"/>
            </a:endParaRPr>
          </a:p>
          <a:p>
            <a:pPr algn="r" rtl="1"/>
            <a:endParaRPr lang="ar-DZ" sz="1400" dirty="0">
              <a:latin typeface="Times New Roman" pitchFamily="18" charset="0"/>
              <a:cs typeface="Times New Roman" pitchFamily="18" charset="0"/>
            </a:endParaRPr>
          </a:p>
          <a:p>
            <a:pPr algn="r" rtl="1"/>
            <a:endParaRPr lang="ar-DZ" sz="1400" b="1" dirty="0">
              <a:latin typeface="Times New Roman" pitchFamily="18" charset="0"/>
              <a:cs typeface="Times New Roman" pitchFamily="18" charset="0"/>
            </a:endParaRPr>
          </a:p>
          <a:p>
            <a:pPr algn="r" rtl="1"/>
            <a:endParaRPr lang="ar-DZ" sz="1400" dirty="0">
              <a:latin typeface="Times New Roman" pitchFamily="18" charset="0"/>
              <a:cs typeface="Times New Roman" pitchFamily="18" charset="0"/>
            </a:endParaRPr>
          </a:p>
          <a:p>
            <a:pPr algn="r" rtl="1"/>
            <a:endParaRPr lang="ar-DZ" sz="1400" b="1" dirty="0">
              <a:latin typeface="Times New Roman" pitchFamily="18" charset="0"/>
              <a:cs typeface="Times New Roman" pitchFamily="18" charset="0"/>
            </a:endParaRPr>
          </a:p>
          <a:p>
            <a:pPr algn="r" rtl="1"/>
            <a:endParaRPr lang="fr-FR" sz="1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1800" b="1" dirty="0">
                <a:latin typeface="Simplified Arabic" panose="02020603050405020304" pitchFamily="18" charset="-78"/>
                <a:cs typeface="Simplified Arabic" panose="02020603050405020304" pitchFamily="18" charset="-78"/>
              </a:rPr>
              <a:t>فصول الكتاب </a:t>
            </a:r>
            <a:r>
              <a:rPr lang="ar-DZ" sz="1800" b="1" dirty="0" err="1">
                <a:latin typeface="Simplified Arabic" panose="02020603050405020304" pitchFamily="18" charset="-78"/>
                <a:cs typeface="Simplified Arabic" panose="02020603050405020304" pitchFamily="18" charset="-78"/>
              </a:rPr>
              <a:t>و</a:t>
            </a:r>
            <a:r>
              <a:rPr lang="ar-DZ" sz="1800" b="1" dirty="0">
                <a:latin typeface="Simplified Arabic" panose="02020603050405020304" pitchFamily="18" charset="-78"/>
                <a:cs typeface="Simplified Arabic" panose="02020603050405020304" pitchFamily="18" charset="-78"/>
              </a:rPr>
              <a:t> موضوعاته:</a:t>
            </a:r>
            <a:endParaRPr lang="fr-FR" sz="1800" b="1"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p:txBody>
          <a:bodyPr>
            <a:normAutofit fontScale="85000" lnSpcReduction="20000"/>
          </a:bodyPr>
          <a:lstStyle/>
          <a:p>
            <a:pPr algn="r" rtl="1">
              <a:lnSpc>
                <a:spcPct val="150000"/>
              </a:lnSpc>
              <a:buNone/>
            </a:pPr>
            <a:r>
              <a:rPr lang="ar-DZ" sz="1600" dirty="0">
                <a:latin typeface="Simplified Arabic" panose="02020603050405020304" pitchFamily="18" charset="-78"/>
                <a:cs typeface="Simplified Arabic" panose="02020603050405020304" pitchFamily="18" charset="-78"/>
              </a:rPr>
              <a:t>قسمه إلى أبواب:</a:t>
            </a:r>
          </a:p>
          <a:p>
            <a:pPr algn="r">
              <a:lnSpc>
                <a:spcPct val="150000"/>
              </a:lnSpc>
              <a:buNone/>
            </a:pPr>
            <a:r>
              <a:rPr lang="ar-DZ" sz="1700" b="1" dirty="0">
                <a:latin typeface="Simplified Arabic" panose="02020603050405020304" pitchFamily="18" charset="-78"/>
                <a:cs typeface="Simplified Arabic" panose="02020603050405020304" pitchFamily="18" charset="-78"/>
              </a:rPr>
              <a:t>الثنائي: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فيه من الأبواب: الثنائي الصحيح: </a:t>
            </a:r>
            <a:r>
              <a:rPr lang="ar-DZ" sz="1700" dirty="0" err="1">
                <a:latin typeface="Simplified Arabic" panose="02020603050405020304" pitchFamily="18" charset="-78"/>
                <a:cs typeface="Simplified Arabic" panose="02020603050405020304" pitchFamily="18" charset="-78"/>
              </a:rPr>
              <a:t>ا</a:t>
            </a:r>
            <a:r>
              <a:rPr lang="ar-DZ" sz="1700" dirty="0">
                <a:latin typeface="Simplified Arabic" panose="02020603050405020304" pitchFamily="18" charset="-78"/>
                <a:cs typeface="Simplified Arabic" panose="02020603050405020304" pitchFamily="18" charset="-78"/>
              </a:rPr>
              <a:t> ب </a:t>
            </a:r>
            <a:r>
              <a:rPr lang="ar-DZ" sz="1700" dirty="0" err="1">
                <a:latin typeface="Simplified Arabic" panose="02020603050405020304" pitchFamily="18" charset="-78"/>
                <a:cs typeface="Simplified Arabic" panose="02020603050405020304" pitchFamily="18" charset="-78"/>
              </a:rPr>
              <a:t>ب</a:t>
            </a:r>
            <a:r>
              <a:rPr lang="ar-DZ" sz="1700" dirty="0">
                <a:latin typeface="Simplified Arabic" panose="02020603050405020304" pitchFamily="18" charset="-78"/>
                <a:cs typeface="Simplified Arabic" panose="02020603050405020304" pitchFamily="18" charset="-78"/>
              </a:rPr>
              <a:t> ثم </a:t>
            </a:r>
            <a:r>
              <a:rPr lang="ar-DZ" sz="1700" dirty="0" err="1">
                <a:latin typeface="Simplified Arabic" panose="02020603050405020304" pitchFamily="18" charset="-78"/>
                <a:cs typeface="Simplified Arabic" panose="02020603050405020304" pitchFamily="18" charset="-78"/>
              </a:rPr>
              <a:t>ا</a:t>
            </a:r>
            <a:r>
              <a:rPr lang="ar-DZ" sz="1700" dirty="0">
                <a:latin typeface="Simplified Arabic" panose="02020603050405020304" pitchFamily="18" charset="-78"/>
                <a:cs typeface="Simplified Arabic" panose="02020603050405020304" pitchFamily="18" charset="-78"/>
              </a:rPr>
              <a:t> ت </a:t>
            </a:r>
            <a:r>
              <a:rPr lang="ar-DZ" sz="1700" dirty="0" err="1">
                <a:latin typeface="Simplified Arabic" panose="02020603050405020304" pitchFamily="18" charset="-78"/>
                <a:cs typeface="Simplified Arabic" panose="02020603050405020304" pitchFamily="18" charset="-78"/>
              </a:rPr>
              <a:t>ت</a:t>
            </a:r>
            <a:r>
              <a:rPr lang="ar-DZ" sz="1700" dirty="0">
                <a:latin typeface="Simplified Arabic" panose="02020603050405020304" pitchFamily="18" charset="-78"/>
                <a:cs typeface="Simplified Arabic" panose="02020603050405020304" pitchFamily="18" charset="-78"/>
              </a:rPr>
              <a:t> </a:t>
            </a:r>
            <a:r>
              <a:rPr lang="ar-DZ" sz="1700" dirty="0" err="1">
                <a:latin typeface="Simplified Arabic" panose="02020603050405020304" pitchFamily="18" charset="-78"/>
                <a:cs typeface="Simplified Arabic" panose="02020603050405020304" pitchFamily="18" charset="-78"/>
              </a:rPr>
              <a:t>حت</a:t>
            </a:r>
            <a:r>
              <a:rPr lang="ar-DZ" sz="1700" dirty="0">
                <a:latin typeface="Simplified Arabic" panose="02020603050405020304" pitchFamily="18" charset="-78"/>
                <a:cs typeface="Simplified Arabic" panose="02020603050405020304" pitchFamily="18" charset="-78"/>
              </a:rPr>
              <a:t> ينتهي </a:t>
            </a:r>
            <a:r>
              <a:rPr lang="ar-DZ" sz="1700" dirty="0" err="1">
                <a:latin typeface="Simplified Arabic" panose="02020603050405020304" pitchFamily="18" charset="-78"/>
                <a:cs typeface="Simplified Arabic" panose="02020603050405020304" pitchFamily="18" charset="-78"/>
              </a:rPr>
              <a:t>ب</a:t>
            </a:r>
            <a:r>
              <a:rPr lang="ar-DZ" sz="1700" dirty="0">
                <a:latin typeface="Simplified Arabic" panose="02020603050405020304" pitchFamily="18" charset="-78"/>
                <a:cs typeface="Simplified Arabic" panose="02020603050405020304" pitchFamily="18" charset="-78"/>
              </a:rPr>
              <a:t> أ </a:t>
            </a:r>
            <a:r>
              <a:rPr lang="ar-DZ" sz="1700" dirty="0" err="1">
                <a:latin typeface="Simplified Arabic" panose="02020603050405020304" pitchFamily="18" charset="-78"/>
                <a:cs typeface="Simplified Arabic" panose="02020603050405020304" pitchFamily="18" charset="-78"/>
              </a:rPr>
              <a:t>ي</a:t>
            </a:r>
            <a:r>
              <a:rPr lang="ar-DZ" sz="1700" dirty="0">
                <a:latin typeface="Simplified Arabic" panose="02020603050405020304" pitchFamily="18" charset="-78"/>
                <a:cs typeface="Simplified Arabic" panose="02020603050405020304" pitchFamily="18" charset="-78"/>
              </a:rPr>
              <a:t> </a:t>
            </a:r>
            <a:r>
              <a:rPr lang="ar-DZ" sz="1700" dirty="0" err="1">
                <a:latin typeface="Simplified Arabic" panose="02020603050405020304" pitchFamily="18" charset="-78"/>
                <a:cs typeface="Simplified Arabic" panose="02020603050405020304" pitchFamily="18" charset="-78"/>
              </a:rPr>
              <a:t>ي</a:t>
            </a:r>
            <a:r>
              <a:rPr lang="ar-DZ" sz="1700" dirty="0">
                <a:latin typeface="Simplified Arabic" panose="02020603050405020304" pitchFamily="18" charset="-78"/>
                <a:cs typeface="Simplified Arabic" panose="02020603050405020304" pitchFamily="18" charset="-78"/>
              </a:rPr>
              <a:t> من باب الثنائي الصحيح،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يبدأ بالباء في الثنائي الصحيح أيضا : </a:t>
            </a:r>
            <a:r>
              <a:rPr lang="ar-DZ" sz="1700" dirty="0" err="1">
                <a:latin typeface="Simplified Arabic" panose="02020603050405020304" pitchFamily="18" charset="-78"/>
                <a:cs typeface="Simplified Arabic" panose="02020603050405020304" pitchFamily="18" charset="-78"/>
              </a:rPr>
              <a:t>ب</a:t>
            </a:r>
            <a:r>
              <a:rPr lang="ar-DZ" sz="1700" dirty="0">
                <a:latin typeface="Simplified Arabic" panose="02020603050405020304" pitchFamily="18" charset="-78"/>
                <a:cs typeface="Simplified Arabic" panose="02020603050405020304" pitchFamily="18" charset="-78"/>
              </a:rPr>
              <a:t> ت </a:t>
            </a:r>
            <a:r>
              <a:rPr lang="ar-DZ" sz="1700" dirty="0" err="1">
                <a:latin typeface="Simplified Arabic" panose="02020603050405020304" pitchFamily="18" charset="-78"/>
                <a:cs typeface="Simplified Arabic" panose="02020603050405020304" pitchFamily="18" charset="-78"/>
              </a:rPr>
              <a:t>ت</a:t>
            </a:r>
            <a:r>
              <a:rPr lang="ar-DZ" sz="1700" dirty="0">
                <a:latin typeface="Simplified Arabic" panose="02020603050405020304" pitchFamily="18" charset="-78"/>
                <a:cs typeface="Simplified Arabic" panose="02020603050405020304" pitchFamily="18" charset="-78"/>
              </a:rPr>
              <a:t> ....</a:t>
            </a:r>
          </a:p>
          <a:p>
            <a:pPr algn="r">
              <a:lnSpc>
                <a:spcPct val="150000"/>
              </a:lnSpc>
              <a:buNone/>
            </a:pPr>
            <a:r>
              <a:rPr lang="ar-DZ" sz="1700" dirty="0">
                <a:latin typeface="Simplified Arabic" panose="02020603050405020304" pitchFamily="18" charset="-78"/>
                <a:cs typeface="Simplified Arabic" panose="02020603050405020304" pitchFamily="18" charset="-78"/>
              </a:rPr>
              <a:t>الثنائي الملحق ببناء الرباعي، الثنائي المهموز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ما يتصل </a:t>
            </a:r>
            <a:r>
              <a:rPr lang="ar-DZ" sz="1700" dirty="0" err="1">
                <a:latin typeface="Simplified Arabic" panose="02020603050405020304" pitchFamily="18" charset="-78"/>
                <a:cs typeface="Simplified Arabic" panose="02020603050405020304" pitchFamily="18" charset="-78"/>
              </a:rPr>
              <a:t>به</a:t>
            </a:r>
            <a:r>
              <a:rPr lang="ar-DZ" sz="1700" dirty="0">
                <a:latin typeface="Simplified Arabic" panose="02020603050405020304" pitchFamily="18" charset="-78"/>
                <a:cs typeface="Simplified Arabic" panose="02020603050405020304" pitchFamily="18" charset="-78"/>
              </a:rPr>
              <a:t> من الحروف  في المكرر مثل </a:t>
            </a:r>
            <a:r>
              <a:rPr lang="ar-DZ" sz="1700" dirty="0" err="1">
                <a:latin typeface="Simplified Arabic" panose="02020603050405020304" pitchFamily="18" charset="-78"/>
                <a:cs typeface="Simplified Arabic" panose="02020603050405020304" pitchFamily="18" charset="-78"/>
              </a:rPr>
              <a:t>بأبأ</a:t>
            </a:r>
            <a:r>
              <a:rPr lang="ar-DZ" sz="1700" dirty="0">
                <a:latin typeface="Simplified Arabic" panose="02020603050405020304" pitchFamily="18" charset="-78"/>
                <a:cs typeface="Simplified Arabic" panose="02020603050405020304" pitchFamily="18" charset="-78"/>
              </a:rPr>
              <a:t>، </a:t>
            </a:r>
            <a:r>
              <a:rPr lang="ar-DZ" sz="1700" dirty="0" err="1">
                <a:latin typeface="Simplified Arabic" panose="02020603050405020304" pitchFamily="18" charset="-78"/>
                <a:cs typeface="Simplified Arabic" panose="02020603050405020304" pitchFamily="18" charset="-78"/>
              </a:rPr>
              <a:t>تأتأ</a:t>
            </a:r>
            <a:r>
              <a:rPr lang="ar-DZ" sz="1700" dirty="0">
                <a:latin typeface="Simplified Arabic" panose="02020603050405020304" pitchFamily="18" charset="-78"/>
                <a:cs typeface="Simplified Arabic" panose="02020603050405020304" pitchFamily="18" charset="-78"/>
              </a:rPr>
              <a:t>،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الثنائي المعتل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ما تشعب منه: مثل </a:t>
            </a:r>
            <a:r>
              <a:rPr lang="ar-DZ" sz="1700" dirty="0" err="1">
                <a:latin typeface="Simplified Arabic" panose="02020603050405020304" pitchFamily="18" charset="-78"/>
                <a:cs typeface="Simplified Arabic" panose="02020603050405020304" pitchFamily="18" charset="-78"/>
              </a:rPr>
              <a:t>توى</a:t>
            </a:r>
            <a:r>
              <a:rPr lang="ar-DZ" sz="1700" dirty="0">
                <a:latin typeface="Simplified Arabic" panose="02020603050405020304" pitchFamily="18" charset="-78"/>
                <a:cs typeface="Simplified Arabic" panose="02020603050405020304" pitchFamily="18" charset="-78"/>
              </a:rPr>
              <a:t>.</a:t>
            </a:r>
          </a:p>
          <a:p>
            <a:pPr algn="r">
              <a:lnSpc>
                <a:spcPct val="150000"/>
              </a:lnSpc>
              <a:buNone/>
            </a:pPr>
            <a:r>
              <a:rPr lang="ar-DZ" sz="1700" b="1" dirty="0">
                <a:latin typeface="Simplified Arabic" panose="02020603050405020304" pitchFamily="18" charset="-78"/>
                <a:cs typeface="Simplified Arabic" panose="02020603050405020304" pitchFamily="18" charset="-78"/>
              </a:rPr>
              <a:t>الثلاثي:</a:t>
            </a:r>
            <a:r>
              <a:rPr lang="ar-DZ" sz="1700" dirty="0">
                <a:latin typeface="Simplified Arabic" panose="02020603050405020304" pitchFamily="18" charset="-78"/>
                <a:cs typeface="Simplified Arabic" panose="02020603050405020304" pitchFamily="18" charset="-78"/>
              </a:rPr>
              <a:t>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فيه من الأبواب: الثلاثي الصحيح، الثلاثي الذي فيه حرفان مثلان مثل الخبب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a:t>
            </a:r>
            <a:r>
              <a:rPr lang="ar-DZ" sz="1700" dirty="0" err="1">
                <a:latin typeface="Simplified Arabic" panose="02020603050405020304" pitchFamily="18" charset="-78"/>
                <a:cs typeface="Simplified Arabic" panose="02020603050405020304" pitchFamily="18" charset="-78"/>
              </a:rPr>
              <a:t>الجرج</a:t>
            </a:r>
            <a:r>
              <a:rPr lang="ar-DZ" sz="1700" dirty="0">
                <a:latin typeface="Simplified Arabic" panose="02020603050405020304" pitchFamily="18" charset="-78"/>
                <a:cs typeface="Simplified Arabic" panose="02020603050405020304" pitchFamily="18" charset="-78"/>
              </a:rPr>
              <a:t>، الثلاثي الأجوف متحد الأول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الأخر مثل سوس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ليل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باب، الثلاثي المعتل مثل </a:t>
            </a:r>
            <a:r>
              <a:rPr lang="ar-DZ" sz="1700" dirty="0" err="1">
                <a:latin typeface="Simplified Arabic" panose="02020603050405020304" pitchFamily="18" charset="-78"/>
                <a:cs typeface="Simplified Arabic" panose="02020603050405020304" pitchFamily="18" charset="-78"/>
              </a:rPr>
              <a:t>ابت</a:t>
            </a:r>
            <a:r>
              <a:rPr lang="ar-DZ" sz="1700" dirty="0">
                <a:latin typeface="Simplified Arabic" panose="02020603050405020304" pitchFamily="18" charset="-78"/>
                <a:cs typeface="Simplified Arabic" panose="02020603050405020304" pitchFamily="18" charset="-78"/>
              </a:rPr>
              <a:t> و البيت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ابق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بكى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يلاحظ </a:t>
            </a:r>
            <a:r>
              <a:rPr lang="ar-DZ" sz="1700" dirty="0" err="1">
                <a:latin typeface="Simplified Arabic" panose="02020603050405020304" pitchFamily="18" charset="-78"/>
                <a:cs typeface="Simplified Arabic" panose="02020603050405020304" pitchFamily="18" charset="-78"/>
              </a:rPr>
              <a:t>ان</a:t>
            </a:r>
            <a:r>
              <a:rPr lang="ar-DZ" sz="1700" dirty="0">
                <a:latin typeface="Simplified Arabic" panose="02020603050405020304" pitchFamily="18" charset="-78"/>
                <a:cs typeface="Simplified Arabic" panose="02020603050405020304" pitchFamily="18" charset="-78"/>
              </a:rPr>
              <a:t> الهمزة عنده من حروف العلة، النوادر في الهمز مثل </a:t>
            </a:r>
            <a:r>
              <a:rPr lang="ar-DZ" sz="1700" dirty="0" err="1">
                <a:latin typeface="Simplified Arabic" panose="02020603050405020304" pitchFamily="18" charset="-78"/>
                <a:cs typeface="Simplified Arabic" panose="02020603050405020304" pitchFamily="18" charset="-78"/>
              </a:rPr>
              <a:t>اسن</a:t>
            </a:r>
            <a:r>
              <a:rPr lang="ar-DZ" sz="1700" dirty="0">
                <a:latin typeface="Simplified Arabic" panose="02020603050405020304" pitchFamily="18" charset="-78"/>
                <a:cs typeface="Simplified Arabic" panose="02020603050405020304" pitchFamily="18" charset="-78"/>
              </a:rPr>
              <a:t> و </a:t>
            </a:r>
            <a:r>
              <a:rPr lang="ar-DZ" sz="1700" dirty="0" err="1">
                <a:latin typeface="Simplified Arabic" panose="02020603050405020304" pitchFamily="18" charset="-78"/>
                <a:cs typeface="Simplified Arabic" panose="02020603050405020304" pitchFamily="18" charset="-78"/>
              </a:rPr>
              <a:t>جسأ</a:t>
            </a:r>
            <a:r>
              <a:rPr lang="ar-DZ" sz="1700" dirty="0">
                <a:latin typeface="Simplified Arabic" panose="02020603050405020304" pitchFamily="18" charset="-78"/>
                <a:cs typeface="Simplified Arabic" panose="02020603050405020304" pitchFamily="18" charset="-78"/>
              </a:rPr>
              <a:t>،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يدخل في إطاره أيضا باب اللفيف في الهمز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المقصور الهمز.</a:t>
            </a:r>
          </a:p>
          <a:p>
            <a:pPr algn="r">
              <a:lnSpc>
                <a:spcPct val="150000"/>
              </a:lnSpc>
              <a:buNone/>
            </a:pPr>
            <a:r>
              <a:rPr lang="ar-DZ" sz="1700" b="1" dirty="0">
                <a:latin typeface="Simplified Arabic" panose="02020603050405020304" pitchFamily="18" charset="-78"/>
                <a:cs typeface="Simplified Arabic" panose="02020603050405020304" pitchFamily="18" charset="-78"/>
              </a:rPr>
              <a:t>الرباعي المعتل: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فيه من الأبواب: الرباعي الصحيح ، الرباعي المعتل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هو الرباعي الذي فيه مثلان نحو: </a:t>
            </a:r>
            <a:r>
              <a:rPr lang="ar-DZ" sz="1700" dirty="0" err="1">
                <a:latin typeface="Simplified Arabic" panose="02020603050405020304" pitchFamily="18" charset="-78"/>
                <a:cs typeface="Simplified Arabic" panose="02020603050405020304" pitchFamily="18" charset="-78"/>
              </a:rPr>
              <a:t>دردق</a:t>
            </a:r>
            <a:r>
              <a:rPr lang="ar-DZ" sz="1700" dirty="0">
                <a:latin typeface="Simplified Arabic" panose="02020603050405020304" pitchFamily="18" charset="-78"/>
                <a:cs typeface="Simplified Arabic" panose="02020603050405020304" pitchFamily="18" charset="-78"/>
              </a:rPr>
              <a:t> و </a:t>
            </a:r>
            <a:r>
              <a:rPr lang="ar-DZ" sz="1700" dirty="0" err="1">
                <a:latin typeface="Simplified Arabic" panose="02020603050405020304" pitchFamily="18" charset="-78"/>
                <a:cs typeface="Simplified Arabic" panose="02020603050405020304" pitchFamily="18" charset="-78"/>
              </a:rPr>
              <a:t>قردد</a:t>
            </a:r>
            <a:r>
              <a:rPr lang="ar-DZ" sz="1700" dirty="0">
                <a:latin typeface="Simplified Arabic" panose="02020603050405020304" pitchFamily="18" charset="-78"/>
                <a:cs typeface="Simplified Arabic" panose="02020603050405020304" pitchFamily="18" charset="-78"/>
              </a:rPr>
              <a:t>. و الرباعي على أوزان مختلفة نحو: فعل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فعل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فعل. و الملحق بالرباعي بحرف زائد نحو: طريف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a:t>
            </a:r>
            <a:r>
              <a:rPr lang="ar-DZ" sz="1700" dirty="0" err="1">
                <a:latin typeface="Simplified Arabic" panose="02020603050405020304" pitchFamily="18" charset="-78"/>
                <a:cs typeface="Simplified Arabic" panose="02020603050405020304" pitchFamily="18" charset="-78"/>
              </a:rPr>
              <a:t>عليب</a:t>
            </a:r>
            <a:endParaRPr lang="fr-FR" sz="1700" dirty="0">
              <a:latin typeface="Simplified Arabic" panose="02020603050405020304" pitchFamily="18" charset="-78"/>
              <a:cs typeface="Simplified Arabic" panose="02020603050405020304" pitchFamily="18" charset="-78"/>
            </a:endParaRPr>
          </a:p>
          <a:p>
            <a:pPr algn="r">
              <a:lnSpc>
                <a:spcPct val="160000"/>
              </a:lnSpc>
              <a:buNone/>
            </a:pPr>
            <a:r>
              <a:rPr lang="ar-DZ" sz="1700" b="1" dirty="0">
                <a:latin typeface="Simplified Arabic" panose="02020603050405020304" pitchFamily="18" charset="-78"/>
                <a:cs typeface="Simplified Arabic" panose="02020603050405020304" pitchFamily="18" charset="-78"/>
              </a:rPr>
              <a:t>الخماسي: </a:t>
            </a:r>
            <a:r>
              <a:rPr lang="ar-DZ" sz="1700" dirty="0">
                <a:latin typeface="Simplified Arabic" panose="02020603050405020304" pitchFamily="18" charset="-78"/>
                <a:cs typeface="Simplified Arabic" panose="02020603050405020304" pitchFamily="18" charset="-78"/>
              </a:rPr>
              <a:t>الحق </a:t>
            </a:r>
            <a:r>
              <a:rPr lang="ar-DZ" sz="1700" dirty="0" err="1">
                <a:latin typeface="Simplified Arabic" panose="02020603050405020304" pitchFamily="18" charset="-78"/>
                <a:cs typeface="Simplified Arabic" panose="02020603050405020304" pitchFamily="18" charset="-78"/>
              </a:rPr>
              <a:t>به</a:t>
            </a:r>
            <a:r>
              <a:rPr lang="ar-DZ" sz="1700" dirty="0">
                <a:latin typeface="Simplified Arabic" panose="02020603050405020304" pitchFamily="18" charset="-78"/>
                <a:cs typeface="Simplified Arabic" panose="02020603050405020304" pitchFamily="18" charset="-78"/>
              </a:rPr>
              <a:t> أبوابا مختلفة تشتمل على أوزان متفرقة.</a:t>
            </a:r>
          </a:p>
          <a:p>
            <a:pPr algn="r">
              <a:lnSpc>
                <a:spcPct val="160000"/>
              </a:lnSpc>
              <a:buNone/>
            </a:pPr>
            <a:r>
              <a:rPr lang="ar-DZ" sz="1700" b="1" dirty="0">
                <a:latin typeface="Simplified Arabic" panose="02020603050405020304" pitchFamily="18" charset="-78"/>
                <a:cs typeface="Simplified Arabic" panose="02020603050405020304" pitchFamily="18" charset="-78"/>
              </a:rPr>
              <a:t>أبواب اللفيف: </a:t>
            </a:r>
            <a:r>
              <a:rPr lang="ar-DZ" sz="1700" dirty="0" err="1">
                <a:latin typeface="Simplified Arabic" panose="02020603050405020304" pitchFamily="18" charset="-78"/>
                <a:cs typeface="Simplified Arabic" panose="02020603050405020304" pitchFamily="18" charset="-78"/>
              </a:rPr>
              <a:t>و</a:t>
            </a:r>
            <a:r>
              <a:rPr lang="ar-DZ" sz="1700" dirty="0">
                <a:latin typeface="Simplified Arabic" panose="02020603050405020304" pitchFamily="18" charset="-78"/>
                <a:cs typeface="Simplified Arabic" panose="02020603050405020304" pitchFamily="18" charset="-78"/>
              </a:rPr>
              <a:t> هي أبواب قصيرة يلتف بعضها على بعض. </a:t>
            </a:r>
          </a:p>
          <a:p>
            <a:pPr algn="r">
              <a:buNone/>
            </a:pPr>
            <a:endParaRPr lang="ar-DZ" sz="1400" dirty="0">
              <a:latin typeface="Times New Roman" pitchFamily="18" charset="0"/>
              <a:cs typeface="Times New Roman" pitchFamily="18" charset="0"/>
            </a:endParaRPr>
          </a:p>
          <a:p>
            <a:pPr algn="r">
              <a:buNone/>
            </a:pPr>
            <a:endParaRPr lang="ar-DZ" sz="1400" dirty="0">
              <a:latin typeface="Times New Roman" pitchFamily="18" charset="0"/>
              <a:cs typeface="Times New Roman" pitchFamily="18" charset="0"/>
            </a:endParaRPr>
          </a:p>
          <a:p>
            <a:pPr algn="r">
              <a:buNone/>
            </a:pPr>
            <a:r>
              <a:rPr lang="ar-DZ" sz="1400" dirty="0">
                <a:latin typeface="Times New Roman" pitchFamily="18" charset="0"/>
                <a:cs typeface="Times New Roman" pitchFamily="18" charset="0"/>
              </a:rPr>
              <a:t>                     </a:t>
            </a:r>
            <a:endParaRPr lang="fr-FR" sz="1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667</TotalTime>
  <Words>2696</Words>
  <Application>Microsoft Office PowerPoint</Application>
  <PresentationFormat>Affichage à l'écran (4:3)</PresentationFormat>
  <Paragraphs>113</Paragraphs>
  <Slides>12</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Arial</vt:lpstr>
      <vt:lpstr>Calibri</vt:lpstr>
      <vt:lpstr>Constantia</vt:lpstr>
      <vt:lpstr>Simplified Arabic</vt:lpstr>
      <vt:lpstr>Times New Roman</vt:lpstr>
      <vt:lpstr>Wingdings</vt:lpstr>
      <vt:lpstr>Wingdings 2</vt:lpstr>
      <vt:lpstr>Débit</vt:lpstr>
      <vt:lpstr>   عنوان البحث</vt:lpstr>
      <vt:lpstr>                                               : مقدمة</vt:lpstr>
      <vt:lpstr>ابن دريد           </vt:lpstr>
      <vt:lpstr>معجم جمهرة اللغة :                                                                                                 </vt:lpstr>
      <vt:lpstr>منهج ابن دريد في الجمهرة                                                                                                             </vt:lpstr>
      <vt:lpstr>Présentation PowerPoint</vt:lpstr>
      <vt:lpstr>طريقة البحث في المعجم:                                                                                                              </vt:lpstr>
      <vt:lpstr>Présentation PowerPoint</vt:lpstr>
      <vt:lpstr>فصول الكتاب و موضوعاته:</vt:lpstr>
      <vt:lpstr>Présentation PowerPoint</vt:lpstr>
      <vt:lpstr>قيمة معجم «الجمهرة» ومميزاته:                  </vt:lpstr>
      <vt:lpstr>خاتمة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البحث</dc:title>
  <dc:creator>ITS</dc:creator>
  <cp:lastModifiedBy>Nedjma Zegrour</cp:lastModifiedBy>
  <cp:revision>83</cp:revision>
  <dcterms:created xsi:type="dcterms:W3CDTF">2025-12-03T17:06:00Z</dcterms:created>
  <dcterms:modified xsi:type="dcterms:W3CDTF">2025-12-24T10:42:41Z</dcterms:modified>
</cp:coreProperties>
</file>